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56"/>
  </p:normalViewPr>
  <p:slideViewPr>
    <p:cSldViewPr snapToGrid="0" snapToObjects="1">
      <p:cViewPr varScale="1">
        <p:scale>
          <a:sx n="107" d="100"/>
          <a:sy n="107" d="100"/>
        </p:scale>
        <p:origin x="4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A75C4-4535-C840-8299-0BE2B95570EB}" type="datetimeFigureOut">
              <a:rPr lang="en-US" smtClean="0"/>
              <a:t>3/12/18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2385E-2BE8-6A4E-9115-10D365AC3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17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 cap="none" baseline="0"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 cap="none" baseline="0">
                <a:solidFill>
                  <a:schemeClr val="bg1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288342"/>
          </a:xfrm>
        </p:spPr>
        <p:txBody>
          <a:bodyPr/>
          <a:lstStyle>
            <a:lvl1pPr algn="l"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081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Helvetica" charset="0"/>
          <a:ea typeface="Helvetica" charset="0"/>
          <a:cs typeface="Helvetica" charset="0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Helvetica" charset="0"/>
          <a:ea typeface="Helvetica" charset="0"/>
          <a:cs typeface="Helvetica" charset="0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Helvetica" charset="0"/>
          <a:ea typeface="Helvetica" charset="0"/>
          <a:cs typeface="Helvetica" charset="0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Helvetica" charset="0"/>
          <a:ea typeface="Helvetica" charset="0"/>
          <a:cs typeface="Helvetica" charset="0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Helvetica" charset="0"/>
          <a:ea typeface="Helvetica" charset="0"/>
          <a:cs typeface="Helvetica" charset="0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Helvetica" charset="0"/>
          <a:ea typeface="Helvetica" charset="0"/>
          <a:cs typeface="Helvetica" charset="0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hyperlink" Target="https://arxiv.org/pdf/hep-ex/0012018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/>
            </a:r>
            <a:br>
              <a:rPr lang="fi-FI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Mengran Li</a:t>
            </a:r>
          </a:p>
          <a:p>
            <a:pPr algn="r"/>
            <a:r>
              <a:rPr lang="en-US" dirty="0" smtClean="0"/>
              <a:t>March 12</a:t>
            </a:r>
            <a:r>
              <a:rPr lang="en-US" baseline="30000" dirty="0" smtClean="0"/>
              <a:t>th</a:t>
            </a:r>
            <a:r>
              <a:rPr lang="en-US" dirty="0" smtClean="0"/>
              <a:t> 2018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751012" y="1955686"/>
                <a:ext cx="8680862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500" dirty="0" smtClean="0">
                    <a:latin typeface="Helvetica" charset="0"/>
                    <a:ea typeface="Helvetica" charset="0"/>
                    <a:cs typeface="Helvetica" charset="0"/>
                  </a:rPr>
                  <a:t>Forward-Backward Asymmetry Study in 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2500" b="0" i="1" smtClean="0">
                            <a:latin typeface="Helvetica" charset="0"/>
                            <a:ea typeface="Helvetica" charset="0"/>
                            <a:cs typeface="Helvetica" charset="0"/>
                          </a:rPr>
                        </m:ctrlPr>
                      </m:sSupPr>
                      <m:e>
                        <m:r>
                          <a:rPr lang="en-US" sz="2500" b="0" i="1" smtClean="0">
                            <a:latin typeface="Helvetica" charset="0"/>
                            <a:ea typeface="Helvetica" charset="0"/>
                            <a:cs typeface="Helvetica" charset="0"/>
                          </a:rPr>
                          <m:t>𝑒</m:t>
                        </m:r>
                      </m:e>
                      <m:sup>
                        <m:r>
                          <a:rPr lang="en-US" sz="2500" b="0" i="1" smtClean="0">
                            <a:latin typeface="Helvetica" charset="0"/>
                            <a:ea typeface="Helvetica" charset="0"/>
                            <a:cs typeface="Helvetica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sz="2500" b="0" i="1" smtClean="0">
                            <a:latin typeface="Helvetica" charset="0"/>
                            <a:ea typeface="Helvetica" charset="0"/>
                            <a:cs typeface="Helvetica" charset="0"/>
                          </a:rPr>
                        </m:ctrlPr>
                      </m:sSupPr>
                      <m:e>
                        <m:r>
                          <a:rPr lang="en-US" sz="2500" b="0" i="1" smtClean="0">
                            <a:latin typeface="Helvetica" charset="0"/>
                            <a:ea typeface="Helvetica" charset="0"/>
                            <a:cs typeface="Helvetica" charset="0"/>
                          </a:rPr>
                          <m:t>𝑒</m:t>
                        </m:r>
                      </m:e>
                      <m:sup>
                        <m:r>
                          <a:rPr lang="en-US" sz="2500" b="0" i="1" smtClean="0">
                            <a:latin typeface="Helvetica" charset="0"/>
                            <a:ea typeface="Helvetica" charset="0"/>
                            <a:cs typeface="Helvetica" charset="0"/>
                          </a:rPr>
                          <m:t>−</m:t>
                        </m:r>
                      </m:sup>
                    </m:sSup>
                    <m:r>
                      <a:rPr lang="en-US" sz="2500" b="0" i="1" smtClean="0">
                        <a:latin typeface="Helvetica" charset="0"/>
                        <a:ea typeface="Helvetica" charset="0"/>
                        <a:cs typeface="Helvetica" charset="0"/>
                      </a:rPr>
                      <m:t>→</m:t>
                    </m:r>
                    <m:sSup>
                      <m:sSupPr>
                        <m:ctrlPr>
                          <a:rPr lang="en-US" sz="2500" b="0" i="1" smtClean="0">
                            <a:latin typeface="Helvetica" charset="0"/>
                            <a:ea typeface="Helvetica" charset="0"/>
                            <a:cs typeface="Helvetica" charset="0"/>
                          </a:rPr>
                        </m:ctrlPr>
                      </m:sSupPr>
                      <m:e>
                        <m:r>
                          <a:rPr lang="en-US" sz="2500" b="0" i="1" smtClean="0">
                            <a:latin typeface="Helvetica" charset="0"/>
                            <a:ea typeface="Helvetica" charset="0"/>
                            <a:cs typeface="Helvetica" charset="0"/>
                          </a:rPr>
                          <m:t>𝜇</m:t>
                        </m:r>
                      </m:e>
                      <m:sup>
                        <m:r>
                          <a:rPr lang="en-US" sz="2500" b="0" i="1" smtClean="0">
                            <a:latin typeface="Helvetica" charset="0"/>
                            <a:ea typeface="Helvetica" charset="0"/>
                            <a:cs typeface="Helvetica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sz="2500" b="0" i="1" smtClean="0">
                            <a:latin typeface="Helvetica" charset="0"/>
                            <a:ea typeface="Helvetica" charset="0"/>
                            <a:cs typeface="Helvetica" charset="0"/>
                          </a:rPr>
                        </m:ctrlPr>
                      </m:sSupPr>
                      <m:e>
                        <m:r>
                          <a:rPr lang="en-US" sz="2500" b="0" i="1" smtClean="0">
                            <a:latin typeface="Helvetica" charset="0"/>
                            <a:ea typeface="Helvetica" charset="0"/>
                            <a:cs typeface="Helvetica" charset="0"/>
                          </a:rPr>
                          <m:t>𝜇</m:t>
                        </m:r>
                      </m:e>
                      <m:sup>
                        <m:r>
                          <a:rPr lang="en-US" sz="2500" b="0" i="1" smtClean="0">
                            <a:latin typeface="Helvetica" charset="0"/>
                            <a:ea typeface="Helvetica" charset="0"/>
                            <a:cs typeface="Helvetica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sz="2500" dirty="0">
                    <a:latin typeface="Helvetica" charset="0"/>
                    <a:ea typeface="Helvetica" charset="0"/>
                    <a:cs typeface="Helvetica" charset="0"/>
                  </a:rPr>
                  <a:t> </a:t>
                </a:r>
                <a:r>
                  <a:rPr lang="en-US" sz="2500" dirty="0" smtClean="0">
                    <a:latin typeface="Helvetica" charset="0"/>
                    <a:ea typeface="Helvetica" charset="0"/>
                    <a:cs typeface="Helvetica" charset="0"/>
                  </a:rPr>
                  <a:t>at  Z Boson mass</a:t>
                </a:r>
                <a:endParaRPr lang="en-US" sz="2500" dirty="0">
                  <a:latin typeface="Helvetica" charset="0"/>
                  <a:ea typeface="Helvetica" charset="0"/>
                  <a:cs typeface="Helvetica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1012" y="1955686"/>
                <a:ext cx="8680862" cy="861774"/>
              </a:xfrm>
              <a:prstGeom prst="rect">
                <a:avLst/>
              </a:prstGeom>
              <a:blipFill rotWithShape="0">
                <a:blip r:embed="rId2"/>
                <a:stretch>
                  <a:fillRect t="-5674" b="-163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437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 smtClean="0"/>
                  <a:t>Plan for Re-do Z-&gt;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charset="0"/>
                          </a:rPr>
                          <m:t>𝜇</m:t>
                        </m:r>
                      </m:e>
                      <m:sup>
                        <m:r>
                          <a:rPr lang="en-US" sz="2800" i="1">
                            <a:latin typeface="Cambria Math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sz="28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charset="0"/>
                          </a:rPr>
                          <m:t>𝜇</m:t>
                        </m:r>
                      </m:e>
                      <m:sup>
                        <m:r>
                          <a:rPr lang="en-US" sz="2800" i="1">
                            <a:latin typeface="Cambria Math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sz="2800" dirty="0" smtClean="0"/>
                  <a:t> A</a:t>
                </a:r>
                <a:r>
                  <a:rPr lang="en-US" sz="2800" baseline="-25000" dirty="0" smtClean="0"/>
                  <a:t>FB</a:t>
                </a:r>
                <a:r>
                  <a:rPr lang="en-US" sz="2800" dirty="0" smtClean="0"/>
                  <a:t> Analysis with 3T Magnetic Field</a:t>
                </a:r>
                <a:endParaRPr lang="en-US" sz="28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938151" y="2351314"/>
            <a:ext cx="1034340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R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edo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100k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full-simulation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Z-&gt;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mumu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with 3T magnetic field and new geometry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,</a:t>
            </a:r>
          </a:p>
          <a:p>
            <a:pPr marL="285750" indent="-285750">
              <a:buFont typeface="Arial" charset="0"/>
              <a:buChar char="•"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E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stimate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the angular resolution and its impact to acceptance.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E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stimate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the Z-&gt;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tautau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background contamination based on fast sim using the selection cut from OPAL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paper (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  <a:hlinkClick r:id="rId3"/>
              </a:rPr>
              <a:t>https</a:t>
            </a:r>
            <a:r>
              <a:rPr lang="en-US" dirty="0">
                <a:latin typeface="Helvetica" charset="0"/>
                <a:ea typeface="Helvetica" charset="0"/>
                <a:cs typeface="Helvetica" charset="0"/>
                <a:hlinkClick r:id="rId3"/>
              </a:rPr>
              <a:t>://arxiv.org/pdf/hep-ex/0012018.pdf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). 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 </a:t>
            </a:r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P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roduce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about 100M Z-&gt;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mumu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fast simulation for weak mixing angle fit. 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17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900" y="511640"/>
            <a:ext cx="10364451" cy="92527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Some Result with Old Settings (2.5T </a:t>
            </a:r>
            <a:r>
              <a:rPr lang="en-US" sz="3200" dirty="0"/>
              <a:t>Magnetic Field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pic>
        <p:nvPicPr>
          <p:cNvPr id="3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900" y="1857219"/>
            <a:ext cx="4518560" cy="3578191"/>
          </a:xfrm>
          <a:prstGeom prst="rect">
            <a:avLst/>
          </a:prstGeom>
        </p:spPr>
      </p:pic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525" y="1857219"/>
            <a:ext cx="4984850" cy="35781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7548" y="5855715"/>
            <a:ext cx="2600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Distribution of Polar Angle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55179" y="5855715"/>
            <a:ext cx="3752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Fit of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fb</a:t>
            </a:r>
            <a:r>
              <a:rPr lang="en-US" dirty="0" smtClean="0"/>
              <a:t> in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00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Some Result with Old Settings (2.5T </a:t>
            </a:r>
            <a:r>
              <a:rPr lang="en-US" sz="3200" dirty="0"/>
              <a:t>Magnetic Field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02" y="2196494"/>
            <a:ext cx="4572000" cy="3289905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506" y="2446152"/>
            <a:ext cx="7316943" cy="3040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4390" y="5818909"/>
            <a:ext cx="3621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Di-muon Reconstruction Efficiency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237019" y="5818909"/>
                <a:ext cx="64126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Resolution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charset="0"/>
                      </a:rPr>
                      <m:t>cos</m:t>
                    </m:r>
                    <m:r>
                      <a:rPr lang="en-US" b="0" i="1" smtClean="0">
                        <a:latin typeface="Cambria Math" charset="0"/>
                      </a:rPr>
                      <m:t>𝜃</m:t>
                    </m:r>
                  </m:oMath>
                </a14:m>
                <a:r>
                  <a:rPr lang="en-US" dirty="0" smtClean="0"/>
                  <a:t> in different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𝜃</m:t>
                    </m:r>
                  </m:oMath>
                </a14:m>
                <a:r>
                  <a:rPr lang="en-US" dirty="0" smtClean="0"/>
                  <a:t> region </a:t>
                </a:r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7019" y="5818909"/>
                <a:ext cx="6412675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527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925650" y="295352"/>
                <a:ext cx="10364451" cy="1010934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Estimate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/>
                      <m:t>Z</m:t>
                    </m:r>
                    <m:r>
                      <a:rPr lang="en-US" sz="2400" b="0" i="1" smtClean="0">
                        <a:latin typeface="Cambria Math" charset="0"/>
                      </a:rPr>
                      <m:t>𝜏𝜏</m:t>
                    </m:r>
                  </m:oMath>
                </a14:m>
                <a:r>
                  <a:rPr lang="en-US" sz="2400" dirty="0" smtClean="0"/>
                  <a:t> Backgrounds </a:t>
                </a:r>
                <a:r>
                  <a:rPr lang="en-US" sz="2400" dirty="0"/>
                  <a:t>U</a:t>
                </a:r>
                <a:r>
                  <a:rPr lang="en-US" sz="2400" dirty="0" smtClean="0"/>
                  <a:t>sing Selection Cut from OPAL Paper</a:t>
                </a:r>
                <a:endParaRPr lang="en-US" sz="24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925650" y="295352"/>
                <a:ext cx="10364451" cy="1010934"/>
              </a:xfrm>
              <a:blipFill rotWithShape="0">
                <a:blip r:embed="rId2"/>
                <a:stretch>
                  <a:fillRect l="-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021278" y="1499674"/>
                <a:ext cx="9464634" cy="5358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Helvetica" charset="0"/>
                    <a:ea typeface="Helvetica" charset="0"/>
                    <a:cs typeface="Helvetica" charset="0"/>
                  </a:rPr>
                  <a:t>Two </a:t>
                </a:r>
                <a:r>
                  <a:rPr lang="en-US" dirty="0">
                    <a:latin typeface="Helvetica" charset="0"/>
                    <a:ea typeface="Helvetica" charset="0"/>
                    <a:cs typeface="Helvetica" charset="0"/>
                  </a:rPr>
                  <a:t>tracks: </a:t>
                </a:r>
                <a:r>
                  <a:rPr lang="en-US" dirty="0" smtClean="0">
                    <a:latin typeface="Helvetica" charset="0"/>
                    <a:ea typeface="Helvetica" charset="0"/>
                    <a:cs typeface="Helvetica" charset="0"/>
                  </a:rPr>
                  <a:t> </a:t>
                </a:r>
                <a:r>
                  <a:rPr lang="en-US" dirty="0" err="1">
                    <a:latin typeface="Helvetica" charset="0"/>
                    <a:ea typeface="Helvetica" charset="0"/>
                    <a:cs typeface="Helvetica" charset="0"/>
                  </a:rPr>
                  <a:t>P</a:t>
                </a:r>
                <a:r>
                  <a:rPr lang="en-US" baseline="-25000" dirty="0" err="1" smtClean="0">
                    <a:latin typeface="Helvetica" charset="0"/>
                    <a:ea typeface="Helvetica" charset="0"/>
                    <a:cs typeface="Helvetica" charset="0"/>
                  </a:rPr>
                  <a:t>track</a:t>
                </a:r>
                <a:r>
                  <a:rPr lang="en-US" dirty="0" smtClean="0">
                    <a:latin typeface="Helvetica" charset="0"/>
                    <a:ea typeface="Helvetica" charset="0"/>
                    <a:cs typeface="Helvetica" charset="0"/>
                  </a:rPr>
                  <a:t> </a:t>
                </a:r>
                <a:r>
                  <a:rPr lang="en-US" dirty="0">
                    <a:latin typeface="Helvetica" charset="0"/>
                    <a:ea typeface="Helvetica" charset="0"/>
                    <a:cs typeface="Helvetica" charset="0"/>
                  </a:rPr>
                  <a:t>&gt;6GeV, |</a:t>
                </a:r>
                <a:r>
                  <a:rPr lang="en-US" dirty="0" err="1">
                    <a:latin typeface="Helvetica" charset="0"/>
                    <a:ea typeface="Helvetica" charset="0"/>
                    <a:cs typeface="Helvetica" charset="0"/>
                  </a:rPr>
                  <a:t>cosθ</a:t>
                </a:r>
                <a:r>
                  <a:rPr lang="en-US" dirty="0">
                    <a:latin typeface="Helvetica" charset="0"/>
                    <a:ea typeface="Helvetica" charset="0"/>
                    <a:cs typeface="Helvetica" charset="0"/>
                  </a:rPr>
                  <a:t>|&lt;</a:t>
                </a:r>
                <a:r>
                  <a:rPr lang="en-US" dirty="0" smtClean="0">
                    <a:latin typeface="Helvetica" charset="0"/>
                    <a:ea typeface="Helvetica" charset="0"/>
                    <a:cs typeface="Helvetica" charset="0"/>
                  </a:rPr>
                  <a:t>0.95</a:t>
                </a:r>
              </a:p>
              <a:p>
                <a:endParaRPr lang="en-US" dirty="0">
                  <a:latin typeface="Helvetica" charset="0"/>
                  <a:ea typeface="Helvetica" charset="0"/>
                  <a:cs typeface="Helvetica" charset="0"/>
                </a:endParaRPr>
              </a:p>
              <a:p>
                <a:r>
                  <a:rPr lang="en-US" dirty="0">
                    <a:latin typeface="Helvetica" charset="0"/>
                    <a:ea typeface="Helvetica" charset="0"/>
                    <a:cs typeface="Helvetica" charset="0"/>
                  </a:rPr>
                  <a:t>Azimuthal separation: cos(</a:t>
                </a:r>
                <a:r>
                  <a:rPr lang="x-none" dirty="0">
                    <a:latin typeface="Helvetica" charset="0"/>
                    <a:ea typeface="Helvetica" charset="0"/>
                    <a:cs typeface="Helvetica" charset="0"/>
                  </a:rPr>
                  <a:t>∆</a:t>
                </a:r>
                <a:r>
                  <a:rPr lang="en-US" dirty="0" err="1">
                    <a:latin typeface="Helvetica" charset="0"/>
                    <a:ea typeface="Helvetica" charset="0"/>
                    <a:cs typeface="Helvetica" charset="0"/>
                  </a:rPr>
                  <a:t>φ</a:t>
                </a:r>
                <a:r>
                  <a:rPr lang="en-US" dirty="0">
                    <a:latin typeface="Helvetica" charset="0"/>
                    <a:ea typeface="Helvetica" charset="0"/>
                    <a:cs typeface="Helvetica" charset="0"/>
                  </a:rPr>
                  <a:t>) &lt; 0.95, i.e. </a:t>
                </a:r>
                <a:r>
                  <a:rPr lang="x-none" dirty="0">
                    <a:latin typeface="Helvetica" charset="0"/>
                    <a:ea typeface="Helvetica" charset="0"/>
                    <a:cs typeface="Helvetica" charset="0"/>
                  </a:rPr>
                  <a:t>∆</a:t>
                </a:r>
                <a:r>
                  <a:rPr lang="en-US" dirty="0" err="1">
                    <a:latin typeface="Helvetica" charset="0"/>
                    <a:ea typeface="Helvetica" charset="0"/>
                    <a:cs typeface="Helvetica" charset="0"/>
                  </a:rPr>
                  <a:t>φ</a:t>
                </a:r>
                <a:r>
                  <a:rPr lang="en-US" dirty="0">
                    <a:latin typeface="Helvetica" charset="0"/>
                    <a:ea typeface="Helvetica" charset="0"/>
                    <a:cs typeface="Helvetica" charset="0"/>
                  </a:rPr>
                  <a:t> &gt; </a:t>
                </a:r>
                <a:r>
                  <a:rPr lang="en-US" dirty="0" smtClean="0">
                    <a:latin typeface="Helvetica" charset="0"/>
                    <a:ea typeface="Helvetica" charset="0"/>
                    <a:cs typeface="Helvetica" charset="0"/>
                  </a:rPr>
                  <a:t>18</a:t>
                </a:r>
                <a:r>
                  <a:rPr lang="zh-CN" altLang="en-US" baseline="30000" dirty="0">
                    <a:latin typeface="Helvetica" charset="0"/>
                    <a:ea typeface="Helvetica" charset="0"/>
                    <a:cs typeface="Helvetica" charset="0"/>
                  </a:rPr>
                  <a:t>。</a:t>
                </a:r>
                <a:endParaRPr lang="en-US" dirty="0">
                  <a:latin typeface="Helvetica" charset="0"/>
                  <a:ea typeface="Helvetica" charset="0"/>
                  <a:cs typeface="Helvetica" charset="0"/>
                </a:endParaRPr>
              </a:p>
              <a:p>
                <a:endParaRPr lang="en-US" dirty="0" smtClean="0">
                  <a:latin typeface="Helvetica" charset="0"/>
                  <a:ea typeface="Helvetica" charset="0"/>
                  <a:cs typeface="Helvetica" charset="0"/>
                </a:endParaRPr>
              </a:p>
              <a:p>
                <a:r>
                  <a:rPr lang="en-US" dirty="0" smtClean="0">
                    <a:latin typeface="Helvetica" charset="0"/>
                    <a:ea typeface="Helvetica" charset="0"/>
                    <a:cs typeface="Helvetica" charset="0"/>
                  </a:rPr>
                  <a:t>Muon </a:t>
                </a:r>
                <a:r>
                  <a:rPr lang="en-US" dirty="0">
                    <a:latin typeface="Helvetica" charset="0"/>
                    <a:ea typeface="Helvetica" charset="0"/>
                    <a:cs typeface="Helvetica" charset="0"/>
                  </a:rPr>
                  <a:t>identification:</a:t>
                </a:r>
                <a:br>
                  <a:rPr lang="en-US" dirty="0">
                    <a:latin typeface="Helvetica" charset="0"/>
                    <a:ea typeface="Helvetica" charset="0"/>
                    <a:cs typeface="Helvetica" charset="0"/>
                  </a:rPr>
                </a:br>
                <a:r>
                  <a:rPr lang="en-US" dirty="0">
                    <a:latin typeface="Helvetica" charset="0"/>
                    <a:ea typeface="Helvetica" charset="0"/>
                    <a:cs typeface="Helvetica" charset="0"/>
                  </a:rPr>
                  <a:t>Both tracks must satisfy at least one of the following three muon identification criteria: </a:t>
                </a:r>
                <a:br>
                  <a:rPr lang="en-US" dirty="0">
                    <a:latin typeface="Helvetica" charset="0"/>
                    <a:ea typeface="Helvetica" charset="0"/>
                    <a:cs typeface="Helvetica" charset="0"/>
                  </a:rPr>
                </a:br>
                <a:r>
                  <a:rPr lang="en-US" dirty="0">
                    <a:latin typeface="Helvetica" charset="0"/>
                    <a:ea typeface="Helvetica" charset="0"/>
                    <a:cs typeface="Helvetica" charset="0"/>
                  </a:rPr>
                  <a:t>(a) At least two muon chamber hits are associated with the track. </a:t>
                </a:r>
                <a:br>
                  <a:rPr lang="en-US" dirty="0">
                    <a:latin typeface="Helvetica" charset="0"/>
                    <a:ea typeface="Helvetica" charset="0"/>
                    <a:cs typeface="Helvetica" charset="0"/>
                  </a:rPr>
                </a:br>
                <a:r>
                  <a:rPr lang="en-US" dirty="0">
                    <a:latin typeface="Helvetica" charset="0"/>
                    <a:ea typeface="Helvetica" charset="0"/>
                    <a:cs typeface="Helvetica" charset="0"/>
                  </a:rPr>
                  <a:t>(b) At least four hadronic calorimeter strips are associated with the track. The average </a:t>
                </a:r>
                <a:r>
                  <a:rPr lang="en-US" dirty="0" err="1">
                    <a:latin typeface="Helvetica" charset="0"/>
                    <a:ea typeface="Helvetica" charset="0"/>
                    <a:cs typeface="Helvetica" charset="0"/>
                  </a:rPr>
                  <a:t>num</a:t>
                </a:r>
                <a:r>
                  <a:rPr lang="en-US" dirty="0">
                    <a:latin typeface="Helvetica" charset="0"/>
                    <a:ea typeface="Helvetica" charset="0"/>
                    <a:cs typeface="Helvetica" charset="0"/>
                  </a:rPr>
                  <a:t>- </a:t>
                </a:r>
                <a:r>
                  <a:rPr lang="en-US" dirty="0" err="1">
                    <a:latin typeface="Helvetica" charset="0"/>
                    <a:ea typeface="Helvetica" charset="0"/>
                    <a:cs typeface="Helvetica" charset="0"/>
                  </a:rPr>
                  <a:t>ber</a:t>
                </a:r>
                <a:r>
                  <a:rPr lang="en-US" dirty="0">
                    <a:latin typeface="Helvetica" charset="0"/>
                    <a:ea typeface="Helvetica" charset="0"/>
                    <a:cs typeface="Helvetica" charset="0"/>
                  </a:rPr>
                  <a:t> of strips in layers containing hits has to be less than two, in order to reject hadronic showers. For </a:t>
                </a:r>
                <a:r>
                  <a:rPr lang="en-US" dirty="0" smtClean="0">
                    <a:latin typeface="Helvetica" charset="0"/>
                    <a:ea typeface="Helvetica" charset="0"/>
                    <a:cs typeface="Helvetica" charset="0"/>
                  </a:rPr>
                  <a:t>|</a:t>
                </a:r>
                <a:r>
                  <a:rPr lang="en-US" dirty="0" err="1" smtClean="0">
                    <a:latin typeface="Helvetica" charset="0"/>
                    <a:ea typeface="Helvetica" charset="0"/>
                    <a:cs typeface="Helvetica" charset="0"/>
                  </a:rPr>
                  <a:t>cosθ</a:t>
                </a:r>
                <a:r>
                  <a:rPr lang="en-US" dirty="0" smtClean="0">
                    <a:latin typeface="Helvetica" charset="0"/>
                    <a:ea typeface="Helvetica" charset="0"/>
                    <a:cs typeface="Helvetica" charset="0"/>
                  </a:rPr>
                  <a:t>|&lt; </a:t>
                </a:r>
                <a:r>
                  <a:rPr lang="en-US" dirty="0">
                    <a:latin typeface="Helvetica" charset="0"/>
                    <a:ea typeface="Helvetica" charset="0"/>
                    <a:cs typeface="Helvetica" charset="0"/>
                  </a:rPr>
                  <a:t>0.65, where tracks traverse all nine layers of strips in the barrel calorimeter, at least one hit in the last three layers of strips is required. </a:t>
                </a:r>
                <a:br>
                  <a:rPr lang="en-US" dirty="0">
                    <a:latin typeface="Helvetica" charset="0"/>
                    <a:ea typeface="Helvetica" charset="0"/>
                    <a:cs typeface="Helvetica" charset="0"/>
                  </a:rPr>
                </a:br>
                <a:r>
                  <a:rPr lang="en-US" dirty="0">
                    <a:latin typeface="Helvetica" charset="0"/>
                    <a:ea typeface="Helvetica" charset="0"/>
                    <a:cs typeface="Helvetica" charset="0"/>
                  </a:rPr>
                  <a:t>(c) The track has </a:t>
                </a:r>
                <a:r>
                  <a:rPr lang="en-US" dirty="0" err="1">
                    <a:latin typeface="Helvetica" charset="0"/>
                    <a:ea typeface="Helvetica" charset="0"/>
                    <a:cs typeface="Helvetica" charset="0"/>
                  </a:rPr>
                  <a:t>P</a:t>
                </a:r>
                <a:r>
                  <a:rPr lang="en-US" baseline="-25000" dirty="0" err="1">
                    <a:latin typeface="Helvetica" charset="0"/>
                    <a:ea typeface="Helvetica" charset="0"/>
                    <a:cs typeface="Helvetica" charset="0"/>
                  </a:rPr>
                  <a:t>track</a:t>
                </a:r>
                <a:r>
                  <a:rPr lang="en-US" baseline="-25000" dirty="0">
                    <a:latin typeface="Helvetica" charset="0"/>
                    <a:ea typeface="Helvetica" charset="0"/>
                    <a:cs typeface="Helvetica" charset="0"/>
                  </a:rPr>
                  <a:t> </a:t>
                </a:r>
                <a:r>
                  <a:rPr lang="en-US" dirty="0" smtClean="0">
                    <a:latin typeface="Helvetica" charset="0"/>
                    <a:ea typeface="Helvetica" charset="0"/>
                    <a:cs typeface="Helvetica" charset="0"/>
                  </a:rPr>
                  <a:t>&gt; </a:t>
                </a:r>
                <a:r>
                  <a:rPr lang="en-US" dirty="0">
                    <a:latin typeface="Helvetica" charset="0"/>
                    <a:ea typeface="Helvetica" charset="0"/>
                    <a:cs typeface="Helvetica" charset="0"/>
                  </a:rPr>
                  <a:t>15 GeV and the sum of the energy deposited in the electromagnetic calorimeter within a cone of half-angle 63 </a:t>
                </a:r>
                <a:r>
                  <a:rPr lang="en-US" dirty="0" err="1">
                    <a:latin typeface="Helvetica" charset="0"/>
                    <a:ea typeface="Helvetica" charset="0"/>
                    <a:cs typeface="Helvetica" charset="0"/>
                  </a:rPr>
                  <a:t>mrad</a:t>
                </a:r>
                <a:r>
                  <a:rPr lang="en-US" dirty="0">
                    <a:latin typeface="Helvetica" charset="0"/>
                    <a:ea typeface="Helvetica" charset="0"/>
                    <a:cs typeface="Helvetica" charset="0"/>
                  </a:rPr>
                  <a:t> about the track is less than 3 GeV. </a:t>
                </a:r>
              </a:p>
              <a:p>
                <a:endParaRPr lang="en-US" dirty="0" smtClean="0">
                  <a:latin typeface="Helvetica" charset="0"/>
                  <a:ea typeface="Helvetica" charset="0"/>
                  <a:cs typeface="Helvetica" charset="0"/>
                </a:endParaRPr>
              </a:p>
              <a:p>
                <a:r>
                  <a:rPr lang="en-US" dirty="0">
                    <a:latin typeface="Helvetica" charset="0"/>
                    <a:ea typeface="Helvetica" charset="0"/>
                    <a:cs typeface="Helvetica" charset="0"/>
                  </a:rPr>
                  <a:t>Visible </a:t>
                </a:r>
                <a:r>
                  <a:rPr lang="en-US" dirty="0" smtClean="0">
                    <a:latin typeface="Helvetica" charset="0"/>
                    <a:ea typeface="Helvetica" charset="0"/>
                    <a:cs typeface="Helvetica" charset="0"/>
                  </a:rPr>
                  <a:t>energy: </a:t>
                </a:r>
                <a:r>
                  <a:rPr lang="en-US" dirty="0" err="1" smtClean="0">
                    <a:latin typeface="Helvetica" charset="0"/>
                    <a:ea typeface="Helvetica" charset="0"/>
                    <a:cs typeface="Helvetica" charset="0"/>
                  </a:rPr>
                  <a:t>E</a:t>
                </a:r>
                <a:r>
                  <a:rPr lang="en-US" altLang="zh-CN" baseline="-25000" dirty="0" err="1" smtClean="0">
                    <a:latin typeface="Helvetica" charset="0"/>
                    <a:ea typeface="Helvetica" charset="0"/>
                    <a:cs typeface="Helvetica" charset="0"/>
                  </a:rPr>
                  <a:t>vis</a:t>
                </a:r>
                <a:r>
                  <a:rPr lang="en-US" dirty="0" smtClean="0">
                    <a:latin typeface="Helvetica" charset="0"/>
                    <a:ea typeface="Helvetica" charset="0"/>
                    <a:cs typeface="Helvetica" charset="0"/>
                  </a:rPr>
                  <a:t> </a:t>
                </a:r>
                <a:r>
                  <a:rPr lang="en-US" dirty="0">
                    <a:latin typeface="Helvetica" charset="0"/>
                    <a:ea typeface="Helvetica" charset="0"/>
                    <a:cs typeface="Helvetica" charset="0"/>
                  </a:rPr>
                  <a:t>&gt;</a:t>
                </a:r>
                <a:r>
                  <a:rPr lang="en-US" dirty="0" smtClean="0">
                    <a:latin typeface="Helvetica" charset="0"/>
                    <a:ea typeface="Helvetica" charset="0"/>
                    <a:cs typeface="Helvetica" charset="0"/>
                  </a:rPr>
                  <a:t>0.6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smtClean="0">
                            <a:latin typeface="Helvetica" charset="0"/>
                            <a:ea typeface="Helvetica" charset="0"/>
                            <a:cs typeface="Helvetica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Helvetica" charset="0"/>
                            <a:ea typeface="Helvetica" charset="0"/>
                            <a:cs typeface="Helvetica" charset="0"/>
                          </a:rPr>
                          <m:t>𝑠</m:t>
                        </m:r>
                      </m:e>
                    </m:rad>
                  </m:oMath>
                </a14:m>
                <a:endParaRPr lang="en-US" dirty="0" smtClean="0">
                  <a:latin typeface="Helvetica" charset="0"/>
                  <a:ea typeface="Helvetica" charset="0"/>
                  <a:cs typeface="Helvetica" charset="0"/>
                </a:endParaRPr>
              </a:p>
              <a:p>
                <a:endParaRPr lang="en-US" dirty="0">
                  <a:latin typeface="Helvetica" charset="0"/>
                  <a:ea typeface="Helvetica" charset="0"/>
                  <a:cs typeface="Helvetica" charset="0"/>
                </a:endParaRPr>
              </a:p>
              <a:p>
                <a:r>
                  <a:rPr lang="en-US" dirty="0">
                    <a:latin typeface="Helvetica" charset="0"/>
                    <a:ea typeface="Helvetica" charset="0"/>
                    <a:cs typeface="Helvetica" charset="0"/>
                  </a:rPr>
                  <a:t>Cosmic ray background is rejected by requiring that the selected events originate from the average </a:t>
                </a:r>
                <a:r>
                  <a:rPr lang="en-US" dirty="0" err="1">
                    <a:latin typeface="Helvetica" charset="0"/>
                    <a:ea typeface="Helvetica" charset="0"/>
                    <a:cs typeface="Helvetica" charset="0"/>
                  </a:rPr>
                  <a:t>e+e</a:t>
                </a:r>
                <a:r>
                  <a:rPr lang="x-none" dirty="0">
                    <a:latin typeface="Helvetica" charset="0"/>
                    <a:ea typeface="Helvetica" charset="0"/>
                    <a:cs typeface="Helvetica" charset="0"/>
                  </a:rPr>
                  <a:t>− </a:t>
                </a:r>
                <a:r>
                  <a:rPr lang="en-US" dirty="0">
                    <a:latin typeface="Helvetica" charset="0"/>
                    <a:ea typeface="Helvetica" charset="0"/>
                    <a:cs typeface="Helvetica" charset="0"/>
                  </a:rPr>
                  <a:t>interaction point and are coincident in time with the beam crossing. 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278" y="1499674"/>
                <a:ext cx="9464634" cy="5358326"/>
              </a:xfrm>
              <a:prstGeom prst="rect">
                <a:avLst/>
              </a:prstGeom>
              <a:blipFill rotWithShape="0">
                <a:blip r:embed="rId3"/>
                <a:stretch>
                  <a:fillRect l="-580" t="-569" r="-451" b="-9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7592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650" y="2411692"/>
            <a:ext cx="10364451" cy="1875300"/>
          </a:xfrm>
        </p:spPr>
        <p:txBody>
          <a:bodyPr/>
          <a:lstStyle/>
          <a:p>
            <a:pPr algn="ctr"/>
            <a:r>
              <a:rPr lang="en-US" dirty="0" smtClean="0"/>
              <a:t>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186119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rmal" id="{C1345FEF-E69E-BE4F-AF43-BEBFE65AD70B}" vid="{49B77DD1-5B05-2149-A1C9-40406BF6CC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</Template>
  <TotalTime>43</TotalTime>
  <Words>176</Words>
  <Application>Microsoft Macintosh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Cambria Math</vt:lpstr>
      <vt:lpstr>Helvetica</vt:lpstr>
      <vt:lpstr>Tw Cen MT</vt:lpstr>
      <vt:lpstr>Arial</vt:lpstr>
      <vt:lpstr>Droplet</vt:lpstr>
      <vt:lpstr> </vt:lpstr>
      <vt:lpstr>Plan for Re-do Z-&gt; μ^+ μ^- AFB Analysis with 3T Magnetic Field</vt:lpstr>
      <vt:lpstr>Some Result with Old Settings (2.5T Magnetic Field)</vt:lpstr>
      <vt:lpstr>Some Result with Old Settings (2.5T Magnetic Field)</vt:lpstr>
      <vt:lpstr>Estimate Zττ Backgrounds Using Selection Cut from OPAL Paper</vt:lpstr>
      <vt:lpstr>End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Mengran Li</dc:creator>
  <cp:lastModifiedBy>Mengran Li</cp:lastModifiedBy>
  <cp:revision>5</cp:revision>
  <dcterms:created xsi:type="dcterms:W3CDTF">2018-03-12T11:07:10Z</dcterms:created>
  <dcterms:modified xsi:type="dcterms:W3CDTF">2018-03-12T11:50:53Z</dcterms:modified>
</cp:coreProperties>
</file>