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sldIdLst>
    <p:sldId id="398" r:id="rId2"/>
    <p:sldId id="399" r:id="rId3"/>
    <p:sldId id="410" r:id="rId4"/>
    <p:sldId id="438" r:id="rId5"/>
    <p:sldId id="412" r:id="rId6"/>
    <p:sldId id="439" r:id="rId7"/>
    <p:sldId id="414" r:id="rId8"/>
    <p:sldId id="434" r:id="rId9"/>
    <p:sldId id="440" r:id="rId10"/>
    <p:sldId id="422" r:id="rId11"/>
    <p:sldId id="441" r:id="rId12"/>
    <p:sldId id="443" r:id="rId13"/>
    <p:sldId id="421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EBF8EB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85153" autoAdjust="0"/>
  </p:normalViewPr>
  <p:slideViewPr>
    <p:cSldViewPr>
      <p:cViewPr varScale="1">
        <p:scale>
          <a:sx n="78" d="100"/>
          <a:sy n="78" d="100"/>
        </p:scale>
        <p:origin x="1170" y="90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DEBC09D-5B88-4F69-8A37-F90B219FEA79}" type="datetimeFigureOut">
              <a:rPr lang="zh-CN" altLang="en-US"/>
              <a:pPr>
                <a:defRPr/>
              </a:pPr>
              <a:t>2018-4-18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DE63C07A-D092-4481-98AD-8DE38E066E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830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3C07A-D092-4481-98AD-8DE38E066EA1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71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3C07A-D092-4481-98AD-8DE38E066EA1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67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当今</a:t>
            </a:r>
            <a:r>
              <a:rPr lang="en-US" altLang="zh-CN" dirty="0" smtClean="0"/>
              <a:t>x/gamma</a:t>
            </a:r>
            <a:r>
              <a:rPr lang="zh-CN" altLang="en-US" dirty="0" smtClean="0"/>
              <a:t>射线天文学是天体物理领域研究的热点。太阳是离我们最近也是最重要的恒星，通过研究太阳的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射线辐射，探究耀斑爆发、日冕物质抛射（</a:t>
            </a:r>
            <a:r>
              <a:rPr lang="en-US" altLang="zh-CN" dirty="0" smtClean="0"/>
              <a:t>CME</a:t>
            </a:r>
            <a:r>
              <a:rPr lang="zh-CN" altLang="en-US" dirty="0" smtClean="0"/>
              <a:t>）等剧烈活动的原理，还可以实现空间气象灾害的预防。实现这些前沿的科学目标需要研制先进的空间</a:t>
            </a:r>
            <a:r>
              <a:rPr lang="en-US" altLang="zh-CN" dirty="0" smtClean="0"/>
              <a:t>x/gamma</a:t>
            </a:r>
            <a:r>
              <a:rPr lang="zh-CN" altLang="en-US" dirty="0" smtClean="0"/>
              <a:t>射线探测器系统。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3C07A-D092-4481-98AD-8DE38E066EA1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08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3C07A-D092-4481-98AD-8DE38E066EA1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08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CdZnTe</a:t>
            </a:r>
            <a:r>
              <a:rPr lang="zh-CN" altLang="en-US" sz="1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像素探测器由</a:t>
            </a:r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迪泰克公司研制</a:t>
            </a:r>
            <a:r>
              <a:rPr lang="zh-CN" altLang="en-US" sz="1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，对应需要开发</a:t>
            </a:r>
            <a:r>
              <a:rPr lang="zh-CN" altLang="en-US" sz="1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多通道、低噪声</a:t>
            </a:r>
            <a:r>
              <a:rPr lang="zh-CN" altLang="en-US" sz="1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的电荷测量系统。我们采用的是一款</a:t>
            </a:r>
            <a:r>
              <a:rPr lang="en-US" altLang="zh-CN" sz="1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Norway IDEAS</a:t>
            </a:r>
            <a:r>
              <a:rPr lang="zh-CN" altLang="en-US" sz="1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公司生产的电荷灵敏放大器芯片 </a:t>
            </a:r>
            <a:r>
              <a:rPr lang="en-US" altLang="zh-CN" sz="1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VA32TA6.3</a:t>
            </a:r>
            <a:r>
              <a:rPr lang="zh-CN" altLang="en-US" sz="1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，该款芯片也在国内的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硬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X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射线调制望远镜项目（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HXMT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）和日本的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X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射线天文卫星</a:t>
            </a:r>
            <a:r>
              <a:rPr lang="en-US" altLang="zh-CN" sz="1200" b="1" i="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Hitomi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上得到了应用。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3C07A-D092-4481-98AD-8DE38E066EA1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94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根据刻度结果定标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3C07A-D092-4481-98AD-8DE38E066EA1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237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根据刻度结果定标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3C07A-D092-4481-98AD-8DE38E066EA1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102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3C07A-D092-4481-98AD-8DE38E066EA1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406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CZT: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平均电离能</a:t>
            </a:r>
            <a:r>
              <a:rPr lang="en-US" altLang="zh-CN" baseline="0" dirty="0" smtClean="0"/>
              <a:t>4.64eV</a:t>
            </a:r>
            <a:r>
              <a:rPr lang="zh-CN" altLang="en-US" baseline="0" dirty="0" smtClean="0"/>
              <a:t>，禁带宽度</a:t>
            </a:r>
            <a:r>
              <a:rPr lang="en-US" altLang="zh-CN" baseline="0" dirty="0" smtClean="0"/>
              <a:t>1.57eV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63C07A-D092-4481-98AD-8DE38E066EA1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4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-P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lenovo\Desktop\捕获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34" y="4454525"/>
            <a:ext cx="38290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6AF5-46AB-4D39-9BE4-7841B6F4195A}" type="datetime1">
              <a:rPr lang="zh-CN" altLang="en-US" smtClean="0"/>
              <a:t>2018-4-18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半导体辐射探测器研讨会 </a:t>
            </a:r>
            <a:r>
              <a:rPr lang="en-US" altLang="zh-CN" dirty="0" smtClean="0"/>
              <a:t>2017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C24-2EC1-450B-9506-F2B38F72F6D2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80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125538"/>
            <a:ext cx="899795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F6F6F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  <a:defRPr/>
            </a:pP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093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dirty="0" smtClean="0"/>
              <a:t> 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227A-FA4B-4311-B948-C4D405BA9EBF}" type="datetime1">
              <a:rPr lang="zh-CN" altLang="en-US" smtClean="0"/>
              <a:t>2018-4-18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半导体辐射探测器研讨会 </a:t>
            </a:r>
            <a:r>
              <a:rPr lang="en-US" altLang="zh-CN" dirty="0" smtClean="0"/>
              <a:t>2017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9DC24-2EC1-450B-9506-F2B38F72F6D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33800" y="2286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开题报告</a:t>
            </a:r>
            <a:endParaRPr lang="zh-CN" altLang="en-US" sz="180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8780" y="1670505"/>
            <a:ext cx="78866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CdZnTe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像素探测器及其低噪声读出电子学研究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进展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298" y="3729035"/>
            <a:ext cx="7467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报告人：张岩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zh-CN" sz="1800" dirty="0"/>
          </a:p>
          <a:p>
            <a:pPr algn="ctr">
              <a:buFont typeface="Wingdings" panose="05000000000000000000" pitchFamily="2" charset="2"/>
              <a:buNone/>
            </a:pPr>
            <a:r>
              <a:rPr lang="zh-CN" altLang="zh-CN" sz="1800" b="1" dirty="0" smtClean="0"/>
              <a:t>中国科学院紫金山天文台</a:t>
            </a:r>
            <a:endParaRPr lang="en-US" altLang="zh-CN" sz="1800" b="1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zh-CN" sz="1800" b="1" dirty="0" smtClean="0"/>
              <a:t>    </a:t>
            </a:r>
            <a:r>
              <a:rPr lang="zh-CN" altLang="zh-CN" sz="1800" b="1" dirty="0" smtClean="0"/>
              <a:t>中国科学院</a:t>
            </a:r>
            <a:r>
              <a:rPr lang="zh-CN" altLang="zh-CN" sz="1800" b="1" dirty="0"/>
              <a:t>暗物质与空间天文重点</a:t>
            </a:r>
            <a:r>
              <a:rPr lang="zh-CN" altLang="zh-CN" sz="1800" b="1" dirty="0" smtClean="0"/>
              <a:t>实验室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endParaRPr lang="zh-CN" altLang="en-US" sz="24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34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电子学系统的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测试</a:t>
            </a: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基线噪声</a:t>
            </a:r>
            <a:endParaRPr lang="zh-CN" altLang="en-US" sz="4000" b="1" dirty="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行楷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1110" y="1233264"/>
            <a:ext cx="344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CdZnTe</a:t>
            </a:r>
            <a:r>
              <a:rPr lang="zh-CN" altLang="en-US" sz="2400" dirty="0" smtClean="0"/>
              <a:t>探测器未接入</a:t>
            </a:r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24" y="1294693"/>
            <a:ext cx="4176836" cy="24162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41" y="4069115"/>
            <a:ext cx="4276688" cy="23835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内容占位符 2"/>
              <p:cNvSpPr txBox="1">
                <a:spLocks/>
              </p:cNvSpPr>
              <p:nvPr/>
            </p:nvSpPr>
            <p:spPr>
              <a:xfrm>
                <a:off x="628650" y="1825625"/>
                <a:ext cx="4055426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q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kern="0" dirty="0"/>
                  <a:t>VA32TA6</a:t>
                </a:r>
                <a:endParaRPr lang="en-US" altLang="zh-CN" sz="2400" b="1" kern="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b="1" kern="0" dirty="0"/>
                  <a:t>RMS noise </a:t>
                </a:r>
                <a:r>
                  <a:rPr lang="en-US" altLang="zh-CN" sz="2000" kern="0" dirty="0"/>
                  <a:t>~4.4 bin</a:t>
                </a:r>
                <a:r>
                  <a:rPr lang="en-US" altLang="zh-CN" sz="2000" kern="0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sz="2000" b="1" kern="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250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b="1" kern="0" dirty="0"/>
              </a:p>
              <a:p>
                <a:pPr marL="0" indent="0">
                  <a:buNone/>
                </a:pPr>
                <a:r>
                  <a:rPr lang="en-US" altLang="zh-CN" sz="2000" kern="0" dirty="0"/>
                  <a:t>    (Calibration result: 57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ker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kern="0" dirty="0"/>
                  <a:t>/bin)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kern="0" dirty="0"/>
                  <a:t>Simulation: 40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ker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kern="0" dirty="0"/>
                  <a:t>+</a:t>
                </a:r>
                <a14:m>
                  <m:oMath xmlns:m="http://schemas.openxmlformats.org/officeDocument/2006/math">
                    <m:r>
                      <a:rPr lang="en-US" altLang="zh-CN" sz="2000" kern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zh-CN" altLang="zh-CN" sz="20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ker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kern="0" dirty="0"/>
                  <a:t>/</a:t>
                </a:r>
                <a:r>
                  <a:rPr lang="en-US" altLang="zh-CN" sz="2000" kern="0" dirty="0" smtClean="0"/>
                  <a:t>pF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en-US" altLang="zh-CN" sz="2400" kern="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altLang="zh-CN" sz="2400" kern="0" dirty="0" smtClean="0"/>
                  <a:t>VATA450</a:t>
                </a:r>
                <a:endParaRPr lang="en-US" altLang="zh-CN" sz="2400" b="1" kern="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b="1" kern="0" dirty="0" smtClean="0"/>
                  <a:t>RMS </a:t>
                </a:r>
                <a:r>
                  <a:rPr lang="en-US" altLang="zh-CN" sz="2000" b="1" kern="0" dirty="0"/>
                  <a:t>noise </a:t>
                </a:r>
                <a:r>
                  <a:rPr lang="en-US" altLang="zh-CN" sz="2000" kern="0" dirty="0"/>
                  <a:t>~0.58 bin</a:t>
                </a:r>
                <a:r>
                  <a:rPr lang="en-US" altLang="zh-CN" sz="2000" kern="0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sz="2000" b="1" kern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133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2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2000" b="1" kern="0" dirty="0"/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altLang="zh-CN" sz="2000" kern="0" dirty="0"/>
                  <a:t>    (Calibration result: 230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ker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kern="0" dirty="0"/>
                  <a:t>/bin)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kern="0" dirty="0"/>
                  <a:t>S</a:t>
                </a:r>
                <a:r>
                  <a:rPr lang="en-US" altLang="zh-CN" sz="2000" kern="0" dirty="0" smtClean="0"/>
                  <a:t>imulation</a:t>
                </a:r>
                <a:r>
                  <a:rPr lang="en-US" altLang="zh-CN" sz="2000" kern="0" dirty="0"/>
                  <a:t>: 45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ker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kern="0" dirty="0"/>
                  <a:t>+5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ker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kern="0" dirty="0" smtClean="0"/>
                  <a:t>/pf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000" kern="0" dirty="0"/>
              </a:p>
              <a:p>
                <a:endParaRPr lang="zh-CN" altLang="en-US" kern="0" dirty="0"/>
              </a:p>
            </p:txBody>
          </p:sp>
        </mc:Choice>
        <mc:Fallback>
          <p:sp>
            <p:nvSpPr>
              <p:cNvPr id="11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4055426" cy="4351338"/>
              </a:xfrm>
              <a:prstGeom prst="rect">
                <a:avLst/>
              </a:prstGeom>
              <a:blipFill rotWithShape="0">
                <a:blip r:embed="rId5"/>
                <a:stretch>
                  <a:fillRect l="-2256" t="-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电子学系统的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测试</a:t>
            </a: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能谱测量</a:t>
            </a: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endParaRPr lang="zh-CN" altLang="en-US" sz="4000" b="1" dirty="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行楷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516" y="1204895"/>
            <a:ext cx="84579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测试对象：</a:t>
            </a:r>
            <a:endParaRPr lang="en-US" altLang="zh-CN" sz="2800" b="1" dirty="0" smtClean="0"/>
          </a:p>
          <a:p>
            <a:r>
              <a:rPr lang="en-US" altLang="zh-CN" sz="2400" dirty="0" smtClean="0"/>
              <a:t>64</a:t>
            </a:r>
            <a:r>
              <a:rPr lang="zh-CN" altLang="en-US" sz="2400" dirty="0" smtClean="0"/>
              <a:t>像素</a:t>
            </a:r>
            <a:r>
              <a:rPr lang="en-US" altLang="zh-CN" sz="2400" dirty="0" smtClean="0"/>
              <a:t>CZT</a:t>
            </a:r>
            <a:r>
              <a:rPr lang="zh-CN" altLang="en-US" sz="2400" dirty="0" smtClean="0"/>
              <a:t>探测器，</a:t>
            </a:r>
            <a:r>
              <a:rPr lang="en-US" altLang="zh-CN" sz="2400" dirty="0" smtClean="0"/>
              <a:t>10x10x2mm</a:t>
            </a:r>
            <a:r>
              <a:rPr lang="zh-CN" altLang="en-US" sz="2400" dirty="0"/>
              <a:t>，</a:t>
            </a:r>
            <a:r>
              <a:rPr lang="zh-CN" altLang="en-US" sz="2400" dirty="0" smtClean="0"/>
              <a:t>阴极电压</a:t>
            </a:r>
            <a:r>
              <a:rPr lang="en-US" altLang="zh-CN" sz="2400" dirty="0" smtClean="0"/>
              <a:t>-500V</a:t>
            </a:r>
          </a:p>
          <a:p>
            <a:r>
              <a:rPr lang="en-US" altLang="zh-CN" sz="2400" dirty="0" smtClean="0"/>
              <a:t>Am241</a:t>
            </a:r>
            <a:r>
              <a:rPr lang="zh-CN" altLang="en-US" sz="2400" dirty="0" smtClean="0"/>
              <a:t>放射源测试，全能峰</a:t>
            </a:r>
            <a:r>
              <a:rPr lang="en-US" altLang="zh-CN" sz="2400" dirty="0" smtClean="0"/>
              <a:t>59.5KeV</a:t>
            </a:r>
            <a:r>
              <a:rPr lang="zh-CN" altLang="en-US" sz="2400" dirty="0" smtClean="0"/>
              <a:t>，能量分辨率范围</a:t>
            </a:r>
            <a:r>
              <a:rPr lang="en-US" altLang="zh-CN" sz="2400" dirty="0" smtClean="0">
                <a:solidFill>
                  <a:srgbClr val="FF0000"/>
                </a:solidFill>
              </a:rPr>
              <a:t>4.98%-6.28%</a:t>
            </a:r>
            <a:r>
              <a:rPr lang="zh-CN" altLang="en-US" sz="2400" dirty="0" smtClean="0">
                <a:solidFill>
                  <a:srgbClr val="FF0000"/>
                </a:solidFill>
              </a:rPr>
              <a:t>，平均分辨率</a:t>
            </a:r>
            <a:r>
              <a:rPr lang="en-US" altLang="zh-CN" sz="2400" dirty="0" smtClean="0">
                <a:solidFill>
                  <a:srgbClr val="FF0000"/>
                </a:solidFill>
              </a:rPr>
              <a:t>5.53%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95" y="3065404"/>
            <a:ext cx="3813398" cy="28098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5" y="3104520"/>
            <a:ext cx="4819668" cy="27336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4891" y="5915888"/>
            <a:ext cx="2844406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图一：部分通道典型能谱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91181" y="5915888"/>
            <a:ext cx="3200316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图二：各通道全能峰分辨率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77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6" y="2508662"/>
            <a:ext cx="5768676" cy="393124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 bwMode="auto">
          <a:xfrm>
            <a:off x="5768676" y="4337588"/>
            <a:ext cx="2841818" cy="2147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电子学系统的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测试</a:t>
            </a: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能谱测量</a:t>
            </a: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endParaRPr lang="zh-CN" altLang="en-US" sz="4000" b="1" dirty="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行楷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516" y="1204895"/>
            <a:ext cx="84579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测试对象：</a:t>
            </a:r>
            <a:endParaRPr lang="en-US" altLang="zh-CN" sz="2800" b="1" dirty="0"/>
          </a:p>
          <a:p>
            <a:r>
              <a:rPr lang="en-US" altLang="zh-CN" sz="2400" dirty="0"/>
              <a:t>64</a:t>
            </a:r>
            <a:r>
              <a:rPr lang="zh-CN" altLang="en-US" sz="2400" dirty="0"/>
              <a:t>像素</a:t>
            </a:r>
            <a:r>
              <a:rPr lang="en-US" altLang="zh-CN" sz="2400" dirty="0"/>
              <a:t>CZT</a:t>
            </a:r>
            <a:r>
              <a:rPr lang="zh-CN" altLang="en-US" sz="2400" dirty="0"/>
              <a:t>探测器，</a:t>
            </a:r>
            <a:r>
              <a:rPr lang="en-US" altLang="zh-CN" sz="2400" dirty="0"/>
              <a:t>10x10x5mm</a:t>
            </a:r>
            <a:r>
              <a:rPr lang="zh-CN" altLang="en-US" sz="2400" dirty="0"/>
              <a:t>，阴极电压</a:t>
            </a:r>
            <a:r>
              <a:rPr lang="en-US" altLang="zh-CN" sz="2400" dirty="0"/>
              <a:t>-1000V</a:t>
            </a:r>
          </a:p>
          <a:p>
            <a:r>
              <a:rPr lang="en-US" altLang="zh-CN" sz="2400" dirty="0"/>
              <a:t>Cs137</a:t>
            </a:r>
            <a:r>
              <a:rPr lang="zh-CN" altLang="en-US" sz="2400" dirty="0"/>
              <a:t>放射源测试，全能峰</a:t>
            </a:r>
            <a:r>
              <a:rPr lang="en-US" altLang="zh-CN" sz="2400" dirty="0" smtClean="0"/>
              <a:t>662KeV</a:t>
            </a:r>
            <a:r>
              <a:rPr lang="zh-CN" altLang="en-US" sz="2400" dirty="0" smtClean="0"/>
              <a:t>，</a:t>
            </a:r>
            <a:r>
              <a:rPr lang="zh-CN" altLang="en-US" sz="2400" dirty="0" smtClean="0">
                <a:solidFill>
                  <a:srgbClr val="FF0000"/>
                </a:solidFill>
              </a:rPr>
              <a:t>能量分辨率</a:t>
            </a:r>
            <a:r>
              <a:rPr lang="en-US" altLang="zh-CN" sz="2400" dirty="0" smtClean="0">
                <a:solidFill>
                  <a:srgbClr val="FF0000"/>
                </a:solidFill>
              </a:rPr>
              <a:t>1.18%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6800" y="6310635"/>
            <a:ext cx="3749505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图一：典型能谱及全能峰分辨率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677429" y="4862898"/>
            <a:ext cx="446809" cy="394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43682" y="4888420"/>
            <a:ext cx="220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1.18%@662KeV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921193" y="3200406"/>
            <a:ext cx="2232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由于此次实验用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Cs137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放射源较弱，全能峰事例较少。该能谱由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64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通道数据综合得到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85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92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4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44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总结</a:t>
            </a:r>
            <a:endParaRPr lang="zh-CN" altLang="en-US" sz="4400" b="1" dirty="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行楷" panose="02010800040101010101" pitchFamily="2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85800" y="2141538"/>
            <a:ext cx="8234363" cy="36496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zh-CN" altLang="en-US" sz="2400" kern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ED55-093A-40BA-B5FF-2B85AEEA5ECA}" type="datetime1">
              <a:rPr lang="zh-CN" altLang="en-US" smtClean="0"/>
              <a:t>2018-4-18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C24-2EC1-450B-9506-F2B38F72F6D2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08039" y="1524050"/>
            <a:ext cx="800576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总结：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该电子学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系统实现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CdZnTe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探测器多通道低噪声的读出。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Am241 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59.5KeV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全能峰分辨率可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达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4.98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%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Cs137 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662KeV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全能峰分辨率可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达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1.18%</a:t>
            </a:r>
            <a:endParaRPr lang="en-US" altLang="zh-CN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2651" y="5837149"/>
            <a:ext cx="7940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感谢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核探测与核电子学国家重点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实验室开放课题对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该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项目的支持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04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  <a:sym typeface="华文行楷" panose="02010800040101010101" pitchFamily="2" charset="-122"/>
              </a:rPr>
              <a:t>        报告提纲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85902" y="2057436"/>
            <a:ext cx="7391400" cy="36496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3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背景介绍</a:t>
            </a:r>
            <a:endParaRPr lang="en-US" altLang="zh-CN" sz="3800" kern="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3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读出电子学的设计与实现</a:t>
            </a:r>
            <a:endParaRPr lang="en-US" altLang="zh-CN" sz="3800" kern="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CN" altLang="en-US" sz="3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电子学系统的测试</a:t>
            </a:r>
            <a:endParaRPr lang="en-US" altLang="zh-CN" sz="3800" kern="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zh-CN" altLang="en-US" kern="0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86D9-470B-4BB6-8271-AB1CEC8EDA0C}" type="datetime1">
              <a:rPr lang="zh-CN" altLang="en-US" smtClean="0"/>
              <a:t>2018-4-18</a:t>
            </a:fld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C24-2EC1-450B-9506-F2B38F72F6D2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56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493182760325&amp;di=ef62112d5c0927c104bf4d8f2dcfcc6a&amp;imgtype=jpg&amp;src=http%3A%2F%2Fimg3.imgtn.bdimg.com%2Fit%2Fu%3D4055341422%2C4229084755%26fm%3D214%26gp%3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6" y="1447852"/>
            <a:ext cx="3657504" cy="225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92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  <a:r>
              <a:rPr lang="zh-CN" altLang="en-US" sz="40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介绍</a:t>
            </a:r>
            <a:endParaRPr lang="en-US" altLang="zh-CN" sz="40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0860" y="4270726"/>
            <a:ext cx="77772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第二批先导专项：先进天基太阳天文台（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ASO-S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科学目标：“一磁两暴”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三个载荷：全日面太阳矢量磁像仪（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FMG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）、莱曼阿尔法太阳望远镜（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LST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）、太阳硬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射线成像仪（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HXI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F4A-7594-4079-A5AD-D9F3BF83B1EA}" type="datetime1">
              <a:rPr lang="zh-CN" altLang="en-US" smtClean="0"/>
              <a:t>2018-4-18</a:t>
            </a:fld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C24-2EC1-450B-9506-F2B38F72F6D2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3" name="Picture 2" descr="D:\首届半导体辐射探测器研讨会\as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4" y="1234517"/>
            <a:ext cx="3188837" cy="30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92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  <a:r>
              <a:rPr lang="zh-CN" altLang="en-US" sz="40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介绍</a:t>
            </a:r>
            <a:endParaRPr lang="en-US" altLang="zh-CN" sz="40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F4A-7594-4079-A5AD-D9F3BF83B1EA}" type="datetime1">
              <a:rPr lang="zh-CN" altLang="en-US" smtClean="0"/>
              <a:t>2018-4-18</a:t>
            </a:fld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C24-2EC1-450B-9506-F2B38F72F6D2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2050" name="Picture 2" descr="D:\首届半导体辐射探测器研讨会\hx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92" y="1524050"/>
            <a:ext cx="3761508" cy="47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518" y="2975715"/>
            <a:ext cx="44956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/>
              <a:t>测量对象：</a:t>
            </a:r>
            <a:r>
              <a:rPr lang="en-US" altLang="zh-CN" sz="2400" dirty="0"/>
              <a:t>3</a:t>
            </a:r>
            <a:r>
              <a:rPr lang="en-US" altLang="zh-CN" sz="2400" dirty="0" smtClean="0"/>
              <a:t>0KeV-300KeV</a:t>
            </a:r>
            <a:r>
              <a:rPr lang="zh-CN" altLang="en-US" sz="2400" dirty="0"/>
              <a:t>的</a:t>
            </a:r>
            <a:r>
              <a:rPr lang="en-US" altLang="zh-CN" sz="2400" dirty="0" smtClean="0"/>
              <a:t>X</a:t>
            </a:r>
            <a:r>
              <a:rPr lang="zh-CN" altLang="en-US" sz="2400" dirty="0" smtClean="0"/>
              <a:t>射线</a:t>
            </a:r>
            <a:endParaRPr lang="en-US" altLang="zh-CN" sz="2400" dirty="0" smtClean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/>
              <a:t>复合准直傅立叶变换成像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/>
              <a:t>光栅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闪烁晶体</a:t>
            </a:r>
            <a:r>
              <a:rPr lang="en-US" altLang="zh-CN" sz="2400" dirty="0" smtClean="0"/>
              <a:t>+PMT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/>
              <a:t>探究使用</a:t>
            </a:r>
            <a:r>
              <a:rPr lang="en-US" altLang="zh-CN" sz="2400" dirty="0" err="1" smtClean="0"/>
              <a:t>CdZnTe</a:t>
            </a:r>
            <a:r>
              <a:rPr lang="zh-CN" altLang="en-US" sz="2400" dirty="0" smtClean="0"/>
              <a:t>像素探测器的可行性</a:t>
            </a:r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81110" y="1524050"/>
            <a:ext cx="4515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太阳硬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射线成像仪（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HXI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46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92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  <a:r>
              <a:rPr lang="zh-CN" altLang="en-US" sz="40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介绍</a:t>
            </a:r>
            <a:endParaRPr lang="en-US" altLang="zh-CN" sz="40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19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9" y="4157542"/>
            <a:ext cx="2256783" cy="15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68" y="3663306"/>
            <a:ext cx="2036264" cy="20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文本框 5"/>
          <p:cNvSpPr txBox="1">
            <a:spLocks noChangeArrowheads="1"/>
          </p:cNvSpPr>
          <p:nvPr/>
        </p:nvSpPr>
        <p:spPr bwMode="auto">
          <a:xfrm>
            <a:off x="5636679" y="2133634"/>
            <a:ext cx="288977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CdZnTe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像素探测器由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迪泰克公司</a:t>
            </a: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西北工业大学</a:t>
            </a: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研制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需要</a:t>
            </a:r>
            <a:r>
              <a:rPr lang="zh-CN" altLang="en-US" sz="2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多通道、低噪声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的电荷测量系统</a:t>
            </a:r>
            <a:endParaRPr lang="en-US" altLang="zh-CN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电荷灵敏放大器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ASIC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，挪威</a:t>
            </a: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IDEAS </a:t>
            </a:r>
            <a:r>
              <a:rPr lang="en-US" altLang="zh-CN" sz="2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VA32TA6.3</a:t>
            </a:r>
            <a:r>
              <a:rPr lang="zh-CN" altLang="en-US" sz="2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VATA450</a:t>
            </a:r>
            <a:endParaRPr lang="zh-CN" altLang="en-US" sz="2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610" y="1532710"/>
            <a:ext cx="2071822" cy="153660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 bwMode="auto">
          <a:xfrm>
            <a:off x="338314" y="6129553"/>
            <a:ext cx="81531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文本框 5"/>
          <p:cNvSpPr txBox="1"/>
          <p:nvPr/>
        </p:nvSpPr>
        <p:spPr>
          <a:xfrm>
            <a:off x="532370" y="6140063"/>
            <a:ext cx="642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200" dirty="0" smtClean="0"/>
              <a:t>http://www.imdetek.com/picshow.php?cat_id=104&amp;id=215</a:t>
            </a:r>
          </a:p>
          <a:p>
            <a:pPr marL="342900" indent="-342900">
              <a:buAutoNum type="arabicPeriod"/>
            </a:pPr>
            <a:r>
              <a:rPr lang="en-US" altLang="zh-CN" sz="1200" dirty="0" smtClean="0"/>
              <a:t>http://astro-h.isas.jaxa.jp/en/</a:t>
            </a:r>
          </a:p>
          <a:p>
            <a:pPr marL="342900" indent="-342900">
              <a:buAutoNum type="arabicPeriod"/>
            </a:pPr>
            <a:r>
              <a:rPr lang="en-US" altLang="zh-CN" sz="1200" dirty="0" smtClean="0"/>
              <a:t>http://www.hxmt.org/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EDA5E-5734-4A26-888C-4B1FC1BFCBB4}" type="datetime1">
              <a:rPr lang="zh-CN" altLang="en-US" smtClean="0"/>
              <a:t>2018-4-18</a:t>
            </a:fld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DC24-2EC1-450B-9506-F2B38F72F6D2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83" y="1532709"/>
            <a:ext cx="2085169" cy="187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49" y="4357652"/>
            <a:ext cx="6174301" cy="2398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7" r="19717" b="-1"/>
          <a:stretch/>
        </p:blipFill>
        <p:spPr>
          <a:xfrm>
            <a:off x="6193408" y="1954678"/>
            <a:ext cx="1779790" cy="14261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0" r="57884" b="10953"/>
          <a:stretch/>
        </p:blipFill>
        <p:spPr>
          <a:xfrm>
            <a:off x="6823261" y="3830026"/>
            <a:ext cx="2039128" cy="224215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487560" y="3045297"/>
            <a:ext cx="200416" cy="2254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823261" y="3270766"/>
            <a:ext cx="664299" cy="5592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687976" y="3270766"/>
            <a:ext cx="1174413" cy="5592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26891" y="1311929"/>
            <a:ext cx="3012873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电荷</a:t>
            </a:r>
            <a:r>
              <a:rPr lang="zh-CN" altLang="en-US" sz="24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灵敏</a:t>
            </a:r>
            <a:r>
              <a:rPr lang="zh-CN" altLang="en-US" sz="24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放大器</a:t>
            </a:r>
            <a:r>
              <a:rPr lang="zh-CN" altLang="en-US" sz="24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芯片</a:t>
            </a:r>
            <a:endParaRPr lang="zh-CN" altLang="en-US" sz="2400" b="1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64327"/>
              </p:ext>
            </p:extLst>
          </p:nvPr>
        </p:nvGraphicFramePr>
        <p:xfrm>
          <a:off x="426891" y="2018772"/>
          <a:ext cx="543436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456"/>
                <a:gridCol w="1811456"/>
                <a:gridCol w="1811456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VA32TA6.3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VATA450.3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通道数目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动态范围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±16fC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±40fC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ADC</a:t>
                      </a:r>
                      <a:r>
                        <a:rPr lang="zh-CN" altLang="en-US" b="1" dirty="0" smtClean="0"/>
                        <a:t>分辨率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r>
                        <a:rPr lang="zh-CN" altLang="en-US" dirty="0" smtClean="0"/>
                        <a:t>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10</a:t>
                      </a:r>
                      <a:r>
                        <a:rPr lang="zh-CN" altLang="en-US" dirty="0" smtClean="0"/>
                        <a:t>位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转换速率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10MHz(max.)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10MHz(max.) 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读出</a:t>
            </a:r>
            <a:r>
              <a:rPr lang="zh-CN" altLang="en-US" sz="40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电子学的设计与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实现</a:t>
            </a:r>
            <a:endParaRPr lang="zh-CN" altLang="en-US" sz="4000" b="1" dirty="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75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读出</a:t>
            </a:r>
            <a:r>
              <a:rPr lang="zh-CN" altLang="en-US" sz="40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电子学的设计与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实现</a:t>
            </a:r>
            <a:endParaRPr lang="zh-CN" altLang="en-US" sz="4000" b="1" dirty="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行楷" panose="02010800040101010101" pitchFamily="2" charset="-122"/>
            </a:endParaRPr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685800" y="2141538"/>
            <a:ext cx="8234363" cy="36496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zh-CN" altLang="en-US" sz="2400" kern="0" dirty="0"/>
          </a:p>
        </p:txBody>
      </p:sp>
      <p:sp>
        <p:nvSpPr>
          <p:cNvPr id="2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101B35B9-AA41-409C-8A16-953B56739E80}" type="datetime1">
              <a:rPr lang="zh-CN" altLang="en-US" smtClean="0"/>
              <a:t>2018-4-18</a:t>
            </a:fld>
            <a:endParaRPr lang="zh-CN" altLang="en-US" dirty="0"/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57200" y="1301749"/>
            <a:ext cx="39798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读出电子学整体结构</a:t>
            </a:r>
            <a:endParaRPr lang="zh-CN" alt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78" y="2221825"/>
            <a:ext cx="8107000" cy="34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657589" y="4590507"/>
            <a:ext cx="4105301" cy="17911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读出</a:t>
            </a:r>
            <a:r>
              <a:rPr lang="zh-CN" altLang="en-US" sz="40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电子学的设计与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实现</a:t>
            </a:r>
            <a:endParaRPr lang="zh-CN" altLang="en-US" sz="4000" b="1" dirty="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行楷" panose="020108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2" y="1160575"/>
            <a:ext cx="2666930" cy="20001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"/>
          <a:stretch/>
        </p:blipFill>
        <p:spPr>
          <a:xfrm rot="16200000">
            <a:off x="5064273" y="1572014"/>
            <a:ext cx="2678618" cy="33583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2" y="3856781"/>
            <a:ext cx="2715138" cy="20363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8909" y="3251198"/>
            <a:ext cx="259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VA32TA6.3</a:t>
            </a:r>
            <a:r>
              <a:rPr lang="zh-CN" altLang="en-US" sz="2000" b="1" dirty="0" smtClean="0"/>
              <a:t>前端板</a:t>
            </a:r>
            <a:endParaRPr lang="zh-CN" altLang="en-US" sz="20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785666" y="5981533"/>
            <a:ext cx="259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VATA450.3</a:t>
            </a:r>
            <a:r>
              <a:rPr lang="zh-CN" altLang="en-US" sz="2000" b="1" dirty="0" smtClean="0"/>
              <a:t>前端板</a:t>
            </a:r>
            <a:endParaRPr lang="zh-CN" altLang="en-US" sz="20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4730582" y="5224465"/>
            <a:ext cx="35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数据获取板（</a:t>
            </a:r>
            <a:r>
              <a:rPr lang="en-US" altLang="zh-CN" sz="2800" b="1" dirty="0" smtClean="0"/>
              <a:t>DAQ</a:t>
            </a:r>
            <a:r>
              <a:rPr lang="zh-CN" altLang="en-US" sz="2800" b="1" dirty="0" smtClean="0"/>
              <a:t>）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627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66800" y="228600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读出</a:t>
            </a:r>
            <a:r>
              <a:rPr lang="zh-CN" altLang="en-US" sz="40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电子学的设计与</a:t>
            </a:r>
            <a:r>
              <a:rPr lang="zh-CN" altLang="en-US" sz="4000" b="1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实现</a:t>
            </a:r>
            <a:endParaRPr lang="zh-CN" altLang="en-US" sz="4000" b="1" dirty="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华文行楷" panose="02010800040101010101" pitchFamily="2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37096" y="1825625"/>
            <a:ext cx="512418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400" kern="0" dirty="0" smtClean="0"/>
              <a:t>开发了基于</a:t>
            </a:r>
            <a:endParaRPr lang="en-US" altLang="zh-CN" sz="2400" kern="0" dirty="0" smtClean="0"/>
          </a:p>
          <a:p>
            <a:pPr marL="0" indent="0">
              <a:buNone/>
            </a:pPr>
            <a:r>
              <a:rPr lang="en-US" altLang="zh-CN" sz="2400" kern="0" dirty="0">
                <a:solidFill>
                  <a:srgbClr val="FF0000"/>
                </a:solidFill>
              </a:rPr>
              <a:t> </a:t>
            </a:r>
            <a:r>
              <a:rPr lang="en-US" altLang="zh-CN" sz="2400" kern="0" dirty="0" smtClean="0">
                <a:solidFill>
                  <a:srgbClr val="FF0000"/>
                </a:solidFill>
              </a:rPr>
              <a:t>   </a:t>
            </a:r>
            <a:r>
              <a:rPr lang="en-US" altLang="zh-CN" sz="2400" kern="0" dirty="0" err="1" smtClean="0">
                <a:solidFill>
                  <a:srgbClr val="FF0000"/>
                </a:solidFill>
              </a:rPr>
              <a:t>LabWindows</a:t>
            </a:r>
            <a:r>
              <a:rPr lang="en-US" altLang="zh-CN" sz="2400" kern="0" dirty="0" smtClean="0">
                <a:solidFill>
                  <a:srgbClr val="FF0000"/>
                </a:solidFill>
              </a:rPr>
              <a:t>/CVI</a:t>
            </a:r>
          </a:p>
          <a:p>
            <a:pPr marL="0" indent="0">
              <a:buNone/>
            </a:pPr>
            <a:r>
              <a:rPr lang="en-US" altLang="zh-CN" sz="2400" kern="0" dirty="0" smtClean="0">
                <a:solidFill>
                  <a:srgbClr val="FF0000"/>
                </a:solidFill>
              </a:rPr>
              <a:t>   </a:t>
            </a:r>
            <a:r>
              <a:rPr lang="zh-CN" altLang="en-US" sz="2400" kern="0" dirty="0" smtClean="0"/>
              <a:t>上位机控制软件</a:t>
            </a:r>
            <a:endParaRPr lang="en-US" altLang="zh-CN" sz="2400" kern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kern="0" dirty="0" smtClean="0"/>
              <a:t>指令配置</a:t>
            </a:r>
            <a:r>
              <a:rPr lang="en-US" altLang="zh-CN" sz="2400" kern="0" dirty="0" smtClean="0"/>
              <a:t>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kern="0" dirty="0" smtClean="0"/>
              <a:t>    </a:t>
            </a:r>
            <a:r>
              <a:rPr lang="zh-CN" altLang="en-US" sz="2400" kern="0" dirty="0" smtClean="0"/>
              <a:t>监测</a:t>
            </a:r>
            <a:r>
              <a:rPr lang="en-US" altLang="zh-CN" sz="2400" kern="0" dirty="0" smtClean="0"/>
              <a:t>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kern="0" dirty="0" smtClean="0"/>
              <a:t>   </a:t>
            </a:r>
            <a:r>
              <a:rPr lang="zh-CN" altLang="en-US" sz="2400" kern="0" dirty="0" smtClean="0"/>
              <a:t>多通道能谱</a:t>
            </a:r>
            <a:endParaRPr lang="en-US" altLang="zh-CN" sz="2400" kern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kern="0" dirty="0"/>
              <a:t> </a:t>
            </a:r>
            <a:r>
              <a:rPr lang="en-US" altLang="zh-CN" sz="2400" kern="0" dirty="0" smtClean="0"/>
              <a:t>   </a:t>
            </a:r>
            <a:r>
              <a:rPr lang="zh-CN" altLang="en-US" sz="2400" kern="0" dirty="0" smtClean="0"/>
              <a:t>实时显示</a:t>
            </a:r>
            <a:endParaRPr lang="zh-CN" altLang="en-US" sz="2400" kern="0" dirty="0"/>
          </a:p>
        </p:txBody>
      </p:sp>
      <p:pic>
        <p:nvPicPr>
          <p:cNvPr id="16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249" y="3859048"/>
            <a:ext cx="3132754" cy="21341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58" y="3886188"/>
            <a:ext cx="2682316" cy="21308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57" y="1544750"/>
            <a:ext cx="2840101" cy="213212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17" y="1615917"/>
            <a:ext cx="2827569" cy="2060959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 flipV="1">
            <a:off x="1984503" y="2514624"/>
            <a:ext cx="5178229" cy="85711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1627421" y="3357329"/>
            <a:ext cx="3477965" cy="471709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447882" y="4519581"/>
            <a:ext cx="1830395" cy="521533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7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AS模版">
  <a:themeElements>
    <a:clrScheme name="4_CAS模版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4_CAS模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4_CAS模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AS模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AS模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AS模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AS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AS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AS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10495</TotalTime>
  <Pages>0</Pages>
  <Words>653</Words>
  <Characters>0</Characters>
  <Application>Microsoft Office PowerPoint</Application>
  <DocSecurity>0</DocSecurity>
  <PresentationFormat>全屏显示(4:3)</PresentationFormat>
  <Lines>0</Lines>
  <Paragraphs>112</Paragraphs>
  <Slides>13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黑体</vt:lpstr>
      <vt:lpstr>华文行楷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Wingdings</vt:lpstr>
      <vt:lpstr>4_CAS模版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SPACE</dc:creator>
  <cp:keywords/>
  <dc:description/>
  <cp:lastModifiedBy>汪 慎</cp:lastModifiedBy>
  <cp:revision>301</cp:revision>
  <dcterms:created xsi:type="dcterms:W3CDTF">2015-04-21T10:33:59Z</dcterms:created>
  <dcterms:modified xsi:type="dcterms:W3CDTF">2018-04-18T04:09:10Z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2052-9.1.0.4993</vt:lpwstr>
  </property>
</Properties>
</file>