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sldIdLst>
    <p:sldId id="256" r:id="rId2"/>
    <p:sldId id="310" r:id="rId3"/>
    <p:sldId id="315" r:id="rId4"/>
    <p:sldId id="260" r:id="rId5"/>
    <p:sldId id="295" r:id="rId6"/>
    <p:sldId id="296" r:id="rId7"/>
    <p:sldId id="271" r:id="rId8"/>
    <p:sldId id="297" r:id="rId9"/>
    <p:sldId id="279" r:id="rId10"/>
    <p:sldId id="320" r:id="rId11"/>
    <p:sldId id="316" r:id="rId12"/>
    <p:sldId id="321" r:id="rId13"/>
    <p:sldId id="319" r:id="rId14"/>
    <p:sldId id="318" r:id="rId15"/>
    <p:sldId id="322" r:id="rId16"/>
    <p:sldId id="291" r:id="rId17"/>
    <p:sldId id="294" r:id="rId18"/>
    <p:sldId id="311" r:id="rId19"/>
    <p:sldId id="312" r:id="rId20"/>
    <p:sldId id="293" r:id="rId21"/>
    <p:sldId id="305" r:id="rId22"/>
    <p:sldId id="306" r:id="rId23"/>
    <p:sldId id="309" r:id="rId24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D4D0CE"/>
    <a:srgbClr val="D2CFCE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91" autoAdjust="0"/>
    <p:restoredTop sz="94660"/>
  </p:normalViewPr>
  <p:slideViewPr>
    <p:cSldViewPr>
      <p:cViewPr varScale="1">
        <p:scale>
          <a:sx n="72" d="100"/>
          <a:sy n="72" d="100"/>
        </p:scale>
        <p:origin x="1380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63D90503-ABF6-4CA6-A126-FA4EA19C1B51}" type="datetimeFigureOut">
              <a:rPr lang="en-US" smtClean="0"/>
              <a:pPr/>
              <a:t>3/27/2018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EB31ACE2-DAB9-40F6-B5BA-B4450F43AD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703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6093C-2441-41FD-A4C8-9752F99D6119}" type="datetime1">
              <a:rPr lang="en-US" smtClean="0"/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ZAIB UN NISA (IHEP)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FCEBA-314B-4DE2-BCD5-FA1D53D84D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63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7055C-B432-492E-B535-5281E64F46CE}" type="datetime1">
              <a:rPr lang="en-US" smtClean="0"/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ZAIB UN NISA (IHEP)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FCEBA-314B-4DE2-BCD5-FA1D53D84D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945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B4533-CB4E-44CF-8D2C-68EAD869751D}" type="datetime1">
              <a:rPr lang="en-US" smtClean="0"/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ZAIB UN NISA (IHEP)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FCEBA-314B-4DE2-BCD5-FA1D53D84D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047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768CB-5EE2-4D09-AE1D-3976A4A3B42F}" type="datetime1">
              <a:rPr lang="en-US" smtClean="0"/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ZAIB UN NISA (IHEP)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FCEBA-314B-4DE2-BCD5-FA1D53D84D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400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8AB7E-C9B8-48D2-93C0-BBACA56C5287}" type="datetime1">
              <a:rPr lang="en-US" smtClean="0"/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ZAIB UN NISA (IHEP)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FCEBA-314B-4DE2-BCD5-FA1D53D84D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727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EF885-9C03-40DE-9A94-6CA03F79FA5A}" type="datetime1">
              <a:rPr lang="en-US" smtClean="0"/>
              <a:t>3/27/2018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ZAIB UN NISA (IHEP)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FCEBA-314B-4DE2-BCD5-FA1D53D84D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902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6D72B-28A3-4E2E-987D-A2185D6107FF}" type="datetime1">
              <a:rPr lang="en-US" smtClean="0"/>
              <a:t>3/27/2018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ZAIB UN NISA (IHEP)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FCEBA-314B-4DE2-BCD5-FA1D53D84D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858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7C3CE-8BB8-4A64-90A9-9612C2125601}" type="datetime1">
              <a:rPr lang="en-US" smtClean="0"/>
              <a:t>3/27/2018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ZAIB UN NISA (IHEP)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FCEBA-314B-4DE2-BCD5-FA1D53D84D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097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0947F-D216-459A-8749-A41402EC47DF}" type="datetime1">
              <a:rPr lang="en-US" smtClean="0"/>
              <a:t>3/27/2018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ZAIB UN NISA (IHEP)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FCEBA-314B-4DE2-BCD5-FA1D53D84D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179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22D3A-B5DD-4627-B949-763D8BB24D53}" type="datetime1">
              <a:rPr lang="en-US" smtClean="0"/>
              <a:t>3/27/2018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ZAIB UN NISA (IHEP)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FCEBA-314B-4DE2-BCD5-FA1D53D84D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580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FC43A-CBCD-4D3F-86AB-35CBC331510E}" type="datetime1">
              <a:rPr lang="en-US" smtClean="0"/>
              <a:t>3/27/2018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ZAIB UN NISA (IHEP)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FCEBA-314B-4DE2-BCD5-FA1D53D84D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953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86C669-FDD6-4904-88BC-E0FEFAE1AB4F}" type="datetime1">
              <a:rPr lang="en-US" smtClean="0"/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ZAIB UN NISA (IHEP)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AFCEBA-314B-4DE2-BCD5-FA1D53D84D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824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0.png"/><Relationship Id="rId5" Type="http://schemas.openxmlformats.org/officeDocument/2006/relationships/image" Target="../media/image18.wmf"/><Relationship Id="rId4" Type="http://schemas.openxmlformats.org/officeDocument/2006/relationships/oleObject" Target="../embeddings/oleObject2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24000" y="-1"/>
            <a:ext cx="7620000" cy="1470025"/>
          </a:xfrm>
          <a:prstGeom prst="rect">
            <a:avLst/>
          </a:prstGeom>
          <a:solidFill>
            <a:schemeClr val="accent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676400"/>
            <a:ext cx="9144001" cy="1470025"/>
          </a:xfrm>
        </p:spPr>
        <p:txBody>
          <a:bodyPr>
            <a:noAutofit/>
          </a:bodyPr>
          <a:lstStyle/>
          <a:p>
            <a:r>
              <a:rPr lang="en-US" altLang="zh-CN" sz="2800" dirty="0">
                <a:solidFill>
                  <a:srgbClr val="0000FF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Design of High Quality Electron Gun and Experimental Test of Cathode Activity for CEPC Klystron</a:t>
            </a:r>
            <a:br>
              <a:rPr lang="en-US" altLang="zh-CN" sz="2800" dirty="0">
                <a:solidFill>
                  <a:srgbClr val="0000CC"/>
                </a:solidFill>
                <a:ea typeface="宋体" pitchFamily="2" charset="-122"/>
              </a:rPr>
            </a:br>
            <a:endParaRPr lang="en-US" sz="2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895600"/>
            <a:ext cx="9144000" cy="2133600"/>
          </a:xfrm>
        </p:spPr>
        <p:txBody>
          <a:bodyPr>
            <a:normAutofit fontScale="25000" lnSpcReduction="20000"/>
          </a:bodyPr>
          <a:lstStyle/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45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1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Speaker:  </a:t>
            </a:r>
            <a:endParaRPr lang="en-US" sz="96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</a:pPr>
            <a:endParaRPr lang="en-US" sz="45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8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en-US" sz="10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Zaib Un Nisa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1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Advisors:      </a:t>
            </a:r>
            <a:endParaRPr lang="en-US" sz="96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r>
              <a:rPr lang="en-US" sz="9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</a:t>
            </a:r>
            <a:r>
              <a:rPr lang="en-US" sz="10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Prof. Pei Guoxi</a:t>
            </a:r>
          </a:p>
          <a:p>
            <a:pPr>
              <a:spcBef>
                <a:spcPts val="0"/>
              </a:spcBef>
            </a:pPr>
            <a:r>
              <a:rPr lang="en-US" sz="10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Prof. Shigeki Fukuda</a:t>
            </a:r>
          </a:p>
          <a:p>
            <a:pPr>
              <a:spcBef>
                <a:spcPts val="0"/>
              </a:spcBef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884363"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sz="2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7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52578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Institute of High Energy Physics, Chinese Academy of Sciences</a:t>
            </a:r>
          </a:p>
          <a:p>
            <a:pPr algn="ctr"/>
            <a:r>
              <a:rPr lang="en-US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Beijing, China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0" y="304800"/>
            <a:ext cx="7467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Arial" pitchFamily="34" charset="0"/>
                <a:cs typeface="Arial" pitchFamily="34" charset="0"/>
              </a:rPr>
              <a:t>Chung-Yao Chao Fellowship 2018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1641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0" y="2133600"/>
            <a:ext cx="9144000" cy="928688"/>
          </a:xfrm>
        </p:spPr>
        <p:txBody>
          <a:bodyPr>
            <a:noAutofit/>
          </a:bodyPr>
          <a:lstStyle/>
          <a:p>
            <a:r>
              <a:rPr lang="en-US" altLang="ja-JP" sz="4000" b="1" dirty="0">
                <a:solidFill>
                  <a:srgbClr val="0000FF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Future Plan</a:t>
            </a:r>
            <a:endParaRPr lang="en-US" altLang="zh-CN" sz="4000" b="1" dirty="0">
              <a:solidFill>
                <a:srgbClr val="0000FF"/>
              </a:solidFill>
              <a:latin typeface="Arial" pitchFamily="34" charset="0"/>
              <a:ea typeface="宋体" pitchFamily="2" charset="-122"/>
              <a:cs typeface="Arial" pitchFamily="34" charset="0"/>
            </a:endParaRP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75AFCEBA-314B-4DE2-BCD5-FA1D53D84DD6}" type="slidenum">
              <a:rPr lang="en-US" sz="1400" b="1" smtClean="0">
                <a:solidFill>
                  <a:srgbClr val="0000FF"/>
                </a:solidFill>
              </a:rPr>
              <a:pPr/>
              <a:t>10</a:t>
            </a:fld>
            <a:endParaRPr 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91353"/>
      </p:ext>
    </p:extLst>
  </p:cSld>
  <p:clrMapOvr>
    <a:masterClrMapping/>
  </p:clrMapOvr>
  <p:transition spd="slow" advTm="22897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标题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620712"/>
          </a:xfrm>
        </p:spPr>
        <p:txBody>
          <a:bodyPr>
            <a:noAutofit/>
          </a:bodyPr>
          <a:lstStyle/>
          <a:p>
            <a:r>
              <a:rPr lang="en-US" altLang="zh-CN" sz="36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Future Research Work Plan at IHEP </a:t>
            </a:r>
            <a:endParaRPr lang="zh-CN" altLang="en-US" sz="36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374" name="TextBox 5"/>
          <p:cNvSpPr txBox="1">
            <a:spLocks noChangeArrowheads="1"/>
          </p:cNvSpPr>
          <p:nvPr/>
        </p:nvSpPr>
        <p:spPr bwMode="auto">
          <a:xfrm>
            <a:off x="80963" y="1152524"/>
            <a:ext cx="8929687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defRPr/>
            </a:pPr>
            <a:r>
              <a:rPr lang="en-US" altLang="zh-CN" sz="2400" b="1" dirty="0">
                <a:solidFill>
                  <a:srgbClr val="FF0000"/>
                </a:solidFill>
                <a:ea typeface="宋体" pitchFamily="2" charset="-122"/>
              </a:rPr>
              <a:t>Make diverse contributions for the CEPC project</a:t>
            </a:r>
          </a:p>
          <a:p>
            <a:pPr marL="342900" indent="-342900" algn="just" eaLnBrk="0" hangingPunct="0">
              <a:buFont typeface="Wingdings" charset="2"/>
              <a:buChar char="ü"/>
              <a:defRPr/>
            </a:pPr>
            <a:r>
              <a:rPr lang="en-US" altLang="zh-CN" sz="2400" b="1" dirty="0">
                <a:solidFill>
                  <a:srgbClr val="0000FF"/>
                </a:solidFill>
                <a:ea typeface="宋体" pitchFamily="2" charset="-122"/>
              </a:rPr>
              <a:t>Accelerating Structures</a:t>
            </a:r>
          </a:p>
          <a:p>
            <a:pPr marL="342900" indent="-342900" algn="just" eaLnBrk="0" hangingPunct="0">
              <a:buFont typeface="Wingdings" panose="05000000000000000000" pitchFamily="2" charset="2"/>
              <a:buChar char="§"/>
              <a:defRPr/>
            </a:pPr>
            <a:r>
              <a:rPr lang="en-US" altLang="zh-CN" sz="2400" dirty="0">
                <a:ea typeface="宋体" pitchFamily="2" charset="-122"/>
              </a:rPr>
              <a:t>High Gradient Structures</a:t>
            </a:r>
          </a:p>
          <a:p>
            <a:pPr marL="342900" lvl="0" indent="-342900" algn="just" eaLnBrk="0" hangingPunct="0">
              <a:buFont typeface="Wingdings" panose="05000000000000000000" pitchFamily="2" charset="2"/>
              <a:buChar char="§"/>
              <a:defRPr/>
            </a:pPr>
            <a:r>
              <a:rPr lang="en-US" sz="2400" dirty="0"/>
              <a:t>Simulation of accelerating structure using HFSS and CST software.</a:t>
            </a:r>
            <a:endParaRPr lang="en-US" altLang="zh-CN" sz="2400" dirty="0">
              <a:ea typeface="宋体" pitchFamily="2" charset="-122"/>
            </a:endParaRPr>
          </a:p>
          <a:p>
            <a:pPr marL="342900" lvl="0" indent="-342900" algn="just" eaLnBrk="0" hangingPunct="0">
              <a:buFont typeface="Wingdings" panose="05000000000000000000" pitchFamily="2" charset="2"/>
              <a:buChar char="§"/>
              <a:defRPr/>
            </a:pPr>
            <a:r>
              <a:rPr lang="en-US" sz="2400" dirty="0"/>
              <a:t>An experiment of measuring the dark current during the RF processing, and analyze the Fowler-</a:t>
            </a:r>
            <a:r>
              <a:rPr lang="en-US" sz="2400" dirty="0" err="1"/>
              <a:t>Nordheime</a:t>
            </a:r>
            <a:r>
              <a:rPr lang="en-US" sz="2400" dirty="0"/>
              <a:t> plot. It strongly relates to the surface fineness, Cleanness and chemical processing.</a:t>
            </a:r>
          </a:p>
          <a:p>
            <a:pPr marL="342900" lvl="0" indent="-342900" algn="just" eaLnBrk="0" hangingPunct="0">
              <a:buFont typeface="Wingdings" panose="05000000000000000000" pitchFamily="2" charset="2"/>
              <a:buChar char="ü"/>
              <a:defRPr/>
            </a:pPr>
            <a:r>
              <a:rPr lang="en-US" altLang="zh-CN" sz="2400" b="1" dirty="0">
                <a:solidFill>
                  <a:srgbClr val="0000FF"/>
                </a:solidFill>
                <a:ea typeface="宋体" pitchFamily="2" charset="-122"/>
              </a:rPr>
              <a:t>Electron Gun Study for CEPC Klystrons</a:t>
            </a:r>
          </a:p>
          <a:p>
            <a:pPr marL="342900" indent="-342900" algn="just" eaLnBrk="0" hangingPunct="0">
              <a:buFont typeface="Wingdings" panose="05000000000000000000" pitchFamily="2" charset="2"/>
              <a:buChar char="§"/>
              <a:defRPr/>
            </a:pPr>
            <a:r>
              <a:rPr lang="en-US" sz="2400" dirty="0"/>
              <a:t>Development of electron gun for </a:t>
            </a:r>
            <a:r>
              <a:rPr lang="en-US" sz="2400" dirty="0">
                <a:solidFill>
                  <a:srgbClr val="C00000"/>
                </a:solidFill>
              </a:rPr>
              <a:t>multi-beam Klystron (MBK).</a:t>
            </a:r>
          </a:p>
          <a:p>
            <a:pPr marL="342900" indent="-342900" algn="just" eaLnBrk="0" hangingPunct="0">
              <a:buFont typeface="Wingdings" charset="2"/>
              <a:buChar char="ü"/>
              <a:defRPr/>
            </a:pPr>
            <a:r>
              <a:rPr lang="en-US" altLang="zh-CN" sz="2400" b="1" dirty="0">
                <a:solidFill>
                  <a:srgbClr val="0000FF"/>
                </a:solidFill>
                <a:ea typeface="宋体" pitchFamily="2" charset="-122"/>
              </a:rPr>
              <a:t>Electron gun study for LINAC</a:t>
            </a:r>
          </a:p>
          <a:p>
            <a:pPr marL="342900" indent="-342900" algn="just" eaLnBrk="0" hangingPunct="0">
              <a:buFont typeface="Wingdings" panose="05000000000000000000" pitchFamily="2" charset="2"/>
              <a:buChar char="§"/>
              <a:defRPr/>
            </a:pPr>
            <a:r>
              <a:rPr lang="en-US" altLang="zh-CN" sz="2400" dirty="0">
                <a:ea typeface="宋体" pitchFamily="2" charset="-122"/>
              </a:rPr>
              <a:t>Work on the design and simulation of LINAC gun including photocathode.</a:t>
            </a:r>
          </a:p>
          <a:p>
            <a:pPr marL="342900" lvl="0" indent="-342900" algn="just">
              <a:buFont typeface="Wingdings" panose="05000000000000000000" pitchFamily="2" charset="2"/>
              <a:buChar char="§"/>
            </a:pPr>
            <a:r>
              <a:rPr lang="en-US" sz="2400" dirty="0"/>
              <a:t>RF gun studies using thermal and photo cathodes.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FCEBA-314B-4DE2-BCD5-FA1D53D84DD6}" type="slidenum">
              <a:rPr lang="en-US" sz="1400" b="1" smtClean="0">
                <a:solidFill>
                  <a:srgbClr val="0000FF"/>
                </a:solidFill>
              </a:rPr>
              <a:pPr/>
              <a:t>11</a:t>
            </a:fld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80963" y="3796145"/>
            <a:ext cx="8605837" cy="6858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56401C-BF2F-4126-B9E1-6373A9DB1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8A140-8A0D-4FA7-AB33-6A739534DE18}" type="datetime1">
              <a:rPr lang="en-US" sz="1400" b="1" smtClean="0">
                <a:solidFill>
                  <a:srgbClr val="0000FF"/>
                </a:solidFill>
              </a:rPr>
              <a:t>3/27/2018</a:t>
            </a:fld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7DE3BB-DA07-49F9-B9CB-471CC93C9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b="1" dirty="0">
                <a:solidFill>
                  <a:srgbClr val="0000FF"/>
                </a:solidFill>
              </a:rPr>
              <a:t>ZAIB UN NISA (IHEP)</a:t>
            </a:r>
          </a:p>
        </p:txBody>
      </p:sp>
    </p:spTree>
    <p:extLst>
      <p:ext uri="{BB962C8B-B14F-4D97-AF65-F5344CB8AC3E}">
        <p14:creationId xmlns:p14="http://schemas.microsoft.com/office/powerpoint/2010/main" val="1376053267"/>
      </p:ext>
    </p:extLst>
  </p:cSld>
  <p:clrMapOvr>
    <a:masterClrMapping/>
  </p:clrMapOvr>
  <p:transition spd="slow" advTm="907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8970A51-68CC-4397-8DF2-6A956C3F04DE}"/>
              </a:ext>
            </a:extLst>
          </p:cNvPr>
          <p:cNvSpPr/>
          <p:nvPr/>
        </p:nvSpPr>
        <p:spPr>
          <a:xfrm>
            <a:off x="228600" y="889844"/>
            <a:ext cx="86868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Low perveance beam </a:t>
            </a:r>
            <a:r>
              <a:rPr lang="en-US" dirty="0">
                <a:latin typeface="Arial" pitchFamily="34" charset="0"/>
                <a:cs typeface="Arial" pitchFamily="34" charset="0"/>
              </a:rPr>
              <a:t>gives the 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high efficiency of klystron</a:t>
            </a:r>
            <a:r>
              <a:rPr lang="en-US" dirty="0">
                <a:latin typeface="Arial" pitchFamily="34" charset="0"/>
                <a:cs typeface="Arial" pitchFamily="34" charset="0"/>
              </a:rPr>
              <a:t> but it required high  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Arial" pitchFamily="34" charset="0"/>
                <a:cs typeface="Arial" pitchFamily="34" charset="0"/>
              </a:rPr>
              <a:t>    voltage and obtained power is limited</a:t>
            </a:r>
          </a:p>
          <a:p>
            <a:pPr>
              <a:lnSpc>
                <a:spcPct val="150000"/>
              </a:lnSpc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>
                <a:latin typeface="Arial" pitchFamily="34" charset="0"/>
                <a:cs typeface="Arial" pitchFamily="34" charset="0"/>
              </a:rPr>
              <a:t>To avoid the 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high voltage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multi-beam</a:t>
            </a:r>
            <a:r>
              <a:rPr lang="en-US" dirty="0">
                <a:latin typeface="Arial" pitchFamily="34" charset="0"/>
                <a:cs typeface="Arial" pitchFamily="34" charset="0"/>
              </a:rPr>
              <a:t> solution is favored</a:t>
            </a:r>
            <a:endParaRPr lang="en-US" sz="1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424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Why MBK is required?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FCEBA-314B-4DE2-BCD5-FA1D53D84DD6}" type="slidenum">
              <a:rPr lang="en-US" sz="1400" b="1" smtClean="0">
                <a:solidFill>
                  <a:srgbClr val="0000FF"/>
                </a:solidFill>
              </a:rPr>
              <a:pPr/>
              <a:t>12</a:t>
            </a:fld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436410"/>
            <a:ext cx="8915400" cy="45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MBK</a:t>
            </a:r>
            <a:r>
              <a:rPr lang="en-US" dirty="0">
                <a:latin typeface="Arial" pitchFamily="34" charset="0"/>
                <a:cs typeface="Arial" pitchFamily="34" charset="0"/>
              </a:rPr>
              <a:t> configuration is suited to 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high efficiency </a:t>
            </a:r>
            <a:r>
              <a:rPr lang="en-US" dirty="0">
                <a:latin typeface="Arial" pitchFamily="34" charset="0"/>
                <a:cs typeface="Arial" pitchFamily="34" charset="0"/>
              </a:rPr>
              <a:t>operation</a:t>
            </a:r>
          </a:p>
        </p:txBody>
      </p:sp>
      <p:pic>
        <p:nvPicPr>
          <p:cNvPr id="22530" name="Picture 2" descr="C:\Users\ZAIB\Desktop\Untitle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75065" y="1902895"/>
            <a:ext cx="2971800" cy="267031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16419" y="5301103"/>
            <a:ext cx="83111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ja-JP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Multi-beams with the same perveance (the same efficiency) are used, and single beam power goes to smaller and voltage goes lower.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7756503"/>
              </p:ext>
            </p:extLst>
          </p:nvPr>
        </p:nvGraphicFramePr>
        <p:xfrm>
          <a:off x="5697394" y="1265896"/>
          <a:ext cx="1905000" cy="6297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00" name="Equation" r:id="rId4" imgW="1536480" imgH="507960" progId="Equation.3">
                  <p:embed/>
                </p:oleObj>
              </mc:Choice>
              <mc:Fallback>
                <p:oleObj name="Equation" r:id="rId4" imgW="1536480" imgH="507960" progId="Equation.3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7394" y="1265896"/>
                        <a:ext cx="1905000" cy="6297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26664" y="2332076"/>
            <a:ext cx="3203641" cy="2219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4572000" y="1885886"/>
            <a:ext cx="3963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Cut-off model of MBK and MBK Gun</a:t>
            </a:r>
          </a:p>
        </p:txBody>
      </p:sp>
      <p:sp>
        <p:nvSpPr>
          <p:cNvPr id="5" name="左カーブ矢印 4"/>
          <p:cNvSpPr/>
          <p:nvPr/>
        </p:nvSpPr>
        <p:spPr>
          <a:xfrm>
            <a:off x="8194071" y="1647688"/>
            <a:ext cx="759944" cy="36576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0F66F3F2-361D-4BE3-BCFF-2F8457091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1B789-8908-4D12-B442-08E9793ADF80}" type="datetime1">
              <a:rPr lang="en-US" sz="1400" b="1" smtClean="0">
                <a:solidFill>
                  <a:srgbClr val="0000FF"/>
                </a:solidFill>
              </a:rPr>
              <a:t>3/27/2018</a:t>
            </a:fld>
            <a:endParaRPr lang="en-US" sz="1400" b="1" dirty="0">
              <a:solidFill>
                <a:srgbClr val="0000FF"/>
              </a:solidFill>
            </a:endParaRP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C5B7E8DC-9CAA-48E0-A831-1D6ED0500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b="1" dirty="0">
                <a:solidFill>
                  <a:srgbClr val="0000FF"/>
                </a:solidFill>
              </a:rPr>
              <a:t>ZAIB UN NISA (IHEP)</a:t>
            </a:r>
          </a:p>
        </p:txBody>
      </p:sp>
    </p:spTree>
    <p:extLst>
      <p:ext uri="{BB962C8B-B14F-4D97-AF65-F5344CB8AC3E}">
        <p14:creationId xmlns:p14="http://schemas.microsoft.com/office/powerpoint/2010/main" val="2884323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/>
      <p:bldP spid="6" grpId="0"/>
      <p:bldP spid="11" grpId="0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5420"/>
            <a:ext cx="9144000" cy="563562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Application of MBKs for CEPC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FCEBA-314B-4DE2-BCD5-FA1D53D84DD6}" type="slidenum">
              <a:rPr lang="en-US" sz="1400" b="1" smtClean="0">
                <a:solidFill>
                  <a:srgbClr val="0000FF"/>
                </a:solidFill>
              </a:rPr>
              <a:pPr/>
              <a:t>13</a:t>
            </a:fld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8580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>
                <a:latin typeface="Arial" pitchFamily="34" charset="0"/>
                <a:cs typeface="Arial" pitchFamily="34" charset="0"/>
              </a:rPr>
              <a:t>At IHEP, there is a plan of 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single beam low perveance </a:t>
            </a:r>
            <a:r>
              <a:rPr lang="en-US" dirty="0">
                <a:latin typeface="Arial" pitchFamily="34" charset="0"/>
                <a:cs typeface="Arial" pitchFamily="34" charset="0"/>
              </a:rPr>
              <a:t>klystron was designed but the applied voltage is too high for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cw</a:t>
            </a:r>
            <a:r>
              <a:rPr lang="en-US" dirty="0">
                <a:latin typeface="Arial" pitchFamily="34" charset="0"/>
                <a:cs typeface="Arial" pitchFamily="34" charset="0"/>
              </a:rPr>
              <a:t> operation. 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MBK approach is desirable.</a:t>
            </a:r>
            <a:r>
              <a:rPr lang="en-US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3672" y="1675948"/>
            <a:ext cx="2604655" cy="2094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48283" y="1560343"/>
            <a:ext cx="3657951" cy="2083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73615" y="3808956"/>
            <a:ext cx="449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itchFamily="34" charset="0"/>
                <a:cs typeface="Arial" pitchFamily="34" charset="0"/>
              </a:rPr>
              <a:t>High Efficiency Klystron parameters by OZ Xiao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86727" y="3789909"/>
            <a:ext cx="42068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itchFamily="34" charset="0"/>
                <a:cs typeface="Arial" pitchFamily="34" charset="0"/>
              </a:rPr>
              <a:t>AJDISK simulation Results by OZ Xiao</a:t>
            </a:r>
          </a:p>
        </p:txBody>
      </p:sp>
      <p:sp>
        <p:nvSpPr>
          <p:cNvPr id="5" name="円/楕円 4"/>
          <p:cNvSpPr/>
          <p:nvPr/>
        </p:nvSpPr>
        <p:spPr>
          <a:xfrm>
            <a:off x="2665837" y="1913338"/>
            <a:ext cx="6096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" name="直線矢印コネクタ 8"/>
          <p:cNvCxnSpPr/>
          <p:nvPr/>
        </p:nvCxnSpPr>
        <p:spPr>
          <a:xfrm>
            <a:off x="3275437" y="2146040"/>
            <a:ext cx="1448963" cy="2195724"/>
          </a:xfrm>
          <a:prstGeom prst="straightConnector1">
            <a:avLst/>
          </a:prstGeom>
          <a:ln w="2222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4724400" y="4267200"/>
            <a:ext cx="4054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Too high Voltage and easy to occur arcing</a:t>
            </a:r>
          </a:p>
          <a:p>
            <a:r>
              <a:rPr kumimoji="1" lang="en-US" altLang="ja-JP" dirty="0"/>
              <a:t>In the case of </a:t>
            </a:r>
            <a:r>
              <a:rPr kumimoji="1" lang="en-US" altLang="ja-JP" dirty="0" err="1"/>
              <a:t>cw</a:t>
            </a:r>
            <a:r>
              <a:rPr kumimoji="1" lang="en-US" altLang="ja-JP" dirty="0"/>
              <a:t> operation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95130" y="4267200"/>
            <a:ext cx="4495800" cy="2031325"/>
          </a:xfrm>
          <a:prstGeom prst="rect">
            <a:avLst/>
          </a:prstGeom>
          <a:noFill/>
          <a:ln w="158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Example for 4 beam case ;</a:t>
            </a:r>
          </a:p>
          <a:p>
            <a:r>
              <a:rPr kumimoji="1" lang="en-US" altLang="ja-JP" dirty="0"/>
              <a:t>Power of each </a:t>
            </a:r>
            <a:r>
              <a:rPr kumimoji="1" lang="en-US" altLang="ja-JP" dirty="0" err="1"/>
              <a:t>beamlet</a:t>
            </a:r>
            <a:r>
              <a:rPr kumimoji="1" lang="en-US" altLang="ja-JP" dirty="0"/>
              <a:t>= 800kW/4=200kW</a:t>
            </a:r>
          </a:p>
          <a:p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en-US" altLang="ja-JP" dirty="0" err="1"/>
              <a:t>P</a:t>
            </a:r>
            <a:r>
              <a:rPr kumimoji="1" lang="en-US" altLang="ja-JP" baseline="-25000" dirty="0" err="1"/>
              <a:t>rf</a:t>
            </a:r>
            <a:r>
              <a:rPr kumimoji="1" lang="en-US" altLang="ja-JP" dirty="0"/>
              <a:t>=</a:t>
            </a:r>
            <a:r>
              <a:rPr kumimoji="1" lang="en-US" altLang="ja-JP" dirty="0">
                <a:latin typeface="Symbol" panose="05050102010706020507" pitchFamily="18" charset="2"/>
              </a:rPr>
              <a:t>h</a:t>
            </a:r>
            <a:r>
              <a:rPr kumimoji="1" lang="en-US" altLang="ja-JP" dirty="0"/>
              <a:t>P</a:t>
            </a:r>
            <a:r>
              <a:rPr kumimoji="1" lang="en-US" altLang="ja-JP" baseline="-25000" dirty="0">
                <a:latin typeface="Symbol" panose="05050102010706020507" pitchFamily="18" charset="2"/>
              </a:rPr>
              <a:t>m</a:t>
            </a:r>
            <a:r>
              <a:rPr kumimoji="1" lang="en-US" altLang="ja-JP" dirty="0"/>
              <a:t>V^2.5-&gt;</a:t>
            </a:r>
            <a:r>
              <a:rPr kumimoji="1" lang="en-US" altLang="ja-JP" dirty="0" err="1"/>
              <a:t>P</a:t>
            </a:r>
            <a:r>
              <a:rPr kumimoji="1" lang="en-US" altLang="ja-JP" baseline="-25000" dirty="0" err="1"/>
              <a:t>rf</a:t>
            </a:r>
            <a:r>
              <a:rPr kumimoji="1" lang="en-US" altLang="ja-JP" dirty="0"/>
              <a:t>/</a:t>
            </a:r>
            <a:r>
              <a:rPr kumimoji="1" lang="en-US" altLang="ja-JP" dirty="0" err="1">
                <a:latin typeface="Symbol" panose="05050102010706020507" pitchFamily="18" charset="2"/>
              </a:rPr>
              <a:t>h</a:t>
            </a:r>
            <a:r>
              <a:rPr kumimoji="1" lang="en-US" altLang="ja-JP" dirty="0" err="1"/>
              <a:t>P</a:t>
            </a:r>
            <a:r>
              <a:rPr kumimoji="1" lang="en-US" altLang="ja-JP" baseline="-25000" dirty="0" err="1">
                <a:latin typeface="Symbol" panose="05050102010706020507" pitchFamily="18" charset="2"/>
              </a:rPr>
              <a:t>m</a:t>
            </a:r>
            <a:r>
              <a:rPr kumimoji="1" lang="en-US" altLang="ja-JP" dirty="0"/>
              <a:t>=V^2.5-&gt;V=(</a:t>
            </a:r>
            <a:r>
              <a:rPr kumimoji="1" lang="en-US" altLang="ja-JP" dirty="0" err="1"/>
              <a:t>P</a:t>
            </a:r>
            <a:r>
              <a:rPr kumimoji="1" lang="en-US" altLang="ja-JP" baseline="-25000" dirty="0" err="1"/>
              <a:t>rf</a:t>
            </a:r>
            <a:r>
              <a:rPr kumimoji="1" lang="en-US" altLang="ja-JP" dirty="0"/>
              <a:t>/</a:t>
            </a:r>
            <a:r>
              <a:rPr kumimoji="1" lang="en-US" altLang="ja-JP" dirty="0" err="1">
                <a:latin typeface="Symbol" panose="05050102010706020507" pitchFamily="18" charset="2"/>
              </a:rPr>
              <a:t>h</a:t>
            </a:r>
            <a:r>
              <a:rPr kumimoji="1" lang="en-US" altLang="ja-JP" dirty="0" err="1"/>
              <a:t>P</a:t>
            </a:r>
            <a:r>
              <a:rPr kumimoji="1" lang="en-US" altLang="ja-JP" baseline="-25000" dirty="0" err="1">
                <a:latin typeface="Symbol" panose="05050102010706020507" pitchFamily="18" charset="2"/>
              </a:rPr>
              <a:t>m</a:t>
            </a:r>
            <a:r>
              <a:rPr kumimoji="1" lang="en-US" altLang="ja-JP" dirty="0"/>
              <a:t>)^0.4</a:t>
            </a:r>
          </a:p>
          <a:p>
            <a:r>
              <a:rPr kumimoji="1" lang="en-US" altLang="ja-JP" dirty="0"/>
              <a:t>=(200000/0.8/0.00000025)^0.4</a:t>
            </a:r>
          </a:p>
          <a:p>
            <a:r>
              <a:rPr kumimoji="1" lang="en-US" altLang="ja-JP" b="1" dirty="0">
                <a:solidFill>
                  <a:srgbClr val="FF0000"/>
                </a:solidFill>
              </a:rPr>
              <a:t>~63090V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687" y="4876800"/>
            <a:ext cx="2277150" cy="498833"/>
          </a:xfrm>
          <a:prstGeom prst="rect">
            <a:avLst/>
          </a:prstGeom>
        </p:spPr>
      </p:pic>
      <p:sp>
        <p:nvSpPr>
          <p:cNvPr id="12" name="右矢印 11"/>
          <p:cNvSpPr/>
          <p:nvPr/>
        </p:nvSpPr>
        <p:spPr>
          <a:xfrm>
            <a:off x="4759890" y="5354816"/>
            <a:ext cx="533400" cy="1315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/>
        </p:nvSpPr>
        <p:spPr>
          <a:xfrm>
            <a:off x="5293290" y="5034776"/>
            <a:ext cx="386310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>
                <a:solidFill>
                  <a:srgbClr val="FF0000"/>
                </a:solidFill>
              </a:rPr>
              <a:t>If we choose 4-beam MBK, and assume</a:t>
            </a:r>
          </a:p>
          <a:p>
            <a:r>
              <a:rPr lang="en-US" altLang="ja-JP" dirty="0">
                <a:solidFill>
                  <a:srgbClr val="FF0000"/>
                </a:solidFill>
              </a:rPr>
              <a:t>The same perveance and efficiency,</a:t>
            </a:r>
          </a:p>
          <a:p>
            <a:r>
              <a:rPr lang="en-US" altLang="ja-JP" dirty="0">
                <a:solidFill>
                  <a:srgbClr val="FF0000"/>
                </a:solidFill>
              </a:rPr>
              <a:t>Applied voltage decreases from 110kV </a:t>
            </a:r>
          </a:p>
          <a:p>
            <a:r>
              <a:rPr lang="en-US" altLang="ja-JP" dirty="0">
                <a:solidFill>
                  <a:srgbClr val="FF0000"/>
                </a:solidFill>
              </a:rPr>
              <a:t>To 63kV, and it is no problem.</a:t>
            </a:r>
            <a:endParaRPr lang="ja-JP" altLang="en-US" dirty="0">
              <a:solidFill>
                <a:srgbClr val="FF0000"/>
              </a:solidFill>
            </a:endParaRP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222206A7-8F6B-4ADF-AE96-5C648FCD2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ADEBC-E1CD-4C54-A862-8B89E3833E44}" type="datetime1">
              <a:rPr lang="en-US" sz="1400" b="1" smtClean="0">
                <a:solidFill>
                  <a:srgbClr val="0000FF"/>
                </a:solidFill>
              </a:rPr>
              <a:t>3/27/2018</a:t>
            </a:fld>
            <a:endParaRPr lang="en-US" sz="1400" b="1" dirty="0">
              <a:solidFill>
                <a:srgbClr val="0000FF"/>
              </a:solidFill>
            </a:endParaRPr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392CCA79-2AB8-4E02-931C-A74D96B42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b="1" dirty="0">
                <a:solidFill>
                  <a:srgbClr val="0000FF"/>
                </a:solidFill>
              </a:rPr>
              <a:t>ZAIB UN NISA (IHEP)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5" grpId="0" animBg="1"/>
      <p:bldP spid="10" grpId="0"/>
      <p:bldP spid="11" grpId="0" animBg="1"/>
      <p:bldP spid="12" grpId="0" animBg="1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3245"/>
            <a:ext cx="9144000" cy="377307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MBK</a:t>
            </a:r>
            <a:r>
              <a:rPr lang="en-US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Focusing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FCEBA-314B-4DE2-BCD5-FA1D53D84DD6}" type="slidenum">
              <a:rPr lang="en-US" sz="1400" b="1" smtClean="0">
                <a:solidFill>
                  <a:srgbClr val="0000FF"/>
                </a:solidFill>
              </a:rPr>
              <a:pPr/>
              <a:t>14</a:t>
            </a:fld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3262" y="2247730"/>
            <a:ext cx="8839200" cy="45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ja-JP" dirty="0">
                <a:latin typeface="Arial" pitchFamily="34" charset="0"/>
                <a:cs typeface="Arial" pitchFamily="34" charset="0"/>
              </a:rPr>
              <a:t>Multiple beam klystrons use </a:t>
            </a:r>
            <a:r>
              <a:rPr lang="en-US" altLang="ja-JP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Brillouin focusing </a:t>
            </a:r>
            <a:r>
              <a:rPr lang="en-US" altLang="ja-JP" dirty="0">
                <a:latin typeface="Arial" pitchFamily="34" charset="0"/>
                <a:cs typeface="Arial" pitchFamily="34" charset="0"/>
              </a:rPr>
              <a:t>(</a:t>
            </a:r>
            <a:r>
              <a:rPr lang="en-US" altLang="ja-JP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 </a:t>
            </a:r>
            <a:r>
              <a:rPr lang="en-US" altLang="ja-JP" dirty="0">
                <a:latin typeface="Arial" pitchFamily="34" charset="0"/>
                <a:cs typeface="Arial" pitchFamily="34" charset="0"/>
              </a:rPr>
              <a:t>field at cathode).</a:t>
            </a:r>
          </a:p>
        </p:txBody>
      </p:sp>
      <p:sp>
        <p:nvSpPr>
          <p:cNvPr id="22" name="正方形/長方形 21"/>
          <p:cNvSpPr/>
          <p:nvPr/>
        </p:nvSpPr>
        <p:spPr>
          <a:xfrm>
            <a:off x="304800" y="1165140"/>
            <a:ext cx="17602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ja-JP" dirty="0"/>
              <a:t>Configuration</a:t>
            </a:r>
            <a:r>
              <a:rPr kumimoji="1" lang="ja-JP" altLang="en-US" dirty="0"/>
              <a:t> </a:t>
            </a:r>
            <a:r>
              <a:rPr kumimoji="1" lang="en-US" altLang="ja-JP" dirty="0"/>
              <a:t>of</a:t>
            </a:r>
            <a:r>
              <a:rPr kumimoji="1" lang="ja-JP" altLang="en-US" dirty="0"/>
              <a:t> </a:t>
            </a:r>
            <a:endParaRPr kumimoji="1" lang="en-US" altLang="ja-JP" dirty="0"/>
          </a:p>
          <a:p>
            <a:r>
              <a:rPr kumimoji="1" lang="en-US" altLang="ja-JP" dirty="0"/>
              <a:t>Single beam </a:t>
            </a:r>
            <a:r>
              <a:rPr kumimoji="1" lang="en-US" altLang="ja-JP" dirty="0" err="1"/>
              <a:t>Kly</a:t>
            </a:r>
            <a:endParaRPr kumimoji="1" lang="ja-JP" altLang="en-US" dirty="0"/>
          </a:p>
        </p:txBody>
      </p:sp>
      <p:sp>
        <p:nvSpPr>
          <p:cNvPr id="23" name="正方形/長方形 22"/>
          <p:cNvSpPr/>
          <p:nvPr/>
        </p:nvSpPr>
        <p:spPr>
          <a:xfrm>
            <a:off x="133262" y="4174255"/>
            <a:ext cx="176022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kumimoji="1" lang="en-US" altLang="ja-JP" dirty="0"/>
          </a:p>
          <a:p>
            <a:endParaRPr kumimoji="1" lang="en-US" altLang="ja-JP" dirty="0"/>
          </a:p>
          <a:p>
            <a:pPr algn="ctr"/>
            <a:r>
              <a:rPr kumimoji="1" lang="en-US" altLang="ja-JP" dirty="0"/>
              <a:t>Configuration</a:t>
            </a:r>
            <a:r>
              <a:rPr kumimoji="1" lang="ja-JP" altLang="en-US" dirty="0"/>
              <a:t> </a:t>
            </a:r>
            <a:r>
              <a:rPr kumimoji="1" lang="en-US" altLang="ja-JP" dirty="0"/>
              <a:t>of</a:t>
            </a:r>
            <a:r>
              <a:rPr kumimoji="1" lang="ja-JP" altLang="en-US" dirty="0"/>
              <a:t> </a:t>
            </a:r>
            <a:endParaRPr kumimoji="1" lang="en-US" altLang="ja-JP" dirty="0"/>
          </a:p>
          <a:p>
            <a:pPr algn="ctr"/>
            <a:r>
              <a:rPr kumimoji="1" lang="en-US" altLang="ja-JP" dirty="0"/>
              <a:t>MBK</a:t>
            </a:r>
            <a:endParaRPr kumimoji="1" lang="ja-JP" altLang="en-US" dirty="0"/>
          </a:p>
        </p:txBody>
      </p:sp>
      <p:pic>
        <p:nvPicPr>
          <p:cNvPr id="40" name="図 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1625" y="924343"/>
            <a:ext cx="3537625" cy="1332542"/>
          </a:xfrm>
          <a:prstGeom prst="rect">
            <a:avLst/>
          </a:prstGeom>
        </p:spPr>
      </p:pic>
      <p:pic>
        <p:nvPicPr>
          <p:cNvPr id="41" name="図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4174255"/>
            <a:ext cx="3527067" cy="1803628"/>
          </a:xfrm>
          <a:prstGeom prst="rect">
            <a:avLst/>
          </a:prstGeom>
        </p:spPr>
      </p:pic>
      <p:sp>
        <p:nvSpPr>
          <p:cNvPr id="42" name="正方形/長方形 41"/>
          <p:cNvSpPr/>
          <p:nvPr/>
        </p:nvSpPr>
        <p:spPr>
          <a:xfrm>
            <a:off x="5279667" y="4144169"/>
            <a:ext cx="367383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ja-JP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All magnetic field on multi-beam gun should be same. Especially the Transverse component of B should be </a:t>
            </a:r>
            <a:r>
              <a:rPr kumimoji="1" lang="en-US" altLang="ja-JP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minimized but same</a:t>
            </a:r>
          </a:p>
          <a:p>
            <a:pPr algn="just"/>
            <a:r>
              <a:rPr kumimoji="1" lang="en-US" altLang="ja-JP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Uniform B in the klystron tube region is required.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102982" y="2856637"/>
            <a:ext cx="8583818" cy="1287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ja-JP" dirty="0">
                <a:latin typeface="Arial" pitchFamily="34" charset="0"/>
                <a:cs typeface="Arial" pitchFamily="34" charset="0"/>
              </a:rPr>
              <a:t>The </a:t>
            </a:r>
            <a:r>
              <a:rPr lang="en-US" altLang="ja-JP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off axis </a:t>
            </a:r>
            <a:r>
              <a:rPr lang="en-US" altLang="ja-JP" dirty="0">
                <a:latin typeface="Arial" pitchFamily="34" charset="0"/>
                <a:cs typeface="Arial" pitchFamily="34" charset="0"/>
              </a:rPr>
              <a:t>nature of the electron guns makes it difficult to achieve the field profile required (all magnetic field on multi-beam gun should be same). It is not so easy.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85F8F24-0447-4537-B8E1-8D6FE7388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D3B23-80C9-4C7C-84FC-E2448132BB52}" type="datetime1">
              <a:rPr lang="en-US" sz="1400" b="1" smtClean="0">
                <a:solidFill>
                  <a:srgbClr val="0000FF"/>
                </a:solidFill>
              </a:rPr>
              <a:t>3/27/2018</a:t>
            </a:fld>
            <a:endParaRPr lang="en-US" sz="1400" b="1" dirty="0">
              <a:solidFill>
                <a:srgbClr val="0000FF"/>
              </a:solidFill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64325FA-C1D0-4B23-8F78-2AC610434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b="1" dirty="0">
                <a:solidFill>
                  <a:srgbClr val="0000FF"/>
                </a:solidFill>
              </a:rPr>
              <a:t>ZAIB UN NISA (IHEP)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2" grpId="0"/>
      <p:bldP spid="23" grpId="0"/>
      <p:bldP spid="42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9140D-FB1D-4DAD-81F6-E17BB68E9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15962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68AD122-D859-4F78-BD7A-4FF8B05CB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FCEBA-314B-4DE2-BCD5-FA1D53D84DD6}" type="slidenum">
              <a:rPr lang="en-US" sz="1400" b="1" smtClean="0">
                <a:solidFill>
                  <a:srgbClr val="0000FF"/>
                </a:solidFill>
              </a:rPr>
              <a:pPr/>
              <a:t>15</a:t>
            </a:fld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C963A53B-8425-41DB-AEAC-8B3A259F212E}"/>
              </a:ext>
            </a:extLst>
          </p:cNvPr>
          <p:cNvSpPr txBox="1"/>
          <p:nvPr/>
        </p:nvSpPr>
        <p:spPr>
          <a:xfrm>
            <a:off x="168275" y="509105"/>
            <a:ext cx="8858250" cy="5786199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just" eaLnBrk="0" hangingPunct="0">
              <a:spcBef>
                <a:spcPts val="1200"/>
              </a:spcBef>
              <a:spcAft>
                <a:spcPts val="1200"/>
              </a:spcAft>
              <a:defRPr/>
            </a:pPr>
            <a:endParaRPr lang="en-US" sz="2000" dirty="0"/>
          </a:p>
          <a:p>
            <a:pPr marL="231775" indent="-231775" algn="just" eaLnBrk="0" hangingPunct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altLang="zh-CN" sz="2000" dirty="0">
                <a:solidFill>
                  <a:srgbClr val="00B050"/>
                </a:solidFill>
              </a:rPr>
              <a:t>4 exciting years of PhD at IHEP and China </a:t>
            </a:r>
          </a:p>
          <a:p>
            <a:pPr marL="231775" indent="-231775" algn="just" eaLnBrk="0" hangingPunct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altLang="zh-CN" sz="2000" dirty="0">
                <a:solidFill>
                  <a:srgbClr val="00B050"/>
                </a:solidFill>
              </a:rPr>
              <a:t>I have joined RF power group in 2013</a:t>
            </a:r>
          </a:p>
          <a:p>
            <a:pPr marL="231775" indent="-231775" algn="just" eaLnBrk="0" hangingPunct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altLang="zh-CN" sz="2000" dirty="0">
                <a:solidFill>
                  <a:srgbClr val="00B050"/>
                </a:solidFill>
              </a:rPr>
              <a:t> Starting from March 2018, I am post doc at IHEP</a:t>
            </a:r>
          </a:p>
          <a:p>
            <a:pPr algn="just" eaLnBrk="0" hangingPunct="0"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altLang="zh-CN" sz="2000" dirty="0">
                <a:solidFill>
                  <a:srgbClr val="0000FF"/>
                </a:solidFill>
              </a:rPr>
              <a:t>Mainly, I am involved in following projects,</a:t>
            </a:r>
          </a:p>
          <a:p>
            <a:pPr marL="342900" indent="-342900" algn="just" eaLnBrk="0" hangingPunct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2000" dirty="0">
                <a:solidFill>
                  <a:srgbClr val="00B050"/>
                </a:solidFill>
              </a:rPr>
              <a:t> </a:t>
            </a:r>
            <a:r>
              <a:rPr lang="en-US" altLang="zh-CN" sz="2000" dirty="0"/>
              <a:t>Circular Electron- Positron Collider </a:t>
            </a:r>
            <a:r>
              <a:rPr lang="en-US" altLang="zh-CN" sz="2000" dirty="0">
                <a:solidFill>
                  <a:srgbClr val="FF0000"/>
                </a:solidFill>
              </a:rPr>
              <a:t>(CEPC) </a:t>
            </a:r>
            <a:r>
              <a:rPr lang="en-US" altLang="zh-CN" sz="2000" dirty="0"/>
              <a:t>and</a:t>
            </a:r>
            <a:r>
              <a:rPr lang="en-US" altLang="zh-CN" sz="2000" dirty="0">
                <a:solidFill>
                  <a:srgbClr val="00B050"/>
                </a:solidFill>
              </a:rPr>
              <a:t> </a:t>
            </a:r>
            <a:r>
              <a:rPr lang="en-US" altLang="zh-CN" sz="2000" dirty="0">
                <a:solidFill>
                  <a:srgbClr val="FF0000"/>
                </a:solidFill>
              </a:rPr>
              <a:t>BEPC II</a:t>
            </a:r>
          </a:p>
          <a:p>
            <a:pPr marL="342900" indent="-342900" algn="just" eaLnBrk="0" hangingPunct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000" dirty="0"/>
              <a:t>Simulation and design of electron gun with a modulating anode for CEPC klystron has been achieved successfully.</a:t>
            </a:r>
          </a:p>
          <a:p>
            <a:pPr marL="342900" indent="-342900" algn="just" eaLnBrk="0" hangingPunct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000" dirty="0"/>
              <a:t>The design of </a:t>
            </a:r>
            <a:r>
              <a:rPr lang="en-US" sz="2000" dirty="0">
                <a:solidFill>
                  <a:srgbClr val="FF0000"/>
                </a:solidFill>
              </a:rPr>
              <a:t>HV CEPC klystron gun envelop </a:t>
            </a:r>
            <a:r>
              <a:rPr lang="en-US" sz="2000" dirty="0"/>
              <a:t>has been designed. </a:t>
            </a:r>
          </a:p>
          <a:p>
            <a:pPr marL="342900" indent="-342900" algn="just" eaLnBrk="0" hangingPunct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000" dirty="0"/>
              <a:t>For the importance of thermal and mechanical designed,  </a:t>
            </a:r>
            <a:r>
              <a:rPr lang="en-US" sz="2000" dirty="0">
                <a:solidFill>
                  <a:srgbClr val="FF0000"/>
                </a:solidFill>
              </a:rPr>
              <a:t>cold dimensions </a:t>
            </a:r>
            <a:r>
              <a:rPr lang="en-US" sz="2000" dirty="0"/>
              <a:t>of electron gun has been obtained using ANSYS Software. </a:t>
            </a:r>
          </a:p>
          <a:p>
            <a:pPr marL="342900" indent="-342900" algn="just" eaLnBrk="0" hangingPunct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000" dirty="0"/>
              <a:t>Dip test method was successfully applied to the BEPC ring hall CW  klystron </a:t>
            </a:r>
            <a:r>
              <a:rPr lang="en-US" sz="2000" dirty="0">
                <a:solidFill>
                  <a:srgbClr val="FF0000"/>
                </a:solidFill>
              </a:rPr>
              <a:t>(First time in the world) </a:t>
            </a:r>
            <a:r>
              <a:rPr lang="en-US" sz="2000" dirty="0"/>
              <a:t>and LINAC pulse klystron </a:t>
            </a:r>
            <a:r>
              <a:rPr lang="en-US" sz="2000" dirty="0">
                <a:solidFill>
                  <a:srgbClr val="FF0000"/>
                </a:solidFill>
              </a:rPr>
              <a:t>(First time at IHEP)</a:t>
            </a:r>
            <a:r>
              <a:rPr lang="en-US" sz="2000" b="1" dirty="0"/>
              <a:t> </a:t>
            </a:r>
            <a:r>
              <a:rPr lang="en-US" sz="2000" dirty="0"/>
              <a:t>to evaluate the cathode activit</a:t>
            </a:r>
            <a:r>
              <a:rPr lang="en-US" sz="2000" dirty="0">
                <a:solidFill>
                  <a:srgbClr val="00B050"/>
                </a:solidFill>
              </a:rPr>
              <a:t>y.</a:t>
            </a:r>
          </a:p>
          <a:p>
            <a:pPr marL="342900" indent="-342900" algn="just" eaLnBrk="0" hangingPunct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sz="2000" dirty="0">
                <a:solidFill>
                  <a:srgbClr val="00B050"/>
                </a:solidFill>
              </a:rPr>
              <a:t> I am author of </a:t>
            </a:r>
            <a:r>
              <a:rPr lang="en-US" sz="2000" dirty="0">
                <a:solidFill>
                  <a:srgbClr val="FF0000"/>
                </a:solidFill>
              </a:rPr>
              <a:t>six</a:t>
            </a:r>
            <a:r>
              <a:rPr lang="en-US" sz="2000" dirty="0">
                <a:solidFill>
                  <a:srgbClr val="00B050"/>
                </a:solidFill>
              </a:rPr>
              <a:t> articles (see previous slide for articles with head author) </a:t>
            </a:r>
          </a:p>
          <a:p>
            <a:pPr marL="342900" indent="-342900" algn="just" eaLnBrk="0" hangingPunct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sz="2000" dirty="0">
                <a:solidFill>
                  <a:srgbClr val="00B050"/>
                </a:solidFill>
              </a:rPr>
              <a:t>Tentative future plans for post doc at IHEP is also presented.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563E0F-4F28-41AF-BC39-8E44B9F3B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3F112-6090-496C-AC5A-27BEB8DE0A46}" type="datetime1">
              <a:rPr lang="en-US" sz="1400" b="1" smtClean="0">
                <a:solidFill>
                  <a:srgbClr val="0000FF"/>
                </a:solidFill>
              </a:rPr>
              <a:t>3/27/2018</a:t>
            </a:fld>
            <a:endParaRPr lang="en-US" sz="1400" b="1" dirty="0">
              <a:solidFill>
                <a:srgbClr val="0000FF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9F0A06-7C56-4F24-A12F-9D8D3A026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b="1" dirty="0">
                <a:solidFill>
                  <a:srgbClr val="0000FF"/>
                </a:solidFill>
              </a:rPr>
              <a:t>ZAIB UN NISA (IHEP)</a:t>
            </a:r>
          </a:p>
        </p:txBody>
      </p:sp>
    </p:spTree>
    <p:extLst>
      <p:ext uri="{BB962C8B-B14F-4D97-AF65-F5344CB8AC3E}">
        <p14:creationId xmlns:p14="http://schemas.microsoft.com/office/powerpoint/2010/main" val="19571254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252008"/>
            <a:ext cx="91440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Thanks for your attention !</a:t>
            </a:r>
            <a:endParaRPr lang="en-US" sz="6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FF"/>
              </a:solidFill>
              <a:effectLst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FCEBA-314B-4DE2-BCD5-FA1D53D84DD6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816F54-763B-47D5-91EB-72F71BCA7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BE4D9-860C-4B76-A76F-0990198C149C}" type="datetime1">
              <a:rPr lang="en-US" smtClean="0"/>
              <a:t>3/27/2018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8C5D0B-2FA8-4A00-A172-D2FC31DA5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ZAIB UN NISA (IHEP)</a:t>
            </a:r>
          </a:p>
        </p:txBody>
      </p:sp>
    </p:spTree>
    <p:extLst>
      <p:ext uri="{BB962C8B-B14F-4D97-AF65-F5344CB8AC3E}">
        <p14:creationId xmlns:p14="http://schemas.microsoft.com/office/powerpoint/2010/main" val="23471049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29000" y="2438400"/>
            <a:ext cx="331052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i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/>
              </a:rPr>
              <a:t>Back Up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FCEBA-314B-4DE2-BCD5-FA1D53D84DD6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08C737-C174-4635-9A45-75187A88D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1E02D-CE64-4082-8E6C-F297EB5B528E}" type="datetime1">
              <a:rPr lang="en-US" smtClean="0"/>
              <a:t>3/27/2018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93F20F-194A-46C2-BFF4-626B9BC59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ZAIB UN NISA (IHEP)</a:t>
            </a:r>
          </a:p>
        </p:txBody>
      </p:sp>
    </p:spTree>
    <p:extLst>
      <p:ext uri="{BB962C8B-B14F-4D97-AF65-F5344CB8AC3E}">
        <p14:creationId xmlns:p14="http://schemas.microsoft.com/office/powerpoint/2010/main" val="40935814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>
          <a:xfrm>
            <a:off x="0" y="1588"/>
            <a:ext cx="9144000" cy="855662"/>
          </a:xfrm>
        </p:spPr>
        <p:txBody>
          <a:bodyPr/>
          <a:lstStyle/>
          <a:p>
            <a:pPr indent="-457200" eaLnBrk="1" hangingPunct="1"/>
            <a:r>
              <a:rPr lang="en-US" altLang="zh-CN" sz="3600" dirty="0">
                <a:solidFill>
                  <a:srgbClr val="0000CC"/>
                </a:solidFill>
                <a:ea typeface="宋体" pitchFamily="2" charset="-122"/>
                <a:cs typeface="Arial" charset="0"/>
              </a:rPr>
              <a:t>Contributions</a:t>
            </a:r>
          </a:p>
        </p:txBody>
      </p:sp>
      <p:sp>
        <p:nvSpPr>
          <p:cNvPr id="60422" name="TextBox 5"/>
          <p:cNvSpPr txBox="1">
            <a:spLocks noChangeArrowheads="1"/>
          </p:cNvSpPr>
          <p:nvPr/>
        </p:nvSpPr>
        <p:spPr bwMode="auto">
          <a:xfrm>
            <a:off x="285750" y="641350"/>
            <a:ext cx="8715375" cy="5427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Clr>
                <a:schemeClr val="tx1"/>
              </a:buClr>
              <a:buSzPct val="150000"/>
            </a:pPr>
            <a:r>
              <a:rPr lang="en-US" altLang="zh-CN" sz="2000" b="1" dirty="0">
                <a:solidFill>
                  <a:srgbClr val="FF0000"/>
                </a:solidFill>
                <a:ea typeface="宋体" pitchFamily="2" charset="-122"/>
              </a:rPr>
              <a:t> Principal Author Articles </a:t>
            </a:r>
          </a:p>
          <a:p>
            <a:pPr algn="just" eaLnBrk="1" hangingPunct="1">
              <a:spcBef>
                <a:spcPct val="0"/>
              </a:spcBef>
              <a:buClr>
                <a:schemeClr val="tx1"/>
              </a:buClr>
              <a:buFontTx/>
              <a:buNone/>
            </a:pPr>
            <a:r>
              <a:rPr lang="en-US" altLang="zh-CN" sz="1800" b="1" dirty="0">
                <a:ea typeface="宋体" pitchFamily="2" charset="-122"/>
              </a:rPr>
              <a:t>Zaib un Nisa et al.,</a:t>
            </a:r>
            <a:r>
              <a:rPr lang="en-US" altLang="zh-CN" sz="1800" b="1" dirty="0">
                <a:solidFill>
                  <a:srgbClr val="0000CC"/>
                </a:solidFill>
                <a:ea typeface="宋体" pitchFamily="2" charset="-122"/>
              </a:rPr>
              <a:t> </a:t>
            </a:r>
            <a:r>
              <a:rPr lang="en-US" altLang="zh-CN" sz="1800" dirty="0">
                <a:solidFill>
                  <a:srgbClr val="0000CC"/>
                </a:solidFill>
                <a:ea typeface="宋体" pitchFamily="2" charset="-122"/>
              </a:rPr>
              <a:t>“Design Consideration of 650-MHz Circular Electron-Positron Collider Klystron and Simulation of Its Beam Tester”, </a:t>
            </a:r>
            <a:r>
              <a:rPr lang="en-US" altLang="zh-CN" sz="1800" b="1" dirty="0">
                <a:solidFill>
                  <a:srgbClr val="FF0000"/>
                </a:solidFill>
                <a:ea typeface="宋体" pitchFamily="2" charset="-122"/>
              </a:rPr>
              <a:t>CHIN. PHYS. LETT. </a:t>
            </a:r>
            <a:r>
              <a:rPr lang="en-US" altLang="zh-CN" sz="1800" dirty="0">
                <a:solidFill>
                  <a:srgbClr val="0000CC"/>
                </a:solidFill>
                <a:ea typeface="宋体" pitchFamily="2" charset="-122"/>
              </a:rPr>
              <a:t>Vol. 34, No. 1 (2017),012902. </a:t>
            </a:r>
          </a:p>
          <a:p>
            <a:pPr eaLnBrk="1" hangingPunct="1">
              <a:spcBef>
                <a:spcPct val="0"/>
              </a:spcBef>
              <a:buClr>
                <a:schemeClr val="tx1"/>
              </a:buClr>
              <a:buFontTx/>
              <a:buNone/>
            </a:pPr>
            <a:r>
              <a:rPr lang="en-US" altLang="zh-CN" sz="1800" b="1" dirty="0">
                <a:ea typeface="宋体" pitchFamily="2" charset="-122"/>
              </a:rPr>
              <a:t>Zaib un Nisa et al.,</a:t>
            </a:r>
            <a:r>
              <a:rPr lang="en-US" altLang="zh-CN" sz="1800" dirty="0">
                <a:solidFill>
                  <a:srgbClr val="0000CC"/>
                </a:solidFill>
                <a:ea typeface="宋体" pitchFamily="2" charset="-122"/>
              </a:rPr>
              <a:t>“Dip Test:Rapid Cathode Activity Evaluation of the Klystron used in an Accelerator”</a:t>
            </a:r>
            <a:r>
              <a:rPr lang="en-US" altLang="zh-CN" sz="1800" b="1" dirty="0">
                <a:solidFill>
                  <a:srgbClr val="0000CC"/>
                </a:solidFill>
                <a:ea typeface="宋体" pitchFamily="2" charset="-122"/>
              </a:rPr>
              <a:t>, </a:t>
            </a:r>
            <a:r>
              <a:rPr lang="en-US" altLang="zh-CN" sz="1800" b="1" dirty="0">
                <a:solidFill>
                  <a:srgbClr val="FF0000"/>
                </a:solidFill>
                <a:ea typeface="宋体" pitchFamily="2" charset="-122"/>
              </a:rPr>
              <a:t>Progress of Theoretical and Experimental Physics, </a:t>
            </a:r>
            <a:r>
              <a:rPr lang="en-US" sz="1800" dirty="0">
                <a:solidFill>
                  <a:srgbClr val="0000FF"/>
                </a:solidFill>
              </a:rPr>
              <a:t>Volume 2017, Issue 11,113G02.</a:t>
            </a:r>
            <a:endParaRPr lang="en-US" altLang="zh-CN" sz="1800" b="1" dirty="0">
              <a:solidFill>
                <a:srgbClr val="FF0000"/>
              </a:solidFill>
              <a:ea typeface="宋体" pitchFamily="2" charset="-122"/>
            </a:endParaRPr>
          </a:p>
          <a:p>
            <a:pPr eaLnBrk="1" hangingPunct="1">
              <a:spcBef>
                <a:spcPct val="0"/>
              </a:spcBef>
              <a:buClr>
                <a:schemeClr val="tx1"/>
              </a:buClr>
              <a:buFontTx/>
              <a:buNone/>
            </a:pPr>
            <a:r>
              <a:rPr lang="en-US" altLang="zh-CN" sz="1800" b="1" dirty="0">
                <a:ea typeface="宋体" pitchFamily="2" charset="-122"/>
              </a:rPr>
              <a:t>Zaib un Nisa et al.,</a:t>
            </a:r>
            <a:r>
              <a:rPr lang="en-US" altLang="zh-CN" sz="1800" dirty="0">
                <a:solidFill>
                  <a:srgbClr val="0000CC"/>
                </a:solidFill>
                <a:ea typeface="宋体" pitchFamily="2" charset="-122"/>
              </a:rPr>
              <a:t>“Design Study of Electron Gun for 650 MHz CEPC Klystron”</a:t>
            </a:r>
          </a:p>
          <a:p>
            <a:pPr eaLnBrk="1" hangingPunct="1">
              <a:spcBef>
                <a:spcPct val="0"/>
              </a:spcBef>
              <a:buClr>
                <a:schemeClr val="tx1"/>
              </a:buClr>
              <a:buSzPct val="80000"/>
              <a:buFontTx/>
              <a:buNone/>
            </a:pPr>
            <a:r>
              <a:rPr lang="en-US" altLang="zh-CN" sz="1800" dirty="0">
                <a:solidFill>
                  <a:srgbClr val="0000CC"/>
                </a:solidFill>
                <a:ea typeface="宋体" pitchFamily="2" charset="-122"/>
              </a:rPr>
              <a:t>in </a:t>
            </a:r>
            <a:r>
              <a:rPr lang="en-US" altLang="zh-CN" sz="1800" b="1" dirty="0">
                <a:solidFill>
                  <a:srgbClr val="FF0000"/>
                </a:solidFill>
                <a:ea typeface="宋体" pitchFamily="2" charset="-122"/>
              </a:rPr>
              <a:t>Proceedings of IPAC2016, </a:t>
            </a:r>
            <a:r>
              <a:rPr lang="en-US" altLang="zh-CN" sz="1800" dirty="0">
                <a:solidFill>
                  <a:srgbClr val="0000CC"/>
                </a:solidFill>
                <a:ea typeface="宋体" pitchFamily="2" charset="-122"/>
              </a:rPr>
              <a:t>ISBN 978-3-95450-147-2.</a:t>
            </a:r>
          </a:p>
          <a:p>
            <a:pPr eaLnBrk="1" hangingPunct="1">
              <a:spcBef>
                <a:spcPct val="0"/>
              </a:spcBef>
              <a:buClr>
                <a:schemeClr val="tx1"/>
              </a:buClr>
              <a:buSzPct val="80000"/>
              <a:buFontTx/>
              <a:buNone/>
            </a:pPr>
            <a:endParaRPr lang="en-US" altLang="zh-CN" sz="1800" dirty="0">
              <a:solidFill>
                <a:srgbClr val="0000CC"/>
              </a:solidFill>
              <a:ea typeface="宋体" pitchFamily="2" charset="-122"/>
            </a:endParaRPr>
          </a:p>
          <a:p>
            <a:pPr eaLnBrk="1" hangingPunct="1">
              <a:spcBef>
                <a:spcPct val="0"/>
              </a:spcBef>
              <a:buClr>
                <a:schemeClr val="tx1"/>
              </a:buClr>
              <a:buSzPct val="150000"/>
            </a:pPr>
            <a:r>
              <a:rPr lang="en-US" altLang="zh-CN" sz="2000" b="1" dirty="0">
                <a:solidFill>
                  <a:srgbClr val="FF0000"/>
                </a:solidFill>
                <a:ea typeface="宋体" pitchFamily="2" charset="-122"/>
              </a:rPr>
              <a:t> </a:t>
            </a:r>
            <a:r>
              <a:rPr lang="en-US" altLang="zh-CN" sz="2000" b="1" u="sng" dirty="0">
                <a:solidFill>
                  <a:srgbClr val="FF0000"/>
                </a:solidFill>
                <a:ea typeface="宋体" pitchFamily="2" charset="-122"/>
              </a:rPr>
              <a:t>Co- Author Articles</a:t>
            </a:r>
            <a:r>
              <a:rPr lang="en-US" altLang="zh-CN" sz="2000" u="sng" dirty="0">
                <a:solidFill>
                  <a:srgbClr val="FF0000"/>
                </a:solidFill>
                <a:ea typeface="宋体" pitchFamily="2" charset="-122"/>
              </a:rPr>
              <a:t> </a:t>
            </a:r>
          </a:p>
          <a:p>
            <a:pPr eaLnBrk="1" hangingPunct="1">
              <a:spcBef>
                <a:spcPts val="400"/>
              </a:spcBef>
              <a:spcAft>
                <a:spcPts val="400"/>
              </a:spcAft>
              <a:buClr>
                <a:schemeClr val="tx1"/>
              </a:buClr>
              <a:buSzPct val="150000"/>
              <a:buFontTx/>
              <a:buNone/>
            </a:pPr>
            <a:r>
              <a:rPr lang="en-US" altLang="zh-CN" sz="1800" dirty="0">
                <a:solidFill>
                  <a:srgbClr val="0000CC"/>
                </a:solidFill>
                <a:ea typeface="宋体" pitchFamily="2" charset="-122"/>
              </a:rPr>
              <a:t>CEPC 650 MHz Klystron Development.</a:t>
            </a:r>
          </a:p>
          <a:p>
            <a:pPr eaLnBrk="1" hangingPunct="1">
              <a:spcBef>
                <a:spcPts val="4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Wingdings" pitchFamily="2" charset="2"/>
              <a:buChar char="ü"/>
            </a:pPr>
            <a:r>
              <a:rPr lang="en-US" altLang="zh-CN" sz="1800" dirty="0">
                <a:solidFill>
                  <a:srgbClr val="0000CC"/>
                </a:solidFill>
                <a:ea typeface="宋体" pitchFamily="2" charset="-122"/>
              </a:rPr>
              <a:t> Published in </a:t>
            </a:r>
            <a:r>
              <a:rPr lang="en-US" altLang="zh-CN" sz="1800" b="1" dirty="0">
                <a:solidFill>
                  <a:srgbClr val="00B050"/>
                </a:solidFill>
                <a:ea typeface="宋体" pitchFamily="2" charset="-122"/>
              </a:rPr>
              <a:t>Proceedings of IPAC2016, </a:t>
            </a:r>
            <a:r>
              <a:rPr lang="en-US" altLang="zh-CN" sz="1800" dirty="0">
                <a:solidFill>
                  <a:srgbClr val="0000CC"/>
                </a:solidFill>
                <a:ea typeface="宋体" pitchFamily="2" charset="-122"/>
              </a:rPr>
              <a:t>ISBN 978-3-95450-147-2.</a:t>
            </a:r>
          </a:p>
          <a:p>
            <a:pPr eaLnBrk="1" hangingPunct="1">
              <a:spcBef>
                <a:spcPts val="400"/>
              </a:spcBef>
              <a:spcAft>
                <a:spcPts val="400"/>
              </a:spcAft>
              <a:buClr>
                <a:schemeClr val="tx1"/>
              </a:buClr>
              <a:buSzPct val="80000"/>
              <a:buFontTx/>
              <a:buNone/>
            </a:pPr>
            <a:r>
              <a:rPr lang="en-US" altLang="zh-CN" sz="1800" dirty="0">
                <a:solidFill>
                  <a:srgbClr val="0000CC"/>
                </a:solidFill>
                <a:ea typeface="宋体" pitchFamily="2" charset="-122"/>
              </a:rPr>
              <a:t>Design Study of Collector for 650 MHz CEPC Klystron.</a:t>
            </a:r>
          </a:p>
          <a:p>
            <a:pPr eaLnBrk="1" hangingPunct="1">
              <a:spcBef>
                <a:spcPts val="4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Wingdings" pitchFamily="2" charset="2"/>
              <a:buChar char="ü"/>
            </a:pPr>
            <a:r>
              <a:rPr lang="en-US" altLang="zh-CN" sz="1800" dirty="0">
                <a:solidFill>
                  <a:srgbClr val="0000CC"/>
                </a:solidFill>
                <a:ea typeface="宋体" pitchFamily="2" charset="-122"/>
              </a:rPr>
              <a:t> Published in </a:t>
            </a:r>
            <a:r>
              <a:rPr lang="en-US" altLang="zh-CN" sz="1800" b="1" dirty="0">
                <a:solidFill>
                  <a:srgbClr val="00B050"/>
                </a:solidFill>
                <a:ea typeface="宋体" pitchFamily="2" charset="-122"/>
              </a:rPr>
              <a:t>Proceedings of IPAC2016, </a:t>
            </a:r>
            <a:r>
              <a:rPr lang="en-US" altLang="zh-CN" sz="1800" dirty="0">
                <a:solidFill>
                  <a:srgbClr val="0000CC"/>
                </a:solidFill>
                <a:ea typeface="宋体" pitchFamily="2" charset="-122"/>
              </a:rPr>
              <a:t>ISBN 978-3-95450-147-2.</a:t>
            </a:r>
          </a:p>
          <a:p>
            <a:pPr eaLnBrk="1" hangingPunct="1">
              <a:spcBef>
                <a:spcPts val="400"/>
              </a:spcBef>
              <a:spcAft>
                <a:spcPts val="400"/>
              </a:spcAft>
              <a:buClr>
                <a:schemeClr val="tx1"/>
              </a:buClr>
              <a:buSzPct val="80000"/>
              <a:buFontTx/>
              <a:buNone/>
            </a:pPr>
            <a:r>
              <a:rPr lang="en-US" altLang="zh-CN" sz="1800" dirty="0">
                <a:solidFill>
                  <a:srgbClr val="0000CC"/>
                </a:solidFill>
                <a:ea typeface="宋体" pitchFamily="2" charset="-122"/>
              </a:rPr>
              <a:t>Design Study of RF Section and Cavities for 650 MHz CEPC Klystron.</a:t>
            </a:r>
          </a:p>
          <a:p>
            <a:pPr eaLnBrk="1" hangingPunct="1">
              <a:spcBef>
                <a:spcPts val="4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Wingdings" pitchFamily="2" charset="2"/>
              <a:buChar char="ü"/>
            </a:pPr>
            <a:r>
              <a:rPr lang="en-US" altLang="zh-CN" sz="1800" dirty="0">
                <a:solidFill>
                  <a:srgbClr val="0000CC"/>
                </a:solidFill>
                <a:ea typeface="宋体" pitchFamily="2" charset="-122"/>
              </a:rPr>
              <a:t> Published in </a:t>
            </a:r>
            <a:r>
              <a:rPr lang="en-US" altLang="zh-CN" sz="1800" b="1" dirty="0">
                <a:solidFill>
                  <a:srgbClr val="00B050"/>
                </a:solidFill>
                <a:ea typeface="宋体" pitchFamily="2" charset="-122"/>
              </a:rPr>
              <a:t>Proceedings of IPAC2016, </a:t>
            </a:r>
            <a:r>
              <a:rPr lang="en-US" altLang="zh-CN" sz="1800" dirty="0">
                <a:solidFill>
                  <a:srgbClr val="0000CC"/>
                </a:solidFill>
                <a:ea typeface="宋体" pitchFamily="2" charset="-122"/>
              </a:rPr>
              <a:t>ISBN 978-3-95450-147-2.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FCEBA-314B-4DE2-BCD5-FA1D53D84DD6}" type="slidenum">
              <a:rPr lang="en-US" b="1" smtClean="0">
                <a:solidFill>
                  <a:srgbClr val="0000FF"/>
                </a:solidFill>
              </a:rPr>
              <a:pPr/>
              <a:t>18</a:t>
            </a:fld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2D03C3-BE02-4656-B0DA-8085196E8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CD5F3-7E6C-43C9-B17C-F5C4545AB3FC}" type="datetime1">
              <a:rPr lang="en-US" smtClean="0"/>
              <a:t>3/27/2018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AAE9A2-4C36-4DD6-9520-678C4D59F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ZAIB UN NISA (IHEP)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79477912"/>
      </p:ext>
    </p:extLst>
  </p:cSld>
  <p:clrMapOvr>
    <a:masterClrMapping/>
  </p:clrMapOvr>
  <p:transition spd="slow" advTm="24692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571500"/>
          </a:xfrm>
        </p:spPr>
        <p:txBody>
          <a:bodyPr>
            <a:noAutofit/>
          </a:bodyPr>
          <a:lstStyle/>
          <a:p>
            <a:r>
              <a:rPr lang="en-US" altLang="en-US" sz="36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Conferences</a:t>
            </a:r>
          </a:p>
        </p:txBody>
      </p:sp>
      <p:sp>
        <p:nvSpPr>
          <p:cNvPr id="61446" name="TextBox 5"/>
          <p:cNvSpPr txBox="1">
            <a:spLocks noChangeArrowheads="1"/>
          </p:cNvSpPr>
          <p:nvPr/>
        </p:nvSpPr>
        <p:spPr bwMode="auto">
          <a:xfrm>
            <a:off x="104924" y="980728"/>
            <a:ext cx="8929688" cy="4985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000" dirty="0">
                <a:solidFill>
                  <a:srgbClr val="0000FF"/>
                </a:solidFill>
              </a:rPr>
              <a:t>2017: </a:t>
            </a:r>
            <a:r>
              <a:rPr lang="en-US" sz="2000" dirty="0">
                <a:solidFill>
                  <a:srgbClr val="00B050"/>
                </a:solidFill>
              </a:rPr>
              <a:t>42</a:t>
            </a:r>
            <a:r>
              <a:rPr lang="en-US" sz="2000" baseline="30000" dirty="0">
                <a:solidFill>
                  <a:srgbClr val="00B050"/>
                </a:solidFill>
              </a:rPr>
              <a:t>nd</a:t>
            </a:r>
            <a:r>
              <a:rPr lang="en-US" sz="2000" dirty="0">
                <a:solidFill>
                  <a:srgbClr val="00B050"/>
                </a:solidFill>
              </a:rPr>
              <a:t> INSC on Physics and contemp. needs, </a:t>
            </a:r>
            <a:r>
              <a:rPr lang="en-US" sz="2000" dirty="0"/>
              <a:t>Islamabad, Pakistan</a:t>
            </a:r>
            <a:r>
              <a:rPr lang="en-US" sz="2000" dirty="0">
                <a:solidFill>
                  <a:srgbClr val="FF0000"/>
                </a:solidFill>
              </a:rPr>
              <a:t>.(Speaker)</a:t>
            </a:r>
          </a:p>
          <a:p>
            <a:pPr algn="just" eaLnBrk="0" hangingPunct="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000" dirty="0">
                <a:solidFill>
                  <a:srgbClr val="0000FF"/>
                </a:solidFill>
              </a:rPr>
              <a:t>2016: </a:t>
            </a:r>
            <a:r>
              <a:rPr lang="en-US" sz="2000" dirty="0">
                <a:solidFill>
                  <a:srgbClr val="00B050"/>
                </a:solidFill>
              </a:rPr>
              <a:t>41</a:t>
            </a:r>
            <a:r>
              <a:rPr lang="en-US" sz="2000" baseline="30000" dirty="0">
                <a:solidFill>
                  <a:srgbClr val="00B050"/>
                </a:solidFill>
              </a:rPr>
              <a:t>st</a:t>
            </a:r>
            <a:r>
              <a:rPr lang="en-US" sz="2000" dirty="0">
                <a:solidFill>
                  <a:srgbClr val="00B050"/>
                </a:solidFill>
              </a:rPr>
              <a:t> INSC on Physics and contemp. needs</a:t>
            </a:r>
            <a:r>
              <a:rPr lang="en-US" sz="2000" dirty="0"/>
              <a:t>, Islamabad, Pakistan. </a:t>
            </a:r>
            <a:r>
              <a:rPr lang="en-US" sz="2000" dirty="0">
                <a:solidFill>
                  <a:srgbClr val="FF0000"/>
                </a:solidFill>
              </a:rPr>
              <a:t>(Poster)</a:t>
            </a:r>
          </a:p>
          <a:p>
            <a:pPr marL="176213" indent="-176213" algn="just" eaLnBrk="0" hangingPunct="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000" dirty="0">
                <a:solidFill>
                  <a:srgbClr val="0000FF"/>
                </a:solidFill>
              </a:rPr>
              <a:t>2016: </a:t>
            </a:r>
            <a:r>
              <a:rPr lang="en-US" sz="2000" dirty="0">
                <a:solidFill>
                  <a:srgbClr val="00B050"/>
                </a:solidFill>
              </a:rPr>
              <a:t>International Particle Accelerator Conference (IPAC’16), </a:t>
            </a:r>
            <a:r>
              <a:rPr lang="en-US" sz="2000" dirty="0"/>
              <a:t>Busan, Korea. </a:t>
            </a:r>
            <a:r>
              <a:rPr lang="en-US" sz="2000" dirty="0">
                <a:solidFill>
                  <a:srgbClr val="FF0000"/>
                </a:solidFill>
              </a:rPr>
              <a:t>(Poster)</a:t>
            </a:r>
          </a:p>
          <a:p>
            <a:pPr marL="176213" indent="-176213" algn="just" eaLnBrk="0" hangingPunct="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000" dirty="0">
                <a:solidFill>
                  <a:srgbClr val="0000FF"/>
                </a:solidFill>
              </a:rPr>
              <a:t>2015: </a:t>
            </a:r>
            <a:r>
              <a:rPr lang="en-US" sz="2000" dirty="0">
                <a:solidFill>
                  <a:srgbClr val="00B050"/>
                </a:solidFill>
              </a:rPr>
              <a:t>International Workshop on Breakdown Science and High-Gradient Technology,  </a:t>
            </a:r>
            <a:r>
              <a:rPr lang="en-US" sz="2000" dirty="0"/>
              <a:t>Beijing, China. </a:t>
            </a:r>
            <a:r>
              <a:rPr lang="en-US" sz="2000" dirty="0">
                <a:solidFill>
                  <a:srgbClr val="FF0000"/>
                </a:solidFill>
              </a:rPr>
              <a:t>(Participant)</a:t>
            </a:r>
          </a:p>
          <a:p>
            <a:pPr algn="just" eaLnBrk="0" hangingPunct="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000" dirty="0">
                <a:solidFill>
                  <a:srgbClr val="0000FF"/>
                </a:solidFill>
              </a:rPr>
              <a:t>2015: </a:t>
            </a:r>
            <a:r>
              <a:rPr lang="en-US" sz="2000" dirty="0">
                <a:solidFill>
                  <a:srgbClr val="00B050"/>
                </a:solidFill>
              </a:rPr>
              <a:t>40</a:t>
            </a:r>
            <a:r>
              <a:rPr lang="en-US" sz="2000" baseline="30000" dirty="0">
                <a:solidFill>
                  <a:srgbClr val="00B050"/>
                </a:solidFill>
              </a:rPr>
              <a:t>th</a:t>
            </a:r>
            <a:r>
              <a:rPr lang="en-US" sz="2000" dirty="0">
                <a:solidFill>
                  <a:srgbClr val="00B050"/>
                </a:solidFill>
              </a:rPr>
              <a:t>  INSC on Physics and contemp. needs, </a:t>
            </a:r>
            <a:r>
              <a:rPr lang="en-US" sz="2000" dirty="0"/>
              <a:t>Islamabad, Pakistan. </a:t>
            </a:r>
            <a:r>
              <a:rPr lang="en-US" sz="2000" dirty="0">
                <a:solidFill>
                  <a:srgbClr val="FF0000"/>
                </a:solidFill>
              </a:rPr>
              <a:t>(Poster)</a:t>
            </a:r>
          </a:p>
          <a:p>
            <a:pPr marL="236538" indent="-236538"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000" dirty="0">
                <a:solidFill>
                  <a:srgbClr val="0000FF"/>
                </a:solidFill>
              </a:rPr>
              <a:t>2015: </a:t>
            </a:r>
            <a:r>
              <a:rPr lang="en-US" sz="2000" dirty="0">
                <a:solidFill>
                  <a:srgbClr val="00B050"/>
                </a:solidFill>
              </a:rPr>
              <a:t>Workshop on the </a:t>
            </a:r>
            <a:r>
              <a:rPr lang="en-US" sz="2000" dirty="0" err="1">
                <a:solidFill>
                  <a:srgbClr val="00B050"/>
                </a:solidFill>
              </a:rPr>
              <a:t>LHeC</a:t>
            </a:r>
            <a:r>
              <a:rPr lang="en-US" sz="2000" dirty="0">
                <a:solidFill>
                  <a:srgbClr val="00B050"/>
                </a:solidFill>
              </a:rPr>
              <a:t> at CERN and Chavannes-de </a:t>
            </a:r>
            <a:r>
              <a:rPr lang="en-US" sz="2000" dirty="0" err="1">
                <a:solidFill>
                  <a:srgbClr val="00B050"/>
                </a:solidFill>
              </a:rPr>
              <a:t>Bogis</a:t>
            </a:r>
            <a:r>
              <a:rPr lang="en-US" sz="2000" dirty="0">
                <a:solidFill>
                  <a:srgbClr val="00B050"/>
                </a:solidFill>
              </a:rPr>
              <a:t>, </a:t>
            </a:r>
            <a:r>
              <a:rPr lang="en-US" sz="2000" dirty="0"/>
              <a:t>Geneva, Switzerland. </a:t>
            </a:r>
            <a:r>
              <a:rPr lang="en-US" sz="2000" dirty="0">
                <a:solidFill>
                  <a:srgbClr val="FF0000"/>
                </a:solidFill>
              </a:rPr>
              <a:t> (Participant) </a:t>
            </a:r>
          </a:p>
          <a:p>
            <a:pPr marL="236538" indent="-236538"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000" dirty="0">
                <a:solidFill>
                  <a:srgbClr val="0000FF"/>
                </a:solidFill>
              </a:rPr>
              <a:t>2015: </a:t>
            </a:r>
            <a:r>
              <a:rPr lang="en-US" sz="2000" dirty="0">
                <a:solidFill>
                  <a:srgbClr val="00B050"/>
                </a:solidFill>
              </a:rPr>
              <a:t>16</a:t>
            </a:r>
            <a:r>
              <a:rPr lang="en-US" sz="2000" baseline="30000" dirty="0">
                <a:solidFill>
                  <a:srgbClr val="00B050"/>
                </a:solidFill>
              </a:rPr>
              <a:t>th</a:t>
            </a:r>
            <a:r>
              <a:rPr lang="en-US" sz="2000" dirty="0">
                <a:solidFill>
                  <a:srgbClr val="00B050"/>
                </a:solidFill>
              </a:rPr>
              <a:t> International Vacuum Electronics Conference, </a:t>
            </a:r>
            <a:r>
              <a:rPr lang="en-US" sz="2000" dirty="0"/>
              <a:t>Beijing, China. </a:t>
            </a:r>
            <a:r>
              <a:rPr lang="en-US" sz="2000" dirty="0">
                <a:solidFill>
                  <a:srgbClr val="FF0000"/>
                </a:solidFill>
              </a:rPr>
              <a:t>(Participant)</a:t>
            </a:r>
          </a:p>
          <a:p>
            <a:pPr algn="just" eaLnBrk="0" hangingPunct="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000" dirty="0">
                <a:solidFill>
                  <a:srgbClr val="0000FF"/>
                </a:solidFill>
              </a:rPr>
              <a:t>2014: </a:t>
            </a:r>
            <a:r>
              <a:rPr lang="en-US" sz="2000" dirty="0">
                <a:solidFill>
                  <a:srgbClr val="00B050"/>
                </a:solidFill>
              </a:rPr>
              <a:t>School on LHC Physics, </a:t>
            </a:r>
            <a:r>
              <a:rPr lang="en-US" sz="2000" dirty="0"/>
              <a:t>ISB, Pakistan. </a:t>
            </a:r>
            <a:r>
              <a:rPr lang="en-US" sz="2000" dirty="0">
                <a:solidFill>
                  <a:srgbClr val="FF0000"/>
                </a:solidFill>
              </a:rPr>
              <a:t>(Speaker) </a:t>
            </a:r>
          </a:p>
          <a:p>
            <a:pPr eaLnBrk="0" hangingPunct="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000" dirty="0">
                <a:solidFill>
                  <a:srgbClr val="0000FF"/>
                </a:solidFill>
              </a:rPr>
              <a:t>2014: </a:t>
            </a:r>
            <a:r>
              <a:rPr lang="en-US" sz="2000" dirty="0">
                <a:solidFill>
                  <a:srgbClr val="00B050"/>
                </a:solidFill>
              </a:rPr>
              <a:t>Korean Particle Accelerator School (</a:t>
            </a:r>
            <a:r>
              <a:rPr lang="en-US" sz="2000" dirty="0" err="1">
                <a:solidFill>
                  <a:srgbClr val="00B050"/>
                </a:solidFill>
              </a:rPr>
              <a:t>KoPAS</a:t>
            </a:r>
            <a:r>
              <a:rPr lang="en-US" sz="2000" dirty="0">
                <a:solidFill>
                  <a:srgbClr val="00B050"/>
                </a:solidFill>
              </a:rPr>
              <a:t>), </a:t>
            </a:r>
            <a:r>
              <a:rPr lang="en-US" sz="2000" dirty="0" err="1"/>
              <a:t>Daejeon</a:t>
            </a:r>
            <a:r>
              <a:rPr lang="en-US" sz="2000" dirty="0"/>
              <a:t>, Korea.</a:t>
            </a:r>
            <a:br>
              <a:rPr lang="en-US" dirty="0"/>
            </a:br>
            <a:r>
              <a:rPr lang="en-US" dirty="0"/>
              <a:t>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FCEBA-314B-4DE2-BCD5-FA1D53D84DD6}" type="slidenum">
              <a:rPr lang="en-US" b="1" smtClean="0">
                <a:solidFill>
                  <a:srgbClr val="0000FF"/>
                </a:solidFill>
              </a:rPr>
              <a:pPr/>
              <a:t>19</a:t>
            </a:fld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734DDE-0780-47F2-A58B-DAB7515E8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EA9C8-441C-426E-9AB2-CDE3C67CDA27}" type="datetime1">
              <a:rPr lang="en-US" smtClean="0"/>
              <a:t>3/27/2018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C2AC94-AA2F-4065-B3DD-B713439A9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ZAIB UN NISA (IHEP)</a:t>
            </a:r>
          </a:p>
        </p:txBody>
      </p:sp>
    </p:spTree>
    <p:extLst>
      <p:ext uri="{BB962C8B-B14F-4D97-AF65-F5344CB8AC3E}">
        <p14:creationId xmlns:p14="http://schemas.microsoft.com/office/powerpoint/2010/main" val="389065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rmAutofit fontScale="90000"/>
          </a:bodyPr>
          <a:lstStyle/>
          <a:p>
            <a:br>
              <a:rPr lang="en-US" sz="3600" dirty="0"/>
            </a:br>
            <a:r>
              <a:rPr lang="en-US" sz="31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Brief Curriculum Vitae </a:t>
            </a:r>
            <a:br>
              <a:rPr lang="en-US" dirty="0"/>
            </a:b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FCEBA-314B-4DE2-BCD5-FA1D53D84DD6}" type="slidenum">
              <a:rPr lang="en-US" sz="1400" b="1" smtClean="0">
                <a:solidFill>
                  <a:srgbClr val="0000FF"/>
                </a:solidFill>
              </a:rPr>
              <a:pPr/>
              <a:t>2</a:t>
            </a:fld>
            <a:endParaRPr lang="en-US" sz="1400" b="1" dirty="0">
              <a:solidFill>
                <a:srgbClr val="0000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410568"/>
            <a:ext cx="27432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Personal data</a:t>
            </a:r>
            <a:br>
              <a:rPr lang="en-US" sz="2000" b="1" dirty="0">
                <a:latin typeface="Arial" pitchFamily="34" charset="0"/>
                <a:cs typeface="Arial" pitchFamily="34" charset="0"/>
              </a:rPr>
            </a:br>
            <a:r>
              <a:rPr lang="en-US" sz="2000" dirty="0">
                <a:latin typeface="Arial" pitchFamily="34" charset="0"/>
                <a:cs typeface="Arial" pitchFamily="34" charset="0"/>
              </a:rPr>
              <a:t>● </a:t>
            </a:r>
            <a:r>
              <a:rPr lang="en-US" sz="2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Date of birth</a:t>
            </a:r>
            <a:br>
              <a:rPr lang="en-US" sz="2000" dirty="0">
                <a:latin typeface="Arial" pitchFamily="34" charset="0"/>
                <a:cs typeface="Arial" pitchFamily="34" charset="0"/>
              </a:rPr>
            </a:br>
            <a:r>
              <a:rPr lang="en-US" sz="2000" dirty="0">
                <a:latin typeface="Arial" pitchFamily="34" charset="0"/>
                <a:cs typeface="Arial" pitchFamily="34" charset="0"/>
              </a:rPr>
              <a:t>05 July 1985</a:t>
            </a:r>
            <a:br>
              <a:rPr lang="en-US" sz="2000" dirty="0">
                <a:latin typeface="Arial" pitchFamily="34" charset="0"/>
                <a:cs typeface="Arial" pitchFamily="34" charset="0"/>
              </a:rPr>
            </a:br>
            <a:r>
              <a:rPr lang="en-US" sz="2000" dirty="0">
                <a:latin typeface="Arial" pitchFamily="34" charset="0"/>
                <a:cs typeface="Arial" pitchFamily="34" charset="0"/>
              </a:rPr>
              <a:t>● </a:t>
            </a:r>
            <a:r>
              <a:rPr lang="en-US" sz="2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Place of birth</a:t>
            </a:r>
            <a:br>
              <a:rPr lang="en-US" sz="2000" dirty="0">
                <a:latin typeface="Arial" pitchFamily="34" charset="0"/>
                <a:cs typeface="Arial" pitchFamily="34" charset="0"/>
              </a:rPr>
            </a:br>
            <a:r>
              <a:rPr lang="en-US" sz="2000" dirty="0">
                <a:latin typeface="Arial" pitchFamily="34" charset="0"/>
                <a:cs typeface="Arial" pitchFamily="34" charset="0"/>
              </a:rPr>
              <a:t>Gujranwala, Pakistan</a:t>
            </a:r>
            <a:br>
              <a:rPr lang="en-US" sz="2000" dirty="0">
                <a:latin typeface="Arial" pitchFamily="34" charset="0"/>
                <a:cs typeface="Arial" pitchFamily="34" charset="0"/>
              </a:rPr>
            </a:br>
            <a:r>
              <a:rPr lang="en-US" sz="2000" dirty="0">
                <a:latin typeface="Arial" pitchFamily="34" charset="0"/>
                <a:cs typeface="Arial" pitchFamily="34" charset="0"/>
              </a:rPr>
              <a:t>● </a:t>
            </a:r>
            <a:r>
              <a:rPr lang="en-US" sz="2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Email:</a:t>
            </a:r>
            <a:br>
              <a:rPr lang="en-US" sz="2000" dirty="0">
                <a:latin typeface="Arial" pitchFamily="34" charset="0"/>
                <a:cs typeface="Arial" pitchFamily="34" charset="0"/>
              </a:rPr>
            </a:br>
            <a:r>
              <a:rPr lang="en-US" sz="2000" dirty="0">
                <a:latin typeface="Arial" pitchFamily="34" charset="0"/>
                <a:cs typeface="Arial" pitchFamily="34" charset="0"/>
              </a:rPr>
              <a:t>zaib@ihep.ac.cn</a:t>
            </a:r>
            <a:br>
              <a:rPr lang="en-US" sz="2000" dirty="0">
                <a:latin typeface="Arial" pitchFamily="34" charset="0"/>
                <a:cs typeface="Arial" pitchFamily="34" charset="0"/>
              </a:rPr>
            </a:br>
            <a:r>
              <a:rPr lang="en-US" sz="2000" dirty="0">
                <a:latin typeface="Arial" pitchFamily="34" charset="0"/>
                <a:cs typeface="Arial" pitchFamily="34" charset="0"/>
              </a:rPr>
              <a:t>zaib.ucas@gmail.com</a:t>
            </a:r>
            <a:br>
              <a:rPr lang="en-US" sz="2000" dirty="0">
                <a:latin typeface="Arial" pitchFamily="34" charset="0"/>
                <a:cs typeface="Arial" pitchFamily="34" charset="0"/>
              </a:rPr>
            </a:b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71464" y="404880"/>
            <a:ext cx="3886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Education</a:t>
            </a:r>
            <a:br>
              <a:rPr lang="en-US" sz="2000" b="1" dirty="0">
                <a:latin typeface="Arial" pitchFamily="34" charset="0"/>
                <a:cs typeface="Arial" pitchFamily="34" charset="0"/>
              </a:rPr>
            </a:br>
            <a:r>
              <a:rPr lang="en-US" sz="2000" dirty="0">
                <a:latin typeface="Arial" pitchFamily="34" charset="0"/>
                <a:cs typeface="Arial" pitchFamily="34" charset="0"/>
              </a:rPr>
              <a:t>● </a:t>
            </a:r>
            <a:r>
              <a:rPr lang="en-US" sz="20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Sept. 2013-Nov. 2017</a:t>
            </a:r>
            <a:br>
              <a:rPr lang="en-US" sz="20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 PhD student at IHEP</a:t>
            </a:r>
            <a:br>
              <a:rPr lang="en-US" sz="2000" dirty="0">
                <a:latin typeface="Arial" pitchFamily="34" charset="0"/>
                <a:cs typeface="Arial" pitchFamily="34" charset="0"/>
              </a:rPr>
            </a:br>
            <a:r>
              <a:rPr lang="en-US" sz="2000" dirty="0">
                <a:latin typeface="Arial" pitchFamily="34" charset="0"/>
                <a:cs typeface="Arial" pitchFamily="34" charset="0"/>
              </a:rPr>
              <a:t>● </a:t>
            </a:r>
            <a:r>
              <a:rPr lang="en-US" sz="2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Sept. 2009-Dec.2011</a:t>
            </a:r>
            <a:br>
              <a:rPr lang="en-US" sz="2000" dirty="0">
                <a:latin typeface="Arial" pitchFamily="34" charset="0"/>
                <a:cs typeface="Arial" pitchFamily="34" charset="0"/>
              </a:rPr>
            </a:br>
            <a:r>
              <a:rPr lang="en-US" sz="2000" dirty="0">
                <a:latin typeface="Arial" pitchFamily="34" charset="0"/>
                <a:cs typeface="Arial" pitchFamily="34" charset="0"/>
              </a:rPr>
              <a:t>   M. S. 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(Material Science)</a:t>
            </a:r>
            <a:br>
              <a:rPr lang="en-US" sz="2000" b="1" dirty="0">
                <a:latin typeface="Arial" pitchFamily="34" charset="0"/>
                <a:cs typeface="Arial" pitchFamily="34" charset="0"/>
              </a:rPr>
            </a:br>
            <a:r>
              <a:rPr lang="en-US" sz="2000" b="1" dirty="0">
                <a:latin typeface="Arial" pitchFamily="34" charset="0"/>
                <a:cs typeface="Arial" pitchFamily="34" charset="0"/>
              </a:rPr>
              <a:t>   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% age= 72%</a:t>
            </a:r>
            <a:br>
              <a:rPr lang="en-US" sz="2000" b="1" dirty="0">
                <a:latin typeface="Arial" pitchFamily="34" charset="0"/>
                <a:cs typeface="Arial" pitchFamily="34" charset="0"/>
              </a:rPr>
            </a:br>
            <a:r>
              <a:rPr lang="en-US" sz="2000" dirty="0">
                <a:latin typeface="Arial" pitchFamily="34" charset="0"/>
                <a:cs typeface="Arial" pitchFamily="34" charset="0"/>
              </a:rPr>
              <a:t>● </a:t>
            </a:r>
            <a:r>
              <a:rPr lang="en-US" sz="2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Sept. 2005-Aug. 2009</a:t>
            </a:r>
            <a:br>
              <a:rPr lang="en-US" sz="2000" dirty="0">
                <a:latin typeface="Arial" pitchFamily="34" charset="0"/>
                <a:cs typeface="Arial" pitchFamily="34" charset="0"/>
              </a:rPr>
            </a:br>
            <a:r>
              <a:rPr lang="en-US" sz="2000" dirty="0">
                <a:latin typeface="Arial" pitchFamily="34" charset="0"/>
                <a:cs typeface="Arial" pitchFamily="34" charset="0"/>
              </a:rPr>
              <a:t>   BS (Hons). 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Physics.</a:t>
            </a:r>
            <a:br>
              <a:rPr lang="en-US" sz="2000" b="1" dirty="0">
                <a:latin typeface="Arial" pitchFamily="34" charset="0"/>
                <a:cs typeface="Arial" pitchFamily="34" charset="0"/>
              </a:rPr>
            </a:b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% age= 70% </a:t>
            </a:r>
            <a:br>
              <a:rPr lang="en-US" dirty="0"/>
            </a:b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715000" y="404881"/>
            <a:ext cx="3276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Career</a:t>
            </a:r>
            <a:br>
              <a:rPr lang="en-US" sz="2000" b="1" dirty="0">
                <a:latin typeface="Arial" pitchFamily="34" charset="0"/>
                <a:cs typeface="Arial" pitchFamily="34" charset="0"/>
              </a:rPr>
            </a:br>
            <a:r>
              <a:rPr lang="en-US" sz="20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March 2018-date</a:t>
            </a:r>
            <a:br>
              <a:rPr lang="en-US" sz="20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Postdoc at IHEP</a:t>
            </a:r>
            <a:br>
              <a:rPr lang="en-US" sz="2000" dirty="0">
                <a:latin typeface="Arial" pitchFamily="34" charset="0"/>
                <a:cs typeface="Arial" pitchFamily="34" charset="0"/>
              </a:rPr>
            </a:br>
            <a:r>
              <a:rPr lang="en-US" sz="2000" dirty="0">
                <a:latin typeface="Arial" pitchFamily="34" charset="0"/>
                <a:cs typeface="Arial" pitchFamily="34" charset="0"/>
              </a:rPr>
              <a:t>●</a:t>
            </a:r>
            <a:r>
              <a:rPr lang="en-US" sz="2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2012-2013 </a:t>
            </a:r>
            <a:br>
              <a:rPr lang="en-US" sz="2000" dirty="0">
                <a:latin typeface="Arial" pitchFamily="34" charset="0"/>
                <a:cs typeface="Arial" pitchFamily="34" charset="0"/>
              </a:rPr>
            </a:br>
            <a:r>
              <a:rPr lang="en-US" sz="2000" dirty="0">
                <a:latin typeface="Arial" pitchFamily="34" charset="0"/>
                <a:cs typeface="Arial" pitchFamily="34" charset="0"/>
              </a:rPr>
              <a:t>Lecturer Physics</a:t>
            </a:r>
            <a:br>
              <a:rPr lang="en-US" sz="2000" dirty="0">
                <a:latin typeface="Arial" pitchFamily="34" charset="0"/>
                <a:cs typeface="Arial" pitchFamily="34" charset="0"/>
              </a:rPr>
            </a:br>
            <a:r>
              <a:rPr lang="en-US" sz="2000" dirty="0">
                <a:latin typeface="Arial" pitchFamily="34" charset="0"/>
                <a:cs typeface="Arial" pitchFamily="34" charset="0"/>
              </a:rPr>
              <a:t>Punjab University, Pakistan</a:t>
            </a:r>
          </a:p>
        </p:txBody>
      </p:sp>
      <p:sp>
        <p:nvSpPr>
          <p:cNvPr id="7" name="Rectangle 6"/>
          <p:cNvSpPr/>
          <p:nvPr/>
        </p:nvSpPr>
        <p:spPr>
          <a:xfrm>
            <a:off x="2590800" y="709680"/>
            <a:ext cx="5181600" cy="685800"/>
          </a:xfrm>
          <a:prstGeom prst="rect">
            <a:avLst/>
          </a:prstGeom>
          <a:noFill/>
          <a:ln w="317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3178886"/>
            <a:ext cx="9144000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Arial" pitchFamily="34" charset="0"/>
                <a:cs typeface="Arial" pitchFamily="34" charset="0"/>
              </a:rPr>
              <a:t>I joined </a:t>
            </a:r>
            <a:r>
              <a:rPr lang="en-US" sz="2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IHEP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in </a:t>
            </a:r>
            <a:r>
              <a:rPr lang="en-US" sz="2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Sept. 2013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and started my PhD thesis work entitle,</a:t>
            </a:r>
            <a:br>
              <a:rPr lang="en-US" dirty="0"/>
            </a:br>
            <a:r>
              <a: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altLang="zh-CN" sz="2000" dirty="0">
                <a:solidFill>
                  <a:srgbClr val="FF000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Design of High Quality Electron Gun and Experimental Test of Cathode Activity for CEPC Klystron</a:t>
            </a:r>
            <a:r>
              <a: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”</a:t>
            </a:r>
            <a:br>
              <a:rPr lang="en-US" dirty="0"/>
            </a:br>
            <a:r>
              <a:rPr lang="en-US" sz="2000" dirty="0">
                <a:latin typeface="Arial" pitchFamily="34" charset="0"/>
                <a:cs typeface="Arial" pitchFamily="34" charset="0"/>
              </a:rPr>
              <a:t>➔ I defended my </a:t>
            </a:r>
            <a:r>
              <a:rPr lang="en-US" sz="2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PhD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thesis on </a:t>
            </a:r>
            <a:r>
              <a:rPr lang="en-US" sz="2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Nov. </a:t>
            </a:r>
            <a:r>
              <a:rPr lang="en-US" sz="200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20, </a:t>
            </a:r>
            <a:r>
              <a:rPr lang="en-US" sz="2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2017</a:t>
            </a:r>
            <a:br>
              <a:rPr lang="en-US" sz="2000" dirty="0">
                <a:latin typeface="Arial" pitchFamily="34" charset="0"/>
                <a:cs typeface="Arial" pitchFamily="34" charset="0"/>
              </a:rPr>
            </a:br>
            <a:r>
              <a:rPr lang="en-US" sz="2000" dirty="0">
                <a:latin typeface="Arial" pitchFamily="34" charset="0"/>
                <a:cs typeface="Arial" pitchFamily="34" charset="0"/>
              </a:rPr>
              <a:t>➔ I started </a:t>
            </a:r>
            <a:r>
              <a:rPr lang="en-US" sz="2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post doc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at IHEP </a:t>
            </a:r>
            <a:br>
              <a:rPr lang="en-US" sz="2000" dirty="0">
                <a:latin typeface="Arial" pitchFamily="34" charset="0"/>
                <a:cs typeface="Arial" pitchFamily="34" charset="0"/>
              </a:rPr>
            </a:br>
            <a:r>
              <a:rPr lang="en-US" sz="2000" dirty="0">
                <a:latin typeface="Arial" pitchFamily="34" charset="0"/>
                <a:cs typeface="Arial" pitchFamily="34" charset="0"/>
              </a:rPr>
              <a:t>➔ My main focus on “</a:t>
            </a:r>
            <a:r>
              <a:rPr lang="en-US" sz="2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Multi-beam Klystron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”</a:t>
            </a:r>
            <a:br>
              <a:rPr lang="en-US" sz="2000" dirty="0">
                <a:latin typeface="Arial" pitchFamily="34" charset="0"/>
                <a:cs typeface="Arial" pitchFamily="34" charset="0"/>
              </a:rPr>
            </a:br>
            <a:r>
              <a:rPr lang="en-US" sz="2000" dirty="0">
                <a:latin typeface="Arial" pitchFamily="34" charset="0"/>
                <a:cs typeface="Arial" pitchFamily="34" charset="0"/>
              </a:rPr>
              <a:t>➔ I  have published </a:t>
            </a:r>
            <a:r>
              <a:rPr lang="en-US" sz="2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two article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as a principle author in </a:t>
            </a:r>
            <a:r>
              <a:rPr lang="en-US" sz="2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SCI journal.</a:t>
            </a:r>
          </a:p>
          <a:p>
            <a:r>
              <a:rPr lang="en-US" sz="2000" dirty="0">
                <a:latin typeface="Arial" pitchFamily="34" charset="0"/>
                <a:cs typeface="Arial" pitchFamily="34" charset="0"/>
              </a:rPr>
              <a:t>➔  I have also published</a:t>
            </a:r>
            <a:r>
              <a:rPr lang="en-US" sz="2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four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conference proceedings in </a:t>
            </a:r>
            <a:r>
              <a:rPr lang="en-US" sz="2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IPAC’16.</a:t>
            </a:r>
          </a:p>
          <a:p>
            <a:br>
              <a:rPr lang="en-US" sz="2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Today I will focus on the recent results achieved at IHEP and future plans </a:t>
            </a:r>
            <a:br>
              <a:rPr lang="en-US" dirty="0"/>
            </a:br>
            <a:endParaRPr lang="en-US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C211F3AD-B1E6-4951-A44C-2FC462485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33883-6C5D-479F-AE12-B1FCDDC08234}" type="datetime1">
              <a:rPr lang="en-US" sz="1400" b="1" smtClean="0">
                <a:solidFill>
                  <a:srgbClr val="0000FF"/>
                </a:solidFill>
              </a:rPr>
              <a:t>3/27/2018</a:t>
            </a:fld>
            <a:endParaRPr lang="en-US" sz="1400" b="1" dirty="0">
              <a:solidFill>
                <a:srgbClr val="0000FF"/>
              </a:solidFill>
            </a:endParaRP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73190292-6182-43D9-9D60-059D7D528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b="1" dirty="0">
                <a:solidFill>
                  <a:srgbClr val="0000FF"/>
                </a:solidFill>
              </a:rPr>
              <a:t>ZAIB UN NISA (IHEP)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TextBox 11"/>
          <p:cNvSpPr txBox="1">
            <a:spLocks noChangeArrowheads="1"/>
          </p:cNvSpPr>
          <p:nvPr/>
        </p:nvSpPr>
        <p:spPr bwMode="auto">
          <a:xfrm>
            <a:off x="214313" y="1230313"/>
            <a:ext cx="74676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600" dirty="0">
                <a:solidFill>
                  <a:srgbClr val="FF0000"/>
                </a:solidFill>
                <a:latin typeface="Microsoft YaHei" pitchFamily="34" charset="-122"/>
                <a:ea typeface="Microsoft YaHei" pitchFamily="34" charset="-122"/>
                <a:cs typeface="Times New Roman" pitchFamily="18" charset="0"/>
              </a:rPr>
              <a:t>     </a:t>
            </a:r>
            <a:r>
              <a:rPr lang="en-US" altLang="zh-CN" sz="2000" dirty="0">
                <a:solidFill>
                  <a:srgbClr val="FF0000"/>
                </a:solidFill>
                <a:ea typeface="Microsoft YaHei" pitchFamily="34" charset="-122"/>
                <a:cs typeface="Times New Roman" pitchFamily="18" charset="0"/>
              </a:rPr>
              <a:t>Magnetic field density  at cathode=  33  Gauss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000" dirty="0">
                <a:solidFill>
                  <a:srgbClr val="FF0000"/>
                </a:solidFill>
                <a:ea typeface="Microsoft YaHei" pitchFamily="34" charset="-122"/>
                <a:cs typeface="Times New Roman" pitchFamily="18" charset="0"/>
              </a:rPr>
              <a:t>    Magnetic field density at tube body =</a:t>
            </a:r>
            <a:r>
              <a:rPr lang="zh-CN" altLang="en-US" sz="2000" dirty="0">
                <a:solidFill>
                  <a:srgbClr val="FF0000"/>
                </a:solidFill>
                <a:ea typeface="Microsoft YaHei" pitchFamily="34" charset="-122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FF0000"/>
                </a:solidFill>
                <a:ea typeface="Microsoft YaHei" pitchFamily="34" charset="-122"/>
                <a:cs typeface="Times New Roman" pitchFamily="18" charset="0"/>
              </a:rPr>
              <a:t>180 Gauss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000" dirty="0">
                <a:solidFill>
                  <a:srgbClr val="FF0000"/>
                </a:solidFill>
                <a:ea typeface="Microsoft YaHei" pitchFamily="34" charset="-122"/>
                <a:cs typeface="Times New Roman" pitchFamily="18" charset="0"/>
              </a:rPr>
              <a:t>    </a:t>
            </a:r>
            <a:r>
              <a:rPr kumimoji="1" lang="en-US" altLang="ja-JP" sz="2000" dirty="0">
                <a:solidFill>
                  <a:srgbClr val="FF0000"/>
                </a:solidFill>
                <a:ea typeface="Microsoft YaHei" pitchFamily="34" charset="-122"/>
                <a:cs typeface="Times New Roman" pitchFamily="18" charset="0"/>
              </a:rPr>
              <a:t>Beam Radius  = 17.4 mm</a:t>
            </a:r>
            <a:endParaRPr lang="en-US" altLang="zh-CN" sz="2000" dirty="0">
              <a:solidFill>
                <a:srgbClr val="FF0000"/>
              </a:solidFill>
              <a:ea typeface="Microsoft YaHei" pitchFamily="34" charset="-122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en-US" altLang="ja-JP" sz="2000" dirty="0">
                <a:solidFill>
                  <a:srgbClr val="FF0000"/>
                </a:solidFill>
                <a:ea typeface="Microsoft YaHei" pitchFamily="34" charset="-122"/>
                <a:cs typeface="Times New Roman" pitchFamily="18" charset="0"/>
              </a:rPr>
              <a:t>    Ripple rate = 3.7 %</a:t>
            </a:r>
            <a:endParaRPr kumimoji="1" lang="ja-JP" altLang="en-US" sz="2000" dirty="0">
              <a:solidFill>
                <a:srgbClr val="FF0000"/>
              </a:solidFill>
              <a:ea typeface="Microsoft YaHei" pitchFamily="34" charset="-122"/>
              <a:cs typeface="Times New Roman" pitchFamily="18" charset="0"/>
            </a:endParaRPr>
          </a:p>
        </p:txBody>
      </p:sp>
      <p:sp>
        <p:nvSpPr>
          <p:cNvPr id="24582" name="Title 1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2188"/>
          </a:xfrm>
        </p:spPr>
        <p:txBody>
          <a:bodyPr>
            <a:normAutofit fontScale="90000"/>
          </a:bodyPr>
          <a:lstStyle/>
          <a:p>
            <a:br>
              <a:rPr lang="en-US" altLang="zh-CN" sz="3200">
                <a:solidFill>
                  <a:srgbClr val="0000CC"/>
                </a:solidFill>
                <a:ea typeface="宋体" pitchFamily="2" charset="-122"/>
              </a:rPr>
            </a:br>
            <a:r>
              <a:rPr lang="en-US" altLang="zh-CN" sz="3200">
                <a:solidFill>
                  <a:srgbClr val="0000CC"/>
                </a:solidFill>
                <a:ea typeface="宋体" pitchFamily="2" charset="-122"/>
              </a:rPr>
              <a:t>DGUN Results using Magnetic field with Auxiliary Coil</a:t>
            </a:r>
          </a:p>
        </p:txBody>
      </p:sp>
      <p:grpSp>
        <p:nvGrpSpPr>
          <p:cNvPr id="24583" name="Group 13"/>
          <p:cNvGrpSpPr>
            <a:grpSpLocks/>
          </p:cNvGrpSpPr>
          <p:nvPr/>
        </p:nvGrpSpPr>
        <p:grpSpPr bwMode="auto">
          <a:xfrm>
            <a:off x="117475" y="2714625"/>
            <a:ext cx="8885238" cy="3497263"/>
            <a:chOff x="117984" y="2714620"/>
            <a:chExt cx="8885444" cy="3496574"/>
          </a:xfrm>
        </p:grpSpPr>
        <p:grpSp>
          <p:nvGrpSpPr>
            <p:cNvPr id="24584" name="Group 11"/>
            <p:cNvGrpSpPr>
              <a:grpSpLocks/>
            </p:cNvGrpSpPr>
            <p:nvPr/>
          </p:nvGrpSpPr>
          <p:grpSpPr bwMode="auto">
            <a:xfrm>
              <a:off x="430898" y="2714620"/>
              <a:ext cx="8572530" cy="3144843"/>
              <a:chOff x="273274" y="2680014"/>
              <a:chExt cx="8656444" cy="3180180"/>
            </a:xfrm>
          </p:grpSpPr>
          <p:grpSp>
            <p:nvGrpSpPr>
              <p:cNvPr id="24587" name="Group 10"/>
              <p:cNvGrpSpPr>
                <a:grpSpLocks/>
              </p:cNvGrpSpPr>
              <p:nvPr/>
            </p:nvGrpSpPr>
            <p:grpSpPr bwMode="auto">
              <a:xfrm>
                <a:off x="273274" y="2680014"/>
                <a:ext cx="8656444" cy="3180180"/>
                <a:chOff x="273274" y="2606274"/>
                <a:chExt cx="8656444" cy="3180180"/>
              </a:xfrm>
            </p:grpSpPr>
            <p:pic>
              <p:nvPicPr>
                <p:cNvPr id="24589" name="Picture 2" descr="C:\Users\ZAIB\Desktop\Untitled.png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47580"/>
                <a:stretch>
                  <a:fillRect/>
                </a:stretch>
              </p:blipFill>
              <p:spPr bwMode="auto">
                <a:xfrm>
                  <a:off x="273274" y="3496770"/>
                  <a:ext cx="8656444" cy="22896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4590" name="Picture 2" descr="C:\Users\ZAIB\Desktop\Untitled.png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4137" b="70335"/>
                <a:stretch>
                  <a:fillRect/>
                </a:stretch>
              </p:blipFill>
              <p:spPr bwMode="auto">
                <a:xfrm>
                  <a:off x="376510" y="2606274"/>
                  <a:ext cx="8497888" cy="9726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24588" name="TextBox 13"/>
              <p:cNvSpPr txBox="1">
                <a:spLocks noChangeArrowheads="1"/>
              </p:cNvSpPr>
              <p:nvPr/>
            </p:nvSpPr>
            <p:spPr bwMode="auto">
              <a:xfrm>
                <a:off x="2143108" y="4336519"/>
                <a:ext cx="5429250" cy="400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CN" sz="2000" dirty="0">
                    <a:solidFill>
                      <a:srgbClr val="0000CC"/>
                    </a:solidFill>
                  </a:rPr>
                  <a:t>Amplitude of magnetic field </a:t>
                </a:r>
                <a:r>
                  <a:rPr lang="en-US" altLang="zh-CN" sz="2000" dirty="0" err="1">
                    <a:solidFill>
                      <a:srgbClr val="0000CC"/>
                    </a:solidFill>
                  </a:rPr>
                  <a:t>Bz</a:t>
                </a:r>
                <a:r>
                  <a:rPr lang="en-US" altLang="zh-CN" sz="2000" dirty="0">
                    <a:solidFill>
                      <a:srgbClr val="0000CC"/>
                    </a:solidFill>
                  </a:rPr>
                  <a:t> on axis</a:t>
                </a:r>
                <a:endParaRPr lang="zh-CN" altLang="en-US" sz="2000" dirty="0">
                  <a:solidFill>
                    <a:srgbClr val="0000CC"/>
                  </a:solidFill>
                </a:endParaRPr>
              </a:p>
            </p:txBody>
          </p:sp>
        </p:grpSp>
        <p:sp>
          <p:nvSpPr>
            <p:cNvPr id="24585" name="TextBox 11"/>
            <p:cNvSpPr txBox="1">
              <a:spLocks noChangeArrowheads="1"/>
            </p:cNvSpPr>
            <p:nvPr/>
          </p:nvSpPr>
          <p:spPr bwMode="auto">
            <a:xfrm>
              <a:off x="4165026" y="5872640"/>
              <a:ext cx="150019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1"/>
                <a:t>Z (mm)</a:t>
              </a:r>
            </a:p>
          </p:txBody>
        </p:sp>
        <p:sp>
          <p:nvSpPr>
            <p:cNvPr id="24586" name="TextBox 12"/>
            <p:cNvSpPr txBox="1">
              <a:spLocks noChangeArrowheads="1"/>
            </p:cNvSpPr>
            <p:nvPr/>
          </p:nvSpPr>
          <p:spPr bwMode="auto">
            <a:xfrm rot="-5400000">
              <a:off x="-462838" y="4522334"/>
              <a:ext cx="150019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1"/>
                <a:t>Bz (Gauss)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FCEBA-314B-4DE2-BCD5-FA1D53D84DD6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177F5B-EA58-4DC7-BCD0-4A296DC31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9E900-682A-4078-BD37-352CA1FC5B53}" type="datetime1">
              <a:rPr lang="en-US" smtClean="0"/>
              <a:t>3/27/2018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09E95D-1010-4525-AA7D-18AB2FF12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ZAIB UN NISA (IHEP)</a:t>
            </a:r>
          </a:p>
        </p:txBody>
      </p:sp>
    </p:spTree>
    <p:extLst>
      <p:ext uri="{BB962C8B-B14F-4D97-AF65-F5344CB8AC3E}">
        <p14:creationId xmlns:p14="http://schemas.microsoft.com/office/powerpoint/2010/main" val="3962667363"/>
      </p:ext>
    </p:extLst>
  </p:cSld>
  <p:clrMapOvr>
    <a:masterClrMapping/>
  </p:clrMapOvr>
  <p:transition spd="slow" advTm="23972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0" y="119063"/>
            <a:ext cx="9144000" cy="642937"/>
          </a:xfrm>
        </p:spPr>
        <p:txBody>
          <a:bodyPr/>
          <a:lstStyle/>
          <a:p>
            <a:r>
              <a:rPr lang="en-US" altLang="zh-CN" sz="3600">
                <a:solidFill>
                  <a:srgbClr val="0000CC"/>
                </a:solidFill>
                <a:ea typeface="宋体" pitchFamily="2" charset="-122"/>
              </a:rPr>
              <a:t>Thermal Analysis and Mechanical Design</a:t>
            </a:r>
          </a:p>
        </p:txBody>
      </p:sp>
      <p:sp>
        <p:nvSpPr>
          <p:cNvPr id="29702" name="TextBox 5"/>
          <p:cNvSpPr txBox="1">
            <a:spLocks noChangeArrowheads="1"/>
          </p:cNvSpPr>
          <p:nvPr/>
        </p:nvSpPr>
        <p:spPr bwMode="auto">
          <a:xfrm>
            <a:off x="0" y="2132013"/>
            <a:ext cx="5724525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v"/>
            </a:pPr>
            <a:r>
              <a:rPr lang="en-US" altLang="zh-CN" sz="1800">
                <a:ea typeface="Microsoft YaHei" pitchFamily="34" charset="-122"/>
              </a:rPr>
              <a:t>Any geometrical change as a result of internal temperature distribution 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Arial" charset="0"/>
              <a:buNone/>
            </a:pPr>
            <a:endParaRPr lang="en-US" altLang="zh-CN" sz="2000">
              <a:ea typeface="Microsoft YaHei" pitchFamily="34" charset="-122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n-US" altLang="zh-CN" sz="2000">
              <a:ea typeface="Microsoft YaHei" pitchFamily="34" charset="-122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v"/>
            </a:pPr>
            <a:r>
              <a:rPr lang="en-US" altLang="zh-CN" sz="1800">
                <a:ea typeface="Microsoft YaHei" pitchFamily="34" charset="-122"/>
              </a:rPr>
              <a:t>Using Ansys software, the evaluation of thermal quantities 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-6350" y="1200150"/>
            <a:ext cx="61785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 typeface="Wingdings" pitchFamily="2" charset="2"/>
              <a:buChar char="v"/>
            </a:pPr>
            <a:r>
              <a:rPr lang="en-US" altLang="zh-CN" sz="1800">
                <a:ea typeface="Microsoft YaHei" pitchFamily="34" charset="-122"/>
              </a:rPr>
              <a:t>An Electron gun works under high operational temperatures</a:t>
            </a:r>
            <a:endParaRPr lang="en-US" altLang="zh-CN" sz="1800">
              <a:solidFill>
                <a:srgbClr val="FF0000"/>
              </a:solidFill>
              <a:ea typeface="Microsoft YaHei" pitchFamily="34" charset="-122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SzPct val="130000"/>
              <a:buFont typeface="Arial" charset="0"/>
              <a:buChar char="−"/>
            </a:pPr>
            <a:r>
              <a:rPr lang="en-US" altLang="zh-CN" sz="1800">
                <a:solidFill>
                  <a:srgbClr val="FF0000"/>
                </a:solidFill>
                <a:ea typeface="Microsoft YaHei" pitchFamily="34" charset="-122"/>
              </a:rPr>
              <a:t>Analyze its operation under thermal load</a:t>
            </a:r>
            <a:endParaRPr lang="en-US" altLang="zh-CN" sz="2000">
              <a:solidFill>
                <a:srgbClr val="FF0000"/>
              </a:solidFill>
              <a:ea typeface="Microsoft YaHei" pitchFamily="34" charset="-122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0" y="3084513"/>
            <a:ext cx="6215063" cy="118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180975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ts val="600"/>
              </a:spcBef>
              <a:spcAft>
                <a:spcPts val="600"/>
              </a:spcAft>
              <a:buSzPct val="130000"/>
              <a:buFont typeface="Arial" charset="0"/>
              <a:buChar char="−"/>
            </a:pPr>
            <a:r>
              <a:rPr lang="en-US" altLang="zh-CN" sz="1800">
                <a:solidFill>
                  <a:srgbClr val="FF0000"/>
                </a:solidFill>
                <a:ea typeface="Microsoft YaHei" pitchFamily="34" charset="-122"/>
              </a:rPr>
              <a:t>Potentially degrade the performance of the klystron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SzPct val="130000"/>
              <a:buFont typeface="Arial" charset="0"/>
              <a:buChar char="−"/>
            </a:pPr>
            <a:r>
              <a:rPr lang="en-US" altLang="zh-CN" sz="1800">
                <a:solidFill>
                  <a:srgbClr val="FF0000"/>
                </a:solidFill>
                <a:ea typeface="Microsoft YaHei" pitchFamily="34" charset="-122"/>
              </a:rPr>
              <a:t>0utput beam parameters (Perveance) </a:t>
            </a:r>
          </a:p>
          <a:p>
            <a:pPr algn="just">
              <a:spcBef>
                <a:spcPct val="0"/>
              </a:spcBef>
              <a:buSzPct val="130000"/>
              <a:buFont typeface="Arial" charset="0"/>
              <a:buNone/>
            </a:pPr>
            <a:endParaRPr lang="en-US" altLang="zh-CN" sz="2000">
              <a:solidFill>
                <a:srgbClr val="FF0000"/>
              </a:solidFill>
              <a:ea typeface="Microsoft YaHei" pitchFamily="34" charset="-122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0" y="4905375"/>
            <a:ext cx="6215063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0"/>
              </a:spcBef>
              <a:buSzPct val="130000"/>
              <a:buFont typeface="Arial" charset="0"/>
              <a:buChar char="−"/>
            </a:pPr>
            <a:r>
              <a:rPr lang="en-US" altLang="zh-CN" sz="2000">
                <a:solidFill>
                  <a:srgbClr val="FF0000"/>
                </a:solidFill>
                <a:ea typeface="Microsoft YaHei" pitchFamily="34" charset="-122"/>
              </a:rPr>
              <a:t> </a:t>
            </a:r>
            <a:r>
              <a:rPr lang="en-US" altLang="zh-CN" sz="1800">
                <a:solidFill>
                  <a:srgbClr val="FF0000"/>
                </a:solidFill>
                <a:ea typeface="Microsoft YaHei" pitchFamily="34" charset="-122"/>
              </a:rPr>
              <a:t>Temperature and heat flux to determine the stability </a:t>
            </a:r>
          </a:p>
          <a:p>
            <a:pPr algn="just">
              <a:spcBef>
                <a:spcPct val="0"/>
              </a:spcBef>
              <a:buSzPct val="130000"/>
              <a:buFont typeface="Arial" charset="0"/>
              <a:buNone/>
            </a:pPr>
            <a:r>
              <a:rPr lang="en-US" altLang="zh-CN" sz="1800">
                <a:solidFill>
                  <a:srgbClr val="FF0000"/>
                </a:solidFill>
                <a:ea typeface="Microsoft YaHei" pitchFamily="34" charset="-122"/>
              </a:rPr>
              <a:t>of the gun</a:t>
            </a:r>
            <a:r>
              <a:rPr lang="en-US" altLang="zh-CN" sz="1800">
                <a:ea typeface="Microsoft YaHei" pitchFamily="34" charset="-122"/>
              </a:rPr>
              <a:t> </a:t>
            </a:r>
            <a:endParaRPr lang="en-US" altLang="zh-CN" sz="1800">
              <a:solidFill>
                <a:srgbClr val="FF0000"/>
              </a:solidFill>
              <a:ea typeface="Microsoft YaHei" pitchFamily="34" charset="-122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buSzPct val="130000"/>
              <a:buFont typeface="Arial" charset="0"/>
              <a:buChar char="−"/>
            </a:pPr>
            <a:r>
              <a:rPr lang="en-US" altLang="zh-CN" sz="1800">
                <a:solidFill>
                  <a:srgbClr val="FF0000"/>
                </a:solidFill>
                <a:ea typeface="Microsoft YaHei" pitchFamily="34" charset="-122"/>
              </a:rPr>
              <a:t> Cathode position change and radial expansion</a:t>
            </a:r>
          </a:p>
        </p:txBody>
      </p:sp>
      <p:grpSp>
        <p:nvGrpSpPr>
          <p:cNvPr id="2" name="Group 49"/>
          <p:cNvGrpSpPr>
            <a:grpSpLocks/>
          </p:cNvGrpSpPr>
          <p:nvPr/>
        </p:nvGrpSpPr>
        <p:grpSpPr bwMode="auto">
          <a:xfrm>
            <a:off x="5930900" y="3714750"/>
            <a:ext cx="3351213" cy="2552700"/>
            <a:chOff x="5931624" y="3714752"/>
            <a:chExt cx="3351195" cy="2552198"/>
          </a:xfrm>
        </p:grpSpPr>
        <p:sp>
          <p:nvSpPr>
            <p:cNvPr id="30741" name="TextBox 46"/>
            <p:cNvSpPr txBox="1">
              <a:spLocks noChangeArrowheads="1"/>
            </p:cNvSpPr>
            <p:nvPr/>
          </p:nvSpPr>
          <p:spPr bwMode="auto">
            <a:xfrm>
              <a:off x="6215074" y="3714752"/>
              <a:ext cx="2244725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zh-CN" sz="1600" b="1">
                  <a:solidFill>
                    <a:srgbClr val="0000CC"/>
                  </a:solidFill>
                  <a:ea typeface="宋体" pitchFamily="2" charset="-122"/>
                </a:rPr>
                <a:t>Manufacturing </a:t>
              </a:r>
            </a:p>
          </p:txBody>
        </p:sp>
        <p:grpSp>
          <p:nvGrpSpPr>
            <p:cNvPr id="30742" name="Group 48"/>
            <p:cNvGrpSpPr>
              <a:grpSpLocks/>
            </p:cNvGrpSpPr>
            <p:nvPr/>
          </p:nvGrpSpPr>
          <p:grpSpPr bwMode="auto">
            <a:xfrm>
              <a:off x="5931624" y="4116187"/>
              <a:ext cx="3351195" cy="2150763"/>
              <a:chOff x="5931624" y="4116187"/>
              <a:chExt cx="3351195" cy="2150763"/>
            </a:xfrm>
          </p:grpSpPr>
          <p:sp>
            <p:nvSpPr>
              <p:cNvPr id="30743" name="TextBox 29"/>
              <p:cNvSpPr txBox="1">
                <a:spLocks noChangeArrowheads="1"/>
              </p:cNvSpPr>
              <p:nvPr/>
            </p:nvSpPr>
            <p:spPr bwMode="auto">
              <a:xfrm>
                <a:off x="7989679" y="4622483"/>
                <a:ext cx="1293140" cy="9848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zh-CN" sz="1800" b="1">
                    <a:solidFill>
                      <a:srgbClr val="FF0000"/>
                    </a:solidFill>
                    <a:ea typeface="宋体" pitchFamily="2" charset="-122"/>
                  </a:rPr>
                  <a:t>d</a:t>
                </a:r>
                <a:r>
                  <a:rPr lang="en-US" altLang="zh-CN" sz="1800" b="1" baseline="-25000">
                    <a:solidFill>
                      <a:srgbClr val="FF0000"/>
                    </a:solidFill>
                    <a:ea typeface="宋体" pitchFamily="2" charset="-122"/>
                  </a:rPr>
                  <a:t>c </a:t>
                </a:r>
                <a:r>
                  <a:rPr lang="en-US" altLang="zh-CN" sz="1800" b="1">
                    <a:solidFill>
                      <a:srgbClr val="FF0000"/>
                    </a:solidFill>
                    <a:ea typeface="宋体" pitchFamily="2" charset="-122"/>
                  </a:rPr>
                  <a:t> </a:t>
                </a:r>
              </a:p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zh-CN" sz="1400" b="1">
                    <a:solidFill>
                      <a:srgbClr val="0000CC"/>
                    </a:solidFill>
                  </a:rPr>
                  <a:t>(Cold dimension)</a:t>
                </a:r>
                <a:r>
                  <a:rPr lang="en-US" altLang="zh-CN" sz="1400" b="1" baseline="-25000">
                    <a:solidFill>
                      <a:srgbClr val="0000CC"/>
                    </a:solidFill>
                  </a:rPr>
                  <a:t> </a:t>
                </a:r>
              </a:p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zh-CN" sz="1800" b="1" baseline="-25000">
                  <a:solidFill>
                    <a:srgbClr val="FF0000"/>
                  </a:solidFill>
                  <a:ea typeface="宋体" pitchFamily="2" charset="-122"/>
                </a:endParaRPr>
              </a:p>
            </p:txBody>
          </p:sp>
          <p:sp>
            <p:nvSpPr>
              <p:cNvPr id="43" name="円弧 21"/>
              <p:cNvSpPr/>
              <p:nvPr/>
            </p:nvSpPr>
            <p:spPr bwMode="auto">
              <a:xfrm rot="16200000" flipH="1">
                <a:off x="6739692" y="5609783"/>
                <a:ext cx="357117" cy="741359"/>
              </a:xfrm>
              <a:prstGeom prst="arc">
                <a:avLst>
                  <a:gd name="adj1" fmla="val 16200000"/>
                  <a:gd name="adj2" fmla="val 5218781"/>
                </a:avLst>
              </a:prstGeom>
              <a:ln w="38100">
                <a:solidFill>
                  <a:srgbClr val="FF0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kumimoji="1" lang="ja-JP" altLang="en-US"/>
              </a:p>
            </p:txBody>
          </p:sp>
          <p:sp>
            <p:nvSpPr>
              <p:cNvPr id="30745" name="TextBox 43"/>
              <p:cNvSpPr txBox="1">
                <a:spLocks noChangeArrowheads="1"/>
              </p:cNvSpPr>
              <p:nvPr/>
            </p:nvSpPr>
            <p:spPr bwMode="auto">
              <a:xfrm>
                <a:off x="8072427" y="5959177"/>
                <a:ext cx="1071573" cy="3077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zh-CN" sz="1400" b="1">
                    <a:solidFill>
                      <a:srgbClr val="FF0000"/>
                    </a:solidFill>
                    <a:ea typeface="宋体" pitchFamily="2" charset="-122"/>
                  </a:rPr>
                  <a:t>~ 30 </a:t>
                </a:r>
                <a:r>
                  <a:rPr lang="en-US" altLang="zh-CN" sz="1400" b="1" baseline="30000">
                    <a:solidFill>
                      <a:srgbClr val="FF0000"/>
                    </a:solidFill>
                    <a:ea typeface="宋体" pitchFamily="2" charset="-122"/>
                  </a:rPr>
                  <a:t>0</a:t>
                </a:r>
                <a:r>
                  <a:rPr lang="en-US" altLang="zh-CN" sz="1400" b="1">
                    <a:solidFill>
                      <a:srgbClr val="FF0000"/>
                    </a:solidFill>
                    <a:ea typeface="宋体" pitchFamily="2" charset="-122"/>
                  </a:rPr>
                  <a:t>C</a:t>
                </a:r>
              </a:p>
            </p:txBody>
          </p:sp>
          <p:grpSp>
            <p:nvGrpSpPr>
              <p:cNvPr id="30746" name="Group 47"/>
              <p:cNvGrpSpPr>
                <a:grpSpLocks/>
              </p:cNvGrpSpPr>
              <p:nvPr/>
            </p:nvGrpSpPr>
            <p:grpSpPr bwMode="auto">
              <a:xfrm>
                <a:off x="7934773" y="4210214"/>
                <a:ext cx="291772" cy="1935005"/>
                <a:chOff x="7713553" y="4210214"/>
                <a:chExt cx="291772" cy="1935005"/>
              </a:xfrm>
            </p:grpSpPr>
            <p:cxnSp>
              <p:nvCxnSpPr>
                <p:cNvPr id="44" name="Straight Connector 43"/>
                <p:cNvCxnSpPr/>
                <p:nvPr/>
              </p:nvCxnSpPr>
              <p:spPr bwMode="auto">
                <a:xfrm>
                  <a:off x="7731281" y="4209955"/>
                  <a:ext cx="274635" cy="1588"/>
                </a:xfrm>
                <a:prstGeom prst="line">
                  <a:avLst/>
                </a:prstGeom>
                <a:ln w="254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 bwMode="auto">
                <a:xfrm>
                  <a:off x="7713818" y="6143149"/>
                  <a:ext cx="274636" cy="1588"/>
                </a:xfrm>
                <a:prstGeom prst="line">
                  <a:avLst/>
                </a:prstGeom>
                <a:ln w="254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Arrow Connector 45"/>
                <p:cNvCxnSpPr/>
                <p:nvPr/>
              </p:nvCxnSpPr>
              <p:spPr bwMode="auto">
                <a:xfrm rot="16200000" flipH="1">
                  <a:off x="6898031" y="5182901"/>
                  <a:ext cx="1920497" cy="0"/>
                </a:xfrm>
                <a:prstGeom prst="straightConnector1">
                  <a:avLst/>
                </a:prstGeom>
                <a:ln w="25400">
                  <a:solidFill>
                    <a:srgbClr val="FF0000"/>
                  </a:solidFill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30747" name="Picture 38" descr="D:\PhD Thesis material\PhD Defense PPT\Picture10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5941614" y="4106197"/>
                <a:ext cx="1980550" cy="20005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5" name="Group 30"/>
          <p:cNvGrpSpPr>
            <a:grpSpLocks/>
          </p:cNvGrpSpPr>
          <p:nvPr/>
        </p:nvGrpSpPr>
        <p:grpSpPr bwMode="auto">
          <a:xfrm>
            <a:off x="5929313" y="1000125"/>
            <a:ext cx="3362325" cy="2305050"/>
            <a:chOff x="5929322" y="1000125"/>
            <a:chExt cx="3362317" cy="2305050"/>
          </a:xfrm>
        </p:grpSpPr>
        <p:grpSp>
          <p:nvGrpSpPr>
            <p:cNvPr id="30732" name="Group 38"/>
            <p:cNvGrpSpPr>
              <a:grpSpLocks/>
            </p:cNvGrpSpPr>
            <p:nvPr/>
          </p:nvGrpSpPr>
          <p:grpSpPr bwMode="auto">
            <a:xfrm>
              <a:off x="6358508" y="1000125"/>
              <a:ext cx="2933131" cy="2305050"/>
              <a:chOff x="6402194" y="1044352"/>
              <a:chExt cx="2933942" cy="2304735"/>
            </a:xfrm>
          </p:grpSpPr>
          <p:grpSp>
            <p:nvGrpSpPr>
              <p:cNvPr id="30734" name="Group 22"/>
              <p:cNvGrpSpPr>
                <a:grpSpLocks/>
              </p:cNvGrpSpPr>
              <p:nvPr/>
            </p:nvGrpSpPr>
            <p:grpSpPr bwMode="auto">
              <a:xfrm>
                <a:off x="7965360" y="1428750"/>
                <a:ext cx="291772" cy="1787525"/>
                <a:chOff x="8111622" y="1428992"/>
                <a:chExt cx="291645" cy="1787307"/>
              </a:xfrm>
            </p:grpSpPr>
            <p:cxnSp>
              <p:nvCxnSpPr>
                <p:cNvPr id="17" name="Straight Connector 16"/>
                <p:cNvCxnSpPr/>
                <p:nvPr/>
              </p:nvCxnSpPr>
              <p:spPr>
                <a:xfrm>
                  <a:off x="8129469" y="1428716"/>
                  <a:ext cx="273006" cy="1588"/>
                </a:xfrm>
                <a:prstGeom prst="line">
                  <a:avLst/>
                </a:prstGeom>
                <a:ln w="254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>
                  <a:off x="8112009" y="3214193"/>
                  <a:ext cx="274594" cy="1587"/>
                </a:xfrm>
                <a:prstGeom prst="line">
                  <a:avLst/>
                </a:prstGeom>
                <a:ln w="254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Arrow Connector 19"/>
                <p:cNvCxnSpPr/>
                <p:nvPr/>
              </p:nvCxnSpPr>
              <p:spPr>
                <a:xfrm rot="16200000" flipH="1">
                  <a:off x="7363710" y="2321454"/>
                  <a:ext cx="1785476" cy="0"/>
                </a:xfrm>
                <a:prstGeom prst="straightConnector1">
                  <a:avLst/>
                </a:prstGeom>
                <a:ln w="25400">
                  <a:solidFill>
                    <a:srgbClr val="FF0000"/>
                  </a:solidFill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0735" name="TextBox 20"/>
              <p:cNvSpPr txBox="1">
                <a:spLocks noChangeArrowheads="1"/>
              </p:cNvSpPr>
              <p:nvPr/>
            </p:nvSpPr>
            <p:spPr bwMode="auto">
              <a:xfrm>
                <a:off x="8264098" y="3041272"/>
                <a:ext cx="1072038" cy="3078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zh-CN" sz="1400" b="1">
                    <a:solidFill>
                      <a:srgbClr val="FF0000"/>
                    </a:solidFill>
                    <a:ea typeface="宋体" pitchFamily="2" charset="-122"/>
                  </a:rPr>
                  <a:t>~ 1000 </a:t>
                </a:r>
                <a:r>
                  <a:rPr lang="en-US" altLang="zh-CN" sz="1400" b="1" baseline="30000">
                    <a:solidFill>
                      <a:srgbClr val="FF0000"/>
                    </a:solidFill>
                    <a:ea typeface="宋体" pitchFamily="2" charset="-122"/>
                  </a:rPr>
                  <a:t>0</a:t>
                </a:r>
                <a:r>
                  <a:rPr lang="en-US" altLang="zh-CN" sz="1400" b="1">
                    <a:solidFill>
                      <a:srgbClr val="FF0000"/>
                    </a:solidFill>
                    <a:ea typeface="宋体" pitchFamily="2" charset="-122"/>
                  </a:rPr>
                  <a:t>C</a:t>
                </a:r>
              </a:p>
            </p:txBody>
          </p:sp>
          <p:sp>
            <p:nvSpPr>
              <p:cNvPr id="30736" name="TextBox 21"/>
              <p:cNvSpPr txBox="1">
                <a:spLocks noChangeArrowheads="1"/>
              </p:cNvSpPr>
              <p:nvPr/>
            </p:nvSpPr>
            <p:spPr bwMode="auto">
              <a:xfrm>
                <a:off x="8036769" y="1812902"/>
                <a:ext cx="1188886" cy="8002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zh-CN" sz="1800" b="1">
                    <a:solidFill>
                      <a:srgbClr val="FF0000"/>
                    </a:solidFill>
                    <a:ea typeface="宋体" pitchFamily="2" charset="-122"/>
                  </a:rPr>
                  <a:t>      d</a:t>
                </a:r>
                <a:r>
                  <a:rPr lang="en-US" altLang="zh-CN" sz="1800" b="1" baseline="-25000">
                    <a:solidFill>
                      <a:srgbClr val="FF0000"/>
                    </a:solidFill>
                    <a:ea typeface="宋体" pitchFamily="2" charset="-122"/>
                  </a:rPr>
                  <a:t>h</a:t>
                </a:r>
                <a:endParaRPr lang="en-US" altLang="zh-CN" sz="1800" b="1">
                  <a:solidFill>
                    <a:srgbClr val="FF0000"/>
                  </a:solidFill>
                  <a:ea typeface="宋体" pitchFamily="2" charset="-122"/>
                </a:endParaRPr>
              </a:p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zh-CN" sz="1400" b="1">
                    <a:solidFill>
                      <a:srgbClr val="0000CC"/>
                    </a:solidFill>
                    <a:ea typeface="宋体" pitchFamily="2" charset="-122"/>
                  </a:rPr>
                  <a:t>(Hot dimension)</a:t>
                </a:r>
                <a:r>
                  <a:rPr lang="en-US" altLang="zh-CN" sz="1400" b="1" baseline="-25000">
                    <a:solidFill>
                      <a:srgbClr val="0000CC"/>
                    </a:solidFill>
                    <a:ea typeface="宋体" pitchFamily="2" charset="-122"/>
                  </a:rPr>
                  <a:t> </a:t>
                </a:r>
              </a:p>
            </p:txBody>
          </p:sp>
          <p:sp>
            <p:nvSpPr>
              <p:cNvPr id="30737" name="TextBox 45"/>
              <p:cNvSpPr txBox="1">
                <a:spLocks noChangeArrowheads="1"/>
              </p:cNvSpPr>
              <p:nvPr/>
            </p:nvSpPr>
            <p:spPr bwMode="auto">
              <a:xfrm>
                <a:off x="6402194" y="1044352"/>
                <a:ext cx="1500187" cy="338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zh-CN" sz="1600" b="1">
                    <a:solidFill>
                      <a:srgbClr val="0000CC"/>
                    </a:solidFill>
                    <a:ea typeface="宋体" pitchFamily="2" charset="-122"/>
                  </a:rPr>
                  <a:t>Simulation</a:t>
                </a:r>
              </a:p>
            </p:txBody>
          </p:sp>
        </p:grpSp>
        <p:pic>
          <p:nvPicPr>
            <p:cNvPr id="30733" name="Picture 30" descr="D:\PhD Thesis material\PhD Defense PPT\Picture11.png"/>
            <p:cNvPicPr preferRelativeResize="0"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5937323" y="1278957"/>
              <a:ext cx="1984248" cy="2000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FCEBA-314B-4DE2-BCD5-FA1D53D84DD6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2D138C-0B7C-4E60-A64D-4EC95AADD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D433F-7C05-4C43-BD73-6A6C206E6BBE}" type="datetime1">
              <a:rPr lang="en-US" smtClean="0"/>
              <a:t>3/27/2018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7541DB-859C-4F34-A7EF-E558EE32E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ZAIB UN NISA (IHEP)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9361740"/>
      </p:ext>
    </p:extLst>
  </p:cSld>
  <p:clrMapOvr>
    <a:masterClrMapping/>
  </p:clrMapOvr>
  <p:transition spd="slow" advTm="6029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0" y="109538"/>
            <a:ext cx="9144000" cy="604837"/>
          </a:xfrm>
        </p:spPr>
        <p:txBody>
          <a:bodyPr/>
          <a:lstStyle/>
          <a:p>
            <a:r>
              <a:rPr lang="en-US" altLang="zh-CN" sz="3200">
                <a:solidFill>
                  <a:srgbClr val="0000CC"/>
                </a:solidFill>
                <a:ea typeface="宋体" pitchFamily="2" charset="-122"/>
              </a:rPr>
              <a:t>Thermal Analysis Results of KEK Pulse Klystron</a:t>
            </a:r>
          </a:p>
        </p:txBody>
      </p:sp>
      <p:pic>
        <p:nvPicPr>
          <p:cNvPr id="31750" name="Picture 2" descr="D:\Ansys\scan2.jpeg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714375"/>
            <a:ext cx="3308350" cy="330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4" descr="D:\Ansys\scan3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99" b="30606"/>
          <a:stretch>
            <a:fillRect/>
          </a:stretch>
        </p:blipFill>
        <p:spPr bwMode="auto">
          <a:xfrm>
            <a:off x="53975" y="4130675"/>
            <a:ext cx="4154488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2" name="Picture 5" descr="D:\Ansys\scan4.jpeg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99" b="29430"/>
          <a:stretch>
            <a:fillRect/>
          </a:stretch>
        </p:blipFill>
        <p:spPr bwMode="auto">
          <a:xfrm>
            <a:off x="4343400" y="4097338"/>
            <a:ext cx="4275138" cy="138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3" name="TextBox 9"/>
          <p:cNvSpPr txBox="1">
            <a:spLocks noChangeArrowheads="1"/>
          </p:cNvSpPr>
          <p:nvPr/>
        </p:nvSpPr>
        <p:spPr bwMode="auto">
          <a:xfrm>
            <a:off x="762000" y="5456238"/>
            <a:ext cx="2895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2000">
                <a:solidFill>
                  <a:srgbClr val="FF0000"/>
                </a:solidFill>
                <a:ea typeface="Microsoft YaHei" pitchFamily="34" charset="-122"/>
              </a:rPr>
              <a:t>Current = 0 A</a:t>
            </a:r>
          </a:p>
        </p:txBody>
      </p:sp>
      <p:sp>
        <p:nvSpPr>
          <p:cNvPr id="31754" name="TextBox 10"/>
          <p:cNvSpPr txBox="1">
            <a:spLocks noChangeArrowheads="1"/>
          </p:cNvSpPr>
          <p:nvPr/>
        </p:nvSpPr>
        <p:spPr bwMode="auto">
          <a:xfrm>
            <a:off x="4462463" y="5467350"/>
            <a:ext cx="46815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2000">
                <a:solidFill>
                  <a:srgbClr val="FF0000"/>
                </a:solidFill>
                <a:ea typeface="Microsoft YaHei" pitchFamily="34" charset="-122"/>
              </a:rPr>
              <a:t>Current=32 A   Temperature = 1040 </a:t>
            </a:r>
            <a:r>
              <a:rPr lang="en-US" altLang="zh-CN" sz="2000" baseline="30000">
                <a:solidFill>
                  <a:srgbClr val="FF0000"/>
                </a:solidFill>
                <a:ea typeface="Microsoft YaHei" pitchFamily="34" charset="-122"/>
              </a:rPr>
              <a:t>0</a:t>
            </a:r>
            <a:r>
              <a:rPr lang="en-US" altLang="zh-CN" sz="2000">
                <a:solidFill>
                  <a:srgbClr val="FF0000"/>
                </a:solidFill>
                <a:ea typeface="Microsoft YaHei" pitchFamily="34" charset="-122"/>
              </a:rPr>
              <a:t>C</a:t>
            </a:r>
          </a:p>
        </p:txBody>
      </p:sp>
      <p:sp>
        <p:nvSpPr>
          <p:cNvPr id="32779" name="TextBox 11"/>
          <p:cNvSpPr txBox="1">
            <a:spLocks noChangeArrowheads="1"/>
          </p:cNvSpPr>
          <p:nvPr/>
        </p:nvSpPr>
        <p:spPr bwMode="auto">
          <a:xfrm>
            <a:off x="3000375" y="5857875"/>
            <a:ext cx="3810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2400">
                <a:solidFill>
                  <a:srgbClr val="FF0000"/>
                </a:solidFill>
                <a:latin typeface="Microsoft YaHei" pitchFamily="34" charset="-122"/>
                <a:ea typeface="Microsoft YaHei" pitchFamily="34" charset="-122"/>
              </a:rPr>
              <a:t>Gap Change= 1.89 mm</a:t>
            </a:r>
          </a:p>
        </p:txBody>
      </p:sp>
      <p:sp>
        <p:nvSpPr>
          <p:cNvPr id="2" name="矩形 1"/>
          <p:cNvSpPr/>
          <p:nvPr/>
        </p:nvSpPr>
        <p:spPr>
          <a:xfrm>
            <a:off x="4900613" y="4597400"/>
            <a:ext cx="2881312" cy="560388"/>
          </a:xfrm>
          <a:prstGeom prst="rect">
            <a:avLst/>
          </a:prstGeom>
          <a:noFill/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31757" name="Picture 3" descr="D:\Ansys\scan1.jpeg"/>
          <p:cNvPicPr preferRelativeResize="0"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" t="11154" r="48146" b="14211"/>
          <a:stretch>
            <a:fillRect/>
          </a:stretch>
        </p:blipFill>
        <p:spPr bwMode="auto">
          <a:xfrm>
            <a:off x="4143375" y="1079500"/>
            <a:ext cx="1944688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Straight Connector 15"/>
          <p:cNvCxnSpPr/>
          <p:nvPr/>
        </p:nvCxnSpPr>
        <p:spPr>
          <a:xfrm rot="5400000">
            <a:off x="4387850" y="3730625"/>
            <a:ext cx="4572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586288" y="3616325"/>
            <a:ext cx="538162" cy="1588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4729163" y="3384550"/>
            <a:ext cx="214312" cy="2143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altLang="ja-JP">
              <a:solidFill>
                <a:srgbClr val="FFFFFF"/>
              </a:solidFill>
              <a:cs typeface="Arial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4572000" y="3827463"/>
            <a:ext cx="3292475" cy="1587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5827713" y="3595688"/>
            <a:ext cx="214312" cy="2143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altLang="ja-JP">
              <a:solidFill>
                <a:srgbClr val="FFFFFF"/>
              </a:solidFill>
              <a:cs typeface="Arial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rot="5400000">
            <a:off x="5007768" y="3615532"/>
            <a:ext cx="182563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>
            <a:off x="7766844" y="3820319"/>
            <a:ext cx="18256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65" name="TextBox 23"/>
          <p:cNvSpPr txBox="1">
            <a:spLocks noChangeArrowheads="1"/>
          </p:cNvSpPr>
          <p:nvPr/>
        </p:nvSpPr>
        <p:spPr bwMode="auto">
          <a:xfrm>
            <a:off x="4646613" y="3371850"/>
            <a:ext cx="5000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0000CC"/>
                </a:solidFill>
              </a:rPr>
              <a:t>130</a:t>
            </a:r>
          </a:p>
        </p:txBody>
      </p:sp>
      <p:sp>
        <p:nvSpPr>
          <p:cNvPr id="31766" name="TextBox 24"/>
          <p:cNvSpPr txBox="1">
            <a:spLocks noChangeArrowheads="1"/>
          </p:cNvSpPr>
          <p:nvPr/>
        </p:nvSpPr>
        <p:spPr bwMode="auto">
          <a:xfrm>
            <a:off x="6057900" y="3568700"/>
            <a:ext cx="10001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0000CC"/>
                </a:solidFill>
              </a:rPr>
              <a:t>1000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7524750" y="1905000"/>
            <a:ext cx="71438" cy="214313"/>
          </a:xfrm>
          <a:prstGeom prst="rect">
            <a:avLst/>
          </a:prstGeom>
          <a:solidFill>
            <a:schemeClr val="tx1"/>
          </a:solidFill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altLang="ja-JP">
              <a:solidFill>
                <a:srgbClr val="FFFFFF"/>
              </a:solidFill>
              <a:cs typeface="Arial" charset="0"/>
            </a:endParaRPr>
          </a:p>
        </p:txBody>
      </p:sp>
      <p:cxnSp>
        <p:nvCxnSpPr>
          <p:cNvPr id="42" name="Straight Arrow Connector 41"/>
          <p:cNvCxnSpPr/>
          <p:nvPr/>
        </p:nvCxnSpPr>
        <p:spPr bwMode="auto">
          <a:xfrm flipH="1">
            <a:off x="4343400" y="2028825"/>
            <a:ext cx="3157538" cy="17463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69" name="TextBox 43"/>
          <p:cNvSpPr txBox="1">
            <a:spLocks noChangeArrowheads="1"/>
          </p:cNvSpPr>
          <p:nvPr/>
        </p:nvSpPr>
        <p:spPr bwMode="auto">
          <a:xfrm>
            <a:off x="5313363" y="887413"/>
            <a:ext cx="36877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CC"/>
                </a:solidFill>
              </a:rPr>
              <a:t>Thermal analysis using X-ray Source </a:t>
            </a:r>
          </a:p>
        </p:txBody>
      </p:sp>
      <p:cxnSp>
        <p:nvCxnSpPr>
          <p:cNvPr id="50" name="Straight Connector 49"/>
          <p:cNvCxnSpPr/>
          <p:nvPr/>
        </p:nvCxnSpPr>
        <p:spPr>
          <a:xfrm rot="5400000" flipH="1" flipV="1">
            <a:off x="5098257" y="1445418"/>
            <a:ext cx="0" cy="178276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rot="10800000">
            <a:off x="4200525" y="2322513"/>
            <a:ext cx="0" cy="10001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772" name="Group 4"/>
          <p:cNvGrpSpPr>
            <a:grpSpLocks/>
          </p:cNvGrpSpPr>
          <p:nvPr/>
        </p:nvGrpSpPr>
        <p:grpSpPr bwMode="auto">
          <a:xfrm>
            <a:off x="4186238" y="1173163"/>
            <a:ext cx="1820862" cy="2300287"/>
            <a:chOff x="4186563" y="1172369"/>
            <a:chExt cx="1819745" cy="2300760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4859250" y="1172369"/>
              <a:ext cx="0" cy="61766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5316170" y="1181896"/>
              <a:ext cx="0" cy="61766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5090881" y="943914"/>
              <a:ext cx="4763" cy="46802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 flipH="1" flipV="1">
              <a:off x="5090883" y="1577648"/>
              <a:ext cx="0" cy="93605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5443885" y="1662316"/>
              <a:ext cx="0" cy="25225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4747400" y="1670256"/>
              <a:ext cx="0" cy="25225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0800000">
              <a:off x="5549388" y="1793209"/>
              <a:ext cx="0" cy="25087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0800000">
              <a:off x="4595887" y="1777330"/>
              <a:ext cx="3173" cy="46840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5400000" flipH="1" flipV="1">
              <a:off x="5098023" y="1518450"/>
              <a:ext cx="0" cy="178166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10800000" flipH="1" flipV="1">
              <a:off x="5996789" y="2333070"/>
              <a:ext cx="0" cy="1133708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0800000" flipH="1" flipV="1">
              <a:off x="4197668" y="2355299"/>
              <a:ext cx="0" cy="111624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10800000" flipH="1" flipV="1">
              <a:off x="5798474" y="2418812"/>
              <a:ext cx="0" cy="104320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10800000" flipH="1" flipV="1">
              <a:off x="4389638" y="2418812"/>
              <a:ext cx="0" cy="104479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292861" y="3365244"/>
              <a:ext cx="0" cy="212595"/>
            </a:xfrm>
            <a:prstGeom prst="line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5900011" y="3366831"/>
              <a:ext cx="0" cy="212595"/>
            </a:xfrm>
            <a:prstGeom prst="line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ectangle 2"/>
          <p:cNvSpPr/>
          <p:nvPr/>
        </p:nvSpPr>
        <p:spPr>
          <a:xfrm>
            <a:off x="7666038" y="1749425"/>
            <a:ext cx="185737" cy="525463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kumimoji="1" lang="ja-JP" alt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4116388" y="1720850"/>
            <a:ext cx="80962" cy="525463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kumimoji="1" lang="ja-JP" alt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1775" name="Rectangle 5"/>
          <p:cNvSpPr>
            <a:spLocks noChangeArrowheads="1"/>
          </p:cNvSpPr>
          <p:nvPr/>
        </p:nvSpPr>
        <p:spPr bwMode="auto">
          <a:xfrm>
            <a:off x="6411913" y="2119313"/>
            <a:ext cx="8239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X-ray</a:t>
            </a:r>
            <a:endParaRPr lang="ja-JP" altLang="en-US" sz="1800">
              <a:solidFill>
                <a:srgbClr val="FF0000"/>
              </a:solidFill>
            </a:endParaRPr>
          </a:p>
        </p:txBody>
      </p:sp>
      <p:sp>
        <p:nvSpPr>
          <p:cNvPr id="31776" name="Rectangle 6"/>
          <p:cNvSpPr>
            <a:spLocks noChangeArrowheads="1"/>
          </p:cNvSpPr>
          <p:nvPr/>
        </p:nvSpPr>
        <p:spPr bwMode="auto">
          <a:xfrm>
            <a:off x="3871913" y="1312863"/>
            <a:ext cx="6699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Film</a:t>
            </a:r>
            <a:endParaRPr lang="ja-JP" altLang="en-US" sz="2000"/>
          </a:p>
        </p:txBody>
      </p:sp>
      <p:cxnSp>
        <p:nvCxnSpPr>
          <p:cNvPr id="51" name="Straight Connector 48"/>
          <p:cNvCxnSpPr/>
          <p:nvPr/>
        </p:nvCxnSpPr>
        <p:spPr bwMode="auto">
          <a:xfrm rot="5400000" flipH="1" flipV="1">
            <a:off x="2510632" y="808831"/>
            <a:ext cx="0" cy="178276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48"/>
          <p:cNvCxnSpPr/>
          <p:nvPr/>
        </p:nvCxnSpPr>
        <p:spPr bwMode="auto">
          <a:xfrm rot="5400000" flipH="1" flipV="1">
            <a:off x="2510632" y="851693"/>
            <a:ext cx="0" cy="178276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FCEBA-314B-4DE2-BCD5-FA1D53D84DD6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018D990-8186-48B3-A118-2E9154554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EC7AA-F80D-4FED-9871-BC3FB1225AED}" type="datetime1">
              <a:rPr lang="en-US" smtClean="0"/>
              <a:t>3/27/2018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A658674-D4F1-4416-AA0D-85B34A117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ZAIB UN NISA (IHEP)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836799"/>
      </p:ext>
    </p:extLst>
  </p:cSld>
  <p:clrMapOvr>
    <a:masterClrMapping/>
  </p:clrMapOvr>
  <p:transition spd="slow" advTm="4406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2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9" grpId="0"/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标题 1"/>
          <p:cNvSpPr>
            <a:spLocks noGrp="1"/>
          </p:cNvSpPr>
          <p:nvPr>
            <p:ph type="title"/>
          </p:nvPr>
        </p:nvSpPr>
        <p:spPr>
          <a:xfrm>
            <a:off x="0" y="136525"/>
            <a:ext cx="9144000" cy="750888"/>
          </a:xfrm>
        </p:spPr>
        <p:txBody>
          <a:bodyPr/>
          <a:lstStyle/>
          <a:p>
            <a:r>
              <a:rPr lang="en-US" altLang="zh-CN" sz="3600">
                <a:solidFill>
                  <a:srgbClr val="0000CC"/>
                </a:solidFill>
              </a:rPr>
              <a:t>New Innovative Results from Doctor Thesis</a:t>
            </a:r>
            <a:endParaRPr lang="zh-CN" altLang="en-US" sz="3600">
              <a:solidFill>
                <a:srgbClr val="0000CC"/>
              </a:solidFill>
            </a:endParaRPr>
          </a:p>
        </p:txBody>
      </p:sp>
      <p:sp>
        <p:nvSpPr>
          <p:cNvPr id="58374" name="文本框 5"/>
          <p:cNvSpPr txBox="1">
            <a:spLocks noChangeArrowheads="1"/>
          </p:cNvSpPr>
          <p:nvPr/>
        </p:nvSpPr>
        <p:spPr bwMode="auto">
          <a:xfrm>
            <a:off x="339725" y="1341438"/>
            <a:ext cx="8462963" cy="415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Arial" charset="0"/>
              <a:buAutoNum type="arabicPeriod"/>
            </a:pPr>
            <a:r>
              <a:rPr lang="en-US" altLang="zh-CN" sz="2200">
                <a:solidFill>
                  <a:srgbClr val="FF0000"/>
                </a:solidFill>
              </a:rPr>
              <a:t>Design of CEPC electron gun has been successfully achieved </a:t>
            </a:r>
            <a:r>
              <a:rPr lang="en-US" altLang="zh-CN" sz="2200"/>
              <a:t>and make clarified the efficient operation of modulating anode gun. Cold dimension of the gun assembly for CEPC klystron gun was determined by ANSYS.</a:t>
            </a:r>
          </a:p>
          <a:p>
            <a:pPr algn="just" eaLnBrk="1" hangingPunct="1">
              <a:spcBef>
                <a:spcPct val="0"/>
              </a:spcBef>
              <a:buFont typeface="Arial" charset="0"/>
              <a:buAutoNum type="arabicPeriod"/>
            </a:pPr>
            <a:endParaRPr lang="en-US" altLang="zh-CN" sz="2200"/>
          </a:p>
          <a:p>
            <a:pPr algn="just" eaLnBrk="1" hangingPunct="1">
              <a:spcBef>
                <a:spcPct val="0"/>
              </a:spcBef>
              <a:buFont typeface="Arial" charset="0"/>
              <a:buAutoNum type="arabicPeriod"/>
            </a:pPr>
            <a:r>
              <a:rPr lang="en-US" altLang="zh-CN" sz="2200"/>
              <a:t>We applied the dip test to BEPC CW &amp; pulse klystrons and succeeded in the cathode activity measurements in a very short time.  For CW  high power klystron </a:t>
            </a:r>
            <a:r>
              <a:rPr lang="en-US" altLang="zh-CN" sz="2200">
                <a:solidFill>
                  <a:srgbClr val="FF0000"/>
                </a:solidFill>
              </a:rPr>
              <a:t>it was a first time to do dip test in the world</a:t>
            </a:r>
            <a:r>
              <a:rPr lang="en-US" altLang="zh-CN" sz="2200"/>
              <a:t> and </a:t>
            </a:r>
            <a:r>
              <a:rPr lang="en-US" altLang="zh-CN" sz="2200">
                <a:solidFill>
                  <a:srgbClr val="FF0000"/>
                </a:solidFill>
              </a:rPr>
              <a:t>for pulsed high power klystron it is first time introduced in China.</a:t>
            </a:r>
            <a:r>
              <a:rPr lang="en-US" altLang="zh-CN" sz="2200"/>
              <a:t> This will be very useful for the large scale accelerator such as CEPC.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zh-CN" sz="2200">
              <a:solidFill>
                <a:srgbClr val="00B05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FCEBA-314B-4DE2-BCD5-FA1D53D84DD6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FD4575-5F78-4F54-9928-395FE0274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B9A74-59DC-4A01-9429-F933F190792B}" type="datetime1">
              <a:rPr lang="en-US" smtClean="0"/>
              <a:t>3/27/2018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BEF4A5-BBCE-4FFD-92AE-237D2F7FC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ZAIB UN NISA (IHEP)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00798871"/>
      </p:ext>
    </p:extLst>
  </p:cSld>
  <p:clrMapOvr>
    <a:masterClrMapping/>
  </p:clrMapOvr>
  <p:transition spd="slow" advTm="6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3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83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>
          <a:xfrm>
            <a:off x="0" y="1588"/>
            <a:ext cx="9144000" cy="855662"/>
          </a:xfrm>
        </p:spPr>
        <p:txBody>
          <a:bodyPr/>
          <a:lstStyle/>
          <a:p>
            <a:pPr indent="-457200" eaLnBrk="1" hangingPunct="1"/>
            <a:r>
              <a:rPr lang="en-US" altLang="zh-CN" sz="3600">
                <a:solidFill>
                  <a:srgbClr val="0000CC"/>
                </a:solidFill>
                <a:ea typeface="宋体" pitchFamily="2" charset="-122"/>
                <a:cs typeface="Arial" charset="0"/>
              </a:rPr>
              <a:t>Contributions</a:t>
            </a:r>
          </a:p>
        </p:txBody>
      </p:sp>
      <p:sp>
        <p:nvSpPr>
          <p:cNvPr id="60422" name="TextBox 5"/>
          <p:cNvSpPr txBox="1">
            <a:spLocks noChangeArrowheads="1"/>
          </p:cNvSpPr>
          <p:nvPr/>
        </p:nvSpPr>
        <p:spPr bwMode="auto">
          <a:xfrm>
            <a:off x="285750" y="641350"/>
            <a:ext cx="8715375" cy="5365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buClr>
                <a:schemeClr val="tx1"/>
              </a:buClr>
              <a:buSzPct val="150000"/>
              <a:buFont typeface="Arial" charset="0"/>
              <a:buChar char="•"/>
            </a:pPr>
            <a:r>
              <a:rPr lang="en-US" altLang="zh-CN" b="1" dirty="0">
                <a:solidFill>
                  <a:srgbClr val="FF000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 Head Author Article </a:t>
            </a:r>
          </a:p>
          <a:p>
            <a:pPr algn="just" eaLnBrk="1" hangingPunct="1">
              <a:buClr>
                <a:schemeClr val="tx1"/>
              </a:buClr>
            </a:pPr>
            <a:r>
              <a:rPr lang="en-US" altLang="zh-CN" b="1" dirty="0">
                <a:solidFill>
                  <a:srgbClr val="0000CC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 </a:t>
            </a:r>
            <a:r>
              <a:rPr lang="en-US" altLang="zh-CN" dirty="0">
                <a:solidFill>
                  <a:srgbClr val="0000CC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Design Consideration of 650-MHz Circular Electron-Positron Collider     </a:t>
            </a:r>
          </a:p>
          <a:p>
            <a:pPr algn="just" eaLnBrk="1" hangingPunct="1">
              <a:buClr>
                <a:schemeClr val="tx1"/>
              </a:buClr>
            </a:pPr>
            <a:r>
              <a:rPr lang="en-US" altLang="zh-CN" dirty="0">
                <a:solidFill>
                  <a:srgbClr val="0000CC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 Klystron and Simulation of Its Beam Tester.</a:t>
            </a:r>
          </a:p>
          <a:p>
            <a:pPr eaLnBrk="1" hangingPunct="1">
              <a:buClr>
                <a:schemeClr val="tx1"/>
              </a:buClr>
              <a:buSzPct val="80000"/>
              <a:buFont typeface="Wingdings" pitchFamily="2" charset="2"/>
              <a:buChar char="ü"/>
            </a:pPr>
            <a:r>
              <a:rPr lang="en-US" altLang="zh-CN" dirty="0">
                <a:solidFill>
                  <a:srgbClr val="0000CC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 Published in </a:t>
            </a:r>
            <a:r>
              <a:rPr lang="en-US" altLang="zh-CN" b="1" dirty="0">
                <a:solidFill>
                  <a:srgbClr val="FF000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CHIN. PHYS. LETT. </a:t>
            </a:r>
            <a:r>
              <a:rPr lang="en-US" altLang="zh-CN" dirty="0">
                <a:solidFill>
                  <a:srgbClr val="0000CC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Vol. 34, No. 1 (2017) 012902. </a:t>
            </a:r>
          </a:p>
          <a:p>
            <a:pPr eaLnBrk="1" hangingPunct="1">
              <a:buClr>
                <a:schemeClr val="tx1"/>
              </a:buClr>
            </a:pPr>
            <a:r>
              <a:rPr lang="en-US" altLang="zh-CN" dirty="0">
                <a:latin typeface="Arial" pitchFamily="34" charset="0"/>
                <a:ea typeface="宋体" pitchFamily="2" charset="-122"/>
                <a:cs typeface="Arial" pitchFamily="34" charset="0"/>
              </a:rPr>
              <a:t> </a:t>
            </a:r>
            <a:r>
              <a:rPr lang="en-US" altLang="zh-CN" dirty="0">
                <a:solidFill>
                  <a:srgbClr val="0000CC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DIP Test: Rapid Cathode Activity Evaluation of the Klystron used in  </a:t>
            </a:r>
          </a:p>
          <a:p>
            <a:pPr eaLnBrk="1" hangingPunct="1">
              <a:buClr>
                <a:schemeClr val="tx1"/>
              </a:buClr>
            </a:pPr>
            <a:r>
              <a:rPr lang="en-US" altLang="zh-CN" dirty="0">
                <a:solidFill>
                  <a:srgbClr val="0000CC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 Accelerator.</a:t>
            </a:r>
          </a:p>
          <a:p>
            <a:pPr>
              <a:buClr>
                <a:schemeClr val="tx1"/>
              </a:buClr>
              <a:buSzPct val="80000"/>
              <a:buFont typeface="Wingdings" pitchFamily="2" charset="2"/>
              <a:buChar char="ü"/>
            </a:pPr>
            <a:r>
              <a:rPr lang="en-US" altLang="zh-CN" dirty="0">
                <a:solidFill>
                  <a:srgbClr val="0000CC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 Published in </a:t>
            </a:r>
            <a:r>
              <a:rPr lang="en-US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Prog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Theor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Exp. Phys., </a:t>
            </a:r>
            <a:r>
              <a:rPr lang="en-US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Volume 2017, 113G02.</a:t>
            </a:r>
            <a:endParaRPr lang="en-US" altLang="zh-CN" b="1" dirty="0">
              <a:solidFill>
                <a:srgbClr val="0000FF"/>
              </a:solidFill>
              <a:latin typeface="Arial" pitchFamily="34" charset="0"/>
              <a:ea typeface="宋体" pitchFamily="2" charset="-122"/>
              <a:cs typeface="Arial" pitchFamily="34" charset="0"/>
            </a:endParaRPr>
          </a:p>
          <a:p>
            <a:pPr eaLnBrk="1" hangingPunct="1">
              <a:buClr>
                <a:schemeClr val="tx1"/>
              </a:buClr>
              <a:buSzPct val="80000"/>
            </a:pPr>
            <a:r>
              <a:rPr lang="en-US" altLang="zh-CN" dirty="0">
                <a:solidFill>
                  <a:srgbClr val="0000CC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Design Study of Electron Gun for 650 MHz CEPC Klystron.</a:t>
            </a:r>
          </a:p>
          <a:p>
            <a:pPr eaLnBrk="1" hangingPunct="1">
              <a:buClr>
                <a:schemeClr val="tx1"/>
              </a:buClr>
              <a:buSzPct val="80000"/>
              <a:buFont typeface="Wingdings" pitchFamily="2" charset="2"/>
              <a:buChar char="ü"/>
            </a:pPr>
            <a:r>
              <a:rPr lang="en-US" altLang="zh-CN" dirty="0">
                <a:solidFill>
                  <a:srgbClr val="0000CC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 Published in </a:t>
            </a:r>
            <a:r>
              <a:rPr lang="en-US" altLang="zh-CN" b="1" dirty="0">
                <a:solidFill>
                  <a:srgbClr val="00B05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Proceedings of IPAC2016, </a:t>
            </a:r>
            <a:r>
              <a:rPr lang="en-US" altLang="zh-CN" dirty="0">
                <a:solidFill>
                  <a:srgbClr val="0000CC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ISBN 978-3-95450-147-2.</a:t>
            </a:r>
          </a:p>
          <a:p>
            <a:pPr eaLnBrk="1" hangingPunct="1">
              <a:buClr>
                <a:schemeClr val="tx1"/>
              </a:buClr>
              <a:buSzPct val="80000"/>
            </a:pPr>
            <a:endParaRPr lang="en-US" altLang="zh-CN" dirty="0">
              <a:solidFill>
                <a:srgbClr val="0000CC"/>
              </a:solidFill>
              <a:latin typeface="Arial" pitchFamily="34" charset="0"/>
              <a:ea typeface="宋体" pitchFamily="2" charset="-122"/>
              <a:cs typeface="Arial" pitchFamily="34" charset="0"/>
            </a:endParaRPr>
          </a:p>
          <a:p>
            <a:pPr eaLnBrk="1" hangingPunct="1">
              <a:buClr>
                <a:schemeClr val="tx1"/>
              </a:buClr>
              <a:buSzPct val="150000"/>
              <a:buFont typeface="Arial" charset="0"/>
              <a:buChar char="•"/>
            </a:pPr>
            <a:r>
              <a:rPr lang="en-US" altLang="zh-CN" b="1" dirty="0">
                <a:solidFill>
                  <a:srgbClr val="FF000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 </a:t>
            </a:r>
            <a:r>
              <a:rPr lang="en-US" altLang="zh-CN" b="1" u="sng" dirty="0">
                <a:solidFill>
                  <a:srgbClr val="FF000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Co- Author Article</a:t>
            </a:r>
            <a:r>
              <a:rPr lang="en-US" altLang="zh-CN" u="sng" dirty="0">
                <a:solidFill>
                  <a:srgbClr val="FF000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 </a:t>
            </a:r>
          </a:p>
          <a:p>
            <a:pPr eaLnBrk="1" hangingPunct="1">
              <a:spcBef>
                <a:spcPts val="400"/>
              </a:spcBef>
              <a:spcAft>
                <a:spcPts val="400"/>
              </a:spcAft>
              <a:buClr>
                <a:schemeClr val="tx1"/>
              </a:buClr>
              <a:buSzPct val="150000"/>
            </a:pPr>
            <a:r>
              <a:rPr lang="en-US" altLang="zh-CN" dirty="0">
                <a:solidFill>
                  <a:srgbClr val="0000CC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CEPC 650 MHz Klystron Development.</a:t>
            </a:r>
          </a:p>
          <a:p>
            <a:pPr eaLnBrk="1" hangingPunct="1">
              <a:spcBef>
                <a:spcPts val="4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Wingdings" pitchFamily="2" charset="2"/>
              <a:buChar char="ü"/>
            </a:pPr>
            <a:r>
              <a:rPr lang="en-US" altLang="zh-CN" dirty="0">
                <a:solidFill>
                  <a:srgbClr val="0000CC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 Published in </a:t>
            </a:r>
            <a:r>
              <a:rPr lang="en-US" altLang="zh-CN" b="1" dirty="0">
                <a:solidFill>
                  <a:srgbClr val="00B05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Proceedings of IPAC2016, </a:t>
            </a:r>
            <a:r>
              <a:rPr lang="en-US" altLang="zh-CN" dirty="0">
                <a:solidFill>
                  <a:srgbClr val="0000CC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ISBN 978-3-95450-147-2.</a:t>
            </a:r>
          </a:p>
          <a:p>
            <a:pPr eaLnBrk="1" hangingPunct="1">
              <a:spcBef>
                <a:spcPts val="400"/>
              </a:spcBef>
              <a:spcAft>
                <a:spcPts val="400"/>
              </a:spcAft>
              <a:buClr>
                <a:schemeClr val="tx1"/>
              </a:buClr>
              <a:buSzPct val="80000"/>
            </a:pPr>
            <a:r>
              <a:rPr lang="en-US" altLang="zh-CN" dirty="0">
                <a:solidFill>
                  <a:srgbClr val="0000CC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Design Study of Collector for 650 MHz CEPC Klystron.</a:t>
            </a:r>
          </a:p>
          <a:p>
            <a:pPr eaLnBrk="1" hangingPunct="1">
              <a:spcBef>
                <a:spcPts val="4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Wingdings" pitchFamily="2" charset="2"/>
              <a:buChar char="ü"/>
            </a:pPr>
            <a:r>
              <a:rPr lang="en-US" altLang="zh-CN" dirty="0">
                <a:solidFill>
                  <a:srgbClr val="0000CC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 Published in </a:t>
            </a:r>
            <a:r>
              <a:rPr lang="en-US" altLang="zh-CN" b="1" dirty="0">
                <a:solidFill>
                  <a:srgbClr val="00B05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Proceedings of IPAC2016, </a:t>
            </a:r>
            <a:r>
              <a:rPr lang="en-US" altLang="zh-CN" dirty="0">
                <a:solidFill>
                  <a:srgbClr val="0000CC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ISBN 978-3-95450-147-</a:t>
            </a:r>
          </a:p>
          <a:p>
            <a:pPr eaLnBrk="1" hangingPunct="1">
              <a:spcBef>
                <a:spcPts val="400"/>
              </a:spcBef>
              <a:spcAft>
                <a:spcPts val="400"/>
              </a:spcAft>
              <a:buClr>
                <a:schemeClr val="tx1"/>
              </a:buClr>
              <a:buSzPct val="80000"/>
            </a:pPr>
            <a:r>
              <a:rPr lang="en-US" altLang="zh-CN" dirty="0">
                <a:solidFill>
                  <a:srgbClr val="0000CC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Design Study of RF Section and Cavities for 650 MHz CEPC Klystron.</a:t>
            </a:r>
          </a:p>
          <a:p>
            <a:pPr eaLnBrk="1" hangingPunct="1">
              <a:spcBef>
                <a:spcPts val="4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Wingdings" pitchFamily="2" charset="2"/>
              <a:buChar char="ü"/>
            </a:pPr>
            <a:r>
              <a:rPr lang="en-US" altLang="zh-CN" dirty="0">
                <a:solidFill>
                  <a:srgbClr val="0000CC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 Published in </a:t>
            </a:r>
            <a:r>
              <a:rPr lang="en-US" altLang="zh-CN" b="1" dirty="0">
                <a:solidFill>
                  <a:srgbClr val="00B05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Proceedings of IPAC2016, </a:t>
            </a:r>
            <a:r>
              <a:rPr lang="en-US" altLang="zh-CN" dirty="0">
                <a:solidFill>
                  <a:srgbClr val="0000CC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ISBN 978-3-95450-147-2. 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 rot="-3089970">
            <a:off x="6264276" y="1573566"/>
            <a:ext cx="3033712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zh-CN" sz="4200" b="1" dirty="0">
                <a:ea typeface="宋体" pitchFamily="2" charset="-122"/>
              </a:rPr>
              <a:t>My Thesis </a:t>
            </a:r>
          </a:p>
        </p:txBody>
      </p:sp>
      <p:sp>
        <p:nvSpPr>
          <p:cNvPr id="8" name="Rectangle 7"/>
          <p:cNvSpPr/>
          <p:nvPr/>
        </p:nvSpPr>
        <p:spPr>
          <a:xfrm>
            <a:off x="285750" y="955345"/>
            <a:ext cx="8401050" cy="2272351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zh-CN">
              <a:solidFill>
                <a:srgbClr val="FFFFFF"/>
              </a:solidFill>
              <a:ea typeface="宋体" pitchFamily="2" charset="-122"/>
              <a:cs typeface="Arial" charset="0"/>
            </a:endParaRP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75AFCEBA-314B-4DE2-BCD5-FA1D53D84DD6}" type="slidenum">
              <a:rPr lang="en-US" sz="1400" b="1" smtClean="0">
                <a:solidFill>
                  <a:srgbClr val="0000FF"/>
                </a:solidFill>
              </a:rPr>
              <a:pPr/>
              <a:t>3</a:t>
            </a:fld>
            <a:endParaRPr lang="en-US" sz="1400" b="1" dirty="0">
              <a:solidFill>
                <a:srgbClr val="0000FF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F926972-3AC6-446E-9683-EA634D6C4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7A9D7-9F79-4C6C-A712-D74064528D26}" type="datetime1">
              <a:rPr lang="en-US" sz="1400" b="1" smtClean="0">
                <a:solidFill>
                  <a:srgbClr val="0000FF"/>
                </a:solidFill>
              </a:rPr>
              <a:t>3/27/2018</a:t>
            </a:fld>
            <a:endParaRPr lang="en-US" sz="1400" b="1" dirty="0">
              <a:solidFill>
                <a:srgbClr val="0000FF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0F7D4F-DC74-4474-9F9A-47402C69D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b="1" dirty="0">
                <a:solidFill>
                  <a:srgbClr val="0000FF"/>
                </a:solidFill>
              </a:rPr>
              <a:t>ZAIB UN NISA (IHEP)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0" y="2133600"/>
            <a:ext cx="9144000" cy="928688"/>
          </a:xfrm>
        </p:spPr>
        <p:txBody>
          <a:bodyPr>
            <a:noAutofit/>
          </a:bodyPr>
          <a:lstStyle/>
          <a:p>
            <a:r>
              <a:rPr lang="en-US" altLang="ja-JP" sz="4000" b="1" dirty="0">
                <a:solidFill>
                  <a:srgbClr val="0000FF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CEPC</a:t>
            </a:r>
            <a:r>
              <a:rPr lang="ja-JP" altLang="en-US" sz="4000" b="1" dirty="0">
                <a:solidFill>
                  <a:srgbClr val="0000FF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 </a:t>
            </a:r>
            <a:r>
              <a:rPr lang="en-US" altLang="ja-JP" sz="4000" b="1" dirty="0">
                <a:solidFill>
                  <a:srgbClr val="0000FF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Klystron</a:t>
            </a:r>
            <a:r>
              <a:rPr lang="ja-JP" altLang="en-US" sz="4000" b="1" dirty="0">
                <a:solidFill>
                  <a:srgbClr val="0000FF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 </a:t>
            </a:r>
            <a:r>
              <a:rPr lang="en-US" altLang="ja-JP" sz="4000" b="1" dirty="0">
                <a:solidFill>
                  <a:srgbClr val="0000FF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Gun</a:t>
            </a:r>
            <a:r>
              <a:rPr lang="ja-JP" altLang="en-US" sz="4000" b="1" dirty="0">
                <a:solidFill>
                  <a:srgbClr val="0000FF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 </a:t>
            </a:r>
            <a:r>
              <a:rPr lang="en-US" altLang="ja-JP" sz="4000" b="1" dirty="0">
                <a:solidFill>
                  <a:srgbClr val="0000FF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Study</a:t>
            </a:r>
            <a:endParaRPr lang="en-US" altLang="zh-CN" sz="4000" b="1" dirty="0">
              <a:solidFill>
                <a:srgbClr val="0000FF"/>
              </a:solidFill>
              <a:latin typeface="Arial" pitchFamily="34" charset="0"/>
              <a:ea typeface="宋体" pitchFamily="2" charset="-122"/>
              <a:cs typeface="Arial" pitchFamily="34" charset="0"/>
            </a:endParaRP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75AFCEBA-314B-4DE2-BCD5-FA1D53D84DD6}" type="slidenum">
              <a:rPr lang="en-US" sz="1400" b="1" smtClean="0">
                <a:solidFill>
                  <a:srgbClr val="0000FF"/>
                </a:solidFill>
              </a:rPr>
              <a:pPr/>
              <a:t>4</a:t>
            </a:fld>
            <a:endParaRPr lang="en-US" sz="1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667372"/>
      </p:ext>
    </p:extLst>
  </p:cSld>
  <p:clrMapOvr>
    <a:masterClrMapping/>
  </p:clrMapOvr>
  <p:transition spd="slow" advTm="22897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E:\Post doc application\Picture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2879" y="3410063"/>
            <a:ext cx="4601121" cy="2989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438775" y="257077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Electric Field using Poisson</a:t>
            </a:r>
            <a:endParaRPr lang="en-US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400" y="3220710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Electron Gun Simulation Results by DGUN Code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57800" y="31369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00FF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Comparison with EGUN &amp; CST</a:t>
            </a:r>
            <a:endParaRPr lang="en-US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FCEBA-314B-4DE2-BCD5-FA1D53D84DD6}" type="slidenum">
              <a:rPr lang="en-US" sz="1400" b="1" smtClean="0">
                <a:solidFill>
                  <a:srgbClr val="0000FF"/>
                </a:solidFill>
              </a:rPr>
              <a:pPr/>
              <a:t>5</a:t>
            </a:fld>
            <a:endParaRPr lang="en-US" sz="1400" b="1" dirty="0">
              <a:solidFill>
                <a:srgbClr val="0000FF"/>
              </a:solidFill>
            </a:endParaRPr>
          </a:p>
        </p:txBody>
      </p:sp>
      <p:graphicFrame>
        <p:nvGraphicFramePr>
          <p:cNvPr id="11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676255"/>
              </p:ext>
            </p:extLst>
          </p:nvPr>
        </p:nvGraphicFramePr>
        <p:xfrm>
          <a:off x="304801" y="626409"/>
          <a:ext cx="4238078" cy="2446584"/>
        </p:xfrm>
        <a:graphic>
          <a:graphicData uri="http://schemas.openxmlformats.org/drawingml/2006/table">
            <a:tbl>
              <a:tblPr/>
              <a:tblGrid>
                <a:gridCol w="21335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62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116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22C16"/>
                          </a:solidFill>
                          <a:effectLst/>
                          <a:latin typeface="Arial" charset="0"/>
                          <a:ea typeface="Microsoft YaHei" pitchFamily="34" charset="-122"/>
                          <a:cs typeface="Arial" charset="0"/>
                        </a:rPr>
                        <a:t>Parameters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22C16"/>
                          </a:solidFill>
                          <a:effectLst/>
                          <a:latin typeface="Arial" charset="0"/>
                          <a:ea typeface="Microsoft YaHei" pitchFamily="34" charset="-122"/>
                          <a:cs typeface="Arial" charset="0"/>
                        </a:rPr>
                        <a:t>    Units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22C16"/>
                          </a:solidFill>
                          <a:effectLst/>
                          <a:latin typeface="Arial" charset="0"/>
                          <a:ea typeface="Microsoft YaHei" pitchFamily="34" charset="-122"/>
                          <a:cs typeface="Arial" charset="0"/>
                        </a:rPr>
                        <a:t>   Values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87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Microsoft YaHei" pitchFamily="34" charset="-122"/>
                          <a:cs typeface="Arial" charset="0"/>
                        </a:rPr>
                        <a:t>Operating frequency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Microsoft YaHei" pitchFamily="34" charset="-122"/>
                          <a:cs typeface="Arial" charset="0"/>
                        </a:rPr>
                        <a:t>MHz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Microsoft YaHei" pitchFamily="34" charset="-122"/>
                          <a:cs typeface="Arial" charset="0"/>
                        </a:rPr>
                        <a:t>   650 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095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Microsoft YaHei" pitchFamily="34" charset="-122"/>
                          <a:cs typeface="Arial" charset="0"/>
                        </a:rPr>
                        <a:t>Output RF power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Microsoft YaHei" pitchFamily="34" charset="-122"/>
                          <a:cs typeface="Arial" charset="0"/>
                        </a:rPr>
                        <a:t>kW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Microsoft YaHei" pitchFamily="34" charset="-122"/>
                          <a:cs typeface="Arial" charset="0"/>
                        </a:rPr>
                        <a:t>   800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915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Microsoft YaHei" pitchFamily="34" charset="-122"/>
                          <a:cs typeface="Arial" charset="0"/>
                        </a:rPr>
                        <a:t>Maximum beam Voltage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Microsoft YaHei" pitchFamily="34" charset="-122"/>
                          <a:cs typeface="Arial" charset="0"/>
                        </a:rPr>
                        <a:t>kV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Microsoft YaHei" pitchFamily="34" charset="-122"/>
                          <a:cs typeface="Arial" charset="0"/>
                        </a:rPr>
                        <a:t>   81.5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915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Microsoft YaHei" pitchFamily="34" charset="-122"/>
                          <a:cs typeface="Arial" charset="0"/>
                        </a:rPr>
                        <a:t>Maximum beam current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Microsoft YaHei" pitchFamily="34" charset="-122"/>
                          <a:cs typeface="Arial" charset="0"/>
                        </a:rPr>
                        <a:t>A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Microsoft YaHei" pitchFamily="34" charset="-122"/>
                          <a:cs typeface="Arial" charset="0"/>
                        </a:rPr>
                        <a:t>   15.1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883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Microsoft YaHei" pitchFamily="34" charset="-122"/>
                          <a:cs typeface="Arial" charset="0"/>
                        </a:rPr>
                        <a:t>Efficiency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Microsoft YaHei" pitchFamily="34" charset="-122"/>
                          <a:cs typeface="Arial" charset="0"/>
                        </a:rPr>
                        <a:t> %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Microsoft YaHei" pitchFamily="34" charset="-122"/>
                          <a:cs typeface="Arial" charset="0"/>
                        </a:rPr>
                        <a:t>  &gt; 70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883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Microsoft YaHei" pitchFamily="34" charset="-122"/>
                          <a:cs typeface="Arial" charset="0"/>
                        </a:rPr>
                        <a:t>Drift tube radius 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Microsoft YaHei" pitchFamily="34" charset="-122"/>
                          <a:cs typeface="Arial" charset="0"/>
                        </a:rPr>
                        <a:t>mm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Microsoft YaHei" pitchFamily="34" charset="-122"/>
                          <a:cs typeface="Arial" charset="0"/>
                        </a:rPr>
                        <a:t>   27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954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Microsoft YaHei" pitchFamily="34" charset="-122"/>
                          <a:cs typeface="Arial" charset="0"/>
                        </a:rPr>
                        <a:t>Beam Radius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Microsoft YaHei" pitchFamily="34" charset="-122"/>
                          <a:cs typeface="Arial" charset="0"/>
                        </a:rPr>
                        <a:t>mm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Microsoft YaHei" pitchFamily="34" charset="-122"/>
                          <a:cs typeface="Arial" charset="0"/>
                        </a:rPr>
                        <a:t>~17.8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954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Microsoft YaHei" pitchFamily="34" charset="-122"/>
                          <a:cs typeface="Arial" charset="0"/>
                        </a:rPr>
                        <a:t>Magnetic Field Focusing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Microsoft YaHei" pitchFamily="34" charset="-122"/>
                          <a:cs typeface="Arial" charset="0"/>
                        </a:rPr>
                        <a:t>G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indent="168275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1682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Microsoft YaHei" pitchFamily="34" charset="-122"/>
                          <a:cs typeface="Arial" charset="0"/>
                        </a:rPr>
                        <a:t>180 ~ 200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954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Microsoft YaHei" pitchFamily="34" charset="-122"/>
                          <a:cs typeface="Arial" charset="0"/>
                        </a:rPr>
                        <a:t>Current Density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Microsoft YaHei" pitchFamily="34" charset="-122"/>
                          <a:cs typeface="Arial" charset="0"/>
                        </a:rPr>
                        <a:t>A/cm</a:t>
                      </a:r>
                      <a:r>
                        <a:rPr kumimoji="0" lang="en-US" altLang="zh-CN" sz="1200" b="0" i="0" u="none" strike="noStrike" cap="none" normalizeH="0" baseline="3000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Microsoft YaHei" pitchFamily="34" charset="-122"/>
                          <a:cs typeface="Arial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Microsoft YaHei" pitchFamily="34" charset="-122"/>
                          <a:cs typeface="Arial" charset="0"/>
                        </a:rPr>
                        <a:t>~0.45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正方形/長方形 7"/>
          <p:cNvSpPr/>
          <p:nvPr/>
        </p:nvSpPr>
        <p:spPr>
          <a:xfrm>
            <a:off x="736600" y="1817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 Parameters for CEPC </a:t>
            </a:r>
            <a:br>
              <a:rPr lang="en-US" altLang="zh-CN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CN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Klystron</a:t>
            </a:r>
            <a:endParaRPr lang="ja-JP" alt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33B5C44-83E9-4221-9875-AA68F8569CE3}"/>
              </a:ext>
            </a:extLst>
          </p:cNvPr>
          <p:cNvGrpSpPr/>
          <p:nvPr/>
        </p:nvGrpSpPr>
        <p:grpSpPr>
          <a:xfrm>
            <a:off x="118018" y="3784337"/>
            <a:ext cx="4222236" cy="2520000"/>
            <a:chOff x="118018" y="3784337"/>
            <a:chExt cx="4222236" cy="2520000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C7B3F3E-85AD-4633-BA97-460823CD5E19}"/>
                </a:ext>
              </a:extLst>
            </p:cNvPr>
            <p:cNvGrpSpPr/>
            <p:nvPr/>
          </p:nvGrpSpPr>
          <p:grpSpPr>
            <a:xfrm>
              <a:off x="118018" y="3784337"/>
              <a:ext cx="4222236" cy="2520000"/>
              <a:chOff x="118018" y="3784337"/>
              <a:chExt cx="4222236" cy="2520000"/>
            </a:xfrm>
          </p:grpSpPr>
          <p:pic>
            <p:nvPicPr>
              <p:cNvPr id="3074" name="Picture 2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0887" b="505"/>
              <a:stretch/>
            </p:blipFill>
            <p:spPr bwMode="auto">
              <a:xfrm>
                <a:off x="118018" y="3784337"/>
                <a:ext cx="4222236" cy="252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0C5D5526-A857-4C42-9C9B-9EA13408800C}"/>
                  </a:ext>
                </a:extLst>
              </p:cNvPr>
              <p:cNvSpPr/>
              <p:nvPr/>
            </p:nvSpPr>
            <p:spPr>
              <a:xfrm>
                <a:off x="1647906" y="4535555"/>
                <a:ext cx="304800" cy="152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692EF2F-E2EF-4B5B-A60C-8EC998BEB2C0}"/>
                </a:ext>
              </a:extLst>
            </p:cNvPr>
            <p:cNvSpPr txBox="1"/>
            <p:nvPr/>
          </p:nvSpPr>
          <p:spPr>
            <a:xfrm>
              <a:off x="1575396" y="4459684"/>
              <a:ext cx="101909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dirty="0">
                  <a:latin typeface="Arial" panose="020B0604020202020204" pitchFamily="34" charset="0"/>
                  <a:cs typeface="Arial" panose="020B0604020202020204" pitchFamily="34" charset="0"/>
                </a:rPr>
                <a:t>33.5 kV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F17F728-2B0D-4F28-B3D6-7BB4928E613A}"/>
              </a:ext>
            </a:extLst>
          </p:cNvPr>
          <p:cNvGrpSpPr/>
          <p:nvPr/>
        </p:nvGrpSpPr>
        <p:grpSpPr>
          <a:xfrm>
            <a:off x="5943600" y="664509"/>
            <a:ext cx="1924050" cy="2556201"/>
            <a:chOff x="5943600" y="664509"/>
            <a:chExt cx="1924050" cy="2556201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E0CDF48D-728A-474E-9EE3-CBEF725B543C}"/>
                </a:ext>
              </a:extLst>
            </p:cNvPr>
            <p:cNvGrpSpPr/>
            <p:nvPr/>
          </p:nvGrpSpPr>
          <p:grpSpPr>
            <a:xfrm>
              <a:off x="5943600" y="664509"/>
              <a:ext cx="1924050" cy="2556201"/>
              <a:chOff x="5943600" y="664509"/>
              <a:chExt cx="1924050" cy="2556201"/>
            </a:xfrm>
          </p:grpSpPr>
          <p:pic>
            <p:nvPicPr>
              <p:cNvPr id="3075" name="Picture 3" descr="D:\PhD Thesis material\PhD Defense PPT\Picture4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3600" y="664509"/>
                <a:ext cx="1924050" cy="255620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DC2A8E72-E758-467C-AF76-701E48C56AF7}"/>
                  </a:ext>
                </a:extLst>
              </p:cNvPr>
              <p:cNvSpPr/>
              <p:nvPr/>
            </p:nvSpPr>
            <p:spPr>
              <a:xfrm>
                <a:off x="6134100" y="1907678"/>
                <a:ext cx="152400" cy="1116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F4DA6A0-AC1D-4302-B3E3-4229E204B12D}"/>
                </a:ext>
              </a:extLst>
            </p:cNvPr>
            <p:cNvSpPr txBox="1"/>
            <p:nvPr/>
          </p:nvSpPr>
          <p:spPr>
            <a:xfrm>
              <a:off x="5992853" y="1839984"/>
              <a:ext cx="101909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>
                  <a:latin typeface="Arial" panose="020B0604020202020204" pitchFamily="34" charset="0"/>
                  <a:cs typeface="Arial" panose="020B0604020202020204" pitchFamily="34" charset="0"/>
                </a:rPr>
                <a:t>33.5</a:t>
              </a:r>
              <a:r>
                <a:rPr lang="en-US" sz="9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ED7964A-361B-4C21-8A24-124E57262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C0B87-935F-4089-981F-BAE5FC2F981B}" type="datetime1">
              <a:rPr lang="en-US" sz="1400" b="1" smtClean="0">
                <a:solidFill>
                  <a:srgbClr val="0000FF"/>
                </a:solidFill>
              </a:rPr>
              <a:t>3/27/2018</a:t>
            </a:fld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EFEE8CB5-65BD-420F-80B4-E93EC731A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dirty="0">
                <a:solidFill>
                  <a:srgbClr val="0000FF"/>
                </a:solidFill>
              </a:rPr>
              <a:t>ZAIB UN NISA (IHEP)</a:t>
            </a:r>
          </a:p>
        </p:txBody>
      </p:sp>
    </p:spTree>
    <p:extLst>
      <p:ext uri="{BB962C8B-B14F-4D97-AF65-F5344CB8AC3E}">
        <p14:creationId xmlns:p14="http://schemas.microsoft.com/office/powerpoint/2010/main" val="775492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80" b="-1885"/>
          <a:stretch/>
        </p:blipFill>
        <p:spPr bwMode="auto">
          <a:xfrm>
            <a:off x="550326" y="798731"/>
            <a:ext cx="3785672" cy="2478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4" b="-735"/>
          <a:stretch/>
        </p:blipFill>
        <p:spPr bwMode="auto">
          <a:xfrm>
            <a:off x="5153024" y="3767059"/>
            <a:ext cx="3343275" cy="25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21" b="759"/>
          <a:stretch/>
        </p:blipFill>
        <p:spPr bwMode="auto">
          <a:xfrm>
            <a:off x="4886325" y="664544"/>
            <a:ext cx="3634963" cy="2612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89" b="-1910"/>
          <a:stretch/>
        </p:blipFill>
        <p:spPr bwMode="auto">
          <a:xfrm>
            <a:off x="456138" y="3886200"/>
            <a:ext cx="3974048" cy="202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152400"/>
            <a:ext cx="4886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Solenoid Design of CEPC 650 MHz/800 kW Klystron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00675" y="1524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Beam Optics for Collector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2400" y="3346727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00FF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Gun Assembly with Drift Tube and Collector</a:t>
            </a:r>
            <a:endParaRPr lang="en-US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86325" y="3343488"/>
            <a:ext cx="3876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00FF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HV Ceramic Design of CEPC Gun</a:t>
            </a:r>
            <a:endParaRPr lang="en-US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FCEBA-314B-4DE2-BCD5-FA1D53D84DD6}" type="slidenum">
              <a:rPr lang="en-US" sz="1400" b="1" smtClean="0">
                <a:solidFill>
                  <a:srgbClr val="0000FF"/>
                </a:solidFill>
              </a:rPr>
              <a:pPr/>
              <a:t>6</a:t>
            </a:fld>
            <a:endParaRPr lang="en-US" sz="1400" b="1" dirty="0">
              <a:solidFill>
                <a:srgbClr val="0000FF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DDA897-CC72-42DF-8890-AD92D89FD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2EB38-E781-4BCB-ACCC-B70265852137}" type="datetime1">
              <a:rPr lang="en-US" sz="1400" b="1" smtClean="0">
                <a:solidFill>
                  <a:srgbClr val="0000FF"/>
                </a:solidFill>
              </a:rPr>
              <a:t>3/27/2018</a:t>
            </a:fld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5AE084-E9C3-4BCA-88C6-FF9653274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b="1" dirty="0">
                <a:solidFill>
                  <a:srgbClr val="0000FF"/>
                </a:solidFill>
              </a:rPr>
              <a:t>ZAIB UN NISA (IHEP)</a:t>
            </a:r>
          </a:p>
        </p:txBody>
      </p:sp>
    </p:spTree>
    <p:extLst>
      <p:ext uri="{BB962C8B-B14F-4D97-AF65-F5344CB8AC3E}">
        <p14:creationId xmlns:p14="http://schemas.microsoft.com/office/powerpoint/2010/main" val="2696888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75"/>
          </a:xfrm>
        </p:spPr>
        <p:txBody>
          <a:bodyPr/>
          <a:lstStyle/>
          <a:p>
            <a:r>
              <a:rPr lang="en-US" altLang="zh-CN" sz="3600" dirty="0">
                <a:solidFill>
                  <a:srgbClr val="0000FF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CEPC Gun </a:t>
            </a:r>
            <a:r>
              <a:rPr lang="en-US" altLang="ja-JP" sz="3600" dirty="0">
                <a:solidFill>
                  <a:srgbClr val="0000FF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Thermal Analysis</a:t>
            </a:r>
            <a:endParaRPr lang="en-US" altLang="zh-CN" sz="3600" dirty="0">
              <a:solidFill>
                <a:srgbClr val="0000FF"/>
              </a:solidFill>
              <a:latin typeface="Arial" pitchFamily="34" charset="0"/>
              <a:ea typeface="宋体" pitchFamily="2" charset="-122"/>
              <a:cs typeface="Arial" pitchFamily="34" charset="0"/>
            </a:endParaRPr>
          </a:p>
        </p:txBody>
      </p:sp>
      <p:pic>
        <p:nvPicPr>
          <p:cNvPr id="3379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5699" y="2914912"/>
            <a:ext cx="3192205" cy="257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616" y="2914912"/>
            <a:ext cx="3110671" cy="2504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4924013"/>
              </p:ext>
            </p:extLst>
          </p:nvPr>
        </p:nvGraphicFramePr>
        <p:xfrm>
          <a:off x="482107" y="685800"/>
          <a:ext cx="8219473" cy="1382713"/>
        </p:xfrm>
        <a:graphic>
          <a:graphicData uri="http://schemas.openxmlformats.org/drawingml/2006/table">
            <a:tbl>
              <a:tblPr/>
              <a:tblGrid>
                <a:gridCol w="12750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62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40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88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62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8888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15493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Cathode Temp.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  <a:cs typeface="Arial" charset="0"/>
                      </a:endParaRPr>
                    </a:p>
                  </a:txBody>
                  <a:tcPr marL="68572" marR="685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>
                        <a:alpha val="70000"/>
                      </a:srgbClr>
                    </a:solidFill>
                  </a:tcPr>
                </a:tc>
                <a:tc gridSpan="5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ANSYS Results</a:t>
                      </a:r>
                    </a:p>
                  </a:txBody>
                  <a:tcPr marL="68572" marR="6857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>
                        <a:alpha val="7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61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BFE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(dx)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  <a:cs typeface="Arial" charset="0"/>
                      </a:endParaRPr>
                    </a:p>
                  </a:txBody>
                  <a:tcPr marL="68572" marR="6857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BFE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Total Deform.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  <a:cs typeface="Arial" charset="0"/>
                      </a:endParaRPr>
                    </a:p>
                  </a:txBody>
                  <a:tcPr marL="68572" marR="6857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BFE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(</a:t>
                      </a:r>
                      <a:r>
                        <a:rPr kumimoji="0" lang="en-US" alt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dy</a:t>
                      </a: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, </a:t>
                      </a:r>
                      <a:r>
                        <a:rPr kumimoji="0" lang="en-US" alt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dz</a:t>
                      </a: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)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  <a:cs typeface="Arial" charset="0"/>
                      </a:endParaRPr>
                    </a:p>
                  </a:txBody>
                  <a:tcPr marL="68572" marR="6857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Cathode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(dx)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  <a:cs typeface="Arial" charset="0"/>
                      </a:endParaRPr>
                    </a:p>
                  </a:txBody>
                  <a:tcPr marL="68572" marR="6857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Cathode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(</a:t>
                      </a:r>
                      <a:r>
                        <a:rPr kumimoji="0" lang="en-US" alt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dy,dz</a:t>
                      </a: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)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  <a:cs typeface="Arial" charset="0"/>
                      </a:endParaRPr>
                    </a:p>
                  </a:txBody>
                  <a:tcPr marL="68572" marR="6857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6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950 </a:t>
                      </a:r>
                      <a:r>
                        <a:rPr kumimoji="0" lang="en-US" altLang="en-US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0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C</a:t>
                      </a:r>
                    </a:p>
                  </a:txBody>
                  <a:tcPr marL="68572" marR="685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1.99</a:t>
                      </a:r>
                    </a:p>
                  </a:txBody>
                  <a:tcPr marL="68572" marR="685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2.01</a:t>
                      </a:r>
                    </a:p>
                  </a:txBody>
                  <a:tcPr marL="68572" marR="685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 0.72</a:t>
                      </a:r>
                    </a:p>
                  </a:txBody>
                  <a:tcPr marL="68572" marR="685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1.74</a:t>
                      </a:r>
                    </a:p>
                  </a:txBody>
                  <a:tcPr marL="68572" marR="685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0.15</a:t>
                      </a:r>
                    </a:p>
                  </a:txBody>
                  <a:tcPr marL="68572" marR="685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382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5429664"/>
              </p:ext>
            </p:extLst>
          </p:nvPr>
        </p:nvGraphicFramePr>
        <p:xfrm>
          <a:off x="2584450" y="2171965"/>
          <a:ext cx="1911350" cy="5979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8" name="Equation" r:id="rId5" imgW="1257300" imgH="393700" progId="Equation.3">
                  <p:embed/>
                </p:oleObj>
              </mc:Choice>
              <mc:Fallback>
                <p:oleObj name="Equation" r:id="rId5" imgW="1257300" imgH="393700" progId="Equation.3">
                  <p:embed/>
                  <p:pic>
                    <p:nvPicPr>
                      <p:cNvPr id="0" name="Picture 1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4450" y="2171965"/>
                        <a:ext cx="1911350" cy="59795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826" name="TextBox 3"/>
          <p:cNvSpPr txBox="1">
            <a:spLocks noChangeArrowheads="1"/>
          </p:cNvSpPr>
          <p:nvPr/>
        </p:nvSpPr>
        <p:spPr bwMode="auto">
          <a:xfrm>
            <a:off x="4495800" y="2286000"/>
            <a:ext cx="44132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800" dirty="0">
                <a:solidFill>
                  <a:srgbClr val="FF0000"/>
                </a:solidFill>
                <a:ea typeface="宋体" pitchFamily="2" charset="-122"/>
              </a:rPr>
              <a:t>Expansion length change (dx) = 1.87 mm </a:t>
            </a:r>
          </a:p>
        </p:txBody>
      </p:sp>
      <p:sp>
        <p:nvSpPr>
          <p:cNvPr id="33827" name="Rectangle 4"/>
          <p:cNvSpPr>
            <a:spLocks noChangeArrowheads="1"/>
          </p:cNvSpPr>
          <p:nvPr/>
        </p:nvSpPr>
        <p:spPr bwMode="auto">
          <a:xfrm>
            <a:off x="2587124" y="5842000"/>
            <a:ext cx="65166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1800" dirty="0">
                <a:solidFill>
                  <a:srgbClr val="FF0000"/>
                </a:solidFill>
                <a:ea typeface="宋体" pitchFamily="2" charset="-122"/>
              </a:rPr>
              <a:t>1.87 mm of cathode dx is corresponds to ~4% microperveance of beam perveance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FCEBA-314B-4DE2-BCD5-FA1D53D84DD6}" type="slidenum">
              <a:rPr lang="en-US" sz="1400" b="1" smtClean="0">
                <a:solidFill>
                  <a:srgbClr val="0000FF"/>
                </a:solidFill>
              </a:rPr>
              <a:pPr/>
              <a:t>7</a:t>
            </a:fld>
            <a:endParaRPr lang="en-US" sz="1400" b="1" dirty="0">
              <a:solidFill>
                <a:srgbClr val="0000FF"/>
              </a:solidFill>
            </a:endParaRPr>
          </a:p>
        </p:txBody>
      </p:sp>
      <p:pic>
        <p:nvPicPr>
          <p:cNvPr id="2199" name="Picture 151" descr="E:\Post doc application\Picture5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9" y="2220459"/>
            <a:ext cx="2590800" cy="4122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2CD47-88B5-4E4B-A7CC-5C9DC6D2D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CA117-F581-4AEB-9929-7E983AD1B328}" type="datetime1">
              <a:rPr lang="en-US" sz="1400" b="1" smtClean="0">
                <a:solidFill>
                  <a:srgbClr val="0000FF"/>
                </a:solidFill>
              </a:rPr>
              <a:t>3/27/2018</a:t>
            </a:fld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DEAF4D-F6BE-449C-8BA5-5BA1E6690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b="1" dirty="0">
                <a:solidFill>
                  <a:srgbClr val="0000FF"/>
                </a:solidFill>
              </a:rPr>
              <a:t>ZAIB UN NISA (IHEP)</a:t>
            </a:r>
          </a:p>
        </p:txBody>
      </p:sp>
    </p:spTree>
    <p:extLst>
      <p:ext uri="{BB962C8B-B14F-4D97-AF65-F5344CB8AC3E}">
        <p14:creationId xmlns:p14="http://schemas.microsoft.com/office/powerpoint/2010/main" val="4237718968"/>
      </p:ext>
    </p:extLst>
  </p:cSld>
  <p:clrMapOvr>
    <a:masterClrMapping/>
  </p:clrMapOvr>
  <p:transition spd="slow" advTm="40556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54592"/>
            <a:ext cx="9144000" cy="4572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Prog</a:t>
            </a:r>
            <a:r>
              <a:rPr lang="en-US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4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Theor</a:t>
            </a:r>
            <a:r>
              <a:rPr lang="en-US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 Exp. Phys., Volume 2017, 113G02</a:t>
            </a:r>
            <a:endParaRPr lang="en-US" altLang="zh-CN" sz="4000" dirty="0">
              <a:ea typeface="宋体" pitchFamily="2" charset="-122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92861"/>
            <a:ext cx="3539542" cy="1916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97971" y="3100388"/>
            <a:ext cx="3495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dip test method it is more quickly to evaluate the cathode activity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68240" y="488666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     DIP Test: Rapid cathode activity evaluation of the Klystron used in an accelerator    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304800" y="891253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How to determine the operating </a:t>
            </a:r>
          </a:p>
          <a:p>
            <a:r>
              <a:rPr lang="en-US" sz="1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point of Klystron 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C5BC7B5-5B41-4A6D-AD8F-E64890FA71AA}"/>
              </a:ext>
            </a:extLst>
          </p:cNvPr>
          <p:cNvGrpSpPr/>
          <p:nvPr/>
        </p:nvGrpSpPr>
        <p:grpSpPr>
          <a:xfrm>
            <a:off x="3124200" y="1041791"/>
            <a:ext cx="5845055" cy="2058597"/>
            <a:chOff x="3124200" y="1041791"/>
            <a:chExt cx="5845055" cy="2058597"/>
          </a:xfrm>
        </p:grpSpPr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944"/>
            <a:stretch>
              <a:fillRect/>
            </a:stretch>
          </p:blipFill>
          <p:spPr bwMode="auto">
            <a:xfrm>
              <a:off x="4930655" y="1041791"/>
              <a:ext cx="4038600" cy="2058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itle 1"/>
            <p:cNvSpPr txBox="1">
              <a:spLocks/>
            </p:cNvSpPr>
            <p:nvPr/>
          </p:nvSpPr>
          <p:spPr>
            <a:xfrm>
              <a:off x="3124200" y="2590800"/>
              <a:ext cx="2209800" cy="471487"/>
            </a:xfrm>
            <a:prstGeom prst="rect">
              <a:avLst/>
            </a:prstGeom>
          </p:spPr>
          <p:txBody>
            <a:bodyPr/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zh-CN" sz="1800" b="1" dirty="0">
                  <a:solidFill>
                    <a:srgbClr val="0000FF"/>
                  </a:solidFill>
                  <a:latin typeface="Arial" panose="020B0604020202020204" pitchFamily="34" charset="0"/>
                  <a:ea typeface="宋体" pitchFamily="2" charset="-122"/>
                  <a:cs typeface="Arial" panose="020B0604020202020204" pitchFamily="34" charset="0"/>
                </a:rPr>
                <a:t>Dip Test</a:t>
              </a:r>
            </a:p>
          </p:txBody>
        </p:sp>
        <p:sp>
          <p:nvSpPr>
            <p:cNvPr id="2" name="右矢印 1"/>
            <p:cNvSpPr/>
            <p:nvPr/>
          </p:nvSpPr>
          <p:spPr>
            <a:xfrm>
              <a:off x="3795761" y="2269810"/>
              <a:ext cx="914400" cy="27135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正方形/長方形 4"/>
            <p:cNvSpPr/>
            <p:nvPr/>
          </p:nvSpPr>
          <p:spPr>
            <a:xfrm>
              <a:off x="3559102" y="1829652"/>
              <a:ext cx="135588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Rapid Way</a:t>
              </a:r>
            </a:p>
          </p:txBody>
        </p:sp>
      </p:grpSp>
      <p:sp>
        <p:nvSpPr>
          <p:cNvPr id="8" name="正方形/長方形 7"/>
          <p:cNvSpPr/>
          <p:nvPr/>
        </p:nvSpPr>
        <p:spPr>
          <a:xfrm>
            <a:off x="897528" y="3552152"/>
            <a:ext cx="605242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 of Dip Test Results of CW </a:t>
            </a:r>
            <a:r>
              <a:rPr lang="en-US" altLang="ja-JP" sz="1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Klystron and Pulsed Klystron</a:t>
            </a:r>
            <a:endParaRPr lang="en-US" altLang="ja-JP" sz="1600" dirty="0">
              <a:solidFill>
                <a:srgbClr val="0000FF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525550" y="3833458"/>
            <a:ext cx="3386050" cy="2674451"/>
            <a:chOff x="525550" y="3833458"/>
            <a:chExt cx="3386050" cy="2674451"/>
          </a:xfrm>
        </p:grpSpPr>
        <p:pic>
          <p:nvPicPr>
            <p:cNvPr id="12" name="Picture 4" descr="E:\Post doc application\Picture4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550" y="3887048"/>
              <a:ext cx="3386050" cy="26208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円/楕円 10"/>
            <p:cNvSpPr/>
            <p:nvPr/>
          </p:nvSpPr>
          <p:spPr>
            <a:xfrm>
              <a:off x="601750" y="3833458"/>
              <a:ext cx="541250" cy="281342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495800" y="3886200"/>
            <a:ext cx="4048953" cy="2678714"/>
            <a:chOff x="4513152" y="3996704"/>
            <a:chExt cx="4048953" cy="2678714"/>
          </a:xfrm>
        </p:grpSpPr>
        <p:pic>
          <p:nvPicPr>
            <p:cNvPr id="14" name="Picture 3" descr="E:\Post doc application\Picture3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3152" y="3996704"/>
              <a:ext cx="4048953" cy="26787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円/楕円 15"/>
            <p:cNvSpPr/>
            <p:nvPr/>
          </p:nvSpPr>
          <p:spPr>
            <a:xfrm>
              <a:off x="5867400" y="3996704"/>
              <a:ext cx="541250" cy="281342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9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75AFCEBA-314B-4DE2-BCD5-FA1D53D84DD6}" type="slidenum">
              <a:rPr lang="en-US" sz="1400" b="1" smtClean="0">
                <a:solidFill>
                  <a:srgbClr val="0000FF"/>
                </a:solidFill>
              </a:rPr>
              <a:pPr/>
              <a:t>8</a:t>
            </a:fld>
            <a:endParaRPr lang="en-US" sz="1400" b="1" dirty="0">
              <a:solidFill>
                <a:srgbClr val="0000FF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486400" y="815408"/>
            <a:ext cx="3048000" cy="42388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1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altLang="zh-CN" sz="1400" u="sng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</a:t>
            </a:r>
            <a:r>
              <a:rPr lang="en-US" altLang="zh-CN" sz="1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</a:t>
            </a:r>
            <a:r>
              <a:rPr lang="en-US" altLang="zh-CN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Plot Measurements</a:t>
            </a:r>
          </a:p>
        </p:txBody>
      </p:sp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96C84929-C89B-46A0-A13D-20897A942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CFB08-DB89-493D-B3DC-A43EB40F7E6B}" type="datetime1">
              <a:rPr lang="en-US" sz="1400" b="1" smtClean="0">
                <a:solidFill>
                  <a:srgbClr val="0000FF"/>
                </a:solidFill>
              </a:rPr>
              <a:t>3/27/2018</a:t>
            </a:fld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961F1AAC-F45A-493B-AB7A-3F8FF4116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b="1" dirty="0">
                <a:solidFill>
                  <a:srgbClr val="0000FF"/>
                </a:solidFill>
              </a:rPr>
              <a:t>ZAIB UN NISA (IHEP)</a:t>
            </a:r>
          </a:p>
        </p:txBody>
      </p:sp>
    </p:spTree>
    <p:extLst>
      <p:ext uri="{BB962C8B-B14F-4D97-AF65-F5344CB8AC3E}">
        <p14:creationId xmlns:p14="http://schemas.microsoft.com/office/powerpoint/2010/main" val="257044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标题 1"/>
          <p:cNvSpPr>
            <a:spLocks noGrp="1"/>
          </p:cNvSpPr>
          <p:nvPr>
            <p:ph type="title"/>
          </p:nvPr>
        </p:nvSpPr>
        <p:spPr>
          <a:xfrm>
            <a:off x="0" y="66675"/>
            <a:ext cx="9144000" cy="642938"/>
          </a:xfrm>
        </p:spPr>
        <p:txBody>
          <a:bodyPr/>
          <a:lstStyle/>
          <a:p>
            <a:r>
              <a:rPr lang="en-US" altLang="zh-CN" sz="36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Advantage of Dip Test</a:t>
            </a:r>
            <a:endParaRPr lang="zh-CN" altLang="en-US" sz="36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182" name="TextBox 5"/>
          <p:cNvSpPr txBox="1">
            <a:spLocks noChangeArrowheads="1"/>
          </p:cNvSpPr>
          <p:nvPr/>
        </p:nvSpPr>
        <p:spPr bwMode="auto">
          <a:xfrm>
            <a:off x="411163" y="839788"/>
            <a:ext cx="8321675" cy="273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1775" indent="-231775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 typeface="Arial" charset="0"/>
              <a:buAutoNum type="arabicPeriod"/>
            </a:pPr>
            <a:r>
              <a:rPr lang="en-US" altLang="en-US" sz="1800" dirty="0"/>
              <a:t> Very quick way to evaluate the cathode activity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/>
              <a:t>CW klystron 	  </a:t>
            </a:r>
            <a:r>
              <a:rPr lang="en-US" altLang="en-US" dirty="0"/>
              <a:t>→	</a:t>
            </a:r>
            <a:r>
              <a:rPr lang="en-US" altLang="en-US" sz="1800" dirty="0"/>
              <a:t>off-on time is 10 sec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/>
              <a:t>Pulse Klystron 	</a:t>
            </a:r>
            <a:r>
              <a:rPr lang="en-US" altLang="en-US" dirty="0"/>
              <a:t> → </a:t>
            </a:r>
            <a:r>
              <a:rPr lang="en-US" altLang="en-US" sz="1800" dirty="0"/>
              <a:t>	off-on-time is 40 sec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0000"/>
                </a:solidFill>
              </a:rPr>
              <a:t>Due to the quick measurement, useful to apply large scale accelerator facility such as CEPC project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dirty="0"/>
          </a:p>
          <a:p>
            <a:pPr>
              <a:spcBef>
                <a:spcPct val="0"/>
              </a:spcBef>
              <a:buFont typeface="Arial" charset="0"/>
              <a:buAutoNum type="arabicPeriod" startAt="2"/>
            </a:pPr>
            <a:r>
              <a:rPr lang="en-US" altLang="en-US" sz="1800" dirty="0"/>
              <a:t>We can understand the long time tendency for cathode activity </a:t>
            </a:r>
          </a:p>
        </p:txBody>
      </p:sp>
      <p:pic>
        <p:nvPicPr>
          <p:cNvPr id="50183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3600450"/>
            <a:ext cx="4000500" cy="277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4" name="TextBox 8"/>
          <p:cNvSpPr txBox="1">
            <a:spLocks noChangeArrowheads="1"/>
          </p:cNvSpPr>
          <p:nvPr/>
        </p:nvSpPr>
        <p:spPr bwMode="auto">
          <a:xfrm>
            <a:off x="4643438" y="4248150"/>
            <a:ext cx="421481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rgbClr val="FF0000"/>
                </a:solidFill>
              </a:rPr>
              <a:t>Blue circle shows no deterioration, and orange circle shows cathode activity lowering.</a:t>
            </a:r>
            <a:endParaRPr lang="en-US" altLang="en-US" sz="2000">
              <a:solidFill>
                <a:srgbClr val="FF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FCEBA-314B-4DE2-BCD5-FA1D53D84DD6}" type="slidenum">
              <a:rPr lang="en-US" sz="1400" b="1" smtClean="0">
                <a:solidFill>
                  <a:srgbClr val="0000FF"/>
                </a:solidFill>
              </a:rPr>
              <a:pPr/>
              <a:t>9</a:t>
            </a:fld>
            <a:endParaRPr lang="en-US" sz="1400" b="1" dirty="0">
              <a:solidFill>
                <a:srgbClr val="0000FF"/>
              </a:solidFill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323CB4-B8A6-4C3F-AC58-D29DE125A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9F892-760F-4C56-B617-4A8A8590C078}" type="datetime1">
              <a:rPr lang="en-US" sz="1400" b="1" smtClean="0">
                <a:solidFill>
                  <a:srgbClr val="0000FF"/>
                </a:solidFill>
              </a:rPr>
              <a:t>3/27/2018</a:t>
            </a:fld>
            <a:endParaRPr lang="en-US" sz="1400" b="1" dirty="0">
              <a:solidFill>
                <a:srgbClr val="0000FF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2BD076-1FBA-43B2-8E86-C20E6D331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b="1" dirty="0">
                <a:solidFill>
                  <a:srgbClr val="0000FF"/>
                </a:solidFill>
              </a:rPr>
              <a:t>ZAIB UN NISA (IHEP)</a:t>
            </a:r>
          </a:p>
        </p:txBody>
      </p:sp>
    </p:spTree>
    <p:extLst>
      <p:ext uri="{BB962C8B-B14F-4D97-AF65-F5344CB8AC3E}">
        <p14:creationId xmlns:p14="http://schemas.microsoft.com/office/powerpoint/2010/main" val="3667299566"/>
      </p:ext>
    </p:extLst>
  </p:cSld>
  <p:clrMapOvr>
    <a:masterClrMapping/>
  </p:clrMapOvr>
  <p:transition spd="slow" advTm="2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8|11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5.1|5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12.9|10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1561</TotalTime>
  <Words>1811</Words>
  <Application>Microsoft Office PowerPoint</Application>
  <PresentationFormat>On-screen Show (4:3)</PresentationFormat>
  <Paragraphs>314</Paragraphs>
  <Slides>23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Microsoft YaHei</vt:lpstr>
      <vt:lpstr>MS Mincho</vt:lpstr>
      <vt:lpstr>ＭＳ Ｐゴシック</vt:lpstr>
      <vt:lpstr>宋体</vt:lpstr>
      <vt:lpstr>Arial</vt:lpstr>
      <vt:lpstr>Calibri</vt:lpstr>
      <vt:lpstr>Symbol</vt:lpstr>
      <vt:lpstr>Times New Roman</vt:lpstr>
      <vt:lpstr>Wingdings</vt:lpstr>
      <vt:lpstr>Office Theme</vt:lpstr>
      <vt:lpstr>Equation</vt:lpstr>
      <vt:lpstr>Design of High Quality Electron Gun and Experimental Test of Cathode Activity for CEPC Klystron </vt:lpstr>
      <vt:lpstr> Brief Curriculum Vitae  </vt:lpstr>
      <vt:lpstr>Contributions</vt:lpstr>
      <vt:lpstr>CEPC Klystron Gun Study</vt:lpstr>
      <vt:lpstr>PowerPoint Presentation</vt:lpstr>
      <vt:lpstr>PowerPoint Presentation</vt:lpstr>
      <vt:lpstr>CEPC Gun Thermal Analysis</vt:lpstr>
      <vt:lpstr>PowerPoint Presentation</vt:lpstr>
      <vt:lpstr>Advantage of Dip Test</vt:lpstr>
      <vt:lpstr>Future Plan</vt:lpstr>
      <vt:lpstr>Future Research Work Plan at IHEP </vt:lpstr>
      <vt:lpstr>Why MBK is required?</vt:lpstr>
      <vt:lpstr>Application of MBKs for CEPC</vt:lpstr>
      <vt:lpstr>MBK Focusing</vt:lpstr>
      <vt:lpstr>Summary</vt:lpstr>
      <vt:lpstr>PowerPoint Presentation</vt:lpstr>
      <vt:lpstr>PowerPoint Presentation</vt:lpstr>
      <vt:lpstr>Contributions</vt:lpstr>
      <vt:lpstr>Conferences</vt:lpstr>
      <vt:lpstr> DGUN Results using Magnetic field with Auxiliary Coil</vt:lpstr>
      <vt:lpstr>Thermal Analysis and Mechanical Design</vt:lpstr>
      <vt:lpstr>Thermal Analysis Results of KEK Pulse Klystron</vt:lpstr>
      <vt:lpstr>New Innovative Results from Doctor Thesis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OBTAINING A POST DOCTORAL POSITION AT IHEP, BEIJING</dc:title>
  <dc:creator>user</dc:creator>
  <cp:lastModifiedBy>pc</cp:lastModifiedBy>
  <cp:revision>295</cp:revision>
  <cp:lastPrinted>2018-03-26T06:03:00Z</cp:lastPrinted>
  <dcterms:created xsi:type="dcterms:W3CDTF">2017-12-13T03:58:38Z</dcterms:created>
  <dcterms:modified xsi:type="dcterms:W3CDTF">2018-03-27T06:48:28Z</dcterms:modified>
</cp:coreProperties>
</file>