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C312B0-1CC2-4EFD-AC04-1CEC7FBFD86F}" type="doc">
      <dgm:prSet loTypeId="urn:microsoft.com/office/officeart/2005/8/layout/hierarchy2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zh-CN" altLang="en-US"/>
        </a:p>
      </dgm:t>
    </dgm:pt>
    <dgm:pt modelId="{4471D5CE-24A2-4E5B-988B-4ABC3361F773}">
      <dgm:prSet phldrT="[文本]" custT="1"/>
      <dgm:spPr>
        <a:ln w="19050">
          <a:solidFill>
            <a:srgbClr val="0070C0"/>
          </a:solidFill>
        </a:ln>
      </dgm:spPr>
      <dgm:t>
        <a:bodyPr/>
        <a:lstStyle/>
        <a:p>
          <a:r>
            <a:rPr lang="en-US" altLang="zh-CN" sz="1600" b="1" dirty="0" smtClean="0"/>
            <a:t>Cgem2DStripBase</a:t>
          </a:r>
          <a:endParaRPr lang="zh-CN" altLang="en-US" sz="1600" b="1" dirty="0"/>
        </a:p>
      </dgm:t>
    </dgm:pt>
    <dgm:pt modelId="{26B2DED3-A67F-434F-9791-94172B403E46}" type="parTrans" cxnId="{F3CBBAF0-C560-4D4D-B68D-37670E1128FF}">
      <dgm:prSet/>
      <dgm:spPr/>
      <dgm:t>
        <a:bodyPr/>
        <a:lstStyle/>
        <a:p>
          <a:endParaRPr lang="zh-CN" altLang="en-US" b="1"/>
        </a:p>
      </dgm:t>
    </dgm:pt>
    <dgm:pt modelId="{774309C9-83A2-4CE3-9314-F83EC9090CB7}" type="sibTrans" cxnId="{F3CBBAF0-C560-4D4D-B68D-37670E1128FF}">
      <dgm:prSet/>
      <dgm:spPr/>
      <dgm:t>
        <a:bodyPr/>
        <a:lstStyle/>
        <a:p>
          <a:endParaRPr lang="zh-CN" altLang="en-US" b="1"/>
        </a:p>
      </dgm:t>
    </dgm:pt>
    <dgm:pt modelId="{280F05CC-865D-45DE-88CD-C3DB59FE68FD}">
      <dgm:prSet phldrT="[文本]" custT="1"/>
      <dgm:spPr>
        <a:ln w="19050">
          <a:solidFill>
            <a:srgbClr val="0070C0"/>
          </a:solidFill>
        </a:ln>
      </dgm:spPr>
      <dgm:t>
        <a:bodyPr/>
        <a:lstStyle/>
        <a:p>
          <a:r>
            <a:rPr lang="en-US" altLang="zh-CN" sz="1600" b="1" dirty="0" smtClean="0"/>
            <a:t>Cgem2DXStrip</a:t>
          </a:r>
          <a:endParaRPr lang="zh-CN" altLang="en-US" sz="1800" b="1" dirty="0"/>
        </a:p>
      </dgm:t>
    </dgm:pt>
    <dgm:pt modelId="{C072118B-EBBC-416B-9059-E7603A886821}" type="parTrans" cxnId="{721510AD-986F-4BE1-BA6B-47F16B7994E4}">
      <dgm:prSet/>
      <dgm:spPr>
        <a:ln w="19050">
          <a:solidFill>
            <a:schemeClr val="accent1"/>
          </a:solidFill>
          <a:headEnd type="triangle" w="med" len="med"/>
          <a:tailEnd type="none" w="med" len="med"/>
        </a:ln>
      </dgm:spPr>
      <dgm:t>
        <a:bodyPr/>
        <a:lstStyle/>
        <a:p>
          <a:endParaRPr lang="zh-CN" altLang="en-US" b="1"/>
        </a:p>
      </dgm:t>
    </dgm:pt>
    <dgm:pt modelId="{2A3EC298-054A-468C-953F-FA75C60AB46A}" type="sibTrans" cxnId="{721510AD-986F-4BE1-BA6B-47F16B7994E4}">
      <dgm:prSet/>
      <dgm:spPr/>
      <dgm:t>
        <a:bodyPr/>
        <a:lstStyle/>
        <a:p>
          <a:endParaRPr lang="zh-CN" altLang="en-US" b="1"/>
        </a:p>
      </dgm:t>
    </dgm:pt>
    <dgm:pt modelId="{49DB3388-F7FD-474B-BB8D-F5D15A88A2BA}">
      <dgm:prSet phldrT="[文本]" custT="1"/>
      <dgm:spPr>
        <a:ln w="19050">
          <a:solidFill>
            <a:srgbClr val="0070C0"/>
          </a:solidFill>
        </a:ln>
      </dgm:spPr>
      <dgm:t>
        <a:bodyPr/>
        <a:lstStyle/>
        <a:p>
          <a:r>
            <a:rPr lang="en-US" altLang="zh-CN" sz="1600" b="1" dirty="0" smtClean="0"/>
            <a:t>Cgem2DVStrip</a:t>
          </a:r>
          <a:endParaRPr lang="zh-CN" altLang="en-US" sz="1900" b="1" dirty="0"/>
        </a:p>
      </dgm:t>
    </dgm:pt>
    <dgm:pt modelId="{A7C7ED97-D9B3-407F-A2BC-F47A42762993}" type="parTrans" cxnId="{00DD8F47-CD3E-43EF-8075-F3F36AAE21F7}">
      <dgm:prSet/>
      <dgm:spPr>
        <a:ln w="19050">
          <a:solidFill>
            <a:schemeClr val="accent1"/>
          </a:solidFill>
          <a:headEnd type="triangle" w="med" len="med"/>
          <a:tailEnd type="none" w="med" len="med"/>
        </a:ln>
      </dgm:spPr>
      <dgm:t>
        <a:bodyPr/>
        <a:lstStyle/>
        <a:p>
          <a:endParaRPr lang="zh-CN" altLang="en-US" b="1" dirty="0"/>
        </a:p>
      </dgm:t>
    </dgm:pt>
    <dgm:pt modelId="{48EEB150-6FCF-4D62-8F2C-6CE31DB0F389}" type="sibTrans" cxnId="{00DD8F47-CD3E-43EF-8075-F3F36AAE21F7}">
      <dgm:prSet/>
      <dgm:spPr/>
      <dgm:t>
        <a:bodyPr/>
        <a:lstStyle/>
        <a:p>
          <a:endParaRPr lang="zh-CN" altLang="en-US" b="1"/>
        </a:p>
      </dgm:t>
    </dgm:pt>
    <dgm:pt modelId="{B27E354F-2AE6-4E71-A396-4C7F6C7A0122}" type="pres">
      <dgm:prSet presAssocID="{CDC312B0-1CC2-4EFD-AC04-1CEC7FBFD86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1D35D26-9BE1-4BC8-8137-81E10E9EED4B}" type="pres">
      <dgm:prSet presAssocID="{4471D5CE-24A2-4E5B-988B-4ABC3361F773}" presName="root1" presStyleCnt="0"/>
      <dgm:spPr/>
    </dgm:pt>
    <dgm:pt modelId="{B897E770-DC8F-4D2F-AB16-32FE3B375193}" type="pres">
      <dgm:prSet presAssocID="{4471D5CE-24A2-4E5B-988B-4ABC3361F773}" presName="LevelOneTextNode" presStyleLbl="node0" presStyleIdx="0" presStyleCnt="1" custScaleX="13790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F226F25-8FFD-496F-89AF-7433C9A3FD45}" type="pres">
      <dgm:prSet presAssocID="{4471D5CE-24A2-4E5B-988B-4ABC3361F773}" presName="level2hierChild" presStyleCnt="0"/>
      <dgm:spPr/>
    </dgm:pt>
    <dgm:pt modelId="{DB4B975F-079A-4E90-9BF1-F0BE901AA903}" type="pres">
      <dgm:prSet presAssocID="{C072118B-EBBC-416B-9059-E7603A886821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247C7100-9ABC-47AC-ADBA-3390BD798F98}" type="pres">
      <dgm:prSet presAssocID="{C072118B-EBBC-416B-9059-E7603A886821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3E644D1B-36ED-45A2-A674-A8A70D2F677C}" type="pres">
      <dgm:prSet presAssocID="{280F05CC-865D-45DE-88CD-C3DB59FE68FD}" presName="root2" presStyleCnt="0"/>
      <dgm:spPr/>
    </dgm:pt>
    <dgm:pt modelId="{BA4619C2-A2E7-4ADD-8DE2-D5252DE5C315}" type="pres">
      <dgm:prSet presAssocID="{280F05CC-865D-45DE-88CD-C3DB59FE68FD}" presName="LevelTwoTextNode" presStyleLbl="node2" presStyleIdx="0" presStyleCnt="2" custScaleX="11188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D1444F9-B572-4B43-80D8-3A3F266C7034}" type="pres">
      <dgm:prSet presAssocID="{280F05CC-865D-45DE-88CD-C3DB59FE68FD}" presName="level3hierChild" presStyleCnt="0"/>
      <dgm:spPr/>
    </dgm:pt>
    <dgm:pt modelId="{045A6E41-59B2-48A0-921F-2DB055B02B03}" type="pres">
      <dgm:prSet presAssocID="{A7C7ED97-D9B3-407F-A2BC-F47A42762993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9AFBEE18-EA41-46E2-8CD9-E0083FD2A03F}" type="pres">
      <dgm:prSet presAssocID="{A7C7ED97-D9B3-407F-A2BC-F47A42762993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FE31F1B7-C5AE-47A7-A74C-E8E039F9A4EC}" type="pres">
      <dgm:prSet presAssocID="{49DB3388-F7FD-474B-BB8D-F5D15A88A2BA}" presName="root2" presStyleCnt="0"/>
      <dgm:spPr/>
    </dgm:pt>
    <dgm:pt modelId="{52B27AF1-FE13-4649-9414-98A458151A70}" type="pres">
      <dgm:prSet presAssocID="{49DB3388-F7FD-474B-BB8D-F5D15A88A2BA}" presName="LevelTwoTextNode" presStyleLbl="node2" presStyleIdx="1" presStyleCnt="2" custScaleX="11188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EDB5115-9640-43DE-B5F7-6D068EFA1E7D}" type="pres">
      <dgm:prSet presAssocID="{49DB3388-F7FD-474B-BB8D-F5D15A88A2BA}" presName="level3hierChild" presStyleCnt="0"/>
      <dgm:spPr/>
    </dgm:pt>
  </dgm:ptLst>
  <dgm:cxnLst>
    <dgm:cxn modelId="{721510AD-986F-4BE1-BA6B-47F16B7994E4}" srcId="{4471D5CE-24A2-4E5B-988B-4ABC3361F773}" destId="{280F05CC-865D-45DE-88CD-C3DB59FE68FD}" srcOrd="0" destOrd="0" parTransId="{C072118B-EBBC-416B-9059-E7603A886821}" sibTransId="{2A3EC298-054A-468C-953F-FA75C60AB46A}"/>
    <dgm:cxn modelId="{665742B0-AB96-46D4-A38A-A1D2D2E53A46}" type="presOf" srcId="{280F05CC-865D-45DE-88CD-C3DB59FE68FD}" destId="{BA4619C2-A2E7-4ADD-8DE2-D5252DE5C315}" srcOrd="0" destOrd="0" presId="urn:microsoft.com/office/officeart/2005/8/layout/hierarchy2"/>
    <dgm:cxn modelId="{4E897D24-994E-4337-B4E9-72E2A061D00A}" type="presOf" srcId="{CDC312B0-1CC2-4EFD-AC04-1CEC7FBFD86F}" destId="{B27E354F-2AE6-4E71-A396-4C7F6C7A0122}" srcOrd="0" destOrd="0" presId="urn:microsoft.com/office/officeart/2005/8/layout/hierarchy2"/>
    <dgm:cxn modelId="{2B7C42A7-6A8D-42DC-B86A-6AEFF29C9A59}" type="presOf" srcId="{A7C7ED97-D9B3-407F-A2BC-F47A42762993}" destId="{045A6E41-59B2-48A0-921F-2DB055B02B03}" srcOrd="0" destOrd="0" presId="urn:microsoft.com/office/officeart/2005/8/layout/hierarchy2"/>
    <dgm:cxn modelId="{E413063E-9A44-45BD-A6EC-F1C982333DFD}" type="presOf" srcId="{A7C7ED97-D9B3-407F-A2BC-F47A42762993}" destId="{9AFBEE18-EA41-46E2-8CD9-E0083FD2A03F}" srcOrd="1" destOrd="0" presId="urn:microsoft.com/office/officeart/2005/8/layout/hierarchy2"/>
    <dgm:cxn modelId="{00DD8F47-CD3E-43EF-8075-F3F36AAE21F7}" srcId="{4471D5CE-24A2-4E5B-988B-4ABC3361F773}" destId="{49DB3388-F7FD-474B-BB8D-F5D15A88A2BA}" srcOrd="1" destOrd="0" parTransId="{A7C7ED97-D9B3-407F-A2BC-F47A42762993}" sibTransId="{48EEB150-6FCF-4D62-8F2C-6CE31DB0F389}"/>
    <dgm:cxn modelId="{33B9055A-1E3F-44E0-AEEF-BDD17D4A1F1A}" type="presOf" srcId="{C072118B-EBBC-416B-9059-E7603A886821}" destId="{247C7100-9ABC-47AC-ADBA-3390BD798F98}" srcOrd="1" destOrd="0" presId="urn:microsoft.com/office/officeart/2005/8/layout/hierarchy2"/>
    <dgm:cxn modelId="{F3CBBAF0-C560-4D4D-B68D-37670E1128FF}" srcId="{CDC312B0-1CC2-4EFD-AC04-1CEC7FBFD86F}" destId="{4471D5CE-24A2-4E5B-988B-4ABC3361F773}" srcOrd="0" destOrd="0" parTransId="{26B2DED3-A67F-434F-9791-94172B403E46}" sibTransId="{774309C9-83A2-4CE3-9314-F83EC9090CB7}"/>
    <dgm:cxn modelId="{4F4FC002-E65B-4BC7-98CE-F246C7C69016}" type="presOf" srcId="{C072118B-EBBC-416B-9059-E7603A886821}" destId="{DB4B975F-079A-4E90-9BF1-F0BE901AA903}" srcOrd="0" destOrd="0" presId="urn:microsoft.com/office/officeart/2005/8/layout/hierarchy2"/>
    <dgm:cxn modelId="{B3C6FFF3-FC0F-4CEA-8BA2-E797767AAEA9}" type="presOf" srcId="{4471D5CE-24A2-4E5B-988B-4ABC3361F773}" destId="{B897E770-DC8F-4D2F-AB16-32FE3B375193}" srcOrd="0" destOrd="0" presId="urn:microsoft.com/office/officeart/2005/8/layout/hierarchy2"/>
    <dgm:cxn modelId="{AC578455-FB91-4723-809E-0465AB851123}" type="presOf" srcId="{49DB3388-F7FD-474B-BB8D-F5D15A88A2BA}" destId="{52B27AF1-FE13-4649-9414-98A458151A70}" srcOrd="0" destOrd="0" presId="urn:microsoft.com/office/officeart/2005/8/layout/hierarchy2"/>
    <dgm:cxn modelId="{C205840F-D3C1-42BC-99FD-7FF62B41B47B}" type="presParOf" srcId="{B27E354F-2AE6-4E71-A396-4C7F6C7A0122}" destId="{41D35D26-9BE1-4BC8-8137-81E10E9EED4B}" srcOrd="0" destOrd="0" presId="urn:microsoft.com/office/officeart/2005/8/layout/hierarchy2"/>
    <dgm:cxn modelId="{C4FADE76-90B3-49C1-9CB2-77034BC26DF4}" type="presParOf" srcId="{41D35D26-9BE1-4BC8-8137-81E10E9EED4B}" destId="{B897E770-DC8F-4D2F-AB16-32FE3B375193}" srcOrd="0" destOrd="0" presId="urn:microsoft.com/office/officeart/2005/8/layout/hierarchy2"/>
    <dgm:cxn modelId="{18E1201F-FE25-4B00-8E9E-464BC104BD17}" type="presParOf" srcId="{41D35D26-9BE1-4BC8-8137-81E10E9EED4B}" destId="{4F226F25-8FFD-496F-89AF-7433C9A3FD45}" srcOrd="1" destOrd="0" presId="urn:microsoft.com/office/officeart/2005/8/layout/hierarchy2"/>
    <dgm:cxn modelId="{44124EC7-2E6D-4A5D-858F-1388D4DCAF41}" type="presParOf" srcId="{4F226F25-8FFD-496F-89AF-7433C9A3FD45}" destId="{DB4B975F-079A-4E90-9BF1-F0BE901AA903}" srcOrd="0" destOrd="0" presId="urn:microsoft.com/office/officeart/2005/8/layout/hierarchy2"/>
    <dgm:cxn modelId="{62D2449A-192F-4DD3-812D-A5FB6DD93655}" type="presParOf" srcId="{DB4B975F-079A-4E90-9BF1-F0BE901AA903}" destId="{247C7100-9ABC-47AC-ADBA-3390BD798F98}" srcOrd="0" destOrd="0" presId="urn:microsoft.com/office/officeart/2005/8/layout/hierarchy2"/>
    <dgm:cxn modelId="{CE08CF8D-96D4-48E8-BD9B-D49EB3724B7A}" type="presParOf" srcId="{4F226F25-8FFD-496F-89AF-7433C9A3FD45}" destId="{3E644D1B-36ED-45A2-A674-A8A70D2F677C}" srcOrd="1" destOrd="0" presId="urn:microsoft.com/office/officeart/2005/8/layout/hierarchy2"/>
    <dgm:cxn modelId="{7067F0BF-1D4B-4F86-AD3F-59A16AD340F6}" type="presParOf" srcId="{3E644D1B-36ED-45A2-A674-A8A70D2F677C}" destId="{BA4619C2-A2E7-4ADD-8DE2-D5252DE5C315}" srcOrd="0" destOrd="0" presId="urn:microsoft.com/office/officeart/2005/8/layout/hierarchy2"/>
    <dgm:cxn modelId="{F8883DBE-D457-410F-B706-20317F8BC587}" type="presParOf" srcId="{3E644D1B-36ED-45A2-A674-A8A70D2F677C}" destId="{3D1444F9-B572-4B43-80D8-3A3F266C7034}" srcOrd="1" destOrd="0" presId="urn:microsoft.com/office/officeart/2005/8/layout/hierarchy2"/>
    <dgm:cxn modelId="{835FDCE0-9CEB-4C8F-AA46-AADC0BC9FB71}" type="presParOf" srcId="{4F226F25-8FFD-496F-89AF-7433C9A3FD45}" destId="{045A6E41-59B2-48A0-921F-2DB055B02B03}" srcOrd="2" destOrd="0" presId="urn:microsoft.com/office/officeart/2005/8/layout/hierarchy2"/>
    <dgm:cxn modelId="{E1ECA5D2-1A55-4453-9A65-048A719D500B}" type="presParOf" srcId="{045A6E41-59B2-48A0-921F-2DB055B02B03}" destId="{9AFBEE18-EA41-46E2-8CD9-E0083FD2A03F}" srcOrd="0" destOrd="0" presId="urn:microsoft.com/office/officeart/2005/8/layout/hierarchy2"/>
    <dgm:cxn modelId="{837AD7DF-7B69-4EB0-85CC-4212B26672B1}" type="presParOf" srcId="{4F226F25-8FFD-496F-89AF-7433C9A3FD45}" destId="{FE31F1B7-C5AE-47A7-A74C-E8E039F9A4EC}" srcOrd="3" destOrd="0" presId="urn:microsoft.com/office/officeart/2005/8/layout/hierarchy2"/>
    <dgm:cxn modelId="{0F8BF79F-5546-4C7F-A301-EAA1856D73BB}" type="presParOf" srcId="{FE31F1B7-C5AE-47A7-A74C-E8E039F9A4EC}" destId="{52B27AF1-FE13-4649-9414-98A458151A70}" srcOrd="0" destOrd="0" presId="urn:microsoft.com/office/officeart/2005/8/layout/hierarchy2"/>
    <dgm:cxn modelId="{6A9415B1-DB11-4C49-958B-502F1499A409}" type="presParOf" srcId="{FE31F1B7-C5AE-47A7-A74C-E8E039F9A4EC}" destId="{CEDB5115-9640-43DE-B5F7-6D068EFA1E7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7E770-DC8F-4D2F-AB16-32FE3B375193}">
      <dsp:nvSpPr>
        <dsp:cNvPr id="0" name=""/>
        <dsp:cNvSpPr/>
      </dsp:nvSpPr>
      <dsp:spPr>
        <a:xfrm>
          <a:off x="446805" y="411845"/>
          <a:ext cx="1969664" cy="7141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kern="1200" dirty="0" smtClean="0"/>
            <a:t>Cgem2DStripBase</a:t>
          </a:r>
          <a:endParaRPr lang="zh-CN" altLang="en-US" sz="1600" b="1" kern="1200" dirty="0"/>
        </a:p>
      </dsp:txBody>
      <dsp:txXfrm>
        <a:off x="467722" y="432762"/>
        <a:ext cx="1927830" cy="672330"/>
      </dsp:txXfrm>
    </dsp:sp>
    <dsp:sp modelId="{DB4B975F-079A-4E90-9BF1-F0BE901AA903}">
      <dsp:nvSpPr>
        <dsp:cNvPr id="0" name=""/>
        <dsp:cNvSpPr/>
      </dsp:nvSpPr>
      <dsp:spPr>
        <a:xfrm rot="19457599">
          <a:off x="2350337" y="521810"/>
          <a:ext cx="703596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03596" y="4179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b="1" kern="1200"/>
        </a:p>
      </dsp:txBody>
      <dsp:txXfrm>
        <a:off x="2684546" y="546015"/>
        <a:ext cx="35179" cy="35179"/>
      </dsp:txXfrm>
    </dsp:sp>
    <dsp:sp modelId="{BA4619C2-A2E7-4ADD-8DE2-D5252DE5C315}">
      <dsp:nvSpPr>
        <dsp:cNvPr id="0" name=""/>
        <dsp:cNvSpPr/>
      </dsp:nvSpPr>
      <dsp:spPr>
        <a:xfrm>
          <a:off x="2987801" y="1201"/>
          <a:ext cx="1598056" cy="7141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kern="1200" dirty="0" smtClean="0"/>
            <a:t>Cgem2DXStrip</a:t>
          </a:r>
          <a:endParaRPr lang="zh-CN" altLang="en-US" sz="1800" b="1" kern="1200" dirty="0"/>
        </a:p>
      </dsp:txBody>
      <dsp:txXfrm>
        <a:off x="3008718" y="22118"/>
        <a:ext cx="1556222" cy="672330"/>
      </dsp:txXfrm>
    </dsp:sp>
    <dsp:sp modelId="{045A6E41-59B2-48A0-921F-2DB055B02B03}">
      <dsp:nvSpPr>
        <dsp:cNvPr id="0" name=""/>
        <dsp:cNvSpPr/>
      </dsp:nvSpPr>
      <dsp:spPr>
        <a:xfrm rot="2142401">
          <a:off x="2350337" y="932454"/>
          <a:ext cx="703596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03596" y="4179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b="1" kern="1200" dirty="0"/>
        </a:p>
      </dsp:txBody>
      <dsp:txXfrm>
        <a:off x="2684546" y="956659"/>
        <a:ext cx="35179" cy="35179"/>
      </dsp:txXfrm>
    </dsp:sp>
    <dsp:sp modelId="{52B27AF1-FE13-4649-9414-98A458151A70}">
      <dsp:nvSpPr>
        <dsp:cNvPr id="0" name=""/>
        <dsp:cNvSpPr/>
      </dsp:nvSpPr>
      <dsp:spPr>
        <a:xfrm>
          <a:off x="2987801" y="822489"/>
          <a:ext cx="1598056" cy="7141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kern="1200" dirty="0" smtClean="0"/>
            <a:t>Cgem2DVStrip</a:t>
          </a:r>
          <a:endParaRPr lang="zh-CN" altLang="en-US" sz="1900" b="1" kern="1200" dirty="0"/>
        </a:p>
      </dsp:txBody>
      <dsp:txXfrm>
        <a:off x="3008718" y="843406"/>
        <a:ext cx="1556222" cy="672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57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69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46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85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97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53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23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426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40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D8738-43DD-49B3-9099-F537E6BFA555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E2CCA-40D4-4D19-8FBB-5826A4FAA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57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17028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CGEM Strips Display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371600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2018.3.22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660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 </a:t>
            </a:r>
            <a:r>
              <a:rPr lang="en-US" altLang="zh-CN" i="1" dirty="0" err="1" smtClean="0"/>
              <a:t>CgemVStripCalculator</a:t>
            </a:r>
            <a:endParaRPr lang="zh-CN" altLang="en-US" i="1" dirty="0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41162"/>
            <a:ext cx="7886700" cy="5025690"/>
          </a:xfrm>
        </p:spPr>
      </p:pic>
    </p:spTree>
    <p:extLst>
      <p:ext uri="{BB962C8B-B14F-4D97-AF65-F5344CB8AC3E}">
        <p14:creationId xmlns:p14="http://schemas.microsoft.com/office/powerpoint/2010/main" val="11553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V-strip display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68" y="1633779"/>
            <a:ext cx="3895313" cy="3907029"/>
          </a:xfrm>
        </p:spPr>
      </p:pic>
      <p:sp>
        <p:nvSpPr>
          <p:cNvPr id="5" name="文本框 4"/>
          <p:cNvSpPr txBox="1"/>
          <p:nvPr/>
        </p:nvSpPr>
        <p:spPr>
          <a:xfrm>
            <a:off x="2358736" y="5673436"/>
            <a:ext cx="4426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In XY view, V-strips are overlapping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407272" y="5171476"/>
            <a:ext cx="100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130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V-strip display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522" y="1433945"/>
            <a:ext cx="3772646" cy="3756027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386608"/>
            <a:ext cx="3101499" cy="2803364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V="1">
            <a:off x="2179399" y="1433946"/>
            <a:ext cx="2771123" cy="20076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179399" y="3441557"/>
            <a:ext cx="2771123" cy="17484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96121" y="5412649"/>
            <a:ext cx="256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</a:t>
            </a:r>
            <a:r>
              <a:rPr lang="en-US" altLang="zh-CN" dirty="0" smtClean="0"/>
              <a:t>00%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5735409" y="5412649"/>
            <a:ext cx="220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9</a:t>
            </a:r>
            <a:r>
              <a:rPr lang="en-US" altLang="zh-CN" dirty="0" smtClean="0"/>
              <a:t>0000%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810793" y="5819992"/>
            <a:ext cx="7127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It is also difficult to distinguish each V-strip in ZR view.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59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of partial display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we only display fraction of V-strips, we can see the spirals clearly.</a:t>
            </a:r>
          </a:p>
          <a:p>
            <a:r>
              <a:rPr lang="en-US" altLang="zh-CN" dirty="0" smtClean="0"/>
              <a:t>This picture shows V-strips in layer0, VID = 601~610.</a:t>
            </a:r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8" y="2765780"/>
            <a:ext cx="7289223" cy="341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Test of partial display</a:t>
            </a:r>
            <a:endParaRPr lang="zh-CN" altLang="en-US" dirty="0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596" y="2054416"/>
            <a:ext cx="2753908" cy="1701303"/>
          </a:xfr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550" y="4119446"/>
            <a:ext cx="2837035" cy="258879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550" y="698515"/>
            <a:ext cx="3481113" cy="99217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4" y="1690689"/>
            <a:ext cx="3116769" cy="2685953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37" name="组合 36"/>
          <p:cNvGrpSpPr/>
          <p:nvPr/>
        </p:nvGrpSpPr>
        <p:grpSpPr>
          <a:xfrm>
            <a:off x="3514725" y="1681162"/>
            <a:ext cx="671514" cy="2705007"/>
            <a:chOff x="3514725" y="1681162"/>
            <a:chExt cx="671514" cy="2705007"/>
          </a:xfrm>
        </p:grpSpPr>
        <p:sp>
          <p:nvSpPr>
            <p:cNvPr id="10" name="矩形 9"/>
            <p:cNvSpPr/>
            <p:nvPr/>
          </p:nvSpPr>
          <p:spPr>
            <a:xfrm>
              <a:off x="4043363" y="2930330"/>
              <a:ext cx="142876" cy="149514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flipH="1" flipV="1">
              <a:off x="3514725" y="1681162"/>
              <a:ext cx="528640" cy="1256312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3514725" y="3079844"/>
              <a:ext cx="528638" cy="130632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5352022" y="2825547"/>
            <a:ext cx="2856089" cy="1293899"/>
            <a:chOff x="5352022" y="2825547"/>
            <a:chExt cx="2856089" cy="1293899"/>
          </a:xfrm>
        </p:grpSpPr>
        <p:sp>
          <p:nvSpPr>
            <p:cNvPr id="11" name="矩形 10"/>
            <p:cNvSpPr/>
            <p:nvPr/>
          </p:nvSpPr>
          <p:spPr>
            <a:xfrm>
              <a:off x="5352024" y="2825547"/>
              <a:ext cx="142876" cy="149514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5352022" y="2975061"/>
              <a:ext cx="2" cy="114438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494898" y="2975061"/>
              <a:ext cx="2713213" cy="114438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5352022" y="1690689"/>
            <a:ext cx="3500169" cy="819148"/>
            <a:chOff x="5352022" y="1690689"/>
            <a:chExt cx="3500169" cy="819148"/>
          </a:xfrm>
        </p:grpSpPr>
        <p:sp>
          <p:nvSpPr>
            <p:cNvPr id="12" name="矩形 11"/>
            <p:cNvSpPr/>
            <p:nvPr/>
          </p:nvSpPr>
          <p:spPr>
            <a:xfrm>
              <a:off x="6010276" y="2424112"/>
              <a:ext cx="276224" cy="8572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5352022" y="1690689"/>
              <a:ext cx="658254" cy="733423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V="1">
              <a:off x="6286500" y="1690689"/>
              <a:ext cx="2565691" cy="733424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8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Class</a:t>
            </a:r>
            <a:r>
              <a:rPr lang="en-US" altLang="zh-CN" i="1" dirty="0" smtClean="0"/>
              <a:t> Cgem2DXStrip</a:t>
            </a:r>
            <a:r>
              <a:rPr lang="en-US" altLang="zh-CN" dirty="0" smtClean="0"/>
              <a:t> and class </a:t>
            </a:r>
            <a:r>
              <a:rPr lang="en-US" altLang="zh-CN" i="1" dirty="0" smtClean="0"/>
              <a:t>Cgem2DVStrip</a:t>
            </a:r>
            <a:r>
              <a:rPr lang="en-US" altLang="zh-CN" dirty="0" smtClean="0"/>
              <a:t> derive from class </a:t>
            </a:r>
            <a:r>
              <a:rPr lang="en-US" altLang="zh-CN" i="1" dirty="0" smtClean="0"/>
              <a:t>Cgem2DStripBase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There are 3 kinds of coordinates to describe position in CGEM sheet.</a:t>
            </a:r>
          </a:p>
          <a:p>
            <a:r>
              <a:rPr lang="en-US" altLang="zh-CN" dirty="0" smtClean="0"/>
              <a:t>V-strip display is more difficult than X-strip display.</a:t>
            </a:r>
          </a:p>
          <a:p>
            <a:r>
              <a:rPr lang="en-US" altLang="zh-CN" dirty="0" smtClean="0"/>
              <a:t>Class</a:t>
            </a:r>
            <a:r>
              <a:rPr lang="en-US" altLang="zh-CN" i="1" dirty="0" smtClean="0"/>
              <a:t> </a:t>
            </a:r>
            <a:r>
              <a:rPr lang="en-US" altLang="zh-CN" i="1" dirty="0" err="1" smtClean="0"/>
              <a:t>CgemVStripCalculator</a:t>
            </a:r>
            <a:r>
              <a:rPr lang="en-US" altLang="zh-CN" dirty="0" smtClean="0"/>
              <a:t> is used to yield necessary data of V-strip display.</a:t>
            </a:r>
          </a:p>
          <a:p>
            <a:r>
              <a:rPr lang="en-US" altLang="zh-CN" dirty="0" smtClean="0"/>
              <a:t>It is difficult to distinguish strips in XY view and ZR view.</a:t>
            </a:r>
          </a:p>
          <a:p>
            <a:r>
              <a:rPr lang="en-US" altLang="zh-CN" dirty="0" smtClean="0"/>
              <a:t>It is necessary to display </a:t>
            </a:r>
            <a:r>
              <a:rPr lang="en-US" altLang="zh-CN" dirty="0" smtClean="0">
                <a:solidFill>
                  <a:srgbClr val="C00000"/>
                </a:solidFill>
              </a:rPr>
              <a:t>unfolded</a:t>
            </a:r>
            <a:r>
              <a:rPr lang="en-US" altLang="zh-CN" dirty="0" smtClean="0"/>
              <a:t> view of each sheet.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14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Class structure design of CGEM strips</a:t>
            </a:r>
          </a:p>
          <a:p>
            <a:pPr lvl="1"/>
            <a:r>
              <a:rPr lang="en-US" altLang="zh-CN" dirty="0" smtClean="0"/>
              <a:t>Compare with MDC wires</a:t>
            </a:r>
          </a:p>
          <a:p>
            <a:r>
              <a:rPr lang="en-US" altLang="zh-CN" dirty="0"/>
              <a:t>Coordinates of CGEM </a:t>
            </a:r>
            <a:r>
              <a:rPr lang="en-US" altLang="zh-CN" dirty="0" smtClean="0"/>
              <a:t>sheet</a:t>
            </a:r>
          </a:p>
          <a:p>
            <a:r>
              <a:rPr lang="en-US" altLang="zh-CN" dirty="0" smtClean="0"/>
              <a:t>X-strip display</a:t>
            </a:r>
          </a:p>
          <a:p>
            <a:r>
              <a:rPr lang="en-US" altLang="zh-CN" dirty="0" smtClean="0"/>
              <a:t>V-strips </a:t>
            </a:r>
            <a:r>
              <a:rPr lang="en-US" altLang="zh-CN" dirty="0"/>
              <a:t>d</a:t>
            </a:r>
            <a:r>
              <a:rPr lang="en-US" altLang="zh-CN" dirty="0" smtClean="0"/>
              <a:t>isplay</a:t>
            </a:r>
          </a:p>
          <a:p>
            <a:pPr lvl="1"/>
            <a:r>
              <a:rPr lang="en-US" altLang="zh-CN" dirty="0" smtClean="0"/>
              <a:t>About CGEM V-strips</a:t>
            </a:r>
          </a:p>
          <a:p>
            <a:pPr lvl="1"/>
            <a:r>
              <a:rPr lang="en-US" altLang="zh-CN" dirty="0" smtClean="0"/>
              <a:t>Class </a:t>
            </a:r>
            <a:r>
              <a:rPr lang="en-US" altLang="zh-CN" i="1" dirty="0" err="1" smtClean="0"/>
              <a:t>CgemVStripCalculator</a:t>
            </a:r>
            <a:endParaRPr lang="en-US" altLang="zh-CN" i="1" dirty="0" smtClean="0"/>
          </a:p>
          <a:p>
            <a:pPr lvl="1"/>
            <a:r>
              <a:rPr lang="en-US" altLang="zh-CN" dirty="0" smtClean="0"/>
              <a:t>Test of partial display</a:t>
            </a:r>
          </a:p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64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 structure design of CGEM strips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other detector, there are some C++ files about detector </a:t>
            </a:r>
            <a:r>
              <a:rPr lang="en-US" altLang="zh-CN" dirty="0" smtClean="0"/>
              <a:t>important components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MDC:	Mdc2DWire.h, Mdc2DWire.cxx</a:t>
            </a:r>
          </a:p>
          <a:p>
            <a:pPr lvl="1"/>
            <a:r>
              <a:rPr lang="en-US" altLang="zh-CN" dirty="0" smtClean="0"/>
              <a:t>TOF:	Tof2DScin.h, Tof2DScin.cxx</a:t>
            </a:r>
          </a:p>
          <a:p>
            <a:pPr lvl="1"/>
            <a:r>
              <a:rPr lang="en-US" altLang="zh-CN" dirty="0" smtClean="0"/>
              <a:t>EMC:	Emc2DCrystal.h, Emc2DCrystal.cxx</a:t>
            </a:r>
          </a:p>
          <a:p>
            <a:pPr lvl="1"/>
            <a:r>
              <a:rPr lang="en-US" altLang="zh-CN" dirty="0" smtClean="0"/>
              <a:t>MUC:	Muc2DStrip.h, Muc2DStrip.cxx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In CGEM, I also created C++ files about CGEM strips.</a:t>
            </a:r>
          </a:p>
          <a:p>
            <a:pPr lvl="1"/>
            <a:r>
              <a:rPr lang="en-US" altLang="zh-CN" dirty="0" smtClean="0"/>
              <a:t>CGEM:	</a:t>
            </a:r>
            <a:r>
              <a:rPr lang="en-US" altLang="zh-CN" dirty="0" smtClean="0">
                <a:solidFill>
                  <a:srgbClr val="C00000"/>
                </a:solidFill>
              </a:rPr>
              <a:t>Cgem2DStrip.h, Cgem2DStrip.cxx</a:t>
            </a:r>
          </a:p>
        </p:txBody>
      </p:sp>
    </p:spTree>
    <p:extLst>
      <p:ext uri="{BB962C8B-B14F-4D97-AF65-F5344CB8AC3E}">
        <p14:creationId xmlns:p14="http://schemas.microsoft.com/office/powerpoint/2010/main" val="37292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Compare with MDC wires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Both CGEM strips and MDC wires have two type:</a:t>
            </a:r>
          </a:p>
          <a:p>
            <a:pPr lvl="1"/>
            <a:r>
              <a:rPr lang="en-US" altLang="zh-CN" dirty="0" smtClean="0"/>
              <a:t>MDC wires include axial wires and stereo wires</a:t>
            </a:r>
          </a:p>
          <a:p>
            <a:pPr lvl="1"/>
            <a:r>
              <a:rPr lang="en-US" altLang="zh-CN" dirty="0" smtClean="0"/>
              <a:t>CGEM strips include X-strips and V-strips</a:t>
            </a:r>
          </a:p>
          <a:p>
            <a:r>
              <a:rPr lang="en-US" altLang="zh-CN" dirty="0" smtClean="0"/>
              <a:t>However, the shape of CGEM V-strip is very different from X-strip, while MDC axial wire and stereo wire are similar.</a:t>
            </a:r>
          </a:p>
          <a:p>
            <a:r>
              <a:rPr lang="en-US" altLang="zh-CN" dirty="0" smtClean="0"/>
              <a:t>So in Mdc2DWire.h, 2 kinds of wires are designed as one class, using a variable to distinguish them.</a:t>
            </a:r>
            <a:endParaRPr lang="zh-CN" altLang="en-US" dirty="0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78" y="4632568"/>
            <a:ext cx="6969259" cy="80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3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 structure design of CGEM strips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Because of the large difference between the shape of X-strip and V-strip, I designed Cgem2DStrip as 2 classes inherited from a public base class.</a:t>
            </a:r>
            <a:endParaRPr lang="zh-CN" altLang="en-US" dirty="0"/>
          </a:p>
        </p:txBody>
      </p:sp>
      <p:grpSp>
        <p:nvGrpSpPr>
          <p:cNvPr id="18" name="组合 17"/>
          <p:cNvGrpSpPr/>
          <p:nvPr/>
        </p:nvGrpSpPr>
        <p:grpSpPr>
          <a:xfrm>
            <a:off x="981723" y="2792449"/>
            <a:ext cx="7180553" cy="3384514"/>
            <a:chOff x="1316181" y="2718774"/>
            <a:chExt cx="7180553" cy="3384514"/>
          </a:xfrm>
        </p:grpSpPr>
        <p:graphicFrame>
          <p:nvGraphicFramePr>
            <p:cNvPr id="5" name="图示 4"/>
            <p:cNvGraphicFramePr/>
            <p:nvPr>
              <p:extLst>
                <p:ext uri="{D42A27DB-BD31-4B8C-83A1-F6EECF244321}">
                  <p14:modId xmlns:p14="http://schemas.microsoft.com/office/powerpoint/2010/main" val="4049015918"/>
                </p:ext>
              </p:extLst>
            </p:nvPr>
          </p:nvGraphicFramePr>
          <p:xfrm>
            <a:off x="1316181" y="2718774"/>
            <a:ext cx="5032664" cy="153785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文本框 6"/>
            <p:cNvSpPr txBox="1"/>
            <p:nvPr/>
          </p:nvSpPr>
          <p:spPr>
            <a:xfrm>
              <a:off x="1868631" y="4256629"/>
              <a:ext cx="2154600" cy="184665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600" i="1" dirty="0" smtClean="0"/>
                <a:t>Public properties:</a:t>
              </a:r>
            </a:p>
            <a:p>
              <a:r>
                <a:rPr lang="en-US" altLang="zh-CN" sz="1400" dirty="0" smtClean="0"/>
                <a:t>Identifier</a:t>
              </a:r>
            </a:p>
            <a:p>
              <a:r>
                <a:rPr lang="en-US" altLang="zh-CN" sz="1400" dirty="0" smtClean="0"/>
                <a:t>Style</a:t>
              </a:r>
            </a:p>
            <a:p>
              <a:r>
                <a:rPr lang="en-US" altLang="zh-CN" sz="1400" dirty="0" smtClean="0"/>
                <a:t>Tip text</a:t>
              </a:r>
            </a:p>
            <a:p>
              <a:r>
                <a:rPr lang="en-US" altLang="zh-CN" sz="1400" dirty="0"/>
                <a:t>Set highlighted and </a:t>
              </a:r>
              <a:r>
                <a:rPr lang="en-US" altLang="zh-CN" sz="1400" dirty="0" smtClean="0"/>
                <a:t>fired</a:t>
              </a:r>
            </a:p>
            <a:p>
              <a:r>
                <a:rPr lang="en-US" altLang="zh-CN" sz="1400" dirty="0"/>
                <a:t>D</a:t>
              </a:r>
              <a:r>
                <a:rPr lang="en-US" altLang="zh-CN" sz="1400" dirty="0" smtClean="0"/>
                <a:t>raw function </a:t>
              </a:r>
              <a:r>
                <a:rPr lang="en-US" altLang="zh-CN" sz="1400" dirty="0" smtClean="0">
                  <a:solidFill>
                    <a:srgbClr val="C00000"/>
                  </a:solidFill>
                </a:rPr>
                <a:t>(virtual)</a:t>
              </a:r>
            </a:p>
            <a:p>
              <a:r>
                <a:rPr lang="en-US" altLang="zh-CN" sz="1400" dirty="0" smtClean="0"/>
                <a:t>Mouse event </a:t>
              </a:r>
              <a:r>
                <a:rPr lang="en-US" altLang="zh-CN" sz="1400" dirty="0" smtClean="0">
                  <a:solidFill>
                    <a:srgbClr val="C00000"/>
                  </a:solidFill>
                </a:rPr>
                <a:t>(virtual)</a:t>
              </a:r>
            </a:p>
            <a:p>
              <a:r>
                <a:rPr lang="en-US" altLang="zh-CN" sz="1400" dirty="0" smtClean="0"/>
                <a:t>…</a:t>
              </a:r>
              <a:endParaRPr lang="zh-CN" altLang="en-US" sz="1400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292996" y="3145107"/>
              <a:ext cx="2203738" cy="30777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X-strip geometry objects</a:t>
              </a:r>
              <a:endParaRPr lang="zh-CN" altLang="en-US" sz="1400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292996" y="3948852"/>
              <a:ext cx="2203738" cy="30777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V</a:t>
              </a:r>
              <a:r>
                <a:rPr lang="en-US" altLang="zh-CN" sz="1400" dirty="0" smtClean="0"/>
                <a:t>-strip geometry objects</a:t>
              </a:r>
              <a:endParaRPr lang="zh-CN" altLang="en-US" sz="1400" dirty="0"/>
            </a:p>
          </p:txBody>
        </p:sp>
        <p:cxnSp>
          <p:nvCxnSpPr>
            <p:cNvPr id="12" name="直接连接符 11"/>
            <p:cNvCxnSpPr/>
            <p:nvPr/>
          </p:nvCxnSpPr>
          <p:spPr>
            <a:xfrm flipV="1">
              <a:off x="2783032" y="3843698"/>
              <a:ext cx="0" cy="412933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5902036" y="3298995"/>
              <a:ext cx="39096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>
              <a:stCxn id="9" idx="1"/>
            </p:cNvCxnSpPr>
            <p:nvPr/>
          </p:nvCxnSpPr>
          <p:spPr>
            <a:xfrm flipH="1" flipV="1">
              <a:off x="5902036" y="4102740"/>
              <a:ext cx="390960" cy="1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41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Coordinates of CGEM sheet</a:t>
            </a:r>
            <a:endParaRPr lang="zh-CN" altLang="en-US" dirty="0"/>
          </a:p>
        </p:txBody>
      </p:sp>
      <p:sp>
        <p:nvSpPr>
          <p:cNvPr id="104" name="内容占位符 103"/>
          <p:cNvSpPr>
            <a:spLocks noGrp="1"/>
          </p:cNvSpPr>
          <p:nvPr>
            <p:ph idx="1"/>
          </p:nvPr>
        </p:nvSpPr>
        <p:spPr>
          <a:xfrm>
            <a:off x="628650" y="4343491"/>
            <a:ext cx="7886700" cy="1833472"/>
          </a:xfrm>
        </p:spPr>
        <p:txBody>
          <a:bodyPr/>
          <a:lstStyle/>
          <a:p>
            <a:r>
              <a:rPr lang="en-US" altLang="zh-CN" dirty="0"/>
              <a:t>In X-V coordinate, X-axis perpendiculars to X-strip, and V-axis perpendiculars to V-strip.</a:t>
            </a:r>
          </a:p>
          <a:p>
            <a:r>
              <a:rPr lang="en-US" altLang="zh-CN" dirty="0"/>
              <a:t>φ-z </a:t>
            </a:r>
            <a:r>
              <a:rPr lang="en-US" altLang="zh-CN" dirty="0" smtClean="0"/>
              <a:t>Coordinate is cylinder coordinate of rolled-up sheet.</a:t>
            </a:r>
            <a:endParaRPr lang="zh-CN" altLang="en-US" dirty="0"/>
          </a:p>
          <a:p>
            <a:r>
              <a:rPr lang="en-US" altLang="zh-CN" dirty="0" smtClean="0"/>
              <a:t>xyz </a:t>
            </a:r>
            <a:r>
              <a:rPr lang="en-US" altLang="zh-CN" dirty="0" smtClean="0"/>
              <a:t>Coordinate is 3D coordinate in detector space.</a:t>
            </a:r>
            <a:endParaRPr lang="zh-CN" altLang="en-US" dirty="0"/>
          </a:p>
        </p:txBody>
      </p:sp>
      <p:grpSp>
        <p:nvGrpSpPr>
          <p:cNvPr id="59" name="组合 58"/>
          <p:cNvGrpSpPr/>
          <p:nvPr/>
        </p:nvGrpSpPr>
        <p:grpSpPr>
          <a:xfrm>
            <a:off x="1117389" y="2043035"/>
            <a:ext cx="1308837" cy="1165060"/>
            <a:chOff x="4157394" y="3552417"/>
            <a:chExt cx="1308837" cy="1165060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4831773" y="3553691"/>
              <a:ext cx="0" cy="11637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048467" y="3553691"/>
              <a:ext cx="0" cy="11637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260398" y="3553691"/>
              <a:ext cx="0" cy="11637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462804" y="3553691"/>
              <a:ext cx="0" cy="11637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V="1">
              <a:off x="5336381" y="4536281"/>
              <a:ext cx="126423" cy="1811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V="1">
              <a:off x="5186953" y="4329113"/>
              <a:ext cx="270970" cy="38836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V="1">
              <a:off x="5034098" y="4110038"/>
              <a:ext cx="423825" cy="60743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V="1">
              <a:off x="4884053" y="3894991"/>
              <a:ext cx="573870" cy="82248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4731710" y="3664744"/>
              <a:ext cx="734520" cy="10527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V="1">
              <a:off x="4729327" y="3553690"/>
              <a:ext cx="667458" cy="95661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V="1">
              <a:off x="4730520" y="3552419"/>
              <a:ext cx="515490" cy="73881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V="1">
              <a:off x="4728195" y="3552418"/>
              <a:ext cx="374349" cy="53652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flipV="1">
              <a:off x="4735607" y="3552417"/>
              <a:ext cx="223072" cy="3197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V="1">
              <a:off x="4732743" y="3560664"/>
              <a:ext cx="72620" cy="1040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>
            <a:xfrm flipH="1">
              <a:off x="4318000" y="4717473"/>
              <a:ext cx="11482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/>
            <p:nvPr/>
          </p:nvCxnSpPr>
          <p:spPr>
            <a:xfrm flipH="1" flipV="1">
              <a:off x="4436269" y="3993168"/>
              <a:ext cx="1021657" cy="72430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文本框 55"/>
            <p:cNvSpPr txBox="1"/>
            <p:nvPr/>
          </p:nvSpPr>
          <p:spPr>
            <a:xfrm>
              <a:off x="4157394" y="4440474"/>
              <a:ext cx="278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X</a:t>
              </a:r>
              <a:endParaRPr lang="zh-CN" altLang="en-US" sz="1200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4208953" y="3849210"/>
              <a:ext cx="278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V</a:t>
              </a:r>
              <a:endParaRPr lang="zh-CN" altLang="en-US" sz="1200" dirty="0"/>
            </a:p>
          </p:txBody>
        </p:sp>
      </p:grpSp>
      <p:sp>
        <p:nvSpPr>
          <p:cNvPr id="60" name="文本框 59"/>
          <p:cNvSpPr txBox="1"/>
          <p:nvPr/>
        </p:nvSpPr>
        <p:spPr>
          <a:xfrm>
            <a:off x="958809" y="3667556"/>
            <a:ext cx="178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X-V Coordinate</a:t>
            </a:r>
            <a:endParaRPr lang="zh-CN" alt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3746889" y="1809377"/>
            <a:ext cx="1175311" cy="1826171"/>
            <a:chOff x="4054947" y="3346401"/>
            <a:chExt cx="1175311" cy="1826171"/>
          </a:xfrm>
        </p:grpSpPr>
        <p:sp>
          <p:nvSpPr>
            <p:cNvPr id="63" name="圆柱形 62"/>
            <p:cNvSpPr/>
            <p:nvPr/>
          </p:nvSpPr>
          <p:spPr>
            <a:xfrm>
              <a:off x="4054947" y="3346401"/>
              <a:ext cx="1175311" cy="1547718"/>
            </a:xfrm>
            <a:prstGeom prst="can">
              <a:avLst>
                <a:gd name="adj" fmla="val 80776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4642602" y="3725080"/>
              <a:ext cx="5876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flipV="1">
              <a:off x="4642602" y="3429000"/>
              <a:ext cx="348317" cy="2960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弧形 67"/>
            <p:cNvSpPr/>
            <p:nvPr/>
          </p:nvSpPr>
          <p:spPr>
            <a:xfrm rot="1783206">
              <a:off x="4633053" y="3656463"/>
              <a:ext cx="130969" cy="124563"/>
            </a:xfrm>
            <a:prstGeom prst="arc">
              <a:avLst>
                <a:gd name="adj1" fmla="val 16200000"/>
                <a:gd name="adj2" fmla="val 20315264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4762319" y="3492964"/>
              <a:ext cx="2622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φ</a:t>
              </a:r>
              <a:endParaRPr lang="zh-CN" altLang="en-US" dirty="0"/>
            </a:p>
          </p:txBody>
        </p:sp>
        <p:cxnSp>
          <p:nvCxnSpPr>
            <p:cNvPr id="71" name="直接箭头连接符 70"/>
            <p:cNvCxnSpPr/>
            <p:nvPr/>
          </p:nvCxnSpPr>
          <p:spPr>
            <a:xfrm>
              <a:off x="4642602" y="3725080"/>
              <a:ext cx="0" cy="13349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文本框 71"/>
            <p:cNvSpPr txBox="1"/>
            <p:nvPr/>
          </p:nvSpPr>
          <p:spPr>
            <a:xfrm>
              <a:off x="4642585" y="4895573"/>
              <a:ext cx="2622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Z</a:t>
              </a:r>
              <a:endParaRPr lang="zh-CN" altLang="en-US" dirty="0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6251168" y="1861266"/>
            <a:ext cx="1625382" cy="1632089"/>
            <a:chOff x="6266080" y="3149496"/>
            <a:chExt cx="1625382" cy="1632089"/>
          </a:xfrm>
        </p:grpSpPr>
        <p:cxnSp>
          <p:nvCxnSpPr>
            <p:cNvPr id="85" name="直接箭头连接符 84"/>
            <p:cNvCxnSpPr/>
            <p:nvPr/>
          </p:nvCxnSpPr>
          <p:spPr>
            <a:xfrm>
              <a:off x="6330079" y="3184983"/>
              <a:ext cx="15248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箭头连接符 86"/>
            <p:cNvCxnSpPr/>
            <p:nvPr/>
          </p:nvCxnSpPr>
          <p:spPr>
            <a:xfrm>
              <a:off x="6333149" y="3184368"/>
              <a:ext cx="1445601" cy="119465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箭头连接符 88"/>
            <p:cNvCxnSpPr/>
            <p:nvPr/>
          </p:nvCxnSpPr>
          <p:spPr>
            <a:xfrm>
              <a:off x="6332460" y="3183598"/>
              <a:ext cx="0" cy="140680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圆柱形 82"/>
            <p:cNvSpPr/>
            <p:nvPr/>
          </p:nvSpPr>
          <p:spPr>
            <a:xfrm>
              <a:off x="6425123" y="3233867"/>
              <a:ext cx="1175311" cy="1547718"/>
            </a:xfrm>
            <a:prstGeom prst="can">
              <a:avLst>
                <a:gd name="adj" fmla="val 80776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文本框 97"/>
            <p:cNvSpPr txBox="1"/>
            <p:nvPr/>
          </p:nvSpPr>
          <p:spPr>
            <a:xfrm>
              <a:off x="7666037" y="3149496"/>
              <a:ext cx="225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x</a:t>
              </a:r>
              <a:endParaRPr lang="zh-CN" altLang="en-US" sz="1200" dirty="0"/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7586126" y="4059106"/>
              <a:ext cx="225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y</a:t>
              </a:r>
              <a:endParaRPr lang="zh-CN" altLang="en-US" sz="1200" dirty="0"/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6266080" y="4478619"/>
              <a:ext cx="225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z</a:t>
              </a:r>
              <a:endParaRPr lang="zh-CN" altLang="en-US" sz="1200" dirty="0"/>
            </a:p>
          </p:txBody>
        </p:sp>
      </p:grpSp>
      <p:sp>
        <p:nvSpPr>
          <p:cNvPr id="102" name="文本框 101"/>
          <p:cNvSpPr txBox="1"/>
          <p:nvPr/>
        </p:nvSpPr>
        <p:spPr>
          <a:xfrm>
            <a:off x="3441226" y="3667556"/>
            <a:ext cx="178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φ-z Coordinate</a:t>
            </a:r>
            <a:endParaRPr lang="zh-CN" altLang="en-US" dirty="0"/>
          </a:p>
        </p:txBody>
      </p:sp>
      <p:sp>
        <p:nvSpPr>
          <p:cNvPr id="103" name="文本框 102"/>
          <p:cNvSpPr txBox="1"/>
          <p:nvPr/>
        </p:nvSpPr>
        <p:spPr>
          <a:xfrm>
            <a:off x="6104565" y="3667556"/>
            <a:ext cx="178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xyz Coordinate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08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X-strip display</a:t>
            </a:r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2579"/>
            <a:ext cx="3173997" cy="315481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584" y="1506682"/>
            <a:ext cx="3860766" cy="3920716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1228725" y="1506682"/>
            <a:ext cx="3425859" cy="3920716"/>
            <a:chOff x="1228725" y="1506682"/>
            <a:chExt cx="3425859" cy="3920716"/>
          </a:xfrm>
        </p:grpSpPr>
        <p:sp>
          <p:nvSpPr>
            <p:cNvPr id="7" name="矩形 6"/>
            <p:cNvSpPr/>
            <p:nvPr/>
          </p:nvSpPr>
          <p:spPr>
            <a:xfrm>
              <a:off x="1228725" y="3696625"/>
              <a:ext cx="169069" cy="177670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 flipV="1">
              <a:off x="1397794" y="1506682"/>
              <a:ext cx="3256790" cy="2189943"/>
            </a:xfrm>
            <a:prstGeom prst="line">
              <a:avLst/>
            </a:prstGeom>
            <a:ln w="63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397794" y="3874295"/>
              <a:ext cx="3256790" cy="1553103"/>
            </a:xfrm>
            <a:prstGeom prst="line">
              <a:avLst/>
            </a:prstGeom>
            <a:ln w="63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932370" y="5725391"/>
            <a:ext cx="256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2000%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5483531" y="5725391"/>
            <a:ext cx="220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30000%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39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X-strip display</a:t>
            </a:r>
            <a:endParaRPr lang="zh-CN" altLang="en-US" dirty="0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377" y="1466427"/>
            <a:ext cx="3735206" cy="3604338"/>
          </a:xfr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28" y="2283419"/>
            <a:ext cx="3130682" cy="278734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 flipV="1">
            <a:off x="2369820" y="1466428"/>
            <a:ext cx="2602557" cy="1840652"/>
          </a:xfrm>
          <a:prstGeom prst="line">
            <a:avLst/>
          </a:prstGeom>
          <a:ln w="63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369820" y="3307080"/>
            <a:ext cx="2602557" cy="1763685"/>
          </a:xfrm>
          <a:prstGeom prst="line">
            <a:avLst/>
          </a:prstGeom>
          <a:ln w="63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104543" y="5294163"/>
            <a:ext cx="256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4</a:t>
            </a:r>
            <a:r>
              <a:rPr lang="en-US" altLang="zh-CN" dirty="0" smtClean="0"/>
              <a:t>00%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738544" y="5294163"/>
            <a:ext cx="220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9</a:t>
            </a:r>
            <a:r>
              <a:rPr lang="en-US" altLang="zh-CN" dirty="0" smtClean="0"/>
              <a:t>0000%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813928" y="5886893"/>
            <a:ext cx="7127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It is difficult to distinguish each X-strip in ZR view.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691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V-strips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V-strips display is more difficult than </a:t>
            </a:r>
            <a:r>
              <a:rPr lang="en-US" altLang="zh-CN" dirty="0" smtClean="0"/>
              <a:t>X-strips display.</a:t>
            </a:r>
            <a:endParaRPr lang="en-US" altLang="zh-CN" dirty="0" smtClean="0"/>
          </a:p>
          <a:p>
            <a:r>
              <a:rPr lang="en-US" altLang="zh-CN" dirty="0" smtClean="0"/>
              <a:t>V-strip is spiral in 3D space.</a:t>
            </a:r>
          </a:p>
          <a:p>
            <a:r>
              <a:rPr lang="en-US" altLang="zh-CN" dirty="0" smtClean="0"/>
              <a:t>We can use </a:t>
            </a:r>
            <a:r>
              <a:rPr lang="en-US" altLang="zh-CN" i="1" dirty="0" err="1" smtClean="0"/>
              <a:t>CgemGeomSvc</a:t>
            </a:r>
            <a:r>
              <a:rPr lang="en-US" altLang="zh-CN" dirty="0" smtClean="0"/>
              <a:t> package to get X-strip’s φ coordinate from XID (index of X-strip).</a:t>
            </a:r>
          </a:p>
          <a:p>
            <a:r>
              <a:rPr lang="en-US" altLang="zh-CN" dirty="0" smtClean="0"/>
              <a:t>However, there is no function in </a:t>
            </a:r>
            <a:r>
              <a:rPr lang="en-US" altLang="zh-CN" i="1" dirty="0" err="1" smtClean="0"/>
              <a:t>CgemGeomSvc</a:t>
            </a:r>
            <a:r>
              <a:rPr lang="en-US" altLang="zh-CN" dirty="0" smtClean="0"/>
              <a:t> package to get V-strip’s coordinate from VID (index of V-strip).</a:t>
            </a:r>
          </a:p>
          <a:p>
            <a:r>
              <a:rPr lang="en-US" altLang="zh-CN" dirty="0" smtClean="0"/>
              <a:t>Even more important, knowing start point of V-strip is not enough to draw V-strip. We have to know several mid-points of the V-strip.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 I created a class – </a:t>
            </a:r>
            <a:r>
              <a:rPr lang="en-US" altLang="zh-CN" i="1" dirty="0" err="1" smtClean="0">
                <a:solidFill>
                  <a:srgbClr val="C00000"/>
                </a:solidFill>
              </a:rPr>
              <a:t>CgemVStripCalculator</a:t>
            </a:r>
            <a:r>
              <a:rPr lang="en-US" altLang="zh-CN" dirty="0" smtClean="0"/>
              <a:t>, to yield data which are need in V-strip display.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32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499</Words>
  <Application>Microsoft Office PowerPoint</Application>
  <PresentationFormat>全屏显示(4:3)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Office 主题</vt:lpstr>
      <vt:lpstr>CGEM Strips Display</vt:lpstr>
      <vt:lpstr>Content</vt:lpstr>
      <vt:lpstr>Class structure design of CGEM strips</vt:lpstr>
      <vt:lpstr>Compare with MDC wires</vt:lpstr>
      <vt:lpstr>Class structure design of CGEM strips</vt:lpstr>
      <vt:lpstr>Coordinates of CGEM sheet</vt:lpstr>
      <vt:lpstr>X-strip display</vt:lpstr>
      <vt:lpstr>X-strip display</vt:lpstr>
      <vt:lpstr>About V-strips</vt:lpstr>
      <vt:lpstr>Class CgemVStripCalculator</vt:lpstr>
      <vt:lpstr>V-strip display</vt:lpstr>
      <vt:lpstr>V-strip display</vt:lpstr>
      <vt:lpstr>Test of partial display</vt:lpstr>
      <vt:lpstr>Test of partial display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Strips Display</dc:title>
  <dc:creator>LongPeixun</dc:creator>
  <cp:lastModifiedBy>LongPeixun</cp:lastModifiedBy>
  <cp:revision>58</cp:revision>
  <dcterms:created xsi:type="dcterms:W3CDTF">2018-03-20T02:14:09Z</dcterms:created>
  <dcterms:modified xsi:type="dcterms:W3CDTF">2018-03-22T02:40:39Z</dcterms:modified>
</cp:coreProperties>
</file>