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1" r:id="rId4"/>
    <p:sldId id="262" r:id="rId5"/>
    <p:sldId id="260" r:id="rId6"/>
    <p:sldId id="263" r:id="rId7"/>
    <p:sldId id="264" r:id="rId8"/>
    <p:sldId id="258" r:id="rId9"/>
    <p:sldId id="25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11"/>
    <p:restoredTop sz="94652"/>
  </p:normalViewPr>
  <p:slideViewPr>
    <p:cSldViewPr snapToGrid="0" snapToObjects="1">
      <p:cViewPr varScale="1">
        <p:scale>
          <a:sx n="67" d="100"/>
          <a:sy n="67" d="100"/>
        </p:scale>
        <p:origin x="176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D2AC6-C335-D145-8C35-E69496A2B6DA}" type="datetimeFigureOut">
              <a:rPr lang="en-US" smtClean="0"/>
              <a:t>4/1/18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C286C-C32F-1D45-826F-674182375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59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35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07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62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6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3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6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75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91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0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6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C84204-81F3-0C41-B85E-E562470CFB35}" type="datetimeFigureOut">
              <a:rPr lang="en-US" smtClean="0"/>
              <a:t>3/31/18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AB052-DF2F-9C4B-B99C-3AF0D8CE8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47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Higgs at LHC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759325"/>
            <a:ext cx="9144000" cy="1655762"/>
          </a:xfrm>
        </p:spPr>
        <p:txBody>
          <a:bodyPr/>
          <a:lstStyle/>
          <a:p>
            <a:r>
              <a:rPr lang="zh-CN" altLang="en-US" dirty="0" smtClean="0"/>
              <a:t>方亚泉</a:t>
            </a:r>
            <a:endParaRPr lang="en-US" altLang="zh-CN" dirty="0" smtClean="0"/>
          </a:p>
          <a:p>
            <a:r>
              <a:rPr lang="zh-CN" altLang="en-US" dirty="0" smtClean="0"/>
              <a:t>高能物理研究所</a:t>
            </a:r>
            <a:endParaRPr lang="en-US" altLang="zh-CN" dirty="0" smtClean="0"/>
          </a:p>
          <a:p>
            <a:r>
              <a:rPr lang="en-US" dirty="0" smtClean="0"/>
              <a:t>April 2</a:t>
            </a:r>
            <a:r>
              <a:rPr lang="en-US" baseline="30000" dirty="0" smtClean="0"/>
              <a:t>nd</a:t>
            </a:r>
            <a:r>
              <a:rPr lang="en-US" dirty="0" smtClean="0"/>
              <a:t>, 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66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136" y="0"/>
            <a:ext cx="4835144" cy="3123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4368800" cy="4076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690" y="2982034"/>
            <a:ext cx="5174900" cy="387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4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personal thoughts: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VBF analysis has obvious event signature and could be sensitive to pile-up which can introduce some forward jets. </a:t>
            </a:r>
          </a:p>
          <a:p>
            <a:r>
              <a:rPr lang="en-US" sz="3600" dirty="0" smtClean="0"/>
              <a:t>The description of the third jet for </a:t>
            </a:r>
            <a:r>
              <a:rPr lang="en-US" sz="3600" dirty="0" err="1" smtClean="0"/>
              <a:t>ggH</a:t>
            </a:r>
            <a:r>
              <a:rPr lang="en-US" sz="3600" dirty="0" smtClean="0"/>
              <a:t> is important for VBF analysis. </a:t>
            </a:r>
          </a:p>
          <a:p>
            <a:pPr lvl="1"/>
            <a:r>
              <a:rPr lang="en-US" sz="3200" dirty="0" smtClean="0"/>
              <a:t>Theorists can contribute a lot </a:t>
            </a:r>
            <a:r>
              <a:rPr lang="mr-IN" sz="3200" dirty="0" smtClean="0"/>
              <a:t>…</a:t>
            </a:r>
            <a:r>
              <a:rPr lang="en-US" sz="3200" dirty="0" smtClean="0"/>
              <a:t>.</a:t>
            </a:r>
          </a:p>
          <a:p>
            <a:r>
              <a:rPr lang="en-US" sz="3600" dirty="0" smtClean="0"/>
              <a:t>Two dimensional BDT vs SM backgrounds and </a:t>
            </a:r>
            <a:r>
              <a:rPr lang="en-US" sz="3600" dirty="0" err="1" smtClean="0"/>
              <a:t>ggH</a:t>
            </a:r>
            <a:r>
              <a:rPr lang="en-US" sz="3600" dirty="0" smtClean="0"/>
              <a:t> can help.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36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>
          <a:xfrm>
            <a:off x="1885950" y="-26988"/>
            <a:ext cx="8229600" cy="881063"/>
          </a:xfrm>
        </p:spPr>
        <p:txBody>
          <a:bodyPr/>
          <a:lstStyle/>
          <a:p>
            <a:pPr eaLnBrk="1" hangingPunct="1"/>
            <a:r>
              <a:rPr kumimoji="1" lang="en-US" altLang="zh-CN">
                <a:cs typeface="宋体" charset="-122"/>
              </a:rPr>
              <a:t>Event signature of VBF</a:t>
            </a:r>
            <a:endParaRPr kumimoji="1" lang="zh-CN" altLang="en-US">
              <a:cs typeface="宋体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552575" y="84772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Two forward highly boosted jet. </a:t>
            </a: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High invariant mass  of the di-jet </a:t>
            </a:r>
            <a:r>
              <a:rPr kumimoji="1" lang="en-US" altLang="zh-CN" dirty="0" err="1">
                <a:cs typeface="宋体" charset="-122"/>
              </a:rPr>
              <a:t>M</a:t>
            </a:r>
            <a:r>
              <a:rPr kumimoji="1" lang="en-US" altLang="zh-CN" baseline="-25000" dirty="0" err="1">
                <a:cs typeface="宋体" charset="-122"/>
              </a:rPr>
              <a:t>jj</a:t>
            </a:r>
            <a:r>
              <a:rPr kumimoji="1" lang="en-US" altLang="zh-CN" dirty="0">
                <a:cs typeface="宋体" charset="-122"/>
              </a:rPr>
              <a:t>,  </a:t>
            </a:r>
          </a:p>
          <a:p>
            <a:pPr eaLnBrk="1" hangingPunct="1"/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No much jet activities in the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solidFill>
                  <a:srgbClr val="C00000"/>
                </a:solidFill>
                <a:cs typeface="宋体" charset="-122"/>
              </a:rPr>
              <a:t>center region of the detector. </a:t>
            </a:r>
          </a:p>
          <a:p>
            <a:pPr lvl="1" eaLnBrk="1" hangingPunct="1"/>
            <a:r>
              <a:rPr kumimoji="1" lang="en-US" altLang="zh-CN" dirty="0">
                <a:cs typeface="宋体" charset="-122"/>
              </a:rPr>
              <a:t>Central jet veto…</a:t>
            </a:r>
          </a:p>
          <a:p>
            <a:pPr eaLnBrk="1" hangingPunct="1"/>
            <a:r>
              <a:rPr kumimoji="1" lang="en-US" altLang="zh-CN" dirty="0">
                <a:cs typeface="宋体" charset="-122"/>
              </a:rPr>
              <a:t>feasible to play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with Multivariate </a:t>
            </a:r>
          </a:p>
          <a:p>
            <a:pPr eaLnBrk="1" hangingPunct="1">
              <a:buFontTx/>
              <a:buNone/>
            </a:pPr>
            <a:r>
              <a:rPr kumimoji="1" lang="en-US" altLang="zh-CN" dirty="0">
                <a:cs typeface="宋体" charset="-122"/>
              </a:rPr>
              <a:t>analysis (MVA).</a:t>
            </a:r>
          </a:p>
        </p:txBody>
      </p:sp>
      <p:grpSp>
        <p:nvGrpSpPr>
          <p:cNvPr id="20483" name="Group 17"/>
          <p:cNvGrpSpPr>
            <a:grpSpLocks/>
          </p:cNvGrpSpPr>
          <p:nvPr/>
        </p:nvGrpSpPr>
        <p:grpSpPr bwMode="auto">
          <a:xfrm>
            <a:off x="6500814" y="1127126"/>
            <a:ext cx="3843337" cy="2757237"/>
            <a:chOff x="2016" y="1680"/>
            <a:chExt cx="3610" cy="2351"/>
          </a:xfrm>
        </p:grpSpPr>
        <p:sp>
          <p:nvSpPr>
            <p:cNvPr id="20489" name="Rectangle 18"/>
            <p:cNvSpPr>
              <a:spLocks noChangeArrowheads="1"/>
            </p:cNvSpPr>
            <p:nvPr/>
          </p:nvSpPr>
          <p:spPr bwMode="auto">
            <a:xfrm>
              <a:off x="2626" y="2704"/>
              <a:ext cx="374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/>
              <a:r>
                <a:rPr lang="en-US" altLang="ja-JP" sz="3200" b="1">
                  <a:latin typeface="Symbol" charset="2"/>
                </a:rPr>
                <a:t>f</a:t>
              </a:r>
            </a:p>
          </p:txBody>
        </p:sp>
        <p:sp>
          <p:nvSpPr>
            <p:cNvPr id="20490" name="Text Box 19"/>
            <p:cNvSpPr txBox="1">
              <a:spLocks noChangeArrowheads="1"/>
            </p:cNvSpPr>
            <p:nvPr/>
          </p:nvSpPr>
          <p:spPr bwMode="auto">
            <a:xfrm>
              <a:off x="4099" y="3532"/>
              <a:ext cx="568" cy="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200" b="1">
                  <a:latin typeface="Symbol" charset="2"/>
                  <a:ea typeface="Arial" charset="0"/>
                  <a:cs typeface="Arial" charset="0"/>
                </a:rPr>
                <a:t>h</a:t>
              </a:r>
            </a:p>
          </p:txBody>
        </p:sp>
        <p:grpSp>
          <p:nvGrpSpPr>
            <p:cNvPr id="20491" name="Group 20"/>
            <p:cNvGrpSpPr>
              <a:grpSpLocks/>
            </p:cNvGrpSpPr>
            <p:nvPr/>
          </p:nvGrpSpPr>
          <p:grpSpPr bwMode="auto">
            <a:xfrm>
              <a:off x="3027" y="1989"/>
              <a:ext cx="2599" cy="1707"/>
              <a:chOff x="3027" y="2037"/>
              <a:chExt cx="2599" cy="1707"/>
            </a:xfrm>
          </p:grpSpPr>
          <p:sp>
            <p:nvSpPr>
              <p:cNvPr id="20494" name="Rectangle 21"/>
              <p:cNvSpPr>
                <a:spLocks noChangeArrowheads="1"/>
              </p:cNvSpPr>
              <p:nvPr/>
            </p:nvSpPr>
            <p:spPr bwMode="auto">
              <a:xfrm>
                <a:off x="3027" y="2286"/>
                <a:ext cx="2599" cy="1342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5" name="Oval 22"/>
              <p:cNvSpPr>
                <a:spLocks noChangeArrowheads="1"/>
              </p:cNvSpPr>
              <p:nvPr/>
            </p:nvSpPr>
            <p:spPr bwMode="auto">
              <a:xfrm>
                <a:off x="3140" y="2435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6" name="Oval 23"/>
              <p:cNvSpPr>
                <a:spLocks noChangeArrowheads="1"/>
              </p:cNvSpPr>
              <p:nvPr/>
            </p:nvSpPr>
            <p:spPr bwMode="auto">
              <a:xfrm>
                <a:off x="5174" y="3181"/>
                <a:ext cx="339" cy="298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7" name="Rectangle 24"/>
              <p:cNvSpPr>
                <a:spLocks noChangeArrowheads="1"/>
              </p:cNvSpPr>
              <p:nvPr/>
            </p:nvSpPr>
            <p:spPr bwMode="auto">
              <a:xfrm>
                <a:off x="3479" y="2286"/>
                <a:ext cx="1695" cy="1342"/>
              </a:xfrm>
              <a:prstGeom prst="rect">
                <a:avLst/>
              </a:prstGeom>
              <a:solidFill>
                <a:srgbClr val="00FF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498" name="Line 25"/>
              <p:cNvSpPr>
                <a:spLocks noChangeShapeType="1"/>
              </p:cNvSpPr>
              <p:nvPr/>
            </p:nvSpPr>
            <p:spPr bwMode="auto">
              <a:xfrm>
                <a:off x="4327" y="2286"/>
                <a:ext cx="0" cy="1342"/>
              </a:xfrm>
              <a:prstGeom prst="line">
                <a:avLst/>
              </a:prstGeom>
              <a:noFill/>
              <a:ln w="381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499" name="Oval 26"/>
              <p:cNvSpPr>
                <a:spLocks noChangeArrowheads="1"/>
              </p:cNvSpPr>
              <p:nvPr/>
            </p:nvSpPr>
            <p:spPr bwMode="auto">
              <a:xfrm>
                <a:off x="3931" y="3280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0" name="Oval 27"/>
              <p:cNvSpPr>
                <a:spLocks noChangeArrowheads="1"/>
              </p:cNvSpPr>
              <p:nvPr/>
            </p:nvSpPr>
            <p:spPr bwMode="auto">
              <a:xfrm>
                <a:off x="4609" y="2634"/>
                <a:ext cx="113" cy="9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charset="0"/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  <a:cs typeface="宋体" charset="-122"/>
                  </a:defRPr>
                </a:lvl9pPr>
              </a:lstStyle>
              <a:p>
                <a:pPr eaLnBrk="1" hangingPunct="1"/>
                <a:endParaRPr lang="en-US" altLang="en-US" sz="1800"/>
              </a:p>
            </p:txBody>
          </p:sp>
          <p:sp>
            <p:nvSpPr>
              <p:cNvPr id="20501" name="Line 28"/>
              <p:cNvSpPr>
                <a:spLocks noChangeShapeType="1"/>
              </p:cNvSpPr>
              <p:nvPr/>
            </p:nvSpPr>
            <p:spPr bwMode="auto">
              <a:xfrm flipH="1">
                <a:off x="3310" y="2037"/>
                <a:ext cx="1186" cy="5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Line 29"/>
              <p:cNvSpPr>
                <a:spLocks noChangeShapeType="1"/>
              </p:cNvSpPr>
              <p:nvPr/>
            </p:nvSpPr>
            <p:spPr bwMode="auto">
              <a:xfrm>
                <a:off x="4496" y="2037"/>
                <a:ext cx="791" cy="124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30"/>
              <p:cNvSpPr>
                <a:spLocks noChangeShapeType="1"/>
              </p:cNvSpPr>
              <p:nvPr/>
            </p:nvSpPr>
            <p:spPr bwMode="auto">
              <a:xfrm flipV="1">
                <a:off x="3744" y="3380"/>
                <a:ext cx="187" cy="36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31"/>
              <p:cNvSpPr>
                <a:spLocks noChangeShapeType="1"/>
              </p:cNvSpPr>
              <p:nvPr/>
            </p:nvSpPr>
            <p:spPr bwMode="auto">
              <a:xfrm flipV="1">
                <a:off x="3744" y="2733"/>
                <a:ext cx="922" cy="101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492" name="Text Box 32"/>
            <p:cNvSpPr txBox="1">
              <a:spLocks noChangeArrowheads="1"/>
            </p:cNvSpPr>
            <p:nvPr/>
          </p:nvSpPr>
          <p:spPr bwMode="auto">
            <a:xfrm>
              <a:off x="3647" y="1680"/>
              <a:ext cx="1536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Forward jets</a:t>
              </a:r>
            </a:p>
          </p:txBody>
        </p:sp>
        <p:sp>
          <p:nvSpPr>
            <p:cNvPr id="20493" name="Text Box 33"/>
            <p:cNvSpPr txBox="1">
              <a:spLocks noChangeArrowheads="1"/>
            </p:cNvSpPr>
            <p:nvPr/>
          </p:nvSpPr>
          <p:spPr bwMode="auto">
            <a:xfrm>
              <a:off x="2016" y="3648"/>
              <a:ext cx="2217" cy="2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charset="0"/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  <a:cs typeface="宋体" charset="-122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en-US" sz="1500" b="1">
                  <a:ea typeface="Arial" charset="0"/>
                  <a:cs typeface="Arial" charset="0"/>
                </a:rPr>
                <a:t>Higgs Decay</a:t>
              </a:r>
            </a:p>
          </p:txBody>
        </p:sp>
      </p:grpSp>
      <p:pic>
        <p:nvPicPr>
          <p:cNvPr id="20484" name="图片 20" descr="Screen Shot 2014-03-26 at 上午12.27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6" y="3827464"/>
            <a:ext cx="3032125" cy="296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图片 21" descr="Screen Shot 2014-03-26 at 上午12.30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3786189"/>
            <a:ext cx="3073400" cy="297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2" descr="C:\Users\ajor\Documents\Work\Higgs\MyWork\2013-08-02\plots\vbf_pro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011739"/>
            <a:ext cx="2922587" cy="151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Slide Number Placeholder 2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fld id="{B553C5F0-8AD7-344F-AFC5-928212330E4E}" type="slidenum">
              <a:rPr lang="zh-CN" altLang="en-US"/>
              <a:pPr eaLnBrk="1" hangingPunct="1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4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框 2"/>
          <p:cNvSpPr txBox="1">
            <a:spLocks noChangeArrowheads="1"/>
          </p:cNvSpPr>
          <p:nvPr/>
        </p:nvSpPr>
        <p:spPr bwMode="auto">
          <a:xfrm>
            <a:off x="1671638" y="3049588"/>
            <a:ext cx="888841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altLang="zh-CN"/>
              <a:t>Separation power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/>
              <a:t>two forward jet → large Δη</a:t>
            </a:r>
            <a:r>
              <a:rPr lang="en-US" altLang="zh-CN" baseline="-25000">
                <a:latin typeface="Times New Roman" charset="0"/>
              </a:rPr>
              <a:t>jj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/>
              <a:t>high pT and large </a:t>
            </a:r>
            <a:r>
              <a:rPr lang="en-US" altLang="zh-CN">
                <a:sym typeface="Arial" charset="0"/>
              </a:rPr>
              <a:t>Δη</a:t>
            </a:r>
            <a:r>
              <a:rPr lang="en-US" altLang="zh-CN" baseline="-25000">
                <a:sym typeface="Arial" charset="0"/>
              </a:rPr>
              <a:t>jj</a:t>
            </a:r>
            <a:r>
              <a:rPr lang="en-US" altLang="zh-CN">
                <a:sym typeface="Arial" charset="0"/>
              </a:rPr>
              <a:t> → large m</a:t>
            </a:r>
            <a:r>
              <a:rPr lang="en-US" altLang="zh-CN" baseline="-25000">
                <a:sym typeface="Arial" charset="0"/>
              </a:rPr>
              <a:t>jj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>
                <a:sym typeface="Arial" charset="0"/>
              </a:rPr>
              <a:t>central diphoton and forward dijet → large ΔR</a:t>
            </a:r>
            <a:r>
              <a:rPr lang="en-US" altLang="zh-CN" baseline="30000">
                <a:sym typeface="Arial" charset="0"/>
              </a:rPr>
              <a:t>min</a:t>
            </a:r>
            <a:r>
              <a:rPr lang="en-US" altLang="zh-CN" baseline="-25000">
                <a:sym typeface="Arial" charset="0"/>
              </a:rPr>
              <a:t>γ,j</a:t>
            </a:r>
            <a:r>
              <a:rPr lang="en-US" altLang="zh-CN">
                <a:sym typeface="Arial" charset="0"/>
              </a:rPr>
              <a:t>,η</a:t>
            </a:r>
            <a:r>
              <a:rPr lang="en-US" altLang="zh-CN" baseline="30000">
                <a:sym typeface="Arial" charset="0"/>
              </a:rPr>
              <a:t>Zepp</a:t>
            </a:r>
            <a:r>
              <a:rPr lang="en-US" altLang="zh-CN">
                <a:sym typeface="Arial" charset="0"/>
              </a:rPr>
              <a:t> </a:t>
            </a:r>
          </a:p>
          <a:p>
            <a:pPr lvl="1" eaLnBrk="1" hangingPunct="1">
              <a:buFont typeface="Wingdings" charset="2"/>
              <a:buChar char="Ø"/>
            </a:pPr>
            <a:r>
              <a:rPr lang="en-US" altLang="zh-CN">
                <a:sym typeface="Arial" charset="0"/>
              </a:rPr>
              <a:t>two balance high pT jet → high pTt </a:t>
            </a:r>
          </a:p>
        </p:txBody>
      </p:sp>
      <p:sp>
        <p:nvSpPr>
          <p:cNvPr id="25602" name="标题 1"/>
          <p:cNvSpPr>
            <a:spLocks noGrp="1" noChangeArrowheads="1"/>
          </p:cNvSpPr>
          <p:nvPr>
            <p:ph type="title"/>
          </p:nvPr>
        </p:nvSpPr>
        <p:spPr>
          <a:xfrm>
            <a:off x="1981199" y="1"/>
            <a:ext cx="9720263" cy="72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dirty="0">
                <a:cs typeface="宋体" charset="-122"/>
              </a:rPr>
              <a:t>Discriminating variables used </a:t>
            </a:r>
            <a:r>
              <a:rPr lang="en-US" altLang="zh-CN" dirty="0" smtClean="0">
                <a:cs typeface="宋体" charset="-122"/>
              </a:rPr>
              <a:t>in ATLAS</a:t>
            </a:r>
            <a:endParaRPr lang="en-US" altLang="zh-CN" dirty="0">
              <a:cs typeface="宋体" charset="-122"/>
            </a:endParaRPr>
          </a:p>
        </p:txBody>
      </p:sp>
      <p:sp>
        <p:nvSpPr>
          <p:cNvPr id="25603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2327275"/>
          </a:xfrm>
        </p:spPr>
        <p:txBody>
          <a:bodyPr/>
          <a:lstStyle/>
          <a:p>
            <a:pPr eaLnBrk="1" hangingPunct="1"/>
            <a:r>
              <a:rPr lang="en-US" altLang="zh-CN">
                <a:cs typeface="宋体" charset="-122"/>
              </a:rPr>
              <a:t>variables used in Run2</a:t>
            </a:r>
          </a:p>
          <a:p>
            <a:pPr eaLnBrk="1" hangingPunct="1"/>
            <a:endParaRPr lang="en-US" altLang="zh-CN">
              <a:cs typeface="宋体" charset="-122"/>
            </a:endParaRPr>
          </a:p>
          <a:p>
            <a:pPr eaLnBrk="1" hangingPunct="1"/>
            <a:endParaRPr lang="en-US" altLang="zh-CN">
              <a:cs typeface="宋体" charset="-122"/>
            </a:endParaRPr>
          </a:p>
          <a:p>
            <a:pPr eaLnBrk="1" hangingPunct="1"/>
            <a:endParaRPr lang="en-US" altLang="zh-CN">
              <a:cs typeface="宋体" charset="-122"/>
            </a:endParaRPr>
          </a:p>
          <a:p>
            <a:pPr eaLnBrk="1" hangingPunct="1"/>
            <a:endParaRPr lang="en-US" altLang="zh-CN">
              <a:cs typeface="宋体" charset="-122"/>
            </a:endParaRPr>
          </a:p>
          <a:p>
            <a:pPr eaLnBrk="1" hangingPunct="1"/>
            <a:endParaRPr lang="en-US" altLang="zh-CN">
              <a:cs typeface="宋体" charset="-122"/>
            </a:endParaRPr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fld id="{2D7FEFFA-F0E5-2C47-A27B-A6D78E7839CB}" type="slidenum">
              <a:rPr lang="zh-CN" altLang="en-US"/>
              <a:pPr eaLnBrk="1" hangingPunct="1"/>
              <a:t>3</a:t>
            </a:fld>
            <a:endParaRPr lang="zh-CN" altLang="en-US"/>
          </a:p>
        </p:txBody>
      </p:sp>
      <p:pic>
        <p:nvPicPr>
          <p:cNvPr id="25605" name="图片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551" y="1177926"/>
            <a:ext cx="90519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图片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6" y="2787650"/>
            <a:ext cx="44418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475" y="4968876"/>
            <a:ext cx="64770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20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标题 1"/>
          <p:cNvSpPr>
            <a:spLocks noGrp="1" noChangeArrowheads="1"/>
          </p:cNvSpPr>
          <p:nvPr>
            <p:ph type="title"/>
          </p:nvPr>
        </p:nvSpPr>
        <p:spPr>
          <a:xfrm>
            <a:off x="1981200" y="1"/>
            <a:ext cx="8229600" cy="720725"/>
          </a:xfrm>
        </p:spPr>
        <p:txBody>
          <a:bodyPr/>
          <a:lstStyle/>
          <a:p>
            <a:pPr eaLnBrk="1" hangingPunct="1"/>
            <a:r>
              <a:rPr lang="en-US" altLang="zh-CN">
                <a:cs typeface="宋体" charset="-122"/>
              </a:rPr>
              <a:t>Distributions of variables</a:t>
            </a:r>
          </a:p>
        </p:txBody>
      </p:sp>
      <p:sp>
        <p:nvSpPr>
          <p:cNvPr id="26626" name="内容占位符 2"/>
          <p:cNvSpPr>
            <a:spLocks noGrp="1" noChangeArrowheads="1"/>
          </p:cNvSpPr>
          <p:nvPr>
            <p:ph idx="1"/>
          </p:nvPr>
        </p:nvSpPr>
        <p:spPr>
          <a:xfrm>
            <a:off x="1981200" y="720726"/>
            <a:ext cx="8229600" cy="6119813"/>
          </a:xfrm>
        </p:spPr>
        <p:txBody>
          <a:bodyPr/>
          <a:lstStyle/>
          <a:p>
            <a:pPr eaLnBrk="1" hangingPunct="1"/>
            <a:r>
              <a:rPr lang="en-US" altLang="zh-CN">
                <a:cs typeface="宋体" charset="-122"/>
              </a:rPr>
              <a:t>data sideband (exculde 120-130GeV ) is consistent with γγ+γj+jj background</a:t>
            </a:r>
          </a:p>
          <a:p>
            <a:pPr eaLnBrk="1" hangingPunct="1"/>
            <a:r>
              <a:rPr lang="en-US" altLang="zh-CN">
                <a:cs typeface="宋体" charset="-122"/>
              </a:rPr>
              <a:t>these variables show good separation power</a:t>
            </a:r>
          </a:p>
          <a:p>
            <a:pPr eaLnBrk="1" hangingPunct="1"/>
            <a:r>
              <a:rPr lang="en-US" altLang="zh-CN">
                <a:cs typeface="宋体" charset="-122"/>
              </a:rPr>
              <a:t>they are to be used in category optimization</a:t>
            </a:r>
          </a:p>
        </p:txBody>
      </p:sp>
      <p:sp>
        <p:nvSpPr>
          <p:cNvPr id="26627" name="灯片编号占位符 3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fld id="{6B17D42E-DD49-BC41-BD84-4B1E6BC6668C}" type="slidenum">
              <a:rPr lang="zh-CN" altLang="en-US"/>
              <a:pPr eaLnBrk="1" hangingPunct="1"/>
              <a:t>4</a:t>
            </a:fld>
            <a:endParaRPr lang="zh-CN" altLang="en-US"/>
          </a:p>
        </p:txBody>
      </p:sp>
      <p:pic>
        <p:nvPicPr>
          <p:cNvPr id="26628" name="图片 5" descr="13fb_valid_sideband_m_j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60700"/>
            <a:ext cx="2700338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图片 6" descr="13fb_valid_sideband_pTt_y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59339"/>
            <a:ext cx="2700338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图片 7" descr="13fb_valid_sideband_jj_DeltaE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3060700"/>
            <a:ext cx="2698750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图片 8" descr="13fb_valid_sideband_Dphi_yy_j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3060700"/>
            <a:ext cx="2700337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图片 9" descr="13fb_valid_sideband_y_j_DeltaR_mi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4700" y="4859339"/>
            <a:ext cx="269875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图片 10" descr="13fb_valid_sideband_Zepp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4" y="4859339"/>
            <a:ext cx="2700337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59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981200" y="87314"/>
            <a:ext cx="8229600" cy="4921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1" lang="en-US" altLang="zh-CN" dirty="0" smtClean="0"/>
              <a:t>Training/optimization the MVA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16050" y="777875"/>
            <a:ext cx="8229600" cy="5589588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[120,130] GeV window is blinded during the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cs typeface="宋体" charset="-122"/>
              </a:rPr>
              <a:t>     process for data.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Signal : VBF 125 GeV.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cs typeface="宋体" charset="-122"/>
              </a:rPr>
              <a:t>Background :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: SHERPA Monte-Carlo normalized to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4 fb</a:t>
            </a:r>
            <a:r>
              <a:rPr kumimoji="1" lang="en-US" altLang="zh-CN" sz="2000" baseline="30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-1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.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zh-CN" altLang="en-US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ϒ</a:t>
            </a: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jet+jets : data with at least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    one photon not isolated.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The components are normalized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solidFill>
                  <a:srgbClr val="800000"/>
                </a:solidFill>
                <a:latin typeface="Lucida Grande" charset="0"/>
                <a:ea typeface="Lucida Grande" charset="0"/>
                <a:cs typeface="Lucida Grande" charset="0"/>
              </a:rPr>
              <a:t>to the fraction from data-driven method.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Other samples such as revIso,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MC+revID, sideband were tried as well.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The performances are worse than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the first one. </a:t>
            </a:r>
          </a:p>
          <a:p>
            <a:pPr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For the optimization, both sideband fit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  from data and MC+revIso are tested. </a:t>
            </a:r>
          </a:p>
          <a:p>
            <a:pPr lvl="1" eaLnBrk="1" hangingPunct="1">
              <a:lnSpc>
                <a:spcPct val="80000"/>
              </a:lnSpc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MC+revIso is used as the baseline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kumimoji="1" lang="en-US" altLang="zh-CN" sz="2000">
                <a:latin typeface="Lucida Grande" charset="0"/>
                <a:ea typeface="Lucida Grande" charset="0"/>
                <a:cs typeface="Lucida Grande" charset="0"/>
              </a:rPr>
              <a:t>  (no bias)</a:t>
            </a:r>
            <a:endParaRPr kumimoji="1" lang="zh-CN" altLang="en-US" sz="2000">
              <a:cs typeface="宋体" charset="-122"/>
            </a:endParaRPr>
          </a:p>
        </p:txBody>
      </p:sp>
      <p:pic>
        <p:nvPicPr>
          <p:cNvPr id="24579" name="图片 3" descr="屏幕快照 2013-03-02 下午6.21.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777875"/>
            <a:ext cx="3384550" cy="254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图片 4" descr="屏幕快照 2013-03-02 下午6.24.3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6" y="3662363"/>
            <a:ext cx="3275013" cy="244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文本框 5"/>
          <p:cNvSpPr txBox="1">
            <a:spLocks noChangeArrowheads="1"/>
          </p:cNvSpPr>
          <p:nvPr/>
        </p:nvSpPr>
        <p:spPr bwMode="auto">
          <a:xfrm>
            <a:off x="8639175" y="1897063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sp>
        <p:nvSpPr>
          <p:cNvPr id="24582" name="文本框 6"/>
          <p:cNvSpPr txBox="1">
            <a:spLocks noChangeArrowheads="1"/>
          </p:cNvSpPr>
          <p:nvPr/>
        </p:nvSpPr>
        <p:spPr bwMode="auto">
          <a:xfrm>
            <a:off x="8147050" y="4344988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r>
              <a:rPr kumimoji="1" lang="en-US" altLang="zh-CN" sz="1800">
                <a:solidFill>
                  <a:srgbClr val="FF0000"/>
                </a:solidFill>
              </a:rPr>
              <a:t>example</a:t>
            </a:r>
            <a:endParaRPr kumimoji="1" lang="zh-CN" altLang="en-US" sz="1800">
              <a:solidFill>
                <a:srgbClr val="FF0000"/>
              </a:solidFill>
            </a:endParaRPr>
          </a:p>
        </p:txBody>
      </p:sp>
      <p:pic>
        <p:nvPicPr>
          <p:cNvPr id="24583" name="图片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5980114"/>
            <a:ext cx="6911975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Slide Number Placeholder 9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defRPr sz="2400">
                <a:solidFill>
                  <a:schemeClr val="tx1"/>
                </a:solidFill>
                <a:latin typeface="Arial" charset="0"/>
                <a:ea typeface="宋体" charset="-122"/>
                <a:cs typeface="宋体" charset="-122"/>
              </a:defRPr>
            </a:lvl9pPr>
          </a:lstStyle>
          <a:p>
            <a:pPr eaLnBrk="1" hangingPunct="1"/>
            <a:fld id="{1324D4E4-29A6-5D48-8042-1CE8A9343204}" type="slidenum">
              <a:rPr lang="zh-CN" altLang="en-US"/>
              <a:pPr eaLnBrk="1" hangingPunct="1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62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01" y="84859"/>
            <a:ext cx="4033603" cy="715241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gg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01" y="1018632"/>
            <a:ext cx="3297473" cy="3161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570" y="3057370"/>
            <a:ext cx="4313375" cy="30279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6" y="1211185"/>
            <a:ext cx="4191000" cy="1435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108" y="442479"/>
            <a:ext cx="4134557" cy="527750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95306" y="4859239"/>
            <a:ext cx="3156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~5</a:t>
            </a:r>
            <a:r>
              <a:rPr lang="en-US" sz="2400" b="1" dirty="0" smtClean="0">
                <a:solidFill>
                  <a:srgbClr val="C00000"/>
                </a:solidFill>
                <a:latin typeface="Symbol" charset="2"/>
                <a:ea typeface="Symbol" charset="2"/>
                <a:cs typeface="Symbol" charset="2"/>
              </a:rPr>
              <a:t>s </a:t>
            </a:r>
            <a:r>
              <a:rPr lang="en-US" sz="2400" b="1" dirty="0" smtClean="0">
                <a:solidFill>
                  <a:srgbClr val="C00000"/>
                </a:solidFill>
              </a:rPr>
              <a:t>and 2 </a:t>
            </a:r>
            <a:r>
              <a:rPr lang="en-US" sz="2400" b="1" smtClean="0">
                <a:solidFill>
                  <a:srgbClr val="C00000"/>
                </a:solidFill>
              </a:rPr>
              <a:t>SM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for VBF has been seen. 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7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654490" cy="1325563"/>
          </a:xfrm>
        </p:spPr>
        <p:txBody>
          <a:bodyPr/>
          <a:lstStyle/>
          <a:p>
            <a:r>
              <a:rPr lang="en-US" altLang="zh-CN" dirty="0" smtClean="0"/>
              <a:t>ATLAS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ZZ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1" y="1579564"/>
            <a:ext cx="5798195" cy="43068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9209" y="371400"/>
            <a:ext cx="4195771" cy="2657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560195" y="1560514"/>
            <a:ext cx="5138052" cy="338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38300" y="6115050"/>
            <a:ext cx="5225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excess has been seen as well for ATLAS VBF H-&gt;ZZ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195" y="3398870"/>
            <a:ext cx="4457700" cy="24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37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CMS  VBF H-&gt;</a:t>
            </a:r>
            <a:r>
              <a:rPr lang="en-US" dirty="0" smtClean="0">
                <a:latin typeface="Symbol" charset="2"/>
                <a:ea typeface="Symbol" charset="2"/>
                <a:cs typeface="Symbol" charset="2"/>
              </a:rPr>
              <a:t>gg </a:t>
            </a:r>
            <a:r>
              <a:rPr lang="en-US" dirty="0" smtClean="0"/>
              <a:t>strategy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50129"/>
            <a:ext cx="6262609" cy="2871338"/>
          </a:xfrm>
        </p:spPr>
      </p:pic>
      <p:cxnSp>
        <p:nvCxnSpPr>
          <p:cNvPr id="6" name="Straight Connector 5"/>
          <p:cNvCxnSpPr/>
          <p:nvPr/>
        </p:nvCxnSpPr>
        <p:spPr>
          <a:xfrm>
            <a:off x="2004466" y="2032807"/>
            <a:ext cx="253333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709317" y="1073773"/>
            <a:ext cx="448268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800" dirty="0" smtClean="0"/>
              <a:t>BDT training 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VBF Higgs vs </a:t>
            </a:r>
            <a:r>
              <a:rPr lang="en-US" sz="2400" dirty="0" err="1" smtClean="0"/>
              <a:t>ggH+jets</a:t>
            </a:r>
            <a:endParaRPr lang="en-US" sz="2400" dirty="0" smtClean="0"/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How do we understand 3</a:t>
            </a:r>
            <a:r>
              <a:rPr lang="en-US" sz="2400" baseline="30000" dirty="0" smtClean="0">
                <a:solidFill>
                  <a:srgbClr val="FF0000"/>
                </a:solidFill>
              </a:rPr>
              <a:t>rd</a:t>
            </a:r>
            <a:r>
              <a:rPr lang="en-US" sz="2400" dirty="0" smtClean="0">
                <a:solidFill>
                  <a:srgbClr val="FF0000"/>
                </a:solidFill>
              </a:rPr>
              <a:t>    jet for </a:t>
            </a:r>
            <a:r>
              <a:rPr lang="en-US" sz="2400" dirty="0" err="1" smtClean="0">
                <a:solidFill>
                  <a:srgbClr val="FF0000"/>
                </a:solidFill>
              </a:rPr>
              <a:t>ggH</a:t>
            </a:r>
            <a:r>
              <a:rPr lang="en-US" sz="2400" dirty="0" smtClean="0">
                <a:solidFill>
                  <a:srgbClr val="FF0000"/>
                </a:solidFill>
              </a:rPr>
              <a:t>?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400" dirty="0" smtClean="0"/>
              <a:t>Divided into 3 cats.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800" dirty="0" smtClean="0"/>
              <a:t>Validated with Z-&gt;</a:t>
            </a:r>
            <a:r>
              <a:rPr lang="en-US" sz="2800" dirty="0" err="1" smtClean="0"/>
              <a:t>ee</a:t>
            </a:r>
            <a:r>
              <a:rPr lang="en-US" sz="2800" dirty="0" smtClean="0"/>
              <a:t> events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934" y="3640107"/>
            <a:ext cx="3454400" cy="3162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5588000"/>
            <a:ext cx="6540500" cy="93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309" y="4563586"/>
            <a:ext cx="6540500" cy="1041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36170" y="4221467"/>
            <a:ext cx="1268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Selections: 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739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033603" cy="1325563"/>
          </a:xfrm>
        </p:spPr>
        <p:txBody>
          <a:bodyPr/>
          <a:lstStyle/>
          <a:p>
            <a:r>
              <a:rPr lang="en-US" altLang="zh-CN" dirty="0" smtClean="0"/>
              <a:t>CMS</a:t>
            </a:r>
            <a:r>
              <a:rPr lang="zh-CN" altLang="en-US" dirty="0" smtClean="0"/>
              <a:t> </a:t>
            </a:r>
            <a:r>
              <a:rPr lang="en-US" altLang="zh-CN" dirty="0" smtClean="0"/>
              <a:t>VBF</a:t>
            </a:r>
            <a:r>
              <a:rPr lang="zh-CN" altLang="en-US" dirty="0" smtClean="0"/>
              <a:t> </a:t>
            </a:r>
            <a:r>
              <a:rPr lang="en-US" altLang="zh-CN" dirty="0" smtClean="0"/>
              <a:t>H-&gt;</a:t>
            </a:r>
            <a:r>
              <a:rPr lang="en-US" altLang="zh-CN" dirty="0" smtClean="0">
                <a:latin typeface="Symbol" charset="2"/>
                <a:ea typeface="Symbol" charset="2"/>
                <a:cs typeface="Symbol" charset="2"/>
              </a:rPr>
              <a:t>gg</a:t>
            </a:r>
            <a:endParaRPr lang="en-US" dirty="0">
              <a:latin typeface="Symbol" charset="2"/>
              <a:ea typeface="Symbol" charset="2"/>
              <a:cs typeface="Symbol" charset="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619" y="66522"/>
            <a:ext cx="6006396" cy="59676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3272" y="4811842"/>
            <a:ext cx="53555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Observed (expected) Significance </a:t>
            </a:r>
            <a:r>
              <a:rPr lang="en-US" sz="2800" smtClean="0"/>
              <a:t>= </a:t>
            </a:r>
          </a:p>
          <a:p>
            <a:r>
              <a:rPr lang="en-US" sz="2800" dirty="0" smtClean="0"/>
              <a:t>1.1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/1.9</a:t>
            </a:r>
            <a:r>
              <a:rPr lang="en-US" sz="2800" dirty="0" smtClean="0">
                <a:latin typeface="Symbol" charset="2"/>
                <a:ea typeface="Symbol" charset="2"/>
                <a:cs typeface="Symbol" charset="2"/>
              </a:rPr>
              <a:t>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62" y="1690688"/>
            <a:ext cx="3527477" cy="2719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680" y="3151895"/>
            <a:ext cx="3050671" cy="330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55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1508</TotalTime>
  <Words>388</Words>
  <Application>Microsoft Macintosh PowerPoint</Application>
  <PresentationFormat>Widescreen</PresentationFormat>
  <Paragraphs>77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Calibri</vt:lpstr>
      <vt:lpstr>Calibri Light</vt:lpstr>
      <vt:lpstr>DengXian</vt:lpstr>
      <vt:lpstr>DengXian Light</vt:lpstr>
      <vt:lpstr>Lucida Grande</vt:lpstr>
      <vt:lpstr>Mangal</vt:lpstr>
      <vt:lpstr>Symbol</vt:lpstr>
      <vt:lpstr>Times New Roman</vt:lpstr>
      <vt:lpstr>Wingdings</vt:lpstr>
      <vt:lpstr>宋体</vt:lpstr>
      <vt:lpstr>Arial</vt:lpstr>
      <vt:lpstr>Office Theme</vt:lpstr>
      <vt:lpstr>VBF Higgs at LHC</vt:lpstr>
      <vt:lpstr>Event signature of VBF</vt:lpstr>
      <vt:lpstr>Discriminating variables used in ATLAS</vt:lpstr>
      <vt:lpstr>Distributions of variables</vt:lpstr>
      <vt:lpstr>Training/optimization the MVA</vt:lpstr>
      <vt:lpstr>ATLAS VBF H-&gt;gg</vt:lpstr>
      <vt:lpstr>ATLAS VBF H-&gt;ZZ</vt:lpstr>
      <vt:lpstr>    CMS  VBF H-&gt;gg strategy</vt:lpstr>
      <vt:lpstr>CMS VBF H-&gt;gg</vt:lpstr>
      <vt:lpstr>CMS VBF H-&gt;ZZ</vt:lpstr>
      <vt:lpstr>Some personal thoughts: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VBF Higgs at LHC</dc:title>
  <dc:creator>fangyq@ihep.ac.cn</dc:creator>
  <cp:lastModifiedBy>fangyq@ihep.ac.cn</cp:lastModifiedBy>
  <cp:revision>16</cp:revision>
  <dcterms:created xsi:type="dcterms:W3CDTF">2018-03-31T21:20:14Z</dcterms:created>
  <dcterms:modified xsi:type="dcterms:W3CDTF">2018-04-01T22:29:01Z</dcterms:modified>
</cp:coreProperties>
</file>