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5"/>
  </p:notesMasterIdLst>
  <p:handoutMasterIdLst>
    <p:handoutMasterId r:id="rId66"/>
  </p:handoutMasterIdLst>
  <p:sldIdLst>
    <p:sldId id="256" r:id="rId2"/>
    <p:sldId id="344" r:id="rId3"/>
    <p:sldId id="345" r:id="rId4"/>
    <p:sldId id="406" r:id="rId5"/>
    <p:sldId id="408" r:id="rId6"/>
    <p:sldId id="350" r:id="rId7"/>
    <p:sldId id="407" r:id="rId8"/>
    <p:sldId id="409" r:id="rId9"/>
    <p:sldId id="351" r:id="rId10"/>
    <p:sldId id="352" r:id="rId11"/>
    <p:sldId id="389" r:id="rId12"/>
    <p:sldId id="353" r:id="rId13"/>
    <p:sldId id="354" r:id="rId14"/>
    <p:sldId id="356" r:id="rId15"/>
    <p:sldId id="392" r:id="rId16"/>
    <p:sldId id="390" r:id="rId17"/>
    <p:sldId id="391" r:id="rId18"/>
    <p:sldId id="358" r:id="rId19"/>
    <p:sldId id="359" r:id="rId20"/>
    <p:sldId id="393" r:id="rId21"/>
    <p:sldId id="400" r:id="rId22"/>
    <p:sldId id="361" r:id="rId23"/>
    <p:sldId id="368" r:id="rId24"/>
    <p:sldId id="410" r:id="rId25"/>
    <p:sldId id="322" r:id="rId26"/>
    <p:sldId id="300" r:id="rId27"/>
    <p:sldId id="337" r:id="rId28"/>
    <p:sldId id="371" r:id="rId29"/>
    <p:sldId id="372" r:id="rId30"/>
    <p:sldId id="373" r:id="rId31"/>
    <p:sldId id="374" r:id="rId32"/>
    <p:sldId id="280" r:id="rId33"/>
    <p:sldId id="282" r:id="rId34"/>
    <p:sldId id="284" r:id="rId35"/>
    <p:sldId id="287" r:id="rId36"/>
    <p:sldId id="335" r:id="rId37"/>
    <p:sldId id="336" r:id="rId38"/>
    <p:sldId id="399" r:id="rId39"/>
    <p:sldId id="401" r:id="rId40"/>
    <p:sldId id="402" r:id="rId41"/>
    <p:sldId id="411" r:id="rId42"/>
    <p:sldId id="412" r:id="rId43"/>
    <p:sldId id="413" r:id="rId44"/>
    <p:sldId id="404" r:id="rId45"/>
    <p:sldId id="405" r:id="rId46"/>
    <p:sldId id="286" r:id="rId47"/>
    <p:sldId id="380" r:id="rId48"/>
    <p:sldId id="387" r:id="rId49"/>
    <p:sldId id="381" r:id="rId50"/>
    <p:sldId id="382" r:id="rId51"/>
    <p:sldId id="383" r:id="rId52"/>
    <p:sldId id="332" r:id="rId53"/>
    <p:sldId id="388" r:id="rId54"/>
    <p:sldId id="271" r:id="rId55"/>
    <p:sldId id="339" r:id="rId56"/>
    <p:sldId id="328" r:id="rId57"/>
    <p:sldId id="329" r:id="rId58"/>
    <p:sldId id="330" r:id="rId59"/>
    <p:sldId id="272" r:id="rId60"/>
    <p:sldId id="305" r:id="rId61"/>
    <p:sldId id="306" r:id="rId62"/>
    <p:sldId id="307" r:id="rId63"/>
    <p:sldId id="333"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33" autoAdjust="0"/>
    <p:restoredTop sz="94764" autoAdjust="0"/>
  </p:normalViewPr>
  <p:slideViewPr>
    <p:cSldViewPr snapToGrid="0" snapToObjects="1">
      <p:cViewPr varScale="1">
        <p:scale>
          <a:sx n="96" d="100"/>
          <a:sy n="96" d="100"/>
        </p:scale>
        <p:origin x="744" y="168"/>
      </p:cViewPr>
      <p:guideLst>
        <p:guide orient="horz" pos="2160"/>
        <p:guide pos="2880"/>
      </p:guideLst>
    </p:cSldViewPr>
  </p:slideViewPr>
  <p:outlineViewPr>
    <p:cViewPr>
      <p:scale>
        <a:sx n="33" d="100"/>
        <a:sy n="33" d="100"/>
      </p:scale>
      <p:origin x="0" y="3632"/>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notesMaster" Target="notesMasters/notesMaster1.xml"/><Relationship Id="rId66" Type="http://schemas.openxmlformats.org/officeDocument/2006/relationships/handoutMaster" Target="handoutMasters/handoutMaster1.xml"/><Relationship Id="rId67" Type="http://schemas.openxmlformats.org/officeDocument/2006/relationships/presProps" Target="presProps.xml"/><Relationship Id="rId68" Type="http://schemas.openxmlformats.org/officeDocument/2006/relationships/viewProps" Target="viewProps.xml"/><Relationship Id="rId69" Type="http://schemas.openxmlformats.org/officeDocument/2006/relationships/theme" Target="theme/theme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wmf"/><Relationship Id="rId2" Type="http://schemas.openxmlformats.org/officeDocument/2006/relationships/image" Target="../media/image26.wmf"/><Relationship Id="rId3" Type="http://schemas.openxmlformats.org/officeDocument/2006/relationships/image" Target="../media/image2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3.wmf"/><Relationship Id="rId2" Type="http://schemas.openxmlformats.org/officeDocument/2006/relationships/image" Target="../media/image11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0424C6D-3A34-014C-A47E-08DB1D31A6E6}" type="datetime1">
              <a:rPr kumimoji="1" lang="zh-CN" altLang="en-US" smtClean="0"/>
              <a:t>2018/7/25</a:t>
            </a:fld>
            <a:endParaRPr kumimoji="1"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5" name="幻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B63D14A-BDE8-5145-94A0-DD5EC454BB8C}" type="slidenum">
              <a:rPr kumimoji="1" lang="zh-CN" altLang="en-US" smtClean="0"/>
              <a:t>‹#›</a:t>
            </a:fld>
            <a:endParaRPr kumimoji="1" lang="zh-CN" altLang="en-US"/>
          </a:p>
        </p:txBody>
      </p:sp>
    </p:spTree>
    <p:extLst>
      <p:ext uri="{BB962C8B-B14F-4D97-AF65-F5344CB8AC3E}">
        <p14:creationId xmlns:p14="http://schemas.microsoft.com/office/powerpoint/2010/main" val="28070696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E88B9D-E0BB-4646-AC3B-808CA492E035}" type="datetime1">
              <a:rPr kumimoji="1" lang="zh-CN" altLang="en-US" smtClean="0"/>
              <a:t>2018/7/25</a:t>
            </a:fld>
            <a:endParaRPr kumimoji="1"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BF9C647-0D63-114C-A592-E60C59CC4655}" type="slidenum">
              <a:rPr kumimoji="1" lang="zh-CN" altLang="en-US" smtClean="0"/>
              <a:t>‹#›</a:t>
            </a:fld>
            <a:endParaRPr kumimoji="1" lang="zh-CN" altLang="en-US"/>
          </a:p>
        </p:txBody>
      </p:sp>
    </p:spTree>
    <p:extLst>
      <p:ext uri="{BB962C8B-B14F-4D97-AF65-F5344CB8AC3E}">
        <p14:creationId xmlns:p14="http://schemas.microsoft.com/office/powerpoint/2010/main" val="329005954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en.wikipedia.org/wiki/Martin_Lewis_Perl" TargetMode="External"/><Relationship Id="rId4" Type="http://schemas.openxmlformats.org/officeDocument/2006/relationships/hyperlink" Target="http://en.wikipedia.org/wiki/SLAC" TargetMode="External"/><Relationship Id="rId5" Type="http://schemas.openxmlformats.org/officeDocument/2006/relationships/hyperlink" Target="http://en.wikipedia.org/wiki/LBL" TargetMode="External"/><Relationship Id="rId6" Type="http://schemas.openxmlformats.org/officeDocument/2006/relationships/hyperlink" Target="http://en.wikipedia.org/wiki/Photon" TargetMode="External"/><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幻灯片编号占位符 3"/>
          <p:cNvSpPr>
            <a:spLocks noGrp="1"/>
          </p:cNvSpPr>
          <p:nvPr>
            <p:ph type="sldNum" sz="quarter" idx="10"/>
          </p:nvPr>
        </p:nvSpPr>
        <p:spPr/>
        <p:txBody>
          <a:bodyPr/>
          <a:lstStyle/>
          <a:p>
            <a:fld id="{CBF9C647-0D63-114C-A592-E60C59CC4655}" type="slidenum">
              <a:rPr kumimoji="1" lang="zh-CN" altLang="en-US" smtClean="0"/>
              <a:t>1</a:t>
            </a:fld>
            <a:endParaRPr kumimoji="1" lang="zh-CN" altLang="en-US"/>
          </a:p>
        </p:txBody>
      </p:sp>
    </p:spTree>
    <p:extLst>
      <p:ext uri="{BB962C8B-B14F-4D97-AF65-F5344CB8AC3E}">
        <p14:creationId xmlns:p14="http://schemas.microsoft.com/office/powerpoint/2010/main" val="17910518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
          <p:cNvSpPr>
            <a:spLocks noGrp="1" noRot="1" noChangeAspect="1" noChangeArrowheads="1" noTextEdit="1"/>
          </p:cNvSpPr>
          <p:nvPr>
            <p:ph type="sldImg"/>
          </p:nvPr>
        </p:nvSpPr>
        <p:spPr>
          <a:solidFill>
            <a:srgbClr val="FFFFFF"/>
          </a:solidFill>
          <a:ln/>
        </p:spPr>
      </p:sp>
      <p:sp>
        <p:nvSpPr>
          <p:cNvPr id="52227" name="Rectangle 2"/>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600">
              <a:latin typeface="Cambria" charset="0"/>
              <a:cs typeface="Cambria" charset="0"/>
              <a:sym typeface="Cambria"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BCFF515-41F0-4CA6-AA47-A4817A390ACC}" type="slidenum">
              <a:rPr lang="en-GB" smtClean="0">
                <a:solidFill>
                  <a:prstClr val="black"/>
                </a:solidFill>
              </a:rPr>
              <a:pPr/>
              <a:t>18</a:t>
            </a:fld>
            <a:endParaRPr lang="en-GB">
              <a:solidFill>
                <a:prstClr val="black"/>
              </a:solidFill>
            </a:endParaRPr>
          </a:p>
        </p:txBody>
      </p:sp>
    </p:spTree>
    <p:extLst>
      <p:ext uri="{BB962C8B-B14F-4D97-AF65-F5344CB8AC3E}">
        <p14:creationId xmlns:p14="http://schemas.microsoft.com/office/powerpoint/2010/main" val="2744237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86018"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kumimoji="0" lang="en-US">
              <a:latin typeface="Calibri" charset="0"/>
            </a:endParaRPr>
          </a:p>
        </p:txBody>
      </p:sp>
      <p:sp>
        <p:nvSpPr>
          <p:cNvPr id="8601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Goudy Old Style" charset="0"/>
                <a:ea typeface="宋体" charset="0"/>
                <a:cs typeface="宋体" charset="0"/>
              </a:defRPr>
            </a:lvl1pPr>
            <a:lvl2pPr marL="742950" indent="-285750">
              <a:defRPr kumimoji="1">
                <a:solidFill>
                  <a:schemeClr val="tx1"/>
                </a:solidFill>
                <a:latin typeface="Goudy Old Style" charset="0"/>
                <a:ea typeface="宋体" charset="0"/>
              </a:defRPr>
            </a:lvl2pPr>
            <a:lvl3pPr marL="1143000" indent="-228600">
              <a:defRPr kumimoji="1">
                <a:solidFill>
                  <a:schemeClr val="tx1"/>
                </a:solidFill>
                <a:latin typeface="Goudy Old Style" charset="0"/>
                <a:ea typeface="宋体" charset="0"/>
              </a:defRPr>
            </a:lvl3pPr>
            <a:lvl4pPr marL="1600200" indent="-228600">
              <a:defRPr kumimoji="1">
                <a:solidFill>
                  <a:schemeClr val="tx1"/>
                </a:solidFill>
                <a:latin typeface="Goudy Old Style" charset="0"/>
                <a:ea typeface="宋体" charset="0"/>
              </a:defRPr>
            </a:lvl4pPr>
            <a:lvl5pPr marL="2057400" indent="-228600">
              <a:defRPr kumimoji="1">
                <a:solidFill>
                  <a:schemeClr val="tx1"/>
                </a:solidFill>
                <a:latin typeface="Goudy Old Style" charset="0"/>
                <a:ea typeface="宋体" charset="0"/>
              </a:defRPr>
            </a:lvl5pPr>
            <a:lvl6pPr marL="2514600" indent="-228600" fontAlgn="base">
              <a:spcBef>
                <a:spcPct val="0"/>
              </a:spcBef>
              <a:spcAft>
                <a:spcPct val="0"/>
              </a:spcAft>
              <a:defRPr kumimoji="1">
                <a:solidFill>
                  <a:schemeClr val="tx1"/>
                </a:solidFill>
                <a:latin typeface="Goudy Old Style" charset="0"/>
                <a:ea typeface="宋体" charset="0"/>
              </a:defRPr>
            </a:lvl6pPr>
            <a:lvl7pPr marL="2971800" indent="-228600" fontAlgn="base">
              <a:spcBef>
                <a:spcPct val="0"/>
              </a:spcBef>
              <a:spcAft>
                <a:spcPct val="0"/>
              </a:spcAft>
              <a:defRPr kumimoji="1">
                <a:solidFill>
                  <a:schemeClr val="tx1"/>
                </a:solidFill>
                <a:latin typeface="Goudy Old Style" charset="0"/>
                <a:ea typeface="宋体" charset="0"/>
              </a:defRPr>
            </a:lvl7pPr>
            <a:lvl8pPr marL="3429000" indent="-228600" fontAlgn="base">
              <a:spcBef>
                <a:spcPct val="0"/>
              </a:spcBef>
              <a:spcAft>
                <a:spcPct val="0"/>
              </a:spcAft>
              <a:defRPr kumimoji="1">
                <a:solidFill>
                  <a:schemeClr val="tx1"/>
                </a:solidFill>
                <a:latin typeface="Goudy Old Style" charset="0"/>
                <a:ea typeface="宋体" charset="0"/>
              </a:defRPr>
            </a:lvl8pPr>
            <a:lvl9pPr marL="3886200" indent="-228600" fontAlgn="base">
              <a:spcBef>
                <a:spcPct val="0"/>
              </a:spcBef>
              <a:spcAft>
                <a:spcPct val="0"/>
              </a:spcAft>
              <a:defRPr kumimoji="1">
                <a:solidFill>
                  <a:schemeClr val="tx1"/>
                </a:solidFill>
                <a:latin typeface="Goudy Old Style" charset="0"/>
                <a:ea typeface="宋体" charset="0"/>
              </a:defRPr>
            </a:lvl9pPr>
          </a:lstStyle>
          <a:p>
            <a:pPr fontAlgn="base">
              <a:spcBef>
                <a:spcPct val="0"/>
              </a:spcBef>
              <a:spcAft>
                <a:spcPct val="0"/>
              </a:spcAft>
            </a:pPr>
            <a:fld id="{C7A1E103-55CC-D349-B104-41A9D12F06C1}" type="slidenum">
              <a:rPr kumimoji="0" lang="en-US" altLang="zh-CN">
                <a:latin typeface="Calibri" charset="0"/>
              </a:rPr>
              <a:pPr fontAlgn="base">
                <a:spcBef>
                  <a:spcPct val="0"/>
                </a:spcBef>
                <a:spcAft>
                  <a:spcPct val="0"/>
                </a:spcAft>
              </a:pPr>
              <a:t>28</a:t>
            </a:fld>
            <a:endParaRPr kumimoji="0" lang="en-US" altLang="zh-CN">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F9C647-0D63-114C-A592-E60C59CC4655}" type="slidenum">
              <a:rPr kumimoji="1" lang="zh-CN" altLang="en-US" smtClean="0"/>
              <a:t>40</a:t>
            </a:fld>
            <a:endParaRPr kumimoji="1" lang="zh-CN" altLang="en-US"/>
          </a:p>
        </p:txBody>
      </p:sp>
    </p:spTree>
    <p:extLst>
      <p:ext uri="{BB962C8B-B14F-4D97-AF65-F5344CB8AC3E}">
        <p14:creationId xmlns:p14="http://schemas.microsoft.com/office/powerpoint/2010/main" val="18959029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A76DBC1E-E278-423B-B517-A105C6EEA669}" type="slidenum">
              <a:rPr lang="zh-CN" altLang="en-US" smtClean="0"/>
              <a:pPr>
                <a:defRPr/>
              </a:pPr>
              <a:t>52</a:t>
            </a:fld>
            <a:endParaRPr lang="zh-CN" altLang="en-US"/>
          </a:p>
        </p:txBody>
      </p:sp>
    </p:spTree>
    <p:extLst>
      <p:ext uri="{BB962C8B-B14F-4D97-AF65-F5344CB8AC3E}">
        <p14:creationId xmlns:p14="http://schemas.microsoft.com/office/powerpoint/2010/main" val="17139615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9501">
              <a:defRPr sz="2300">
                <a:solidFill>
                  <a:srgbClr val="FF3300"/>
                </a:solidFill>
                <a:latin typeface="Comic Sans MS" charset="0"/>
                <a:ea typeface="ＭＳ Ｐゴシック" charset="0"/>
                <a:cs typeface="ＭＳ Ｐゴシック" charset="0"/>
              </a:defRPr>
            </a:lvl1pPr>
            <a:lvl2pPr marL="35879619" indent="-35447153" defTabSz="929501">
              <a:defRPr sz="2300">
                <a:solidFill>
                  <a:srgbClr val="FF3300"/>
                </a:solidFill>
                <a:latin typeface="Comic Sans MS" charset="0"/>
                <a:ea typeface="ＭＳ Ｐゴシック" charset="0"/>
                <a:cs typeface="ＭＳ Ｐゴシック" charset="0"/>
              </a:defRPr>
            </a:lvl2pPr>
            <a:lvl3pPr>
              <a:defRPr sz="2300">
                <a:solidFill>
                  <a:srgbClr val="FF3300"/>
                </a:solidFill>
                <a:latin typeface="Comic Sans MS" charset="0"/>
                <a:ea typeface="ＭＳ Ｐゴシック" charset="0"/>
                <a:cs typeface="ＭＳ Ｐゴシック" charset="0"/>
              </a:defRPr>
            </a:lvl3pPr>
            <a:lvl4pPr>
              <a:defRPr sz="2300">
                <a:solidFill>
                  <a:srgbClr val="FF3300"/>
                </a:solidFill>
                <a:latin typeface="Comic Sans MS" charset="0"/>
                <a:ea typeface="ＭＳ Ｐゴシック" charset="0"/>
                <a:cs typeface="ＭＳ Ｐゴシック" charset="0"/>
              </a:defRPr>
            </a:lvl4pPr>
            <a:lvl5pPr>
              <a:defRPr sz="2300">
                <a:solidFill>
                  <a:srgbClr val="FF3300"/>
                </a:solidFill>
                <a:latin typeface="Comic Sans MS" charset="0"/>
                <a:ea typeface="ＭＳ Ｐゴシック" charset="0"/>
                <a:cs typeface="ＭＳ Ｐゴシック" charset="0"/>
              </a:defRPr>
            </a:lvl5pPr>
            <a:lvl6pPr marL="432465" eaLnBrk="0" fontAlgn="base" hangingPunct="0">
              <a:spcBef>
                <a:spcPct val="0"/>
              </a:spcBef>
              <a:spcAft>
                <a:spcPct val="0"/>
              </a:spcAft>
              <a:defRPr sz="2300">
                <a:solidFill>
                  <a:srgbClr val="FF3300"/>
                </a:solidFill>
                <a:latin typeface="Comic Sans MS" charset="0"/>
                <a:ea typeface="ＭＳ Ｐゴシック" charset="0"/>
                <a:cs typeface="ＭＳ Ｐゴシック" charset="0"/>
              </a:defRPr>
            </a:lvl6pPr>
            <a:lvl7pPr marL="864931" eaLnBrk="0" fontAlgn="base" hangingPunct="0">
              <a:spcBef>
                <a:spcPct val="0"/>
              </a:spcBef>
              <a:spcAft>
                <a:spcPct val="0"/>
              </a:spcAft>
              <a:defRPr sz="2300">
                <a:solidFill>
                  <a:srgbClr val="FF3300"/>
                </a:solidFill>
                <a:latin typeface="Comic Sans MS" charset="0"/>
                <a:ea typeface="ＭＳ Ｐゴシック" charset="0"/>
                <a:cs typeface="ＭＳ Ｐゴシック" charset="0"/>
              </a:defRPr>
            </a:lvl7pPr>
            <a:lvl8pPr marL="1297396" eaLnBrk="0" fontAlgn="base" hangingPunct="0">
              <a:spcBef>
                <a:spcPct val="0"/>
              </a:spcBef>
              <a:spcAft>
                <a:spcPct val="0"/>
              </a:spcAft>
              <a:defRPr sz="2300">
                <a:solidFill>
                  <a:srgbClr val="FF3300"/>
                </a:solidFill>
                <a:latin typeface="Comic Sans MS" charset="0"/>
                <a:ea typeface="ＭＳ Ｐゴシック" charset="0"/>
                <a:cs typeface="ＭＳ Ｐゴシック" charset="0"/>
              </a:defRPr>
            </a:lvl8pPr>
            <a:lvl9pPr marL="1729862" eaLnBrk="0" fontAlgn="base" hangingPunct="0">
              <a:spcBef>
                <a:spcPct val="0"/>
              </a:spcBef>
              <a:spcAft>
                <a:spcPct val="0"/>
              </a:spcAft>
              <a:defRPr sz="2300">
                <a:solidFill>
                  <a:srgbClr val="FF3300"/>
                </a:solidFill>
                <a:latin typeface="Comic Sans MS" charset="0"/>
                <a:ea typeface="ＭＳ Ｐゴシック" charset="0"/>
                <a:cs typeface="ＭＳ Ｐゴシック" charset="0"/>
              </a:defRPr>
            </a:lvl9pPr>
          </a:lstStyle>
          <a:p>
            <a:fld id="{32E6E602-BB78-3849-B2B3-577EB0EFCD5E}" type="slidenum">
              <a:rPr lang="en-US" altLang="zh-CN" sz="1200">
                <a:solidFill>
                  <a:schemeClr val="tx1"/>
                </a:solidFill>
                <a:latin typeface="Times New Roman" charset="0"/>
              </a:rPr>
              <a:pPr/>
              <a:t>55</a:t>
            </a:fld>
            <a:endParaRPr lang="en-US" altLang="zh-CN" sz="1200">
              <a:solidFill>
                <a:schemeClr val="tx1"/>
              </a:solidFill>
              <a:latin typeface="Times New Roman"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CN" altLang="en-US">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A76DBC1E-E278-423B-B517-A105C6EEA669}" type="slidenum">
              <a:rPr lang="zh-CN" altLang="en-US" smtClean="0"/>
              <a:pPr>
                <a:defRPr/>
              </a:pPr>
              <a:t>63</a:t>
            </a:fld>
            <a:endParaRPr lang="zh-CN" altLang="en-US"/>
          </a:p>
        </p:txBody>
      </p:sp>
    </p:spTree>
    <p:extLst>
      <p:ext uri="{BB962C8B-B14F-4D97-AF65-F5344CB8AC3E}">
        <p14:creationId xmlns:p14="http://schemas.microsoft.com/office/powerpoint/2010/main" val="498478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smtClean="0"/>
              <a:t>为什么夸克是</a:t>
            </a:r>
            <a:r>
              <a:rPr kumimoji="1" lang="en-US" altLang="zh-CN" dirty="0" smtClean="0"/>
              <a:t>6</a:t>
            </a:r>
            <a:r>
              <a:rPr kumimoji="1" lang="zh-CN" altLang="en-US" dirty="0" smtClean="0"/>
              <a:t>个，不是</a:t>
            </a:r>
            <a:r>
              <a:rPr kumimoji="1" lang="en-US" altLang="zh-CN" dirty="0" smtClean="0"/>
              <a:t>8</a:t>
            </a:r>
            <a:r>
              <a:rPr kumimoji="1" lang="zh-CN" altLang="en-US" dirty="0" smtClean="0"/>
              <a:t>个？</a:t>
            </a:r>
            <a:endParaRPr kumimoji="1" lang="zh-CN" altLang="en-US" dirty="0"/>
          </a:p>
        </p:txBody>
      </p:sp>
      <p:sp>
        <p:nvSpPr>
          <p:cNvPr id="4" name="幻灯片编号占位符 3"/>
          <p:cNvSpPr>
            <a:spLocks noGrp="1"/>
          </p:cNvSpPr>
          <p:nvPr>
            <p:ph type="sldNum" sz="quarter" idx="10"/>
          </p:nvPr>
        </p:nvSpPr>
        <p:spPr/>
        <p:txBody>
          <a:bodyPr/>
          <a:lstStyle/>
          <a:p>
            <a:fld id="{CBF9C647-0D63-114C-A592-E60C59CC4655}" type="slidenum">
              <a:rPr kumimoji="1" lang="zh-CN" altLang="en-US" smtClean="0"/>
              <a:t>2</a:t>
            </a:fld>
            <a:endParaRPr kumimoji="1" lang="zh-CN" altLang="en-US"/>
          </a:p>
        </p:txBody>
      </p:sp>
    </p:spTree>
    <p:extLst>
      <p:ext uri="{BB962C8B-B14F-4D97-AF65-F5344CB8AC3E}">
        <p14:creationId xmlns:p14="http://schemas.microsoft.com/office/powerpoint/2010/main" val="1201705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9501">
              <a:defRPr sz="2300">
                <a:solidFill>
                  <a:srgbClr val="FF3300"/>
                </a:solidFill>
                <a:latin typeface="Comic Sans MS" charset="0"/>
                <a:ea typeface="ＭＳ Ｐゴシック" charset="0"/>
                <a:cs typeface="ＭＳ Ｐゴシック" charset="0"/>
              </a:defRPr>
            </a:lvl1pPr>
            <a:lvl2pPr marL="35879619" indent="-35447153" defTabSz="929501">
              <a:defRPr sz="2300">
                <a:solidFill>
                  <a:srgbClr val="FF3300"/>
                </a:solidFill>
                <a:latin typeface="Comic Sans MS" charset="0"/>
                <a:ea typeface="ＭＳ Ｐゴシック" charset="0"/>
                <a:cs typeface="ＭＳ Ｐゴシック" charset="0"/>
              </a:defRPr>
            </a:lvl2pPr>
            <a:lvl3pPr>
              <a:defRPr sz="2300">
                <a:solidFill>
                  <a:srgbClr val="FF3300"/>
                </a:solidFill>
                <a:latin typeface="Comic Sans MS" charset="0"/>
                <a:ea typeface="ＭＳ Ｐゴシック" charset="0"/>
                <a:cs typeface="ＭＳ Ｐゴシック" charset="0"/>
              </a:defRPr>
            </a:lvl3pPr>
            <a:lvl4pPr>
              <a:defRPr sz="2300">
                <a:solidFill>
                  <a:srgbClr val="FF3300"/>
                </a:solidFill>
                <a:latin typeface="Comic Sans MS" charset="0"/>
                <a:ea typeface="ＭＳ Ｐゴシック" charset="0"/>
                <a:cs typeface="ＭＳ Ｐゴシック" charset="0"/>
              </a:defRPr>
            </a:lvl4pPr>
            <a:lvl5pPr>
              <a:defRPr sz="2300">
                <a:solidFill>
                  <a:srgbClr val="FF3300"/>
                </a:solidFill>
                <a:latin typeface="Comic Sans MS" charset="0"/>
                <a:ea typeface="ＭＳ Ｐゴシック" charset="0"/>
                <a:cs typeface="ＭＳ Ｐゴシック" charset="0"/>
              </a:defRPr>
            </a:lvl5pPr>
            <a:lvl6pPr marL="432465" eaLnBrk="0" fontAlgn="base" hangingPunct="0">
              <a:spcBef>
                <a:spcPct val="0"/>
              </a:spcBef>
              <a:spcAft>
                <a:spcPct val="0"/>
              </a:spcAft>
              <a:defRPr sz="2300">
                <a:solidFill>
                  <a:srgbClr val="FF3300"/>
                </a:solidFill>
                <a:latin typeface="Comic Sans MS" charset="0"/>
                <a:ea typeface="ＭＳ Ｐゴシック" charset="0"/>
                <a:cs typeface="ＭＳ Ｐゴシック" charset="0"/>
              </a:defRPr>
            </a:lvl6pPr>
            <a:lvl7pPr marL="864931" eaLnBrk="0" fontAlgn="base" hangingPunct="0">
              <a:spcBef>
                <a:spcPct val="0"/>
              </a:spcBef>
              <a:spcAft>
                <a:spcPct val="0"/>
              </a:spcAft>
              <a:defRPr sz="2300">
                <a:solidFill>
                  <a:srgbClr val="FF3300"/>
                </a:solidFill>
                <a:latin typeface="Comic Sans MS" charset="0"/>
                <a:ea typeface="ＭＳ Ｐゴシック" charset="0"/>
                <a:cs typeface="ＭＳ Ｐゴシック" charset="0"/>
              </a:defRPr>
            </a:lvl7pPr>
            <a:lvl8pPr marL="1297396" eaLnBrk="0" fontAlgn="base" hangingPunct="0">
              <a:spcBef>
                <a:spcPct val="0"/>
              </a:spcBef>
              <a:spcAft>
                <a:spcPct val="0"/>
              </a:spcAft>
              <a:defRPr sz="2300">
                <a:solidFill>
                  <a:srgbClr val="FF3300"/>
                </a:solidFill>
                <a:latin typeface="Comic Sans MS" charset="0"/>
                <a:ea typeface="ＭＳ Ｐゴシック" charset="0"/>
                <a:cs typeface="ＭＳ Ｐゴシック" charset="0"/>
              </a:defRPr>
            </a:lvl8pPr>
            <a:lvl9pPr marL="1729862" eaLnBrk="0" fontAlgn="base" hangingPunct="0">
              <a:spcBef>
                <a:spcPct val="0"/>
              </a:spcBef>
              <a:spcAft>
                <a:spcPct val="0"/>
              </a:spcAft>
              <a:defRPr sz="2300">
                <a:solidFill>
                  <a:srgbClr val="FF3300"/>
                </a:solidFill>
                <a:latin typeface="Comic Sans MS" charset="0"/>
                <a:ea typeface="ＭＳ Ｐゴシック" charset="0"/>
                <a:cs typeface="ＭＳ Ｐゴシック" charset="0"/>
              </a:defRPr>
            </a:lvl9pPr>
          </a:lstStyle>
          <a:p>
            <a:fld id="{698A2A4F-04C3-B442-91EB-F79D5DC53B76}" type="slidenum">
              <a:rPr lang="en-US" altLang="zh-CN" sz="1200">
                <a:solidFill>
                  <a:schemeClr val="tx1"/>
                </a:solidFill>
                <a:latin typeface="Times New Roman" charset="0"/>
              </a:rPr>
              <a:pPr/>
              <a:t>3</a:t>
            </a:fld>
            <a:endParaRPr lang="en-US" altLang="zh-CN" sz="1200">
              <a:solidFill>
                <a:schemeClr val="tx1"/>
              </a:solidFill>
              <a:latin typeface="Times New Roman" charset="0"/>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zh-CN">
                <a:ea typeface="ＭＳ Ｐゴシック" charset="0"/>
                <a:cs typeface="ＭＳ Ｐゴシック" charset="0"/>
              </a:rPr>
              <a:t>The tau lepton was detected through a series of experiments between 1974 and 1977 by </a:t>
            </a:r>
            <a:r>
              <a:rPr lang="en-US" altLang="zh-CN">
                <a:ea typeface="ＭＳ Ｐゴシック" charset="0"/>
                <a:cs typeface="ＭＳ Ｐゴシック" charset="0"/>
                <a:hlinkClick r:id="rId3" tooltip="Martin Lewis Perl"/>
              </a:rPr>
              <a:t>Martin Lewis Perl</a:t>
            </a:r>
            <a:r>
              <a:rPr lang="en-US" altLang="zh-CN">
                <a:ea typeface="ＭＳ Ｐゴシック" charset="0"/>
                <a:cs typeface="ＭＳ Ｐゴシック" charset="0"/>
              </a:rPr>
              <a:t> with his colleagues at the </a:t>
            </a:r>
            <a:r>
              <a:rPr lang="en-US" altLang="zh-CN">
                <a:ea typeface="ＭＳ Ｐゴシック" charset="0"/>
                <a:cs typeface="ＭＳ Ｐゴシック" charset="0"/>
                <a:hlinkClick r:id="rId4" tooltip="SLAC"/>
              </a:rPr>
              <a:t>SLAC</a:t>
            </a:r>
            <a:r>
              <a:rPr lang="en-US" altLang="zh-CN">
                <a:ea typeface="ＭＳ Ｐゴシック" charset="0"/>
                <a:cs typeface="ＭＳ Ｐゴシック" charset="0"/>
              </a:rPr>
              <a:t>-</a:t>
            </a:r>
            <a:r>
              <a:rPr lang="en-US" altLang="zh-CN">
                <a:ea typeface="ＭＳ Ｐゴシック" charset="0"/>
                <a:cs typeface="ＭＳ Ｐゴシック" charset="0"/>
                <a:hlinkClick r:id="rId5" tooltip="LBL"/>
              </a:rPr>
              <a:t>LBL</a:t>
            </a:r>
            <a:r>
              <a:rPr lang="en-US" altLang="zh-CN">
                <a:ea typeface="ＭＳ Ｐゴシック" charset="0"/>
                <a:cs typeface="ＭＳ Ｐゴシック" charset="0"/>
              </a:rPr>
              <a:t> group. Their equipment consisted of </a:t>
            </a:r>
            <a:r>
              <a:rPr lang="en-US" altLang="zh-CN">
                <a:ea typeface="ＭＳ Ｐゴシック" charset="0"/>
                <a:cs typeface="ＭＳ Ｐゴシック" charset="0"/>
                <a:hlinkClick r:id="rId4" tooltip="SLAC"/>
              </a:rPr>
              <a:t>SLAC</a:t>
            </a:r>
            <a:r>
              <a:rPr lang="en-US" altLang="zh-CN">
                <a:ea typeface="ＭＳ Ｐゴシック" charset="0"/>
                <a:cs typeface="ＭＳ Ｐゴシック" charset="0"/>
              </a:rPr>
              <a:t>'s new e+-e− colliding ring, called SPEAR, and the </a:t>
            </a:r>
            <a:r>
              <a:rPr lang="en-US" altLang="zh-CN">
                <a:ea typeface="ＭＳ Ｐゴシック" charset="0"/>
                <a:cs typeface="ＭＳ Ｐゴシック" charset="0"/>
                <a:hlinkClick r:id="rId5" tooltip="LBL"/>
              </a:rPr>
              <a:t>LBL</a:t>
            </a:r>
            <a:r>
              <a:rPr lang="en-US" altLang="zh-CN">
                <a:ea typeface="ＭＳ Ｐゴシック" charset="0"/>
                <a:cs typeface="ＭＳ Ｐゴシック" charset="0"/>
              </a:rPr>
              <a:t> magnetic detector. They could detect and distinguish between leptons, hadrons and </a:t>
            </a:r>
            <a:r>
              <a:rPr lang="en-US" altLang="zh-CN">
                <a:ea typeface="ＭＳ Ｐゴシック" charset="0"/>
                <a:cs typeface="ＭＳ Ｐゴシック" charset="0"/>
                <a:hlinkClick r:id="rId6" tooltip="Photon"/>
              </a:rPr>
              <a:t>photons</a:t>
            </a:r>
            <a:r>
              <a:rPr lang="en-US" altLang="zh-CN">
                <a:ea typeface="ＭＳ Ｐゴシック" charset="0"/>
                <a:cs typeface="ＭＳ Ｐゴシック" charset="0"/>
              </a:rPr>
              <a:t>. They did not detect the tau lepton directly, rather they discovered anomalous events</a:t>
            </a:r>
          </a:p>
          <a:p>
            <a:pPr eaLnBrk="1" hangingPunct="1"/>
            <a:r>
              <a:rPr lang="en-US" altLang="zh-CN">
                <a:ea typeface="ＭＳ Ｐゴシック" charset="0"/>
                <a:cs typeface="ＭＳ Ｐゴシック" charset="0"/>
              </a:rPr>
              <a:t>e+e- -&gt; e+ mu- with missing energy</a:t>
            </a:r>
          </a:p>
          <a:p>
            <a:pPr eaLnBrk="1" hangingPunct="1"/>
            <a:endParaRPr lang="en-US" altLang="zh-CN">
              <a:ea typeface="ＭＳ Ｐゴシック" charset="0"/>
              <a:cs typeface="ＭＳ Ｐゴシック" charset="0"/>
            </a:endParaRPr>
          </a:p>
          <a:p>
            <a:pPr eaLnBrk="1" hangingPunct="1"/>
            <a:r>
              <a:rPr lang="en-US" altLang="zh-CN">
                <a:ea typeface="ＭＳ Ｐゴシック" charset="0"/>
                <a:cs typeface="ＭＳ Ｐゴシック" charset="0"/>
              </a:rPr>
              <a:t>Proton on Berilium </a:t>
            </a:r>
          </a:p>
          <a:p>
            <a:pPr eaLnBrk="1" hangingPunct="1"/>
            <a:endParaRPr lang="en-US" altLang="zh-CN">
              <a:ea typeface="ＭＳ Ｐゴシック" charset="0"/>
              <a:cs typeface="ＭＳ Ｐゴシック" charset="0"/>
            </a:endParaRPr>
          </a:p>
          <a:p>
            <a:pPr eaLnBrk="1" hangingPunct="1"/>
            <a:endParaRPr lang="zh-CN" altLang="en-US">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9501">
              <a:defRPr sz="2300">
                <a:solidFill>
                  <a:srgbClr val="FF3300"/>
                </a:solidFill>
                <a:latin typeface="Comic Sans MS" charset="0"/>
                <a:ea typeface="ＭＳ Ｐゴシック" charset="0"/>
                <a:cs typeface="ＭＳ Ｐゴシック" charset="0"/>
              </a:defRPr>
            </a:lvl1pPr>
            <a:lvl2pPr marL="35879619" indent="-35447153" defTabSz="929501">
              <a:defRPr sz="2300">
                <a:solidFill>
                  <a:srgbClr val="FF3300"/>
                </a:solidFill>
                <a:latin typeface="Comic Sans MS" charset="0"/>
                <a:ea typeface="ＭＳ Ｐゴシック" charset="0"/>
                <a:cs typeface="ＭＳ Ｐゴシック" charset="0"/>
              </a:defRPr>
            </a:lvl2pPr>
            <a:lvl3pPr>
              <a:defRPr sz="2300">
                <a:solidFill>
                  <a:srgbClr val="FF3300"/>
                </a:solidFill>
                <a:latin typeface="Comic Sans MS" charset="0"/>
                <a:ea typeface="ＭＳ Ｐゴシック" charset="0"/>
                <a:cs typeface="ＭＳ Ｐゴシック" charset="0"/>
              </a:defRPr>
            </a:lvl3pPr>
            <a:lvl4pPr>
              <a:defRPr sz="2300">
                <a:solidFill>
                  <a:srgbClr val="FF3300"/>
                </a:solidFill>
                <a:latin typeface="Comic Sans MS" charset="0"/>
                <a:ea typeface="ＭＳ Ｐゴシック" charset="0"/>
                <a:cs typeface="ＭＳ Ｐゴシック" charset="0"/>
              </a:defRPr>
            </a:lvl4pPr>
            <a:lvl5pPr>
              <a:defRPr sz="2300">
                <a:solidFill>
                  <a:srgbClr val="FF3300"/>
                </a:solidFill>
                <a:latin typeface="Comic Sans MS" charset="0"/>
                <a:ea typeface="ＭＳ Ｐゴシック" charset="0"/>
                <a:cs typeface="ＭＳ Ｐゴシック" charset="0"/>
              </a:defRPr>
            </a:lvl5pPr>
            <a:lvl6pPr marL="432465" eaLnBrk="0" fontAlgn="base" hangingPunct="0">
              <a:spcBef>
                <a:spcPct val="0"/>
              </a:spcBef>
              <a:spcAft>
                <a:spcPct val="0"/>
              </a:spcAft>
              <a:defRPr sz="2300">
                <a:solidFill>
                  <a:srgbClr val="FF3300"/>
                </a:solidFill>
                <a:latin typeface="Comic Sans MS" charset="0"/>
                <a:ea typeface="ＭＳ Ｐゴシック" charset="0"/>
                <a:cs typeface="ＭＳ Ｐゴシック" charset="0"/>
              </a:defRPr>
            </a:lvl6pPr>
            <a:lvl7pPr marL="864931" eaLnBrk="0" fontAlgn="base" hangingPunct="0">
              <a:spcBef>
                <a:spcPct val="0"/>
              </a:spcBef>
              <a:spcAft>
                <a:spcPct val="0"/>
              </a:spcAft>
              <a:defRPr sz="2300">
                <a:solidFill>
                  <a:srgbClr val="FF3300"/>
                </a:solidFill>
                <a:latin typeface="Comic Sans MS" charset="0"/>
                <a:ea typeface="ＭＳ Ｐゴシック" charset="0"/>
                <a:cs typeface="ＭＳ Ｐゴシック" charset="0"/>
              </a:defRPr>
            </a:lvl7pPr>
            <a:lvl8pPr marL="1297396" eaLnBrk="0" fontAlgn="base" hangingPunct="0">
              <a:spcBef>
                <a:spcPct val="0"/>
              </a:spcBef>
              <a:spcAft>
                <a:spcPct val="0"/>
              </a:spcAft>
              <a:defRPr sz="2300">
                <a:solidFill>
                  <a:srgbClr val="FF3300"/>
                </a:solidFill>
                <a:latin typeface="Comic Sans MS" charset="0"/>
                <a:ea typeface="ＭＳ Ｐゴシック" charset="0"/>
                <a:cs typeface="ＭＳ Ｐゴシック" charset="0"/>
              </a:defRPr>
            </a:lvl8pPr>
            <a:lvl9pPr marL="1729862" eaLnBrk="0" fontAlgn="base" hangingPunct="0">
              <a:spcBef>
                <a:spcPct val="0"/>
              </a:spcBef>
              <a:spcAft>
                <a:spcPct val="0"/>
              </a:spcAft>
              <a:defRPr sz="2300">
                <a:solidFill>
                  <a:srgbClr val="FF3300"/>
                </a:solidFill>
                <a:latin typeface="Comic Sans MS" charset="0"/>
                <a:ea typeface="ＭＳ Ｐゴシック" charset="0"/>
                <a:cs typeface="ＭＳ Ｐゴシック" charset="0"/>
              </a:defRPr>
            </a:lvl9pPr>
          </a:lstStyle>
          <a:p>
            <a:fld id="{66FF7C15-6B39-8141-A291-7DB2B0527C6C}" type="slidenum">
              <a:rPr lang="en-US" altLang="zh-CN" sz="1200">
                <a:solidFill>
                  <a:schemeClr val="tx1"/>
                </a:solidFill>
                <a:latin typeface="Times New Roman" charset="0"/>
              </a:rPr>
              <a:pPr/>
              <a:t>6</a:t>
            </a:fld>
            <a:endParaRPr lang="en-US" altLang="zh-CN" sz="1200">
              <a:solidFill>
                <a:schemeClr val="tx1"/>
              </a:solidFill>
              <a:latin typeface="Times New Roman"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CN" altLang="en-US">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9501">
              <a:defRPr sz="2300">
                <a:solidFill>
                  <a:srgbClr val="FF3300"/>
                </a:solidFill>
                <a:latin typeface="Comic Sans MS" charset="0"/>
                <a:ea typeface="ＭＳ Ｐゴシック" charset="0"/>
                <a:cs typeface="ＭＳ Ｐゴシック" charset="0"/>
              </a:defRPr>
            </a:lvl1pPr>
            <a:lvl2pPr marL="35879619" indent="-35447153" defTabSz="929501">
              <a:defRPr sz="2300">
                <a:solidFill>
                  <a:srgbClr val="FF3300"/>
                </a:solidFill>
                <a:latin typeface="Comic Sans MS" charset="0"/>
                <a:ea typeface="ＭＳ Ｐゴシック" charset="0"/>
                <a:cs typeface="ＭＳ Ｐゴシック" charset="0"/>
              </a:defRPr>
            </a:lvl2pPr>
            <a:lvl3pPr>
              <a:defRPr sz="2300">
                <a:solidFill>
                  <a:srgbClr val="FF3300"/>
                </a:solidFill>
                <a:latin typeface="Comic Sans MS" charset="0"/>
                <a:ea typeface="ＭＳ Ｐゴシック" charset="0"/>
                <a:cs typeface="ＭＳ Ｐゴシック" charset="0"/>
              </a:defRPr>
            </a:lvl3pPr>
            <a:lvl4pPr>
              <a:defRPr sz="2300">
                <a:solidFill>
                  <a:srgbClr val="FF3300"/>
                </a:solidFill>
                <a:latin typeface="Comic Sans MS" charset="0"/>
                <a:ea typeface="ＭＳ Ｐゴシック" charset="0"/>
                <a:cs typeface="ＭＳ Ｐゴシック" charset="0"/>
              </a:defRPr>
            </a:lvl4pPr>
            <a:lvl5pPr>
              <a:defRPr sz="2300">
                <a:solidFill>
                  <a:srgbClr val="FF3300"/>
                </a:solidFill>
                <a:latin typeface="Comic Sans MS" charset="0"/>
                <a:ea typeface="ＭＳ Ｐゴシック" charset="0"/>
                <a:cs typeface="ＭＳ Ｐゴシック" charset="0"/>
              </a:defRPr>
            </a:lvl5pPr>
            <a:lvl6pPr marL="432465" eaLnBrk="0" fontAlgn="base" hangingPunct="0">
              <a:spcBef>
                <a:spcPct val="0"/>
              </a:spcBef>
              <a:spcAft>
                <a:spcPct val="0"/>
              </a:spcAft>
              <a:defRPr sz="2300">
                <a:solidFill>
                  <a:srgbClr val="FF3300"/>
                </a:solidFill>
                <a:latin typeface="Comic Sans MS" charset="0"/>
                <a:ea typeface="ＭＳ Ｐゴシック" charset="0"/>
                <a:cs typeface="ＭＳ Ｐゴシック" charset="0"/>
              </a:defRPr>
            </a:lvl6pPr>
            <a:lvl7pPr marL="864931" eaLnBrk="0" fontAlgn="base" hangingPunct="0">
              <a:spcBef>
                <a:spcPct val="0"/>
              </a:spcBef>
              <a:spcAft>
                <a:spcPct val="0"/>
              </a:spcAft>
              <a:defRPr sz="2300">
                <a:solidFill>
                  <a:srgbClr val="FF3300"/>
                </a:solidFill>
                <a:latin typeface="Comic Sans MS" charset="0"/>
                <a:ea typeface="ＭＳ Ｐゴシック" charset="0"/>
                <a:cs typeface="ＭＳ Ｐゴシック" charset="0"/>
              </a:defRPr>
            </a:lvl7pPr>
            <a:lvl8pPr marL="1297396" eaLnBrk="0" fontAlgn="base" hangingPunct="0">
              <a:spcBef>
                <a:spcPct val="0"/>
              </a:spcBef>
              <a:spcAft>
                <a:spcPct val="0"/>
              </a:spcAft>
              <a:defRPr sz="2300">
                <a:solidFill>
                  <a:srgbClr val="FF3300"/>
                </a:solidFill>
                <a:latin typeface="Comic Sans MS" charset="0"/>
                <a:ea typeface="ＭＳ Ｐゴシック" charset="0"/>
                <a:cs typeface="ＭＳ Ｐゴシック" charset="0"/>
              </a:defRPr>
            </a:lvl8pPr>
            <a:lvl9pPr marL="1729862" eaLnBrk="0" fontAlgn="base" hangingPunct="0">
              <a:spcBef>
                <a:spcPct val="0"/>
              </a:spcBef>
              <a:spcAft>
                <a:spcPct val="0"/>
              </a:spcAft>
              <a:defRPr sz="2300">
                <a:solidFill>
                  <a:srgbClr val="FF3300"/>
                </a:solidFill>
                <a:latin typeface="Comic Sans MS" charset="0"/>
                <a:ea typeface="ＭＳ Ｐゴシック" charset="0"/>
                <a:cs typeface="ＭＳ Ｐゴシック" charset="0"/>
              </a:defRPr>
            </a:lvl9pPr>
          </a:lstStyle>
          <a:p>
            <a:fld id="{1256153B-2B58-734F-8D91-327DE4B306C7}" type="slidenum">
              <a:rPr lang="en-US" altLang="zh-CN" sz="1200">
                <a:solidFill>
                  <a:schemeClr val="tx1"/>
                </a:solidFill>
                <a:latin typeface="Times New Roman" charset="0"/>
              </a:rPr>
              <a:pPr/>
              <a:t>7</a:t>
            </a:fld>
            <a:endParaRPr lang="en-US" altLang="zh-CN" sz="1200">
              <a:solidFill>
                <a:schemeClr val="tx1"/>
              </a:solidFill>
              <a:latin typeface="Times New Roman" charset="0"/>
            </a:endParaRPr>
          </a:p>
        </p:txBody>
      </p:sp>
      <p:sp>
        <p:nvSpPr>
          <p:cNvPr id="35843" name="Rectangle 2"/>
          <p:cNvSpPr>
            <a:spLocks noGrp="1" noRot="1" noChangeAspect="1" noChangeArrowheads="1" noTextEdit="1"/>
          </p:cNvSpPr>
          <p:nvPr>
            <p:ph type="sldImg"/>
          </p:nvPr>
        </p:nvSpPr>
        <p:spPr>
          <a:xfrm>
            <a:off x="1171575" y="714375"/>
            <a:ext cx="4573588" cy="3429000"/>
          </a:xfrm>
          <a:ln/>
        </p:spPr>
      </p:sp>
      <p:sp>
        <p:nvSpPr>
          <p:cNvPr id="35844" name="Rectangle 3"/>
          <p:cNvSpPr>
            <a:spLocks noGrp="1" noChangeArrowheads="1"/>
          </p:cNvSpPr>
          <p:nvPr>
            <p:ph type="body" idx="1"/>
          </p:nvPr>
        </p:nvSpPr>
        <p:spPr>
          <a:xfrm>
            <a:off x="945059" y="4357310"/>
            <a:ext cx="5036344" cy="4073071"/>
          </a:xfrm>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CN" altLang="en-US">
              <a:ea typeface="ＭＳ Ｐゴシック" charset="0"/>
              <a:cs typeface="ＭＳ Ｐゴシック" charset="0"/>
            </a:endParaRPr>
          </a:p>
        </p:txBody>
      </p:sp>
    </p:spTree>
    <p:extLst>
      <p:ext uri="{BB962C8B-B14F-4D97-AF65-F5344CB8AC3E}">
        <p14:creationId xmlns:p14="http://schemas.microsoft.com/office/powerpoint/2010/main" val="1464681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9501">
              <a:defRPr sz="2300">
                <a:solidFill>
                  <a:srgbClr val="FF3300"/>
                </a:solidFill>
                <a:latin typeface="Comic Sans MS" charset="0"/>
                <a:ea typeface="ＭＳ Ｐゴシック" charset="0"/>
                <a:cs typeface="ＭＳ Ｐゴシック" charset="0"/>
              </a:defRPr>
            </a:lvl1pPr>
            <a:lvl2pPr marL="35879619" indent="-35447153" defTabSz="929501">
              <a:defRPr sz="2300">
                <a:solidFill>
                  <a:srgbClr val="FF3300"/>
                </a:solidFill>
                <a:latin typeface="Comic Sans MS" charset="0"/>
                <a:ea typeface="ＭＳ Ｐゴシック" charset="0"/>
                <a:cs typeface="ＭＳ Ｐゴシック" charset="0"/>
              </a:defRPr>
            </a:lvl2pPr>
            <a:lvl3pPr>
              <a:defRPr sz="2300">
                <a:solidFill>
                  <a:srgbClr val="FF3300"/>
                </a:solidFill>
                <a:latin typeface="Comic Sans MS" charset="0"/>
                <a:ea typeface="ＭＳ Ｐゴシック" charset="0"/>
                <a:cs typeface="ＭＳ Ｐゴシック" charset="0"/>
              </a:defRPr>
            </a:lvl3pPr>
            <a:lvl4pPr>
              <a:defRPr sz="2300">
                <a:solidFill>
                  <a:srgbClr val="FF3300"/>
                </a:solidFill>
                <a:latin typeface="Comic Sans MS" charset="0"/>
                <a:ea typeface="ＭＳ Ｐゴシック" charset="0"/>
                <a:cs typeface="ＭＳ Ｐゴシック" charset="0"/>
              </a:defRPr>
            </a:lvl4pPr>
            <a:lvl5pPr>
              <a:defRPr sz="2300">
                <a:solidFill>
                  <a:srgbClr val="FF3300"/>
                </a:solidFill>
                <a:latin typeface="Comic Sans MS" charset="0"/>
                <a:ea typeface="ＭＳ Ｐゴシック" charset="0"/>
                <a:cs typeface="ＭＳ Ｐゴシック" charset="0"/>
              </a:defRPr>
            </a:lvl5pPr>
            <a:lvl6pPr marL="432465" eaLnBrk="0" fontAlgn="base" hangingPunct="0">
              <a:spcBef>
                <a:spcPct val="0"/>
              </a:spcBef>
              <a:spcAft>
                <a:spcPct val="0"/>
              </a:spcAft>
              <a:defRPr sz="2300">
                <a:solidFill>
                  <a:srgbClr val="FF3300"/>
                </a:solidFill>
                <a:latin typeface="Comic Sans MS" charset="0"/>
                <a:ea typeface="ＭＳ Ｐゴシック" charset="0"/>
                <a:cs typeface="ＭＳ Ｐゴシック" charset="0"/>
              </a:defRPr>
            </a:lvl6pPr>
            <a:lvl7pPr marL="864931" eaLnBrk="0" fontAlgn="base" hangingPunct="0">
              <a:spcBef>
                <a:spcPct val="0"/>
              </a:spcBef>
              <a:spcAft>
                <a:spcPct val="0"/>
              </a:spcAft>
              <a:defRPr sz="2300">
                <a:solidFill>
                  <a:srgbClr val="FF3300"/>
                </a:solidFill>
                <a:latin typeface="Comic Sans MS" charset="0"/>
                <a:ea typeface="ＭＳ Ｐゴシック" charset="0"/>
                <a:cs typeface="ＭＳ Ｐゴシック" charset="0"/>
              </a:defRPr>
            </a:lvl7pPr>
            <a:lvl8pPr marL="1297396" eaLnBrk="0" fontAlgn="base" hangingPunct="0">
              <a:spcBef>
                <a:spcPct val="0"/>
              </a:spcBef>
              <a:spcAft>
                <a:spcPct val="0"/>
              </a:spcAft>
              <a:defRPr sz="2300">
                <a:solidFill>
                  <a:srgbClr val="FF3300"/>
                </a:solidFill>
                <a:latin typeface="Comic Sans MS" charset="0"/>
                <a:ea typeface="ＭＳ Ｐゴシック" charset="0"/>
                <a:cs typeface="ＭＳ Ｐゴシック" charset="0"/>
              </a:defRPr>
            </a:lvl8pPr>
            <a:lvl9pPr marL="1729862" eaLnBrk="0" fontAlgn="base" hangingPunct="0">
              <a:spcBef>
                <a:spcPct val="0"/>
              </a:spcBef>
              <a:spcAft>
                <a:spcPct val="0"/>
              </a:spcAft>
              <a:defRPr sz="2300">
                <a:solidFill>
                  <a:srgbClr val="FF3300"/>
                </a:solidFill>
                <a:latin typeface="Comic Sans MS" charset="0"/>
                <a:ea typeface="ＭＳ Ｐゴシック" charset="0"/>
                <a:cs typeface="ＭＳ Ｐゴシック" charset="0"/>
              </a:defRPr>
            </a:lvl9pPr>
          </a:lstStyle>
          <a:p>
            <a:fld id="{AD6CB594-7F09-D942-AC8D-EA86E1EB4790}" type="slidenum">
              <a:rPr lang="en-US" altLang="zh-CN" sz="1200">
                <a:solidFill>
                  <a:schemeClr val="tx1"/>
                </a:solidFill>
                <a:latin typeface="Times New Roman" charset="0"/>
              </a:rPr>
              <a:pPr/>
              <a:t>9</a:t>
            </a:fld>
            <a:endParaRPr lang="en-US" altLang="zh-CN" sz="1200">
              <a:solidFill>
                <a:schemeClr val="tx1"/>
              </a:solidFill>
              <a:latin typeface="Times New Roman" charset="0"/>
            </a:endParaRPr>
          </a:p>
        </p:txBody>
      </p:sp>
      <p:sp>
        <p:nvSpPr>
          <p:cNvPr id="44035" name="Rectangle 2"/>
          <p:cNvSpPr>
            <a:spLocks noGrp="1" noRot="1" noChangeAspect="1" noChangeArrowheads="1" noTextEdit="1"/>
          </p:cNvSpPr>
          <p:nvPr>
            <p:ph type="sldImg"/>
          </p:nvPr>
        </p:nvSpPr>
        <p:spPr>
          <a:xfrm>
            <a:off x="1143000" y="685800"/>
            <a:ext cx="4572000" cy="3429000"/>
          </a:xfrm>
          <a:ln/>
        </p:spPr>
      </p:sp>
      <p:sp>
        <p:nvSpPr>
          <p:cNvPr id="44036" name="Rectangle 3"/>
          <p:cNvSpPr>
            <a:spLocks noGrp="1" noChangeArrowheads="1"/>
          </p:cNvSpPr>
          <p:nvPr>
            <p:ph type="body" idx="1"/>
          </p:nvPr>
        </p:nvSpPr>
        <p:spPr>
          <a:xfrm>
            <a:off x="686098" y="4343704"/>
            <a:ext cx="5485805" cy="4113892"/>
          </a:xfrm>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CN" altLang="en-US">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CBF9C647-0D63-114C-A592-E60C59CC4655}" type="slidenum">
              <a:rPr kumimoji="1" lang="zh-CN" altLang="en-US" smtClean="0"/>
              <a:t>10</a:t>
            </a:fld>
            <a:endParaRPr kumimoji="1" lang="zh-CN" altLang="en-US"/>
          </a:p>
        </p:txBody>
      </p:sp>
    </p:spTree>
    <p:extLst>
      <p:ext uri="{BB962C8B-B14F-4D97-AF65-F5344CB8AC3E}">
        <p14:creationId xmlns:p14="http://schemas.microsoft.com/office/powerpoint/2010/main" val="177882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a:ln/>
        </p:spPr>
      </p:sp>
      <p:sp>
        <p:nvSpPr>
          <p:cNvPr id="197635"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97636"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F808A21-55A4-47F2-BF15-A62BAD320C2F}" type="slidenum">
              <a:rPr lang="en-US">
                <a:solidFill>
                  <a:prstClr val="black"/>
                </a:solidFill>
              </a:rPr>
              <a:pPr eaLnBrk="1" hangingPunct="1"/>
              <a:t>15</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宋体"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3AAC82F7-1A79-D64A-ADE0-1335BF8267CD}" type="slidenum">
              <a:rPr lang="en-US"/>
              <a:pPr eaLnBrk="1" hangingPunct="1"/>
              <a:t>16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124200"/>
            <a:ext cx="6477000" cy="1914144"/>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r>
              <a:rPr lang="zh-CN" altLang="en-US" smtClean="0"/>
              <a:t>单击此处编辑母版标题样式</a:t>
            </a:r>
            <a:endParaRPr/>
          </a:p>
        </p:txBody>
      </p:sp>
      <p:sp>
        <p:nvSpPr>
          <p:cNvPr id="3" name="Subtitle 2"/>
          <p:cNvSpPr>
            <a:spLocks noGrp="1"/>
          </p:cNvSpPr>
          <p:nvPr>
            <p:ph type="subTitle" idx="1"/>
          </p:nvPr>
        </p:nvSpPr>
        <p:spPr>
          <a:xfrm>
            <a:off x="2209800" y="5056632"/>
            <a:ext cx="6477000" cy="1174088"/>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a:p>
        </p:txBody>
      </p:sp>
      <p:sp>
        <p:nvSpPr>
          <p:cNvPr id="4" name="Date Placeholder 3"/>
          <p:cNvSpPr>
            <a:spLocks noGrp="1"/>
          </p:cNvSpPr>
          <p:nvPr>
            <p:ph type="dt" sz="half" idx="10"/>
          </p:nvPr>
        </p:nvSpPr>
        <p:spPr>
          <a:xfrm>
            <a:off x="457200" y="6300216"/>
            <a:ext cx="19842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5280E431-17C4-244E-A16F-EDBC58908161}" type="datetime1">
              <a:rPr lang="zh-CN" altLang="en-US" smtClean="0"/>
              <a:t>2018/7/25</a:t>
            </a:fld>
            <a:endParaRPr lang="en-US"/>
          </a:p>
        </p:txBody>
      </p:sp>
      <p:sp>
        <p:nvSpPr>
          <p:cNvPr id="5" name="Footer Placeholder 4"/>
          <p:cNvSpPr>
            <a:spLocks noGrp="1"/>
          </p:cNvSpPr>
          <p:nvPr>
            <p:ph type="ftr" sz="quarter" idx="11"/>
          </p:nvPr>
        </p:nvSpPr>
        <p:spPr>
          <a:xfrm>
            <a:off x="3959352" y="6300216"/>
            <a:ext cx="38130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en-US"/>
          </a:p>
        </p:txBody>
      </p:sp>
      <p:sp>
        <p:nvSpPr>
          <p:cNvPr id="6" name="Slide Number Placeholder 5"/>
          <p:cNvSpPr>
            <a:spLocks noGrp="1"/>
          </p:cNvSpPr>
          <p:nvPr>
            <p:ph type="sldNum" sz="quarter" idx="12"/>
          </p:nvPr>
        </p:nvSpPr>
        <p:spPr>
          <a:xfrm>
            <a:off x="8275320" y="6300216"/>
            <a:ext cx="685800" cy="27432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B9D2C864-9362-43C7-A136-D9C41D93A96D}"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三项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a:p>
        </p:txBody>
      </p:sp>
      <p:sp>
        <p:nvSpPr>
          <p:cNvPr id="5" name="Date Placeholder 4"/>
          <p:cNvSpPr>
            <a:spLocks noGrp="1"/>
          </p:cNvSpPr>
          <p:nvPr>
            <p:ph type="dt" sz="half" idx="10"/>
          </p:nvPr>
        </p:nvSpPr>
        <p:spPr/>
        <p:txBody>
          <a:bodyPr/>
          <a:lstStyle/>
          <a:p>
            <a:fld id="{72671C2E-CB15-9B47-B66D-97B29716313C}" type="datetime1">
              <a:rPr lang="zh-CN" altLang="en-US" smtClean="0"/>
              <a:t>2018/7/25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tabLst/>
              <a:defRPr sz="1800"/>
            </a:lvl6pPr>
            <a:lvl7pPr marL="2290763" indent="-344488">
              <a:tabLst/>
              <a:defRPr sz="1800"/>
            </a:lvl7pPr>
            <a:lvl8pPr marL="2290763" indent="-344488">
              <a:tabLst/>
              <a:defRPr sz="1800"/>
            </a:lvl8pPr>
            <a:lvl9pPr marL="2290763" indent="-344488">
              <a:tabLst/>
              <a:defRPr sz="18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dirty="0"/>
          </a:p>
        </p:txBody>
      </p:sp>
      <p:sp>
        <p:nvSpPr>
          <p:cNvPr id="10"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四项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a:p>
        </p:txBody>
      </p:sp>
      <p:sp>
        <p:nvSpPr>
          <p:cNvPr id="3" name="Content Placeholder 2"/>
          <p:cNvSpPr>
            <a:spLocks noGrp="1"/>
          </p:cNvSpPr>
          <p:nvPr>
            <p:ph sz="half" idx="1"/>
          </p:nvPr>
        </p:nvSpPr>
        <p:spPr>
          <a:xfrm>
            <a:off x="914400"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dirty="0"/>
          </a:p>
        </p:txBody>
      </p:sp>
      <p:sp>
        <p:nvSpPr>
          <p:cNvPr id="5" name="Date Placeholder 4"/>
          <p:cNvSpPr>
            <a:spLocks noGrp="1"/>
          </p:cNvSpPr>
          <p:nvPr>
            <p:ph type="dt" sz="half" idx="10"/>
          </p:nvPr>
        </p:nvSpPr>
        <p:spPr/>
        <p:txBody>
          <a:bodyPr/>
          <a:lstStyle/>
          <a:p>
            <a:fld id="{6E078AB1-293E-4744-A4BC-5D71E49B96A2}" type="datetime1">
              <a:rPr lang="zh-CN" altLang="en-US" smtClean="0"/>
              <a:t>2018/7/25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
        <p:nvSpPr>
          <p:cNvPr id="8" name="Content Placeholder 2"/>
          <p:cNvSpPr>
            <a:spLocks noGrp="1"/>
          </p:cNvSpPr>
          <p:nvPr>
            <p:ph sz="half" idx="13"/>
          </p:nvPr>
        </p:nvSpPr>
        <p:spPr>
          <a:xfrm>
            <a:off x="914400"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dirty="0"/>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a:p>
        </p:txBody>
      </p:sp>
      <p:sp>
        <p:nvSpPr>
          <p:cNvPr id="3" name="Date Placeholder 2"/>
          <p:cNvSpPr>
            <a:spLocks noGrp="1"/>
          </p:cNvSpPr>
          <p:nvPr>
            <p:ph type="dt" sz="half" idx="10"/>
          </p:nvPr>
        </p:nvSpPr>
        <p:spPr/>
        <p:txBody>
          <a:bodyPr/>
          <a:lstStyle/>
          <a:p>
            <a:fld id="{69A61F7B-9EA3-904C-9947-EC41F6571154}" type="datetime1">
              <a:rPr lang="zh-CN" altLang="en-US" smtClean="0"/>
              <a:t>2018/7/25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D806F8-691F-F848-83A6-FD7D350A559A}" type="datetime1">
              <a:rPr lang="zh-CN" altLang="en-US" smtClean="0"/>
              <a:t>2018/7/25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914400" y="1690048"/>
            <a:ext cx="3563938" cy="1162050"/>
          </a:xfrm>
        </p:spPr>
        <p:txBody>
          <a:bodyPr tIns="0" bIns="0" anchor="b"/>
          <a:lstStyle>
            <a:lvl1pPr algn="l">
              <a:lnSpc>
                <a:spcPts val="4600"/>
              </a:lnSpc>
              <a:defRPr sz="4200" b="1"/>
            </a:lvl1pPr>
          </a:lstStyle>
          <a:p>
            <a:r>
              <a:rPr lang="zh-CN" altLang="en-US" smtClean="0"/>
              <a:t>单击此处编辑母版标题样式</a:t>
            </a:r>
            <a:endParaRPr/>
          </a:p>
        </p:txBody>
      </p:sp>
      <p:sp>
        <p:nvSpPr>
          <p:cNvPr id="3" name="Content Placeholder 2"/>
          <p:cNvSpPr>
            <a:spLocks noGrp="1"/>
          </p:cNvSpPr>
          <p:nvPr>
            <p:ph idx="1"/>
          </p:nvPr>
        </p:nvSpPr>
        <p:spPr>
          <a:xfrm>
            <a:off x="4667250" y="368490"/>
            <a:ext cx="3566160" cy="5627498"/>
          </a:xfrm>
        </p:spPr>
        <p:txBody>
          <a:bodyPr/>
          <a:lstStyle>
            <a:lvl1pPr>
              <a:defRPr sz="2200"/>
            </a:lvl1pPr>
            <a:lvl2pPr>
              <a:defRPr sz="2000"/>
            </a:lvl2pPr>
            <a:lvl3pPr>
              <a:defRPr sz="18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dirty="0"/>
          </a:p>
        </p:txBody>
      </p:sp>
      <p:sp>
        <p:nvSpPr>
          <p:cNvPr id="4" name="Text Placeholder 3"/>
          <p:cNvSpPr>
            <a:spLocks noGrp="1"/>
          </p:cNvSpPr>
          <p:nvPr>
            <p:ph type="body" sz="half" idx="2"/>
          </p:nvPr>
        </p:nvSpPr>
        <p:spPr>
          <a:xfrm>
            <a:off x="914398" y="2866030"/>
            <a:ext cx="3563938"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C0559AF9-C7F2-504F-8FFA-122416FACC8C}" type="datetime1">
              <a:rPr lang="zh-CN" altLang="en-US" smtClean="0"/>
              <a:t>2018/7/25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5017546" y="1524000"/>
            <a:ext cx="3566160" cy="1162050"/>
          </a:xfrm>
        </p:spPr>
        <p:txBody>
          <a:bodyPr tIns="0" bIns="0" anchor="b"/>
          <a:lstStyle>
            <a:lvl1pPr algn="l">
              <a:lnSpc>
                <a:spcPts val="4600"/>
              </a:lnSpc>
              <a:defRPr sz="4200" b="1"/>
            </a:lvl1pPr>
          </a:lstStyle>
          <a:p>
            <a:r>
              <a:rPr lang="zh-CN" altLang="en-US" smtClean="0"/>
              <a:t>单击此处编辑母版标题样式</a:t>
            </a:r>
            <a:endParaRPr/>
          </a:p>
        </p:txBody>
      </p:sp>
      <p:sp>
        <p:nvSpPr>
          <p:cNvPr id="4" name="Text Placeholder 3"/>
          <p:cNvSpPr>
            <a:spLocks noGrp="1"/>
          </p:cNvSpPr>
          <p:nvPr>
            <p:ph type="body" sz="half" idx="2"/>
          </p:nvPr>
        </p:nvSpPr>
        <p:spPr>
          <a:xfrm>
            <a:off x="5017544"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60F9F7EC-108E-4A45-90C6-A3DC279813E1}" type="datetime1">
              <a:rPr lang="zh-CN" altLang="en-US" smtClean="0"/>
              <a:t>2018/7/25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grpSp>
        <p:nvGrpSpPr>
          <p:cNvPr id="3" name="Group 7"/>
          <p:cNvGrpSpPr/>
          <p:nvPr/>
        </p:nvGrpSpPr>
        <p:grpSpPr>
          <a:xfrm rot="21421631">
            <a:off x="629028" y="505650"/>
            <a:ext cx="3850925" cy="551627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4"/>
          </p:nvPr>
        </p:nvSpPr>
        <p:spPr>
          <a:xfrm rot="21421631">
            <a:off x="808793" y="667560"/>
            <a:ext cx="3468664" cy="5124723"/>
          </a:xfrm>
          <a:solidFill>
            <a:schemeClr val="bg1">
              <a:lumMod val="85000"/>
            </a:schemeClr>
          </a:solidFill>
        </p:spPr>
        <p:txBody>
          <a:bodyPr/>
          <a:lstStyle>
            <a:lvl1pPr>
              <a:buNone/>
              <a:defRPr/>
            </a:lvl1pPr>
          </a:lstStyle>
          <a:p>
            <a:r>
              <a:rPr lang="zh-CN" altLang="en-US" smtClean="0"/>
              <a:t>将图片拖动到占位符，或单击添加图标</a:t>
            </a:r>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张图片(带标题)">
    <p:spTree>
      <p:nvGrpSpPr>
        <p:cNvPr id="1" name=""/>
        <p:cNvGrpSpPr/>
        <p:nvPr/>
      </p:nvGrpSpPr>
      <p:grpSpPr>
        <a:xfrm>
          <a:off x="0" y="0"/>
          <a:ext cx="0" cy="0"/>
          <a:chOff x="0" y="0"/>
          <a:chExt cx="0" cy="0"/>
        </a:xfrm>
      </p:grpSpPr>
      <p:grpSp>
        <p:nvGrpSpPr>
          <p:cNvPr id="3" name="Group 13"/>
          <p:cNvGrpSpPr/>
          <p:nvPr/>
        </p:nvGrpSpPr>
        <p:grpSpPr>
          <a:xfrm rot="21214351">
            <a:off x="313409" y="3520798"/>
            <a:ext cx="4088024" cy="302602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6"/>
          </p:nvPr>
        </p:nvSpPr>
        <p:spPr>
          <a:xfrm rot="21214351">
            <a:off x="491057" y="3682579"/>
            <a:ext cx="3704109" cy="2697083"/>
          </a:xfrm>
          <a:solidFill>
            <a:schemeClr val="bg1">
              <a:lumMod val="85000"/>
            </a:schemeClr>
          </a:solidFill>
        </p:spPr>
        <p:txBody>
          <a:bodyPr/>
          <a:lstStyle>
            <a:lvl1pPr>
              <a:buNone/>
              <a:defRPr/>
            </a:lvl1pPr>
          </a:lstStyle>
          <a:p>
            <a:r>
              <a:rPr lang="zh-CN" altLang="en-US" smtClean="0"/>
              <a:t>将图片拖动到占位符，或单击添加图标</a:t>
            </a:r>
            <a:endParaRPr/>
          </a:p>
        </p:txBody>
      </p:sp>
      <p:grpSp>
        <p:nvGrpSpPr>
          <p:cNvPr id="8" name="Group 9"/>
          <p:cNvGrpSpPr/>
          <p:nvPr/>
        </p:nvGrpSpPr>
        <p:grpSpPr>
          <a:xfrm rot="232774">
            <a:off x="169481" y="241256"/>
            <a:ext cx="4088024" cy="3026020"/>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5"/>
          </p:nvPr>
        </p:nvSpPr>
        <p:spPr>
          <a:xfrm rot="232774">
            <a:off x="347129" y="403037"/>
            <a:ext cx="3704109" cy="2697083"/>
          </a:xfrm>
          <a:solidFill>
            <a:schemeClr val="bg1">
              <a:lumMod val="85000"/>
            </a:schemeClr>
          </a:solidFill>
        </p:spPr>
        <p:txBody>
          <a:bodyPr/>
          <a:lstStyle>
            <a:lvl1pPr>
              <a:buNone/>
              <a:defRPr/>
            </a:lvl1pPr>
          </a:lstStyle>
          <a:p>
            <a:r>
              <a:rPr lang="zh-CN" altLang="en-US" smtClean="0"/>
              <a:t>将图片拖动到占位符，或单击添加图标</a:t>
            </a:r>
            <a:endParaRPr/>
          </a:p>
        </p:txBody>
      </p:sp>
      <p:sp>
        <p:nvSpPr>
          <p:cNvPr id="2" name="Title 1"/>
          <p:cNvSpPr>
            <a:spLocks noGrp="1"/>
          </p:cNvSpPr>
          <p:nvPr>
            <p:ph type="title"/>
          </p:nvPr>
        </p:nvSpPr>
        <p:spPr>
          <a:xfrm>
            <a:off x="5013434" y="1524000"/>
            <a:ext cx="3566160" cy="1162050"/>
          </a:xfrm>
        </p:spPr>
        <p:txBody>
          <a:bodyPr tIns="0" bIns="0" anchor="b"/>
          <a:lstStyle>
            <a:lvl1pPr algn="l">
              <a:lnSpc>
                <a:spcPts val="4600"/>
              </a:lnSpc>
              <a:defRPr sz="4200" b="1"/>
            </a:lvl1pPr>
          </a:lstStyle>
          <a:p>
            <a:r>
              <a:rPr lang="zh-CN" altLang="en-US" smtClean="0"/>
              <a:t>单击此处编辑母版标题样式</a:t>
            </a:r>
            <a:endParaRPr/>
          </a:p>
        </p:txBody>
      </p:sp>
      <p:sp>
        <p:nvSpPr>
          <p:cNvPr id="4" name="Text Placeholder 3"/>
          <p:cNvSpPr>
            <a:spLocks noGrp="1"/>
          </p:cNvSpPr>
          <p:nvPr>
            <p:ph type="body" sz="half" idx="2"/>
          </p:nvPr>
        </p:nvSpPr>
        <p:spPr>
          <a:xfrm>
            <a:off x="5013432"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076E03F4-D4E4-3042-A52F-85FA06977265}" type="datetime1">
              <a:rPr lang="zh-CN" altLang="en-US" smtClean="0"/>
              <a:t>2018/7/25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图片(位于标题上)">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zh-CN" altLang="en-US" smtClean="0"/>
              <a:t>单击此处编辑母版标题样式</a:t>
            </a:r>
            <a:endParaRPr/>
          </a:p>
        </p:txBody>
      </p:sp>
      <p:grpSp>
        <p:nvGrpSpPr>
          <p:cNvPr id="3" name="Group 8"/>
          <p:cNvGrpSpPr/>
          <p:nvPr/>
        </p:nvGrpSpPr>
        <p:grpSpPr>
          <a:xfrm rot="232774">
            <a:off x="2059282" y="379100"/>
            <a:ext cx="5031327" cy="344331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Text Placeholder 3"/>
          <p:cNvSpPr>
            <a:spLocks noGrp="1"/>
          </p:cNvSpPr>
          <p:nvPr>
            <p:ph type="body" sz="half" idx="2"/>
          </p:nvPr>
        </p:nvSpPr>
        <p:spPr>
          <a:xfrm>
            <a:off x="914400" y="4928736"/>
            <a:ext cx="7315200" cy="98797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BBC599F5-099D-DA4F-A43B-5C5F174BD782}" type="datetime1">
              <a:rPr lang="zh-CN" altLang="en-US" smtClean="0"/>
              <a:t>2018/7/25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
        <p:nvSpPr>
          <p:cNvPr id="12" name="Picture Placeholder 9"/>
          <p:cNvSpPr>
            <a:spLocks noGrp="1"/>
          </p:cNvSpPr>
          <p:nvPr>
            <p:ph type="pic" sz="quarter" idx="15"/>
          </p:nvPr>
        </p:nvSpPr>
        <p:spPr>
          <a:xfrm rot="232774">
            <a:off x="2248157" y="564564"/>
            <a:ext cx="4653577" cy="3072384"/>
          </a:xfrm>
          <a:solidFill>
            <a:schemeClr val="bg1">
              <a:lumMod val="85000"/>
            </a:schemeClr>
          </a:solidFill>
        </p:spPr>
        <p:txBody>
          <a:bodyPr/>
          <a:lstStyle>
            <a:lvl1pPr>
              <a:buNone/>
              <a:defRPr/>
            </a:lvl1pPr>
          </a:lstStyle>
          <a:p>
            <a:r>
              <a:rPr lang="zh-CN" altLang="en-US" smtClean="0"/>
              <a:t>将图片拖动到占位符，或单击添加图标</a:t>
            </a:r>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张图片(位于标题上)">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zh-CN" altLang="en-US" smtClean="0"/>
              <a:t>单击此处编辑母版标题样式</a:t>
            </a:r>
            <a:endParaRPr/>
          </a:p>
        </p:txBody>
      </p:sp>
      <p:grpSp>
        <p:nvGrpSpPr>
          <p:cNvPr id="3" name="Group 13"/>
          <p:cNvGrpSpPr/>
          <p:nvPr/>
        </p:nvGrpSpPr>
        <p:grpSpPr>
          <a:xfrm rot="21420000">
            <a:off x="113687" y="116368"/>
            <a:ext cx="3969060" cy="370536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7"/>
          </p:nvPr>
        </p:nvSpPr>
        <p:spPr>
          <a:xfrm rot="21420000">
            <a:off x="299151" y="304998"/>
            <a:ext cx="3598455" cy="3334235"/>
          </a:xfrm>
          <a:solidFill>
            <a:schemeClr val="bg1">
              <a:lumMod val="85000"/>
            </a:schemeClr>
          </a:solidFill>
        </p:spPr>
        <p:txBody>
          <a:bodyPr/>
          <a:lstStyle>
            <a:lvl1pPr>
              <a:buNone/>
              <a:defRPr/>
            </a:lvl1pPr>
          </a:lstStyle>
          <a:p>
            <a:r>
              <a:rPr lang="zh-CN" altLang="en-US" smtClean="0"/>
              <a:t>将图片拖动到占位符，或单击添加图标</a:t>
            </a:r>
            <a:endParaRPr/>
          </a:p>
        </p:txBody>
      </p:sp>
      <p:grpSp>
        <p:nvGrpSpPr>
          <p:cNvPr id="8" name="Group 9"/>
          <p:cNvGrpSpPr/>
          <p:nvPr/>
        </p:nvGrpSpPr>
        <p:grpSpPr>
          <a:xfrm rot="360000">
            <a:off x="4165479" y="323141"/>
            <a:ext cx="4792693" cy="3443312"/>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6"/>
          </p:nvPr>
        </p:nvSpPr>
        <p:spPr>
          <a:xfrm rot="360000">
            <a:off x="4336486" y="507668"/>
            <a:ext cx="4432860" cy="3072384"/>
          </a:xfrm>
          <a:solidFill>
            <a:schemeClr val="bg1">
              <a:lumMod val="85000"/>
            </a:schemeClr>
          </a:solidFill>
        </p:spPr>
        <p:txBody>
          <a:bodyPr/>
          <a:lstStyle>
            <a:lvl1pPr>
              <a:buNone/>
              <a:defRPr/>
            </a:lvl1pPr>
          </a:lstStyle>
          <a:p>
            <a:r>
              <a:rPr lang="zh-CN" altLang="en-US" smtClean="0"/>
              <a:t>将图片拖动到占位符，或单击添加图标</a:t>
            </a:r>
            <a:endParaRPr/>
          </a:p>
        </p:txBody>
      </p:sp>
      <p:sp>
        <p:nvSpPr>
          <p:cNvPr id="4" name="Text Placeholder 3"/>
          <p:cNvSpPr>
            <a:spLocks noGrp="1"/>
          </p:cNvSpPr>
          <p:nvPr>
            <p:ph type="body" sz="half" idx="2"/>
          </p:nvPr>
        </p:nvSpPr>
        <p:spPr>
          <a:xfrm>
            <a:off x="914400" y="4926106"/>
            <a:ext cx="7315200" cy="9906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27780759-8A71-CA43-A699-511F833E1294}" type="datetime1">
              <a:rPr lang="zh-CN" altLang="en-US" smtClean="0"/>
              <a:t>2018/7/25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标题和竖排文本">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a:p>
        </p:txBody>
      </p:sp>
      <p:sp>
        <p:nvSpPr>
          <p:cNvPr id="3" name="Vertical Text Placeholder 2"/>
          <p:cNvSpPr>
            <a:spLocks noGrp="1"/>
          </p:cNvSpPr>
          <p:nvPr>
            <p:ph type="body" orient="vert" idx="1"/>
          </p:nvPr>
        </p:nvSpPr>
        <p:spPr/>
        <p:txBody>
          <a:bodyPr vert="eaVert"/>
          <a:lstStyle>
            <a:lvl5pPr>
              <a:defRPr/>
            </a:lvl5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dirty="0"/>
          </a:p>
        </p:txBody>
      </p:sp>
      <p:sp>
        <p:nvSpPr>
          <p:cNvPr id="4" name="Date Placeholder 3"/>
          <p:cNvSpPr>
            <a:spLocks noGrp="1"/>
          </p:cNvSpPr>
          <p:nvPr>
            <p:ph type="dt" sz="half" idx="10"/>
          </p:nvPr>
        </p:nvSpPr>
        <p:spPr/>
        <p:txBody>
          <a:bodyPr/>
          <a:lstStyle/>
          <a:p>
            <a:fld id="{940083B3-65C1-8D43-AFF8-B319267EC2A6}" type="datetime1">
              <a:rPr lang="zh-CN" altLang="en-US" smtClean="0"/>
              <a:t>2018/7/25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a:p>
        </p:txBody>
      </p:sp>
      <p:sp>
        <p:nvSpPr>
          <p:cNvPr id="3" name="Content Placeholder 2"/>
          <p:cNvSpPr>
            <a:spLocks noGrp="1"/>
          </p:cNvSpPr>
          <p:nvPr>
            <p:ph idx="1"/>
          </p:nvPr>
        </p:nvSpPr>
        <p:spPr/>
        <p:txBody>
          <a:bodyPr/>
          <a:lstStyle>
            <a:lvl5pPr>
              <a:defRPr/>
            </a:lvl5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dirty="0"/>
          </a:p>
        </p:txBody>
      </p:sp>
      <p:sp>
        <p:nvSpPr>
          <p:cNvPr id="4" name="Date Placeholder 3"/>
          <p:cNvSpPr>
            <a:spLocks noGrp="1"/>
          </p:cNvSpPr>
          <p:nvPr>
            <p:ph type="dt" sz="half" idx="10"/>
          </p:nvPr>
        </p:nvSpPr>
        <p:spPr/>
        <p:txBody>
          <a:bodyPr/>
          <a:lstStyle/>
          <a:p>
            <a:fld id="{347C3CC0-92CB-484B-A854-B5F54311F615}" type="datetime1">
              <a:rPr lang="zh-CN" altLang="en-US" smtClean="0"/>
              <a:t>2018/7/25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和文本">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1682" y="450851"/>
            <a:ext cx="846083" cy="5357812"/>
          </a:xfrm>
        </p:spPr>
        <p:txBody>
          <a:bodyPr vert="eaVert" anchor="t" anchorCtr="0"/>
          <a:lstStyle/>
          <a:p>
            <a:r>
              <a:rPr lang="zh-CN" altLang="en-US" smtClean="0"/>
              <a:t>单击此处编辑母版标题样式</a:t>
            </a:r>
            <a:endParaRPr/>
          </a:p>
        </p:txBody>
      </p:sp>
      <p:sp>
        <p:nvSpPr>
          <p:cNvPr id="3" name="Vertical Text Placeholder 2"/>
          <p:cNvSpPr>
            <a:spLocks noGrp="1"/>
          </p:cNvSpPr>
          <p:nvPr>
            <p:ph type="body" orient="vert" idx="1"/>
          </p:nvPr>
        </p:nvSpPr>
        <p:spPr>
          <a:xfrm>
            <a:off x="914400" y="450851"/>
            <a:ext cx="5943600" cy="5357812"/>
          </a:xfrm>
        </p:spPr>
        <p:txBody>
          <a:bodyPr vert="eaVert"/>
          <a:lstStyle>
            <a:lvl5pPr>
              <a:defRPr/>
            </a:lvl5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dirty="0"/>
          </a:p>
        </p:txBody>
      </p:sp>
      <p:sp>
        <p:nvSpPr>
          <p:cNvPr id="4" name="Date Placeholder 3"/>
          <p:cNvSpPr>
            <a:spLocks noGrp="1"/>
          </p:cNvSpPr>
          <p:nvPr>
            <p:ph type="dt" sz="half" idx="10"/>
          </p:nvPr>
        </p:nvSpPr>
        <p:spPr/>
        <p:txBody>
          <a:bodyPr/>
          <a:lstStyle/>
          <a:p>
            <a:fld id="{AB849969-F2B8-5C49-9615-301D8E2EE586}" type="datetime1">
              <a:rPr lang="zh-CN" altLang="en-US" smtClean="0"/>
              <a:t>2018/7/25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标题幻灯片(带水印)">
    <p:bg>
      <p:bgRef idx="1003">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122215" y="3200400"/>
            <a:ext cx="8021782" cy="22098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zh-CN" altLang="en-US" smtClean="0"/>
              <a:t>单击此处编辑母版文本样式</a:t>
            </a:r>
          </a:p>
        </p:txBody>
      </p:sp>
      <p:sp>
        <p:nvSpPr>
          <p:cNvPr id="2" name="Title 1"/>
          <p:cNvSpPr>
            <a:spLocks noGrp="1"/>
          </p:cNvSpPr>
          <p:nvPr>
            <p:ph type="ctrTitle"/>
          </p:nvPr>
        </p:nvSpPr>
        <p:spPr>
          <a:xfrm>
            <a:off x="3960813" y="3833095"/>
            <a:ext cx="4724400" cy="1209964"/>
          </a:xfrm>
        </p:spPr>
        <p:txBody>
          <a:bodyPr lIns="45720" tIns="0" rIns="45720" bIns="0" anchor="b" anchorCtr="0">
            <a:noAutofit/>
          </a:bodyPr>
          <a:lstStyle>
            <a:lvl1pPr algn="l">
              <a:lnSpc>
                <a:spcPts val="5000"/>
              </a:lnSpc>
              <a:defRPr sz="4600"/>
            </a:lvl1pPr>
          </a:lstStyle>
          <a:p>
            <a:r>
              <a:rPr lang="zh-CN" altLang="en-US" smtClean="0"/>
              <a:t>单击此处编辑母版标题样式</a:t>
            </a:r>
            <a:endParaRPr dirty="0"/>
          </a:p>
        </p:txBody>
      </p:sp>
      <p:sp>
        <p:nvSpPr>
          <p:cNvPr id="3" name="Subtitle 2"/>
          <p:cNvSpPr>
            <a:spLocks noGrp="1"/>
          </p:cNvSpPr>
          <p:nvPr>
            <p:ph type="subTitle" idx="1"/>
          </p:nvPr>
        </p:nvSpPr>
        <p:spPr>
          <a:xfrm>
            <a:off x="3960813" y="5056909"/>
            <a:ext cx="4724400" cy="1156586"/>
          </a:xfrm>
        </p:spPr>
        <p:txBody>
          <a:bodyPr lIns="91440"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dirty="0"/>
          </a:p>
        </p:txBody>
      </p:sp>
      <p:sp>
        <p:nvSpPr>
          <p:cNvPr id="4" name="Date Placeholder 3"/>
          <p:cNvSpPr>
            <a:spLocks noGrp="1"/>
          </p:cNvSpPr>
          <p:nvPr>
            <p:ph type="dt" sz="half" idx="10"/>
          </p:nvPr>
        </p:nvSpPr>
        <p:spPr>
          <a:xfrm>
            <a:off x="457200" y="6298744"/>
            <a:ext cx="1981200" cy="273050"/>
          </a:xfrm>
        </p:spPr>
        <p:txBody>
          <a:bodyPr/>
          <a:lstStyle>
            <a:lvl1pPr algn="l">
              <a:defRPr sz="1100">
                <a:latin typeface="Rockwell" pitchFamily="18" charset="0"/>
              </a:defRPr>
            </a:lvl1pPr>
          </a:lstStyle>
          <a:p>
            <a:fld id="{D1859E9B-0943-C24F-88CE-A7EF6C53C425}" type="datetime1">
              <a:rPr lang="zh-CN" altLang="en-US" smtClean="0"/>
              <a:t>2018/7/25</a:t>
            </a:fld>
            <a:endParaRPr lang="en-US"/>
          </a:p>
        </p:txBody>
      </p:sp>
      <p:sp>
        <p:nvSpPr>
          <p:cNvPr id="5" name="Footer Placeholder 4"/>
          <p:cNvSpPr>
            <a:spLocks noGrp="1"/>
          </p:cNvSpPr>
          <p:nvPr>
            <p:ph type="ftr" sz="quarter" idx="11"/>
          </p:nvPr>
        </p:nvSpPr>
        <p:spPr>
          <a:xfrm>
            <a:off x="3962400" y="6298744"/>
            <a:ext cx="3810000" cy="273050"/>
          </a:xfrm>
        </p:spPr>
        <p:txBody>
          <a:bodyPr/>
          <a:lstStyle>
            <a:lvl1pPr algn="l">
              <a:defRPr/>
            </a:lvl1pPr>
          </a:lstStyle>
          <a:p>
            <a:endParaRPr lang="en-US"/>
          </a:p>
        </p:txBody>
      </p:sp>
      <p:sp>
        <p:nvSpPr>
          <p:cNvPr id="6" name="Slide Number Placeholder 5"/>
          <p:cNvSpPr>
            <a:spLocks noGrp="1"/>
          </p:cNvSpPr>
          <p:nvPr>
            <p:ph type="sldNum" sz="quarter" idx="12"/>
          </p:nvPr>
        </p:nvSpPr>
        <p:spPr>
          <a:xfrm>
            <a:off x="8264856" y="6312392"/>
            <a:ext cx="685800" cy="265089"/>
          </a:xfrm>
        </p:spPr>
        <p:txBody>
          <a:bodyPr/>
          <a:lstStyle>
            <a:lvl1pPr>
              <a:defRPr sz="1100">
                <a:solidFill>
                  <a:schemeClr val="tx1"/>
                </a:solidFill>
                <a:latin typeface="Rockwell" pitchFamily="18" charset="0"/>
              </a:defRPr>
            </a:lvl1pPr>
          </a:lstStyle>
          <a:p>
            <a:fld id="{B9D2C864-9362-43C7-A136-D9C41D93A96D}"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0"/>
            <a:ext cx="7772400" cy="1362075"/>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mj-lt"/>
                <a:ea typeface="+mj-ea"/>
                <a:cs typeface="+mj-cs"/>
              </a:defRPr>
            </a:lvl1pPr>
          </a:lstStyle>
          <a:p>
            <a:r>
              <a:rPr lang="zh-CN" altLang="en-US" smtClean="0"/>
              <a:t>单击此处编辑母版标题样式</a:t>
            </a:r>
            <a:endParaRPr/>
          </a:p>
        </p:txBody>
      </p:sp>
      <p:sp>
        <p:nvSpPr>
          <p:cNvPr id="3" name="Text Placeholder 2"/>
          <p:cNvSpPr>
            <a:spLocks noGrp="1"/>
          </p:cNvSpPr>
          <p:nvPr>
            <p:ph type="body" idx="1"/>
          </p:nvPr>
        </p:nvSpPr>
        <p:spPr>
          <a:xfrm>
            <a:off x="457200" y="3557016"/>
            <a:ext cx="7772400" cy="987552"/>
          </a:xfrm>
        </p:spPr>
        <p:txBody>
          <a:bodyPr vert="horz" lIns="91440" tIns="0" rIns="45720" bIns="0" rtlCol="0" anchor="t" anchorCtr="0">
            <a:normAutofit/>
          </a:bodyPr>
          <a:lstStyle>
            <a:lvl1pPr marL="0" indent="0">
              <a:spcBef>
                <a:spcPts val="0"/>
              </a:spcBef>
              <a:buNone/>
              <a:defRPr sz="2200" kern="120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zh-CN" altLang="en-US" smtClean="0"/>
              <a:t>单击此处编辑母版文本样式</a:t>
            </a:r>
          </a:p>
        </p:txBody>
      </p:sp>
      <p:sp>
        <p:nvSpPr>
          <p:cNvPr id="4" name="Date Placeholder 3"/>
          <p:cNvSpPr>
            <a:spLocks noGrp="1"/>
          </p:cNvSpPr>
          <p:nvPr>
            <p:ph type="dt" sz="half" idx="10"/>
          </p:nvPr>
        </p:nvSpPr>
        <p:spPr/>
        <p:txBody>
          <a:bodyPr/>
          <a:lstStyle/>
          <a:p>
            <a:fld id="{BFC33A81-F5ED-FA48-B905-2836D26A2DEA}" type="datetime1">
              <a:rPr lang="zh-CN" altLang="en-US" smtClean="0"/>
              <a:t>2018/7/25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2C864-9362-43C7-A136-D9C41D93A96D}"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节(带水印)">
    <p:bg>
      <p:bgRef idx="1002">
        <a:schemeClr val="bg2"/>
      </p:bgRef>
    </p:bg>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712693" y="1689847"/>
            <a:ext cx="8431303" cy="22098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zh-CN" altLang="en-US" smtClean="0"/>
              <a:t>单击此处编辑母版文本样式</a:t>
            </a:r>
          </a:p>
        </p:txBody>
      </p:sp>
      <p:sp>
        <p:nvSpPr>
          <p:cNvPr id="2" name="Title 1"/>
          <p:cNvSpPr>
            <a:spLocks noGrp="1"/>
          </p:cNvSpPr>
          <p:nvPr>
            <p:ph type="title"/>
          </p:nvPr>
        </p:nvSpPr>
        <p:spPr>
          <a:xfrm>
            <a:off x="457201" y="2196353"/>
            <a:ext cx="5334000" cy="1362075"/>
          </a:xfrm>
        </p:spPr>
        <p:txBody>
          <a:bodyPr lIns="45720" tIns="0" rIns="45720" bIns="0" anchor="b" anchorCtr="0"/>
          <a:lstStyle>
            <a:lvl1pPr algn="l">
              <a:lnSpc>
                <a:spcPts val="5000"/>
              </a:lnSpc>
              <a:defRPr sz="4600" b="1" cap="none" baseline="0"/>
            </a:lvl1pPr>
          </a:lstStyle>
          <a:p>
            <a:r>
              <a:rPr lang="zh-CN" altLang="en-US" smtClean="0"/>
              <a:t>单击此处编辑母版标题样式</a:t>
            </a:r>
            <a:endParaRPr/>
          </a:p>
        </p:txBody>
      </p:sp>
      <p:sp>
        <p:nvSpPr>
          <p:cNvPr id="3" name="Text Placeholder 2"/>
          <p:cNvSpPr>
            <a:spLocks noGrp="1"/>
          </p:cNvSpPr>
          <p:nvPr>
            <p:ph type="body" idx="1"/>
          </p:nvPr>
        </p:nvSpPr>
        <p:spPr>
          <a:xfrm>
            <a:off x="457200" y="3560618"/>
            <a:ext cx="5334000" cy="983087"/>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7F4AAD34-4974-E74D-B190-9815F9BE6D3C}" type="datetime1">
              <a:rPr lang="zh-CN" altLang="en-US" smtClean="0"/>
              <a:t>2018/7/25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2C864-9362-43C7-A136-D9C41D93A96D}"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节(带图片)">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52775" y="4069804"/>
            <a:ext cx="5538788" cy="1162050"/>
          </a:xfrm>
        </p:spPr>
        <p:txBody>
          <a:bodyPr tIns="0" bIns="0" anchor="b"/>
          <a:lstStyle>
            <a:lvl1pPr algn="l">
              <a:lnSpc>
                <a:spcPts val="4600"/>
              </a:lnSpc>
              <a:defRPr sz="4600" b="1"/>
            </a:lvl1pPr>
          </a:lstStyle>
          <a:p>
            <a:r>
              <a:rPr lang="zh-CN" altLang="en-US" smtClean="0"/>
              <a:t>单击此处编辑母版标题样式</a:t>
            </a:r>
            <a:endParaRPr/>
          </a:p>
        </p:txBody>
      </p:sp>
      <p:grpSp>
        <p:nvGrpSpPr>
          <p:cNvPr id="3" name="Group 8"/>
          <p:cNvGrpSpPr/>
          <p:nvPr/>
        </p:nvGrpSpPr>
        <p:grpSpPr>
          <a:xfrm rot="21240000">
            <a:off x="654352" y="445180"/>
            <a:ext cx="5416247" cy="3630168"/>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5"/>
          </p:nvPr>
        </p:nvSpPr>
        <p:spPr>
          <a:xfrm rot="21240000">
            <a:off x="857677" y="632632"/>
            <a:ext cx="5009597" cy="3255264"/>
          </a:xfrm>
          <a:solidFill>
            <a:schemeClr val="bg1">
              <a:lumMod val="85000"/>
            </a:schemeClr>
          </a:solidFill>
        </p:spPr>
        <p:txBody>
          <a:bodyPr/>
          <a:lstStyle>
            <a:lvl1pPr>
              <a:buNone/>
              <a:defRPr/>
            </a:lvl1pPr>
          </a:lstStyle>
          <a:p>
            <a:r>
              <a:rPr lang="zh-CN" altLang="en-US" smtClean="0"/>
              <a:t>将图片拖动到占位符，或单击添加图标</a:t>
            </a:r>
            <a:endParaRPr/>
          </a:p>
        </p:txBody>
      </p:sp>
      <p:sp>
        <p:nvSpPr>
          <p:cNvPr id="4" name="Text Placeholder 3"/>
          <p:cNvSpPr>
            <a:spLocks noGrp="1"/>
          </p:cNvSpPr>
          <p:nvPr>
            <p:ph type="body" sz="half" idx="2"/>
          </p:nvPr>
        </p:nvSpPr>
        <p:spPr>
          <a:xfrm>
            <a:off x="3158117" y="5230906"/>
            <a:ext cx="5532958" cy="865093"/>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D8E207C3-2767-CF4B-8F19-A642A6990681}" type="datetime1">
              <a:rPr lang="zh-CN" altLang="en-US" smtClean="0"/>
              <a:t>2018/7/25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a:p>
        </p:txBody>
      </p:sp>
      <p:sp>
        <p:nvSpPr>
          <p:cNvPr id="3"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dirty="0"/>
          </a:p>
        </p:txBody>
      </p:sp>
      <p:sp>
        <p:nvSpPr>
          <p:cNvPr id="4" name="Content Placeholder 3"/>
          <p:cNvSpPr>
            <a:spLocks noGrp="1"/>
          </p:cNvSpPr>
          <p:nvPr>
            <p:ph sz="half" idx="2"/>
          </p:nvPr>
        </p:nvSpPr>
        <p:spPr>
          <a:xfrm>
            <a:off x="46482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dirty="0"/>
          </a:p>
        </p:txBody>
      </p:sp>
      <p:sp>
        <p:nvSpPr>
          <p:cNvPr id="5" name="Date Placeholder 4"/>
          <p:cNvSpPr>
            <a:spLocks noGrp="1"/>
          </p:cNvSpPr>
          <p:nvPr>
            <p:ph type="dt" sz="half" idx="10"/>
          </p:nvPr>
        </p:nvSpPr>
        <p:spPr/>
        <p:txBody>
          <a:bodyPr/>
          <a:lstStyle/>
          <a:p>
            <a:fld id="{07FA8CF1-2A60-9E4B-9CB2-58B1248FD981}" type="datetime1">
              <a:rPr lang="zh-CN" altLang="en-US" smtClean="0"/>
              <a:t>2018/7/25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smtClean="0"/>
              <a:t>单击此处编辑母版标题样式</a:t>
            </a:r>
            <a:endParaRPr/>
          </a:p>
        </p:txBody>
      </p:sp>
      <p:sp>
        <p:nvSpPr>
          <p:cNvPr id="3" name="Text Placeholder 2"/>
          <p:cNvSpPr>
            <a:spLocks noGrp="1"/>
          </p:cNvSpPr>
          <p:nvPr>
            <p:ph type="body" idx="1"/>
          </p:nvPr>
        </p:nvSpPr>
        <p:spPr>
          <a:xfrm>
            <a:off x="971326"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Content Placeholder 3"/>
          <p:cNvSpPr>
            <a:spLocks noGrp="1"/>
          </p:cNvSpPr>
          <p:nvPr>
            <p:ph sz="half" idx="2"/>
          </p:nvPr>
        </p:nvSpPr>
        <p:spPr>
          <a:xfrm>
            <a:off x="897367"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dirty="0"/>
          </a:p>
        </p:txBody>
      </p:sp>
      <p:sp>
        <p:nvSpPr>
          <p:cNvPr id="5" name="Text Placeholder 4"/>
          <p:cNvSpPr>
            <a:spLocks noGrp="1"/>
          </p:cNvSpPr>
          <p:nvPr>
            <p:ph type="body" sz="quarter" idx="3"/>
          </p:nvPr>
        </p:nvSpPr>
        <p:spPr>
          <a:xfrm>
            <a:off x="4930247"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Content Placeholder 5"/>
          <p:cNvSpPr>
            <a:spLocks noGrp="1"/>
          </p:cNvSpPr>
          <p:nvPr>
            <p:ph sz="quarter" idx="4"/>
          </p:nvPr>
        </p:nvSpPr>
        <p:spPr>
          <a:xfrm>
            <a:off x="4646514"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dirty="0"/>
          </a:p>
        </p:txBody>
      </p:sp>
      <p:sp>
        <p:nvSpPr>
          <p:cNvPr id="7" name="Date Placeholder 6"/>
          <p:cNvSpPr>
            <a:spLocks noGrp="1"/>
          </p:cNvSpPr>
          <p:nvPr>
            <p:ph type="dt" sz="half" idx="10"/>
          </p:nvPr>
        </p:nvSpPr>
        <p:spPr/>
        <p:txBody>
          <a:bodyPr/>
          <a:lstStyle/>
          <a:p>
            <a:fld id="{DC9AA1A2-11E8-C745-A23F-457DD5CF5B66}" type="datetime1">
              <a:rPr lang="zh-CN" altLang="en-US" smtClean="0"/>
              <a:t>2018/7/25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D2C864-9362-43C7-A136-D9C41D93A96D}" type="slidenum">
              <a:rPr lang="en-US" smtClean="0"/>
              <a:t>‹#›</a:t>
            </a:fld>
            <a:endParaRPr lang="en-US"/>
          </a:p>
        </p:txBody>
      </p:sp>
      <p:pic>
        <p:nvPicPr>
          <p:cNvPr id="11" name="Picture 10"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3" name="Picture 12" descr="Comparison-Underline.png"/>
          <p:cNvPicPr>
            <a:picLocks noChangeAspect="1"/>
          </p:cNvPicPr>
          <p:nvPr/>
        </p:nvPicPr>
        <p:blipFill>
          <a:blip r:embed="rId2"/>
          <a:stretch>
            <a:fillRect/>
          </a:stretch>
        </p:blipFill>
        <p:spPr>
          <a:xfrm>
            <a:off x="4915960" y="1897040"/>
            <a:ext cx="3228975" cy="142875"/>
          </a:xfrm>
          <a:prstGeom prst="rect">
            <a:avLst/>
          </a:prstGeom>
        </p:spPr>
      </p:pic>
      <p:pic>
        <p:nvPicPr>
          <p:cNvPr id="12" name="Picture 11"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4" name="Picture 13" descr="Comparison-Underline.png"/>
          <p:cNvPicPr>
            <a:picLocks noChangeAspect="1"/>
          </p:cNvPicPr>
          <p:nvPr/>
        </p:nvPicPr>
        <p:blipFill>
          <a:blip r:embed="rId2"/>
          <a:stretch>
            <a:fillRect/>
          </a:stretch>
        </p:blipFill>
        <p:spPr>
          <a:xfrm>
            <a:off x="4915960" y="1897040"/>
            <a:ext cx="3228975" cy="1428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两项内容、顶部和底部">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a:p>
        </p:txBody>
      </p:sp>
      <p:sp>
        <p:nvSpPr>
          <p:cNvPr id="3" name="Content Placeholder 2"/>
          <p:cNvSpPr>
            <a:spLocks noGrp="1"/>
          </p:cNvSpPr>
          <p:nvPr>
            <p:ph sz="half" idx="1"/>
          </p:nvPr>
        </p:nvSpPr>
        <p:spPr>
          <a:xfrm>
            <a:off x="914400" y="1735138"/>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dirty="0"/>
          </a:p>
        </p:txBody>
      </p:sp>
      <p:sp>
        <p:nvSpPr>
          <p:cNvPr id="5" name="Date Placeholder 4"/>
          <p:cNvSpPr>
            <a:spLocks noGrp="1"/>
          </p:cNvSpPr>
          <p:nvPr>
            <p:ph type="dt" sz="half" idx="10"/>
          </p:nvPr>
        </p:nvSpPr>
        <p:spPr/>
        <p:txBody>
          <a:bodyPr/>
          <a:lstStyle/>
          <a:p>
            <a:fld id="{75D96A32-F97E-1C4E-A94F-EE7B0826C462}" type="datetime1">
              <a:rPr lang="zh-CN" altLang="en-US" smtClean="0"/>
              <a:t>2018/7/25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
        <p:nvSpPr>
          <p:cNvPr id="8" name="Content Placeholder 2"/>
          <p:cNvSpPr>
            <a:spLocks noGrp="1"/>
          </p:cNvSpPr>
          <p:nvPr>
            <p:ph sz="half" idx="13"/>
          </p:nvPr>
        </p:nvSpPr>
        <p:spPr>
          <a:xfrm>
            <a:off x="914400" y="3870960"/>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22" Type="http://schemas.openxmlformats.org/officeDocument/2006/relationships/image" Target="../media/image6.png"/><Relationship Id="rId23" Type="http://schemas.openxmlformats.org/officeDocument/2006/relationships/image" Target="../media/image7.png"/><Relationship Id="rId24" Type="http://schemas.openxmlformats.org/officeDocument/2006/relationships/image" Target="../media/image8.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503238"/>
            <a:ext cx="7313613" cy="868362"/>
          </a:xfrm>
          <a:prstGeom prst="rect">
            <a:avLst/>
          </a:prstGeom>
        </p:spPr>
        <p:txBody>
          <a:bodyPr vert="horz" lIns="91440" tIns="45720" rIns="91440" bIns="45720" rtlCol="0" anchor="ctr">
            <a:noAutofit/>
          </a:bodyPr>
          <a:lstStyle/>
          <a:p>
            <a:r>
              <a:rPr lang="zh-CN" altLang="en-US" smtClean="0"/>
              <a:t>单击此处编辑母版标题样式</a:t>
            </a:r>
            <a:endParaRPr/>
          </a:p>
        </p:txBody>
      </p:sp>
      <p:sp>
        <p:nvSpPr>
          <p:cNvPr id="3" name="Text Placeholder 2"/>
          <p:cNvSpPr>
            <a:spLocks noGrp="1"/>
          </p:cNvSpPr>
          <p:nvPr>
            <p:ph type="body" idx="1"/>
          </p:nvPr>
        </p:nvSpPr>
        <p:spPr>
          <a:xfrm>
            <a:off x="914400" y="1735138"/>
            <a:ext cx="7313613" cy="4056062"/>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dirty="0"/>
          </a:p>
        </p:txBody>
      </p:sp>
      <p:sp>
        <p:nvSpPr>
          <p:cNvPr id="4" name="Date Placeholder 3"/>
          <p:cNvSpPr>
            <a:spLocks noGrp="1"/>
          </p:cNvSpPr>
          <p:nvPr>
            <p:ph type="dt" sz="half" idx="2"/>
          </p:nvPr>
        </p:nvSpPr>
        <p:spPr>
          <a:xfrm>
            <a:off x="7663438" y="6314461"/>
            <a:ext cx="1295400" cy="265089"/>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fld id="{F7B01EED-B32C-F841-B3C6-A0336D4C7792}" type="datetime1">
              <a:rPr lang="zh-CN" altLang="en-US" smtClean="0"/>
              <a:t>2018/7/25</a:t>
            </a:fld>
            <a:endParaRPr lang="en-US"/>
          </a:p>
        </p:txBody>
      </p:sp>
      <p:sp>
        <p:nvSpPr>
          <p:cNvPr id="5" name="Footer Placeholder 4"/>
          <p:cNvSpPr>
            <a:spLocks noGrp="1"/>
          </p:cNvSpPr>
          <p:nvPr>
            <p:ph type="ftr" sz="quarter" idx="3"/>
          </p:nvPr>
        </p:nvSpPr>
        <p:spPr>
          <a:xfrm>
            <a:off x="3942607" y="6305797"/>
            <a:ext cx="3717967" cy="259278"/>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endParaRPr lang="en-US"/>
          </a:p>
        </p:txBody>
      </p:sp>
      <p:sp>
        <p:nvSpPr>
          <p:cNvPr id="6" name="Slide Number Placeholder 5"/>
          <p:cNvSpPr>
            <a:spLocks noGrp="1"/>
          </p:cNvSpPr>
          <p:nvPr>
            <p:ph type="sldNum" sz="quarter" idx="4"/>
          </p:nvPr>
        </p:nvSpPr>
        <p:spPr>
          <a:xfrm>
            <a:off x="7521388" y="5476097"/>
            <a:ext cx="1483056" cy="851848"/>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fld id="{B9D2C864-9362-43C7-A136-D9C41D93A96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hf hdr="0" ftr="0" dt="0"/>
  <p:txStyles>
    <p:titleStyle>
      <a:lvl1pPr algn="ctr" defTabSz="914400" rtl="0" eaLnBrk="1" latinLnBrk="0" hangingPunct="1">
        <a:spcBef>
          <a:spcPct val="0"/>
        </a:spcBef>
        <a:buNone/>
        <a:defRPr sz="4600" kern="1200">
          <a:solidFill>
            <a:schemeClr val="tx1"/>
          </a:solidFill>
          <a:latin typeface="+mj-lt"/>
          <a:ea typeface="+mj-ea"/>
          <a:cs typeface="+mj-cs"/>
        </a:defRPr>
      </a:lvl1pPr>
    </p:titleStyle>
    <p:bodyStyle>
      <a:lvl1pPr marL="463550" indent="-463550" algn="l" defTabSz="914400" rtl="0" eaLnBrk="1" latinLnBrk="0" hangingPunct="1">
        <a:spcBef>
          <a:spcPts val="2000"/>
        </a:spcBef>
        <a:buSzPct val="90000"/>
        <a:buFontTx/>
        <a:buBlip>
          <a:blip r:embed="rId22"/>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23"/>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24"/>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24"/>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23"/>
        </a:buBlip>
        <a:defRPr lang="en-US" sz="1800" kern="1200" dirty="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0.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 Id="rId3" Type="http://schemas.openxmlformats.org/officeDocument/2006/relationships/image" Target="../media/image4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 Id="rId3"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5" Type="http://schemas.openxmlformats.org/officeDocument/2006/relationships/image" Target="../media/image53.png"/><Relationship Id="rId6"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5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5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 Id="rId3"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jpeg"/><Relationship Id="rId5" Type="http://schemas.openxmlformats.org/officeDocument/2006/relationships/image" Target="../media/image62.jpeg"/><Relationship Id="rId6" Type="http://schemas.openxmlformats.org/officeDocument/2006/relationships/image" Target="../media/image63.png"/><Relationship Id="rId7" Type="http://schemas.openxmlformats.org/officeDocument/2006/relationships/image" Target="../media/image64.jpeg"/><Relationship Id="rId8" Type="http://schemas.openxmlformats.org/officeDocument/2006/relationships/image" Target="../media/image65.png"/><Relationship Id="rId9" Type="http://schemas.openxmlformats.org/officeDocument/2006/relationships/image" Target="../media/image66.jpeg"/><Relationship Id="rId10"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image" Target="../media/image5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8.png"/><Relationship Id="rId3" Type="http://schemas.openxmlformats.org/officeDocument/2006/relationships/image" Target="../media/image6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eg"/><Relationship Id="rId3"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 Id="rId3" Type="http://schemas.openxmlformats.org/officeDocument/2006/relationships/image" Target="../media/image76.png"/></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0.png"/><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26.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jpeg"/></Relationships>
</file>

<file path=ppt/slides/_rels/slide28.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image" Target="../media/image87.png"/><Relationship Id="rId6" Type="http://schemas.openxmlformats.org/officeDocument/2006/relationships/image" Target="../media/image88.png"/><Relationship Id="rId7" Type="http://schemas.openxmlformats.org/officeDocument/2006/relationships/image" Target="../media/image89.png"/><Relationship Id="rId8" Type="http://schemas.openxmlformats.org/officeDocument/2006/relationships/image" Target="../media/image90.png"/><Relationship Id="rId9" Type="http://schemas.openxmlformats.org/officeDocument/2006/relationships/image" Target="../media/image91.png"/><Relationship Id="rId10" Type="http://schemas.openxmlformats.org/officeDocument/2006/relationships/image" Target="../media/image92.png"/><Relationship Id="rId11" Type="http://schemas.openxmlformats.org/officeDocument/2006/relationships/image" Target="../media/image93.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png"/><Relationship Id="rId3" Type="http://schemas.openxmlformats.org/officeDocument/2006/relationships/image" Target="../media/image95.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png"/><Relationship Id="rId1" Type="http://schemas.openxmlformats.org/officeDocument/2006/relationships/slideLayout" Target="../slideLayouts/slideLayout2.xml"/><Relationship Id="rId2" Type="http://schemas.openxmlformats.org/officeDocument/2006/relationships/image" Target="../media/image9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png"/><Relationship Id="rId3" Type="http://schemas.openxmlformats.org/officeDocument/2006/relationships/image" Target="../media/image10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png"/><Relationship Id="rId3" Type="http://schemas.openxmlformats.org/officeDocument/2006/relationships/image" Target="../media/image101.png"/></Relationships>
</file>

<file path=ppt/slides/_rels/slide33.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png"/><Relationship Id="rId1" Type="http://schemas.openxmlformats.org/officeDocument/2006/relationships/slideLayout" Target="../slideLayouts/slideLayout2.xml"/><Relationship Id="rId2" Type="http://schemas.openxmlformats.org/officeDocument/2006/relationships/image" Target="../media/image9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png"/><Relationship Id="rId3" Type="http://schemas.openxmlformats.org/officeDocument/2006/relationships/image" Target="../media/image100.png"/></Relationships>
</file>

<file path=ppt/slides/_rels/slide35.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4.png"/><Relationship Id="rId1" Type="http://schemas.openxmlformats.org/officeDocument/2006/relationships/slideLayout" Target="../slideLayouts/slideLayout2.xml"/><Relationship Id="rId2" Type="http://schemas.openxmlformats.org/officeDocument/2006/relationships/image" Target="../media/image10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g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g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png"/><Relationship Id="rId3" Type="http://schemas.openxmlformats.org/officeDocument/2006/relationships/image" Target="../media/image10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9.png"/><Relationship Id="rId3" Type="http://schemas.openxmlformats.org/officeDocument/2006/relationships/image" Target="../media/image110.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40.xml.rels><?xml version="1.0" encoding="UTF-8" standalone="yes"?>
<Relationships xmlns="http://schemas.openxmlformats.org/package/2006/relationships"><Relationship Id="rId3" Type="http://schemas.openxmlformats.org/officeDocument/2006/relationships/image" Target="../media/image111.png"/><Relationship Id="rId4" Type="http://schemas.openxmlformats.org/officeDocument/2006/relationships/image" Target="../media/image114.png"/><Relationship Id="rId5" Type="http://schemas.openxmlformats.org/officeDocument/2006/relationships/image" Target="../media/image112.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41.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116.png"/><Relationship Id="rId5" Type="http://schemas.openxmlformats.org/officeDocument/2006/relationships/image" Target="../media/image117.png"/><Relationship Id="rId6" Type="http://schemas.openxmlformats.org/officeDocument/2006/relationships/oleObject" Target="../embeddings/oleObject4.bin"/><Relationship Id="rId7" Type="http://schemas.openxmlformats.org/officeDocument/2006/relationships/image" Target="../media/image113.wmf"/><Relationship Id="rId8" Type="http://schemas.openxmlformats.org/officeDocument/2006/relationships/oleObject" Target="../embeddings/oleObject5.bin"/><Relationship Id="rId9" Type="http://schemas.openxmlformats.org/officeDocument/2006/relationships/image" Target="../media/image114.wmf"/><Relationship Id="rId1" Type="http://schemas.openxmlformats.org/officeDocument/2006/relationships/vmlDrawing" Target="../drawings/vmlDrawing2.vml"/><Relationship Id="rId2"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6.bin"/><Relationship Id="rId4" Type="http://schemas.openxmlformats.org/officeDocument/2006/relationships/image" Target="../media/image118.wmf"/><Relationship Id="rId5" Type="http://schemas.openxmlformats.org/officeDocument/2006/relationships/image" Target="../media/image119.png"/><Relationship Id="rId6" Type="http://schemas.openxmlformats.org/officeDocument/2006/relationships/image" Target="../media/image120.png"/><Relationship Id="rId1" Type="http://schemas.openxmlformats.org/officeDocument/2006/relationships/vmlDrawing" Target="../drawings/vmlDrawing3.vml"/><Relationship Id="rId2"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122.png"/><Relationship Id="rId4" Type="http://schemas.openxmlformats.org/officeDocument/2006/relationships/oleObject" Target="../embeddings/oleObject7.bin"/><Relationship Id="rId5" Type="http://schemas.openxmlformats.org/officeDocument/2006/relationships/image" Target="../media/image121.wmf"/><Relationship Id="rId6" Type="http://schemas.openxmlformats.org/officeDocument/2006/relationships/image" Target="../media/image123.png"/><Relationship Id="rId7" Type="http://schemas.openxmlformats.org/officeDocument/2006/relationships/image" Target="../media/image124.png"/><Relationship Id="rId1" Type="http://schemas.openxmlformats.org/officeDocument/2006/relationships/vmlDrawing" Target="../drawings/vmlDrawing4.vml"/><Relationship Id="rId2"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126.png"/><Relationship Id="rId4" Type="http://schemas.openxmlformats.org/officeDocument/2006/relationships/image" Target="../media/image127.png"/><Relationship Id="rId5" Type="http://schemas.openxmlformats.org/officeDocument/2006/relationships/image" Target="../media/image128.png"/><Relationship Id="rId1" Type="http://schemas.openxmlformats.org/officeDocument/2006/relationships/slideLayout" Target="../slideLayouts/slideLayout2.xml"/><Relationship Id="rId2" Type="http://schemas.openxmlformats.org/officeDocument/2006/relationships/image" Target="../media/image12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9.png"/><Relationship Id="rId3" Type="http://schemas.openxmlformats.org/officeDocument/2006/relationships/image" Target="../media/image13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1" Type="http://schemas.openxmlformats.org/officeDocument/2006/relationships/oleObject" Target="../embeddings/oleObject3.bin"/><Relationship Id="rId12" Type="http://schemas.openxmlformats.org/officeDocument/2006/relationships/image" Target="../media/image27.wmf"/><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oleObject" Target="../embeddings/oleObject1.bin"/><Relationship Id="rId6" Type="http://schemas.openxmlformats.org/officeDocument/2006/relationships/image" Target="../media/image25.wmf"/><Relationship Id="rId7" Type="http://schemas.openxmlformats.org/officeDocument/2006/relationships/image" Target="../media/image30.png"/><Relationship Id="rId8" Type="http://schemas.openxmlformats.org/officeDocument/2006/relationships/oleObject" Target="../embeddings/oleObject2.bin"/><Relationship Id="rId9" Type="http://schemas.openxmlformats.org/officeDocument/2006/relationships/image" Target="../media/image26.wmf"/><Relationship Id="rId10" Type="http://schemas.openxmlformats.org/officeDocument/2006/relationships/image" Target="../media/image3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35.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36.w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7.png"/><Relationship Id="rId3" Type="http://schemas.openxmlformats.org/officeDocument/2006/relationships/image" Target="../media/image138.png"/></Relationships>
</file>

<file path=ppt/slides/_rels/slide57.xml.rels><?xml version="1.0" encoding="UTF-8" standalone="yes"?>
<Relationships xmlns="http://schemas.openxmlformats.org/package/2006/relationships"><Relationship Id="rId3" Type="http://schemas.openxmlformats.org/officeDocument/2006/relationships/image" Target="../media/image140.png"/><Relationship Id="rId4" Type="http://schemas.openxmlformats.org/officeDocument/2006/relationships/image" Target="../media/image141.png"/><Relationship Id="rId5" Type="http://schemas.openxmlformats.org/officeDocument/2006/relationships/image" Target="../media/image142.png"/><Relationship Id="rId6" Type="http://schemas.openxmlformats.org/officeDocument/2006/relationships/image" Target="../media/image143.png"/><Relationship Id="rId7" Type="http://schemas.openxmlformats.org/officeDocument/2006/relationships/image" Target="../media/image144.png"/><Relationship Id="rId1" Type="http://schemas.openxmlformats.org/officeDocument/2006/relationships/slideLayout" Target="../slideLayouts/slideLayout2.xml"/><Relationship Id="rId2" Type="http://schemas.openxmlformats.org/officeDocument/2006/relationships/image" Target="../media/image139.png"/></Relationships>
</file>

<file path=ppt/slides/_rels/slide58.xml.rels><?xml version="1.0" encoding="UTF-8" standalone="yes"?>
<Relationships xmlns="http://schemas.openxmlformats.org/package/2006/relationships"><Relationship Id="rId3" Type="http://schemas.openxmlformats.org/officeDocument/2006/relationships/image" Target="../media/image146.png"/><Relationship Id="rId4" Type="http://schemas.openxmlformats.org/officeDocument/2006/relationships/image" Target="../media/image147.png"/><Relationship Id="rId5" Type="http://schemas.openxmlformats.org/officeDocument/2006/relationships/image" Target="../media/image148.jpeg"/><Relationship Id="rId1" Type="http://schemas.openxmlformats.org/officeDocument/2006/relationships/slideLayout" Target="../slideLayouts/slideLayout2.xml"/><Relationship Id="rId2" Type="http://schemas.openxmlformats.org/officeDocument/2006/relationships/image" Target="../media/image145.png"/></Relationships>
</file>

<file path=ppt/slides/_rels/slide59.xml.rels><?xml version="1.0" encoding="UTF-8" standalone="yes"?>
<Relationships xmlns="http://schemas.openxmlformats.org/package/2006/relationships"><Relationship Id="rId3" Type="http://schemas.openxmlformats.org/officeDocument/2006/relationships/image" Target="../media/image150.png"/><Relationship Id="rId4" Type="http://schemas.openxmlformats.org/officeDocument/2006/relationships/image" Target="../media/image151.png"/><Relationship Id="rId1" Type="http://schemas.openxmlformats.org/officeDocument/2006/relationships/slideLayout" Target="../slideLayouts/slideLayout2.xml"/><Relationship Id="rId2" Type="http://schemas.openxmlformats.org/officeDocument/2006/relationships/image" Target="../media/image14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2.w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wmf"/><Relationship Id="rId5"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28.png"/><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444439" y="527069"/>
            <a:ext cx="8516681" cy="807332"/>
          </a:xfrm>
        </p:spPr>
        <p:txBody>
          <a:bodyPr/>
          <a:lstStyle/>
          <a:p>
            <a:pPr algn="ctr"/>
            <a:r>
              <a:rPr kumimoji="1" lang="zh-CN" altLang="en-US" sz="4000" smtClean="0"/>
              <a:t>希格斯玻色子的</a:t>
            </a:r>
            <a:r>
              <a:rPr kumimoji="1" lang="zh-CN" altLang="en-US" sz="4000" dirty="0" smtClean="0"/>
              <a:t>发现</a:t>
            </a:r>
            <a:endParaRPr kumimoji="1" lang="zh-CN" altLang="en-US" sz="4000" dirty="0"/>
          </a:p>
        </p:txBody>
      </p:sp>
      <p:sp>
        <p:nvSpPr>
          <p:cNvPr id="3" name="副标题 2"/>
          <p:cNvSpPr>
            <a:spLocks noGrp="1"/>
          </p:cNvSpPr>
          <p:nvPr>
            <p:ph type="subTitle" idx="1"/>
          </p:nvPr>
        </p:nvSpPr>
        <p:spPr>
          <a:xfrm>
            <a:off x="-479441" y="4043387"/>
            <a:ext cx="9372432" cy="2561876"/>
          </a:xfrm>
        </p:spPr>
        <p:txBody>
          <a:bodyPr>
            <a:normAutofit/>
          </a:bodyPr>
          <a:lstStyle/>
          <a:p>
            <a:pPr algn="ctr"/>
            <a:r>
              <a:rPr kumimoji="1" lang="en-US" altLang="zh-CN" sz="2800" dirty="0">
                <a:latin typeface="黑体"/>
                <a:ea typeface="黑体"/>
                <a:cs typeface="黑体"/>
              </a:rPr>
              <a:t> </a:t>
            </a:r>
            <a:r>
              <a:rPr kumimoji="1" lang="en-US" altLang="zh-CN" sz="2800" dirty="0" smtClean="0">
                <a:latin typeface="黑体"/>
                <a:ea typeface="黑体"/>
                <a:cs typeface="黑体"/>
              </a:rPr>
              <a:t>    </a:t>
            </a:r>
            <a:r>
              <a:rPr kumimoji="1" lang="zh-CN" altLang="en-US" sz="2800" b="1" dirty="0" smtClean="0">
                <a:latin typeface="黑体"/>
                <a:ea typeface="黑体"/>
                <a:cs typeface="黑体"/>
              </a:rPr>
              <a:t>方亚泉</a:t>
            </a:r>
            <a:r>
              <a:rPr kumimoji="1" lang="en-US" altLang="zh-CN" sz="2800" b="1" dirty="0" smtClean="0">
                <a:latin typeface="黑体"/>
                <a:ea typeface="黑体"/>
                <a:cs typeface="黑体"/>
              </a:rPr>
              <a:t> </a:t>
            </a:r>
          </a:p>
          <a:p>
            <a:pPr algn="ctr"/>
            <a:r>
              <a:rPr kumimoji="1" lang="en-US" altLang="zh-CN" sz="2800" b="1" dirty="0" smtClean="0">
                <a:latin typeface="黑体"/>
                <a:ea typeface="黑体"/>
                <a:cs typeface="黑体"/>
              </a:rPr>
              <a:t>     </a:t>
            </a:r>
            <a:r>
              <a:rPr kumimoji="1" lang="zh-CN" altLang="en-US" sz="2800" b="1" dirty="0" smtClean="0">
                <a:latin typeface="黑体"/>
                <a:ea typeface="黑体"/>
                <a:cs typeface="黑体"/>
              </a:rPr>
              <a:t>（</a:t>
            </a:r>
            <a:r>
              <a:rPr kumimoji="1" lang="en-US" altLang="zh-CN" sz="2800" b="1" dirty="0" err="1" smtClean="0">
                <a:latin typeface="黑体"/>
                <a:ea typeface="黑体"/>
                <a:cs typeface="黑体"/>
              </a:rPr>
              <a:t>fangyq@ihep.ac.cn</a:t>
            </a:r>
            <a:r>
              <a:rPr kumimoji="1" lang="zh-CN" altLang="en-US" sz="2800" b="1" dirty="0" smtClean="0">
                <a:latin typeface="黑体"/>
                <a:ea typeface="黑体"/>
                <a:cs typeface="黑体"/>
              </a:rPr>
              <a:t>）</a:t>
            </a:r>
            <a:endParaRPr kumimoji="1" lang="en-US" altLang="zh-CN" sz="2800" b="1" dirty="0" smtClean="0">
              <a:latin typeface="黑体"/>
              <a:ea typeface="黑体"/>
              <a:cs typeface="黑体"/>
            </a:endParaRPr>
          </a:p>
          <a:p>
            <a:pPr algn="ctr"/>
            <a:endParaRPr kumimoji="1" lang="en-US" altLang="zh-CN" sz="2800" b="1" dirty="0" smtClean="0">
              <a:latin typeface="黑体"/>
              <a:ea typeface="黑体"/>
              <a:cs typeface="黑体"/>
            </a:endParaRPr>
          </a:p>
          <a:p>
            <a:pPr algn="ctr"/>
            <a:r>
              <a:rPr kumimoji="1" lang="zh-CN" altLang="en-US" sz="2800" b="1" dirty="0" smtClean="0">
                <a:latin typeface="黑体"/>
                <a:ea typeface="黑体"/>
                <a:cs typeface="黑体"/>
              </a:rPr>
              <a:t>中国科学院高能物理研究所</a:t>
            </a:r>
            <a:endParaRPr kumimoji="1" lang="en-US" altLang="zh-CN" sz="2800" b="1" dirty="0">
              <a:latin typeface="黑体"/>
              <a:ea typeface="黑体"/>
              <a:cs typeface="黑体"/>
            </a:endParaRPr>
          </a:p>
          <a:p>
            <a:pPr algn="ctr"/>
            <a:endParaRPr kumimoji="1" lang="en-US" altLang="zh-CN" sz="2800" b="1" dirty="0" smtClean="0">
              <a:latin typeface="黑体"/>
              <a:ea typeface="黑体"/>
              <a:cs typeface="黑体"/>
            </a:endParaRPr>
          </a:p>
          <a:p>
            <a:pPr algn="ctr"/>
            <a:r>
              <a:rPr kumimoji="1" lang="en-US" altLang="zh-CN" sz="2800" b="1" dirty="0" smtClean="0">
                <a:latin typeface="黑体"/>
                <a:ea typeface="黑体"/>
                <a:cs typeface="黑体"/>
              </a:rPr>
              <a:t>ISTEP2018</a:t>
            </a:r>
            <a:r>
              <a:rPr kumimoji="1" lang="zh-CN" altLang="en-US" sz="2800" b="1" dirty="0" smtClean="0">
                <a:latin typeface="黑体"/>
                <a:ea typeface="黑体"/>
                <a:cs typeface="黑体"/>
              </a:rPr>
              <a:t>，</a:t>
            </a:r>
            <a:r>
              <a:rPr kumimoji="1" lang="en-US" altLang="zh-CN" sz="2800" b="1" dirty="0" smtClean="0">
                <a:latin typeface="黑体"/>
                <a:ea typeface="黑体"/>
                <a:cs typeface="黑体"/>
              </a:rPr>
              <a:t> </a:t>
            </a:r>
            <a:r>
              <a:rPr kumimoji="1" lang="zh-CN" altLang="en-US" sz="2800" b="1" dirty="0" smtClean="0">
                <a:latin typeface="黑体"/>
                <a:ea typeface="黑体"/>
                <a:cs typeface="黑体"/>
              </a:rPr>
              <a:t>武汉大学</a:t>
            </a:r>
            <a:r>
              <a:rPr kumimoji="1" lang="en-US" altLang="zh-CN" sz="2800" b="1" dirty="0" smtClean="0">
                <a:latin typeface="Comic Sans MS"/>
                <a:ea typeface="黑体"/>
                <a:cs typeface="Comic Sans MS"/>
              </a:rPr>
              <a:t> </a:t>
            </a:r>
            <a:endParaRPr kumimoji="1" lang="en-US" altLang="zh-CN" sz="2800" b="1" dirty="0">
              <a:latin typeface="Comic Sans MS"/>
              <a:ea typeface="黑体"/>
              <a:cs typeface="Comic Sans MS"/>
            </a:endParaRPr>
          </a:p>
          <a:p>
            <a:pPr algn="ctr"/>
            <a:r>
              <a:rPr kumimoji="1" lang="en-US" altLang="zh-CN" b="1" dirty="0" smtClean="0"/>
              <a:t> </a:t>
            </a:r>
            <a:endParaRPr kumimoji="1" lang="zh-CN" altLang="en-US" b="1" dirty="0"/>
          </a:p>
        </p:txBody>
      </p:sp>
      <p:sp>
        <p:nvSpPr>
          <p:cNvPr id="8" name="幻灯片编号占位符 7"/>
          <p:cNvSpPr>
            <a:spLocks noGrp="1"/>
          </p:cNvSpPr>
          <p:nvPr>
            <p:ph type="sldNum" sz="quarter" idx="12"/>
          </p:nvPr>
        </p:nvSpPr>
        <p:spPr/>
        <p:txBody>
          <a:bodyPr/>
          <a:lstStyle/>
          <a:p>
            <a:fld id="{B9D2C864-9362-43C7-A136-D9C41D93A96D}" type="slidenum">
              <a:rPr lang="en-US" smtClean="0"/>
              <a:t>1</a:t>
            </a:fld>
            <a:endParaRPr lang="en-US"/>
          </a:p>
        </p:txBody>
      </p:sp>
      <p:pic>
        <p:nvPicPr>
          <p:cNvPr id="7" name="Picture 2" descr="sa-cern-logo.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48014" y="2008636"/>
            <a:ext cx="2016948" cy="17050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5" descr="atlaslogo.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10940" y="1680987"/>
            <a:ext cx="1571397" cy="2092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99747" y="2034133"/>
            <a:ext cx="2548267" cy="17139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文本框 4"/>
          <p:cNvSpPr txBox="1"/>
          <p:nvPr/>
        </p:nvSpPr>
        <p:spPr>
          <a:xfrm>
            <a:off x="3347833" y="6439828"/>
            <a:ext cx="1794081" cy="369332"/>
          </a:xfrm>
          <a:prstGeom prst="rect">
            <a:avLst/>
          </a:prstGeom>
          <a:noFill/>
        </p:spPr>
        <p:txBody>
          <a:bodyPr wrap="none" rtlCol="0">
            <a:spAutoFit/>
          </a:bodyPr>
          <a:lstStyle/>
          <a:p>
            <a:r>
              <a:rPr kumimoji="1" lang="en-US" altLang="zh-CN" b="1" dirty="0" smtClean="0">
                <a:latin typeface="Comic Sans MS"/>
                <a:cs typeface="Comic Sans MS"/>
              </a:rPr>
              <a:t>July 18, 2018</a:t>
            </a:r>
            <a:endParaRPr kumimoji="1" lang="zh-CN" altLang="en-US" b="1" dirty="0">
              <a:latin typeface="Comic Sans MS"/>
              <a:cs typeface="Comic Sans MS"/>
            </a:endParaRP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086" y="1680987"/>
            <a:ext cx="2440256" cy="2232575"/>
          </a:xfrm>
          <a:prstGeom prst="rect">
            <a:avLst/>
          </a:prstGeom>
        </p:spPr>
      </p:pic>
    </p:spTree>
    <p:extLst>
      <p:ext uri="{BB962C8B-B14F-4D97-AF65-F5344CB8AC3E}">
        <p14:creationId xmlns:p14="http://schemas.microsoft.com/office/powerpoint/2010/main" val="8126538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fig4.eps.pd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94020" y="1950978"/>
            <a:ext cx="6848185" cy="5133120"/>
          </a:xfrm>
          <a:prstGeom prst="rect">
            <a:avLst/>
          </a:prstGeom>
        </p:spPr>
      </p:pic>
      <p:sp>
        <p:nvSpPr>
          <p:cNvPr id="2" name="Title 1"/>
          <p:cNvSpPr>
            <a:spLocks noGrp="1"/>
          </p:cNvSpPr>
          <p:nvPr>
            <p:ph type="title"/>
          </p:nvPr>
        </p:nvSpPr>
        <p:spPr>
          <a:xfrm>
            <a:off x="-423922" y="162123"/>
            <a:ext cx="10172106" cy="534759"/>
          </a:xfrm>
        </p:spPr>
        <p:txBody>
          <a:bodyPr/>
          <a:lstStyle/>
          <a:p>
            <a:r>
              <a:rPr lang="zh-CN" altLang="en-US" sz="2800" b="1" dirty="0" smtClean="0">
                <a:latin typeface="Comic Sans MS"/>
                <a:cs typeface="Comic Sans MS"/>
              </a:rPr>
              <a:t>寻找希格斯粒子的坎坷路</a:t>
            </a:r>
            <a:r>
              <a:rPr lang="en-US" sz="2800" b="1" dirty="0" smtClean="0">
                <a:latin typeface="Comic Sans MS"/>
                <a:cs typeface="Comic Sans MS"/>
              </a:rPr>
              <a:t> : LEP and </a:t>
            </a:r>
            <a:r>
              <a:rPr lang="en-US" sz="2800" b="1" dirty="0" err="1" smtClean="0">
                <a:latin typeface="Comic Sans MS"/>
                <a:cs typeface="Comic Sans MS"/>
              </a:rPr>
              <a:t>Tevatron</a:t>
            </a:r>
            <a:r>
              <a:rPr lang="en-US" sz="2800" b="1" dirty="0" smtClean="0">
                <a:latin typeface="Comic Sans MS"/>
                <a:cs typeface="Comic Sans MS"/>
              </a:rPr>
              <a:t/>
            </a:r>
            <a:br>
              <a:rPr lang="en-US" sz="2800" b="1" dirty="0" smtClean="0">
                <a:latin typeface="Comic Sans MS"/>
                <a:cs typeface="Comic Sans MS"/>
              </a:rPr>
            </a:br>
            <a:r>
              <a:rPr lang="en-US" sz="2800" b="1" dirty="0">
                <a:latin typeface="Comic Sans MS"/>
                <a:cs typeface="Comic Sans MS"/>
              </a:rPr>
              <a:t> </a:t>
            </a:r>
            <a:r>
              <a:rPr lang="en-US" sz="2800" b="1" dirty="0" smtClean="0">
                <a:latin typeface="Comic Sans MS"/>
                <a:cs typeface="Comic Sans MS"/>
              </a:rPr>
              <a:t> </a:t>
            </a:r>
            <a:r>
              <a:rPr lang="zh-CN" altLang="en-US" sz="2800" b="1" dirty="0" smtClean="0">
                <a:latin typeface="Comic Sans MS"/>
                <a:cs typeface="Comic Sans MS"/>
              </a:rPr>
              <a:t>排除的结果</a:t>
            </a:r>
            <a:endParaRPr lang="en-US" sz="2800" b="1" dirty="0">
              <a:latin typeface="Comic Sans MS"/>
              <a:cs typeface="Comic Sans MS"/>
            </a:endParaRPr>
          </a:p>
        </p:txBody>
      </p:sp>
      <p:sp>
        <p:nvSpPr>
          <p:cNvPr id="3" name="Content Placeholder 2"/>
          <p:cNvSpPr>
            <a:spLocks noGrp="1"/>
          </p:cNvSpPr>
          <p:nvPr>
            <p:ph idx="1"/>
          </p:nvPr>
        </p:nvSpPr>
        <p:spPr>
          <a:xfrm>
            <a:off x="457200" y="1168458"/>
            <a:ext cx="8229600" cy="1615599"/>
          </a:xfrm>
        </p:spPr>
        <p:txBody>
          <a:bodyPr>
            <a:noAutofit/>
          </a:bodyPr>
          <a:lstStyle/>
          <a:p>
            <a:r>
              <a:rPr lang="en-US" b="1" i="1" dirty="0" smtClean="0"/>
              <a:t>2000</a:t>
            </a:r>
            <a:r>
              <a:rPr lang="zh-CN" altLang="en-US" b="1" i="1" dirty="0" smtClean="0"/>
              <a:t>年</a:t>
            </a:r>
            <a:r>
              <a:rPr lang="en-US" b="1" i="1" dirty="0" smtClean="0"/>
              <a:t>: </a:t>
            </a:r>
            <a:r>
              <a:rPr lang="zh-CN" altLang="en-US" b="1" i="1" dirty="0" smtClean="0"/>
              <a:t>质量排除的范围</a:t>
            </a:r>
            <a:r>
              <a:rPr lang="en-US" b="1" i="1" dirty="0" smtClean="0"/>
              <a:t> </a:t>
            </a:r>
            <a:r>
              <a:rPr lang="en-US" b="1" i="1" dirty="0" smtClean="0">
                <a:solidFill>
                  <a:srgbClr val="FF0000"/>
                </a:solidFill>
              </a:rPr>
              <a:t>&lt;114.3 </a:t>
            </a:r>
            <a:r>
              <a:rPr lang="en-US" b="1" i="1" dirty="0" err="1" smtClean="0">
                <a:solidFill>
                  <a:srgbClr val="FF0000"/>
                </a:solidFill>
              </a:rPr>
              <a:t>GeV</a:t>
            </a:r>
            <a:r>
              <a:rPr lang="en-US" b="1" i="1" dirty="0" smtClean="0">
                <a:solidFill>
                  <a:srgbClr val="FF0000"/>
                </a:solidFill>
              </a:rPr>
              <a:t> </a:t>
            </a:r>
            <a:r>
              <a:rPr lang="en-US" b="1" i="1" dirty="0" smtClean="0"/>
              <a:t>from LEP.</a:t>
            </a:r>
          </a:p>
          <a:p>
            <a:r>
              <a:rPr lang="en-US" b="1" i="1" dirty="0" smtClean="0"/>
              <a:t>2009</a:t>
            </a:r>
            <a:r>
              <a:rPr lang="zh-CN" altLang="en-US" b="1" i="1" dirty="0" smtClean="0"/>
              <a:t>年冬</a:t>
            </a:r>
            <a:r>
              <a:rPr lang="en-US" b="1" i="1" dirty="0" smtClean="0"/>
              <a:t>: </a:t>
            </a:r>
            <a:r>
              <a:rPr lang="en-US" b="1" i="1" dirty="0" err="1" smtClean="0"/>
              <a:t>Ｔevatron</a:t>
            </a:r>
            <a:r>
              <a:rPr lang="zh-CN" altLang="en-US" b="1" i="1" dirty="0" smtClean="0"/>
              <a:t>的第一个排除的范围</a:t>
            </a:r>
            <a:r>
              <a:rPr lang="en-US" b="1" i="1" dirty="0" smtClean="0"/>
              <a:t> LEP </a:t>
            </a:r>
            <a:br>
              <a:rPr lang="en-US" b="1" i="1" dirty="0" smtClean="0"/>
            </a:br>
            <a:r>
              <a:rPr lang="en-US" b="1" i="1" dirty="0" smtClean="0"/>
              <a:t>(at 95%CL):  </a:t>
            </a:r>
            <a:r>
              <a:rPr lang="en-US" b="1" i="1" dirty="0" smtClean="0">
                <a:solidFill>
                  <a:srgbClr val="FF0000"/>
                </a:solidFill>
              </a:rPr>
              <a:t>160&lt;</a:t>
            </a:r>
            <a:r>
              <a:rPr lang="en-US" b="1" i="1" dirty="0" err="1" smtClean="0">
                <a:solidFill>
                  <a:srgbClr val="FF0000"/>
                </a:solidFill>
              </a:rPr>
              <a:t>m</a:t>
            </a:r>
            <a:r>
              <a:rPr lang="en-US" b="1" i="1" baseline="-25000" dirty="0" err="1" smtClean="0">
                <a:solidFill>
                  <a:srgbClr val="FF0000"/>
                </a:solidFill>
              </a:rPr>
              <a:t>H</a:t>
            </a:r>
            <a:r>
              <a:rPr lang="en-US" b="1" i="1" dirty="0" smtClean="0">
                <a:solidFill>
                  <a:srgbClr val="FF0000"/>
                </a:solidFill>
              </a:rPr>
              <a:t>&lt;170 </a:t>
            </a:r>
            <a:r>
              <a:rPr lang="en-US" b="1" i="1" dirty="0" err="1" smtClean="0">
                <a:solidFill>
                  <a:srgbClr val="FF0000"/>
                </a:solidFill>
              </a:rPr>
              <a:t>GeV</a:t>
            </a:r>
            <a:r>
              <a:rPr lang="en-US" b="1" i="1" dirty="0">
                <a:solidFill>
                  <a:srgbClr val="FF0000"/>
                </a:solidFill>
              </a:rPr>
              <a:t>  </a:t>
            </a:r>
            <a:r>
              <a:rPr lang="en-US" b="1" i="1" dirty="0" smtClean="0">
                <a:solidFill>
                  <a:srgbClr val="FF0000"/>
                </a:solidFill>
              </a:rPr>
              <a:t> </a:t>
            </a:r>
          </a:p>
        </p:txBody>
      </p:sp>
      <p:sp>
        <p:nvSpPr>
          <p:cNvPr id="10" name="文本框 9"/>
          <p:cNvSpPr txBox="1"/>
          <p:nvPr/>
        </p:nvSpPr>
        <p:spPr>
          <a:xfrm>
            <a:off x="6865459" y="1149700"/>
            <a:ext cx="2314681" cy="646331"/>
          </a:xfrm>
          <a:prstGeom prst="rect">
            <a:avLst/>
          </a:prstGeom>
          <a:noFill/>
        </p:spPr>
        <p:txBody>
          <a:bodyPr wrap="none" rtlCol="0">
            <a:spAutoFit/>
          </a:bodyPr>
          <a:lstStyle/>
          <a:p>
            <a:r>
              <a:rPr kumimoji="1" lang="en-US" altLang="zh-CN" b="1" dirty="0" smtClean="0">
                <a:solidFill>
                  <a:srgbClr val="FF0000"/>
                </a:solidFill>
              </a:rPr>
              <a:t>LEP </a:t>
            </a:r>
            <a:r>
              <a:rPr kumimoji="1" lang="zh-CN" altLang="en-US" b="1" dirty="0" smtClean="0">
                <a:solidFill>
                  <a:srgbClr val="FF0000"/>
                </a:solidFill>
              </a:rPr>
              <a:t>看到</a:t>
            </a:r>
            <a:r>
              <a:rPr kumimoji="1" lang="en-US" altLang="zh-CN" b="1" dirty="0" smtClean="0">
                <a:solidFill>
                  <a:srgbClr val="FF0000"/>
                </a:solidFill>
              </a:rPr>
              <a:t>10 </a:t>
            </a:r>
            <a:r>
              <a:rPr kumimoji="1" lang="zh-CN" altLang="en-US" b="1" dirty="0" smtClean="0">
                <a:solidFill>
                  <a:srgbClr val="FF0000"/>
                </a:solidFill>
              </a:rPr>
              <a:t>个黄金事</a:t>
            </a:r>
            <a:endParaRPr kumimoji="1" lang="en-US" altLang="zh-CN" b="1" dirty="0" smtClean="0">
              <a:solidFill>
                <a:srgbClr val="FF0000"/>
              </a:solidFill>
            </a:endParaRPr>
          </a:p>
          <a:p>
            <a:r>
              <a:rPr kumimoji="1" lang="zh-CN" altLang="en-US" b="1" dirty="0" smtClean="0">
                <a:solidFill>
                  <a:srgbClr val="FF0000"/>
                </a:solidFill>
              </a:rPr>
              <a:t>例</a:t>
            </a:r>
            <a:r>
              <a:rPr kumimoji="1" lang="en-US" altLang="zh-CN" b="1" dirty="0" smtClean="0">
                <a:solidFill>
                  <a:srgbClr val="FF0000"/>
                </a:solidFill>
              </a:rPr>
              <a:t>~115GeV </a:t>
            </a:r>
            <a:endParaRPr kumimoji="1" lang="zh-CN" altLang="en-US" b="1" dirty="0">
              <a:solidFill>
                <a:srgbClr val="FF0000"/>
              </a:solidFill>
            </a:endParaRPr>
          </a:p>
        </p:txBody>
      </p:sp>
    </p:spTree>
    <p:extLst>
      <p:ext uri="{BB962C8B-B14F-4D97-AF65-F5344CB8AC3E}">
        <p14:creationId xmlns:p14="http://schemas.microsoft.com/office/powerpoint/2010/main" val="21080944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7384"/>
            <a:ext cx="8229600" cy="868362"/>
          </a:xfrm>
        </p:spPr>
        <p:txBody>
          <a:bodyPr/>
          <a:lstStyle/>
          <a:p>
            <a:pPr algn="l"/>
            <a:r>
              <a:rPr lang="en-US" dirty="0" smtClean="0"/>
              <a:t> September 2008: LHC on hold</a:t>
            </a:r>
            <a:endParaRPr lang="en-US" dirty="0"/>
          </a:p>
        </p:txBody>
      </p:sp>
      <p:sp>
        <p:nvSpPr>
          <p:cNvPr id="3" name="Content Placeholder 2"/>
          <p:cNvSpPr>
            <a:spLocks noGrp="1"/>
          </p:cNvSpPr>
          <p:nvPr>
            <p:ph idx="1"/>
          </p:nvPr>
        </p:nvSpPr>
        <p:spPr>
          <a:xfrm>
            <a:off x="457200" y="786408"/>
            <a:ext cx="8382000" cy="914400"/>
          </a:xfrm>
        </p:spPr>
        <p:txBody>
          <a:bodyPr>
            <a:normAutofit fontScale="92500" lnSpcReduction="10000"/>
          </a:bodyPr>
          <a:lstStyle/>
          <a:p>
            <a:r>
              <a:rPr lang="en-US" sz="2200" b="1" i="1" dirty="0" smtClean="0">
                <a:solidFill>
                  <a:srgbClr val="FF0000"/>
                </a:solidFill>
              </a:rPr>
              <a:t>First protons around full ring on September 10, 2008</a:t>
            </a:r>
          </a:p>
          <a:p>
            <a:r>
              <a:rPr lang="en-US" sz="2200" b="1" i="1" dirty="0" smtClean="0">
                <a:solidFill>
                  <a:srgbClr val="FF0000"/>
                </a:solidFill>
              </a:rPr>
              <a:t>But on Sept 19, an electrical fault triggered a major setback</a:t>
            </a:r>
            <a:endParaRPr lang="en-US" sz="2200" b="1" i="1" dirty="0">
              <a:solidFill>
                <a:srgbClr val="FF0000"/>
              </a:solidFill>
            </a:endParaRPr>
          </a:p>
        </p:txBody>
      </p:sp>
      <p:pic>
        <p:nvPicPr>
          <p:cNvPr id="5" name="Picture 4" descr="Screen Shot 2013-01-23 at 4.38.39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0211" y="1752614"/>
            <a:ext cx="1892603" cy="2509107"/>
          </a:xfrm>
          <a:prstGeom prst="rect">
            <a:avLst/>
          </a:prstGeom>
        </p:spPr>
      </p:pic>
      <p:pic>
        <p:nvPicPr>
          <p:cNvPr id="6" name="Picture 5" descr="Screen Shot 2013-01-23 at 4.38.28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4206" y="1752601"/>
            <a:ext cx="1892602" cy="2514600"/>
          </a:xfrm>
          <a:prstGeom prst="rect">
            <a:avLst/>
          </a:prstGeom>
        </p:spPr>
      </p:pic>
      <p:sp>
        <p:nvSpPr>
          <p:cNvPr id="7" name="Content Placeholder 2"/>
          <p:cNvSpPr txBox="1">
            <a:spLocks/>
          </p:cNvSpPr>
          <p:nvPr/>
        </p:nvSpPr>
        <p:spPr bwMode="auto">
          <a:xfrm>
            <a:off x="323528" y="4869160"/>
            <a:ext cx="8382000" cy="7620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marL="233351" indent="-233351" algn="l" rtl="0" eaLnBrk="0" fontAlgn="base" hangingPunct="0">
              <a:spcBef>
                <a:spcPct val="20000"/>
              </a:spcBef>
              <a:spcAft>
                <a:spcPct val="0"/>
              </a:spcAft>
              <a:buChar char="•"/>
              <a:defRPr sz="2400">
                <a:solidFill>
                  <a:schemeClr val="tx1"/>
                </a:solidFill>
                <a:latin typeface="+mn-lt"/>
                <a:ea typeface="+mn-ea"/>
                <a:cs typeface="+mn-cs"/>
              </a:defRPr>
            </a:lvl1pPr>
            <a:lvl2pPr marL="457177" indent="-223826" algn="l" rtl="0" eaLnBrk="0" fontAlgn="base" hangingPunct="0">
              <a:spcBef>
                <a:spcPct val="20000"/>
              </a:spcBef>
              <a:spcAft>
                <a:spcPct val="0"/>
              </a:spcAft>
              <a:buChar char="–"/>
              <a:defRPr sz="2200">
                <a:solidFill>
                  <a:schemeClr val="tx1"/>
                </a:solidFill>
                <a:latin typeface="+mn-lt"/>
              </a:defRPr>
            </a:lvl2pPr>
            <a:lvl3pPr marL="685765" indent="-228588" algn="l" rtl="0" eaLnBrk="0" fontAlgn="base" hangingPunct="0">
              <a:spcBef>
                <a:spcPct val="20000"/>
              </a:spcBef>
              <a:spcAft>
                <a:spcPct val="0"/>
              </a:spcAft>
              <a:buChar char="•"/>
              <a:defRPr sz="2200">
                <a:solidFill>
                  <a:schemeClr val="tx1"/>
                </a:solidFill>
                <a:latin typeface="+mn-lt"/>
              </a:defRPr>
            </a:lvl3pPr>
            <a:lvl4pPr marL="909591" indent="-228588" algn="l" rtl="0" eaLnBrk="0" fontAlgn="base" hangingPunct="0">
              <a:spcBef>
                <a:spcPct val="20000"/>
              </a:spcBef>
              <a:spcAft>
                <a:spcPct val="0"/>
              </a:spcAft>
              <a:buChar char="–"/>
              <a:defRPr sz="2000">
                <a:solidFill>
                  <a:schemeClr val="tx1"/>
                </a:solidFill>
                <a:latin typeface="+mn-lt"/>
              </a:defRPr>
            </a:lvl4pPr>
            <a:lvl5pPr marL="1142942" indent="-228588"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a:lstStyle>
          <a:p>
            <a:r>
              <a:rPr lang="en-US" sz="2200" b="1" i="1" dirty="0" smtClean="0"/>
              <a:t>Actually: no beam for over a year; </a:t>
            </a:r>
            <a:r>
              <a:rPr lang="en-US" sz="2200" b="1" i="1" dirty="0"/>
              <a:t>l</a:t>
            </a:r>
            <a:r>
              <a:rPr lang="en-US" sz="2200" b="1" i="1" dirty="0" smtClean="0"/>
              <a:t>ow energy beams circulated </a:t>
            </a:r>
            <a:r>
              <a:rPr lang="en-US" sz="2200" b="1" i="1" dirty="0"/>
              <a:t>i</a:t>
            </a:r>
            <a:r>
              <a:rPr lang="en-US" sz="2200" b="1" i="1" dirty="0" smtClean="0"/>
              <a:t>n Nov 2009 for the first time since the accident</a:t>
            </a:r>
            <a:endParaRPr lang="en-US" sz="2200" b="1" i="1" dirty="0"/>
          </a:p>
        </p:txBody>
      </p:sp>
      <p:sp>
        <p:nvSpPr>
          <p:cNvPr id="8" name="TextBox 7"/>
          <p:cNvSpPr txBox="1"/>
          <p:nvPr/>
        </p:nvSpPr>
        <p:spPr>
          <a:xfrm>
            <a:off x="609600" y="1974900"/>
            <a:ext cx="3505200" cy="2462212"/>
          </a:xfrm>
          <a:prstGeom prst="rect">
            <a:avLst/>
          </a:prstGeom>
          <a:noFill/>
        </p:spPr>
        <p:txBody>
          <a:bodyPr wrap="square" rtlCol="0">
            <a:spAutoFit/>
          </a:bodyPr>
          <a:lstStyle/>
          <a:p>
            <a:r>
              <a:rPr lang="en-US" sz="2200" b="1" i="1" dirty="0" smtClean="0"/>
              <a:t>cause: faulty electrical </a:t>
            </a:r>
            <a:r>
              <a:rPr lang="en-US" sz="2200" b="1" i="1" dirty="0"/>
              <a:t>connection between two of the accelerator’s </a:t>
            </a:r>
            <a:r>
              <a:rPr lang="en-US" sz="2200" b="1" i="1" dirty="0" smtClean="0"/>
              <a:t>magnets; </a:t>
            </a:r>
            <a:r>
              <a:rPr lang="en-US" sz="2200" b="1" i="1" dirty="0"/>
              <a:t>t</a:t>
            </a:r>
            <a:r>
              <a:rPr lang="en-US" sz="2200" b="1" i="1" dirty="0" smtClean="0"/>
              <a:t>his </a:t>
            </a:r>
            <a:r>
              <a:rPr lang="en-US" sz="2200" b="1" i="1" dirty="0"/>
              <a:t>resulted in mechanical damage and release of </a:t>
            </a:r>
            <a:r>
              <a:rPr lang="en-US" sz="2200" b="1" i="1" dirty="0" smtClean="0"/>
              <a:t>tons of liquid helium </a:t>
            </a:r>
            <a:endParaRPr lang="en-US" sz="2200" b="1" i="1" dirty="0"/>
          </a:p>
        </p:txBody>
      </p:sp>
      <p:sp>
        <p:nvSpPr>
          <p:cNvPr id="10" name="Rectangle 9"/>
          <p:cNvSpPr/>
          <p:nvPr/>
        </p:nvSpPr>
        <p:spPr bwMode="auto">
          <a:xfrm>
            <a:off x="251520" y="4725144"/>
            <a:ext cx="8458200" cy="914400"/>
          </a:xfrm>
          <a:prstGeom prst="rect">
            <a:avLst/>
          </a:prstGeom>
          <a:solidFill>
            <a:srgbClr val="00CC00">
              <a:alpha val="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rgbClr val="D60000"/>
              </a:solidFill>
              <a:effectLst/>
              <a:latin typeface="Helvetica" pitchFamily="34" charset="0"/>
            </a:endParaRPr>
          </a:p>
        </p:txBody>
      </p:sp>
    </p:spTree>
    <p:extLst>
      <p:ext uri="{BB962C8B-B14F-4D97-AF65-F5344CB8AC3E}">
        <p14:creationId xmlns:p14="http://schemas.microsoft.com/office/powerpoint/2010/main" val="733198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14525" y="273903"/>
            <a:ext cx="7313613" cy="868362"/>
          </a:xfrm>
        </p:spPr>
        <p:txBody>
          <a:bodyPr/>
          <a:lstStyle/>
          <a:p>
            <a:r>
              <a:rPr kumimoji="1" lang="zh-CN" altLang="en-US" dirty="0" smtClean="0"/>
              <a:t>一个世纪之“赌”</a:t>
            </a:r>
            <a:endParaRPr kumimoji="1" lang="zh-CN" altLang="en-US" dirty="0"/>
          </a:p>
        </p:txBody>
      </p:sp>
      <p:sp>
        <p:nvSpPr>
          <p:cNvPr id="4" name="幻灯片编号占位符 3"/>
          <p:cNvSpPr>
            <a:spLocks noGrp="1"/>
          </p:cNvSpPr>
          <p:nvPr>
            <p:ph type="sldNum" sz="quarter" idx="12"/>
          </p:nvPr>
        </p:nvSpPr>
        <p:spPr/>
        <p:txBody>
          <a:bodyPr/>
          <a:lstStyle/>
          <a:p>
            <a:fld id="{B9D2C864-9362-43C7-A136-D9C41D93A96D}" type="slidenum">
              <a:rPr lang="en-US" smtClean="0"/>
              <a:t>12</a:t>
            </a:fld>
            <a:endParaRPr lang="en-US" dirty="0"/>
          </a:p>
        </p:txBody>
      </p:sp>
      <p:pic>
        <p:nvPicPr>
          <p:cNvPr id="5" name="图片 4" descr="Screen Shot 2013-10-15 at 下午6.27.4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2795" y="1401022"/>
            <a:ext cx="5486020" cy="3840214"/>
          </a:xfrm>
          <a:prstGeom prst="rect">
            <a:avLst/>
          </a:prstGeom>
        </p:spPr>
      </p:pic>
      <p:sp>
        <p:nvSpPr>
          <p:cNvPr id="6" name="文本框 5"/>
          <p:cNvSpPr txBox="1"/>
          <p:nvPr/>
        </p:nvSpPr>
        <p:spPr>
          <a:xfrm>
            <a:off x="987825" y="5476097"/>
            <a:ext cx="7525142" cy="954107"/>
          </a:xfrm>
          <a:prstGeom prst="rect">
            <a:avLst/>
          </a:prstGeom>
          <a:noFill/>
        </p:spPr>
        <p:txBody>
          <a:bodyPr wrap="none" rtlCol="0">
            <a:spAutoFit/>
          </a:bodyPr>
          <a:lstStyle/>
          <a:p>
            <a:r>
              <a:rPr kumimoji="1" lang="zh-CN" altLang="en-US" sz="2800" dirty="0" smtClean="0"/>
              <a:t>霍金愿意出</a:t>
            </a:r>
            <a:r>
              <a:rPr kumimoji="1" lang="en-US" altLang="zh-CN" sz="2800" dirty="0" smtClean="0"/>
              <a:t> 100$ </a:t>
            </a:r>
            <a:r>
              <a:rPr kumimoji="1" lang="zh-CN" altLang="en-US" sz="2800" dirty="0" smtClean="0"/>
              <a:t>打赌希格斯粒子不存在。。。</a:t>
            </a:r>
            <a:endParaRPr kumimoji="1" lang="en-US" altLang="zh-CN" sz="2800" dirty="0" smtClean="0"/>
          </a:p>
          <a:p>
            <a:r>
              <a:rPr kumimoji="1" lang="zh-CN" altLang="en-US" sz="2800" dirty="0" smtClean="0"/>
              <a:t>这不是给我们找希格斯粒子的添“堵”嘛？！</a:t>
            </a:r>
            <a:endParaRPr kumimoji="1" lang="zh-CN" altLang="en-US" sz="2800" dirty="0"/>
          </a:p>
        </p:txBody>
      </p:sp>
    </p:spTree>
    <p:extLst>
      <p:ext uri="{BB962C8B-B14F-4D97-AF65-F5344CB8AC3E}">
        <p14:creationId xmlns:p14="http://schemas.microsoft.com/office/powerpoint/2010/main" val="41390175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0" dur="1000" fill="hold"/>
                                        <p:tgtEl>
                                          <p:spTgt spid="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gtEl>
                                      </p:cBhvr>
                                    </p:animEffect>
                                  </p:childTnLst>
                                </p:cTn>
                              </p:par>
                              <p:par>
                                <p:cTn id="15" presetID="25"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0" dur="1000" fill="hold"/>
                                        <p:tgtEl>
                                          <p:spTgt spid="5"/>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smtClean="0"/>
              <a:t>欧州核子研究中心</a:t>
            </a:r>
            <a:r>
              <a:rPr kumimoji="1" lang="en-US" altLang="zh-CN" dirty="0" smtClean="0"/>
              <a:t>(CERN)</a:t>
            </a:r>
            <a:endParaRPr kumimoji="1" lang="zh-CN" altLang="en-US" dirty="0"/>
          </a:p>
        </p:txBody>
      </p:sp>
      <p:sp>
        <p:nvSpPr>
          <p:cNvPr id="4" name="幻灯片编号占位符 3"/>
          <p:cNvSpPr>
            <a:spLocks noGrp="1"/>
          </p:cNvSpPr>
          <p:nvPr>
            <p:ph type="sldNum" sz="quarter" idx="12"/>
          </p:nvPr>
        </p:nvSpPr>
        <p:spPr/>
        <p:txBody>
          <a:bodyPr/>
          <a:lstStyle/>
          <a:p>
            <a:fld id="{B9D2C864-9362-43C7-A136-D9C41D93A96D}" type="slidenum">
              <a:rPr lang="en-US" smtClean="0"/>
              <a:t>13</a:t>
            </a:fld>
            <a:endParaRPr lang="en-US"/>
          </a:p>
        </p:txBody>
      </p:sp>
      <p:pic>
        <p:nvPicPr>
          <p:cNvPr id="5" name="图片 4" descr="Screen Shot 2013-10-15 at 下午6.31.3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845665"/>
            <a:ext cx="4321736" cy="3287912"/>
          </a:xfrm>
          <a:prstGeom prst="rect">
            <a:avLst/>
          </a:prstGeom>
        </p:spPr>
      </p:pic>
      <p:sp>
        <p:nvSpPr>
          <p:cNvPr id="6" name="文本框 5"/>
          <p:cNvSpPr txBox="1"/>
          <p:nvPr/>
        </p:nvSpPr>
        <p:spPr>
          <a:xfrm>
            <a:off x="2416650" y="5423174"/>
            <a:ext cx="4092419" cy="1384995"/>
          </a:xfrm>
          <a:prstGeom prst="rect">
            <a:avLst/>
          </a:prstGeom>
          <a:noFill/>
        </p:spPr>
        <p:txBody>
          <a:bodyPr wrap="square" rtlCol="0">
            <a:spAutoFit/>
          </a:bodyPr>
          <a:lstStyle/>
          <a:p>
            <a:r>
              <a:rPr kumimoji="1" lang="zh-CN" altLang="en-US" sz="2800" dirty="0" smtClean="0"/>
              <a:t>位于日内瓦的近郊。</a:t>
            </a:r>
            <a:endParaRPr kumimoji="1" lang="en-US" altLang="zh-CN" sz="2800" dirty="0" smtClean="0"/>
          </a:p>
          <a:p>
            <a:r>
              <a:rPr kumimoji="1" lang="zh-CN" altLang="en-US" sz="2800" dirty="0" smtClean="0"/>
              <a:t>ＷＷＷ的诞生之地</a:t>
            </a:r>
            <a:endParaRPr kumimoji="1" lang="en-US" altLang="zh-CN" sz="2800" dirty="0" smtClean="0"/>
          </a:p>
          <a:p>
            <a:r>
              <a:rPr kumimoji="1" lang="zh-CN" altLang="en-US" sz="2800" dirty="0" smtClean="0"/>
              <a:t>诺贝尔奖的摇篮</a:t>
            </a:r>
            <a:endParaRPr kumimoji="1" lang="en-US" altLang="zh-CN" sz="2800" dirty="0"/>
          </a:p>
        </p:txBody>
      </p:sp>
      <p:pic>
        <p:nvPicPr>
          <p:cNvPr id="8" name="图片 7" descr="Screen Shot 2013-10-15 at 下午6.31.0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1736" y="1845665"/>
            <a:ext cx="4682708" cy="3287912"/>
          </a:xfrm>
          <a:prstGeom prst="rect">
            <a:avLst/>
          </a:prstGeom>
        </p:spPr>
      </p:pic>
    </p:spTree>
    <p:extLst>
      <p:ext uri="{BB962C8B-B14F-4D97-AF65-F5344CB8AC3E}">
        <p14:creationId xmlns:p14="http://schemas.microsoft.com/office/powerpoint/2010/main" val="21162264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519113" y="172879"/>
            <a:ext cx="8229600" cy="490538"/>
          </a:xfrm>
        </p:spPr>
        <p:txBody>
          <a:bodyPr/>
          <a:lstStyle/>
          <a:p>
            <a:pPr algn="ctr"/>
            <a:r>
              <a:rPr lang="zh-CN" altLang="en-US" sz="2800" dirty="0" smtClean="0">
                <a:latin typeface="Franklin Gothic Book" charset="0"/>
              </a:rPr>
              <a:t>大型强子对撞机</a:t>
            </a:r>
            <a:r>
              <a:rPr lang="en-US" sz="2800" dirty="0" smtClean="0">
                <a:latin typeface="Franklin Gothic Book" charset="0"/>
              </a:rPr>
              <a:t>(</a:t>
            </a:r>
            <a:r>
              <a:rPr lang="en-US" sz="2800" dirty="0">
                <a:latin typeface="Franklin Gothic Book" charset="0"/>
              </a:rPr>
              <a:t>Large Hadron </a:t>
            </a:r>
            <a:r>
              <a:rPr lang="en-US" sz="2800" dirty="0" smtClean="0">
                <a:latin typeface="Franklin Gothic Book" charset="0"/>
              </a:rPr>
              <a:t>Collider，</a:t>
            </a:r>
            <a:r>
              <a:rPr lang="zh-CN" altLang="en-US" sz="2800" dirty="0" smtClean="0">
                <a:latin typeface="Franklin Gothic Book" charset="0"/>
              </a:rPr>
              <a:t>简称</a:t>
            </a:r>
            <a:r>
              <a:rPr lang="en-US" altLang="zh-CN" sz="2800" dirty="0" smtClean="0">
                <a:latin typeface="Franklin Gothic Book" charset="0"/>
              </a:rPr>
              <a:t>LHC</a:t>
            </a:r>
            <a:r>
              <a:rPr lang="en-US" sz="2800" dirty="0" smtClean="0">
                <a:latin typeface="Franklin Gothic Book" charset="0"/>
              </a:rPr>
              <a:t>)</a:t>
            </a:r>
            <a:endParaRPr lang="en-US" sz="2800" dirty="0">
              <a:latin typeface="Franklin Gothic Book" charset="0"/>
            </a:endParaRPr>
          </a:p>
        </p:txBody>
      </p:sp>
      <p:sp>
        <p:nvSpPr>
          <p:cNvPr id="5" name="Slide Number Placeholder 4"/>
          <p:cNvSpPr>
            <a:spLocks noGrp="1"/>
          </p:cNvSpPr>
          <p:nvPr>
            <p:ph type="sldNum" sz="quarter" idx="12"/>
          </p:nvPr>
        </p:nvSpPr>
        <p:spPr/>
        <p:txBody>
          <a:bodyPr/>
          <a:lstStyle/>
          <a:p>
            <a:fld id="{A49F7344-1180-8544-8EEF-28DEDDB472B6}" type="slidenum">
              <a:rPr lang="en-US">
                <a:ea typeface="宋体" charset="0"/>
                <a:cs typeface="Arial" charset="0"/>
              </a:rPr>
              <a:pPr/>
              <a:t>14</a:t>
            </a:fld>
            <a:endParaRPr lang="en-US">
              <a:ea typeface="宋体" charset="0"/>
              <a:cs typeface="Arial" charset="0"/>
            </a:endParaRPr>
          </a:p>
        </p:txBody>
      </p:sp>
      <p:grpSp>
        <p:nvGrpSpPr>
          <p:cNvPr id="16388" name="Group 11"/>
          <p:cNvGrpSpPr>
            <a:grpSpLocks/>
          </p:cNvGrpSpPr>
          <p:nvPr/>
        </p:nvGrpSpPr>
        <p:grpSpPr bwMode="auto">
          <a:xfrm>
            <a:off x="4110038" y="765175"/>
            <a:ext cx="4783137" cy="3402013"/>
            <a:chOff x="3923928" y="1412776"/>
            <a:chExt cx="4782706" cy="3403079"/>
          </a:xfrm>
        </p:grpSpPr>
        <p:pic>
          <p:nvPicPr>
            <p:cNvPr id="16401"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923928" y="1412776"/>
              <a:ext cx="4782706" cy="34030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402" name="TextBox 6"/>
            <p:cNvSpPr txBox="1">
              <a:spLocks noChangeArrowheads="1"/>
            </p:cNvSpPr>
            <p:nvPr/>
          </p:nvSpPr>
          <p:spPr bwMode="auto">
            <a:xfrm>
              <a:off x="5508104" y="3933375"/>
              <a:ext cx="2324466" cy="2770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200" b="1">
                  <a:solidFill>
                    <a:srgbClr val="C00000"/>
                  </a:solidFill>
                </a:rPr>
                <a:t>proton synchrotron : 26 GeV</a:t>
              </a:r>
            </a:p>
          </p:txBody>
        </p:sp>
        <p:sp>
          <p:nvSpPr>
            <p:cNvPr id="16403" name="TextBox 7"/>
            <p:cNvSpPr txBox="1">
              <a:spLocks noChangeArrowheads="1"/>
            </p:cNvSpPr>
            <p:nvPr/>
          </p:nvSpPr>
          <p:spPr bwMode="auto">
            <a:xfrm>
              <a:off x="5580112" y="2852936"/>
              <a:ext cx="2837380" cy="2770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200" b="1">
                  <a:solidFill>
                    <a:srgbClr val="C00000"/>
                  </a:solidFill>
                </a:rPr>
                <a:t>Super proton synchrotron : 450 GeV</a:t>
              </a:r>
            </a:p>
          </p:txBody>
        </p:sp>
        <p:sp>
          <p:nvSpPr>
            <p:cNvPr id="16404" name="TextBox 8"/>
            <p:cNvSpPr txBox="1">
              <a:spLocks noChangeArrowheads="1"/>
            </p:cNvSpPr>
            <p:nvPr/>
          </p:nvSpPr>
          <p:spPr bwMode="auto">
            <a:xfrm>
              <a:off x="8028384" y="1844824"/>
              <a:ext cx="583621"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200" b="1">
                  <a:solidFill>
                    <a:srgbClr val="C00000"/>
                  </a:solidFill>
                </a:rPr>
                <a:t>4 TeV</a:t>
              </a:r>
            </a:p>
          </p:txBody>
        </p:sp>
      </p:grpSp>
      <p:pic>
        <p:nvPicPr>
          <p:cNvPr id="16389" name="Picture 4" descr="Fichier:CERN LHC Tunnel1.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55650" y="809625"/>
            <a:ext cx="3011488" cy="2259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90" name="Picture 6" descr="http://lhc.web.cern.ch/lhc/general/geography/lhc_map.gif"/>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11188" y="3213100"/>
            <a:ext cx="3455987" cy="3455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91" name="TextBox 17"/>
          <p:cNvSpPr txBox="1">
            <a:spLocks noChangeArrowheads="1"/>
          </p:cNvSpPr>
          <p:nvPr/>
        </p:nvSpPr>
        <p:spPr bwMode="auto">
          <a:xfrm>
            <a:off x="4211638" y="3860800"/>
            <a:ext cx="4932362" cy="129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dirty="0"/>
              <a:t>  </a:t>
            </a:r>
          </a:p>
          <a:p>
            <a:pPr eaLnBrk="1" hangingPunct="1">
              <a:buFont typeface="Wingdings" charset="0"/>
              <a:buChar char="q"/>
            </a:pPr>
            <a:r>
              <a:rPr lang="en-US" sz="1400" dirty="0"/>
              <a:t> </a:t>
            </a:r>
            <a:r>
              <a:rPr lang="zh-CN" altLang="en-US" sz="1400" dirty="0" smtClean="0"/>
              <a:t>地下</a:t>
            </a:r>
            <a:r>
              <a:rPr lang="en-US" sz="1400" dirty="0" smtClean="0"/>
              <a:t>100</a:t>
            </a:r>
            <a:r>
              <a:rPr lang="zh-CN" altLang="en-US" sz="1400" dirty="0" smtClean="0"/>
              <a:t>米的圆环</a:t>
            </a:r>
            <a:r>
              <a:rPr lang="en-US" sz="1400" dirty="0" smtClean="0"/>
              <a:t>, </a:t>
            </a:r>
            <a:r>
              <a:rPr lang="zh-CN" altLang="en-US" sz="1400" dirty="0" smtClean="0"/>
              <a:t>半径</a:t>
            </a:r>
            <a:r>
              <a:rPr lang="en-US" sz="1400" dirty="0" smtClean="0"/>
              <a:t>4.3 </a:t>
            </a:r>
            <a:r>
              <a:rPr lang="zh-CN" altLang="en-US" sz="1400" dirty="0" smtClean="0"/>
              <a:t>公里。</a:t>
            </a:r>
            <a:endParaRPr lang="en-US" sz="1400" dirty="0"/>
          </a:p>
          <a:p>
            <a:pPr eaLnBrk="1" hangingPunct="1">
              <a:buFont typeface="Wingdings" charset="0"/>
              <a:buChar char="q"/>
            </a:pPr>
            <a:r>
              <a:rPr lang="zh-CN" altLang="en-US" sz="1400" dirty="0" smtClean="0"/>
              <a:t>四个实验</a:t>
            </a:r>
            <a:r>
              <a:rPr lang="en-US" sz="1400" dirty="0" smtClean="0"/>
              <a:t> </a:t>
            </a:r>
            <a:r>
              <a:rPr lang="en-US" sz="1400" dirty="0"/>
              <a:t>：ATLAS，CMS, </a:t>
            </a:r>
            <a:r>
              <a:rPr lang="en-US" sz="1400" dirty="0" err="1"/>
              <a:t>ALICE，LHCb</a:t>
            </a:r>
            <a:endParaRPr lang="en-US" sz="1400" dirty="0"/>
          </a:p>
          <a:p>
            <a:pPr eaLnBrk="1" hangingPunct="1">
              <a:buFont typeface="Wingdings" charset="0"/>
              <a:buChar char="q"/>
            </a:pPr>
            <a:r>
              <a:rPr lang="en-US" sz="1400" dirty="0"/>
              <a:t> </a:t>
            </a:r>
            <a:r>
              <a:rPr lang="zh-CN" altLang="en-US" sz="1400" dirty="0" smtClean="0"/>
              <a:t>质心能量</a:t>
            </a:r>
            <a:r>
              <a:rPr lang="en-US" sz="1400" dirty="0" smtClean="0"/>
              <a:t> </a:t>
            </a:r>
            <a:r>
              <a:rPr lang="en-US" sz="1400" dirty="0"/>
              <a:t>:  2012，8 </a:t>
            </a:r>
            <a:r>
              <a:rPr lang="en-US" sz="1400" dirty="0" err="1" smtClean="0"/>
              <a:t>TeV</a:t>
            </a:r>
            <a:r>
              <a:rPr lang="en-US" sz="1400" dirty="0"/>
              <a:t>；</a:t>
            </a:r>
            <a:r>
              <a:rPr lang="en-US" sz="1400" dirty="0" smtClean="0"/>
              <a:t>  </a:t>
            </a:r>
            <a:r>
              <a:rPr lang="en-US" sz="1400" dirty="0"/>
              <a:t>2011, 7 </a:t>
            </a:r>
            <a:r>
              <a:rPr lang="en-US" sz="1400" dirty="0" err="1"/>
              <a:t>TeV</a:t>
            </a:r>
            <a:endParaRPr lang="en-US" sz="1400" dirty="0"/>
          </a:p>
          <a:p>
            <a:pPr eaLnBrk="1" hangingPunct="1"/>
            <a:endParaRPr lang="en-US" dirty="0"/>
          </a:p>
        </p:txBody>
      </p:sp>
      <p:pic>
        <p:nvPicPr>
          <p:cNvPr id="16392" name="Picture 6"/>
          <p:cNvPicPr>
            <a:picLocks noGrp="1" noChangeAspect="1" noChangeArrowheads="1"/>
          </p:cNvPicPr>
          <p:nvPr>
            <p:ph sz="quarter" idx="4294967295"/>
          </p:nvPr>
        </p:nvPicPr>
        <p:blipFill>
          <a:blip r:embed="rId5">
            <a:extLst>
              <a:ext uri="{28A0092B-C50C-407E-A947-70E740481C1C}">
                <a14:useLocalDpi xmlns:a14="http://schemas.microsoft.com/office/drawing/2010/main" val="0"/>
              </a:ext>
            </a:extLst>
          </a:blip>
          <a:srcRect/>
          <a:stretch>
            <a:fillRect/>
          </a:stretch>
        </p:blipFill>
        <p:spPr>
          <a:xfrm>
            <a:off x="4248150" y="5459413"/>
            <a:ext cx="4787900" cy="993775"/>
          </a:xfrm>
        </p:spPr>
      </p:pic>
      <p:sp>
        <p:nvSpPr>
          <p:cNvPr id="16393" name="TextBox 16"/>
          <p:cNvSpPr txBox="1">
            <a:spLocks noChangeArrowheads="1"/>
          </p:cNvSpPr>
          <p:nvPr/>
        </p:nvSpPr>
        <p:spPr bwMode="auto">
          <a:xfrm>
            <a:off x="4500563" y="6094413"/>
            <a:ext cx="1179512" cy="338137"/>
          </a:xfrm>
          <a:prstGeom prst="rect">
            <a:avLst/>
          </a:prstGeom>
          <a:solidFill>
            <a:srgbClr val="CC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600" b="1">
                <a:solidFill>
                  <a:srgbClr val="00B050"/>
                </a:solidFill>
              </a:rPr>
              <a:t>    4 TeV</a:t>
            </a:r>
          </a:p>
        </p:txBody>
      </p:sp>
      <p:sp>
        <p:nvSpPr>
          <p:cNvPr id="16394" name="TextBox 17"/>
          <p:cNvSpPr txBox="1">
            <a:spLocks noChangeArrowheads="1"/>
          </p:cNvSpPr>
          <p:nvPr/>
        </p:nvSpPr>
        <p:spPr bwMode="auto">
          <a:xfrm>
            <a:off x="7524750" y="6092825"/>
            <a:ext cx="1223963" cy="339725"/>
          </a:xfrm>
          <a:prstGeom prst="rect">
            <a:avLst/>
          </a:prstGeom>
          <a:solidFill>
            <a:srgbClr val="CC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600" b="1">
                <a:solidFill>
                  <a:srgbClr val="00B050"/>
                </a:solidFill>
              </a:rPr>
              <a:t>    4 TeV</a:t>
            </a:r>
          </a:p>
        </p:txBody>
      </p:sp>
      <p:sp>
        <p:nvSpPr>
          <p:cNvPr id="16395" name="TextBox 16"/>
          <p:cNvSpPr txBox="1">
            <a:spLocks noChangeArrowheads="1"/>
          </p:cNvSpPr>
          <p:nvPr/>
        </p:nvSpPr>
        <p:spPr bwMode="auto">
          <a:xfrm>
            <a:off x="6156325" y="6237288"/>
            <a:ext cx="941388"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dirty="0"/>
              <a:t>in 2012</a:t>
            </a:r>
          </a:p>
        </p:txBody>
      </p:sp>
      <p:cxnSp>
        <p:nvCxnSpPr>
          <p:cNvPr id="19" name="Straight Arrow Connector 18"/>
          <p:cNvCxnSpPr/>
          <p:nvPr/>
        </p:nvCxnSpPr>
        <p:spPr>
          <a:xfrm flipV="1">
            <a:off x="2124075" y="3860800"/>
            <a:ext cx="1295400" cy="1081088"/>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16397" name="TextBox 19"/>
          <p:cNvSpPr txBox="1">
            <a:spLocks noChangeArrowheads="1"/>
          </p:cNvSpPr>
          <p:nvPr/>
        </p:nvSpPr>
        <p:spPr bwMode="auto">
          <a:xfrm rot="-2632226">
            <a:off x="1663700" y="4137025"/>
            <a:ext cx="155575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600" b="1">
                <a:solidFill>
                  <a:srgbClr val="C00000"/>
                </a:solidFill>
              </a:rPr>
              <a:t>4.3 kilometers</a:t>
            </a:r>
          </a:p>
        </p:txBody>
      </p:sp>
      <p:sp>
        <p:nvSpPr>
          <p:cNvPr id="18" name="Quad Arrow 17"/>
          <p:cNvSpPr/>
          <p:nvPr/>
        </p:nvSpPr>
        <p:spPr>
          <a:xfrm>
            <a:off x="1258888" y="6237288"/>
            <a:ext cx="217487" cy="215900"/>
          </a:xfrm>
          <a:prstGeom prst="quad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376" name="TextBox 20"/>
          <p:cNvSpPr txBox="1">
            <a:spLocks noChangeArrowheads="1"/>
          </p:cNvSpPr>
          <p:nvPr/>
        </p:nvSpPr>
        <p:spPr bwMode="auto">
          <a:xfrm>
            <a:off x="5927483" y="5137150"/>
            <a:ext cx="139012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400" b="1" dirty="0" smtClean="0">
                <a:solidFill>
                  <a:srgbClr val="C00000"/>
                </a:solidFill>
              </a:rPr>
              <a:t>Higgs</a:t>
            </a:r>
            <a:r>
              <a:rPr lang="en-US" sz="1400" b="1" dirty="0">
                <a:solidFill>
                  <a:srgbClr val="C00000"/>
                </a:solidFill>
              </a:rPr>
              <a:t> </a:t>
            </a:r>
            <a:r>
              <a:rPr lang="en-US" sz="1400" b="1" dirty="0" smtClean="0">
                <a:solidFill>
                  <a:srgbClr val="C00000"/>
                </a:solidFill>
              </a:rPr>
              <a:t>Particle</a:t>
            </a:r>
            <a:endParaRPr lang="en-US" sz="1400" b="1" dirty="0">
              <a:solidFill>
                <a:srgbClr val="C00000"/>
              </a:solidFill>
            </a:endParaRPr>
          </a:p>
        </p:txBody>
      </p:sp>
      <p:pic>
        <p:nvPicPr>
          <p:cNvPr id="21" name="图片 20" descr="屏幕快照 2017-05-23 下午11.09.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24146" y="5574690"/>
            <a:ext cx="1448917" cy="656181"/>
          </a:xfrm>
          <a:prstGeom prst="rect">
            <a:avLst/>
          </a:prstGeom>
        </p:spPr>
      </p:pic>
    </p:spTree>
    <p:extLst>
      <p:ext uri="{BB962C8B-B14F-4D97-AF65-F5344CB8AC3E}">
        <p14:creationId xmlns:p14="http://schemas.microsoft.com/office/powerpoint/2010/main" val="2409141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376"/>
                                        </p:tgtEl>
                                        <p:attrNameLst>
                                          <p:attrName>style.visibility</p:attrName>
                                        </p:attrNameLst>
                                      </p:cBhvr>
                                      <p:to>
                                        <p:strVal val="visible"/>
                                      </p:to>
                                    </p:set>
                                    <p:anim calcmode="lin" valueType="num">
                                      <p:cBhvr additive="base">
                                        <p:cTn id="7" dur="500" fill="hold"/>
                                        <p:tgtEl>
                                          <p:spTgt spid="15376"/>
                                        </p:tgtEl>
                                        <p:attrNameLst>
                                          <p:attrName>ppt_x</p:attrName>
                                        </p:attrNameLst>
                                      </p:cBhvr>
                                      <p:tavLst>
                                        <p:tav tm="0">
                                          <p:val>
                                            <p:strVal val="#ppt_x"/>
                                          </p:val>
                                        </p:tav>
                                        <p:tav tm="100000">
                                          <p:val>
                                            <p:strVal val="#ppt_x"/>
                                          </p:val>
                                        </p:tav>
                                      </p:tavLst>
                                    </p:anim>
                                    <p:anim calcmode="lin" valueType="num">
                                      <p:cBhvr additive="base">
                                        <p:cTn id="8" dur="500" fill="hold"/>
                                        <p:tgtEl>
                                          <p:spTgt spid="1537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715963"/>
          </a:xfrm>
        </p:spPr>
        <p:txBody>
          <a:bodyPr>
            <a:normAutofit fontScale="90000"/>
          </a:bodyPr>
          <a:lstStyle/>
          <a:p>
            <a:pPr eaLnBrk="1" hangingPunct="1">
              <a:defRPr/>
            </a:pPr>
            <a:r>
              <a:rPr lang="en-US" i="1" dirty="0" smtClean="0"/>
              <a:t>  LHC</a:t>
            </a:r>
            <a:r>
              <a:rPr lang="zh-CN" altLang="en-US" i="1" dirty="0" smtClean="0"/>
              <a:t>简史</a:t>
            </a:r>
            <a:r>
              <a:rPr lang="en-US" altLang="zh-CN" i="1" dirty="0" smtClean="0"/>
              <a:t> </a:t>
            </a:r>
            <a:r>
              <a:rPr lang="en-US" altLang="zh-CN" i="1" dirty="0"/>
              <a:t>(</a:t>
            </a:r>
            <a:r>
              <a:rPr lang="en-US" i="1" dirty="0" smtClean="0"/>
              <a:t>short LHC history)</a:t>
            </a:r>
            <a:endParaRPr lang="en-US" i="1" dirty="0"/>
          </a:p>
        </p:txBody>
      </p:sp>
      <p:sp>
        <p:nvSpPr>
          <p:cNvPr id="4" name="Rectangle 3"/>
          <p:cNvSpPr/>
          <p:nvPr/>
        </p:nvSpPr>
        <p:spPr>
          <a:xfrm>
            <a:off x="8293" y="692696"/>
            <a:ext cx="9144000" cy="6555641"/>
          </a:xfrm>
          <a:prstGeom prst="rect">
            <a:avLst/>
          </a:prstGeom>
        </p:spPr>
        <p:txBody>
          <a:bodyPr>
            <a:spAutoFit/>
          </a:bodyPr>
          <a:lstStyle/>
          <a:p>
            <a:pPr fontAlgn="base">
              <a:spcBef>
                <a:spcPct val="0"/>
              </a:spcBef>
              <a:spcAft>
                <a:spcPct val="0"/>
              </a:spcAft>
              <a:defRPr/>
            </a:pPr>
            <a:r>
              <a:rPr lang="en-US" sz="2800" b="1" dirty="0">
                <a:solidFill>
                  <a:srgbClr val="0000FF"/>
                </a:solidFill>
              </a:rPr>
              <a:t>1983 </a:t>
            </a:r>
            <a:r>
              <a:rPr lang="en-US" sz="2800" b="1" i="1" dirty="0">
                <a:solidFill>
                  <a:srgbClr val="0000FF"/>
                </a:solidFill>
              </a:rPr>
              <a:t>LEP </a:t>
            </a:r>
            <a:r>
              <a:rPr lang="en-US" sz="2800" b="1" i="1" dirty="0" smtClean="0">
                <a:solidFill>
                  <a:srgbClr val="0000FF"/>
                </a:solidFill>
              </a:rPr>
              <a:t> </a:t>
            </a:r>
            <a:r>
              <a:rPr lang="en-US" sz="2800" dirty="0">
                <a:solidFill>
                  <a:srgbClr val="000000"/>
                </a:solidFill>
              </a:rPr>
              <a:t>-</a:t>
            </a:r>
            <a:r>
              <a:rPr lang="en-US" sz="2800" b="1" i="1" dirty="0">
                <a:solidFill>
                  <a:srgbClr val="0000FF"/>
                </a:solidFill>
              </a:rPr>
              <a:t> </a:t>
            </a:r>
            <a:r>
              <a:rPr lang="en-US" sz="2800" dirty="0">
                <a:solidFill>
                  <a:srgbClr val="000000"/>
                </a:solidFill>
              </a:rPr>
              <a:t>S. Myers and W. Schnell propose</a:t>
            </a:r>
          </a:p>
          <a:p>
            <a:pPr fontAlgn="base">
              <a:spcBef>
                <a:spcPct val="0"/>
              </a:spcBef>
              <a:spcAft>
                <a:spcPct val="0"/>
              </a:spcAft>
              <a:defRPr/>
            </a:pPr>
            <a:r>
              <a:rPr lang="en-US" sz="2800" dirty="0">
                <a:solidFill>
                  <a:srgbClr val="000000"/>
                </a:solidFill>
              </a:rPr>
              <a:t>	twin-ring </a:t>
            </a:r>
            <a:r>
              <a:rPr lang="en-US" sz="2800" i="1" dirty="0">
                <a:solidFill>
                  <a:srgbClr val="000000"/>
                </a:solidFill>
              </a:rPr>
              <a:t>pp </a:t>
            </a:r>
            <a:r>
              <a:rPr lang="en-US" sz="2800" dirty="0">
                <a:solidFill>
                  <a:srgbClr val="000000"/>
                </a:solidFill>
              </a:rPr>
              <a:t>collider in LEP tunnel </a:t>
            </a:r>
            <a:r>
              <a:rPr lang="en-US" sz="2800" dirty="0" smtClean="0">
                <a:solidFill>
                  <a:srgbClr val="000000"/>
                </a:solidFill>
              </a:rPr>
              <a:t>with </a:t>
            </a:r>
            <a:r>
              <a:rPr lang="en-US" sz="2800" dirty="0">
                <a:solidFill>
                  <a:srgbClr val="000000"/>
                </a:solidFill>
              </a:rPr>
              <a:t>9-T dipoles</a:t>
            </a:r>
          </a:p>
          <a:p>
            <a:pPr fontAlgn="base">
              <a:spcBef>
                <a:spcPct val="0"/>
              </a:spcBef>
              <a:spcAft>
                <a:spcPct val="0"/>
              </a:spcAft>
              <a:defRPr/>
            </a:pPr>
            <a:r>
              <a:rPr lang="en-US" sz="2800" dirty="0">
                <a:solidFill>
                  <a:srgbClr val="0000FF"/>
                </a:solidFill>
              </a:rPr>
              <a:t>1991 CERN Council: LHC approval in principle</a:t>
            </a:r>
          </a:p>
          <a:p>
            <a:pPr fontAlgn="base">
              <a:spcBef>
                <a:spcPct val="0"/>
              </a:spcBef>
              <a:spcAft>
                <a:spcPct val="0"/>
              </a:spcAft>
              <a:defRPr/>
            </a:pPr>
            <a:r>
              <a:rPr lang="en-US" sz="2800" dirty="0">
                <a:solidFill>
                  <a:srgbClr val="0000FF"/>
                </a:solidFill>
              </a:rPr>
              <a:t>1992 </a:t>
            </a:r>
            <a:r>
              <a:rPr lang="en-US" sz="2800" dirty="0" err="1">
                <a:solidFill>
                  <a:srgbClr val="0000FF"/>
                </a:solidFill>
              </a:rPr>
              <a:t>EoI</a:t>
            </a:r>
            <a:r>
              <a:rPr lang="en-US" sz="2800" dirty="0">
                <a:solidFill>
                  <a:srgbClr val="0000FF"/>
                </a:solidFill>
              </a:rPr>
              <a:t>, </a:t>
            </a:r>
            <a:r>
              <a:rPr lang="en-US" sz="2800" dirty="0" err="1">
                <a:solidFill>
                  <a:srgbClr val="0000FF"/>
                </a:solidFill>
              </a:rPr>
              <a:t>LoI</a:t>
            </a:r>
            <a:r>
              <a:rPr lang="en-US" sz="2800" dirty="0">
                <a:solidFill>
                  <a:srgbClr val="0000FF"/>
                </a:solidFill>
              </a:rPr>
              <a:t> of experiments</a:t>
            </a:r>
          </a:p>
          <a:p>
            <a:pPr fontAlgn="base">
              <a:spcBef>
                <a:spcPct val="0"/>
              </a:spcBef>
              <a:spcAft>
                <a:spcPct val="0"/>
              </a:spcAft>
              <a:defRPr/>
            </a:pPr>
            <a:r>
              <a:rPr lang="en-US" sz="2800" dirty="0">
                <a:solidFill>
                  <a:srgbClr val="000000"/>
                </a:solidFill>
              </a:rPr>
              <a:t>  	</a:t>
            </a:r>
            <a:r>
              <a:rPr lang="en-US" sz="2800" dirty="0">
                <a:solidFill>
                  <a:srgbClr val="FF0000"/>
                </a:solidFill>
              </a:rPr>
              <a:t>1993 SSC termination  </a:t>
            </a:r>
          </a:p>
          <a:p>
            <a:pPr fontAlgn="base">
              <a:spcBef>
                <a:spcPct val="0"/>
              </a:spcBef>
              <a:spcAft>
                <a:spcPct val="0"/>
              </a:spcAft>
              <a:defRPr/>
            </a:pPr>
            <a:r>
              <a:rPr lang="en-US" sz="2800" b="1" dirty="0">
                <a:solidFill>
                  <a:srgbClr val="0000FF"/>
                </a:solidFill>
              </a:rPr>
              <a:t>1994 CERN Council: LHC approval</a:t>
            </a:r>
          </a:p>
          <a:p>
            <a:pPr fontAlgn="base">
              <a:spcBef>
                <a:spcPct val="0"/>
              </a:spcBef>
              <a:spcAft>
                <a:spcPct val="0"/>
              </a:spcAft>
              <a:defRPr/>
            </a:pPr>
            <a:r>
              <a:rPr lang="en-US" sz="2800" dirty="0">
                <a:solidFill>
                  <a:srgbClr val="0000FF"/>
                </a:solidFill>
              </a:rPr>
              <a:t>1995-98 cooperation </a:t>
            </a:r>
            <a:r>
              <a:rPr lang="en-US" sz="2800" dirty="0" err="1">
                <a:solidFill>
                  <a:srgbClr val="0000FF"/>
                </a:solidFill>
              </a:rPr>
              <a:t>w.Japan,India,Russia,Canada,&amp;US</a:t>
            </a:r>
            <a:r>
              <a:rPr lang="en-US" sz="2800" dirty="0">
                <a:solidFill>
                  <a:srgbClr val="0000FF"/>
                </a:solidFill>
              </a:rPr>
              <a:t> </a:t>
            </a:r>
          </a:p>
          <a:p>
            <a:pPr fontAlgn="base">
              <a:spcBef>
                <a:spcPct val="0"/>
              </a:spcBef>
              <a:spcAft>
                <a:spcPct val="0"/>
              </a:spcAft>
              <a:defRPr/>
            </a:pPr>
            <a:r>
              <a:rPr lang="en-US" sz="2800" dirty="0">
                <a:solidFill>
                  <a:srgbClr val="000000"/>
                </a:solidFill>
              </a:rPr>
              <a:t> 	 </a:t>
            </a:r>
            <a:r>
              <a:rPr lang="en-US" sz="2800" dirty="0">
                <a:solidFill>
                  <a:srgbClr val="00B050"/>
                </a:solidFill>
              </a:rPr>
              <a:t>2000 LEP completion</a:t>
            </a:r>
          </a:p>
          <a:p>
            <a:pPr fontAlgn="base">
              <a:spcBef>
                <a:spcPct val="0"/>
              </a:spcBef>
              <a:spcAft>
                <a:spcPct val="0"/>
              </a:spcAft>
              <a:defRPr/>
            </a:pPr>
            <a:r>
              <a:rPr lang="en-US" sz="2800" dirty="0">
                <a:solidFill>
                  <a:srgbClr val="0000FF"/>
                </a:solidFill>
              </a:rPr>
              <a:t>2006 last </a:t>
            </a:r>
            <a:r>
              <a:rPr lang="en-US" sz="2800" dirty="0" err="1">
                <a:solidFill>
                  <a:srgbClr val="0000FF"/>
                </a:solidFill>
              </a:rPr>
              <a:t>s.c</a:t>
            </a:r>
            <a:r>
              <a:rPr lang="en-US" sz="2800" dirty="0">
                <a:solidFill>
                  <a:srgbClr val="0000FF"/>
                </a:solidFill>
              </a:rPr>
              <a:t>. dipole delivered</a:t>
            </a:r>
          </a:p>
          <a:p>
            <a:pPr fontAlgn="base">
              <a:spcBef>
                <a:spcPct val="0"/>
              </a:spcBef>
              <a:spcAft>
                <a:spcPct val="0"/>
              </a:spcAft>
              <a:defRPr/>
            </a:pPr>
            <a:r>
              <a:rPr lang="en-US" sz="2800" b="1" dirty="0">
                <a:solidFill>
                  <a:srgbClr val="0000FF"/>
                </a:solidFill>
              </a:rPr>
              <a:t>2008 first beam</a:t>
            </a:r>
          </a:p>
          <a:p>
            <a:pPr fontAlgn="base">
              <a:spcBef>
                <a:spcPct val="0"/>
              </a:spcBef>
              <a:spcAft>
                <a:spcPct val="0"/>
              </a:spcAft>
              <a:defRPr/>
            </a:pPr>
            <a:r>
              <a:rPr lang="en-US" sz="2800" b="1" dirty="0">
                <a:solidFill>
                  <a:srgbClr val="0000FF"/>
                </a:solidFill>
              </a:rPr>
              <a:t>2010 first collisions at 3.5 </a:t>
            </a:r>
            <a:r>
              <a:rPr lang="en-US" sz="2800" b="1" dirty="0" err="1">
                <a:solidFill>
                  <a:srgbClr val="0000FF"/>
                </a:solidFill>
              </a:rPr>
              <a:t>TeV</a:t>
            </a:r>
            <a:r>
              <a:rPr lang="en-US" sz="2800" b="1" dirty="0">
                <a:solidFill>
                  <a:srgbClr val="0000FF"/>
                </a:solidFill>
              </a:rPr>
              <a:t> beam energy </a:t>
            </a:r>
          </a:p>
          <a:p>
            <a:pPr fontAlgn="base">
              <a:spcBef>
                <a:spcPct val="0"/>
              </a:spcBef>
              <a:spcAft>
                <a:spcPct val="0"/>
              </a:spcAft>
              <a:defRPr/>
            </a:pPr>
            <a:r>
              <a:rPr lang="en-US" sz="2800" b="1" dirty="0" smtClean="0">
                <a:solidFill>
                  <a:srgbClr val="BBE0E3">
                    <a:lumMod val="50000"/>
                  </a:srgbClr>
                </a:solidFill>
              </a:rPr>
              <a:t>2012 collision at 4 </a:t>
            </a:r>
            <a:r>
              <a:rPr lang="en-US" sz="2800" b="1" dirty="0" err="1" smtClean="0">
                <a:solidFill>
                  <a:srgbClr val="BBE0E3">
                    <a:lumMod val="50000"/>
                  </a:srgbClr>
                </a:solidFill>
              </a:rPr>
              <a:t>TeV</a:t>
            </a:r>
            <a:r>
              <a:rPr lang="en-US" sz="2800" b="1" dirty="0" smtClean="0">
                <a:solidFill>
                  <a:srgbClr val="BBE0E3">
                    <a:lumMod val="50000"/>
                  </a:srgbClr>
                </a:solidFill>
              </a:rPr>
              <a:t>, Higgs particle found!!!!</a:t>
            </a:r>
            <a:endParaRPr lang="en-US" sz="2800" b="1" dirty="0">
              <a:solidFill>
                <a:srgbClr val="BBE0E3">
                  <a:lumMod val="50000"/>
                </a:srgbClr>
              </a:solidFill>
            </a:endParaRPr>
          </a:p>
          <a:p>
            <a:pPr fontAlgn="base">
              <a:spcBef>
                <a:spcPct val="0"/>
              </a:spcBef>
              <a:spcAft>
                <a:spcPct val="0"/>
              </a:spcAft>
              <a:defRPr/>
            </a:pPr>
            <a:endParaRPr lang="en-US" sz="2800" dirty="0">
              <a:solidFill>
                <a:srgbClr val="333399">
                  <a:lumMod val="75000"/>
                </a:srgbClr>
              </a:solidFill>
            </a:endParaRPr>
          </a:p>
          <a:p>
            <a:pPr fontAlgn="base">
              <a:spcBef>
                <a:spcPct val="0"/>
              </a:spcBef>
              <a:spcAft>
                <a:spcPct val="0"/>
              </a:spcAft>
              <a:defRPr/>
            </a:pPr>
            <a:endParaRPr lang="en-US" sz="2800" dirty="0">
              <a:solidFill>
                <a:srgbClr val="000000"/>
              </a:solidFill>
            </a:endParaRPr>
          </a:p>
          <a:p>
            <a:pPr fontAlgn="base">
              <a:spcBef>
                <a:spcPct val="0"/>
              </a:spcBef>
              <a:spcAft>
                <a:spcPct val="0"/>
              </a:spcAft>
              <a:defRPr/>
            </a:pPr>
            <a:endParaRPr lang="en-US" sz="2800" dirty="0">
              <a:solidFill>
                <a:srgbClr val="000000"/>
              </a:solidFill>
            </a:endParaRPr>
          </a:p>
        </p:txBody>
      </p:sp>
      <p:cxnSp>
        <p:nvCxnSpPr>
          <p:cNvPr id="5" name="Straight Arrow Connector 4"/>
          <p:cNvCxnSpPr/>
          <p:nvPr/>
        </p:nvCxnSpPr>
        <p:spPr>
          <a:xfrm>
            <a:off x="8928612" y="692696"/>
            <a:ext cx="19622" cy="5127376"/>
          </a:xfrm>
          <a:prstGeom prst="straightConnector1">
            <a:avLst/>
          </a:prstGeom>
          <a:ln w="47625">
            <a:solidFill>
              <a:schemeClr val="accent1">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993467" y="5138886"/>
            <a:ext cx="1935145" cy="584775"/>
          </a:xfrm>
          <a:prstGeom prst="rect">
            <a:avLst/>
          </a:prstGeom>
          <a:noFill/>
        </p:spPr>
        <p:txBody>
          <a:bodyPr wrap="none" rtlCol="0">
            <a:spAutoFit/>
          </a:bodyPr>
          <a:lstStyle/>
          <a:p>
            <a:r>
              <a:rPr lang="en-US" sz="3200" b="1" i="1" dirty="0"/>
              <a:t>&gt;30 </a:t>
            </a:r>
            <a:r>
              <a:rPr lang="en-US" sz="3200" b="1" i="1" dirty="0" smtClean="0"/>
              <a:t>years!</a:t>
            </a:r>
            <a:endParaRPr lang="en-GB" sz="3200" b="1" i="1" dirty="0"/>
          </a:p>
        </p:txBody>
      </p:sp>
      <p:sp>
        <p:nvSpPr>
          <p:cNvPr id="3" name="TextBox 2"/>
          <p:cNvSpPr txBox="1"/>
          <p:nvPr/>
        </p:nvSpPr>
        <p:spPr>
          <a:xfrm>
            <a:off x="-7872" y="6076658"/>
            <a:ext cx="7443063" cy="584776"/>
          </a:xfrm>
          <a:prstGeom prst="rect">
            <a:avLst/>
          </a:prstGeom>
          <a:noFill/>
        </p:spPr>
        <p:txBody>
          <a:bodyPr wrap="none" rtlCol="0">
            <a:spAutoFit/>
          </a:bodyPr>
          <a:lstStyle/>
          <a:p>
            <a:r>
              <a:rPr lang="zh-CN" altLang="en-US" sz="3200" b="1" dirty="0" smtClean="0">
                <a:solidFill>
                  <a:srgbClr val="C00000"/>
                </a:solidFill>
              </a:rPr>
              <a:t>未来史：</a:t>
            </a:r>
            <a:r>
              <a:rPr lang="en-US" sz="3200" b="1" dirty="0" smtClean="0">
                <a:solidFill>
                  <a:srgbClr val="C00000"/>
                </a:solidFill>
              </a:rPr>
              <a:t>now is the time to plan for ~2040</a:t>
            </a:r>
            <a:endParaRPr lang="en-GB" sz="3200" b="1" dirty="0">
              <a:solidFill>
                <a:srgbClr val="C00000"/>
              </a:solidFill>
            </a:endParaRPr>
          </a:p>
        </p:txBody>
      </p:sp>
      <p:sp>
        <p:nvSpPr>
          <p:cNvPr id="10" name="幻灯片编号占位符 9"/>
          <p:cNvSpPr>
            <a:spLocks noGrp="1"/>
          </p:cNvSpPr>
          <p:nvPr>
            <p:ph type="sldNum" sz="quarter" idx="12"/>
          </p:nvPr>
        </p:nvSpPr>
        <p:spPr>
          <a:xfrm>
            <a:off x="7521388" y="5431274"/>
            <a:ext cx="1483056" cy="851848"/>
          </a:xfrm>
        </p:spPr>
        <p:txBody>
          <a:bodyPr/>
          <a:lstStyle/>
          <a:p>
            <a:fld id="{B9D2C864-9362-43C7-A136-D9C41D93A96D}" type="slidenum">
              <a:rPr lang="en-US" smtClean="0"/>
              <a:t>15</a:t>
            </a:fld>
            <a:endParaRPr lang="en-US" dirty="0"/>
          </a:p>
        </p:txBody>
      </p:sp>
    </p:spTree>
    <p:extLst>
      <p:ext uri="{BB962C8B-B14F-4D97-AF65-F5344CB8AC3E}">
        <p14:creationId xmlns:p14="http://schemas.microsoft.com/office/powerpoint/2010/main" val="3668009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395288" y="115888"/>
            <a:ext cx="8229600" cy="633412"/>
          </a:xfrm>
        </p:spPr>
        <p:txBody>
          <a:bodyPr/>
          <a:lstStyle/>
          <a:p>
            <a:pPr algn="ctr"/>
            <a:r>
              <a:rPr lang="en-US" dirty="0">
                <a:latin typeface="Comic Sans MS"/>
                <a:cs typeface="Comic Sans MS"/>
              </a:rPr>
              <a:t>ATLAS </a:t>
            </a:r>
            <a:r>
              <a:rPr lang="en-US" dirty="0" smtClean="0">
                <a:latin typeface="Comic Sans MS"/>
                <a:cs typeface="Comic Sans MS"/>
              </a:rPr>
              <a:t>and CMS </a:t>
            </a:r>
            <a:r>
              <a:rPr lang="zh-CN" altLang="en-US" dirty="0" smtClean="0">
                <a:latin typeface="Comic Sans MS"/>
                <a:cs typeface="Comic Sans MS"/>
              </a:rPr>
              <a:t>探测器</a:t>
            </a:r>
            <a:endParaRPr lang="en-US" dirty="0">
              <a:latin typeface="Comic Sans MS"/>
              <a:cs typeface="Comic Sans MS"/>
            </a:endParaRPr>
          </a:p>
        </p:txBody>
      </p:sp>
      <p:sp>
        <p:nvSpPr>
          <p:cNvPr id="17411" name="Date Placeholder 3"/>
          <p:cNvSpPr>
            <a:spLocks noGrp="1"/>
          </p:cNvSpPr>
          <p:nvPr>
            <p:ph type="dt"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5F9FE1D-7426-B94A-A312-37E434574404}" type="datetime1">
              <a:rPr lang="en-US">
                <a:solidFill>
                  <a:schemeClr val="tx2"/>
                </a:solidFill>
              </a:rPr>
              <a:pPr eaLnBrk="1" hangingPunct="1"/>
              <a:t>7/25/18</a:t>
            </a:fld>
            <a:endParaRPr lang="en-US">
              <a:solidFill>
                <a:schemeClr val="tx2"/>
              </a:solidFill>
            </a:endParaRPr>
          </a:p>
        </p:txBody>
      </p:sp>
      <p:sp>
        <p:nvSpPr>
          <p:cNvPr id="5" name="Slide Number Placeholder 4"/>
          <p:cNvSpPr>
            <a:spLocks noGrp="1"/>
          </p:cNvSpPr>
          <p:nvPr>
            <p:ph type="sldNum" sz="quarter" idx="12"/>
          </p:nvPr>
        </p:nvSpPr>
        <p:spPr/>
        <p:txBody>
          <a:bodyPr/>
          <a:lstStyle/>
          <a:p>
            <a:fld id="{95906585-CD3A-5445-B4C9-5B7D615820D5}" type="slidenum">
              <a:rPr lang="en-US">
                <a:ea typeface="宋体" charset="0"/>
                <a:cs typeface="Arial" charset="0"/>
              </a:rPr>
              <a:pPr/>
              <a:t>16</a:t>
            </a:fld>
            <a:endParaRPr lang="en-US">
              <a:ea typeface="宋体" charset="0"/>
              <a:cs typeface="Arial" charset="0"/>
            </a:endParaRPr>
          </a:p>
        </p:txBody>
      </p:sp>
      <p:grpSp>
        <p:nvGrpSpPr>
          <p:cNvPr id="17413" name="Group 16"/>
          <p:cNvGrpSpPr>
            <a:grpSpLocks/>
          </p:cNvGrpSpPr>
          <p:nvPr/>
        </p:nvGrpSpPr>
        <p:grpSpPr bwMode="auto">
          <a:xfrm>
            <a:off x="7816" y="1315940"/>
            <a:ext cx="8993299" cy="5268164"/>
            <a:chOff x="28575" y="1236390"/>
            <a:chExt cx="10107285" cy="5555514"/>
          </a:xfrm>
        </p:grpSpPr>
        <p:sp>
          <p:nvSpPr>
            <p:cNvPr id="17419" name="TextBox 6"/>
            <p:cNvSpPr txBox="1">
              <a:spLocks noChangeArrowheads="1"/>
            </p:cNvSpPr>
            <p:nvPr/>
          </p:nvSpPr>
          <p:spPr bwMode="auto">
            <a:xfrm>
              <a:off x="315143" y="4941888"/>
              <a:ext cx="9820717" cy="18500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buFont typeface="Wingdings" charset="0"/>
                <a:buChar char="q"/>
              </a:pPr>
              <a:r>
                <a:rPr lang="zh-CN" altLang="en-US" dirty="0" smtClean="0"/>
                <a:t>长</a:t>
              </a:r>
              <a:r>
                <a:rPr lang="en-US" dirty="0" smtClean="0"/>
                <a:t>: 44</a:t>
              </a:r>
              <a:r>
                <a:rPr lang="zh-CN" altLang="en-US" dirty="0" smtClean="0"/>
                <a:t>米</a:t>
              </a:r>
              <a:r>
                <a:rPr lang="en-US" dirty="0" smtClean="0"/>
                <a:t>，</a:t>
              </a:r>
              <a:r>
                <a:rPr lang="zh-CN" altLang="en-US" dirty="0" smtClean="0"/>
                <a:t>截面半径</a:t>
              </a:r>
              <a:r>
                <a:rPr lang="en-US" dirty="0" smtClean="0"/>
                <a:t>12.5</a:t>
              </a:r>
              <a:r>
                <a:rPr lang="zh-CN" altLang="en-US" dirty="0" smtClean="0"/>
                <a:t>米，</a:t>
              </a:r>
              <a:r>
                <a:rPr lang="en-US" dirty="0" smtClean="0"/>
                <a:t> </a:t>
              </a:r>
            </a:p>
            <a:p>
              <a:pPr eaLnBrk="1" hangingPunct="1"/>
              <a:r>
                <a:rPr lang="en-US" dirty="0" smtClean="0"/>
                <a:t> </a:t>
              </a:r>
              <a:r>
                <a:rPr lang="en-US" dirty="0"/>
                <a:t>~7000 </a:t>
              </a:r>
              <a:r>
                <a:rPr lang="zh-CN" altLang="en-US" dirty="0" smtClean="0"/>
                <a:t>吨</a:t>
              </a:r>
              <a:r>
                <a:rPr lang="en-US" dirty="0" smtClean="0"/>
                <a:t>.</a:t>
              </a:r>
              <a:endParaRPr lang="en-US" dirty="0"/>
            </a:p>
            <a:p>
              <a:pPr eaLnBrk="1" hangingPunct="1"/>
              <a:r>
                <a:rPr lang="en-US" dirty="0"/>
                <a:t> (One Eiffel tower        </a:t>
              </a:r>
              <a:r>
                <a:rPr lang="en-US" altLang="zh-CN" dirty="0">
                  <a:cs typeface="宋体" charset="0"/>
                </a:rPr>
                <a:t>,~100 jet 747).</a:t>
              </a:r>
              <a:endParaRPr lang="en-US" dirty="0"/>
            </a:p>
            <a:p>
              <a:pPr eaLnBrk="1" hangingPunct="1"/>
              <a:endParaRPr lang="en-US" b="1" dirty="0">
                <a:solidFill>
                  <a:srgbClr val="FF0000"/>
                </a:solidFill>
              </a:endParaRPr>
            </a:p>
            <a:p>
              <a:pPr eaLnBrk="1" hangingPunct="1"/>
              <a:r>
                <a:rPr lang="zh-CN" altLang="en-US" b="1" dirty="0" smtClean="0">
                  <a:solidFill>
                    <a:srgbClr val="FF0000"/>
                  </a:solidFill>
                  <a:cs typeface="宋体" charset="0"/>
                </a:rPr>
                <a:t>探测器就象一个照相机，将我们感兴趣的碰撞事例照下来，通过</a:t>
              </a:r>
              <a:r>
                <a:rPr lang="en-US" altLang="zh-CN" b="1" dirty="0" smtClean="0">
                  <a:solidFill>
                    <a:srgbClr val="FF0000"/>
                  </a:solidFill>
                  <a:cs typeface="宋体" charset="0"/>
                </a:rPr>
                <a:t>Grid</a:t>
              </a:r>
              <a:r>
                <a:rPr lang="zh-CN" altLang="en-US" b="1" dirty="0" smtClean="0">
                  <a:solidFill>
                    <a:srgbClr val="FF0000"/>
                  </a:solidFill>
                  <a:cs typeface="宋体" charset="0"/>
                </a:rPr>
                <a:t>传到世界各地，</a:t>
              </a:r>
              <a:r>
                <a:rPr lang="en-US" altLang="zh-CN" b="1" dirty="0" smtClean="0">
                  <a:solidFill>
                    <a:srgbClr val="FF0000"/>
                  </a:solidFill>
                  <a:cs typeface="宋体" charset="0"/>
                </a:rPr>
                <a:t>  </a:t>
              </a:r>
            </a:p>
            <a:p>
              <a:pPr eaLnBrk="1" hangingPunct="1"/>
              <a:r>
                <a:rPr lang="zh-CN" altLang="en-US" b="1" dirty="0" smtClean="0">
                  <a:solidFill>
                    <a:srgbClr val="FF0000"/>
                  </a:solidFill>
                  <a:cs typeface="宋体" charset="0"/>
                </a:rPr>
                <a:t>科学工作者可以进行远程分析。最后将结果收集起来。</a:t>
              </a:r>
              <a:endParaRPr lang="en-US" altLang="zh-CN" b="1" dirty="0" smtClean="0">
                <a:solidFill>
                  <a:srgbClr val="FF0000"/>
                </a:solidFill>
                <a:cs typeface="宋体" charset="0"/>
              </a:endParaRPr>
            </a:p>
          </p:txBody>
        </p:sp>
        <p:pic>
          <p:nvPicPr>
            <p:cNvPr id="17420" name="Picture 6"/>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8575" y="1236390"/>
              <a:ext cx="5054600" cy="3560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Rectangle 11"/>
            <p:cNvSpPr/>
            <p:nvPr/>
          </p:nvSpPr>
          <p:spPr>
            <a:xfrm>
              <a:off x="2410731" y="4508097"/>
              <a:ext cx="1007774" cy="360348"/>
            </a:xfrm>
            <a:prstGeom prst="rect">
              <a:avLst/>
            </a:prstGeom>
            <a:solidFill>
              <a:schemeClr val="bg1">
                <a:alpha val="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latin typeface="Perpetua" charset="0"/>
                <a:ea typeface="宋体" charset="0"/>
                <a:cs typeface="Arial" charset="0"/>
              </a:endParaRPr>
            </a:p>
          </p:txBody>
        </p:sp>
        <p:sp>
          <p:nvSpPr>
            <p:cNvPr id="13" name="Rectangle 12"/>
            <p:cNvSpPr/>
            <p:nvPr/>
          </p:nvSpPr>
          <p:spPr>
            <a:xfrm>
              <a:off x="1331540" y="4436662"/>
              <a:ext cx="647515" cy="287327"/>
            </a:xfrm>
            <a:prstGeom prst="rect">
              <a:avLst/>
            </a:prstGeom>
            <a:solidFill>
              <a:schemeClr val="bg1">
                <a:alpha val="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latin typeface="Perpetua" charset="0"/>
                <a:ea typeface="宋体" charset="0"/>
                <a:cs typeface="Arial" charset="0"/>
              </a:endParaRPr>
            </a:p>
          </p:txBody>
        </p:sp>
        <p:sp>
          <p:nvSpPr>
            <p:cNvPr id="14" name="Rectangle 13"/>
            <p:cNvSpPr/>
            <p:nvPr/>
          </p:nvSpPr>
          <p:spPr>
            <a:xfrm>
              <a:off x="837968" y="1247503"/>
              <a:ext cx="791936" cy="288913"/>
            </a:xfrm>
            <a:prstGeom prst="rect">
              <a:avLst/>
            </a:prstGeom>
            <a:solidFill>
              <a:schemeClr val="bg1">
                <a:alpha val="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latin typeface="Perpetua" charset="0"/>
                <a:ea typeface="宋体" charset="0"/>
                <a:cs typeface="Arial" charset="0"/>
              </a:endParaRPr>
            </a:p>
          </p:txBody>
        </p:sp>
        <p:sp>
          <p:nvSpPr>
            <p:cNvPr id="15" name="Rectangle 14"/>
            <p:cNvSpPr/>
            <p:nvPr/>
          </p:nvSpPr>
          <p:spPr>
            <a:xfrm>
              <a:off x="1866374" y="1288776"/>
              <a:ext cx="1223613" cy="215891"/>
            </a:xfrm>
            <a:prstGeom prst="rect">
              <a:avLst/>
            </a:prstGeom>
            <a:solidFill>
              <a:schemeClr val="bg1">
                <a:alpha val="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latin typeface="Perpetua" charset="0"/>
                <a:ea typeface="宋体" charset="0"/>
                <a:cs typeface="Arial" charset="0"/>
              </a:endParaRPr>
            </a:p>
          </p:txBody>
        </p:sp>
      </p:grpSp>
      <p:pic>
        <p:nvPicPr>
          <p:cNvPr id="17415" name="Picture 16" descr="http://t0.gstatic.com/images?q=tbn:ANd9GcSe3q9OHEBSCOMe1cdLewWoOOPIvkQ9OggCXaR139pNONAF3nCey85Iz9DYCw"/>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206512" y="5457217"/>
            <a:ext cx="307975" cy="287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图片 5" descr="Screen Shot 2013-09-21 at 下午3.39.20.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711787" y="1404572"/>
            <a:ext cx="4432213" cy="3361746"/>
          </a:xfrm>
          <a:prstGeom prst="rect">
            <a:avLst/>
          </a:prstGeom>
        </p:spPr>
      </p:pic>
      <p:pic>
        <p:nvPicPr>
          <p:cNvPr id="8" name="图片 7" descr="Screen Shot 2013-09-21 at 下午3.41.3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0592" y="4834306"/>
            <a:ext cx="2591312" cy="1030635"/>
          </a:xfrm>
          <a:prstGeom prst="rect">
            <a:avLst/>
          </a:prstGeom>
        </p:spPr>
      </p:pic>
      <p:sp>
        <p:nvSpPr>
          <p:cNvPr id="9" name="文本框 8"/>
          <p:cNvSpPr txBox="1"/>
          <p:nvPr/>
        </p:nvSpPr>
        <p:spPr>
          <a:xfrm>
            <a:off x="5530593" y="923701"/>
            <a:ext cx="3079088" cy="400110"/>
          </a:xfrm>
          <a:prstGeom prst="rect">
            <a:avLst/>
          </a:prstGeom>
          <a:noFill/>
        </p:spPr>
        <p:txBody>
          <a:bodyPr wrap="none" rtlCol="0">
            <a:spAutoFit/>
          </a:bodyPr>
          <a:lstStyle/>
          <a:p>
            <a:r>
              <a:rPr kumimoji="1" lang="en-US" altLang="zh-CN" sz="2000" b="1" dirty="0" smtClean="0">
                <a:latin typeface="Comic Sans MS"/>
                <a:cs typeface="Comic Sans MS"/>
              </a:rPr>
              <a:t>Compact </a:t>
            </a:r>
            <a:r>
              <a:rPr kumimoji="1" lang="en-US" altLang="zh-CN" sz="2000" b="1" dirty="0" err="1">
                <a:latin typeface="Comic Sans MS"/>
                <a:cs typeface="Comic Sans MS"/>
              </a:rPr>
              <a:t>M</a:t>
            </a:r>
            <a:r>
              <a:rPr kumimoji="1" lang="en-US" altLang="zh-CN" sz="2000" b="1" dirty="0" err="1" smtClean="0">
                <a:latin typeface="Comic Sans MS"/>
                <a:cs typeface="Comic Sans MS"/>
              </a:rPr>
              <a:t>oun</a:t>
            </a:r>
            <a:r>
              <a:rPr kumimoji="1" lang="en-US" altLang="zh-CN" sz="2000" b="1" dirty="0" smtClean="0">
                <a:latin typeface="Comic Sans MS"/>
                <a:cs typeface="Comic Sans MS"/>
              </a:rPr>
              <a:t> </a:t>
            </a:r>
            <a:r>
              <a:rPr kumimoji="1" lang="en-US" altLang="zh-CN" sz="2000" b="1" dirty="0" err="1">
                <a:latin typeface="Comic Sans MS"/>
                <a:cs typeface="Comic Sans MS"/>
              </a:rPr>
              <a:t>S</a:t>
            </a:r>
            <a:r>
              <a:rPr kumimoji="1" lang="en-US" altLang="zh-CN" sz="2000" b="1" dirty="0" err="1" smtClean="0">
                <a:latin typeface="Comic Sans MS"/>
                <a:cs typeface="Comic Sans MS"/>
              </a:rPr>
              <a:t>oleniod</a:t>
            </a:r>
            <a:r>
              <a:rPr kumimoji="1" lang="en-US" altLang="zh-CN" sz="2000" b="1" dirty="0" smtClean="0">
                <a:latin typeface="Comic Sans MS"/>
                <a:cs typeface="Comic Sans MS"/>
              </a:rPr>
              <a:t> </a:t>
            </a:r>
            <a:endParaRPr kumimoji="1" lang="zh-CN" altLang="en-US" sz="2000" b="1" dirty="0">
              <a:latin typeface="Comic Sans MS"/>
              <a:cs typeface="Comic Sans MS"/>
            </a:endParaRPr>
          </a:p>
        </p:txBody>
      </p:sp>
      <p:sp>
        <p:nvSpPr>
          <p:cNvPr id="24" name="文本框 23"/>
          <p:cNvSpPr txBox="1"/>
          <p:nvPr/>
        </p:nvSpPr>
        <p:spPr>
          <a:xfrm>
            <a:off x="728001" y="876046"/>
            <a:ext cx="3511774" cy="400110"/>
          </a:xfrm>
          <a:prstGeom prst="rect">
            <a:avLst/>
          </a:prstGeom>
          <a:noFill/>
        </p:spPr>
        <p:txBody>
          <a:bodyPr wrap="none" rtlCol="0">
            <a:spAutoFit/>
          </a:bodyPr>
          <a:lstStyle/>
          <a:p>
            <a:r>
              <a:rPr lang="en-US" altLang="zh-CN" sz="2000" b="1" dirty="0">
                <a:latin typeface="Comic Sans MS"/>
                <a:cs typeface="Comic Sans MS"/>
              </a:rPr>
              <a:t>A </a:t>
            </a:r>
            <a:r>
              <a:rPr lang="en-US" altLang="zh-CN" sz="2000" b="1" dirty="0" err="1">
                <a:latin typeface="Comic Sans MS"/>
                <a:cs typeface="Comic Sans MS"/>
              </a:rPr>
              <a:t>Toroidal</a:t>
            </a:r>
            <a:r>
              <a:rPr lang="en-US" altLang="zh-CN" sz="2000" b="1" dirty="0">
                <a:latin typeface="Comic Sans MS"/>
                <a:cs typeface="Comic Sans MS"/>
              </a:rPr>
              <a:t> LHC </a:t>
            </a:r>
            <a:r>
              <a:rPr lang="en-US" altLang="zh-CN" sz="2000" b="1" dirty="0" err="1" smtClean="0">
                <a:latin typeface="Comic Sans MS"/>
                <a:cs typeface="Comic Sans MS"/>
              </a:rPr>
              <a:t>ApparatuS</a:t>
            </a:r>
            <a:endParaRPr kumimoji="1" lang="zh-CN" altLang="en-US" sz="2000" b="1" dirty="0">
              <a:latin typeface="Comic Sans MS"/>
              <a:cs typeface="Comic Sans MS"/>
            </a:endParaRPr>
          </a:p>
        </p:txBody>
      </p:sp>
    </p:spTree>
    <p:extLst>
      <p:ext uri="{BB962C8B-B14F-4D97-AF65-F5344CB8AC3E}">
        <p14:creationId xmlns:p14="http://schemas.microsoft.com/office/powerpoint/2010/main" val="24699196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481013"/>
            <a:ext cx="8345487" cy="6188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7411" name="Rectangle 2"/>
          <p:cNvSpPr>
            <a:spLocks/>
          </p:cNvSpPr>
          <p:nvPr/>
        </p:nvSpPr>
        <p:spPr bwMode="auto">
          <a:xfrm>
            <a:off x="473075" y="-4763"/>
            <a:ext cx="8331200" cy="750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r>
              <a:rPr lang="en-US" sz="4600" dirty="0" smtClean="0">
                <a:solidFill>
                  <a:srgbClr val="432F00"/>
                </a:solidFill>
                <a:latin typeface="Baskerville Bold" charset="0"/>
                <a:sym typeface="Baskerville Bold" charset="0"/>
              </a:rPr>
              <a:t>ATLAS </a:t>
            </a:r>
            <a:r>
              <a:rPr lang="zh-CN" altLang="en-US" sz="4600" dirty="0" smtClean="0">
                <a:solidFill>
                  <a:srgbClr val="432F00"/>
                </a:solidFill>
                <a:latin typeface="Baskerville Bold" charset="0"/>
                <a:sym typeface="Baskerville Bold" charset="0"/>
              </a:rPr>
              <a:t>合作组</a:t>
            </a:r>
            <a:endParaRPr lang="en-US" sz="4600" dirty="0">
              <a:solidFill>
                <a:srgbClr val="432F00"/>
              </a:solidFill>
              <a:latin typeface="Baskerville Bold" charset="0"/>
              <a:sym typeface="Baskerville Bold" charset="0"/>
            </a:endParaRPr>
          </a:p>
        </p:txBody>
      </p:sp>
      <p:sp>
        <p:nvSpPr>
          <p:cNvPr id="17412" name="Rectangle 3"/>
          <p:cNvSpPr>
            <a:spLocks/>
          </p:cNvSpPr>
          <p:nvPr/>
        </p:nvSpPr>
        <p:spPr bwMode="auto">
          <a:xfrm>
            <a:off x="866775" y="744538"/>
            <a:ext cx="7402513" cy="2036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r>
              <a:rPr lang="en-US" sz="3400">
                <a:solidFill>
                  <a:srgbClr val="0044FE"/>
                </a:solidFill>
                <a:latin typeface="Baskerville Bold" charset="0"/>
                <a:sym typeface="Baskerville Bold" charset="0"/>
              </a:rPr>
              <a:t>3000 scientists </a:t>
            </a:r>
          </a:p>
          <a:p>
            <a:r>
              <a:rPr lang="en-US" sz="3400">
                <a:solidFill>
                  <a:srgbClr val="0044FE"/>
                </a:solidFill>
                <a:latin typeface="Baskerville Bold" charset="0"/>
                <a:sym typeface="Baskerville Bold" charset="0"/>
              </a:rPr>
              <a:t>including 1000 graduate students</a:t>
            </a:r>
          </a:p>
          <a:p>
            <a:r>
              <a:rPr lang="en-US" sz="3400">
                <a:solidFill>
                  <a:srgbClr val="0044FE"/>
                </a:solidFill>
                <a:latin typeface="Baskerville Bold" charset="0"/>
                <a:sym typeface="Baskerville Bold" charset="0"/>
              </a:rPr>
              <a:t>38 countries </a:t>
            </a:r>
          </a:p>
          <a:p>
            <a:r>
              <a:rPr lang="en-US" sz="3400">
                <a:solidFill>
                  <a:srgbClr val="0044FE"/>
                </a:solidFill>
                <a:latin typeface="Baskerville Bold" charset="0"/>
                <a:sym typeface="Baskerville Bold" charset="0"/>
              </a:rPr>
              <a:t>174 universities and research labs</a:t>
            </a:r>
          </a:p>
        </p:txBody>
      </p:sp>
      <p:sp>
        <p:nvSpPr>
          <p:cNvPr id="17413" name="Text Box 4"/>
          <p:cNvSpPr txBox="1">
            <a:spLocks noChangeArrowheads="1"/>
          </p:cNvSpPr>
          <p:nvPr/>
        </p:nvSpPr>
        <p:spPr bwMode="auto">
          <a:xfrm>
            <a:off x="8767763" y="6465888"/>
            <a:ext cx="314325" cy="30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a:solidFill>
                  <a:schemeClr val="tx1"/>
                </a:solidFill>
                <a:latin typeface="Arial" charset="0"/>
                <a:ea typeface="宋体"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83F08F4-9EBC-4844-9102-8E030771284A}" type="slidenum">
              <a:rPr lang="en-US" sz="1500">
                <a:solidFill>
                  <a:srgbClr val="0044FE"/>
                </a:solidFill>
                <a:latin typeface="Cambria Bold" charset="0"/>
                <a:sym typeface="Cambria Bold" charset="0"/>
              </a:rPr>
              <a:pPr eaLnBrk="1" hangingPunct="1"/>
              <a:t>17</a:t>
            </a:fld>
            <a:endParaRPr lang="en-US" sz="1500">
              <a:solidFill>
                <a:srgbClr val="0044FE"/>
              </a:solidFill>
              <a:latin typeface="Cambria Bold" charset="0"/>
              <a:sym typeface="Cambria Bold" charset="0"/>
            </a:endParaRPr>
          </a:p>
        </p:txBody>
      </p:sp>
    </p:spTree>
    <p:extLst>
      <p:ext uri="{BB962C8B-B14F-4D97-AF65-F5344CB8AC3E}">
        <p14:creationId xmlns:p14="http://schemas.microsoft.com/office/powerpoint/2010/main" val="2670324048"/>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182"/>
            <a:ext cx="8229600" cy="715962"/>
          </a:xfrm>
        </p:spPr>
        <p:txBody>
          <a:bodyPr/>
          <a:lstStyle/>
          <a:p>
            <a:r>
              <a:rPr lang="zh-CN" altLang="en-US" dirty="0" smtClean="0"/>
              <a:t>亮度：</a:t>
            </a:r>
            <a:r>
              <a:rPr lang="en-US" altLang="zh-CN" dirty="0" smtClean="0"/>
              <a:t> </a:t>
            </a:r>
            <a:r>
              <a:rPr lang="zh-CN" altLang="en-US" dirty="0" smtClean="0"/>
              <a:t>运行</a:t>
            </a:r>
            <a:r>
              <a:rPr lang="en-US" altLang="zh-CN" dirty="0" err="1" smtClean="0"/>
              <a:t>vs</a:t>
            </a:r>
            <a:r>
              <a:rPr lang="zh-CN" altLang="en-US" dirty="0" smtClean="0"/>
              <a:t>预言</a:t>
            </a:r>
            <a:endParaRPr lang="en-GB" dirty="0"/>
          </a:p>
        </p:txBody>
      </p:sp>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4800" y="974165"/>
            <a:ext cx="8534400" cy="5486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幻灯片编号占位符 4"/>
          <p:cNvSpPr>
            <a:spLocks noGrp="1"/>
          </p:cNvSpPr>
          <p:nvPr>
            <p:ph type="sldNum" sz="quarter" idx="12"/>
          </p:nvPr>
        </p:nvSpPr>
        <p:spPr/>
        <p:txBody>
          <a:bodyPr/>
          <a:lstStyle/>
          <a:p>
            <a:fld id="{B9D2C864-9362-43C7-A136-D9C41D93A96D}" type="slidenum">
              <a:rPr lang="en-US" smtClean="0"/>
              <a:t>18</a:t>
            </a:fld>
            <a:endParaRPr lang="en-US"/>
          </a:p>
        </p:txBody>
      </p:sp>
      <p:sp>
        <p:nvSpPr>
          <p:cNvPr id="3" name="文本框 2"/>
          <p:cNvSpPr txBox="1"/>
          <p:nvPr/>
        </p:nvSpPr>
        <p:spPr>
          <a:xfrm>
            <a:off x="4135854" y="4446760"/>
            <a:ext cx="4550946" cy="830997"/>
          </a:xfrm>
          <a:prstGeom prst="rect">
            <a:avLst/>
          </a:prstGeom>
          <a:noFill/>
        </p:spPr>
        <p:txBody>
          <a:bodyPr wrap="none" rtlCol="0">
            <a:spAutoFit/>
          </a:bodyPr>
          <a:lstStyle/>
          <a:p>
            <a:r>
              <a:rPr kumimoji="1" lang="zh-CN" altLang="en-US" sz="4800" b="1" dirty="0" smtClean="0">
                <a:solidFill>
                  <a:srgbClr val="800000"/>
                </a:solidFill>
              </a:rPr>
              <a:t>能</a:t>
            </a:r>
            <a:r>
              <a:rPr kumimoji="1" lang="en-US" altLang="zh-CN" sz="4800" b="1" dirty="0" smtClean="0">
                <a:solidFill>
                  <a:srgbClr val="800000"/>
                </a:solidFill>
              </a:rPr>
              <a:t>Hold</a:t>
            </a:r>
            <a:r>
              <a:rPr kumimoji="1" lang="zh-CN" altLang="en-US" sz="4800" b="1" dirty="0" smtClean="0">
                <a:solidFill>
                  <a:srgbClr val="800000"/>
                </a:solidFill>
              </a:rPr>
              <a:t>住！！！</a:t>
            </a:r>
            <a:endParaRPr kumimoji="1" lang="zh-CN" altLang="en-US" sz="4800" b="1" dirty="0">
              <a:solidFill>
                <a:srgbClr val="800000"/>
              </a:solidFill>
            </a:endParaRPr>
          </a:p>
        </p:txBody>
      </p:sp>
      <p:sp>
        <p:nvSpPr>
          <p:cNvPr id="4" name="文本框 3"/>
          <p:cNvSpPr txBox="1"/>
          <p:nvPr/>
        </p:nvSpPr>
        <p:spPr>
          <a:xfrm>
            <a:off x="1942353" y="3242235"/>
            <a:ext cx="3511176" cy="369332"/>
          </a:xfrm>
          <a:prstGeom prst="rect">
            <a:avLst/>
          </a:prstGeom>
          <a:noFill/>
        </p:spPr>
        <p:txBody>
          <a:bodyPr wrap="square" rtlCol="0">
            <a:spAutoFit/>
          </a:bodyPr>
          <a:lstStyle/>
          <a:p>
            <a:r>
              <a:rPr kumimoji="1" lang="zh-CN" altLang="en-US" b="1" dirty="0" smtClean="0">
                <a:solidFill>
                  <a:srgbClr val="0000FF"/>
                </a:solidFill>
              </a:rPr>
              <a:t>亮度＝收集的数据的多少！！！</a:t>
            </a:r>
            <a:endParaRPr kumimoji="1" lang="zh-CN" altLang="en-US" b="1" dirty="0">
              <a:solidFill>
                <a:srgbClr val="0000FF"/>
              </a:solidFill>
            </a:endParaRPr>
          </a:p>
        </p:txBody>
      </p:sp>
    </p:spTree>
    <p:extLst>
      <p:ext uri="{BB962C8B-B14F-4D97-AF65-F5344CB8AC3E}">
        <p14:creationId xmlns:p14="http://schemas.microsoft.com/office/powerpoint/2010/main" val="7644729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0352" y="66987"/>
            <a:ext cx="8452107" cy="868362"/>
          </a:xfrm>
        </p:spPr>
        <p:txBody>
          <a:bodyPr/>
          <a:lstStyle/>
          <a:p>
            <a:r>
              <a:rPr kumimoji="1" lang="en-US" altLang="zh-CN" sz="4000" dirty="0" smtClean="0">
                <a:latin typeface="Comic Sans MS"/>
                <a:cs typeface="Comic Sans MS"/>
              </a:rPr>
              <a:t> ATLAS/CMS</a:t>
            </a:r>
            <a:r>
              <a:rPr kumimoji="1" lang="zh-CN" altLang="en-US" sz="4000" dirty="0" smtClean="0">
                <a:latin typeface="Comic Sans MS"/>
                <a:cs typeface="Comic Sans MS"/>
              </a:rPr>
              <a:t>的数据采集</a:t>
            </a:r>
            <a:endParaRPr kumimoji="1" lang="zh-CN" altLang="en-US" sz="4000" dirty="0">
              <a:latin typeface="Comic Sans MS"/>
              <a:cs typeface="Comic Sans MS"/>
            </a:endParaRPr>
          </a:p>
        </p:txBody>
      </p:sp>
      <p:grpSp>
        <p:nvGrpSpPr>
          <p:cNvPr id="4" name="Group 5"/>
          <p:cNvGrpSpPr/>
          <p:nvPr/>
        </p:nvGrpSpPr>
        <p:grpSpPr>
          <a:xfrm>
            <a:off x="78030" y="1303714"/>
            <a:ext cx="4435359" cy="3209021"/>
            <a:chOff x="1393288" y="1417198"/>
            <a:chExt cx="5266944" cy="3784789"/>
          </a:xfrm>
        </p:grpSpPr>
        <p:pic>
          <p:nvPicPr>
            <p:cNvPr id="5" name="Picture 6" descr="intlumivsyear.png"/>
            <p:cNvPicPr preferRelativeResize="0">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93288" y="1417198"/>
              <a:ext cx="5266944" cy="3784789"/>
            </a:xfrm>
            <a:prstGeom prst="rect">
              <a:avLst/>
            </a:prstGeom>
            <a:ln>
              <a:solidFill>
                <a:srgbClr val="000000"/>
              </a:solidFill>
            </a:ln>
          </p:spPr>
        </p:pic>
        <p:sp>
          <p:nvSpPr>
            <p:cNvPr id="6" name="TextBox 7"/>
            <p:cNvSpPr txBox="1"/>
            <p:nvPr/>
          </p:nvSpPr>
          <p:spPr>
            <a:xfrm>
              <a:off x="5631323" y="2120027"/>
              <a:ext cx="915635" cy="738664"/>
            </a:xfrm>
            <a:prstGeom prst="rect">
              <a:avLst/>
            </a:prstGeom>
            <a:solidFill>
              <a:srgbClr val="0000FF"/>
            </a:solidFill>
            <a:ln>
              <a:solidFill>
                <a:schemeClr val="tx1"/>
              </a:solidFill>
            </a:ln>
          </p:spPr>
          <p:txBody>
            <a:bodyPr wrap="none" rtlCol="0">
              <a:spAutoFit/>
            </a:bodyPr>
            <a:lstStyle/>
            <a:p>
              <a:r>
                <a:rPr lang="en-US" sz="1400" dirty="0" smtClean="0">
                  <a:solidFill>
                    <a:schemeClr val="bg1"/>
                  </a:solidFill>
                  <a:effectLst/>
                </a:rPr>
                <a:t>2012:</a:t>
              </a:r>
            </a:p>
            <a:p>
              <a:r>
                <a:rPr lang="en-US" sz="1400" dirty="0" smtClean="0">
                  <a:solidFill>
                    <a:schemeClr val="bg1"/>
                  </a:solidFill>
                  <a:effectLst/>
                </a:rPr>
                <a:t>23 fb</a:t>
              </a:r>
              <a:r>
                <a:rPr lang="en-US" sz="1400" baseline="30000" dirty="0" smtClean="0">
                  <a:solidFill>
                    <a:schemeClr val="bg1"/>
                  </a:solidFill>
                  <a:effectLst/>
                </a:rPr>
                <a:t>-1 </a:t>
              </a:r>
            </a:p>
            <a:p>
              <a:r>
                <a:rPr lang="en-US" sz="1400" dirty="0" smtClean="0">
                  <a:solidFill>
                    <a:schemeClr val="bg1"/>
                  </a:solidFill>
                  <a:effectLst/>
                </a:rPr>
                <a:t>at 8 </a:t>
              </a:r>
              <a:r>
                <a:rPr lang="en-US" sz="1400" dirty="0" err="1" smtClean="0">
                  <a:solidFill>
                    <a:schemeClr val="bg1"/>
                  </a:solidFill>
                  <a:effectLst/>
                </a:rPr>
                <a:t>TeV</a:t>
              </a:r>
              <a:endParaRPr lang="en-US" sz="1400" baseline="30000" dirty="0">
                <a:solidFill>
                  <a:schemeClr val="bg1"/>
                </a:solidFill>
                <a:effectLst/>
              </a:endParaRPr>
            </a:p>
          </p:txBody>
        </p:sp>
        <p:sp>
          <p:nvSpPr>
            <p:cNvPr id="7" name="TextBox 8"/>
            <p:cNvSpPr txBox="1"/>
            <p:nvPr/>
          </p:nvSpPr>
          <p:spPr>
            <a:xfrm>
              <a:off x="5361682" y="3182858"/>
              <a:ext cx="938510" cy="871196"/>
            </a:xfrm>
            <a:prstGeom prst="rect">
              <a:avLst/>
            </a:prstGeom>
            <a:solidFill>
              <a:srgbClr val="FF0000"/>
            </a:solidFill>
            <a:ln>
              <a:solidFill>
                <a:schemeClr val="tx1"/>
              </a:solidFill>
            </a:ln>
          </p:spPr>
          <p:txBody>
            <a:bodyPr wrap="square" rtlCol="0">
              <a:spAutoFit/>
            </a:bodyPr>
            <a:lstStyle/>
            <a:p>
              <a:r>
                <a:rPr lang="en-US" sz="1400" dirty="0" smtClean="0">
                  <a:solidFill>
                    <a:schemeClr val="bg1"/>
                  </a:solidFill>
                  <a:effectLst/>
                </a:rPr>
                <a:t>2011</a:t>
              </a:r>
            </a:p>
            <a:p>
              <a:r>
                <a:rPr lang="en-US" sz="1400" dirty="0" smtClean="0">
                  <a:solidFill>
                    <a:schemeClr val="bg1"/>
                  </a:solidFill>
                  <a:effectLst/>
                </a:rPr>
                <a:t>5.6 fb</a:t>
              </a:r>
              <a:r>
                <a:rPr lang="en-US" sz="1400" baseline="30000" dirty="0" smtClean="0">
                  <a:solidFill>
                    <a:schemeClr val="bg1"/>
                  </a:solidFill>
                  <a:effectLst/>
                </a:rPr>
                <a:t>-1 </a:t>
              </a:r>
            </a:p>
            <a:p>
              <a:r>
                <a:rPr lang="en-US" sz="1400" dirty="0">
                  <a:solidFill>
                    <a:schemeClr val="bg1"/>
                  </a:solidFill>
                  <a:effectLst/>
                </a:rPr>
                <a:t>a</a:t>
              </a:r>
              <a:r>
                <a:rPr lang="en-US" sz="1400" dirty="0" smtClean="0">
                  <a:solidFill>
                    <a:schemeClr val="bg1"/>
                  </a:solidFill>
                  <a:effectLst/>
                </a:rPr>
                <a:t>t 7 </a:t>
              </a:r>
              <a:r>
                <a:rPr lang="en-US" sz="1400" dirty="0" err="1" smtClean="0">
                  <a:solidFill>
                    <a:schemeClr val="bg1"/>
                  </a:solidFill>
                  <a:effectLst/>
                </a:rPr>
                <a:t>TeV</a:t>
              </a:r>
              <a:endParaRPr lang="en-US" sz="1400" baseline="30000" dirty="0">
                <a:solidFill>
                  <a:schemeClr val="bg1"/>
                </a:solidFill>
                <a:effectLst/>
              </a:endParaRPr>
            </a:p>
          </p:txBody>
        </p:sp>
        <p:sp>
          <p:nvSpPr>
            <p:cNvPr id="8" name="TextBox 9"/>
            <p:cNvSpPr txBox="1"/>
            <p:nvPr/>
          </p:nvSpPr>
          <p:spPr>
            <a:xfrm>
              <a:off x="5500563" y="4136251"/>
              <a:ext cx="915635" cy="738664"/>
            </a:xfrm>
            <a:prstGeom prst="rect">
              <a:avLst/>
            </a:prstGeom>
            <a:solidFill>
              <a:srgbClr val="008000"/>
            </a:solidFill>
            <a:ln>
              <a:solidFill>
                <a:schemeClr val="tx1"/>
              </a:solidFill>
            </a:ln>
          </p:spPr>
          <p:txBody>
            <a:bodyPr wrap="none" rtlCol="0">
              <a:spAutoFit/>
            </a:bodyPr>
            <a:lstStyle/>
            <a:p>
              <a:r>
                <a:rPr lang="en-US" sz="1400" dirty="0" smtClean="0">
                  <a:solidFill>
                    <a:schemeClr val="bg1"/>
                  </a:solidFill>
                  <a:effectLst/>
                </a:rPr>
                <a:t>2010</a:t>
              </a:r>
            </a:p>
            <a:p>
              <a:r>
                <a:rPr lang="en-US" sz="1400" dirty="0" smtClean="0">
                  <a:solidFill>
                    <a:schemeClr val="bg1"/>
                  </a:solidFill>
                  <a:effectLst/>
                </a:rPr>
                <a:t>0.05 fb</a:t>
              </a:r>
              <a:r>
                <a:rPr lang="en-US" sz="1400" baseline="30000" dirty="0" smtClean="0">
                  <a:solidFill>
                    <a:schemeClr val="bg1"/>
                  </a:solidFill>
                  <a:effectLst/>
                </a:rPr>
                <a:t>-1 </a:t>
              </a:r>
            </a:p>
            <a:p>
              <a:r>
                <a:rPr lang="en-US" sz="1400" dirty="0" smtClean="0">
                  <a:solidFill>
                    <a:schemeClr val="bg1"/>
                  </a:solidFill>
                  <a:effectLst/>
                </a:rPr>
                <a:t>at 7 </a:t>
              </a:r>
              <a:r>
                <a:rPr lang="en-US" sz="1400" dirty="0" err="1" smtClean="0">
                  <a:solidFill>
                    <a:schemeClr val="bg1"/>
                  </a:solidFill>
                  <a:effectLst/>
                </a:rPr>
                <a:t>TeV</a:t>
              </a:r>
              <a:endParaRPr lang="en-US" sz="1400" baseline="30000" dirty="0">
                <a:solidFill>
                  <a:schemeClr val="bg1"/>
                </a:solidFill>
                <a:effectLst/>
              </a:endParaRPr>
            </a:p>
          </p:txBody>
        </p:sp>
        <p:cxnSp>
          <p:nvCxnSpPr>
            <p:cNvPr id="9" name="Straight Arrow Connector 10"/>
            <p:cNvCxnSpPr/>
            <p:nvPr/>
          </p:nvCxnSpPr>
          <p:spPr bwMode="auto">
            <a:xfrm>
              <a:off x="3995936" y="3501008"/>
              <a:ext cx="0" cy="576064"/>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10" name="TextBox 11"/>
            <p:cNvSpPr txBox="1"/>
            <p:nvPr/>
          </p:nvSpPr>
          <p:spPr>
            <a:xfrm>
              <a:off x="2987824" y="3068960"/>
              <a:ext cx="1530136" cy="523220"/>
            </a:xfrm>
            <a:prstGeom prst="rect">
              <a:avLst/>
            </a:prstGeom>
            <a:solidFill>
              <a:schemeClr val="bg1">
                <a:lumMod val="95000"/>
              </a:schemeClr>
            </a:solidFill>
            <a:ln>
              <a:solidFill>
                <a:srgbClr val="000000"/>
              </a:solidFill>
            </a:ln>
          </p:spPr>
          <p:txBody>
            <a:bodyPr wrap="none" rtlCol="0">
              <a:spAutoFit/>
            </a:bodyPr>
            <a:lstStyle/>
            <a:p>
              <a:r>
                <a:rPr lang="en-US" sz="1400" dirty="0" smtClean="0">
                  <a:effectLst/>
                </a:rPr>
                <a:t>4</a:t>
              </a:r>
              <a:r>
                <a:rPr lang="en-US" sz="1400" baseline="30000" dirty="0" smtClean="0">
                  <a:effectLst/>
                </a:rPr>
                <a:t>th</a:t>
              </a:r>
              <a:r>
                <a:rPr lang="en-US" sz="1400" dirty="0" smtClean="0">
                  <a:effectLst/>
                </a:rPr>
                <a:t> July seminar</a:t>
              </a:r>
            </a:p>
            <a:p>
              <a:r>
                <a:rPr lang="en-US" sz="1400" dirty="0">
                  <a:effectLst/>
                </a:rPr>
                <a:t>a</a:t>
              </a:r>
              <a:r>
                <a:rPr lang="en-US" sz="1400" dirty="0" smtClean="0">
                  <a:effectLst/>
                </a:rPr>
                <a:t>nd ICHEP</a:t>
              </a:r>
            </a:p>
          </p:txBody>
        </p:sp>
      </p:grpSp>
      <p:sp>
        <p:nvSpPr>
          <p:cNvPr id="12" name="TextBox 12"/>
          <p:cNvSpPr txBox="1"/>
          <p:nvPr/>
        </p:nvSpPr>
        <p:spPr>
          <a:xfrm>
            <a:off x="44361" y="4747488"/>
            <a:ext cx="6323634" cy="1815882"/>
          </a:xfrm>
          <a:prstGeom prst="rect">
            <a:avLst/>
          </a:prstGeom>
          <a:solidFill>
            <a:srgbClr val="0000FF"/>
          </a:solidFill>
          <a:ln>
            <a:solidFill>
              <a:srgbClr val="FF0000"/>
            </a:solidFill>
          </a:ln>
        </p:spPr>
        <p:txBody>
          <a:bodyPr wrap="square" rtlCol="0">
            <a:spAutoFit/>
          </a:bodyPr>
          <a:lstStyle/>
          <a:p>
            <a:r>
              <a:rPr lang="zh-CN" altLang="en-US" sz="2000" b="1" dirty="0" smtClean="0">
                <a:solidFill>
                  <a:srgbClr val="FFFF00"/>
                </a:solidFill>
              </a:rPr>
              <a:t>ＬＨＣ是史上最强的粒子产生工厂</a:t>
            </a:r>
            <a:endParaRPr lang="en-US" sz="2000" b="1" dirty="0" smtClean="0">
              <a:solidFill>
                <a:srgbClr val="FFFF00"/>
              </a:solidFill>
            </a:endParaRPr>
          </a:p>
          <a:p>
            <a:r>
              <a:rPr lang="zh-CN" altLang="en-US" sz="2000" b="1" dirty="0" smtClean="0">
                <a:solidFill>
                  <a:srgbClr val="FFFF00"/>
                </a:solidFill>
              </a:rPr>
              <a:t>目前</a:t>
            </a:r>
            <a:r>
              <a:rPr lang="en-US" sz="2000" b="1" dirty="0" smtClean="0">
                <a:solidFill>
                  <a:srgbClr val="FFFF00"/>
                </a:solidFill>
              </a:rPr>
              <a:t>(ATLAS)</a:t>
            </a:r>
            <a:r>
              <a:rPr lang="zh-CN" altLang="en-US" sz="2000" b="1" dirty="0" smtClean="0">
                <a:solidFill>
                  <a:srgbClr val="FFFF00"/>
                </a:solidFill>
              </a:rPr>
              <a:t>上有：</a:t>
            </a:r>
            <a:r>
              <a:rPr lang="en-US" altLang="zh-CN" sz="2000" b="1" dirty="0" smtClean="0">
                <a:solidFill>
                  <a:srgbClr val="FFFF00"/>
                </a:solidFill>
              </a:rPr>
              <a:t> </a:t>
            </a:r>
            <a:endParaRPr lang="en-US" sz="2000" b="1" dirty="0" smtClean="0">
              <a:solidFill>
                <a:srgbClr val="FFFF00"/>
              </a:solidFill>
            </a:endParaRPr>
          </a:p>
          <a:p>
            <a:pPr>
              <a:buFont typeface="Wingdings" pitchFamily="2" charset="2"/>
              <a:buChar char="v"/>
            </a:pPr>
            <a:r>
              <a:rPr lang="en-US" sz="1800" b="1" dirty="0" smtClean="0">
                <a:solidFill>
                  <a:schemeClr val="bg1"/>
                </a:solidFill>
              </a:rPr>
              <a:t> &gt; 2,000,000,000 W</a:t>
            </a:r>
          </a:p>
          <a:p>
            <a:pPr>
              <a:buFont typeface="Wingdings" pitchFamily="2" charset="2"/>
              <a:buChar char="v"/>
            </a:pPr>
            <a:r>
              <a:rPr lang="en-US" sz="1800" b="1" dirty="0" smtClean="0">
                <a:solidFill>
                  <a:schemeClr val="bg1"/>
                </a:solidFill>
              </a:rPr>
              <a:t> &gt; 700,000,000 Z</a:t>
            </a:r>
          </a:p>
          <a:p>
            <a:pPr>
              <a:buFont typeface="Wingdings" pitchFamily="2" charset="2"/>
              <a:buChar char="v"/>
            </a:pPr>
            <a:r>
              <a:rPr lang="en-US" sz="1800" b="1" dirty="0" smtClean="0">
                <a:solidFill>
                  <a:schemeClr val="bg1"/>
                </a:solidFill>
              </a:rPr>
              <a:t> &gt; 8,000,000 top pair</a:t>
            </a:r>
          </a:p>
          <a:p>
            <a:pPr>
              <a:buFont typeface="Wingdings" pitchFamily="2" charset="2"/>
              <a:buChar char="v"/>
            </a:pPr>
            <a:r>
              <a:rPr lang="en-US" sz="1800" b="1" dirty="0" smtClean="0">
                <a:solidFill>
                  <a:schemeClr val="bg1"/>
                </a:solidFill>
              </a:rPr>
              <a:t> &gt; 600,000 Higgs</a:t>
            </a:r>
          </a:p>
        </p:txBody>
      </p:sp>
      <p:pic>
        <p:nvPicPr>
          <p:cNvPr id="13"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786930" y="1284176"/>
            <a:ext cx="4277617" cy="32090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文本框 2"/>
          <p:cNvSpPr txBox="1"/>
          <p:nvPr/>
        </p:nvSpPr>
        <p:spPr>
          <a:xfrm>
            <a:off x="-1020048" y="1873913"/>
            <a:ext cx="184666" cy="369332"/>
          </a:xfrm>
          <a:prstGeom prst="rect">
            <a:avLst/>
          </a:prstGeom>
          <a:noFill/>
        </p:spPr>
        <p:txBody>
          <a:bodyPr wrap="none" rtlCol="0">
            <a:spAutoFit/>
          </a:bodyPr>
          <a:lstStyle/>
          <a:p>
            <a:endParaRPr kumimoji="1" lang="zh-CN" altLang="en-US" dirty="0"/>
          </a:p>
        </p:txBody>
      </p:sp>
      <p:sp>
        <p:nvSpPr>
          <p:cNvPr id="15" name="幻灯片编号占位符 14"/>
          <p:cNvSpPr>
            <a:spLocks noGrp="1"/>
          </p:cNvSpPr>
          <p:nvPr>
            <p:ph type="sldNum" sz="quarter" idx="12"/>
          </p:nvPr>
        </p:nvSpPr>
        <p:spPr/>
        <p:txBody>
          <a:bodyPr/>
          <a:lstStyle/>
          <a:p>
            <a:fld id="{B9D2C864-9362-43C7-A136-D9C41D93A96D}" type="slidenum">
              <a:rPr lang="en-US" smtClean="0"/>
              <a:t>19</a:t>
            </a:fld>
            <a:endParaRPr lang="en-US" dirty="0"/>
          </a:p>
        </p:txBody>
      </p:sp>
    </p:spTree>
    <p:extLst>
      <p:ext uri="{BB962C8B-B14F-4D97-AF65-F5344CB8AC3E}">
        <p14:creationId xmlns:p14="http://schemas.microsoft.com/office/powerpoint/2010/main" val="3385423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2"/>
          <p:cNvSpPr>
            <a:spLocks noGrp="1"/>
          </p:cNvSpPr>
          <p:nvPr>
            <p:ph type="title"/>
          </p:nvPr>
        </p:nvSpPr>
        <p:spPr>
          <a:xfrm>
            <a:off x="914400" y="-17287"/>
            <a:ext cx="7313613" cy="868362"/>
          </a:xfrm>
        </p:spPr>
        <p:txBody>
          <a:bodyPr/>
          <a:lstStyle/>
          <a:p>
            <a:r>
              <a:rPr lang="zh-CN" altLang="en-US" sz="3600" dirty="0" smtClean="0">
                <a:latin typeface="+mj-ea"/>
                <a:cs typeface="ＭＳ Ｐゴシック" charset="0"/>
              </a:rPr>
              <a:t>什么是标准模型</a:t>
            </a:r>
            <a:r>
              <a:rPr lang="en-US" altLang="zh-CN" sz="3600" dirty="0" smtClean="0">
                <a:latin typeface="+mj-ea"/>
                <a:cs typeface="ＭＳ Ｐゴシック" charset="0"/>
              </a:rPr>
              <a:t>(Standard Model)</a:t>
            </a:r>
            <a:r>
              <a:rPr lang="zh-CN" altLang="en-US" sz="3600" dirty="0" smtClean="0">
                <a:latin typeface="+mj-ea"/>
                <a:cs typeface="ＭＳ Ｐゴシック" charset="0"/>
              </a:rPr>
              <a:t>？</a:t>
            </a:r>
            <a:endParaRPr lang="en-US" altLang="zh-CN" sz="3600" dirty="0">
              <a:latin typeface="Comic Sans MS" charset="0"/>
              <a:ea typeface="ＭＳ Ｐゴシック" charset="0"/>
              <a:cs typeface="ＭＳ Ｐゴシック" charset="0"/>
            </a:endParaRPr>
          </a:p>
        </p:txBody>
      </p:sp>
      <p:pic>
        <p:nvPicPr>
          <p:cNvPr id="921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196" y="915952"/>
            <a:ext cx="5439508" cy="57134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图片 1" descr="Screen Shot 2013-09-19 at 上午10.38.16.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75324" y="1486512"/>
            <a:ext cx="2800523" cy="1882876"/>
          </a:xfrm>
          <a:prstGeom prst="rect">
            <a:avLst/>
          </a:prstGeom>
        </p:spPr>
      </p:pic>
      <p:pic>
        <p:nvPicPr>
          <p:cNvPr id="3" name="图片 2" descr="Screen Shot 2013-10-14 at 下午8.29.02.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153543" y="1658029"/>
            <a:ext cx="1272470" cy="1195738"/>
          </a:xfrm>
          <a:prstGeom prst="rect">
            <a:avLst/>
          </a:prstGeom>
        </p:spPr>
      </p:pic>
      <p:sp>
        <p:nvSpPr>
          <p:cNvPr id="4" name="文本框 3"/>
          <p:cNvSpPr txBox="1"/>
          <p:nvPr/>
        </p:nvSpPr>
        <p:spPr>
          <a:xfrm>
            <a:off x="5051955" y="808106"/>
            <a:ext cx="3737801" cy="461665"/>
          </a:xfrm>
          <a:prstGeom prst="rect">
            <a:avLst/>
          </a:prstGeom>
          <a:noFill/>
        </p:spPr>
        <p:txBody>
          <a:bodyPr wrap="square" rtlCol="0">
            <a:spAutoFit/>
          </a:bodyPr>
          <a:lstStyle/>
          <a:p>
            <a:pPr marL="342900" indent="-342900" algn="ctr">
              <a:buFont typeface="Wingdings" charset="2"/>
              <a:buChar char="ü"/>
            </a:pPr>
            <a:r>
              <a:rPr kumimoji="1" lang="zh-CN" altLang="en-US" sz="2400" b="1" dirty="0" smtClean="0">
                <a:latin typeface="Arial Black"/>
                <a:cs typeface="Arial Black"/>
              </a:rPr>
              <a:t>描述物质世界构成</a:t>
            </a:r>
            <a:endParaRPr kumimoji="1" lang="zh-CN" altLang="en-US" sz="2400" b="1" dirty="0">
              <a:latin typeface="Arial Black"/>
              <a:cs typeface="Arial Black"/>
            </a:endParaRPr>
          </a:p>
        </p:txBody>
      </p:sp>
      <p:sp>
        <p:nvSpPr>
          <p:cNvPr id="6" name="文本框 5"/>
          <p:cNvSpPr txBox="1"/>
          <p:nvPr/>
        </p:nvSpPr>
        <p:spPr>
          <a:xfrm>
            <a:off x="5815015" y="1269771"/>
            <a:ext cx="2733403" cy="369332"/>
          </a:xfrm>
          <a:prstGeom prst="rect">
            <a:avLst/>
          </a:prstGeom>
          <a:noFill/>
        </p:spPr>
        <p:txBody>
          <a:bodyPr wrap="none" rtlCol="0">
            <a:spAutoFit/>
          </a:bodyPr>
          <a:lstStyle/>
          <a:p>
            <a:r>
              <a:rPr kumimoji="1" lang="en-US" altLang="zh-CN" b="1" dirty="0" smtClean="0">
                <a:solidFill>
                  <a:srgbClr val="0000FF"/>
                </a:solidFill>
                <a:latin typeface="Comic Sans MS"/>
                <a:cs typeface="Comic Sans MS"/>
              </a:rPr>
              <a:t>e.g. </a:t>
            </a:r>
            <a:r>
              <a:rPr kumimoji="1" lang="zh-CN" altLang="en-US" b="1" dirty="0" smtClean="0">
                <a:solidFill>
                  <a:srgbClr val="0000FF"/>
                </a:solidFill>
                <a:latin typeface="Comic Sans MS"/>
                <a:cs typeface="Comic Sans MS"/>
              </a:rPr>
              <a:t>质子：</a:t>
            </a:r>
            <a:r>
              <a:rPr kumimoji="1" lang="en-US" altLang="zh-CN" b="1" dirty="0" smtClean="0">
                <a:solidFill>
                  <a:srgbClr val="0000FF"/>
                </a:solidFill>
                <a:latin typeface="Comic Sans MS"/>
                <a:cs typeface="Comic Sans MS"/>
              </a:rPr>
              <a:t>up-up-down</a:t>
            </a:r>
            <a:endParaRPr kumimoji="1" lang="zh-CN" altLang="en-US" b="1" dirty="0">
              <a:solidFill>
                <a:srgbClr val="0000FF"/>
              </a:solidFill>
              <a:latin typeface="Comic Sans MS"/>
              <a:cs typeface="Comic Sans MS"/>
            </a:endParaRPr>
          </a:p>
        </p:txBody>
      </p:sp>
      <p:graphicFrame>
        <p:nvGraphicFramePr>
          <p:cNvPr id="9" name="Group 34"/>
          <p:cNvGraphicFramePr>
            <a:graphicFrameLocks noGrp="1"/>
          </p:cNvGraphicFramePr>
          <p:nvPr>
            <p:extLst>
              <p:ext uri="{D42A27DB-BD31-4B8C-83A1-F6EECF244321}">
                <p14:modId xmlns:p14="http://schemas.microsoft.com/office/powerpoint/2010/main" val="2875595724"/>
              </p:ext>
            </p:extLst>
          </p:nvPr>
        </p:nvGraphicFramePr>
        <p:xfrm>
          <a:off x="4799854" y="4359420"/>
          <a:ext cx="4259406" cy="2184494"/>
        </p:xfrm>
        <a:graphic>
          <a:graphicData uri="http://schemas.openxmlformats.org/drawingml/2006/table">
            <a:tbl>
              <a:tblPr/>
              <a:tblGrid>
                <a:gridCol w="2217513"/>
                <a:gridCol w="2041893"/>
              </a:tblGrid>
              <a:tr h="435575">
                <a:tc>
                  <a:txBody>
                    <a:bodyPr/>
                    <a:lstStyle/>
                    <a:p>
                      <a:pPr marL="0" marR="0" lvl="0" indent="0" algn="ctr" defTabSz="914400" rtl="0" eaLnBrk="0" fontAlgn="base" latinLnBrk="0" hangingPunct="0">
                        <a:lnSpc>
                          <a:spcPct val="90000"/>
                        </a:lnSpc>
                        <a:spcBef>
                          <a:spcPct val="30000"/>
                        </a:spcBef>
                        <a:spcAft>
                          <a:spcPct val="0"/>
                        </a:spcAft>
                        <a:buClr>
                          <a:schemeClr val="hlink"/>
                        </a:buClr>
                        <a:buSzPct val="150000"/>
                        <a:buFont typeface="Wingdings" charset="0"/>
                        <a:buNone/>
                        <a:tabLst/>
                      </a:pPr>
                      <a:r>
                        <a:rPr kumimoji="0" lang="zh-CN" altLang="en-US" sz="1800" b="1" i="0" u="none" strike="noStrike" cap="none" normalizeH="0" baseline="0" dirty="0" smtClean="0">
                          <a:ln>
                            <a:noFill/>
                          </a:ln>
                          <a:solidFill>
                            <a:srgbClr val="0000FF"/>
                          </a:solidFill>
                          <a:effectLst/>
                          <a:latin typeface="Comic Sans MS" charset="0"/>
                          <a:ea typeface="ＭＳ Ｐゴシック" charset="0"/>
                          <a:cs typeface="ＭＳ Ｐゴシック" charset="0"/>
                        </a:rPr>
                        <a:t>力</a:t>
                      </a:r>
                      <a:r>
                        <a:rPr kumimoji="0" lang="en-US" altLang="zh-CN" sz="1800" b="1" i="0" u="none" strike="noStrike" cap="none" normalizeH="0" baseline="0" dirty="0" smtClean="0">
                          <a:ln>
                            <a:noFill/>
                          </a:ln>
                          <a:solidFill>
                            <a:srgbClr val="0000FF"/>
                          </a:solidFill>
                          <a:effectLst/>
                          <a:latin typeface="Comic Sans MS" charset="0"/>
                          <a:ea typeface="ＭＳ Ｐゴシック" charset="0"/>
                          <a:cs typeface="ＭＳ Ｐゴシック" charset="0"/>
                        </a:rPr>
                        <a:t>(Force)</a:t>
                      </a:r>
                      <a:endParaRPr kumimoji="0" lang="en-US" altLang="zh-CN" sz="1800" b="1" i="0" u="none" strike="noStrike" cap="none" normalizeH="0" baseline="0" dirty="0">
                        <a:ln>
                          <a:noFill/>
                        </a:ln>
                        <a:solidFill>
                          <a:srgbClr val="0000FF"/>
                        </a:solidFill>
                        <a:effectLst/>
                        <a:latin typeface="Comic Sans MS" charset="0"/>
                        <a:ea typeface="ＭＳ Ｐゴシック" charset="0"/>
                        <a:cs typeface="ＭＳ Ｐゴシック" charset="0"/>
                      </a:endParaRP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
                          <a:schemeClr val="hlink"/>
                        </a:buClr>
                        <a:buSzPct val="150000"/>
                        <a:buFont typeface="Wingdings" charset="0"/>
                        <a:buNone/>
                        <a:tabLst/>
                      </a:pPr>
                      <a:r>
                        <a:rPr kumimoji="0" lang="en-US" altLang="zh-CN" sz="1800" b="1" i="0" u="none" strike="noStrike" cap="none" normalizeH="0" baseline="0" dirty="0" smtClean="0">
                          <a:ln>
                            <a:noFill/>
                          </a:ln>
                          <a:solidFill>
                            <a:srgbClr val="0000FF"/>
                          </a:solidFill>
                          <a:effectLst/>
                          <a:latin typeface="Comic Sans MS" charset="0"/>
                          <a:ea typeface="ＭＳ Ｐゴシック" charset="0"/>
                          <a:cs typeface="ＭＳ Ｐゴシック" charset="0"/>
                        </a:rPr>
                        <a:t> </a:t>
                      </a:r>
                      <a:r>
                        <a:rPr kumimoji="0" lang="zh-CN" altLang="en-US" sz="1800" b="1" i="0" u="none" strike="noStrike" cap="none" normalizeH="0" baseline="0" dirty="0" smtClean="0">
                          <a:ln>
                            <a:noFill/>
                          </a:ln>
                          <a:solidFill>
                            <a:srgbClr val="0000FF"/>
                          </a:solidFill>
                          <a:effectLst/>
                          <a:latin typeface="Comic Sans MS" charset="0"/>
                          <a:ea typeface="ＭＳ Ｐゴシック" charset="0"/>
                          <a:cs typeface="ＭＳ Ｐゴシック" charset="0"/>
                        </a:rPr>
                        <a:t>载体</a:t>
                      </a:r>
                      <a:r>
                        <a:rPr kumimoji="0" lang="en-US" altLang="zh-CN" sz="1800" b="1" i="0" u="none" strike="noStrike" cap="none" normalizeH="0" baseline="0" dirty="0" smtClean="0">
                          <a:ln>
                            <a:noFill/>
                          </a:ln>
                          <a:solidFill>
                            <a:srgbClr val="0000FF"/>
                          </a:solidFill>
                          <a:effectLst/>
                          <a:latin typeface="Comic Sans MS" charset="0"/>
                          <a:ea typeface="ＭＳ Ｐゴシック" charset="0"/>
                          <a:cs typeface="ＭＳ Ｐゴシック" charset="0"/>
                        </a:rPr>
                        <a:t>(Carrier)</a:t>
                      </a:r>
                      <a:endParaRPr kumimoji="0" lang="en-US" altLang="zh-CN" sz="1800" b="1" i="0" u="none" strike="noStrike" cap="none" normalizeH="0" baseline="0" dirty="0">
                        <a:ln>
                          <a:noFill/>
                        </a:ln>
                        <a:solidFill>
                          <a:srgbClr val="0000FF"/>
                        </a:solidFill>
                        <a:effectLst/>
                        <a:latin typeface="Comic Sans MS" charset="0"/>
                        <a:ea typeface="ＭＳ Ｐゴシック" charset="0"/>
                        <a:cs typeface="ＭＳ Ｐゴシック" charset="0"/>
                      </a:endParaRP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6550">
                <a:tc>
                  <a:txBody>
                    <a:bodyPr/>
                    <a:lstStyle/>
                    <a:p>
                      <a:pPr marL="0" marR="0" lvl="0" indent="0" algn="ctr" defTabSz="914400" rtl="0" eaLnBrk="0" fontAlgn="base" latinLnBrk="0" hangingPunct="0">
                        <a:lnSpc>
                          <a:spcPct val="90000"/>
                        </a:lnSpc>
                        <a:spcBef>
                          <a:spcPct val="30000"/>
                        </a:spcBef>
                        <a:spcAft>
                          <a:spcPct val="0"/>
                        </a:spcAft>
                        <a:buClr>
                          <a:schemeClr val="hlink"/>
                        </a:buClr>
                        <a:buSzPct val="150000"/>
                        <a:buFont typeface="Wingdings" charset="0"/>
                        <a:buNone/>
                        <a:tabLst/>
                      </a:pPr>
                      <a:r>
                        <a:rPr kumimoji="0" lang="zh-CN" altLang="en-US" sz="1800" b="1" i="0" u="none" strike="noStrike" cap="none" normalizeH="0" baseline="0" dirty="0" smtClean="0">
                          <a:ln>
                            <a:noFill/>
                          </a:ln>
                          <a:solidFill>
                            <a:schemeClr val="hlink"/>
                          </a:solidFill>
                          <a:effectLst/>
                          <a:latin typeface="Comic Sans MS" charset="0"/>
                          <a:ea typeface="ＭＳ Ｐゴシック" charset="0"/>
                          <a:cs typeface="ＭＳ Ｐゴシック" charset="0"/>
                        </a:rPr>
                        <a:t>强（</a:t>
                      </a:r>
                      <a:r>
                        <a:rPr kumimoji="0" lang="en-US" altLang="zh-CN" sz="1800" b="1" i="0" u="none" strike="noStrike" cap="none" normalizeH="0" baseline="0" dirty="0" smtClean="0">
                          <a:ln>
                            <a:noFill/>
                          </a:ln>
                          <a:solidFill>
                            <a:schemeClr val="hlink"/>
                          </a:solidFill>
                          <a:effectLst/>
                          <a:latin typeface="Comic Sans MS" charset="0"/>
                          <a:ea typeface="ＭＳ Ｐゴシック" charset="0"/>
                          <a:cs typeface="ＭＳ Ｐゴシック" charset="0"/>
                        </a:rPr>
                        <a:t>Strong</a:t>
                      </a:r>
                      <a:r>
                        <a:rPr kumimoji="0" lang="zh-CN" altLang="en-US" sz="1800" b="1" i="0" u="none" strike="noStrike" cap="none" normalizeH="0" baseline="0" dirty="0" smtClean="0">
                          <a:ln>
                            <a:noFill/>
                          </a:ln>
                          <a:solidFill>
                            <a:schemeClr val="hlink"/>
                          </a:solidFill>
                          <a:effectLst/>
                          <a:latin typeface="Comic Sans MS" charset="0"/>
                          <a:ea typeface="ＭＳ Ｐゴシック" charset="0"/>
                          <a:cs typeface="ＭＳ Ｐゴシック" charset="0"/>
                        </a:rPr>
                        <a:t>）</a:t>
                      </a:r>
                      <a:endParaRPr kumimoji="0" lang="en-US" altLang="zh-CN" sz="1800" b="1" i="0" u="none" strike="noStrike" cap="none" normalizeH="0" baseline="0" dirty="0">
                        <a:ln>
                          <a:noFill/>
                        </a:ln>
                        <a:solidFill>
                          <a:schemeClr val="hlink"/>
                        </a:solidFill>
                        <a:effectLst/>
                        <a:latin typeface="Comic Sans MS" charset="0"/>
                        <a:ea typeface="ＭＳ Ｐゴシック" charset="0"/>
                        <a:cs typeface="ＭＳ Ｐゴシック" charset="0"/>
                      </a:endParaRP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
                          <a:schemeClr val="hlink"/>
                        </a:buClr>
                        <a:buSzPct val="150000"/>
                        <a:buFont typeface="Wingdings" charset="0"/>
                        <a:buNone/>
                        <a:tabLst/>
                      </a:pPr>
                      <a:r>
                        <a:rPr kumimoji="0" lang="zh-CN" altLang="en-US" sz="1800" b="1" i="0" u="none" strike="noStrike" cap="none" normalizeH="0" baseline="0" dirty="0" smtClean="0">
                          <a:ln>
                            <a:noFill/>
                          </a:ln>
                          <a:solidFill>
                            <a:schemeClr val="hlink"/>
                          </a:solidFill>
                          <a:effectLst/>
                          <a:latin typeface="Comic Sans MS" charset="0"/>
                          <a:ea typeface="ＭＳ Ｐゴシック" charset="0"/>
                          <a:cs typeface="ＭＳ Ｐゴシック" charset="0"/>
                        </a:rPr>
                        <a:t>胶子</a:t>
                      </a:r>
                      <a:r>
                        <a:rPr kumimoji="0" lang="en-US" altLang="zh-CN" sz="1800" b="1" i="0" u="none" strike="noStrike" cap="none" normalizeH="0" baseline="0" dirty="0" smtClean="0">
                          <a:ln>
                            <a:noFill/>
                          </a:ln>
                          <a:solidFill>
                            <a:schemeClr val="hlink"/>
                          </a:solidFill>
                          <a:effectLst/>
                          <a:latin typeface="Comic Sans MS" charset="0"/>
                          <a:ea typeface="ＭＳ Ｐゴシック" charset="0"/>
                          <a:cs typeface="ＭＳ Ｐゴシック" charset="0"/>
                        </a:rPr>
                        <a:t>Gluons </a:t>
                      </a:r>
                      <a:r>
                        <a:rPr kumimoji="0" lang="en-US" altLang="zh-CN" sz="1800" b="1" i="0" u="none" strike="noStrike" cap="none" normalizeH="0" baseline="0" dirty="0">
                          <a:ln>
                            <a:noFill/>
                          </a:ln>
                          <a:solidFill>
                            <a:schemeClr val="hlink"/>
                          </a:solidFill>
                          <a:effectLst/>
                          <a:latin typeface="Comic Sans MS" charset="0"/>
                          <a:ea typeface="ＭＳ Ｐゴシック" charset="0"/>
                          <a:cs typeface="ＭＳ Ｐゴシック" charset="0"/>
                        </a:rPr>
                        <a:t>(g)</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6340">
                <a:tc>
                  <a:txBody>
                    <a:bodyPr/>
                    <a:lstStyle/>
                    <a:p>
                      <a:pPr marL="0" marR="0" lvl="0" indent="0" algn="ctr" defTabSz="914400" rtl="0" eaLnBrk="0" fontAlgn="base" latinLnBrk="0" hangingPunct="0">
                        <a:lnSpc>
                          <a:spcPct val="90000"/>
                        </a:lnSpc>
                        <a:spcBef>
                          <a:spcPct val="30000"/>
                        </a:spcBef>
                        <a:spcAft>
                          <a:spcPct val="0"/>
                        </a:spcAft>
                        <a:buClr>
                          <a:schemeClr val="hlink"/>
                        </a:buClr>
                        <a:buSzPct val="150000"/>
                        <a:buFont typeface="Wingdings" charset="0"/>
                        <a:buNone/>
                        <a:tabLst/>
                      </a:pPr>
                      <a:r>
                        <a:rPr kumimoji="0" lang="zh-CN" altLang="en-US" sz="1800" b="1" i="0" u="none" strike="noStrike" cap="none" normalizeH="0" baseline="0" dirty="0" smtClean="0">
                          <a:ln>
                            <a:noFill/>
                          </a:ln>
                          <a:solidFill>
                            <a:schemeClr val="hlink"/>
                          </a:solidFill>
                          <a:effectLst/>
                          <a:latin typeface="Comic Sans MS" charset="0"/>
                          <a:ea typeface="ＭＳ Ｐゴシック" charset="0"/>
                          <a:cs typeface="ＭＳ Ｐゴシック" charset="0"/>
                        </a:rPr>
                        <a:t>电磁</a:t>
                      </a:r>
                      <a:r>
                        <a:rPr kumimoji="0" lang="en-US" altLang="zh-CN" sz="1800" b="1" i="0" u="none" strike="noStrike" cap="none" normalizeH="0" baseline="0" dirty="0" smtClean="0">
                          <a:ln>
                            <a:noFill/>
                          </a:ln>
                          <a:solidFill>
                            <a:schemeClr val="hlink"/>
                          </a:solidFill>
                          <a:effectLst/>
                          <a:latin typeface="Comic Sans MS" charset="0"/>
                          <a:ea typeface="ＭＳ Ｐゴシック" charset="0"/>
                          <a:cs typeface="ＭＳ Ｐゴシック" charset="0"/>
                        </a:rPr>
                        <a:t>(EM)</a:t>
                      </a:r>
                      <a:endParaRPr kumimoji="0" lang="en-US" altLang="zh-CN" sz="1800" b="1" i="0" u="none" strike="noStrike" cap="none" normalizeH="0" baseline="0" dirty="0">
                        <a:ln>
                          <a:noFill/>
                        </a:ln>
                        <a:solidFill>
                          <a:schemeClr val="hlink"/>
                        </a:solidFill>
                        <a:effectLst/>
                        <a:latin typeface="Comic Sans MS" charset="0"/>
                        <a:ea typeface="ＭＳ Ｐゴシック" charset="0"/>
                        <a:cs typeface="ＭＳ Ｐゴシック" charset="0"/>
                      </a:endParaRP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
                          <a:schemeClr val="hlink"/>
                        </a:buClr>
                        <a:buSzPct val="150000"/>
                        <a:buFont typeface="Wingdings" charset="0"/>
                        <a:buNone/>
                        <a:tabLst/>
                      </a:pPr>
                      <a:r>
                        <a:rPr kumimoji="0" lang="zh-CN" altLang="en-US" sz="1800" b="1" i="0" u="none" strike="noStrike" cap="none" normalizeH="0" baseline="0" dirty="0" smtClean="0">
                          <a:ln>
                            <a:noFill/>
                          </a:ln>
                          <a:solidFill>
                            <a:schemeClr val="hlink"/>
                          </a:solidFill>
                          <a:effectLst/>
                          <a:latin typeface="Comic Sans MS" charset="0"/>
                          <a:ea typeface="ＭＳ Ｐゴシック" charset="0"/>
                          <a:cs typeface="ＭＳ Ｐゴシック" charset="0"/>
                        </a:rPr>
                        <a:t>光子</a:t>
                      </a:r>
                      <a:endParaRPr kumimoji="0" lang="en-US" altLang="zh-CN" sz="1800" b="1" i="0" u="none" strike="noStrike" cap="none" normalizeH="0" baseline="0" dirty="0">
                        <a:ln>
                          <a:noFill/>
                        </a:ln>
                        <a:solidFill>
                          <a:schemeClr val="hlink"/>
                        </a:solidFill>
                        <a:effectLst/>
                        <a:latin typeface="Comic Sans MS" charset="0"/>
                        <a:ea typeface="ＭＳ Ｐゴシック" charset="0"/>
                        <a:cs typeface="ＭＳ Ｐゴシック" charset="0"/>
                      </a:endParaRP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7538">
                <a:tc>
                  <a:txBody>
                    <a:bodyPr/>
                    <a:lstStyle/>
                    <a:p>
                      <a:pPr marL="0" marR="0" lvl="0" indent="0" algn="ctr" defTabSz="914400" rtl="0" eaLnBrk="0" fontAlgn="base" latinLnBrk="0" hangingPunct="0">
                        <a:lnSpc>
                          <a:spcPct val="90000"/>
                        </a:lnSpc>
                        <a:spcBef>
                          <a:spcPct val="30000"/>
                        </a:spcBef>
                        <a:spcAft>
                          <a:spcPct val="0"/>
                        </a:spcAft>
                        <a:buClr>
                          <a:schemeClr val="hlink"/>
                        </a:buClr>
                        <a:buSzPct val="150000"/>
                        <a:buFont typeface="Wingdings" charset="0"/>
                        <a:buNone/>
                        <a:tabLst/>
                      </a:pPr>
                      <a:r>
                        <a:rPr kumimoji="0" lang="zh-CN" altLang="en-US" sz="1800" b="1" i="0" u="none" strike="noStrike" cap="none" normalizeH="0" baseline="0" dirty="0" smtClean="0">
                          <a:ln>
                            <a:noFill/>
                          </a:ln>
                          <a:solidFill>
                            <a:schemeClr val="hlink"/>
                          </a:solidFill>
                          <a:effectLst/>
                          <a:latin typeface="Comic Sans MS" charset="0"/>
                          <a:ea typeface="ＭＳ Ｐゴシック" charset="0"/>
                          <a:cs typeface="ＭＳ Ｐゴシック" charset="0"/>
                        </a:rPr>
                        <a:t>弱（</a:t>
                      </a:r>
                      <a:r>
                        <a:rPr kumimoji="0" lang="en-US" altLang="zh-CN" sz="1800" b="1" i="0" u="none" strike="noStrike" cap="none" normalizeH="0" baseline="0" dirty="0" smtClean="0">
                          <a:ln>
                            <a:noFill/>
                          </a:ln>
                          <a:solidFill>
                            <a:schemeClr val="hlink"/>
                          </a:solidFill>
                          <a:effectLst/>
                          <a:latin typeface="Comic Sans MS" charset="0"/>
                          <a:ea typeface="ＭＳ Ｐゴシック" charset="0"/>
                          <a:cs typeface="ＭＳ Ｐゴシック" charset="0"/>
                        </a:rPr>
                        <a:t>Electro</a:t>
                      </a:r>
                      <a:r>
                        <a:rPr kumimoji="0" lang="en-US" altLang="zh-CN" sz="1800" b="1" i="0" u="none" strike="noStrike" cap="none" normalizeH="0" baseline="0" dirty="0">
                          <a:ln>
                            <a:noFill/>
                          </a:ln>
                          <a:solidFill>
                            <a:schemeClr val="hlink"/>
                          </a:solidFill>
                          <a:effectLst/>
                          <a:latin typeface="Comic Sans MS" charset="0"/>
                          <a:ea typeface="ＭＳ Ｐゴシック" charset="0"/>
                          <a:cs typeface="ＭＳ Ｐゴシック" charset="0"/>
                        </a:rPr>
                        <a:t>-</a:t>
                      </a:r>
                      <a:r>
                        <a:rPr kumimoji="0" lang="en-US" altLang="zh-CN" sz="1800" b="1" i="0" u="none" strike="noStrike" cap="none" normalizeH="0" baseline="0" dirty="0" smtClean="0">
                          <a:ln>
                            <a:noFill/>
                          </a:ln>
                          <a:solidFill>
                            <a:schemeClr val="hlink"/>
                          </a:solidFill>
                          <a:effectLst/>
                          <a:latin typeface="Comic Sans MS" charset="0"/>
                          <a:ea typeface="ＭＳ Ｐゴシック" charset="0"/>
                          <a:cs typeface="ＭＳ Ｐゴシック" charset="0"/>
                        </a:rPr>
                        <a:t>Weak)</a:t>
                      </a:r>
                      <a:endParaRPr kumimoji="0" lang="en-US" altLang="zh-CN" sz="1800" b="1" i="0" u="none" strike="noStrike" cap="none" normalizeH="0" baseline="0" dirty="0">
                        <a:ln>
                          <a:noFill/>
                        </a:ln>
                        <a:solidFill>
                          <a:schemeClr val="hlink"/>
                        </a:solidFill>
                        <a:effectLst/>
                        <a:latin typeface="Comic Sans MS" charset="0"/>
                        <a:ea typeface="ＭＳ Ｐゴシック" charset="0"/>
                        <a:cs typeface="ＭＳ Ｐゴシック" charset="0"/>
                      </a:endParaRP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
                          <a:schemeClr val="hlink"/>
                        </a:buClr>
                        <a:buSzPct val="150000"/>
                        <a:buFont typeface="Wingdings" charset="0"/>
                        <a:buNone/>
                        <a:tabLst/>
                      </a:pPr>
                      <a:r>
                        <a:rPr kumimoji="0" lang="en-US" altLang="zh-CN" sz="1800" b="1" i="0" u="none" strike="noStrike" cap="none" normalizeH="0" baseline="0" dirty="0" smtClean="0">
                          <a:ln>
                            <a:noFill/>
                          </a:ln>
                          <a:solidFill>
                            <a:schemeClr val="hlink"/>
                          </a:solidFill>
                          <a:effectLst/>
                          <a:latin typeface="Comic Sans MS" charset="0"/>
                          <a:ea typeface="ＭＳ Ｐゴシック" charset="0"/>
                          <a:cs typeface="ＭＳ Ｐゴシック" charset="0"/>
                        </a:rPr>
                        <a:t> </a:t>
                      </a:r>
                      <a:r>
                        <a:rPr kumimoji="0" lang="zh-CN" altLang="en-US" sz="1800" b="1" i="0" u="none" strike="noStrike" cap="none" normalizeH="0" baseline="0" dirty="0" smtClean="0">
                          <a:ln>
                            <a:noFill/>
                          </a:ln>
                          <a:solidFill>
                            <a:schemeClr val="hlink"/>
                          </a:solidFill>
                          <a:effectLst/>
                          <a:latin typeface="Comic Sans MS" charset="0"/>
                          <a:ea typeface="ＭＳ Ｐゴシック" charset="0"/>
                          <a:cs typeface="ＭＳ Ｐゴシック" charset="0"/>
                        </a:rPr>
                        <a:t>玻色子</a:t>
                      </a:r>
                      <a:r>
                        <a:rPr kumimoji="0" lang="en-US" altLang="zh-CN" sz="1800" b="1" i="0" u="none" strike="noStrike" cap="none" normalizeH="0" baseline="0" dirty="0" smtClean="0">
                          <a:ln>
                            <a:noFill/>
                          </a:ln>
                          <a:solidFill>
                            <a:schemeClr val="hlink"/>
                          </a:solidFill>
                          <a:effectLst/>
                          <a:latin typeface="Comic Sans MS" charset="0"/>
                          <a:ea typeface="ＭＳ Ｐゴシック" charset="0"/>
                          <a:cs typeface="ＭＳ Ｐゴシック" charset="0"/>
                        </a:rPr>
                        <a:t>bosons W/Z  </a:t>
                      </a:r>
                      <a:endParaRPr kumimoji="0" lang="en-US" altLang="zh-CN" sz="1800" b="1" i="0" u="none" strike="noStrike" cap="none" normalizeH="0" baseline="0" dirty="0">
                        <a:ln>
                          <a:noFill/>
                        </a:ln>
                        <a:solidFill>
                          <a:schemeClr val="hlink"/>
                        </a:solidFill>
                        <a:effectLst/>
                        <a:latin typeface="Comic Sans MS" charset="0"/>
                        <a:ea typeface="ＭＳ Ｐゴシック" charset="0"/>
                        <a:cs typeface="ＭＳ Ｐゴシック" charset="0"/>
                      </a:endParaRP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6713">
                <a:tc>
                  <a:txBody>
                    <a:bodyPr/>
                    <a:lstStyle/>
                    <a:p>
                      <a:pPr marL="0" marR="0" lvl="0" indent="0" algn="ctr" defTabSz="914400" rtl="0" eaLnBrk="0" fontAlgn="base" latinLnBrk="0" hangingPunct="0">
                        <a:lnSpc>
                          <a:spcPct val="90000"/>
                        </a:lnSpc>
                        <a:spcBef>
                          <a:spcPct val="30000"/>
                        </a:spcBef>
                        <a:spcAft>
                          <a:spcPct val="0"/>
                        </a:spcAft>
                        <a:buClr>
                          <a:schemeClr val="hlink"/>
                        </a:buClr>
                        <a:buSzPct val="150000"/>
                        <a:buFont typeface="Wingdings" charset="0"/>
                        <a:buNone/>
                        <a:tabLst/>
                      </a:pPr>
                      <a:r>
                        <a:rPr kumimoji="0" lang="zh-CN" altLang="en-US" sz="1800" b="1" i="0" u="none" strike="noStrike" cap="none" normalizeH="0" baseline="0" dirty="0" smtClean="0">
                          <a:ln>
                            <a:noFill/>
                          </a:ln>
                          <a:solidFill>
                            <a:schemeClr val="hlink"/>
                          </a:solidFill>
                          <a:effectLst/>
                          <a:latin typeface="Comic Sans MS" charset="0"/>
                          <a:ea typeface="ＭＳ Ｐゴシック" charset="0"/>
                          <a:cs typeface="ＭＳ Ｐゴシック" charset="0"/>
                        </a:rPr>
                        <a:t>引力（</a:t>
                      </a:r>
                      <a:r>
                        <a:rPr kumimoji="0" lang="en-US" altLang="zh-CN" sz="1800" b="1" i="0" u="none" strike="noStrike" cap="none" normalizeH="0" baseline="0" dirty="0" smtClean="0">
                          <a:ln>
                            <a:noFill/>
                          </a:ln>
                          <a:solidFill>
                            <a:schemeClr val="hlink"/>
                          </a:solidFill>
                          <a:effectLst/>
                          <a:latin typeface="Comic Sans MS" charset="0"/>
                          <a:ea typeface="ＭＳ Ｐゴシック" charset="0"/>
                          <a:cs typeface="ＭＳ Ｐゴシック" charset="0"/>
                        </a:rPr>
                        <a:t>Gravitation</a:t>
                      </a:r>
                      <a:r>
                        <a:rPr kumimoji="0" lang="zh-CN" altLang="en-US" sz="1800" b="1" i="0" u="none" strike="noStrike" cap="none" normalizeH="0" baseline="0" dirty="0" smtClean="0">
                          <a:ln>
                            <a:noFill/>
                          </a:ln>
                          <a:solidFill>
                            <a:schemeClr val="hlink"/>
                          </a:solidFill>
                          <a:effectLst/>
                          <a:latin typeface="Comic Sans MS" charset="0"/>
                          <a:ea typeface="ＭＳ Ｐゴシック" charset="0"/>
                          <a:cs typeface="ＭＳ Ｐゴシック" charset="0"/>
                        </a:rPr>
                        <a:t>）</a:t>
                      </a:r>
                      <a:endParaRPr kumimoji="0" lang="en-US" altLang="zh-CN" sz="1800" b="1" i="0" u="none" strike="noStrike" cap="none" normalizeH="0" baseline="0" dirty="0">
                        <a:ln>
                          <a:noFill/>
                        </a:ln>
                        <a:solidFill>
                          <a:schemeClr val="hlink"/>
                        </a:solidFill>
                        <a:effectLst/>
                        <a:latin typeface="Comic Sans MS" charset="0"/>
                        <a:ea typeface="ＭＳ Ｐゴシック" charset="0"/>
                        <a:cs typeface="ＭＳ Ｐゴシック" charset="0"/>
                      </a:endParaRP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
                          <a:schemeClr val="hlink"/>
                        </a:buClr>
                        <a:buSzPct val="150000"/>
                        <a:buFont typeface="Wingdings" charset="0"/>
                        <a:buNone/>
                        <a:tabLst/>
                      </a:pPr>
                      <a:r>
                        <a:rPr kumimoji="0" lang="en-US" altLang="zh-CN" sz="1800" b="1" i="0" u="none" strike="noStrike" cap="none" normalizeH="0" baseline="0" dirty="0">
                          <a:ln>
                            <a:noFill/>
                          </a:ln>
                          <a:solidFill>
                            <a:schemeClr val="hlink"/>
                          </a:solidFill>
                          <a:effectLst/>
                          <a:latin typeface="Comic Sans MS" charset="0"/>
                          <a:ea typeface="ＭＳ Ｐゴシック" charset="0"/>
                          <a:cs typeface="ＭＳ Ｐゴシック" charset="0"/>
                        </a:rPr>
                        <a:t>?</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0" name="文本框 9"/>
          <p:cNvSpPr txBox="1"/>
          <p:nvPr/>
        </p:nvSpPr>
        <p:spPr>
          <a:xfrm>
            <a:off x="5347763" y="2787080"/>
            <a:ext cx="3737801" cy="461665"/>
          </a:xfrm>
          <a:prstGeom prst="rect">
            <a:avLst/>
          </a:prstGeom>
          <a:noFill/>
        </p:spPr>
        <p:txBody>
          <a:bodyPr wrap="square" rtlCol="0">
            <a:spAutoFit/>
          </a:bodyPr>
          <a:lstStyle/>
          <a:p>
            <a:pPr marL="457200" indent="-457200" algn="ctr">
              <a:buFont typeface="Wingdings" charset="2"/>
              <a:buChar char="ü"/>
            </a:pPr>
            <a:r>
              <a:rPr kumimoji="1" lang="zh-CN" altLang="en-US" sz="2400" b="1" dirty="0" smtClean="0">
                <a:latin typeface="Arial Black"/>
                <a:cs typeface="Arial Black"/>
              </a:rPr>
              <a:t>和相互作用－粒子载体</a:t>
            </a:r>
            <a:endParaRPr kumimoji="1" lang="zh-CN" altLang="en-US" sz="2400" b="1" dirty="0">
              <a:latin typeface="Arial Black"/>
              <a:cs typeface="Arial Black"/>
            </a:endParaRPr>
          </a:p>
        </p:txBody>
      </p:sp>
      <p:sp>
        <p:nvSpPr>
          <p:cNvPr id="38" name="Freeform 24"/>
          <p:cNvSpPr>
            <a:spLocks/>
          </p:cNvSpPr>
          <p:nvPr/>
        </p:nvSpPr>
        <p:spPr bwMode="auto">
          <a:xfrm rot="10800000">
            <a:off x="5460345" y="3865527"/>
            <a:ext cx="2370665" cy="478246"/>
          </a:xfrm>
          <a:custGeom>
            <a:avLst/>
            <a:gdLst>
              <a:gd name="T0" fmla="*/ 0 w 1920"/>
              <a:gd name="T1" fmla="*/ 1572577500 h 632"/>
              <a:gd name="T2" fmla="*/ 1451610000 w 1920"/>
              <a:gd name="T3" fmla="*/ 1572577500 h 632"/>
              <a:gd name="T4" fmla="*/ 2147483647 w 1920"/>
              <a:gd name="T5" fmla="*/ 1451610000 h 632"/>
              <a:gd name="T6" fmla="*/ 2147483647 w 1920"/>
              <a:gd name="T7" fmla="*/ 967740000 h 632"/>
              <a:gd name="T8" fmla="*/ 2147483647 w 1920"/>
              <a:gd name="T9" fmla="*/ 0 h 632"/>
              <a:gd name="T10" fmla="*/ 0 60000 65536"/>
              <a:gd name="T11" fmla="*/ 0 60000 65536"/>
              <a:gd name="T12" fmla="*/ 0 60000 65536"/>
              <a:gd name="T13" fmla="*/ 0 60000 65536"/>
              <a:gd name="T14" fmla="*/ 0 60000 65536"/>
              <a:gd name="T15" fmla="*/ 0 w 1920"/>
              <a:gd name="T16" fmla="*/ 0 h 632"/>
              <a:gd name="T17" fmla="*/ 1920 w 1920"/>
              <a:gd name="T18" fmla="*/ 632 h 632"/>
            </a:gdLst>
            <a:ahLst/>
            <a:cxnLst>
              <a:cxn ang="T10">
                <a:pos x="T0" y="T1"/>
              </a:cxn>
              <a:cxn ang="T11">
                <a:pos x="T2" y="T3"/>
              </a:cxn>
              <a:cxn ang="T12">
                <a:pos x="T4" y="T5"/>
              </a:cxn>
              <a:cxn ang="T13">
                <a:pos x="T6" y="T7"/>
              </a:cxn>
              <a:cxn ang="T14">
                <a:pos x="T8" y="T9"/>
              </a:cxn>
            </a:cxnLst>
            <a:rect l="T15" t="T16" r="T17" b="T18"/>
            <a:pathLst>
              <a:path w="1920" h="632">
                <a:moveTo>
                  <a:pt x="0" y="624"/>
                </a:moveTo>
                <a:cubicBezTo>
                  <a:pt x="200" y="628"/>
                  <a:pt x="400" y="632"/>
                  <a:pt x="576" y="624"/>
                </a:cubicBezTo>
                <a:cubicBezTo>
                  <a:pt x="752" y="616"/>
                  <a:pt x="912" y="616"/>
                  <a:pt x="1056" y="576"/>
                </a:cubicBezTo>
                <a:cubicBezTo>
                  <a:pt x="1200" y="536"/>
                  <a:pt x="1296" y="480"/>
                  <a:pt x="1440" y="384"/>
                </a:cubicBezTo>
                <a:cubicBezTo>
                  <a:pt x="1584" y="288"/>
                  <a:pt x="1752" y="144"/>
                  <a:pt x="1920" y="0"/>
                </a:cubicBezTo>
              </a:path>
            </a:pathLst>
          </a:custGeom>
          <a:noFill/>
          <a:ln w="571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zh-CN" altLang="en-US"/>
          </a:p>
        </p:txBody>
      </p:sp>
      <p:sp>
        <p:nvSpPr>
          <p:cNvPr id="39" name="Text Box 29"/>
          <p:cNvSpPr txBox="1">
            <a:spLocks noChangeArrowheads="1"/>
          </p:cNvSpPr>
          <p:nvPr/>
        </p:nvSpPr>
        <p:spPr bwMode="auto">
          <a:xfrm>
            <a:off x="5252663" y="3220106"/>
            <a:ext cx="1600199" cy="3186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square" lIns="92075" tIns="46038" rIns="92075" bIns="46038">
            <a:spAutoFit/>
          </a:bodyPr>
          <a:lstStyle>
            <a:lvl1pPr>
              <a:defRPr sz="2400">
                <a:solidFill>
                  <a:srgbClr val="FF3300"/>
                </a:solidFill>
                <a:latin typeface="Comic Sans MS" charset="0"/>
                <a:ea typeface="ＭＳ Ｐゴシック" charset="0"/>
                <a:cs typeface="ＭＳ Ｐゴシック" charset="0"/>
              </a:defRPr>
            </a:lvl1pPr>
            <a:lvl2pPr marL="37931725" indent="-37474525">
              <a:defRPr sz="2400">
                <a:solidFill>
                  <a:srgbClr val="FF3300"/>
                </a:solidFill>
                <a:latin typeface="Comic Sans MS" charset="0"/>
                <a:ea typeface="ＭＳ Ｐゴシック" charset="0"/>
                <a:cs typeface="ＭＳ Ｐゴシック" charset="0"/>
              </a:defRPr>
            </a:lvl2pPr>
            <a:lvl3pPr>
              <a:defRPr sz="2400">
                <a:solidFill>
                  <a:srgbClr val="FF3300"/>
                </a:solidFill>
                <a:latin typeface="Comic Sans MS" charset="0"/>
                <a:ea typeface="ＭＳ Ｐゴシック" charset="0"/>
                <a:cs typeface="ＭＳ Ｐゴシック" charset="0"/>
              </a:defRPr>
            </a:lvl3pPr>
            <a:lvl4pPr>
              <a:defRPr sz="2400">
                <a:solidFill>
                  <a:srgbClr val="FF3300"/>
                </a:solidFill>
                <a:latin typeface="Comic Sans MS" charset="0"/>
                <a:ea typeface="ＭＳ Ｐゴシック" charset="0"/>
                <a:cs typeface="ＭＳ Ｐゴシック" charset="0"/>
              </a:defRPr>
            </a:lvl4pPr>
            <a:lvl5pPr>
              <a:defRPr sz="2400">
                <a:solidFill>
                  <a:srgbClr val="FF3300"/>
                </a:solidFill>
                <a:latin typeface="Comic Sans MS" charset="0"/>
                <a:ea typeface="ＭＳ Ｐゴシック" charset="0"/>
                <a:cs typeface="ＭＳ Ｐゴシック" charset="0"/>
              </a:defRPr>
            </a:lvl5pPr>
            <a:lvl6pPr marL="4572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6pPr>
            <a:lvl7pPr marL="9144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7pPr>
            <a:lvl8pPr marL="13716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8pPr>
            <a:lvl9pPr marL="18288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9pPr>
          </a:lstStyle>
          <a:p>
            <a:pPr>
              <a:lnSpc>
                <a:spcPct val="90000"/>
              </a:lnSpc>
              <a:spcBef>
                <a:spcPct val="30000"/>
              </a:spcBef>
              <a:buClr>
                <a:schemeClr val="tx1"/>
              </a:buClr>
              <a:buFont typeface="Wingdings" charset="0"/>
              <a:buNone/>
            </a:pPr>
            <a:r>
              <a:rPr lang="en-US" altLang="zh-CN" sz="1600" b="1" dirty="0">
                <a:solidFill>
                  <a:srgbClr val="0000FF"/>
                </a:solidFill>
              </a:rPr>
              <a:t>quark, lepton</a:t>
            </a:r>
          </a:p>
        </p:txBody>
      </p:sp>
      <p:sp>
        <p:nvSpPr>
          <p:cNvPr id="40" name="Text Box 30"/>
          <p:cNvSpPr txBox="1">
            <a:spLocks noChangeArrowheads="1"/>
          </p:cNvSpPr>
          <p:nvPr/>
        </p:nvSpPr>
        <p:spPr bwMode="auto">
          <a:xfrm>
            <a:off x="6304272" y="3915429"/>
            <a:ext cx="1600199" cy="3186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square" lIns="92075" tIns="46038" rIns="92075" bIns="46038">
            <a:spAutoFit/>
          </a:bodyPr>
          <a:lstStyle>
            <a:lvl1pPr>
              <a:defRPr sz="2400">
                <a:solidFill>
                  <a:srgbClr val="FF3300"/>
                </a:solidFill>
                <a:latin typeface="Comic Sans MS" charset="0"/>
                <a:ea typeface="ＭＳ Ｐゴシック" charset="0"/>
                <a:cs typeface="ＭＳ Ｐゴシック" charset="0"/>
              </a:defRPr>
            </a:lvl1pPr>
            <a:lvl2pPr marL="37931725" indent="-37474525">
              <a:defRPr sz="2400">
                <a:solidFill>
                  <a:srgbClr val="FF3300"/>
                </a:solidFill>
                <a:latin typeface="Comic Sans MS" charset="0"/>
                <a:ea typeface="ＭＳ Ｐゴシック" charset="0"/>
                <a:cs typeface="ＭＳ Ｐゴシック" charset="0"/>
              </a:defRPr>
            </a:lvl2pPr>
            <a:lvl3pPr>
              <a:defRPr sz="2400">
                <a:solidFill>
                  <a:srgbClr val="FF3300"/>
                </a:solidFill>
                <a:latin typeface="Comic Sans MS" charset="0"/>
                <a:ea typeface="ＭＳ Ｐゴシック" charset="0"/>
                <a:cs typeface="ＭＳ Ｐゴシック" charset="0"/>
              </a:defRPr>
            </a:lvl3pPr>
            <a:lvl4pPr>
              <a:defRPr sz="2400">
                <a:solidFill>
                  <a:srgbClr val="FF3300"/>
                </a:solidFill>
                <a:latin typeface="Comic Sans MS" charset="0"/>
                <a:ea typeface="ＭＳ Ｐゴシック" charset="0"/>
                <a:cs typeface="ＭＳ Ｐゴシック" charset="0"/>
              </a:defRPr>
            </a:lvl4pPr>
            <a:lvl5pPr>
              <a:defRPr sz="2400">
                <a:solidFill>
                  <a:srgbClr val="FF3300"/>
                </a:solidFill>
                <a:latin typeface="Comic Sans MS" charset="0"/>
                <a:ea typeface="ＭＳ Ｐゴシック" charset="0"/>
                <a:cs typeface="ＭＳ Ｐゴシック" charset="0"/>
              </a:defRPr>
            </a:lvl5pPr>
            <a:lvl6pPr marL="4572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6pPr>
            <a:lvl7pPr marL="9144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7pPr>
            <a:lvl8pPr marL="13716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8pPr>
            <a:lvl9pPr marL="18288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9pPr>
          </a:lstStyle>
          <a:p>
            <a:pPr>
              <a:lnSpc>
                <a:spcPct val="90000"/>
              </a:lnSpc>
              <a:spcBef>
                <a:spcPct val="30000"/>
              </a:spcBef>
              <a:buClr>
                <a:schemeClr val="tx1"/>
              </a:buClr>
              <a:buFont typeface="Wingdings" charset="0"/>
              <a:buNone/>
            </a:pPr>
            <a:r>
              <a:rPr lang="en-US" altLang="zh-CN" sz="1600" b="1" dirty="0">
                <a:solidFill>
                  <a:srgbClr val="0000FF"/>
                </a:solidFill>
              </a:rPr>
              <a:t>quark, lepton</a:t>
            </a:r>
          </a:p>
        </p:txBody>
      </p:sp>
      <p:grpSp>
        <p:nvGrpSpPr>
          <p:cNvPr id="41" name="组 40"/>
          <p:cNvGrpSpPr/>
          <p:nvPr/>
        </p:nvGrpSpPr>
        <p:grpSpPr>
          <a:xfrm>
            <a:off x="5269096" y="3166707"/>
            <a:ext cx="3141132" cy="993587"/>
            <a:chOff x="5105400" y="1667760"/>
            <a:chExt cx="4038600" cy="2084420"/>
          </a:xfrm>
        </p:grpSpPr>
        <p:sp>
          <p:nvSpPr>
            <p:cNvPr id="42" name="Freeform 23"/>
            <p:cNvSpPr>
              <a:spLocks/>
            </p:cNvSpPr>
            <p:nvPr/>
          </p:nvSpPr>
          <p:spPr bwMode="auto">
            <a:xfrm>
              <a:off x="5105400" y="1667760"/>
              <a:ext cx="3048000" cy="1003299"/>
            </a:xfrm>
            <a:custGeom>
              <a:avLst/>
              <a:gdLst>
                <a:gd name="T0" fmla="*/ 0 w 1920"/>
                <a:gd name="T1" fmla="*/ 1572577500 h 632"/>
                <a:gd name="T2" fmla="*/ 1451610000 w 1920"/>
                <a:gd name="T3" fmla="*/ 1572577500 h 632"/>
                <a:gd name="T4" fmla="*/ 2147483647 w 1920"/>
                <a:gd name="T5" fmla="*/ 1451610000 h 632"/>
                <a:gd name="T6" fmla="*/ 2147483647 w 1920"/>
                <a:gd name="T7" fmla="*/ 967740000 h 632"/>
                <a:gd name="T8" fmla="*/ 2147483647 w 1920"/>
                <a:gd name="T9" fmla="*/ 0 h 632"/>
                <a:gd name="T10" fmla="*/ 0 60000 65536"/>
                <a:gd name="T11" fmla="*/ 0 60000 65536"/>
                <a:gd name="T12" fmla="*/ 0 60000 65536"/>
                <a:gd name="T13" fmla="*/ 0 60000 65536"/>
                <a:gd name="T14" fmla="*/ 0 60000 65536"/>
                <a:gd name="T15" fmla="*/ 0 w 1920"/>
                <a:gd name="T16" fmla="*/ 0 h 632"/>
                <a:gd name="T17" fmla="*/ 1920 w 1920"/>
                <a:gd name="T18" fmla="*/ 632 h 632"/>
              </a:gdLst>
              <a:ahLst/>
              <a:cxnLst>
                <a:cxn ang="T10">
                  <a:pos x="T0" y="T1"/>
                </a:cxn>
                <a:cxn ang="T11">
                  <a:pos x="T2" y="T3"/>
                </a:cxn>
                <a:cxn ang="T12">
                  <a:pos x="T4" y="T5"/>
                </a:cxn>
                <a:cxn ang="T13">
                  <a:pos x="T6" y="T7"/>
                </a:cxn>
                <a:cxn ang="T14">
                  <a:pos x="T8" y="T9"/>
                </a:cxn>
              </a:cxnLst>
              <a:rect l="T15" t="T16" r="T17" b="T18"/>
              <a:pathLst>
                <a:path w="1920" h="632">
                  <a:moveTo>
                    <a:pt x="0" y="624"/>
                  </a:moveTo>
                  <a:cubicBezTo>
                    <a:pt x="200" y="628"/>
                    <a:pt x="400" y="632"/>
                    <a:pt x="576" y="624"/>
                  </a:cubicBezTo>
                  <a:cubicBezTo>
                    <a:pt x="752" y="616"/>
                    <a:pt x="912" y="616"/>
                    <a:pt x="1056" y="576"/>
                  </a:cubicBezTo>
                  <a:cubicBezTo>
                    <a:pt x="1200" y="536"/>
                    <a:pt x="1296" y="480"/>
                    <a:pt x="1440" y="384"/>
                  </a:cubicBezTo>
                  <a:cubicBezTo>
                    <a:pt x="1584" y="288"/>
                    <a:pt x="1752" y="144"/>
                    <a:pt x="1920" y="0"/>
                  </a:cubicBezTo>
                </a:path>
              </a:pathLst>
            </a:custGeom>
            <a:noFill/>
            <a:ln w="571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zh-CN" altLang="en-US"/>
            </a:p>
          </p:txBody>
        </p:sp>
        <p:sp>
          <p:nvSpPr>
            <p:cNvPr id="43" name="Line 25"/>
            <p:cNvSpPr>
              <a:spLocks noChangeShapeType="1"/>
            </p:cNvSpPr>
            <p:nvPr/>
          </p:nvSpPr>
          <p:spPr bwMode="auto">
            <a:xfrm flipH="1">
              <a:off x="8077200" y="3151223"/>
              <a:ext cx="457200" cy="0"/>
            </a:xfrm>
            <a:prstGeom prst="line">
              <a:avLst/>
            </a:prstGeom>
            <a:noFill/>
            <a:ln w="57150">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endParaRPr lang="zh-CN" altLang="en-US"/>
            </a:p>
          </p:txBody>
        </p:sp>
        <p:sp>
          <p:nvSpPr>
            <p:cNvPr id="44" name="Line 26"/>
            <p:cNvSpPr>
              <a:spLocks noChangeShapeType="1"/>
            </p:cNvSpPr>
            <p:nvPr/>
          </p:nvSpPr>
          <p:spPr bwMode="auto">
            <a:xfrm flipH="1">
              <a:off x="5867399" y="3447380"/>
              <a:ext cx="381000" cy="304800"/>
            </a:xfrm>
            <a:prstGeom prst="line">
              <a:avLst/>
            </a:prstGeom>
            <a:noFill/>
            <a:ln w="57150">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endParaRPr lang="zh-CN" altLang="en-US"/>
            </a:p>
          </p:txBody>
        </p:sp>
        <p:sp>
          <p:nvSpPr>
            <p:cNvPr id="45" name="Line 27"/>
            <p:cNvSpPr>
              <a:spLocks noChangeShapeType="1"/>
            </p:cNvSpPr>
            <p:nvPr/>
          </p:nvSpPr>
          <p:spPr bwMode="auto">
            <a:xfrm flipV="1">
              <a:off x="7391400" y="1972558"/>
              <a:ext cx="381000" cy="304800"/>
            </a:xfrm>
            <a:prstGeom prst="line">
              <a:avLst/>
            </a:prstGeom>
            <a:noFill/>
            <a:ln w="57150">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endParaRPr lang="zh-CN" altLang="en-US"/>
            </a:p>
          </p:txBody>
        </p:sp>
        <p:sp>
          <p:nvSpPr>
            <p:cNvPr id="46" name="Line 28"/>
            <p:cNvSpPr>
              <a:spLocks noChangeShapeType="1"/>
            </p:cNvSpPr>
            <p:nvPr/>
          </p:nvSpPr>
          <p:spPr bwMode="auto">
            <a:xfrm>
              <a:off x="5334000" y="2689702"/>
              <a:ext cx="457200" cy="0"/>
            </a:xfrm>
            <a:prstGeom prst="line">
              <a:avLst/>
            </a:prstGeom>
            <a:noFill/>
            <a:ln w="57150">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endParaRPr lang="zh-CN" altLang="en-US"/>
            </a:p>
          </p:txBody>
        </p:sp>
        <p:sp>
          <p:nvSpPr>
            <p:cNvPr id="47" name="Freeform 31"/>
            <p:cNvSpPr>
              <a:spLocks/>
            </p:cNvSpPr>
            <p:nvPr/>
          </p:nvSpPr>
          <p:spPr bwMode="auto">
            <a:xfrm>
              <a:off x="6886575" y="2682540"/>
              <a:ext cx="247651" cy="450849"/>
            </a:xfrm>
            <a:custGeom>
              <a:avLst/>
              <a:gdLst>
                <a:gd name="T0" fmla="*/ 272176875 w 156"/>
                <a:gd name="T1" fmla="*/ 715724375 h 284"/>
                <a:gd name="T2" fmla="*/ 393144375 w 156"/>
                <a:gd name="T3" fmla="*/ 579635938 h 284"/>
                <a:gd name="T4" fmla="*/ 120967500 w 156"/>
                <a:gd name="T5" fmla="*/ 443547500 h 284"/>
                <a:gd name="T6" fmla="*/ 75604688 w 156"/>
                <a:gd name="T7" fmla="*/ 292338125 h 284"/>
                <a:gd name="T8" fmla="*/ 181451250 w 156"/>
                <a:gd name="T9" fmla="*/ 262096250 h 284"/>
                <a:gd name="T10" fmla="*/ 211693125 w 156"/>
                <a:gd name="T11" fmla="*/ 216733438 h 284"/>
                <a:gd name="T12" fmla="*/ 257055938 w 156"/>
                <a:gd name="T13" fmla="*/ 201612500 h 284"/>
                <a:gd name="T14" fmla="*/ 317539688 w 156"/>
                <a:gd name="T15" fmla="*/ 110886875 h 284"/>
                <a:gd name="T16" fmla="*/ 0 w 156"/>
                <a:gd name="T17" fmla="*/ 5040313 h 2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6"/>
                <a:gd name="T28" fmla="*/ 0 h 284"/>
                <a:gd name="T29" fmla="*/ 156 w 156"/>
                <a:gd name="T30" fmla="*/ 284 h 2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6" h="284">
                  <a:moveTo>
                    <a:pt x="108" y="284"/>
                  </a:moveTo>
                  <a:cubicBezTo>
                    <a:pt x="149" y="243"/>
                    <a:pt x="135" y="262"/>
                    <a:pt x="156" y="230"/>
                  </a:cubicBezTo>
                  <a:cubicBezTo>
                    <a:pt x="142" y="173"/>
                    <a:pt x="103" y="181"/>
                    <a:pt x="48" y="176"/>
                  </a:cubicBezTo>
                  <a:cubicBezTo>
                    <a:pt x="28" y="162"/>
                    <a:pt x="12" y="143"/>
                    <a:pt x="30" y="116"/>
                  </a:cubicBezTo>
                  <a:cubicBezTo>
                    <a:pt x="38" y="104"/>
                    <a:pt x="58" y="108"/>
                    <a:pt x="72" y="104"/>
                  </a:cubicBezTo>
                  <a:cubicBezTo>
                    <a:pt x="76" y="98"/>
                    <a:pt x="78" y="91"/>
                    <a:pt x="84" y="86"/>
                  </a:cubicBezTo>
                  <a:cubicBezTo>
                    <a:pt x="89" y="82"/>
                    <a:pt x="98" y="84"/>
                    <a:pt x="102" y="80"/>
                  </a:cubicBezTo>
                  <a:cubicBezTo>
                    <a:pt x="112" y="70"/>
                    <a:pt x="126" y="44"/>
                    <a:pt x="126" y="44"/>
                  </a:cubicBezTo>
                  <a:cubicBezTo>
                    <a:pt x="97" y="0"/>
                    <a:pt x="50" y="2"/>
                    <a:pt x="0" y="2"/>
                  </a:cubicBezTo>
                </a:path>
              </a:pathLst>
            </a:custGeom>
            <a:noFill/>
            <a:ln w="57150">
              <a:solidFill>
                <a:schemeClr val="hlink"/>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zh-CN" altLang="en-US"/>
            </a:p>
          </p:txBody>
        </p:sp>
        <p:sp>
          <p:nvSpPr>
            <p:cNvPr id="48" name="Text Box 32"/>
            <p:cNvSpPr txBox="1">
              <a:spLocks noChangeArrowheads="1"/>
            </p:cNvSpPr>
            <p:nvPr/>
          </p:nvSpPr>
          <p:spPr bwMode="auto">
            <a:xfrm>
              <a:off x="7086600" y="2359132"/>
              <a:ext cx="2057400" cy="312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2075" tIns="46038" rIns="92075" bIns="46038">
              <a:spAutoFit/>
            </a:bodyPr>
            <a:lstStyle>
              <a:lvl1pPr>
                <a:defRPr sz="2400">
                  <a:solidFill>
                    <a:srgbClr val="FF3300"/>
                  </a:solidFill>
                  <a:latin typeface="Comic Sans MS" charset="0"/>
                  <a:ea typeface="ＭＳ Ｐゴシック" charset="0"/>
                  <a:cs typeface="ＭＳ Ｐゴシック" charset="0"/>
                </a:defRPr>
              </a:lvl1pPr>
              <a:lvl2pPr marL="37931725" indent="-37474525">
                <a:defRPr sz="2400">
                  <a:solidFill>
                    <a:srgbClr val="FF3300"/>
                  </a:solidFill>
                  <a:latin typeface="Comic Sans MS" charset="0"/>
                  <a:ea typeface="ＭＳ Ｐゴシック" charset="0"/>
                  <a:cs typeface="ＭＳ Ｐゴシック" charset="0"/>
                </a:defRPr>
              </a:lvl2pPr>
              <a:lvl3pPr>
                <a:defRPr sz="2400">
                  <a:solidFill>
                    <a:srgbClr val="FF3300"/>
                  </a:solidFill>
                  <a:latin typeface="Comic Sans MS" charset="0"/>
                  <a:ea typeface="ＭＳ Ｐゴシック" charset="0"/>
                  <a:cs typeface="ＭＳ Ｐゴシック" charset="0"/>
                </a:defRPr>
              </a:lvl3pPr>
              <a:lvl4pPr>
                <a:defRPr sz="2400">
                  <a:solidFill>
                    <a:srgbClr val="FF3300"/>
                  </a:solidFill>
                  <a:latin typeface="Comic Sans MS" charset="0"/>
                  <a:ea typeface="ＭＳ Ｐゴシック" charset="0"/>
                  <a:cs typeface="ＭＳ Ｐゴシック" charset="0"/>
                </a:defRPr>
              </a:lvl4pPr>
              <a:lvl5pPr>
                <a:defRPr sz="2400">
                  <a:solidFill>
                    <a:srgbClr val="FF3300"/>
                  </a:solidFill>
                  <a:latin typeface="Comic Sans MS" charset="0"/>
                  <a:ea typeface="ＭＳ Ｐゴシック" charset="0"/>
                  <a:cs typeface="ＭＳ Ｐゴシック" charset="0"/>
                </a:defRPr>
              </a:lvl5pPr>
              <a:lvl6pPr marL="4572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6pPr>
              <a:lvl7pPr marL="9144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7pPr>
              <a:lvl8pPr marL="13716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8pPr>
              <a:lvl9pPr marL="18288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9pPr>
            </a:lstStyle>
            <a:p>
              <a:pPr>
                <a:lnSpc>
                  <a:spcPct val="90000"/>
                </a:lnSpc>
                <a:spcBef>
                  <a:spcPct val="30000"/>
                </a:spcBef>
                <a:buClr>
                  <a:schemeClr val="tx1"/>
                </a:buClr>
                <a:buFont typeface="Wingdings" charset="0"/>
                <a:buNone/>
              </a:pPr>
              <a:r>
                <a:rPr lang="en-US" altLang="zh-CN" sz="1600" b="1" dirty="0">
                  <a:solidFill>
                    <a:schemeClr val="hlink"/>
                  </a:solidFill>
                </a:rPr>
                <a:t>force carrier</a:t>
              </a:r>
            </a:p>
          </p:txBody>
        </p:sp>
      </p:grpSp>
    </p:spTree>
    <p:extLst>
      <p:ext uri="{BB962C8B-B14F-4D97-AF65-F5344CB8AC3E}">
        <p14:creationId xmlns:p14="http://schemas.microsoft.com/office/powerpoint/2010/main" val="30766624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53525" cy="686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48131"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465888" y="231775"/>
            <a:ext cx="1276350" cy="1223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48132" name="Rectangle 3"/>
          <p:cNvSpPr>
            <a:spLocks/>
          </p:cNvSpPr>
          <p:nvPr/>
        </p:nvSpPr>
        <p:spPr bwMode="auto">
          <a:xfrm>
            <a:off x="3760788" y="379413"/>
            <a:ext cx="2705100" cy="438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r>
              <a:rPr lang="en-US" sz="2500" dirty="0">
                <a:latin typeface="Baskerville Bold" charset="0"/>
                <a:sym typeface="Baskerville Bold" charset="0"/>
              </a:rPr>
              <a:t> </a:t>
            </a:r>
            <a:r>
              <a:rPr lang="zh-CN" altLang="en-US" sz="4000" dirty="0" smtClean="0">
                <a:latin typeface="Baskerville Bold" charset="0"/>
                <a:sym typeface="Baskerville Bold" charset="0"/>
              </a:rPr>
              <a:t>物理分析</a:t>
            </a:r>
            <a:endParaRPr lang="en-US" sz="4000" dirty="0">
              <a:latin typeface="Baskerville Bold" charset="0"/>
              <a:sym typeface="Baskerville Bold" charset="0"/>
            </a:endParaRPr>
          </a:p>
        </p:txBody>
      </p:sp>
      <p:pic>
        <p:nvPicPr>
          <p:cNvPr id="48133" name="Picture 4"/>
          <p:cNvPicPr>
            <a:picLocks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813175" y="5768975"/>
            <a:ext cx="1839913" cy="101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48134" name="Picture 5"/>
          <p:cNvPicPr>
            <a:picLocks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332663" y="4276725"/>
            <a:ext cx="1268412" cy="1223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48135" name="Rectangle 6"/>
          <p:cNvSpPr>
            <a:spLocks/>
          </p:cNvSpPr>
          <p:nvPr/>
        </p:nvSpPr>
        <p:spPr bwMode="auto">
          <a:xfrm>
            <a:off x="5705475" y="6072188"/>
            <a:ext cx="785813" cy="401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r>
              <a:rPr lang="en-US" sz="2200">
                <a:solidFill>
                  <a:srgbClr val="FFFFFF"/>
                </a:solidFill>
                <a:latin typeface="Baskerville Bold" charset="0"/>
                <a:sym typeface="Baskerville Bold" charset="0"/>
              </a:rPr>
              <a:t>LHC</a:t>
            </a:r>
          </a:p>
        </p:txBody>
      </p:sp>
      <p:sp>
        <p:nvSpPr>
          <p:cNvPr id="48136" name="Rectangle 7"/>
          <p:cNvSpPr>
            <a:spLocks/>
          </p:cNvSpPr>
          <p:nvPr/>
        </p:nvSpPr>
        <p:spPr bwMode="auto">
          <a:xfrm>
            <a:off x="5160963" y="4276725"/>
            <a:ext cx="2384425" cy="1063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r>
              <a:rPr lang="en-US" sz="2200">
                <a:solidFill>
                  <a:srgbClr val="FFFFFF"/>
                </a:solidFill>
                <a:latin typeface="Baskerville Bold" charset="0"/>
                <a:sym typeface="Baskerville Bold" charset="0"/>
              </a:rPr>
              <a:t>Detectors</a:t>
            </a:r>
          </a:p>
          <a:p>
            <a:r>
              <a:rPr lang="en-US" sz="2200">
                <a:solidFill>
                  <a:srgbClr val="FFFFFF"/>
                </a:solidFill>
                <a:latin typeface="Baskerville Bold" charset="0"/>
                <a:sym typeface="Baskerville Bold" charset="0"/>
              </a:rPr>
              <a:t>Construction &amp; Commissioning </a:t>
            </a:r>
          </a:p>
        </p:txBody>
      </p:sp>
      <p:pic>
        <p:nvPicPr>
          <p:cNvPr id="48137" name="Picture 8"/>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330450" y="231775"/>
            <a:ext cx="1287463" cy="1223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48138" name="Picture 9"/>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255588" y="4219575"/>
            <a:ext cx="1562100" cy="1171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48139" name="Rectangle 10"/>
          <p:cNvSpPr>
            <a:spLocks/>
          </p:cNvSpPr>
          <p:nvPr/>
        </p:nvSpPr>
        <p:spPr bwMode="auto">
          <a:xfrm>
            <a:off x="1901825" y="4522788"/>
            <a:ext cx="2500313"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r>
              <a:rPr lang="en-US" sz="2200">
                <a:solidFill>
                  <a:srgbClr val="FFFFFF"/>
                </a:solidFill>
                <a:latin typeface="Baskerville Bold" charset="0"/>
                <a:sym typeface="Baskerville Bold" charset="0"/>
              </a:rPr>
              <a:t>Trigger &amp;</a:t>
            </a:r>
            <a:br>
              <a:rPr lang="en-US" sz="2200">
                <a:solidFill>
                  <a:srgbClr val="FFFFFF"/>
                </a:solidFill>
                <a:latin typeface="Baskerville Bold" charset="0"/>
                <a:sym typeface="Baskerville Bold" charset="0"/>
              </a:rPr>
            </a:br>
            <a:r>
              <a:rPr lang="en-US" sz="2200">
                <a:solidFill>
                  <a:srgbClr val="FFFFFF"/>
                </a:solidFill>
                <a:latin typeface="Baskerville Bold" charset="0"/>
                <a:sym typeface="Baskerville Bold" charset="0"/>
              </a:rPr>
              <a:t>Data Acquisition</a:t>
            </a:r>
          </a:p>
        </p:txBody>
      </p:sp>
      <p:pic>
        <p:nvPicPr>
          <p:cNvPr id="48140" name="Picture 11"/>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49238" y="2625725"/>
            <a:ext cx="1366837" cy="136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48141" name="Rectangle 12"/>
          <p:cNvSpPr>
            <a:spLocks/>
          </p:cNvSpPr>
          <p:nvPr/>
        </p:nvSpPr>
        <p:spPr bwMode="auto">
          <a:xfrm>
            <a:off x="1724025" y="2625725"/>
            <a:ext cx="3079750" cy="731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r>
              <a:rPr lang="en-US" sz="2200">
                <a:solidFill>
                  <a:srgbClr val="FFFFFF"/>
                </a:solidFill>
                <a:latin typeface="Baskerville Bold" charset="0"/>
                <a:sym typeface="Baskerville Bold" charset="0"/>
              </a:rPr>
              <a:t>Event Reconstruction &amp; Calibration</a:t>
            </a:r>
          </a:p>
        </p:txBody>
      </p:sp>
      <p:pic>
        <p:nvPicPr>
          <p:cNvPr id="48142" name="Picture 13"/>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7391400" y="1870075"/>
            <a:ext cx="1449388" cy="1241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48143" name="Rectangle 14"/>
          <p:cNvSpPr>
            <a:spLocks/>
          </p:cNvSpPr>
          <p:nvPr/>
        </p:nvSpPr>
        <p:spPr bwMode="auto">
          <a:xfrm>
            <a:off x="4911725" y="1982788"/>
            <a:ext cx="2500313"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r>
              <a:rPr lang="en-US" sz="2200">
                <a:solidFill>
                  <a:srgbClr val="FFFFFF"/>
                </a:solidFill>
                <a:latin typeface="Baskerville Bold" charset="0"/>
                <a:sym typeface="Baskerville Bold" charset="0"/>
              </a:rPr>
              <a:t>Event Generation </a:t>
            </a:r>
            <a:br>
              <a:rPr lang="en-US" sz="2200">
                <a:solidFill>
                  <a:srgbClr val="FFFFFF"/>
                </a:solidFill>
                <a:latin typeface="Baskerville Bold" charset="0"/>
                <a:sym typeface="Baskerville Bold" charset="0"/>
              </a:rPr>
            </a:br>
            <a:r>
              <a:rPr lang="en-US" sz="2200">
                <a:solidFill>
                  <a:srgbClr val="FFFFFF"/>
                </a:solidFill>
                <a:latin typeface="Baskerville Bold" charset="0"/>
                <a:sym typeface="Baskerville Bold" charset="0"/>
              </a:rPr>
              <a:t>&amp; Simulation</a:t>
            </a:r>
          </a:p>
        </p:txBody>
      </p:sp>
      <p:pic>
        <p:nvPicPr>
          <p:cNvPr id="48144" name="Picture 15"/>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438150" y="1223963"/>
            <a:ext cx="1627188" cy="116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48145" name="Rectangle 16"/>
          <p:cNvSpPr>
            <a:spLocks/>
          </p:cNvSpPr>
          <p:nvPr/>
        </p:nvSpPr>
        <p:spPr bwMode="auto">
          <a:xfrm>
            <a:off x="2062163" y="1670050"/>
            <a:ext cx="2706687" cy="731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r>
              <a:rPr lang="en-US" sz="2200">
                <a:solidFill>
                  <a:srgbClr val="FFFFFF"/>
                </a:solidFill>
                <a:latin typeface="Baskerville Bold" charset="0"/>
                <a:sym typeface="Baskerville Bold" charset="0"/>
              </a:rPr>
              <a:t>Performance of the Reconstruction</a:t>
            </a:r>
          </a:p>
        </p:txBody>
      </p:sp>
    </p:spTree>
    <p:extLst>
      <p:ext uri="{BB962C8B-B14F-4D97-AF65-F5344CB8AC3E}">
        <p14:creationId xmlns:p14="http://schemas.microsoft.com/office/powerpoint/2010/main" val="3606559907"/>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p:cNvSpPr txBox="1">
            <a:spLocks/>
          </p:cNvSpPr>
          <p:nvPr/>
        </p:nvSpPr>
        <p:spPr>
          <a:xfrm>
            <a:off x="7010400" y="266700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87A23F-BAF2-40F7-981E-A4E481A32A38}" type="slidenum">
              <a:rPr lang="en-US" smtClean="0">
                <a:solidFill>
                  <a:prstClr val="black">
                    <a:tint val="75000"/>
                  </a:prstClr>
                </a:solidFill>
              </a:rPr>
              <a:pPr/>
              <a:t>21</a:t>
            </a:fld>
            <a:endParaRPr lang="en-US">
              <a:solidFill>
                <a:prstClr val="black">
                  <a:tint val="75000"/>
                </a:prstClr>
              </a:solidFill>
            </a:endParaRPr>
          </a:p>
        </p:txBody>
      </p:sp>
      <p:sp>
        <p:nvSpPr>
          <p:cNvPr id="8" name="TextBox 5"/>
          <p:cNvSpPr txBox="1">
            <a:spLocks noChangeArrowheads="1"/>
          </p:cNvSpPr>
          <p:nvPr/>
        </p:nvSpPr>
        <p:spPr bwMode="auto">
          <a:xfrm>
            <a:off x="122750" y="1592076"/>
            <a:ext cx="8964488" cy="1323439"/>
          </a:xfrm>
          <a:prstGeom prst="rect">
            <a:avLst/>
          </a:prstGeom>
          <a:solidFill>
            <a:srgbClr val="CCCC66"/>
          </a:solidFill>
          <a:ln w="9525">
            <a:solidFill>
              <a:srgbClr val="000000"/>
            </a:solidFill>
            <a:miter lim="800000"/>
            <a:headEnd/>
            <a:tailEnd/>
          </a:ln>
        </p:spPr>
        <p:txBody>
          <a:bodyPr wrap="square">
            <a:spAutoFit/>
          </a:bodyPr>
          <a:lstStyle>
            <a:lvl1pPr>
              <a:defRPr sz="1600">
                <a:solidFill>
                  <a:schemeClr val="tx1"/>
                </a:solidFill>
                <a:latin typeface="Comic Sans MS" charset="0"/>
                <a:ea typeface="ＭＳ Ｐゴシック" charset="0"/>
                <a:cs typeface="ＭＳ Ｐゴシック" charset="0"/>
              </a:defRPr>
            </a:lvl1pPr>
            <a:lvl2pPr marL="742950" indent="-285750">
              <a:defRPr sz="1600">
                <a:solidFill>
                  <a:schemeClr val="tx1"/>
                </a:solidFill>
                <a:latin typeface="Comic Sans MS" charset="0"/>
                <a:ea typeface="ＭＳ Ｐゴシック" charset="0"/>
              </a:defRPr>
            </a:lvl2pPr>
            <a:lvl3pPr marL="1143000" indent="-228600">
              <a:defRPr sz="1600">
                <a:solidFill>
                  <a:schemeClr val="tx1"/>
                </a:solidFill>
                <a:latin typeface="Comic Sans MS" charset="0"/>
                <a:ea typeface="ＭＳ Ｐゴシック" charset="0"/>
              </a:defRPr>
            </a:lvl3pPr>
            <a:lvl4pPr marL="1600200" indent="-228600">
              <a:defRPr sz="1600">
                <a:solidFill>
                  <a:schemeClr val="tx1"/>
                </a:solidFill>
                <a:latin typeface="Comic Sans MS" charset="0"/>
                <a:ea typeface="ＭＳ Ｐゴシック" charset="0"/>
              </a:defRPr>
            </a:lvl4pPr>
            <a:lvl5pPr marL="2057400" indent="-22860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r>
              <a:rPr lang="en-US" dirty="0" smtClean="0">
                <a:solidFill>
                  <a:prstClr val="black"/>
                </a:solidFill>
                <a:sym typeface="Wingdings"/>
              </a:rPr>
              <a:t>Huge efforts over last months to prepare for high </a:t>
            </a:r>
            <a:r>
              <a:rPr lang="en-US" dirty="0" err="1" smtClean="0">
                <a:solidFill>
                  <a:prstClr val="black"/>
                </a:solidFill>
                <a:sym typeface="Wingdings"/>
              </a:rPr>
              <a:t>lumi</a:t>
            </a:r>
            <a:r>
              <a:rPr lang="en-US" dirty="0" smtClean="0">
                <a:solidFill>
                  <a:prstClr val="black"/>
                </a:solidFill>
                <a:sym typeface="Wingdings"/>
              </a:rPr>
              <a:t> and pile-up expected in 2012:</a:t>
            </a:r>
          </a:p>
          <a:p>
            <a:pPr marL="285750" indent="-285750">
              <a:buFont typeface="Wingdings" charset="2"/>
              <a:buChar char="q"/>
            </a:pPr>
            <a:r>
              <a:rPr lang="en-US" dirty="0" smtClean="0">
                <a:solidFill>
                  <a:prstClr val="black"/>
                </a:solidFill>
                <a:sym typeface="Wingdings"/>
              </a:rPr>
              <a:t>optimized trigger and offline algorithms (tracking, </a:t>
            </a:r>
            <a:r>
              <a:rPr lang="en-US" dirty="0" err="1" smtClean="0">
                <a:solidFill>
                  <a:prstClr val="black"/>
                </a:solidFill>
                <a:sym typeface="Wingdings"/>
              </a:rPr>
              <a:t>calo</a:t>
            </a:r>
            <a:r>
              <a:rPr lang="en-US" dirty="0" smtClean="0">
                <a:solidFill>
                  <a:prstClr val="black"/>
                </a:solidFill>
                <a:sym typeface="Wingdings"/>
              </a:rPr>
              <a:t> </a:t>
            </a:r>
            <a:r>
              <a:rPr lang="en-US" dirty="0">
                <a:solidFill>
                  <a:prstClr val="black"/>
                </a:solidFill>
                <a:sym typeface="Wingdings"/>
              </a:rPr>
              <a:t>noise treatment, physics </a:t>
            </a:r>
            <a:r>
              <a:rPr lang="en-US" dirty="0" smtClean="0">
                <a:solidFill>
                  <a:prstClr val="black"/>
                </a:solidFill>
                <a:sym typeface="Wingdings"/>
              </a:rPr>
              <a:t>objects) </a:t>
            </a:r>
          </a:p>
          <a:p>
            <a:r>
              <a:rPr lang="en-US" dirty="0">
                <a:solidFill>
                  <a:prstClr val="black"/>
                </a:solidFill>
                <a:sym typeface="Wingdings"/>
              </a:rPr>
              <a:t> </a:t>
            </a:r>
            <a:r>
              <a:rPr lang="en-US" dirty="0" smtClean="0">
                <a:solidFill>
                  <a:prstClr val="black"/>
                </a:solidFill>
                <a:sym typeface="Wingdings"/>
              </a:rPr>
              <a:t>    mitigate impact of pile-up on CPU, rates, efficiency, identification, resolution </a:t>
            </a:r>
          </a:p>
          <a:p>
            <a:pPr marL="285750" indent="-285750">
              <a:buFont typeface="Wingdings" charset="2"/>
              <a:buChar char="q"/>
            </a:pPr>
            <a:r>
              <a:rPr lang="en-US" dirty="0" smtClean="0">
                <a:solidFill>
                  <a:prstClr val="black"/>
                </a:solidFill>
                <a:sym typeface="Wingdings"/>
              </a:rPr>
              <a:t>in spite of x2 larger </a:t>
            </a:r>
            <a:r>
              <a:rPr lang="en-US" dirty="0">
                <a:solidFill>
                  <a:prstClr val="black"/>
                </a:solidFill>
                <a:sym typeface="Wingdings"/>
              </a:rPr>
              <a:t>CPU/</a:t>
            </a:r>
            <a:r>
              <a:rPr lang="en-US" dirty="0" smtClean="0">
                <a:solidFill>
                  <a:prstClr val="black"/>
                </a:solidFill>
                <a:sym typeface="Wingdings"/>
              </a:rPr>
              <a:t>event </a:t>
            </a:r>
            <a:r>
              <a:rPr lang="en-US" dirty="0">
                <a:solidFill>
                  <a:prstClr val="black"/>
                </a:solidFill>
                <a:sym typeface="Wingdings"/>
              </a:rPr>
              <a:t>and </a:t>
            </a:r>
            <a:r>
              <a:rPr lang="en-US" dirty="0" smtClean="0">
                <a:solidFill>
                  <a:prstClr val="black"/>
                </a:solidFill>
                <a:sym typeface="Wingdings"/>
              </a:rPr>
              <a:t>event size  we do not request additional computing </a:t>
            </a:r>
          </a:p>
          <a:p>
            <a:r>
              <a:rPr lang="en-US" dirty="0">
                <a:solidFill>
                  <a:prstClr val="black"/>
                </a:solidFill>
                <a:sym typeface="Wingdings"/>
              </a:rPr>
              <a:t> </a:t>
            </a:r>
            <a:r>
              <a:rPr lang="en-US" dirty="0" smtClean="0">
                <a:solidFill>
                  <a:prstClr val="black"/>
                </a:solidFill>
                <a:sym typeface="Wingdings"/>
              </a:rPr>
              <a:t>    resources (optimized computing model, increased fraction of fast simulation, etc.)</a:t>
            </a:r>
            <a:endParaRPr lang="en-US" dirty="0">
              <a:solidFill>
                <a:prstClr val="black"/>
              </a:solidFill>
              <a:sym typeface="Wingdings"/>
            </a:endParaRPr>
          </a:p>
        </p:txBody>
      </p:sp>
      <p:grpSp>
        <p:nvGrpSpPr>
          <p:cNvPr id="9" name="Group 8"/>
          <p:cNvGrpSpPr/>
          <p:nvPr/>
        </p:nvGrpSpPr>
        <p:grpSpPr>
          <a:xfrm>
            <a:off x="15240" y="603983"/>
            <a:ext cx="9144000" cy="3080742"/>
            <a:chOff x="0" y="2203650"/>
            <a:chExt cx="9144000" cy="3080742"/>
          </a:xfrm>
        </p:grpSpPr>
        <p:pic>
          <p:nvPicPr>
            <p:cNvPr id="10" name="Picture 9" descr="Untitled.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2203650"/>
              <a:ext cx="9144000" cy="3080742"/>
            </a:xfrm>
            <a:prstGeom prst="rect">
              <a:avLst/>
            </a:prstGeom>
          </p:spPr>
        </p:pic>
        <p:sp>
          <p:nvSpPr>
            <p:cNvPr id="11" name="TextBox 10"/>
            <p:cNvSpPr txBox="1">
              <a:spLocks noChangeArrowheads="1"/>
            </p:cNvSpPr>
            <p:nvPr/>
          </p:nvSpPr>
          <p:spPr bwMode="auto">
            <a:xfrm>
              <a:off x="1259632" y="3861048"/>
              <a:ext cx="763600" cy="307777"/>
            </a:xfrm>
            <a:prstGeom prst="rect">
              <a:avLst/>
            </a:prstGeom>
            <a:solidFill>
              <a:srgbClr val="FFFF00"/>
            </a:solidFill>
            <a:ln w="9525">
              <a:solidFill>
                <a:srgbClr val="000000"/>
              </a:solidFill>
              <a:miter lim="800000"/>
              <a:headEnd/>
              <a:tailEnd/>
            </a:ln>
          </p:spPr>
          <p:txBody>
            <a:bodyPr wrap="none">
              <a:spAutoFit/>
            </a:bodyPr>
            <a:lstStyle>
              <a:lvl1pPr>
                <a:defRPr sz="1600">
                  <a:solidFill>
                    <a:schemeClr val="tx1"/>
                  </a:solidFill>
                  <a:latin typeface="Comic Sans MS" charset="0"/>
                  <a:ea typeface="ＭＳ Ｐゴシック" charset="0"/>
                  <a:cs typeface="ＭＳ Ｐゴシック" charset="0"/>
                </a:defRPr>
              </a:lvl1pPr>
              <a:lvl2pPr marL="742950" indent="-285750">
                <a:defRPr sz="1600">
                  <a:solidFill>
                    <a:schemeClr val="tx1"/>
                  </a:solidFill>
                  <a:latin typeface="Comic Sans MS" charset="0"/>
                  <a:ea typeface="ＭＳ Ｐゴシック" charset="0"/>
                </a:defRPr>
              </a:lvl2pPr>
              <a:lvl3pPr marL="1143000" indent="-228600">
                <a:defRPr sz="1600">
                  <a:solidFill>
                    <a:schemeClr val="tx1"/>
                  </a:solidFill>
                  <a:latin typeface="Comic Sans MS" charset="0"/>
                  <a:ea typeface="ＭＳ Ｐゴシック" charset="0"/>
                </a:defRPr>
              </a:lvl3pPr>
              <a:lvl4pPr marL="1600200" indent="-228600">
                <a:defRPr sz="1600">
                  <a:solidFill>
                    <a:schemeClr val="tx1"/>
                  </a:solidFill>
                  <a:latin typeface="Comic Sans MS" charset="0"/>
                  <a:ea typeface="ＭＳ Ｐゴシック" charset="0"/>
                </a:defRPr>
              </a:lvl4pPr>
              <a:lvl5pPr marL="2057400" indent="-22860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r>
                <a:rPr lang="en-US" sz="1400" dirty="0" smtClean="0">
                  <a:solidFill>
                    <a:prstClr val="black"/>
                  </a:solidFill>
                  <a:sym typeface="Wingdings"/>
                </a:rPr>
                <a:t>Z </a:t>
              </a:r>
              <a:r>
                <a:rPr lang="en-US" sz="1400" dirty="0" err="1" smtClean="0">
                  <a:solidFill>
                    <a:prstClr val="black"/>
                  </a:solidFill>
                  <a:latin typeface="Lucida Grande"/>
                  <a:ea typeface="Lucida Grande"/>
                  <a:cs typeface="Lucida Grande"/>
                  <a:sym typeface="Wingdings"/>
                </a:rPr>
                <a:t>μμ</a:t>
              </a:r>
              <a:endParaRPr lang="en-US" sz="1400" dirty="0" smtClean="0">
                <a:solidFill>
                  <a:prstClr val="black"/>
                </a:solidFill>
                <a:sym typeface="Wingdings"/>
              </a:endParaRPr>
            </a:p>
          </p:txBody>
        </p:sp>
        <p:sp>
          <p:nvSpPr>
            <p:cNvPr id="12" name="TextBox 5"/>
            <p:cNvSpPr txBox="1">
              <a:spLocks noChangeArrowheads="1"/>
            </p:cNvSpPr>
            <p:nvPr/>
          </p:nvSpPr>
          <p:spPr bwMode="auto">
            <a:xfrm>
              <a:off x="3059832" y="2260056"/>
              <a:ext cx="6045745" cy="338554"/>
            </a:xfrm>
            <a:prstGeom prst="rect">
              <a:avLst/>
            </a:prstGeom>
            <a:solidFill>
              <a:srgbClr val="FFFF00"/>
            </a:solidFill>
            <a:ln w="9525">
              <a:solidFill>
                <a:srgbClr val="000000"/>
              </a:solidFill>
              <a:miter lim="800000"/>
              <a:headEnd/>
              <a:tailEnd/>
            </a:ln>
          </p:spPr>
          <p:txBody>
            <a:bodyPr wrap="none">
              <a:spAutoFit/>
            </a:bodyPr>
            <a:lstStyle>
              <a:lvl1pPr>
                <a:defRPr sz="1600">
                  <a:solidFill>
                    <a:schemeClr val="tx1"/>
                  </a:solidFill>
                  <a:latin typeface="Comic Sans MS" charset="0"/>
                  <a:ea typeface="ＭＳ Ｐゴシック" charset="0"/>
                  <a:cs typeface="ＭＳ Ｐゴシック" charset="0"/>
                </a:defRPr>
              </a:lvl1pPr>
              <a:lvl2pPr marL="742950" indent="-285750">
                <a:defRPr sz="1600">
                  <a:solidFill>
                    <a:schemeClr val="tx1"/>
                  </a:solidFill>
                  <a:latin typeface="Comic Sans MS" charset="0"/>
                  <a:ea typeface="ＭＳ Ｐゴシック" charset="0"/>
                </a:defRPr>
              </a:lvl2pPr>
              <a:lvl3pPr marL="1143000" indent="-228600">
                <a:defRPr sz="1600">
                  <a:solidFill>
                    <a:schemeClr val="tx1"/>
                  </a:solidFill>
                  <a:latin typeface="Comic Sans MS" charset="0"/>
                  <a:ea typeface="ＭＳ Ｐゴシック" charset="0"/>
                </a:defRPr>
              </a:lvl3pPr>
              <a:lvl4pPr marL="1600200" indent="-228600">
                <a:defRPr sz="1600">
                  <a:solidFill>
                    <a:schemeClr val="tx1"/>
                  </a:solidFill>
                  <a:latin typeface="Comic Sans MS" charset="0"/>
                  <a:ea typeface="ＭＳ Ｐゴシック" charset="0"/>
                </a:defRPr>
              </a:lvl4pPr>
              <a:lvl5pPr marL="2057400" indent="-22860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r>
                <a:rPr lang="en-US" dirty="0" smtClean="0">
                  <a:solidFill>
                    <a:prstClr val="black"/>
                  </a:solidFill>
                  <a:sym typeface="Wingdings"/>
                </a:rPr>
                <a:t>Z </a:t>
              </a:r>
              <a:r>
                <a:rPr lang="en-US" dirty="0" err="1" smtClean="0">
                  <a:solidFill>
                    <a:prstClr val="black"/>
                  </a:solidFill>
                  <a:latin typeface="Lucida Grande"/>
                  <a:ea typeface="Lucida Grande"/>
                  <a:cs typeface="Lucida Grande"/>
                  <a:sym typeface="Wingdings"/>
                </a:rPr>
                <a:t>μμ</a:t>
              </a:r>
              <a:r>
                <a:rPr lang="en-US" dirty="0" smtClean="0">
                  <a:solidFill>
                    <a:prstClr val="black"/>
                  </a:solidFill>
                  <a:sym typeface="Wingdings"/>
                </a:rPr>
                <a:t> event from 2012 data with 25 reconstructed vertices</a:t>
              </a:r>
            </a:p>
          </p:txBody>
        </p:sp>
      </p:grpSp>
      <p:sp>
        <p:nvSpPr>
          <p:cNvPr id="4" name="文本框 3"/>
          <p:cNvSpPr txBox="1"/>
          <p:nvPr/>
        </p:nvSpPr>
        <p:spPr>
          <a:xfrm>
            <a:off x="2996919" y="5552"/>
            <a:ext cx="3075882" cy="584776"/>
          </a:xfrm>
          <a:prstGeom prst="rect">
            <a:avLst/>
          </a:prstGeom>
          <a:noFill/>
        </p:spPr>
        <p:txBody>
          <a:bodyPr wrap="none" rtlCol="0">
            <a:spAutoFit/>
          </a:bodyPr>
          <a:lstStyle/>
          <a:p>
            <a:r>
              <a:rPr kumimoji="1" lang="en-US" altLang="zh-CN" sz="3200" b="1" dirty="0">
                <a:latin typeface="Comic Sans MS"/>
                <a:cs typeface="Comic Sans MS"/>
              </a:rPr>
              <a:t> </a:t>
            </a:r>
            <a:r>
              <a:rPr kumimoji="1" lang="zh-CN" altLang="en-US" sz="3200" b="1" dirty="0" smtClean="0">
                <a:latin typeface="Comic Sans MS"/>
                <a:cs typeface="Comic Sans MS"/>
              </a:rPr>
              <a:t>难点</a:t>
            </a:r>
            <a:r>
              <a:rPr kumimoji="1" lang="en-US" altLang="zh-CN" sz="3200" b="1" dirty="0" smtClean="0">
                <a:latin typeface="Comic Sans MS"/>
                <a:cs typeface="Comic Sans MS"/>
              </a:rPr>
              <a:t> : Pile</a:t>
            </a:r>
            <a:r>
              <a:rPr kumimoji="1" lang="en-US" altLang="zh-CN" sz="3200" b="1" dirty="0">
                <a:latin typeface="Comic Sans MS"/>
                <a:cs typeface="Comic Sans MS"/>
              </a:rPr>
              <a:t>-</a:t>
            </a:r>
            <a:r>
              <a:rPr kumimoji="1" lang="en-US" altLang="zh-CN" sz="3200" b="1" dirty="0" smtClean="0">
                <a:latin typeface="Comic Sans MS"/>
                <a:cs typeface="Comic Sans MS"/>
              </a:rPr>
              <a:t>up</a:t>
            </a:r>
            <a:endParaRPr kumimoji="1" lang="zh-CN" altLang="en-US" sz="3200" b="1" dirty="0">
              <a:latin typeface="Comic Sans MS"/>
              <a:cs typeface="Comic Sans MS"/>
            </a:endParaRPr>
          </a:p>
        </p:txBody>
      </p:sp>
      <p:sp>
        <p:nvSpPr>
          <p:cNvPr id="13" name="幻灯片编号占位符 12"/>
          <p:cNvSpPr>
            <a:spLocks noGrp="1"/>
          </p:cNvSpPr>
          <p:nvPr>
            <p:ph type="sldNum" sz="quarter" idx="12"/>
          </p:nvPr>
        </p:nvSpPr>
        <p:spPr/>
        <p:txBody>
          <a:bodyPr/>
          <a:lstStyle/>
          <a:p>
            <a:fld id="{B9D2C864-9362-43C7-A136-D9C41D93A96D}" type="slidenum">
              <a:rPr lang="en-US" smtClean="0"/>
              <a:t>21</a:t>
            </a:fld>
            <a:endParaRPr lang="en-US"/>
          </a:p>
        </p:txBody>
      </p:sp>
      <p:sp>
        <p:nvSpPr>
          <p:cNvPr id="2" name="文本框 1"/>
          <p:cNvSpPr txBox="1"/>
          <p:nvPr/>
        </p:nvSpPr>
        <p:spPr>
          <a:xfrm>
            <a:off x="4055226" y="3687953"/>
            <a:ext cx="4801314" cy="2862322"/>
          </a:xfrm>
          <a:prstGeom prst="rect">
            <a:avLst/>
          </a:prstGeom>
          <a:noFill/>
        </p:spPr>
        <p:txBody>
          <a:bodyPr wrap="none" rtlCol="0">
            <a:spAutoFit/>
          </a:bodyPr>
          <a:lstStyle/>
          <a:p>
            <a:r>
              <a:rPr kumimoji="1" lang="zh-CN" altLang="en-US" sz="3600" b="1" dirty="0" smtClean="0">
                <a:solidFill>
                  <a:srgbClr val="0000FF"/>
                </a:solidFill>
              </a:rPr>
              <a:t>简直就是：</a:t>
            </a:r>
            <a:r>
              <a:rPr kumimoji="1" lang="en-US" altLang="zh-CN" sz="3600" b="1" dirty="0" smtClean="0">
                <a:solidFill>
                  <a:srgbClr val="0000FF"/>
                </a:solidFill>
              </a:rPr>
              <a:t> </a:t>
            </a:r>
          </a:p>
          <a:p>
            <a:r>
              <a:rPr kumimoji="1" lang="zh-CN" altLang="en-US" sz="3600" b="1" dirty="0" smtClean="0">
                <a:solidFill>
                  <a:srgbClr val="0000FF"/>
                </a:solidFill>
              </a:rPr>
              <a:t>荆棘丛生难下足！！！</a:t>
            </a:r>
            <a:endParaRPr kumimoji="1" lang="en-US" altLang="zh-CN" sz="3600" b="1" dirty="0" smtClean="0">
              <a:solidFill>
                <a:srgbClr val="0000FF"/>
              </a:solidFill>
            </a:endParaRPr>
          </a:p>
          <a:p>
            <a:endParaRPr kumimoji="1" lang="en-US" altLang="zh-CN" sz="3600" b="1" dirty="0" smtClean="0">
              <a:solidFill>
                <a:srgbClr val="0000FF"/>
              </a:solidFill>
            </a:endParaRPr>
          </a:p>
          <a:p>
            <a:r>
              <a:rPr kumimoji="1" lang="zh-CN" altLang="en-US" sz="3600" b="1" dirty="0" smtClean="0">
                <a:solidFill>
                  <a:srgbClr val="800000"/>
                </a:solidFill>
              </a:rPr>
              <a:t>利用各种技术将它们</a:t>
            </a:r>
            <a:endParaRPr kumimoji="1" lang="en-US" altLang="zh-CN" sz="3600" b="1" dirty="0" smtClean="0">
              <a:solidFill>
                <a:srgbClr val="800000"/>
              </a:solidFill>
            </a:endParaRPr>
          </a:p>
          <a:p>
            <a:r>
              <a:rPr kumimoji="1" lang="en-US" altLang="zh-CN" sz="3600" b="1" dirty="0" smtClean="0">
                <a:solidFill>
                  <a:srgbClr val="800000"/>
                </a:solidFill>
              </a:rPr>
              <a:t>CUT</a:t>
            </a:r>
            <a:r>
              <a:rPr kumimoji="1" lang="zh-CN" altLang="en-US" sz="3600" b="1" dirty="0" smtClean="0">
                <a:solidFill>
                  <a:srgbClr val="800000"/>
                </a:solidFill>
              </a:rPr>
              <a:t>掉</a:t>
            </a:r>
            <a:endParaRPr kumimoji="1" lang="en-US" altLang="zh-CN" sz="3600" b="1" dirty="0">
              <a:solidFill>
                <a:srgbClr val="800000"/>
              </a:solidFill>
            </a:endParaRPr>
          </a:p>
        </p:txBody>
      </p:sp>
      <p:pic>
        <p:nvPicPr>
          <p:cNvPr id="14" name="Picture 8" descr="Needle_Haystack.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104" y="3845950"/>
            <a:ext cx="3592735" cy="2548665"/>
          </a:xfrm>
          <a:prstGeom prst="rect">
            <a:avLst/>
          </a:prstGeom>
        </p:spPr>
      </p:pic>
    </p:spTree>
    <p:extLst>
      <p:ext uri="{BB962C8B-B14F-4D97-AF65-F5344CB8AC3E}">
        <p14:creationId xmlns:p14="http://schemas.microsoft.com/office/powerpoint/2010/main" val="383447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6" descr="GoogleMap 2010-10-26 4-50 PM.jpg"/>
          <p:cNvPicPr preferRelativeResize="0">
            <a:picLocks noChangeAspect="1"/>
          </p:cNvPicPr>
          <p:nvPr/>
        </p:nvPicPr>
        <p:blipFill>
          <a:blip r:embed="rId2" cstate="email">
            <a:extLst>
              <a:ext uri="{28A0092B-C50C-407E-A947-70E740481C1C}">
                <a14:useLocalDpi xmlns:a14="http://schemas.microsoft.com/office/drawing/2010/main" val="0"/>
              </a:ext>
            </a:extLst>
          </a:blip>
          <a:srcRect l="-606" r="-606"/>
          <a:stretch>
            <a:fillRect/>
          </a:stretch>
        </p:blipFill>
        <p:spPr bwMode="auto">
          <a:xfrm>
            <a:off x="304800" y="1282188"/>
            <a:ext cx="8534400" cy="527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z="2400" dirty="0" smtClean="0"/>
              <a:t>With the Help of the Worldwide LHC Computing Grid</a:t>
            </a:r>
            <a:endParaRPr lang="en-US" sz="2400" b="1" dirty="0"/>
          </a:p>
        </p:txBody>
      </p:sp>
      <p:sp>
        <p:nvSpPr>
          <p:cNvPr id="12" name="Rectangle 11"/>
          <p:cNvSpPr/>
          <p:nvPr/>
        </p:nvSpPr>
        <p:spPr bwMode="auto">
          <a:xfrm>
            <a:off x="457200" y="1219200"/>
            <a:ext cx="1752600" cy="1143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fontAlgn="base">
              <a:spcBef>
                <a:spcPct val="0"/>
              </a:spcBef>
              <a:spcAft>
                <a:spcPct val="0"/>
              </a:spcAft>
            </a:pPr>
            <a:endParaRPr lang="en-US" sz="2400" b="1" smtClean="0">
              <a:solidFill>
                <a:srgbClr val="D60000"/>
              </a:solidFill>
              <a:latin typeface="Helvetica" pitchFamily="34" charset="0"/>
            </a:endParaRPr>
          </a:p>
        </p:txBody>
      </p:sp>
      <p:sp>
        <p:nvSpPr>
          <p:cNvPr id="7" name="Content Placeholder 2"/>
          <p:cNvSpPr txBox="1">
            <a:spLocks/>
          </p:cNvSpPr>
          <p:nvPr/>
        </p:nvSpPr>
        <p:spPr bwMode="auto">
          <a:xfrm>
            <a:off x="357482" y="685800"/>
            <a:ext cx="8429037" cy="990600"/>
          </a:xfrm>
          <a:prstGeom prst="rect">
            <a:avLst/>
          </a:prstGeom>
          <a:solidFill>
            <a:schemeClr val="tx1"/>
          </a:solidFill>
          <a:ln w="9525">
            <a:noFill/>
            <a:miter lim="800000"/>
            <a:headEnd/>
            <a:tailEnd/>
          </a:ln>
        </p:spPr>
        <p:txBody>
          <a:bodyPr vert="horz" wrap="square" lIns="91435" tIns="45718" rIns="91435" bIns="45718" numCol="1" anchor="t" anchorCtr="0" compatLnSpc="1">
            <a:prstTxWarp prst="textNoShape">
              <a:avLst/>
            </a:prstTxWarp>
          </a:bodyPr>
          <a:lstStyle>
            <a:lvl1pPr marL="233351" indent="-233351" algn="l" rtl="0" eaLnBrk="0" fontAlgn="base" hangingPunct="0">
              <a:spcBef>
                <a:spcPct val="20000"/>
              </a:spcBef>
              <a:spcAft>
                <a:spcPct val="0"/>
              </a:spcAft>
              <a:buChar char="•"/>
              <a:defRPr sz="2400">
                <a:solidFill>
                  <a:schemeClr val="tx1"/>
                </a:solidFill>
                <a:latin typeface="+mn-lt"/>
                <a:ea typeface="+mn-ea"/>
                <a:cs typeface="+mn-cs"/>
              </a:defRPr>
            </a:lvl1pPr>
            <a:lvl2pPr marL="457177" indent="-223826" algn="l" rtl="0" eaLnBrk="0" fontAlgn="base" hangingPunct="0">
              <a:spcBef>
                <a:spcPct val="20000"/>
              </a:spcBef>
              <a:spcAft>
                <a:spcPct val="0"/>
              </a:spcAft>
              <a:buChar char="–"/>
              <a:defRPr sz="2200">
                <a:solidFill>
                  <a:schemeClr val="tx1"/>
                </a:solidFill>
                <a:latin typeface="+mn-lt"/>
              </a:defRPr>
            </a:lvl2pPr>
            <a:lvl3pPr marL="685765" indent="-228588" algn="l" rtl="0" eaLnBrk="0" fontAlgn="base" hangingPunct="0">
              <a:spcBef>
                <a:spcPct val="20000"/>
              </a:spcBef>
              <a:spcAft>
                <a:spcPct val="0"/>
              </a:spcAft>
              <a:buChar char="•"/>
              <a:defRPr sz="2200">
                <a:solidFill>
                  <a:schemeClr val="tx1"/>
                </a:solidFill>
                <a:latin typeface="+mn-lt"/>
              </a:defRPr>
            </a:lvl3pPr>
            <a:lvl4pPr marL="909591" indent="-228588" algn="l" rtl="0" eaLnBrk="0" fontAlgn="base" hangingPunct="0">
              <a:spcBef>
                <a:spcPct val="20000"/>
              </a:spcBef>
              <a:spcAft>
                <a:spcPct val="0"/>
              </a:spcAft>
              <a:buChar char="–"/>
              <a:defRPr sz="2000">
                <a:solidFill>
                  <a:schemeClr val="tx1"/>
                </a:solidFill>
                <a:latin typeface="+mn-lt"/>
              </a:defRPr>
            </a:lvl4pPr>
            <a:lvl5pPr marL="1142942" indent="-228588"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a:lstStyle>
          <a:p>
            <a:pPr marL="1588" indent="0">
              <a:buFontTx/>
              <a:buNone/>
            </a:pPr>
            <a:r>
              <a:rPr lang="en-US" sz="2000" b="1" i="1" dirty="0" smtClean="0">
                <a:solidFill>
                  <a:srgbClr val="FFFF00"/>
                </a:solidFill>
              </a:rPr>
              <a:t>The </a:t>
            </a:r>
            <a:r>
              <a:rPr lang="en-US" sz="2000" b="1" i="1" dirty="0">
                <a:solidFill>
                  <a:srgbClr val="FFFF00"/>
                </a:solidFill>
              </a:rPr>
              <a:t>Worldwide LHC Computing Grid </a:t>
            </a:r>
            <a:r>
              <a:rPr lang="en-US" sz="2000" dirty="0" smtClean="0">
                <a:solidFill>
                  <a:srgbClr val="FFFF00"/>
                </a:solidFill>
              </a:rPr>
              <a:t>combines </a:t>
            </a:r>
            <a:r>
              <a:rPr lang="en-US" sz="2000" dirty="0">
                <a:solidFill>
                  <a:srgbClr val="FFFF00"/>
                </a:solidFill>
              </a:rPr>
              <a:t>the computing resources of more than 100,000 processors </a:t>
            </a:r>
            <a:r>
              <a:rPr lang="en-US" sz="2000" dirty="0" smtClean="0">
                <a:solidFill>
                  <a:srgbClr val="FFFF00"/>
                </a:solidFill>
              </a:rPr>
              <a:t>from over </a:t>
            </a:r>
            <a:r>
              <a:rPr lang="en-US" sz="2000" dirty="0">
                <a:solidFill>
                  <a:srgbClr val="FFFF00"/>
                </a:solidFill>
              </a:rPr>
              <a:t>170 </a:t>
            </a:r>
            <a:r>
              <a:rPr lang="en-US" sz="2000" dirty="0" smtClean="0">
                <a:solidFill>
                  <a:srgbClr val="FFFF00"/>
                </a:solidFill>
              </a:rPr>
              <a:t>computing centers in 36 </a:t>
            </a:r>
            <a:r>
              <a:rPr lang="en-US" sz="2000" dirty="0">
                <a:solidFill>
                  <a:srgbClr val="FFFF00"/>
                </a:solidFill>
              </a:rPr>
              <a:t>countries, producing a massive distributed computing infrastructure that provides </a:t>
            </a:r>
            <a:r>
              <a:rPr lang="en-US" sz="2000" dirty="0" smtClean="0">
                <a:solidFill>
                  <a:srgbClr val="FFFF00"/>
                </a:solidFill>
              </a:rPr>
              <a:t/>
            </a:r>
            <a:br>
              <a:rPr lang="en-US" sz="2000" dirty="0" smtClean="0">
                <a:solidFill>
                  <a:srgbClr val="FFFF00"/>
                </a:solidFill>
              </a:rPr>
            </a:br>
            <a:r>
              <a:rPr lang="en-US" sz="2000" dirty="0" smtClean="0">
                <a:solidFill>
                  <a:srgbClr val="FFFF00"/>
                </a:solidFill>
              </a:rPr>
              <a:t>more </a:t>
            </a:r>
            <a:r>
              <a:rPr lang="en-US" sz="2000" dirty="0">
                <a:solidFill>
                  <a:srgbClr val="FFFF00"/>
                </a:solidFill>
              </a:rPr>
              <a:t>than </a:t>
            </a:r>
            <a:r>
              <a:rPr lang="en-US" sz="2000" dirty="0" smtClean="0">
                <a:solidFill>
                  <a:srgbClr val="FFFF00"/>
                </a:solidFill>
              </a:rPr>
              <a:t>8000</a:t>
            </a:r>
            <a:br>
              <a:rPr lang="en-US" sz="2000" dirty="0" smtClean="0">
                <a:solidFill>
                  <a:srgbClr val="FFFF00"/>
                </a:solidFill>
              </a:rPr>
            </a:br>
            <a:r>
              <a:rPr lang="en-US" sz="2000" dirty="0" smtClean="0">
                <a:solidFill>
                  <a:srgbClr val="FFFF00"/>
                </a:solidFill>
              </a:rPr>
              <a:t>physicists </a:t>
            </a:r>
            <a:r>
              <a:rPr lang="en-US" sz="2000" dirty="0">
                <a:solidFill>
                  <a:srgbClr val="FFFF00"/>
                </a:solidFill>
              </a:rPr>
              <a:t>around </a:t>
            </a:r>
            <a:r>
              <a:rPr lang="en-US" sz="2000" dirty="0" smtClean="0">
                <a:solidFill>
                  <a:srgbClr val="FFFF00"/>
                </a:solidFill>
              </a:rPr>
              <a:t>the </a:t>
            </a:r>
            <a:br>
              <a:rPr lang="en-US" sz="2000" dirty="0" smtClean="0">
                <a:solidFill>
                  <a:srgbClr val="FFFF00"/>
                </a:solidFill>
              </a:rPr>
            </a:br>
            <a:r>
              <a:rPr lang="en-US" sz="2000" dirty="0" smtClean="0">
                <a:solidFill>
                  <a:srgbClr val="FFFF00"/>
                </a:solidFill>
              </a:rPr>
              <a:t>world </a:t>
            </a:r>
            <a:r>
              <a:rPr lang="en-US" sz="2000" dirty="0">
                <a:solidFill>
                  <a:srgbClr val="FFFF00"/>
                </a:solidFill>
              </a:rPr>
              <a:t>with </a:t>
            </a:r>
            <a:r>
              <a:rPr lang="en-US" sz="2000" dirty="0" smtClean="0">
                <a:solidFill>
                  <a:srgbClr val="FFFF00"/>
                </a:solidFill>
              </a:rPr>
              <a:t>near </a:t>
            </a:r>
            <a:br>
              <a:rPr lang="en-US" sz="2000" dirty="0" smtClean="0">
                <a:solidFill>
                  <a:srgbClr val="FFFF00"/>
                </a:solidFill>
              </a:rPr>
            </a:br>
            <a:r>
              <a:rPr lang="en-US" sz="2000" dirty="0" smtClean="0">
                <a:solidFill>
                  <a:srgbClr val="FFFF00"/>
                </a:solidFill>
              </a:rPr>
              <a:t>real-time access </a:t>
            </a:r>
            <a:br>
              <a:rPr lang="en-US" sz="2000" dirty="0" smtClean="0">
                <a:solidFill>
                  <a:srgbClr val="FFFF00"/>
                </a:solidFill>
              </a:rPr>
            </a:br>
            <a:r>
              <a:rPr lang="en-US" sz="2000" dirty="0" smtClean="0">
                <a:solidFill>
                  <a:srgbClr val="FFFF00"/>
                </a:solidFill>
              </a:rPr>
              <a:t>to </a:t>
            </a:r>
            <a:r>
              <a:rPr lang="en-US" sz="2000" dirty="0">
                <a:solidFill>
                  <a:srgbClr val="FFFF00"/>
                </a:solidFill>
              </a:rPr>
              <a:t>LHC </a:t>
            </a:r>
            <a:r>
              <a:rPr lang="en-US" sz="2000" dirty="0" smtClean="0">
                <a:solidFill>
                  <a:srgbClr val="FFFF00"/>
                </a:solidFill>
              </a:rPr>
              <a:t>data</a:t>
            </a:r>
            <a:r>
              <a:rPr lang="en-US" sz="2000" dirty="0">
                <a:solidFill>
                  <a:srgbClr val="FFFF00"/>
                </a:solidFill>
              </a:rPr>
              <a:t>, </a:t>
            </a:r>
            <a:r>
              <a:rPr lang="en-US" sz="2000" dirty="0" smtClean="0">
                <a:solidFill>
                  <a:srgbClr val="FFFF00"/>
                </a:solidFill>
              </a:rPr>
              <a:t/>
            </a:r>
            <a:br>
              <a:rPr lang="en-US" sz="2000" dirty="0" smtClean="0">
                <a:solidFill>
                  <a:srgbClr val="FFFF00"/>
                </a:solidFill>
              </a:rPr>
            </a:br>
            <a:r>
              <a:rPr lang="en-US" sz="2000" dirty="0" smtClean="0">
                <a:solidFill>
                  <a:srgbClr val="FFFF00"/>
                </a:solidFill>
              </a:rPr>
              <a:t>and the power </a:t>
            </a:r>
            <a:br>
              <a:rPr lang="en-US" sz="2000" dirty="0" smtClean="0">
                <a:solidFill>
                  <a:srgbClr val="FFFF00"/>
                </a:solidFill>
              </a:rPr>
            </a:br>
            <a:r>
              <a:rPr lang="en-US" sz="2000" dirty="0" smtClean="0">
                <a:solidFill>
                  <a:srgbClr val="FFFF00"/>
                </a:solidFill>
              </a:rPr>
              <a:t>to process </a:t>
            </a:r>
            <a:r>
              <a:rPr lang="en-US" sz="2000" dirty="0">
                <a:solidFill>
                  <a:srgbClr val="FFFF00"/>
                </a:solidFill>
              </a:rPr>
              <a:t>it. </a:t>
            </a:r>
          </a:p>
          <a:p>
            <a:pPr marL="180975" indent="0">
              <a:buFontTx/>
              <a:buNone/>
            </a:pPr>
            <a:endParaRPr lang="en-US" sz="2000" dirty="0" smtClean="0">
              <a:solidFill>
                <a:srgbClr val="FFFF00"/>
              </a:solidFill>
            </a:endParaRPr>
          </a:p>
        </p:txBody>
      </p:sp>
      <p:sp>
        <p:nvSpPr>
          <p:cNvPr id="9" name="Content Placeholder 2"/>
          <p:cNvSpPr txBox="1">
            <a:spLocks/>
          </p:cNvSpPr>
          <p:nvPr/>
        </p:nvSpPr>
        <p:spPr bwMode="auto">
          <a:xfrm>
            <a:off x="381000" y="5486400"/>
            <a:ext cx="8382000" cy="1066800"/>
          </a:xfrm>
          <a:prstGeom prst="rect">
            <a:avLst/>
          </a:prstGeom>
          <a:solidFill>
            <a:schemeClr val="tx1">
              <a:alpha val="41000"/>
            </a:schemeClr>
          </a:solidFill>
          <a:ln w="9525">
            <a:noFill/>
            <a:miter lim="800000"/>
            <a:headEnd/>
            <a:tailEnd/>
          </a:ln>
        </p:spPr>
        <p:txBody>
          <a:bodyPr vert="horz" wrap="square" lIns="36000" tIns="45718" rIns="0" bIns="45718" numCol="1" anchor="t" anchorCtr="0" compatLnSpc="1">
            <a:prstTxWarp prst="textNoShape">
              <a:avLst/>
            </a:prstTxWarp>
          </a:bodyPr>
          <a:lstStyle>
            <a:lvl1pPr marL="233351" indent="-233351" algn="l" rtl="0" eaLnBrk="0" fontAlgn="base" hangingPunct="0">
              <a:spcBef>
                <a:spcPct val="20000"/>
              </a:spcBef>
              <a:spcAft>
                <a:spcPct val="0"/>
              </a:spcAft>
              <a:buChar char="•"/>
              <a:defRPr sz="2400">
                <a:solidFill>
                  <a:schemeClr val="tx1"/>
                </a:solidFill>
                <a:latin typeface="+mn-lt"/>
                <a:ea typeface="+mn-ea"/>
                <a:cs typeface="+mn-cs"/>
              </a:defRPr>
            </a:lvl1pPr>
            <a:lvl2pPr marL="457177" indent="-223826" algn="l" rtl="0" eaLnBrk="0" fontAlgn="base" hangingPunct="0">
              <a:spcBef>
                <a:spcPct val="20000"/>
              </a:spcBef>
              <a:spcAft>
                <a:spcPct val="0"/>
              </a:spcAft>
              <a:buChar char="–"/>
              <a:defRPr sz="2200">
                <a:solidFill>
                  <a:schemeClr val="tx1"/>
                </a:solidFill>
                <a:latin typeface="+mn-lt"/>
              </a:defRPr>
            </a:lvl2pPr>
            <a:lvl3pPr marL="685765" indent="-228588" algn="l" rtl="0" eaLnBrk="0" fontAlgn="base" hangingPunct="0">
              <a:spcBef>
                <a:spcPct val="20000"/>
              </a:spcBef>
              <a:spcAft>
                <a:spcPct val="0"/>
              </a:spcAft>
              <a:buChar char="•"/>
              <a:defRPr sz="2200">
                <a:solidFill>
                  <a:schemeClr val="tx1"/>
                </a:solidFill>
                <a:latin typeface="+mn-lt"/>
              </a:defRPr>
            </a:lvl3pPr>
            <a:lvl4pPr marL="909591" indent="-228588" algn="l" rtl="0" eaLnBrk="0" fontAlgn="base" hangingPunct="0">
              <a:spcBef>
                <a:spcPct val="20000"/>
              </a:spcBef>
              <a:spcAft>
                <a:spcPct val="0"/>
              </a:spcAft>
              <a:buChar char="–"/>
              <a:defRPr sz="2000">
                <a:solidFill>
                  <a:schemeClr val="tx1"/>
                </a:solidFill>
                <a:latin typeface="+mn-lt"/>
              </a:defRPr>
            </a:lvl4pPr>
            <a:lvl5pPr marL="1142942" indent="-228588"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a:lstStyle>
          <a:p>
            <a:pPr marL="0" indent="0">
              <a:buFontTx/>
              <a:buNone/>
            </a:pPr>
            <a:r>
              <a:rPr lang="en-US" sz="2000" dirty="0" smtClean="0">
                <a:solidFill>
                  <a:srgbClr val="CCFFCC"/>
                </a:solidFill>
              </a:rPr>
              <a:t>Lessons learned in managing, securing and linking up on this global scale have driven innovation in computing grids all over the world. Grids are being used in the fight against disease, climate change, air pollution, etc.</a:t>
            </a:r>
          </a:p>
        </p:txBody>
      </p:sp>
      <p:sp>
        <p:nvSpPr>
          <p:cNvPr id="10" name="Rectangle 9"/>
          <p:cNvSpPr/>
          <p:nvPr/>
        </p:nvSpPr>
        <p:spPr bwMode="auto">
          <a:xfrm>
            <a:off x="7086600" y="3200400"/>
            <a:ext cx="1676400" cy="13716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fontAlgn="base">
              <a:spcBef>
                <a:spcPct val="0"/>
              </a:spcBef>
              <a:spcAft>
                <a:spcPct val="0"/>
              </a:spcAft>
            </a:pPr>
            <a:endParaRPr lang="en-US" sz="2400" b="1" smtClean="0">
              <a:solidFill>
                <a:srgbClr val="D60000"/>
              </a:solidFill>
              <a:latin typeface="Helvetica" pitchFamily="34" charset="0"/>
            </a:endParaRPr>
          </a:p>
        </p:txBody>
      </p:sp>
      <p:sp>
        <p:nvSpPr>
          <p:cNvPr id="6" name="Rectangle 5"/>
          <p:cNvSpPr/>
          <p:nvPr/>
        </p:nvSpPr>
        <p:spPr bwMode="auto">
          <a:xfrm>
            <a:off x="7010400" y="1676400"/>
            <a:ext cx="1752600" cy="1143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fontAlgn="base">
              <a:spcBef>
                <a:spcPct val="0"/>
              </a:spcBef>
              <a:spcAft>
                <a:spcPct val="0"/>
              </a:spcAft>
            </a:pPr>
            <a:endParaRPr lang="en-US" sz="2400" b="1" smtClean="0">
              <a:solidFill>
                <a:srgbClr val="D60000"/>
              </a:solidFill>
              <a:latin typeface="Helvetica" pitchFamily="34" charset="0"/>
            </a:endParaRPr>
          </a:p>
        </p:txBody>
      </p:sp>
      <p:sp>
        <p:nvSpPr>
          <p:cNvPr id="11" name="Rectangle 10"/>
          <p:cNvSpPr/>
          <p:nvPr/>
        </p:nvSpPr>
        <p:spPr>
          <a:xfrm>
            <a:off x="6477566" y="2133600"/>
            <a:ext cx="2243329" cy="2862322"/>
          </a:xfrm>
          <a:prstGeom prst="rect">
            <a:avLst/>
          </a:prstGeom>
        </p:spPr>
        <p:txBody>
          <a:bodyPr wrap="none">
            <a:spAutoFit/>
          </a:bodyPr>
          <a:lstStyle/>
          <a:p>
            <a:pPr algn="r" eaLnBrk="0" fontAlgn="base" hangingPunct="0">
              <a:spcBef>
                <a:spcPct val="20000"/>
              </a:spcBef>
              <a:spcAft>
                <a:spcPct val="0"/>
              </a:spcAft>
            </a:pPr>
            <a:r>
              <a:rPr lang="en-US" sz="2000" i="1" dirty="0" smtClean="0">
                <a:solidFill>
                  <a:srgbClr val="FFFFFF"/>
                </a:solidFill>
              </a:rPr>
              <a:t>~170 computing</a:t>
            </a:r>
          </a:p>
          <a:p>
            <a:pPr algn="r" eaLnBrk="0" fontAlgn="base" hangingPunct="0">
              <a:spcBef>
                <a:spcPct val="20000"/>
              </a:spcBef>
              <a:spcAft>
                <a:spcPct val="0"/>
              </a:spcAft>
            </a:pPr>
            <a:r>
              <a:rPr lang="en-US" sz="2000" i="1" dirty="0" smtClean="0">
                <a:solidFill>
                  <a:srgbClr val="FFFFFF"/>
                </a:solidFill>
              </a:rPr>
              <a:t>Centers</a:t>
            </a:r>
          </a:p>
          <a:p>
            <a:pPr algn="r" eaLnBrk="0" fontAlgn="base" hangingPunct="0">
              <a:spcBef>
                <a:spcPct val="20000"/>
              </a:spcBef>
              <a:spcAft>
                <a:spcPct val="0"/>
              </a:spcAft>
            </a:pPr>
            <a:r>
              <a:rPr lang="en-US" sz="2000" i="1" dirty="0" smtClean="0">
                <a:solidFill>
                  <a:srgbClr val="FFFFFF"/>
                </a:solidFill>
              </a:rPr>
              <a:t>~36 countries</a:t>
            </a:r>
          </a:p>
          <a:p>
            <a:pPr algn="r" eaLnBrk="0" fontAlgn="base" hangingPunct="0">
              <a:spcBef>
                <a:spcPct val="20000"/>
              </a:spcBef>
              <a:spcAft>
                <a:spcPct val="0"/>
              </a:spcAft>
            </a:pPr>
            <a:r>
              <a:rPr lang="en-US" sz="2000" i="1" dirty="0" smtClean="0">
                <a:solidFill>
                  <a:srgbClr val="FFFFFF"/>
                </a:solidFill>
              </a:rPr>
              <a:t>~250K cores</a:t>
            </a:r>
          </a:p>
          <a:p>
            <a:pPr algn="r" eaLnBrk="0" fontAlgn="base" hangingPunct="0">
              <a:spcBef>
                <a:spcPct val="20000"/>
              </a:spcBef>
              <a:spcAft>
                <a:spcPct val="0"/>
              </a:spcAft>
            </a:pPr>
            <a:r>
              <a:rPr lang="en-US" sz="2000" i="1" dirty="0" smtClean="0">
                <a:solidFill>
                  <a:srgbClr val="FFFFFF"/>
                </a:solidFill>
                <a:latin typeface="Helvetica" pitchFamily="34" charset="0"/>
              </a:rPr>
              <a:t>~100 million</a:t>
            </a:r>
            <a:br>
              <a:rPr lang="en-US" sz="2000" i="1" dirty="0" smtClean="0">
                <a:solidFill>
                  <a:srgbClr val="FFFFFF"/>
                </a:solidFill>
                <a:latin typeface="Helvetica" pitchFamily="34" charset="0"/>
              </a:rPr>
            </a:br>
            <a:r>
              <a:rPr lang="en-US" sz="2000" i="1" dirty="0" smtClean="0">
                <a:solidFill>
                  <a:srgbClr val="FFFFFF"/>
                </a:solidFill>
                <a:latin typeface="Helvetica" pitchFamily="34" charset="0"/>
              </a:rPr>
              <a:t>    gigabytes</a:t>
            </a:r>
            <a:br>
              <a:rPr lang="en-US" sz="2000" i="1" dirty="0" smtClean="0">
                <a:solidFill>
                  <a:srgbClr val="FFFFFF"/>
                </a:solidFill>
                <a:latin typeface="Helvetica" pitchFamily="34" charset="0"/>
              </a:rPr>
            </a:br>
            <a:r>
              <a:rPr lang="en-US" sz="2000" i="1" dirty="0" smtClean="0">
                <a:solidFill>
                  <a:srgbClr val="FFFFFF"/>
                </a:solidFill>
                <a:latin typeface="Helvetica" pitchFamily="34" charset="0"/>
              </a:rPr>
              <a:t>    of disk</a:t>
            </a:r>
          </a:p>
          <a:p>
            <a:pPr algn="r" eaLnBrk="0" fontAlgn="base" hangingPunct="0">
              <a:spcBef>
                <a:spcPct val="20000"/>
              </a:spcBef>
              <a:spcAft>
                <a:spcPct val="0"/>
              </a:spcAft>
            </a:pPr>
            <a:r>
              <a:rPr lang="en-US" sz="2000" i="1" dirty="0" smtClean="0">
                <a:solidFill>
                  <a:srgbClr val="FFFFFF"/>
                </a:solidFill>
              </a:rPr>
              <a:t>(10 million DVDs)</a:t>
            </a:r>
            <a:endParaRPr lang="en-US" sz="2000" i="1" dirty="0">
              <a:solidFill>
                <a:srgbClr val="FFFFFF"/>
              </a:solidFill>
            </a:endParaRPr>
          </a:p>
        </p:txBody>
      </p:sp>
      <p:sp>
        <p:nvSpPr>
          <p:cNvPr id="3" name="文本框 2"/>
          <p:cNvSpPr txBox="1"/>
          <p:nvPr/>
        </p:nvSpPr>
        <p:spPr>
          <a:xfrm>
            <a:off x="622314" y="-20818"/>
            <a:ext cx="7844014" cy="584776"/>
          </a:xfrm>
          <a:prstGeom prst="rect">
            <a:avLst/>
          </a:prstGeom>
          <a:noFill/>
        </p:spPr>
        <p:txBody>
          <a:bodyPr wrap="none" rtlCol="0">
            <a:spAutoFit/>
          </a:bodyPr>
          <a:lstStyle/>
          <a:p>
            <a:r>
              <a:rPr kumimoji="1" lang="zh-CN" altLang="en-US" sz="3200" b="1" dirty="0" smtClean="0"/>
              <a:t>如何处理数据</a:t>
            </a:r>
            <a:r>
              <a:rPr kumimoji="1" lang="en-US" altLang="zh-CN" sz="3200" b="1" dirty="0" smtClean="0"/>
              <a:t> : </a:t>
            </a:r>
            <a:r>
              <a:rPr kumimoji="1" lang="zh-CN" altLang="en-US" sz="3200" b="1" dirty="0" smtClean="0"/>
              <a:t>网格计算</a:t>
            </a:r>
            <a:r>
              <a:rPr kumimoji="1" lang="en-US" altLang="zh-CN" sz="3200" b="1" dirty="0" smtClean="0"/>
              <a:t> (Grid Computing</a:t>
            </a:r>
            <a:r>
              <a:rPr kumimoji="1" lang="en-US" altLang="zh-CN" sz="3200" b="1" dirty="0"/>
              <a:t>)</a:t>
            </a:r>
            <a:r>
              <a:rPr kumimoji="1" lang="en-US" altLang="zh-CN" sz="3200" b="1" dirty="0" smtClean="0"/>
              <a:t> </a:t>
            </a:r>
            <a:endParaRPr kumimoji="1" lang="zh-CN" altLang="en-US" sz="3200" b="1" dirty="0"/>
          </a:p>
        </p:txBody>
      </p:sp>
      <p:pic>
        <p:nvPicPr>
          <p:cNvPr id="13" name="图片 12" descr="Screen Shot 2013-09-19 at 下午11.07.0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906758"/>
            <a:ext cx="2582928" cy="1579642"/>
          </a:xfrm>
          <a:prstGeom prst="rect">
            <a:avLst/>
          </a:prstGeom>
        </p:spPr>
      </p:pic>
      <p:sp>
        <p:nvSpPr>
          <p:cNvPr id="4" name="文本框 3"/>
          <p:cNvSpPr txBox="1"/>
          <p:nvPr/>
        </p:nvSpPr>
        <p:spPr>
          <a:xfrm>
            <a:off x="381000" y="4424075"/>
            <a:ext cx="5929828" cy="584776"/>
          </a:xfrm>
          <a:prstGeom prst="rect">
            <a:avLst/>
          </a:prstGeom>
          <a:noFill/>
        </p:spPr>
        <p:txBody>
          <a:bodyPr wrap="none" rtlCol="0">
            <a:spAutoFit/>
          </a:bodyPr>
          <a:lstStyle/>
          <a:p>
            <a:r>
              <a:rPr kumimoji="1" lang="zh-CN" altLang="en-US" sz="3200" b="1" dirty="0" smtClean="0">
                <a:ln w="10541" cmpd="sng">
                  <a:solidFill>
                    <a:schemeClr val="accent1">
                      <a:shade val="88000"/>
                      <a:satMod val="110000"/>
                    </a:schemeClr>
                  </a:solidFill>
                  <a:prstDash val="solid"/>
                </a:ln>
                <a:solidFill>
                  <a:srgbClr val="FF0000"/>
                </a:solidFill>
              </a:rPr>
              <a:t>真正的联合国，地球村！！！</a:t>
            </a:r>
            <a:r>
              <a:rPr kumimoji="1" lang="zh-CN" altLang="en-US" sz="3200" b="1" dirty="0" smtClean="0">
                <a:solidFill>
                  <a:srgbClr val="FF0000"/>
                </a:solidFill>
              </a:rPr>
              <a:t>！</a:t>
            </a:r>
            <a:endParaRPr kumimoji="1" lang="zh-CN" altLang="en-US" sz="3200" b="1" dirty="0">
              <a:solidFill>
                <a:srgbClr val="FF0000"/>
              </a:solidFill>
            </a:endParaRPr>
          </a:p>
        </p:txBody>
      </p:sp>
    </p:spTree>
    <p:extLst>
      <p:ext uri="{BB962C8B-B14F-4D97-AF65-F5344CB8AC3E}">
        <p14:creationId xmlns:p14="http://schemas.microsoft.com/office/powerpoint/2010/main" val="18488661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14400" y="69057"/>
            <a:ext cx="7313613" cy="868362"/>
          </a:xfrm>
        </p:spPr>
        <p:txBody>
          <a:bodyPr/>
          <a:lstStyle/>
          <a:p>
            <a:r>
              <a:rPr kumimoji="1" lang="en-US" altLang="zh-CN" dirty="0" smtClean="0"/>
              <a:t>2011</a:t>
            </a:r>
            <a:r>
              <a:rPr kumimoji="1" lang="zh-CN" altLang="en-US" dirty="0" smtClean="0"/>
              <a:t>复活节的小插曲</a:t>
            </a:r>
            <a:endParaRPr kumimoji="1" lang="zh-CN" altLang="en-US" dirty="0"/>
          </a:p>
        </p:txBody>
      </p:sp>
      <p:sp>
        <p:nvSpPr>
          <p:cNvPr id="4" name="幻灯片编号占位符 3"/>
          <p:cNvSpPr>
            <a:spLocks noGrp="1"/>
          </p:cNvSpPr>
          <p:nvPr>
            <p:ph type="sldNum" sz="quarter" idx="12"/>
          </p:nvPr>
        </p:nvSpPr>
        <p:spPr/>
        <p:txBody>
          <a:bodyPr/>
          <a:lstStyle/>
          <a:p>
            <a:fld id="{B9D2C864-9362-43C7-A136-D9C41D93A96D}" type="slidenum">
              <a:rPr lang="en-US" smtClean="0"/>
              <a:t>23</a:t>
            </a:fld>
            <a:endParaRPr lang="en-US"/>
          </a:p>
        </p:txBody>
      </p:sp>
      <p:sp>
        <p:nvSpPr>
          <p:cNvPr id="7" name="文本框 6"/>
          <p:cNvSpPr txBox="1"/>
          <p:nvPr/>
        </p:nvSpPr>
        <p:spPr>
          <a:xfrm>
            <a:off x="114444" y="5014432"/>
            <a:ext cx="5166878" cy="1477328"/>
          </a:xfrm>
          <a:prstGeom prst="rect">
            <a:avLst/>
          </a:prstGeom>
          <a:noFill/>
        </p:spPr>
        <p:txBody>
          <a:bodyPr wrap="square" rtlCol="0">
            <a:spAutoFit/>
          </a:bodyPr>
          <a:lstStyle/>
          <a:p>
            <a:pPr marL="285750" indent="-285750">
              <a:buFont typeface="Arial"/>
              <a:buChar char="•"/>
            </a:pPr>
            <a:r>
              <a:rPr kumimoji="1" lang="zh-CN" altLang="en-US" dirty="0" smtClean="0"/>
              <a:t>该特点是当光子的隔离变松</a:t>
            </a:r>
            <a:r>
              <a:rPr kumimoji="1" lang="en-US" altLang="zh-CN" dirty="0" smtClean="0"/>
              <a:t>(isolation)</a:t>
            </a:r>
            <a:r>
              <a:rPr kumimoji="1" lang="zh-CN" altLang="en-US" dirty="0" smtClean="0"/>
              <a:t>，峰值反而变高。从喷注</a:t>
            </a:r>
            <a:r>
              <a:rPr kumimoji="1" lang="en-US" altLang="zh-CN" dirty="0" smtClean="0"/>
              <a:t> (jet)</a:t>
            </a:r>
            <a:r>
              <a:rPr kumimoji="1" lang="zh-CN" altLang="en-US" dirty="0" smtClean="0"/>
              <a:t>而来的伪光子</a:t>
            </a:r>
            <a:endParaRPr kumimoji="1" lang="en-US" altLang="zh-CN" dirty="0" smtClean="0"/>
          </a:p>
          <a:p>
            <a:r>
              <a:rPr kumimoji="1" lang="zh-CN" altLang="en-US" dirty="0" smtClean="0"/>
              <a:t>有这一特点。</a:t>
            </a:r>
            <a:endParaRPr kumimoji="1" lang="en-US" altLang="zh-CN" dirty="0" smtClean="0"/>
          </a:p>
          <a:p>
            <a:pPr marL="285750" indent="-285750">
              <a:buFont typeface="Arial"/>
              <a:buChar char="•"/>
            </a:pPr>
            <a:r>
              <a:rPr kumimoji="1" lang="zh-CN" altLang="en-US" dirty="0" smtClean="0"/>
              <a:t>去年</a:t>
            </a:r>
            <a:r>
              <a:rPr kumimoji="1" lang="en-US" altLang="zh-CN" dirty="0" smtClean="0"/>
              <a:t>750 </a:t>
            </a:r>
            <a:r>
              <a:rPr kumimoji="1" lang="en-US" altLang="zh-CN" dirty="0" err="1" smtClean="0"/>
              <a:t>GeV</a:t>
            </a:r>
            <a:r>
              <a:rPr kumimoji="1" lang="zh-CN" altLang="en-US" dirty="0" smtClean="0"/>
              <a:t>的峰也有这一特点。</a:t>
            </a:r>
            <a:endParaRPr kumimoji="1" lang="en-US" altLang="zh-CN" dirty="0" smtClean="0"/>
          </a:p>
          <a:p>
            <a:endParaRPr kumimoji="1" lang="zh-CN" altLang="en-US" dirty="0"/>
          </a:p>
        </p:txBody>
      </p:sp>
      <p:grpSp>
        <p:nvGrpSpPr>
          <p:cNvPr id="11" name="组 10"/>
          <p:cNvGrpSpPr/>
          <p:nvPr/>
        </p:nvGrpSpPr>
        <p:grpSpPr>
          <a:xfrm>
            <a:off x="353722" y="1702724"/>
            <a:ext cx="3790907" cy="2876721"/>
            <a:chOff x="254000" y="1181100"/>
            <a:chExt cx="4927600" cy="3398345"/>
          </a:xfrm>
        </p:grpSpPr>
        <p:pic>
          <p:nvPicPr>
            <p:cNvPr id="6" name="图片 5" descr="Screen Shot 2017-06-27 at 5.25.4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0" y="1181100"/>
              <a:ext cx="4927600" cy="3398345"/>
            </a:xfrm>
            <a:prstGeom prst="rect">
              <a:avLst/>
            </a:prstGeom>
          </p:spPr>
        </p:pic>
        <p:sp>
          <p:nvSpPr>
            <p:cNvPr id="8" name="文本框 7"/>
            <p:cNvSpPr txBox="1"/>
            <p:nvPr/>
          </p:nvSpPr>
          <p:spPr>
            <a:xfrm>
              <a:off x="3492500" y="2831068"/>
              <a:ext cx="1604375" cy="369332"/>
            </a:xfrm>
            <a:prstGeom prst="rect">
              <a:avLst/>
            </a:prstGeom>
            <a:noFill/>
          </p:spPr>
          <p:txBody>
            <a:bodyPr wrap="none" rtlCol="0">
              <a:spAutoFit/>
            </a:bodyPr>
            <a:lstStyle/>
            <a:p>
              <a:r>
                <a:rPr kumimoji="1" lang="en-US" altLang="zh-CN" b="1" dirty="0" smtClean="0">
                  <a:solidFill>
                    <a:srgbClr val="FF0000"/>
                  </a:solidFill>
                </a:rPr>
                <a:t>Fake resonance</a:t>
              </a:r>
              <a:endParaRPr kumimoji="1" lang="zh-CN" altLang="en-US" b="1" dirty="0">
                <a:solidFill>
                  <a:srgbClr val="FF0000"/>
                </a:solidFill>
              </a:endParaRPr>
            </a:p>
          </p:txBody>
        </p:sp>
        <p:cxnSp>
          <p:nvCxnSpPr>
            <p:cNvPr id="10" name="直线箭头连接符 9"/>
            <p:cNvCxnSpPr/>
            <p:nvPr/>
          </p:nvCxnSpPr>
          <p:spPr>
            <a:xfrm flipH="1" flipV="1">
              <a:off x="3149600" y="3022600"/>
              <a:ext cx="368300" cy="127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16" name="Oval 3"/>
          <p:cNvSpPr/>
          <p:nvPr/>
        </p:nvSpPr>
        <p:spPr>
          <a:xfrm>
            <a:off x="4302655" y="1049972"/>
            <a:ext cx="1746448" cy="178427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17" name="Rectangle 4"/>
          <p:cNvSpPr/>
          <p:nvPr/>
        </p:nvSpPr>
        <p:spPr>
          <a:xfrm>
            <a:off x="4783583" y="1515343"/>
            <a:ext cx="807684" cy="736473"/>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4473" y="937419"/>
            <a:ext cx="2759971" cy="1975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图片 19" descr="Screen Shot 2017-06-28 at 11.07.00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5897" y="3211089"/>
            <a:ext cx="3441087" cy="3551496"/>
          </a:xfrm>
          <a:prstGeom prst="rect">
            <a:avLst/>
          </a:prstGeom>
        </p:spPr>
      </p:pic>
      <p:sp>
        <p:nvSpPr>
          <p:cNvPr id="21" name="文本框 20"/>
          <p:cNvSpPr txBox="1"/>
          <p:nvPr/>
        </p:nvSpPr>
        <p:spPr>
          <a:xfrm>
            <a:off x="1074534" y="1915176"/>
            <a:ext cx="1261884" cy="369332"/>
          </a:xfrm>
          <a:prstGeom prst="rect">
            <a:avLst/>
          </a:prstGeom>
          <a:noFill/>
        </p:spPr>
        <p:txBody>
          <a:bodyPr wrap="none" rtlCol="0">
            <a:spAutoFit/>
          </a:bodyPr>
          <a:lstStyle/>
          <a:p>
            <a:r>
              <a:rPr kumimoji="1" lang="en-US" altLang="zh-CN" b="1" dirty="0" smtClean="0"/>
              <a:t>Not official</a:t>
            </a:r>
            <a:endParaRPr kumimoji="1" lang="zh-CN" altLang="en-US" b="1" dirty="0"/>
          </a:p>
        </p:txBody>
      </p:sp>
    </p:spTree>
    <p:extLst>
      <p:ext uri="{BB962C8B-B14F-4D97-AF65-F5344CB8AC3E}">
        <p14:creationId xmlns:p14="http://schemas.microsoft.com/office/powerpoint/2010/main" val="17867677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bwMode="auto">
          <a:xfrm>
            <a:off x="304800" y="5791200"/>
            <a:ext cx="8458200" cy="533400"/>
          </a:xfrm>
          <a:prstGeom prst="rect">
            <a:avLst/>
          </a:prstGeom>
          <a:solidFill>
            <a:srgbClr val="00CC00">
              <a:alpha val="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rgbClr val="D60000"/>
              </a:solidFill>
              <a:effectLst/>
              <a:latin typeface="Helvetica" pitchFamily="34" charset="0"/>
            </a:endParaRPr>
          </a:p>
        </p:txBody>
      </p:sp>
      <p:sp>
        <p:nvSpPr>
          <p:cNvPr id="13" name="Rectangle 1"/>
          <p:cNvSpPr>
            <a:spLocks noGrp="1" noChangeArrowheads="1"/>
          </p:cNvSpPr>
          <p:nvPr>
            <p:ph type="title"/>
          </p:nvPr>
        </p:nvSpPr>
        <p:spPr>
          <a:xfrm>
            <a:off x="685800" y="0"/>
            <a:ext cx="7924801" cy="593558"/>
          </a:xfrm>
          <a:ln/>
        </p:spPr>
        <p:txBody>
          <a:bodyPr>
            <a:normAutofit/>
          </a:bodyPr>
          <a:lstStyle/>
          <a:p>
            <a:pPr algn="l"/>
            <a:r>
              <a:rPr lang="en-US" altLang="zh-CN" sz="2600" dirty="0" smtClean="0">
                <a:cs typeface="Times New Roman" pitchFamily="18" charset="0"/>
                <a:sym typeface="Helvetica" charset="0"/>
              </a:rPr>
              <a:t>2011</a:t>
            </a:r>
            <a:r>
              <a:rPr lang="zh-CN" altLang="en-US" sz="2600" dirty="0" smtClean="0">
                <a:cs typeface="Times New Roman" pitchFamily="18" charset="0"/>
                <a:sym typeface="Helvetica" charset="0"/>
              </a:rPr>
              <a:t>年</a:t>
            </a:r>
            <a:r>
              <a:rPr lang="en-US" altLang="zh-CN" sz="2600" dirty="0" smtClean="0">
                <a:cs typeface="Times New Roman" pitchFamily="18" charset="0"/>
                <a:sym typeface="Helvetica" charset="0"/>
              </a:rPr>
              <a:t>12</a:t>
            </a:r>
            <a:r>
              <a:rPr lang="zh-CN" altLang="en-US" sz="2600" dirty="0" smtClean="0">
                <a:cs typeface="Times New Roman" pitchFamily="18" charset="0"/>
                <a:sym typeface="Helvetica" charset="0"/>
              </a:rPr>
              <a:t>月</a:t>
            </a:r>
            <a:r>
              <a:rPr lang="en-US" sz="2600" dirty="0" smtClean="0">
                <a:solidFill>
                  <a:schemeClr val="tx1"/>
                </a:solidFill>
                <a:latin typeface="+mj-lt"/>
                <a:cs typeface="Times New Roman" pitchFamily="18" charset="0"/>
                <a:sym typeface="Helvetica" charset="0"/>
              </a:rPr>
              <a:t>  CERN </a:t>
            </a:r>
            <a:r>
              <a:rPr lang="en-US" sz="2600" dirty="0">
                <a:solidFill>
                  <a:schemeClr val="tx1"/>
                </a:solidFill>
                <a:latin typeface="+mj-lt"/>
                <a:cs typeface="Times New Roman" pitchFamily="18" charset="0"/>
                <a:sym typeface="Helvetica" charset="0"/>
              </a:rPr>
              <a:t>Council </a:t>
            </a:r>
            <a:r>
              <a:rPr lang="zh-CN" altLang="en-US" sz="2600" dirty="0" smtClean="0">
                <a:cs typeface="Times New Roman" pitchFamily="18" charset="0"/>
                <a:sym typeface="Helvetica" charset="0"/>
              </a:rPr>
              <a:t>会议</a:t>
            </a:r>
            <a:r>
              <a:rPr lang="en-US" sz="2600" dirty="0" smtClean="0">
                <a:solidFill>
                  <a:schemeClr val="tx1"/>
                </a:solidFill>
                <a:latin typeface="+mj-lt"/>
                <a:cs typeface="Times New Roman" pitchFamily="18" charset="0"/>
                <a:sym typeface="Helvetica" charset="0"/>
              </a:rPr>
              <a:t> (Dec 2011) </a:t>
            </a:r>
            <a:r>
              <a:rPr lang="en-US" sz="2600" dirty="0" smtClean="0">
                <a:solidFill>
                  <a:srgbClr val="FF0000"/>
                </a:solidFill>
                <a:latin typeface="+mj-lt"/>
                <a:cs typeface="Times New Roman" pitchFamily="18" charset="0"/>
                <a:sym typeface="Helvetica" charset="0"/>
              </a:rPr>
              <a:t>H</a:t>
            </a:r>
            <a:r>
              <a:rPr lang="en-US" sz="2600" dirty="0" smtClean="0">
                <a:solidFill>
                  <a:srgbClr val="FF0000"/>
                </a:solidFill>
                <a:latin typeface="+mj-lt"/>
                <a:cs typeface="Times New Roman" pitchFamily="18" charset="0"/>
                <a:sym typeface="Wingdings" pitchFamily="2" charset="2"/>
              </a:rPr>
              <a:t> </a:t>
            </a:r>
            <a:r>
              <a:rPr lang="en-US" sz="3200" dirty="0" smtClean="0">
                <a:solidFill>
                  <a:srgbClr val="FF0000"/>
                </a:solidFill>
                <a:latin typeface="Symbol" pitchFamily="18" charset="2"/>
                <a:cs typeface="Times New Roman" pitchFamily="18" charset="0"/>
              </a:rPr>
              <a:t>gg</a:t>
            </a:r>
            <a:r>
              <a:rPr lang="en-US" sz="2400" dirty="0" smtClean="0">
                <a:solidFill>
                  <a:srgbClr val="FF0000"/>
                </a:solidFill>
                <a:latin typeface="Times New Roman" pitchFamily="18" charset="0"/>
                <a:cs typeface="Times New Roman" pitchFamily="18" charset="0"/>
              </a:rPr>
              <a:t> </a:t>
            </a:r>
            <a:endParaRPr lang="en-US" sz="2600" dirty="0">
              <a:solidFill>
                <a:srgbClr val="FF0000"/>
              </a:solidFill>
              <a:latin typeface="Times New Roman" pitchFamily="18" charset="0"/>
              <a:cs typeface="Times New Roman" pitchFamily="18" charset="0"/>
              <a:sym typeface="Helvetica" charset="0"/>
            </a:endParaRPr>
          </a:p>
        </p:txBody>
      </p:sp>
      <p:sp>
        <p:nvSpPr>
          <p:cNvPr id="7" name="Content Placeholder 6"/>
          <p:cNvSpPr>
            <a:spLocks noGrp="1"/>
          </p:cNvSpPr>
          <p:nvPr>
            <p:ph idx="1"/>
          </p:nvPr>
        </p:nvSpPr>
        <p:spPr>
          <a:xfrm>
            <a:off x="457200" y="685800"/>
            <a:ext cx="8229600" cy="1447800"/>
          </a:xfrm>
        </p:spPr>
        <p:txBody>
          <a:bodyPr>
            <a:noAutofit/>
          </a:bodyPr>
          <a:lstStyle/>
          <a:p>
            <a:r>
              <a:rPr lang="en-US" sz="2100" b="1" i="1" dirty="0" smtClean="0">
                <a:latin typeface="+mj-lt"/>
                <a:cs typeface="Times New Roman" pitchFamily="18" charset="0"/>
              </a:rPr>
              <a:t>This was the point at which a major excitement started building up</a:t>
            </a:r>
            <a:endParaRPr lang="en-US" sz="500" b="1" i="1" dirty="0">
              <a:latin typeface="+mj-lt"/>
              <a:cs typeface="Times New Roman" pitchFamily="18" charset="0"/>
            </a:endParaRPr>
          </a:p>
          <a:p>
            <a:r>
              <a:rPr lang="en-US" sz="2100" b="1" i="1" dirty="0" smtClean="0">
                <a:solidFill>
                  <a:srgbClr val="0000FF"/>
                </a:solidFill>
                <a:latin typeface="+mj-lt"/>
                <a:cs typeface="Times New Roman" pitchFamily="18" charset="0"/>
              </a:rPr>
              <a:t>ATLAS: </a:t>
            </a:r>
            <a:r>
              <a:rPr lang="en-US" b="1" i="1" dirty="0" smtClean="0">
                <a:solidFill>
                  <a:srgbClr val="FF0000"/>
                </a:solidFill>
                <a:effectLst>
                  <a:outerShdw blurRad="38100" dist="38100" dir="2700000" algn="tl">
                    <a:srgbClr val="000000">
                      <a:alpha val="43137"/>
                    </a:srgbClr>
                  </a:outerShdw>
                </a:effectLst>
                <a:latin typeface="Symbol" pitchFamily="18" charset="2"/>
                <a:cs typeface="Times New Roman" pitchFamily="18" charset="0"/>
              </a:rPr>
              <a:t>gg</a:t>
            </a:r>
            <a:r>
              <a:rPr lang="en-US" sz="2000" dirty="0" smtClean="0">
                <a:solidFill>
                  <a:srgbClr val="0000FF"/>
                </a:solidFill>
                <a:latin typeface="Times New Roman" pitchFamily="18" charset="0"/>
                <a:cs typeface="Times New Roman" pitchFamily="18" charset="0"/>
              </a:rPr>
              <a:t> </a:t>
            </a:r>
            <a:r>
              <a:rPr lang="en-US" sz="2100" b="1" i="1" dirty="0" smtClean="0">
                <a:solidFill>
                  <a:srgbClr val="FF0000"/>
                </a:solidFill>
                <a:latin typeface="+mj-lt"/>
                <a:cs typeface="Times New Roman" pitchFamily="18" charset="0"/>
              </a:rPr>
              <a:t>, ZZ </a:t>
            </a:r>
            <a:r>
              <a:rPr lang="en-US" sz="2100" b="1" i="1" dirty="0" smtClean="0">
                <a:solidFill>
                  <a:srgbClr val="FF0000"/>
                </a:solidFill>
                <a:latin typeface="+mj-lt"/>
                <a:cs typeface="Times New Roman" pitchFamily="18" charset="0"/>
                <a:sym typeface="Wingdings" pitchFamily="2" charset="2"/>
              </a:rPr>
              <a:t></a:t>
            </a:r>
            <a:r>
              <a:rPr lang="en-US" sz="2100" b="1" i="1" dirty="0" smtClean="0">
                <a:solidFill>
                  <a:srgbClr val="FF0000"/>
                </a:solidFill>
                <a:latin typeface="+mj-lt"/>
                <a:cs typeface="Times New Roman" pitchFamily="18" charset="0"/>
              </a:rPr>
              <a:t> 4l </a:t>
            </a:r>
            <a:r>
              <a:rPr lang="en-US" sz="2100" b="1" i="1" dirty="0" smtClean="0">
                <a:solidFill>
                  <a:srgbClr val="0000FF"/>
                </a:solidFill>
                <a:latin typeface="+mj-lt"/>
                <a:cs typeface="Times New Roman" pitchFamily="18" charset="0"/>
              </a:rPr>
              <a:t>updated with </a:t>
            </a:r>
            <a:r>
              <a:rPr lang="en-US" sz="2100" b="1" i="1" dirty="0" smtClean="0">
                <a:solidFill>
                  <a:srgbClr val="FF0000"/>
                </a:solidFill>
                <a:latin typeface="+mj-lt"/>
                <a:cs typeface="Times New Roman" pitchFamily="18" charset="0"/>
              </a:rPr>
              <a:t>~5 fb</a:t>
            </a:r>
            <a:r>
              <a:rPr lang="en-US" sz="2100" b="1" i="1" baseline="30000" dirty="0" smtClean="0">
                <a:solidFill>
                  <a:srgbClr val="FF0000"/>
                </a:solidFill>
                <a:latin typeface="+mj-lt"/>
                <a:cs typeface="Times New Roman" pitchFamily="18" charset="0"/>
              </a:rPr>
              <a:t>-1</a:t>
            </a:r>
            <a:r>
              <a:rPr lang="en-US" sz="2100" b="1" i="1" dirty="0" smtClean="0">
                <a:solidFill>
                  <a:srgbClr val="FF0000"/>
                </a:solidFill>
                <a:latin typeface="+mj-lt"/>
                <a:cs typeface="Times New Roman" pitchFamily="18" charset="0"/>
              </a:rPr>
              <a:t> </a:t>
            </a:r>
            <a:r>
              <a:rPr lang="en-US" sz="2100" b="1" i="1" dirty="0" smtClean="0">
                <a:solidFill>
                  <a:srgbClr val="0000FF"/>
                </a:solidFill>
                <a:latin typeface="+mj-lt"/>
                <a:cs typeface="Times New Roman" pitchFamily="18" charset="0"/>
              </a:rPr>
              <a:t>of 7 </a:t>
            </a:r>
            <a:r>
              <a:rPr lang="en-US" sz="2100" b="1" i="1" dirty="0" err="1" smtClean="0">
                <a:solidFill>
                  <a:srgbClr val="0000FF"/>
                </a:solidFill>
                <a:latin typeface="+mj-lt"/>
                <a:cs typeface="Times New Roman" pitchFamily="18" charset="0"/>
              </a:rPr>
              <a:t>TeV</a:t>
            </a:r>
            <a:r>
              <a:rPr lang="en-US" sz="2100" b="1" i="1" dirty="0" smtClean="0">
                <a:solidFill>
                  <a:srgbClr val="0000FF"/>
                </a:solidFill>
                <a:latin typeface="+mj-lt"/>
                <a:cs typeface="Times New Roman" pitchFamily="18" charset="0"/>
              </a:rPr>
              <a:t> data</a:t>
            </a:r>
            <a:endParaRPr lang="en-US" sz="900" b="1" i="1" dirty="0" smtClean="0">
              <a:solidFill>
                <a:srgbClr val="0000FF"/>
              </a:solidFill>
              <a:latin typeface="+mj-lt"/>
              <a:cs typeface="Times New Roman" pitchFamily="18" charset="0"/>
            </a:endParaRPr>
          </a:p>
          <a:p>
            <a:r>
              <a:rPr lang="en-US" sz="2100" b="1" i="1" dirty="0" smtClean="0">
                <a:solidFill>
                  <a:srgbClr val="0000FF"/>
                </a:solidFill>
                <a:latin typeface="+mj-lt"/>
                <a:cs typeface="Times New Roman" pitchFamily="18" charset="0"/>
              </a:rPr>
              <a:t>CMS:     all channels updated with </a:t>
            </a:r>
            <a:r>
              <a:rPr lang="en-US" sz="2100" b="1" i="1" dirty="0" smtClean="0">
                <a:solidFill>
                  <a:srgbClr val="FF0000"/>
                </a:solidFill>
                <a:latin typeface="+mj-lt"/>
                <a:cs typeface="Times New Roman" pitchFamily="18" charset="0"/>
              </a:rPr>
              <a:t>~5 fb</a:t>
            </a:r>
            <a:r>
              <a:rPr lang="en-US" sz="2100" b="1" i="1" baseline="30000" dirty="0" smtClean="0">
                <a:solidFill>
                  <a:srgbClr val="FF0000"/>
                </a:solidFill>
                <a:latin typeface="+mj-lt"/>
                <a:cs typeface="Times New Roman" pitchFamily="18" charset="0"/>
              </a:rPr>
              <a:t>-1</a:t>
            </a:r>
            <a:r>
              <a:rPr lang="en-US" sz="2100" b="1" i="1" dirty="0" smtClean="0">
                <a:solidFill>
                  <a:srgbClr val="FF0000"/>
                </a:solidFill>
                <a:latin typeface="+mj-lt"/>
                <a:cs typeface="Times New Roman" pitchFamily="18" charset="0"/>
              </a:rPr>
              <a:t> </a:t>
            </a:r>
            <a:r>
              <a:rPr lang="en-US" sz="2100" b="1" i="1" dirty="0" smtClean="0">
                <a:solidFill>
                  <a:srgbClr val="0000FF"/>
                </a:solidFill>
                <a:cs typeface="Times New Roman" pitchFamily="18" charset="0"/>
              </a:rPr>
              <a:t>of 7 </a:t>
            </a:r>
            <a:r>
              <a:rPr lang="en-US" sz="2100" b="1" i="1" dirty="0" err="1" smtClean="0">
                <a:solidFill>
                  <a:srgbClr val="0000FF"/>
                </a:solidFill>
                <a:cs typeface="Times New Roman" pitchFamily="18" charset="0"/>
              </a:rPr>
              <a:t>TeV</a:t>
            </a:r>
            <a:r>
              <a:rPr lang="en-US" sz="2100" b="1" i="1" dirty="0" smtClean="0">
                <a:solidFill>
                  <a:srgbClr val="0000FF"/>
                </a:solidFill>
                <a:cs typeface="Times New Roman" pitchFamily="18" charset="0"/>
              </a:rPr>
              <a:t> data</a:t>
            </a:r>
            <a:endParaRPr lang="en-US" sz="2100" b="1" i="1" dirty="0" smtClean="0">
              <a:solidFill>
                <a:srgbClr val="FF0000"/>
              </a:solidFill>
              <a:latin typeface="+mj-lt"/>
              <a:cs typeface="Times New Roman" pitchFamily="18" charset="0"/>
            </a:endParaRPr>
          </a:p>
        </p:txBody>
      </p:sp>
      <p:sp>
        <p:nvSpPr>
          <p:cNvPr id="5" name="Slide Number Placeholder 4"/>
          <p:cNvSpPr>
            <a:spLocks noGrp="1"/>
          </p:cNvSpPr>
          <p:nvPr>
            <p:ph type="sldNum" sz="quarter" idx="12"/>
          </p:nvPr>
        </p:nvSpPr>
        <p:spPr/>
        <p:txBody>
          <a:bodyPr/>
          <a:lstStyle/>
          <a:p>
            <a:fld id="{ECB3750A-919D-4C79-8E5E-89A291D2E2F4}" type="slidenum">
              <a:rPr lang="en-US" smtClean="0"/>
              <a:pPr/>
              <a:t>24</a:t>
            </a:fld>
            <a:endParaRPr lang="en-US" dirty="0"/>
          </a:p>
        </p:txBody>
      </p:sp>
      <p:pic>
        <p:nvPicPr>
          <p:cNvPr id="21506" name="Picture 2" descr="https://atlas.web.cern.ch/Atlas/GROUPS/PHYSICS/CONFNOTES/ATLAS-CONF-2011-161/fig_07.png"/>
          <p:cNvPicPr>
            <a:picLocks noChangeAspect="1" noChangeArrowheads="1"/>
          </p:cNvPicPr>
          <p:nvPr/>
        </p:nvPicPr>
        <p:blipFill>
          <a:blip r:embed="rId2" cstate="print"/>
          <a:srcRect/>
          <a:stretch>
            <a:fillRect/>
          </a:stretch>
        </p:blipFill>
        <p:spPr bwMode="auto">
          <a:xfrm>
            <a:off x="381000" y="2613352"/>
            <a:ext cx="4356100" cy="2949248"/>
          </a:xfrm>
          <a:prstGeom prst="rect">
            <a:avLst/>
          </a:prstGeom>
          <a:noFill/>
        </p:spPr>
      </p:pic>
      <p:sp>
        <p:nvSpPr>
          <p:cNvPr id="12" name="Rectangle 11"/>
          <p:cNvSpPr/>
          <p:nvPr/>
        </p:nvSpPr>
        <p:spPr>
          <a:xfrm>
            <a:off x="1828800" y="5257800"/>
            <a:ext cx="1981200" cy="523220"/>
          </a:xfrm>
          <a:prstGeom prst="rect">
            <a:avLst/>
          </a:prstGeom>
        </p:spPr>
        <p:txBody>
          <a:bodyPr wrap="square">
            <a:spAutoFit/>
          </a:bodyPr>
          <a:lstStyle/>
          <a:p>
            <a:pPr marL="457200" indent="-457200">
              <a:buNone/>
            </a:pPr>
            <a:r>
              <a:rPr lang="en-US" sz="2000" b="1" i="1" dirty="0" smtClean="0">
                <a:solidFill>
                  <a:srgbClr val="0000FF"/>
                </a:solidFill>
                <a:latin typeface="+mj-lt"/>
                <a:cs typeface="Times New Roman" pitchFamily="18" charset="0"/>
              </a:rPr>
              <a:t>ATLAS</a:t>
            </a:r>
            <a:r>
              <a:rPr lang="en-US" sz="2000" dirty="0" smtClean="0">
                <a:solidFill>
                  <a:srgbClr val="0000FF"/>
                </a:solidFill>
                <a:latin typeface="Times New Roman" pitchFamily="18" charset="0"/>
                <a:cs typeface="Times New Roman" pitchFamily="18" charset="0"/>
              </a:rPr>
              <a:t> </a:t>
            </a:r>
            <a:r>
              <a:rPr lang="en-US" sz="2800" b="1" i="1" dirty="0" smtClean="0">
                <a:solidFill>
                  <a:srgbClr val="0000FF"/>
                </a:solidFill>
                <a:effectLst>
                  <a:outerShdw blurRad="38100" dist="38100" dir="2700000" algn="tl">
                    <a:srgbClr val="000000">
                      <a:alpha val="43137"/>
                    </a:srgbClr>
                  </a:outerShdw>
                </a:effectLst>
                <a:latin typeface="Symbol" pitchFamily="18" charset="2"/>
                <a:cs typeface="Times New Roman" pitchFamily="18" charset="0"/>
              </a:rPr>
              <a:t>gg</a:t>
            </a:r>
            <a:r>
              <a:rPr lang="en-US" sz="2400" dirty="0" smtClean="0">
                <a:solidFill>
                  <a:srgbClr val="0000FF"/>
                </a:solidFill>
                <a:latin typeface="Times New Roman" pitchFamily="18" charset="0"/>
                <a:cs typeface="Times New Roman" pitchFamily="18" charset="0"/>
              </a:rPr>
              <a:t> </a:t>
            </a:r>
            <a:r>
              <a:rPr lang="en-US" sz="2000" b="1" i="1" dirty="0" smtClean="0">
                <a:solidFill>
                  <a:srgbClr val="0000FF"/>
                </a:solidFill>
                <a:latin typeface="+mj-lt"/>
                <a:cs typeface="Times New Roman" pitchFamily="18" charset="0"/>
              </a:rPr>
              <a:t>only</a:t>
            </a:r>
            <a:r>
              <a:rPr lang="en-US" sz="2000" dirty="0" smtClean="0">
                <a:solidFill>
                  <a:srgbClr val="0000FF"/>
                </a:solidFill>
                <a:latin typeface="Times New Roman" pitchFamily="18" charset="0"/>
                <a:cs typeface="Times New Roman" pitchFamily="18" charset="0"/>
              </a:rPr>
              <a:t>  </a:t>
            </a:r>
            <a:endParaRPr lang="en-US" sz="2000" dirty="0">
              <a:solidFill>
                <a:srgbClr val="0000FF"/>
              </a:solidFill>
            </a:endParaRPr>
          </a:p>
        </p:txBody>
      </p:sp>
      <p:sp>
        <p:nvSpPr>
          <p:cNvPr id="15" name="TextBox 14"/>
          <p:cNvSpPr txBox="1"/>
          <p:nvPr/>
        </p:nvSpPr>
        <p:spPr>
          <a:xfrm>
            <a:off x="1600207" y="4400490"/>
            <a:ext cx="713665" cy="400110"/>
          </a:xfrm>
          <a:prstGeom prst="rect">
            <a:avLst/>
          </a:prstGeom>
          <a:solidFill>
            <a:srgbClr val="FF0000"/>
          </a:solidFill>
          <a:ln>
            <a:solidFill>
              <a:srgbClr val="000000"/>
            </a:solidFill>
          </a:ln>
        </p:spPr>
        <p:txBody>
          <a:bodyPr wrap="square" rtlCol="0">
            <a:spAutoFit/>
          </a:bodyPr>
          <a:lstStyle/>
          <a:p>
            <a:pPr algn="ctr"/>
            <a:r>
              <a:rPr lang="en-US" sz="2000" b="1" dirty="0" smtClean="0">
                <a:solidFill>
                  <a:srgbClr val="FFFF00"/>
                </a:solidFill>
                <a:latin typeface="Arial" pitchFamily="34" charset="0"/>
                <a:cs typeface="Arial" pitchFamily="34" charset="0"/>
              </a:rPr>
              <a:t>2.8</a:t>
            </a:r>
            <a:r>
              <a:rPr lang="en-US" sz="2000" b="1" dirty="0" smtClean="0">
                <a:solidFill>
                  <a:srgbClr val="FFFF00"/>
                </a:solidFill>
                <a:effectLst/>
                <a:latin typeface="Arial" pitchFamily="34" charset="0"/>
                <a:ea typeface="Lucida Grande"/>
                <a:cs typeface="Arial" pitchFamily="34" charset="0"/>
              </a:rPr>
              <a:t>σ</a:t>
            </a:r>
            <a:endParaRPr lang="en-US" sz="2000" b="1" dirty="0" smtClean="0">
              <a:solidFill>
                <a:srgbClr val="FFFF00"/>
              </a:solidFill>
              <a:effectLst/>
              <a:latin typeface="Arial" pitchFamily="34" charset="0"/>
              <a:cs typeface="Arial" pitchFamily="34" charset="0"/>
            </a:endParaRPr>
          </a:p>
        </p:txBody>
      </p:sp>
      <p:pic>
        <p:nvPicPr>
          <p:cNvPr id="21507" name="Picture 3"/>
          <p:cNvPicPr>
            <a:picLocks noChangeAspect="1" noChangeArrowheads="1"/>
          </p:cNvPicPr>
          <p:nvPr/>
        </p:nvPicPr>
        <p:blipFill>
          <a:blip r:embed="rId3" cstate="print"/>
          <a:srcRect/>
          <a:stretch>
            <a:fillRect/>
          </a:stretch>
        </p:blipFill>
        <p:spPr bwMode="auto">
          <a:xfrm>
            <a:off x="4648200" y="2613352"/>
            <a:ext cx="4114800" cy="2819400"/>
          </a:xfrm>
          <a:prstGeom prst="rect">
            <a:avLst/>
          </a:prstGeom>
          <a:noFill/>
          <a:ln w="9525">
            <a:noFill/>
            <a:miter lim="800000"/>
            <a:headEnd/>
            <a:tailEnd/>
          </a:ln>
        </p:spPr>
      </p:pic>
      <p:sp>
        <p:nvSpPr>
          <p:cNvPr id="16" name="TextBox 15"/>
          <p:cNvSpPr txBox="1"/>
          <p:nvPr/>
        </p:nvSpPr>
        <p:spPr>
          <a:xfrm>
            <a:off x="5334007" y="4381380"/>
            <a:ext cx="713665" cy="400110"/>
          </a:xfrm>
          <a:prstGeom prst="rect">
            <a:avLst/>
          </a:prstGeom>
          <a:solidFill>
            <a:srgbClr val="FF0000"/>
          </a:solidFill>
          <a:ln>
            <a:solidFill>
              <a:srgbClr val="000000"/>
            </a:solidFill>
          </a:ln>
        </p:spPr>
        <p:txBody>
          <a:bodyPr wrap="square" rtlCol="0">
            <a:spAutoFit/>
          </a:bodyPr>
          <a:lstStyle/>
          <a:p>
            <a:pPr algn="ctr"/>
            <a:r>
              <a:rPr lang="en-US" sz="2000" b="1" dirty="0" smtClean="0">
                <a:solidFill>
                  <a:srgbClr val="FFFF00"/>
                </a:solidFill>
                <a:latin typeface="Arial" pitchFamily="34" charset="0"/>
                <a:cs typeface="Arial" pitchFamily="34" charset="0"/>
              </a:rPr>
              <a:t>2.3</a:t>
            </a:r>
            <a:r>
              <a:rPr lang="en-US" sz="2000" b="1" dirty="0" smtClean="0">
                <a:solidFill>
                  <a:srgbClr val="FFFF00"/>
                </a:solidFill>
                <a:effectLst/>
                <a:latin typeface="Arial" pitchFamily="34" charset="0"/>
                <a:ea typeface="Lucida Grande"/>
                <a:cs typeface="Arial" pitchFamily="34" charset="0"/>
              </a:rPr>
              <a:t>σ</a:t>
            </a:r>
            <a:endParaRPr lang="en-US" sz="2000" b="1" dirty="0" smtClean="0">
              <a:solidFill>
                <a:srgbClr val="FFFF00"/>
              </a:solidFill>
              <a:effectLst/>
              <a:latin typeface="Arial" pitchFamily="34" charset="0"/>
              <a:cs typeface="Arial" pitchFamily="34" charset="0"/>
            </a:endParaRPr>
          </a:p>
        </p:txBody>
      </p:sp>
      <p:sp>
        <p:nvSpPr>
          <p:cNvPr id="11" name="Rectangle 10"/>
          <p:cNvSpPr/>
          <p:nvPr/>
        </p:nvSpPr>
        <p:spPr>
          <a:xfrm>
            <a:off x="5943600" y="5267980"/>
            <a:ext cx="2133600" cy="523220"/>
          </a:xfrm>
          <a:prstGeom prst="rect">
            <a:avLst/>
          </a:prstGeom>
        </p:spPr>
        <p:txBody>
          <a:bodyPr wrap="square">
            <a:spAutoFit/>
          </a:bodyPr>
          <a:lstStyle/>
          <a:p>
            <a:pPr marL="457200" indent="-457200">
              <a:buNone/>
            </a:pPr>
            <a:r>
              <a:rPr lang="en-US" sz="2000" b="1" i="1" dirty="0" smtClean="0">
                <a:solidFill>
                  <a:srgbClr val="0000FF"/>
                </a:solidFill>
                <a:latin typeface="+mj-lt"/>
                <a:cs typeface="Times New Roman" pitchFamily="18" charset="0"/>
              </a:rPr>
              <a:t>CMS</a:t>
            </a:r>
            <a:r>
              <a:rPr lang="en-US" sz="2000" dirty="0" smtClean="0">
                <a:solidFill>
                  <a:srgbClr val="0000FF"/>
                </a:solidFill>
                <a:latin typeface="Times New Roman" pitchFamily="18" charset="0"/>
                <a:cs typeface="Times New Roman" pitchFamily="18" charset="0"/>
              </a:rPr>
              <a:t> </a:t>
            </a:r>
            <a:r>
              <a:rPr lang="en-US" sz="2800" b="1" i="1" dirty="0" err="1">
                <a:solidFill>
                  <a:srgbClr val="0000FF"/>
                </a:solidFill>
                <a:effectLst>
                  <a:outerShdw blurRad="38100" dist="38100" dir="2700000" algn="tl">
                    <a:srgbClr val="000000">
                      <a:alpha val="43137"/>
                    </a:srgbClr>
                  </a:outerShdw>
                </a:effectLst>
                <a:latin typeface="Symbol" pitchFamily="18" charset="2"/>
                <a:cs typeface="Times New Roman" pitchFamily="18" charset="0"/>
              </a:rPr>
              <a:t>gg</a:t>
            </a:r>
            <a:r>
              <a:rPr lang="en-US" sz="2800" dirty="0" smtClean="0">
                <a:solidFill>
                  <a:srgbClr val="0000FF"/>
                </a:solidFill>
                <a:latin typeface="Times New Roman" pitchFamily="18" charset="0"/>
                <a:cs typeface="Times New Roman" pitchFamily="18" charset="0"/>
              </a:rPr>
              <a:t> </a:t>
            </a:r>
            <a:r>
              <a:rPr lang="en-US" sz="2000" b="1" i="1" dirty="0" smtClean="0">
                <a:solidFill>
                  <a:srgbClr val="0000FF"/>
                </a:solidFill>
                <a:latin typeface="+mj-lt"/>
                <a:cs typeface="Times New Roman" pitchFamily="18" charset="0"/>
              </a:rPr>
              <a:t>only</a:t>
            </a:r>
            <a:r>
              <a:rPr lang="en-US" sz="2000" dirty="0" smtClean="0">
                <a:solidFill>
                  <a:srgbClr val="0000FF"/>
                </a:solidFill>
                <a:latin typeface="Times New Roman" pitchFamily="18" charset="0"/>
                <a:cs typeface="Times New Roman" pitchFamily="18" charset="0"/>
              </a:rPr>
              <a:t>  </a:t>
            </a:r>
            <a:endParaRPr lang="en-US" sz="2000" dirty="0">
              <a:solidFill>
                <a:srgbClr val="0000FF"/>
              </a:solidFill>
            </a:endParaRPr>
          </a:p>
        </p:txBody>
      </p:sp>
      <p:sp>
        <p:nvSpPr>
          <p:cNvPr id="2" name="TextBox 1"/>
          <p:cNvSpPr txBox="1"/>
          <p:nvPr/>
        </p:nvSpPr>
        <p:spPr>
          <a:xfrm>
            <a:off x="990603" y="2286000"/>
            <a:ext cx="2837829" cy="369332"/>
          </a:xfrm>
          <a:prstGeom prst="rect">
            <a:avLst/>
          </a:prstGeom>
          <a:noFill/>
        </p:spPr>
        <p:txBody>
          <a:bodyPr wrap="none" rtlCol="0">
            <a:spAutoFit/>
          </a:bodyPr>
          <a:lstStyle/>
          <a:p>
            <a:r>
              <a:rPr lang="en-US" b="1" i="1" dirty="0" smtClean="0"/>
              <a:t>Lowest p</a:t>
            </a:r>
            <a:r>
              <a:rPr lang="en-US" b="1" i="1" baseline="-25000" dirty="0" smtClean="0"/>
              <a:t>0</a:t>
            </a:r>
            <a:r>
              <a:rPr lang="en-US" b="1" i="1" dirty="0" smtClean="0"/>
              <a:t>: </a:t>
            </a:r>
            <a:r>
              <a:rPr lang="en-US" b="1" i="1" dirty="0" err="1" smtClean="0"/>
              <a:t>m</a:t>
            </a:r>
            <a:r>
              <a:rPr lang="en-US" b="1" i="1" baseline="-25000" dirty="0" err="1" smtClean="0"/>
              <a:t>H</a:t>
            </a:r>
            <a:r>
              <a:rPr lang="en-US" b="1" i="1" dirty="0" smtClean="0"/>
              <a:t>=126 </a:t>
            </a:r>
            <a:r>
              <a:rPr lang="en-US" b="1" i="1" dirty="0" err="1" smtClean="0"/>
              <a:t>GeV</a:t>
            </a:r>
            <a:r>
              <a:rPr lang="en-US" b="1" i="1" dirty="0" smtClean="0"/>
              <a:t> </a:t>
            </a:r>
            <a:endParaRPr lang="en-US" b="1" i="1" dirty="0"/>
          </a:p>
        </p:txBody>
      </p:sp>
      <p:sp>
        <p:nvSpPr>
          <p:cNvPr id="14" name="TextBox 13"/>
          <p:cNvSpPr txBox="1"/>
          <p:nvPr/>
        </p:nvSpPr>
        <p:spPr>
          <a:xfrm>
            <a:off x="4953002" y="2286000"/>
            <a:ext cx="3030340" cy="369332"/>
          </a:xfrm>
          <a:prstGeom prst="rect">
            <a:avLst/>
          </a:prstGeom>
          <a:noFill/>
        </p:spPr>
        <p:txBody>
          <a:bodyPr wrap="none" rtlCol="0">
            <a:spAutoFit/>
          </a:bodyPr>
          <a:lstStyle/>
          <a:p>
            <a:r>
              <a:rPr lang="en-US" b="1" i="1" dirty="0" smtClean="0"/>
              <a:t>Lowest p</a:t>
            </a:r>
            <a:r>
              <a:rPr lang="en-US" b="1" i="1" baseline="-25000" dirty="0" smtClean="0"/>
              <a:t>0</a:t>
            </a:r>
            <a:r>
              <a:rPr lang="en-US" b="1" i="1" dirty="0" smtClean="0"/>
              <a:t>: </a:t>
            </a:r>
            <a:r>
              <a:rPr lang="en-US" b="1" i="1" dirty="0" err="1" smtClean="0"/>
              <a:t>m</a:t>
            </a:r>
            <a:r>
              <a:rPr lang="en-US" b="1" i="1" baseline="-25000" dirty="0" err="1" smtClean="0"/>
              <a:t>H</a:t>
            </a:r>
            <a:r>
              <a:rPr lang="en-US" b="1" i="1" dirty="0" smtClean="0"/>
              <a:t>=123.5 </a:t>
            </a:r>
            <a:r>
              <a:rPr lang="en-US" b="1" i="1" dirty="0" err="1" smtClean="0"/>
              <a:t>GeV</a:t>
            </a:r>
            <a:r>
              <a:rPr lang="en-US" b="1" i="1" dirty="0" smtClean="0"/>
              <a:t> </a:t>
            </a:r>
            <a:endParaRPr lang="en-US" b="1" i="1" dirty="0"/>
          </a:p>
        </p:txBody>
      </p:sp>
      <p:sp>
        <p:nvSpPr>
          <p:cNvPr id="3" name="Rectangle 2"/>
          <p:cNvSpPr/>
          <p:nvPr/>
        </p:nvSpPr>
        <p:spPr>
          <a:xfrm>
            <a:off x="457200" y="5867400"/>
            <a:ext cx="8229600" cy="415498"/>
          </a:xfrm>
          <a:prstGeom prst="rect">
            <a:avLst/>
          </a:prstGeom>
        </p:spPr>
        <p:txBody>
          <a:bodyPr wrap="square">
            <a:spAutoFit/>
          </a:bodyPr>
          <a:lstStyle/>
          <a:p>
            <a:pPr marL="233351" lvl="0" indent="-233351" eaLnBrk="0" fontAlgn="base" hangingPunct="0">
              <a:spcBef>
                <a:spcPct val="20000"/>
              </a:spcBef>
              <a:spcAft>
                <a:spcPct val="0"/>
              </a:spcAft>
              <a:buFontTx/>
              <a:buChar char="•"/>
            </a:pPr>
            <a:r>
              <a:rPr lang="en-US" sz="2100" b="1" i="1" kern="0" dirty="0">
                <a:solidFill>
                  <a:srgbClr val="000000"/>
                </a:solidFill>
                <a:latin typeface="+mj-lt"/>
                <a:cs typeface="Times New Roman" pitchFamily="18" charset="0"/>
              </a:rPr>
              <a:t>Both experiments see large excesses at </a:t>
            </a:r>
            <a:r>
              <a:rPr lang="en-US" sz="2100" b="1" i="1" kern="0" dirty="0" smtClean="0">
                <a:solidFill>
                  <a:srgbClr val="000000"/>
                </a:solidFill>
                <a:latin typeface="+mj-lt"/>
                <a:cs typeface="Times New Roman" pitchFamily="18" charset="0"/>
              </a:rPr>
              <a:t>similar </a:t>
            </a:r>
            <a:r>
              <a:rPr lang="en-US" sz="2100" b="1" i="1" kern="0" dirty="0" err="1" smtClean="0">
                <a:solidFill>
                  <a:srgbClr val="000000"/>
                </a:solidFill>
                <a:latin typeface="+mj-lt"/>
                <a:cs typeface="Times New Roman" pitchFamily="18" charset="0"/>
              </a:rPr>
              <a:t>m</a:t>
            </a:r>
            <a:r>
              <a:rPr lang="en-US" sz="2100" b="1" i="1" kern="0" baseline="-25000" dirty="0" err="1" smtClean="0">
                <a:solidFill>
                  <a:srgbClr val="000000"/>
                </a:solidFill>
                <a:latin typeface="+mj-lt"/>
                <a:cs typeface="Times New Roman" pitchFamily="18" charset="0"/>
              </a:rPr>
              <a:t>H</a:t>
            </a:r>
            <a:r>
              <a:rPr lang="en-US" sz="2100" b="1" i="1" kern="0" dirty="0" smtClean="0">
                <a:solidFill>
                  <a:srgbClr val="000000"/>
                </a:solidFill>
                <a:latin typeface="+mj-lt"/>
                <a:cs typeface="Times New Roman" pitchFamily="18" charset="0"/>
              </a:rPr>
              <a:t> </a:t>
            </a:r>
            <a:endParaRPr lang="en-US" sz="2100" b="1" i="1" kern="0" dirty="0">
              <a:solidFill>
                <a:srgbClr val="000000"/>
              </a:solidFill>
              <a:latin typeface="+mj-lt"/>
              <a:cs typeface="Times New Roman" pitchFamily="18" charset="0"/>
            </a:endParaRPr>
          </a:p>
        </p:txBody>
      </p:sp>
      <p:sp>
        <p:nvSpPr>
          <p:cNvPr id="17" name="TextBox 16"/>
          <p:cNvSpPr txBox="1"/>
          <p:nvPr/>
        </p:nvSpPr>
        <p:spPr>
          <a:xfrm rot="16200000">
            <a:off x="228600" y="2634734"/>
            <a:ext cx="609600" cy="369332"/>
          </a:xfrm>
          <a:prstGeom prst="rect">
            <a:avLst/>
          </a:prstGeom>
          <a:solidFill>
            <a:schemeClr val="bg1"/>
          </a:solidFill>
        </p:spPr>
        <p:txBody>
          <a:bodyPr wrap="square" rtlCol="0">
            <a:spAutoFit/>
          </a:bodyPr>
          <a:lstStyle/>
          <a:p>
            <a:r>
              <a:rPr lang="en-US" b="1" i="1" dirty="0" smtClean="0"/>
              <a:t>p</a:t>
            </a:r>
            <a:r>
              <a:rPr lang="en-US" b="1" i="1" baseline="-25000" dirty="0" smtClean="0"/>
              <a:t>0</a:t>
            </a:r>
            <a:endParaRPr lang="en-US" dirty="0"/>
          </a:p>
        </p:txBody>
      </p:sp>
    </p:spTree>
    <p:extLst>
      <p:ext uri="{BB962C8B-B14F-4D97-AF65-F5344CB8AC3E}">
        <p14:creationId xmlns:p14="http://schemas.microsoft.com/office/powerpoint/2010/main" val="25158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s://atlas.web.cern.ch/Atlas/GROUPS/PHYSICS/CONFNOTES/ATLAS-CONF-2011-163/fig_06b.png"/>
          <p:cNvPicPr>
            <a:picLocks noChangeAspect="1" noChangeArrowheads="1"/>
          </p:cNvPicPr>
          <p:nvPr/>
        </p:nvPicPr>
        <p:blipFill>
          <a:blip r:embed="rId2" cstate="print"/>
          <a:srcRect/>
          <a:stretch>
            <a:fillRect/>
          </a:stretch>
        </p:blipFill>
        <p:spPr bwMode="auto">
          <a:xfrm>
            <a:off x="0" y="966803"/>
            <a:ext cx="4660900" cy="3376611"/>
          </a:xfrm>
          <a:prstGeom prst="rect">
            <a:avLst/>
          </a:prstGeom>
          <a:noFill/>
        </p:spPr>
      </p:pic>
      <p:sp>
        <p:nvSpPr>
          <p:cNvPr id="13" name="Rectangle 1"/>
          <p:cNvSpPr>
            <a:spLocks noGrp="1" noChangeArrowheads="1"/>
          </p:cNvSpPr>
          <p:nvPr>
            <p:ph type="title"/>
          </p:nvPr>
        </p:nvSpPr>
        <p:spPr>
          <a:xfrm>
            <a:off x="914400" y="-176634"/>
            <a:ext cx="7313613" cy="868362"/>
          </a:xfrm>
          <a:ln/>
        </p:spPr>
        <p:txBody>
          <a:bodyPr>
            <a:normAutofit/>
          </a:bodyPr>
          <a:lstStyle/>
          <a:p>
            <a:r>
              <a:rPr lang="en-US" sz="2600" dirty="0" smtClean="0">
                <a:solidFill>
                  <a:schemeClr val="tx1"/>
                </a:solidFill>
                <a:latin typeface="Comic Sans MS"/>
                <a:cs typeface="Comic Sans MS"/>
                <a:sym typeface="Helvetica" charset="0"/>
              </a:rPr>
              <a:t>LHC  CERN Council (Dec 2011) </a:t>
            </a:r>
            <a:r>
              <a:rPr lang="en-US" sz="2600" dirty="0" smtClean="0">
                <a:solidFill>
                  <a:srgbClr val="FF0000"/>
                </a:solidFill>
                <a:latin typeface="Comic Sans MS"/>
                <a:cs typeface="Comic Sans MS"/>
                <a:sym typeface="Helvetica" charset="0"/>
              </a:rPr>
              <a:t>Higgs combined</a:t>
            </a:r>
            <a:endParaRPr lang="en-US" sz="2600" baseline="-25000" dirty="0">
              <a:solidFill>
                <a:srgbClr val="FF0000"/>
              </a:solidFill>
              <a:latin typeface="Comic Sans MS"/>
              <a:cs typeface="Comic Sans MS"/>
              <a:sym typeface="Helvetica" charset="0"/>
            </a:endParaRPr>
          </a:p>
        </p:txBody>
      </p:sp>
      <p:sp>
        <p:nvSpPr>
          <p:cNvPr id="5" name="Slide Number Placeholder 4"/>
          <p:cNvSpPr>
            <a:spLocks noGrp="1"/>
          </p:cNvSpPr>
          <p:nvPr>
            <p:ph type="sldNum" sz="quarter" idx="12"/>
          </p:nvPr>
        </p:nvSpPr>
        <p:spPr/>
        <p:txBody>
          <a:bodyPr/>
          <a:lstStyle/>
          <a:p>
            <a:fld id="{ECB3750A-919D-4C79-8E5E-89A291D2E2F4}" type="slidenum">
              <a:rPr lang="en-US" smtClean="0"/>
              <a:pPr/>
              <a:t>25</a:t>
            </a:fld>
            <a:endParaRPr lang="en-US" dirty="0"/>
          </a:p>
        </p:txBody>
      </p:sp>
      <p:sp>
        <p:nvSpPr>
          <p:cNvPr id="12" name="Rectangle 11"/>
          <p:cNvSpPr/>
          <p:nvPr/>
        </p:nvSpPr>
        <p:spPr>
          <a:xfrm>
            <a:off x="17720" y="485894"/>
            <a:ext cx="1219200" cy="430887"/>
          </a:xfrm>
          <a:prstGeom prst="rect">
            <a:avLst/>
          </a:prstGeom>
        </p:spPr>
        <p:txBody>
          <a:bodyPr wrap="square">
            <a:spAutoFit/>
          </a:bodyPr>
          <a:lstStyle/>
          <a:p>
            <a:pPr marL="457200" indent="-457200">
              <a:buNone/>
            </a:pPr>
            <a:r>
              <a:rPr lang="en-US" sz="2200" b="1" i="1" dirty="0" smtClean="0">
                <a:solidFill>
                  <a:srgbClr val="0000FF"/>
                </a:solidFill>
                <a:latin typeface="+mj-lt"/>
                <a:cs typeface="Times New Roman" pitchFamily="18" charset="0"/>
              </a:rPr>
              <a:t>ATLAS</a:t>
            </a:r>
          </a:p>
        </p:txBody>
      </p:sp>
      <p:sp>
        <p:nvSpPr>
          <p:cNvPr id="15" name="Rectangle 14"/>
          <p:cNvSpPr/>
          <p:nvPr/>
        </p:nvSpPr>
        <p:spPr>
          <a:xfrm>
            <a:off x="4953000" y="712117"/>
            <a:ext cx="990600" cy="430887"/>
          </a:xfrm>
          <a:prstGeom prst="rect">
            <a:avLst/>
          </a:prstGeom>
        </p:spPr>
        <p:txBody>
          <a:bodyPr wrap="square">
            <a:spAutoFit/>
          </a:bodyPr>
          <a:lstStyle/>
          <a:p>
            <a:pPr marL="457200" indent="-457200">
              <a:buNone/>
            </a:pPr>
            <a:r>
              <a:rPr lang="en-US" sz="2200" b="1" i="1" dirty="0" smtClean="0">
                <a:solidFill>
                  <a:srgbClr val="0000FF"/>
                </a:solidFill>
                <a:latin typeface="+mj-lt"/>
                <a:cs typeface="Times New Roman" pitchFamily="18" charset="0"/>
              </a:rPr>
              <a:t>CMS</a:t>
            </a:r>
          </a:p>
        </p:txBody>
      </p:sp>
      <p:pic>
        <p:nvPicPr>
          <p:cNvPr id="23555" name="Picture 3"/>
          <p:cNvPicPr>
            <a:picLocks noChangeAspect="1" noChangeArrowheads="1"/>
          </p:cNvPicPr>
          <p:nvPr/>
        </p:nvPicPr>
        <p:blipFill>
          <a:blip r:embed="rId3" cstate="print"/>
          <a:srcRect/>
          <a:stretch>
            <a:fillRect/>
          </a:stretch>
        </p:blipFill>
        <p:spPr bwMode="auto">
          <a:xfrm>
            <a:off x="4648200" y="1066800"/>
            <a:ext cx="4432532" cy="3048000"/>
          </a:xfrm>
          <a:prstGeom prst="rect">
            <a:avLst/>
          </a:prstGeom>
          <a:noFill/>
          <a:ln w="9525">
            <a:noFill/>
            <a:miter lim="800000"/>
            <a:headEnd/>
            <a:tailEnd/>
          </a:ln>
        </p:spPr>
      </p:pic>
      <p:sp>
        <p:nvSpPr>
          <p:cNvPr id="11" name="Rectangle 10"/>
          <p:cNvSpPr/>
          <p:nvPr/>
        </p:nvSpPr>
        <p:spPr>
          <a:xfrm>
            <a:off x="152400" y="4191000"/>
            <a:ext cx="4800600" cy="400110"/>
          </a:xfrm>
          <a:prstGeom prst="rect">
            <a:avLst/>
          </a:prstGeom>
        </p:spPr>
        <p:txBody>
          <a:bodyPr wrap="square">
            <a:spAutoFit/>
          </a:bodyPr>
          <a:lstStyle/>
          <a:p>
            <a:pPr marL="457200" indent="-457200">
              <a:buNone/>
            </a:pPr>
            <a:r>
              <a:rPr lang="en-US" sz="2000" b="1" i="1" dirty="0">
                <a:solidFill>
                  <a:srgbClr val="000000"/>
                </a:solidFill>
                <a:cs typeface="Times New Roman" pitchFamily="18" charset="0"/>
              </a:rPr>
              <a:t>L</a:t>
            </a:r>
            <a:r>
              <a:rPr lang="en-US" sz="2000" b="1" i="1" dirty="0" smtClean="0">
                <a:solidFill>
                  <a:srgbClr val="000000"/>
                </a:solidFill>
                <a:cs typeface="Times New Roman" pitchFamily="18" charset="0"/>
              </a:rPr>
              <a:t>argest local </a:t>
            </a:r>
            <a:r>
              <a:rPr lang="en-US" sz="2000" b="1" i="1" dirty="0" smtClean="0">
                <a:solidFill>
                  <a:srgbClr val="000000"/>
                </a:solidFill>
                <a:latin typeface="+mj-lt"/>
                <a:cs typeface="Times New Roman" pitchFamily="18" charset="0"/>
              </a:rPr>
              <a:t>excess:</a:t>
            </a:r>
            <a:r>
              <a:rPr lang="en-US" sz="2000" b="1" i="1" dirty="0">
                <a:solidFill>
                  <a:srgbClr val="000000"/>
                </a:solidFill>
                <a:latin typeface="+mj-lt"/>
                <a:cs typeface="Times New Roman" pitchFamily="18" charset="0"/>
              </a:rPr>
              <a:t> </a:t>
            </a:r>
            <a:r>
              <a:rPr lang="en-US" sz="2000" b="1" i="1" dirty="0" smtClean="0">
                <a:solidFill>
                  <a:srgbClr val="FF0000"/>
                </a:solidFill>
                <a:latin typeface="+mj-lt"/>
                <a:cs typeface="Times New Roman" pitchFamily="18" charset="0"/>
              </a:rPr>
              <a:t>3.6</a:t>
            </a:r>
            <a:r>
              <a:rPr lang="en-US" sz="2000" b="1" i="1" dirty="0" smtClean="0">
                <a:solidFill>
                  <a:srgbClr val="FF0000"/>
                </a:solidFill>
                <a:latin typeface="Symbol" pitchFamily="18" charset="2"/>
                <a:cs typeface="Times New Roman" pitchFamily="18" charset="0"/>
              </a:rPr>
              <a:t>s</a:t>
            </a:r>
            <a:r>
              <a:rPr lang="en-US" sz="2000" b="1" i="1" dirty="0" smtClean="0">
                <a:solidFill>
                  <a:srgbClr val="FF0000"/>
                </a:solidFill>
                <a:latin typeface="Times New Roman" pitchFamily="18" charset="0"/>
                <a:cs typeface="Times New Roman" pitchFamily="18" charset="0"/>
              </a:rPr>
              <a:t>  </a:t>
            </a:r>
            <a:r>
              <a:rPr lang="en-US" sz="2000" b="1" i="1" dirty="0" smtClean="0">
                <a:solidFill>
                  <a:srgbClr val="FF0000"/>
                </a:solidFill>
                <a:latin typeface="+mj-lt"/>
                <a:cs typeface="Times New Roman" pitchFamily="18" charset="0"/>
              </a:rPr>
              <a:t>at 126</a:t>
            </a:r>
            <a:r>
              <a:rPr lang="en-US" sz="2000" b="1" i="1" dirty="0" smtClean="0">
                <a:solidFill>
                  <a:srgbClr val="FF0000"/>
                </a:solidFill>
                <a:latin typeface="Times New Roman" pitchFamily="18" charset="0"/>
                <a:cs typeface="Times New Roman" pitchFamily="18" charset="0"/>
              </a:rPr>
              <a:t> </a:t>
            </a:r>
            <a:r>
              <a:rPr lang="en-US" sz="2000" b="1" i="1" dirty="0" err="1" smtClean="0">
                <a:solidFill>
                  <a:srgbClr val="FF0000"/>
                </a:solidFill>
                <a:latin typeface="+mj-lt"/>
                <a:cs typeface="Times New Roman" pitchFamily="18" charset="0"/>
              </a:rPr>
              <a:t>GeV</a:t>
            </a:r>
            <a:endParaRPr lang="en-US" sz="2000" b="1" i="1" dirty="0" smtClean="0">
              <a:solidFill>
                <a:srgbClr val="FF0000"/>
              </a:solidFill>
              <a:latin typeface="+mj-lt"/>
              <a:cs typeface="Times New Roman" pitchFamily="18" charset="0"/>
            </a:endParaRPr>
          </a:p>
        </p:txBody>
      </p:sp>
      <p:sp>
        <p:nvSpPr>
          <p:cNvPr id="16" name="Rectangle 15"/>
          <p:cNvSpPr/>
          <p:nvPr/>
        </p:nvSpPr>
        <p:spPr>
          <a:xfrm>
            <a:off x="5334000" y="4114800"/>
            <a:ext cx="3657600" cy="707886"/>
          </a:xfrm>
          <a:prstGeom prst="rect">
            <a:avLst/>
          </a:prstGeom>
        </p:spPr>
        <p:txBody>
          <a:bodyPr wrap="square">
            <a:spAutoFit/>
          </a:bodyPr>
          <a:lstStyle/>
          <a:p>
            <a:pPr marL="457200" indent="-457200">
              <a:buNone/>
            </a:pPr>
            <a:r>
              <a:rPr lang="en-US" sz="2000" b="1" i="1" dirty="0">
                <a:solidFill>
                  <a:srgbClr val="000000"/>
                </a:solidFill>
                <a:latin typeface="+mj-lt"/>
                <a:cs typeface="Times New Roman" pitchFamily="18" charset="0"/>
              </a:rPr>
              <a:t>L</a:t>
            </a:r>
            <a:r>
              <a:rPr lang="en-US" sz="2000" b="1" i="1" dirty="0" smtClean="0">
                <a:solidFill>
                  <a:srgbClr val="000000"/>
                </a:solidFill>
                <a:latin typeface="+mj-lt"/>
                <a:cs typeface="Times New Roman" pitchFamily="18" charset="0"/>
              </a:rPr>
              <a:t>argest local excess:</a:t>
            </a:r>
            <a:r>
              <a:rPr lang="en-US" sz="2000" b="1" i="1" dirty="0">
                <a:solidFill>
                  <a:srgbClr val="000000"/>
                </a:solidFill>
                <a:latin typeface="+mj-lt"/>
                <a:cs typeface="Times New Roman" pitchFamily="18" charset="0"/>
              </a:rPr>
              <a:t> </a:t>
            </a:r>
            <a:endParaRPr lang="en-US" sz="2000" b="1" i="1" dirty="0" smtClean="0">
              <a:solidFill>
                <a:srgbClr val="000000"/>
              </a:solidFill>
              <a:latin typeface="+mj-lt"/>
              <a:cs typeface="Times New Roman" pitchFamily="18" charset="0"/>
            </a:endParaRPr>
          </a:p>
          <a:p>
            <a:pPr marL="457200" indent="-457200">
              <a:buNone/>
            </a:pPr>
            <a:r>
              <a:rPr lang="en-US" sz="2000" b="1" i="1" dirty="0" smtClean="0">
                <a:solidFill>
                  <a:srgbClr val="FF0000"/>
                </a:solidFill>
                <a:latin typeface="+mj-lt"/>
                <a:cs typeface="Times New Roman" pitchFamily="18" charset="0"/>
              </a:rPr>
              <a:t>2.6</a:t>
            </a:r>
            <a:r>
              <a:rPr lang="en-US" sz="2000" b="1" i="1" dirty="0" smtClean="0">
                <a:solidFill>
                  <a:srgbClr val="FF0000"/>
                </a:solidFill>
                <a:latin typeface="Symbol" pitchFamily="18" charset="2"/>
                <a:cs typeface="Times New Roman" pitchFamily="18" charset="0"/>
              </a:rPr>
              <a:t>s</a:t>
            </a:r>
            <a:r>
              <a:rPr lang="en-US" sz="2000" b="1" i="1" dirty="0" smtClean="0">
                <a:solidFill>
                  <a:srgbClr val="FF0000"/>
                </a:solidFill>
                <a:latin typeface="Times New Roman" pitchFamily="18" charset="0"/>
                <a:cs typeface="Times New Roman" pitchFamily="18" charset="0"/>
              </a:rPr>
              <a:t> </a:t>
            </a:r>
            <a:r>
              <a:rPr lang="en-US" sz="2000" b="1" i="1" dirty="0" smtClean="0">
                <a:solidFill>
                  <a:srgbClr val="FF0000"/>
                </a:solidFill>
                <a:latin typeface="+mj-lt"/>
                <a:cs typeface="Times New Roman" pitchFamily="18" charset="0"/>
              </a:rPr>
              <a:t> at ~120 </a:t>
            </a:r>
            <a:r>
              <a:rPr lang="en-US" sz="2000" b="1" i="1" dirty="0" err="1" smtClean="0">
                <a:solidFill>
                  <a:srgbClr val="FF0000"/>
                </a:solidFill>
                <a:latin typeface="+mj-lt"/>
                <a:cs typeface="Times New Roman" pitchFamily="18" charset="0"/>
              </a:rPr>
              <a:t>GeV</a:t>
            </a:r>
            <a:endParaRPr lang="en-US" sz="2000" b="1" i="1" dirty="0" smtClean="0">
              <a:solidFill>
                <a:srgbClr val="FF0000"/>
              </a:solidFill>
              <a:latin typeface="+mj-lt"/>
              <a:cs typeface="Times New Roman" pitchFamily="18" charset="0"/>
            </a:endParaRPr>
          </a:p>
        </p:txBody>
      </p:sp>
      <p:sp>
        <p:nvSpPr>
          <p:cNvPr id="10" name="TextBox 9"/>
          <p:cNvSpPr txBox="1"/>
          <p:nvPr/>
        </p:nvSpPr>
        <p:spPr>
          <a:xfrm>
            <a:off x="898337" y="582114"/>
            <a:ext cx="3875162" cy="461665"/>
          </a:xfrm>
          <a:prstGeom prst="rect">
            <a:avLst/>
          </a:prstGeom>
          <a:noFill/>
        </p:spPr>
        <p:txBody>
          <a:bodyPr wrap="square" rtlCol="0">
            <a:spAutoFit/>
          </a:bodyPr>
          <a:lstStyle/>
          <a:p>
            <a:r>
              <a:rPr lang="en-US" sz="1200" b="1" dirty="0" err="1" smtClean="0"/>
              <a:t>H</a:t>
            </a:r>
            <a:r>
              <a:rPr lang="en-US" sz="1200" b="1" dirty="0" err="1" smtClean="0">
                <a:sym typeface="Wingdings" pitchFamily="2" charset="2"/>
              </a:rPr>
              <a:t></a:t>
            </a:r>
            <a:r>
              <a:rPr lang="en-US" sz="1200" b="1" dirty="0" err="1" smtClean="0">
                <a:solidFill>
                  <a:srgbClr val="FF0000"/>
                </a:solidFill>
              </a:rPr>
              <a:t>γγ</a:t>
            </a:r>
            <a:r>
              <a:rPr lang="en-US" sz="1200" b="1" dirty="0" smtClean="0"/>
              <a:t>, </a:t>
            </a:r>
            <a:r>
              <a:rPr lang="en-US" sz="1200" b="1" dirty="0" err="1" smtClean="0">
                <a:solidFill>
                  <a:srgbClr val="008000"/>
                </a:solidFill>
              </a:rPr>
              <a:t>ττ</a:t>
            </a:r>
            <a:r>
              <a:rPr lang="en-US" sz="1200" b="1" dirty="0" smtClean="0"/>
              <a:t>, WW(</a:t>
            </a:r>
            <a:r>
              <a:rPr lang="en-US" sz="1200" b="1" dirty="0" err="1" smtClean="0"/>
              <a:t>lvlv</a:t>
            </a:r>
            <a:r>
              <a:rPr lang="en-US" sz="1200" b="1" dirty="0" smtClean="0"/>
              <a:t>, </a:t>
            </a:r>
            <a:r>
              <a:rPr lang="en-US" sz="1200" b="1" dirty="0" err="1" smtClean="0">
                <a:solidFill>
                  <a:srgbClr val="008000"/>
                </a:solidFill>
              </a:rPr>
              <a:t>lvqq</a:t>
            </a:r>
            <a:r>
              <a:rPr lang="en-US" sz="1200" b="1" dirty="0" smtClean="0"/>
              <a:t>), ZZ(</a:t>
            </a:r>
            <a:r>
              <a:rPr lang="en-US" sz="1200" b="1" dirty="0" smtClean="0">
                <a:solidFill>
                  <a:srgbClr val="FF0000"/>
                </a:solidFill>
              </a:rPr>
              <a:t>4l</a:t>
            </a:r>
            <a:r>
              <a:rPr lang="en-US" sz="1200" b="1" dirty="0" smtClean="0"/>
              <a:t>, </a:t>
            </a:r>
            <a:r>
              <a:rPr lang="en-US" sz="1200" b="1" dirty="0" err="1" smtClean="0"/>
              <a:t>llvv</a:t>
            </a:r>
            <a:r>
              <a:rPr lang="en-US" sz="1200" b="1" dirty="0" smtClean="0"/>
              <a:t>, </a:t>
            </a:r>
            <a:r>
              <a:rPr lang="en-US" sz="1200" b="1" dirty="0" err="1" smtClean="0"/>
              <a:t>llqq</a:t>
            </a:r>
            <a:r>
              <a:rPr lang="en-US" sz="1200" b="1" dirty="0"/>
              <a:t>, </a:t>
            </a:r>
            <a:r>
              <a:rPr lang="en-US" sz="1200" b="1" dirty="0" err="1" smtClean="0"/>
              <a:t>llbb</a:t>
            </a:r>
            <a:r>
              <a:rPr lang="en-US" sz="1200" b="1" dirty="0" smtClean="0"/>
              <a:t>)</a:t>
            </a:r>
            <a:br>
              <a:rPr lang="en-US" sz="1200" b="1" dirty="0" smtClean="0"/>
            </a:br>
            <a:r>
              <a:rPr lang="en-US" sz="1200" b="1" dirty="0" smtClean="0"/>
              <a:t>        </a:t>
            </a:r>
            <a:r>
              <a:rPr lang="en-US" sz="1200" b="1" dirty="0" smtClean="0">
                <a:solidFill>
                  <a:srgbClr val="FF0000"/>
                </a:solidFill>
              </a:rPr>
              <a:t>red:</a:t>
            </a:r>
            <a:r>
              <a:rPr lang="en-US" sz="1200" b="1" dirty="0" smtClean="0"/>
              <a:t> </a:t>
            </a:r>
            <a:r>
              <a:rPr lang="en-US" sz="1200" b="1" dirty="0" smtClean="0">
                <a:solidFill>
                  <a:srgbClr val="FF0000"/>
                </a:solidFill>
              </a:rPr>
              <a:t>5fb</a:t>
            </a:r>
            <a:r>
              <a:rPr lang="en-US" sz="1200" b="1" baseline="30000" dirty="0" smtClean="0">
                <a:solidFill>
                  <a:srgbClr val="FF0000"/>
                </a:solidFill>
              </a:rPr>
              <a:t>-1</a:t>
            </a:r>
            <a:r>
              <a:rPr lang="en-US" sz="1200" b="1" dirty="0" smtClean="0"/>
              <a:t> </a:t>
            </a:r>
            <a:r>
              <a:rPr lang="en-US" sz="1200" b="1" dirty="0" smtClean="0">
                <a:solidFill>
                  <a:srgbClr val="008000"/>
                </a:solidFill>
              </a:rPr>
              <a:t>green: 1fb</a:t>
            </a:r>
            <a:r>
              <a:rPr lang="en-US" sz="1200" b="1" baseline="30000" dirty="0" smtClean="0">
                <a:solidFill>
                  <a:srgbClr val="008000"/>
                </a:solidFill>
              </a:rPr>
              <a:t>-1</a:t>
            </a:r>
            <a:r>
              <a:rPr lang="en-US" sz="1200" b="1" dirty="0" smtClean="0"/>
              <a:t>, black: 2 fb</a:t>
            </a:r>
            <a:r>
              <a:rPr lang="en-US" sz="1200" b="1" baseline="30000" dirty="0" smtClean="0"/>
              <a:t>-1</a:t>
            </a:r>
            <a:endParaRPr lang="en-US" sz="1200" b="1" baseline="30000" dirty="0"/>
          </a:p>
        </p:txBody>
      </p:sp>
      <p:sp>
        <p:nvSpPr>
          <p:cNvPr id="14" name="TextBox 13"/>
          <p:cNvSpPr txBox="1"/>
          <p:nvPr/>
        </p:nvSpPr>
        <p:spPr>
          <a:xfrm>
            <a:off x="5715000" y="838204"/>
            <a:ext cx="3429000" cy="276999"/>
          </a:xfrm>
          <a:prstGeom prst="rect">
            <a:avLst/>
          </a:prstGeom>
          <a:noFill/>
        </p:spPr>
        <p:txBody>
          <a:bodyPr wrap="square" rtlCol="0">
            <a:spAutoFit/>
          </a:bodyPr>
          <a:lstStyle/>
          <a:p>
            <a:r>
              <a:rPr lang="en-US" sz="1200" b="1" dirty="0" err="1" smtClean="0"/>
              <a:t>H</a:t>
            </a:r>
            <a:r>
              <a:rPr lang="en-US" sz="1200" b="1" dirty="0" err="1" smtClean="0">
                <a:sym typeface="Wingdings" pitchFamily="2" charset="2"/>
              </a:rPr>
              <a:t></a:t>
            </a:r>
            <a:r>
              <a:rPr lang="en-US" sz="1200" b="1" dirty="0" err="1" smtClean="0"/>
              <a:t>γγ</a:t>
            </a:r>
            <a:r>
              <a:rPr lang="en-US" sz="1200" b="1" dirty="0" smtClean="0"/>
              <a:t>, bb, </a:t>
            </a:r>
            <a:r>
              <a:rPr lang="en-US" sz="1200" b="1" dirty="0" err="1" smtClean="0"/>
              <a:t>ττ</a:t>
            </a:r>
            <a:r>
              <a:rPr lang="en-US" sz="1200" b="1" dirty="0" smtClean="0"/>
              <a:t>, WW(</a:t>
            </a:r>
            <a:r>
              <a:rPr lang="en-US" sz="1200" b="1" dirty="0" err="1" smtClean="0"/>
              <a:t>lvlv</a:t>
            </a:r>
            <a:r>
              <a:rPr lang="en-US" sz="1200" b="1" dirty="0" smtClean="0"/>
              <a:t>), ZZ(4l, </a:t>
            </a:r>
            <a:r>
              <a:rPr lang="en-US" sz="1200" b="1" dirty="0" err="1" smtClean="0"/>
              <a:t>ll</a:t>
            </a:r>
            <a:r>
              <a:rPr lang="en-US" sz="1200" b="1" dirty="0" err="1"/>
              <a:t>ττ</a:t>
            </a:r>
            <a:r>
              <a:rPr lang="en-US" sz="1200" b="1" dirty="0" smtClean="0"/>
              <a:t>, </a:t>
            </a:r>
            <a:r>
              <a:rPr lang="en-US" sz="1200" b="1" dirty="0" err="1" smtClean="0"/>
              <a:t>llvv</a:t>
            </a:r>
            <a:r>
              <a:rPr lang="en-US" sz="1200" b="1" dirty="0" smtClean="0"/>
              <a:t>, </a:t>
            </a:r>
            <a:r>
              <a:rPr lang="en-US" sz="1200" b="1" dirty="0" err="1" smtClean="0"/>
              <a:t>llqq</a:t>
            </a:r>
            <a:r>
              <a:rPr lang="en-US" sz="1200" b="1" dirty="0" smtClean="0"/>
              <a:t>)</a:t>
            </a:r>
            <a:endParaRPr lang="en-US" sz="1200" b="1" dirty="0"/>
          </a:p>
        </p:txBody>
      </p:sp>
      <p:pic>
        <p:nvPicPr>
          <p:cNvPr id="17" name="Picture 16"/>
          <p:cNvPicPr>
            <a:picLocks noChangeAspect="1"/>
          </p:cNvPicPr>
          <p:nvPr/>
        </p:nvPicPr>
        <p:blipFill>
          <a:blip r:embed="rId4" cstate="print"/>
          <a:stretch>
            <a:fillRect/>
          </a:stretch>
        </p:blipFill>
        <p:spPr>
          <a:xfrm>
            <a:off x="241300" y="4724400"/>
            <a:ext cx="2806700" cy="1826514"/>
          </a:xfrm>
          <a:prstGeom prst="rect">
            <a:avLst/>
          </a:prstGeom>
        </p:spPr>
      </p:pic>
      <p:pic>
        <p:nvPicPr>
          <p:cNvPr id="2" name="Picture 1"/>
          <p:cNvPicPr>
            <a:picLocks noChangeAspect="1"/>
          </p:cNvPicPr>
          <p:nvPr/>
        </p:nvPicPr>
        <p:blipFill>
          <a:blip r:embed="rId5" cstate="print"/>
          <a:stretch>
            <a:fillRect/>
          </a:stretch>
        </p:blipFill>
        <p:spPr>
          <a:xfrm>
            <a:off x="6477001" y="4856977"/>
            <a:ext cx="2590806" cy="1722586"/>
          </a:xfrm>
          <a:prstGeom prst="rect">
            <a:avLst/>
          </a:prstGeom>
        </p:spPr>
      </p:pic>
      <p:sp>
        <p:nvSpPr>
          <p:cNvPr id="3" name="TextBox 2"/>
          <p:cNvSpPr txBox="1"/>
          <p:nvPr/>
        </p:nvSpPr>
        <p:spPr>
          <a:xfrm>
            <a:off x="3352800" y="4953002"/>
            <a:ext cx="2985136" cy="461665"/>
          </a:xfrm>
          <a:prstGeom prst="rect">
            <a:avLst/>
          </a:prstGeom>
          <a:noFill/>
        </p:spPr>
        <p:txBody>
          <a:bodyPr wrap="none" rtlCol="0">
            <a:spAutoFit/>
          </a:bodyPr>
          <a:lstStyle/>
          <a:p>
            <a:r>
              <a:rPr lang="en-US" sz="2400" b="1" i="1" dirty="0" smtClean="0"/>
              <a:t>“Tantalizing hints”</a:t>
            </a:r>
            <a:endParaRPr lang="en-US" sz="2400" b="1" i="1" dirty="0"/>
          </a:p>
        </p:txBody>
      </p:sp>
      <p:sp>
        <p:nvSpPr>
          <p:cNvPr id="18" name="Rectangle 17"/>
          <p:cNvSpPr/>
          <p:nvPr/>
        </p:nvSpPr>
        <p:spPr bwMode="auto">
          <a:xfrm>
            <a:off x="3429000" y="4876800"/>
            <a:ext cx="2819400" cy="685800"/>
          </a:xfrm>
          <a:prstGeom prst="rect">
            <a:avLst/>
          </a:prstGeom>
          <a:solidFill>
            <a:srgbClr val="00CC00">
              <a:alpha val="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rgbClr val="D60000"/>
              </a:solidFill>
              <a:effectLst/>
              <a:latin typeface="Helvetica" pitchFamily="34" charset="0"/>
            </a:endParaRPr>
          </a:p>
        </p:txBody>
      </p:sp>
      <p:sp>
        <p:nvSpPr>
          <p:cNvPr id="19" name="TextBox 18"/>
          <p:cNvSpPr txBox="1"/>
          <p:nvPr/>
        </p:nvSpPr>
        <p:spPr>
          <a:xfrm>
            <a:off x="3048000" y="6214646"/>
            <a:ext cx="1905000" cy="338554"/>
          </a:xfrm>
          <a:prstGeom prst="rect">
            <a:avLst/>
          </a:prstGeom>
          <a:noFill/>
        </p:spPr>
        <p:txBody>
          <a:bodyPr wrap="square" rtlCol="0">
            <a:spAutoFit/>
          </a:bodyPr>
          <a:lstStyle/>
          <a:p>
            <a:r>
              <a:rPr lang="fr-CH" sz="1600" b="1" i="1" dirty="0" smtClean="0"/>
              <a:t>Fabiola Gianotti</a:t>
            </a:r>
            <a:endParaRPr lang="en-US" sz="1600" b="1" i="1" dirty="0"/>
          </a:p>
        </p:txBody>
      </p:sp>
      <p:sp>
        <p:nvSpPr>
          <p:cNvPr id="21" name="TextBox 20"/>
          <p:cNvSpPr txBox="1"/>
          <p:nvPr/>
        </p:nvSpPr>
        <p:spPr>
          <a:xfrm>
            <a:off x="5029200" y="5638800"/>
            <a:ext cx="1676400" cy="338554"/>
          </a:xfrm>
          <a:prstGeom prst="rect">
            <a:avLst/>
          </a:prstGeom>
          <a:noFill/>
        </p:spPr>
        <p:txBody>
          <a:bodyPr wrap="square" rtlCol="0">
            <a:spAutoFit/>
          </a:bodyPr>
          <a:lstStyle/>
          <a:p>
            <a:r>
              <a:rPr lang="fr-CH" sz="1600" b="1" i="1" dirty="0" smtClean="0"/>
              <a:t>Guido Tonelli </a:t>
            </a:r>
            <a:endParaRPr lang="en-US" sz="1600" b="1" i="1" dirty="0"/>
          </a:p>
        </p:txBody>
      </p:sp>
      <p:sp>
        <p:nvSpPr>
          <p:cNvPr id="22" name="TextBox 21"/>
          <p:cNvSpPr txBox="1"/>
          <p:nvPr/>
        </p:nvSpPr>
        <p:spPr>
          <a:xfrm>
            <a:off x="2258135" y="2571690"/>
            <a:ext cx="713665" cy="400110"/>
          </a:xfrm>
          <a:prstGeom prst="rect">
            <a:avLst/>
          </a:prstGeom>
          <a:solidFill>
            <a:srgbClr val="FF0000"/>
          </a:solidFill>
          <a:ln>
            <a:solidFill>
              <a:srgbClr val="000000"/>
            </a:solidFill>
          </a:ln>
        </p:spPr>
        <p:txBody>
          <a:bodyPr wrap="square" rtlCol="0">
            <a:spAutoFit/>
          </a:bodyPr>
          <a:lstStyle/>
          <a:p>
            <a:pPr algn="ctr"/>
            <a:r>
              <a:rPr lang="en-US" sz="2000" b="1" dirty="0" smtClean="0">
                <a:solidFill>
                  <a:srgbClr val="FFFF00"/>
                </a:solidFill>
                <a:latin typeface="Arial" pitchFamily="34" charset="0"/>
                <a:cs typeface="Arial" pitchFamily="34" charset="0"/>
              </a:rPr>
              <a:t>3.6</a:t>
            </a:r>
            <a:r>
              <a:rPr lang="en-US" sz="2000" b="1" dirty="0" smtClean="0">
                <a:solidFill>
                  <a:srgbClr val="FFFF00"/>
                </a:solidFill>
                <a:effectLst/>
                <a:latin typeface="Arial" pitchFamily="34" charset="0"/>
                <a:ea typeface="Lucida Grande"/>
                <a:cs typeface="Arial" pitchFamily="34" charset="0"/>
              </a:rPr>
              <a:t>σ</a:t>
            </a:r>
            <a:endParaRPr lang="en-US" sz="2000" b="1" dirty="0" smtClean="0">
              <a:solidFill>
                <a:srgbClr val="FFFF00"/>
              </a:solidFill>
              <a:effectLst/>
              <a:latin typeface="Arial" pitchFamily="34" charset="0"/>
              <a:cs typeface="Arial" pitchFamily="34" charset="0"/>
            </a:endParaRPr>
          </a:p>
        </p:txBody>
      </p:sp>
      <p:sp>
        <p:nvSpPr>
          <p:cNvPr id="23" name="TextBox 22"/>
          <p:cNvSpPr txBox="1"/>
          <p:nvPr/>
        </p:nvSpPr>
        <p:spPr>
          <a:xfrm>
            <a:off x="5382336" y="2514600"/>
            <a:ext cx="713665" cy="400110"/>
          </a:xfrm>
          <a:prstGeom prst="rect">
            <a:avLst/>
          </a:prstGeom>
          <a:solidFill>
            <a:srgbClr val="FF0000"/>
          </a:solidFill>
          <a:ln>
            <a:solidFill>
              <a:srgbClr val="000000"/>
            </a:solidFill>
          </a:ln>
        </p:spPr>
        <p:txBody>
          <a:bodyPr wrap="square" rtlCol="0">
            <a:spAutoFit/>
          </a:bodyPr>
          <a:lstStyle/>
          <a:p>
            <a:pPr algn="ctr"/>
            <a:r>
              <a:rPr lang="en-US" sz="2000" b="1" dirty="0" smtClean="0">
                <a:solidFill>
                  <a:srgbClr val="FFFF00"/>
                </a:solidFill>
                <a:latin typeface="Arial" pitchFamily="34" charset="0"/>
                <a:cs typeface="Arial" pitchFamily="34" charset="0"/>
              </a:rPr>
              <a:t>2.6</a:t>
            </a:r>
            <a:r>
              <a:rPr lang="en-US" sz="2000" b="1" dirty="0" smtClean="0">
                <a:solidFill>
                  <a:srgbClr val="FFFF00"/>
                </a:solidFill>
                <a:effectLst/>
                <a:latin typeface="Arial" pitchFamily="34" charset="0"/>
                <a:ea typeface="Lucida Grande"/>
                <a:cs typeface="Arial" pitchFamily="34" charset="0"/>
              </a:rPr>
              <a:t>σ</a:t>
            </a:r>
            <a:endParaRPr lang="en-US" sz="2000" b="1" dirty="0" smtClean="0">
              <a:solidFill>
                <a:srgbClr val="FFFF00"/>
              </a:solidFill>
              <a:effectLst/>
              <a:latin typeface="Arial" pitchFamily="34" charset="0"/>
              <a:cs typeface="Arial" pitchFamily="34" charset="0"/>
            </a:endParaRPr>
          </a:p>
        </p:txBody>
      </p:sp>
    </p:spTree>
    <p:extLst>
      <p:ext uri="{BB962C8B-B14F-4D97-AF65-F5344CB8AC3E}">
        <p14:creationId xmlns:p14="http://schemas.microsoft.com/office/powerpoint/2010/main" val="34053656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04048" y="78168"/>
            <a:ext cx="9196911" cy="475361"/>
          </a:xfrm>
        </p:spPr>
        <p:txBody>
          <a:bodyPr/>
          <a:lstStyle/>
          <a:p>
            <a:r>
              <a:rPr kumimoji="1" lang="en-US" altLang="zh-CN" sz="3600" dirty="0" smtClean="0">
                <a:latin typeface="Comic Sans MS"/>
                <a:cs typeface="Comic Sans MS"/>
              </a:rPr>
              <a:t>The discovery on July 4</a:t>
            </a:r>
            <a:r>
              <a:rPr kumimoji="1" lang="en-US" altLang="zh-CN" sz="3600" baseline="30000" dirty="0" smtClean="0">
                <a:latin typeface="Comic Sans MS"/>
                <a:cs typeface="Comic Sans MS"/>
              </a:rPr>
              <a:t>th</a:t>
            </a:r>
            <a:r>
              <a:rPr kumimoji="1" lang="en-US" altLang="zh-CN" sz="3600" dirty="0" smtClean="0">
                <a:latin typeface="Comic Sans MS"/>
                <a:cs typeface="Comic Sans MS"/>
              </a:rPr>
              <a:t>, 2012</a:t>
            </a:r>
            <a:endParaRPr kumimoji="1" lang="zh-CN" altLang="en-US" sz="3600" dirty="0">
              <a:latin typeface="Comic Sans MS"/>
              <a:cs typeface="Comic Sans MS"/>
            </a:endParaRPr>
          </a:p>
        </p:txBody>
      </p:sp>
      <p:pic>
        <p:nvPicPr>
          <p:cNvPr id="5" name="图片 4" descr="Screen Shot 2013-09-12 at 下午5.15.3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214" y="722773"/>
            <a:ext cx="4152900" cy="2997200"/>
          </a:xfrm>
          <a:prstGeom prst="rect">
            <a:avLst/>
          </a:prstGeom>
        </p:spPr>
      </p:pic>
      <p:pic>
        <p:nvPicPr>
          <p:cNvPr id="6" name="Picture 2" descr="https://atlas.web.cern.ch/Atlas/GROUPS/PHYSICS/CONFNOTES/ATLAS-CONF-2012-093/fig_03b.png"/>
          <p:cNvPicPr>
            <a:picLocks noChangeAspect="1" noChangeArrowheads="1"/>
          </p:cNvPicPr>
          <p:nvPr/>
        </p:nvPicPr>
        <p:blipFill>
          <a:blip r:embed="rId3" cstate="print"/>
          <a:srcRect/>
          <a:stretch>
            <a:fillRect/>
          </a:stretch>
        </p:blipFill>
        <p:spPr bwMode="auto">
          <a:xfrm>
            <a:off x="4461498" y="660310"/>
            <a:ext cx="4628034" cy="3581400"/>
          </a:xfrm>
          <a:prstGeom prst="rect">
            <a:avLst/>
          </a:prstGeom>
          <a:noFill/>
        </p:spPr>
      </p:pic>
      <p:pic>
        <p:nvPicPr>
          <p:cNvPr id="7" name="Picture 3"/>
          <p:cNvPicPr>
            <a:picLocks noChangeAspect="1" noChangeArrowheads="1"/>
          </p:cNvPicPr>
          <p:nvPr/>
        </p:nvPicPr>
        <p:blipFill>
          <a:blip r:embed="rId4" cstate="print"/>
          <a:srcRect/>
          <a:stretch>
            <a:fillRect/>
          </a:stretch>
        </p:blipFill>
        <p:spPr bwMode="auto">
          <a:xfrm>
            <a:off x="206619" y="3654417"/>
            <a:ext cx="4114800" cy="3200400"/>
          </a:xfrm>
          <a:prstGeom prst="rect">
            <a:avLst/>
          </a:prstGeom>
          <a:noFill/>
          <a:ln w="9525">
            <a:noFill/>
            <a:miter lim="800000"/>
            <a:headEnd/>
            <a:tailEnd/>
          </a:ln>
        </p:spPr>
      </p:pic>
      <p:sp>
        <p:nvSpPr>
          <p:cNvPr id="8" name="TextBox 9"/>
          <p:cNvSpPr txBox="1"/>
          <p:nvPr/>
        </p:nvSpPr>
        <p:spPr>
          <a:xfrm>
            <a:off x="7000974" y="3065375"/>
            <a:ext cx="713665" cy="400110"/>
          </a:xfrm>
          <a:prstGeom prst="rect">
            <a:avLst/>
          </a:prstGeom>
          <a:solidFill>
            <a:srgbClr val="FF0000"/>
          </a:solidFill>
          <a:ln>
            <a:solidFill>
              <a:srgbClr val="000000"/>
            </a:solidFill>
          </a:ln>
        </p:spPr>
        <p:txBody>
          <a:bodyPr wrap="square" rtlCol="0">
            <a:spAutoFit/>
          </a:bodyPr>
          <a:lstStyle/>
          <a:p>
            <a:pPr algn="ctr"/>
            <a:r>
              <a:rPr lang="en-US" sz="2000" b="1" dirty="0" smtClean="0">
                <a:solidFill>
                  <a:srgbClr val="FFFF00"/>
                </a:solidFill>
                <a:latin typeface="Arial" pitchFamily="34" charset="0"/>
                <a:cs typeface="Arial" pitchFamily="34" charset="0"/>
              </a:rPr>
              <a:t>5</a:t>
            </a:r>
            <a:r>
              <a:rPr lang="en-US" sz="2000" b="1" dirty="0" smtClean="0">
                <a:solidFill>
                  <a:srgbClr val="FFFF00"/>
                </a:solidFill>
                <a:effectLst/>
                <a:latin typeface="Arial" pitchFamily="34" charset="0"/>
                <a:ea typeface="Lucida Grande"/>
                <a:cs typeface="Arial" pitchFamily="34" charset="0"/>
              </a:rPr>
              <a:t>σ</a:t>
            </a:r>
            <a:endParaRPr lang="en-US" sz="2000" b="1" dirty="0" smtClean="0">
              <a:solidFill>
                <a:srgbClr val="FFFF00"/>
              </a:solidFill>
              <a:effectLst/>
              <a:latin typeface="Arial" pitchFamily="34" charset="0"/>
              <a:cs typeface="Arial" pitchFamily="34" charset="0"/>
            </a:endParaRPr>
          </a:p>
        </p:txBody>
      </p:sp>
      <p:sp>
        <p:nvSpPr>
          <p:cNvPr id="9" name="TextBox 13"/>
          <p:cNvSpPr txBox="1"/>
          <p:nvPr/>
        </p:nvSpPr>
        <p:spPr>
          <a:xfrm>
            <a:off x="1681980" y="4909888"/>
            <a:ext cx="713665" cy="400110"/>
          </a:xfrm>
          <a:prstGeom prst="rect">
            <a:avLst/>
          </a:prstGeom>
          <a:solidFill>
            <a:srgbClr val="FF0000"/>
          </a:solidFill>
          <a:ln>
            <a:solidFill>
              <a:srgbClr val="000000"/>
            </a:solidFill>
          </a:ln>
        </p:spPr>
        <p:txBody>
          <a:bodyPr wrap="square" rtlCol="0">
            <a:spAutoFit/>
          </a:bodyPr>
          <a:lstStyle/>
          <a:p>
            <a:pPr algn="ctr"/>
            <a:r>
              <a:rPr lang="en-US" sz="2000" b="1" dirty="0" smtClean="0">
                <a:solidFill>
                  <a:srgbClr val="FFFF00"/>
                </a:solidFill>
                <a:latin typeface="Arial" pitchFamily="34" charset="0"/>
                <a:cs typeface="Arial" pitchFamily="34" charset="0"/>
              </a:rPr>
              <a:t>4.9</a:t>
            </a:r>
            <a:r>
              <a:rPr lang="en-US" sz="2000" b="1" dirty="0" smtClean="0">
                <a:solidFill>
                  <a:srgbClr val="FFFF00"/>
                </a:solidFill>
                <a:effectLst/>
                <a:latin typeface="Arial" pitchFamily="34" charset="0"/>
                <a:ea typeface="Lucida Grande"/>
                <a:cs typeface="Arial" pitchFamily="34" charset="0"/>
              </a:rPr>
              <a:t>σ</a:t>
            </a:r>
            <a:endParaRPr lang="en-US" sz="2000" b="1" dirty="0" smtClean="0">
              <a:solidFill>
                <a:srgbClr val="FFFF00"/>
              </a:solidFill>
              <a:effectLst/>
              <a:latin typeface="Arial" pitchFamily="34" charset="0"/>
              <a:cs typeface="Arial" pitchFamily="34" charset="0"/>
            </a:endParaRPr>
          </a:p>
        </p:txBody>
      </p:sp>
      <p:sp>
        <p:nvSpPr>
          <p:cNvPr id="10" name="文本框 9"/>
          <p:cNvSpPr txBox="1"/>
          <p:nvPr/>
        </p:nvSpPr>
        <p:spPr>
          <a:xfrm>
            <a:off x="4461498" y="4434929"/>
            <a:ext cx="4885247" cy="2369880"/>
          </a:xfrm>
          <a:prstGeom prst="rect">
            <a:avLst/>
          </a:prstGeom>
          <a:noFill/>
        </p:spPr>
        <p:txBody>
          <a:bodyPr wrap="none" rtlCol="0">
            <a:spAutoFit/>
          </a:bodyPr>
          <a:lstStyle/>
          <a:p>
            <a:r>
              <a:rPr kumimoji="1" lang="en-US" altLang="zh-CN" sz="2400" b="1" dirty="0" smtClean="0"/>
              <a:t>A milestone discovery announced in</a:t>
            </a:r>
          </a:p>
          <a:p>
            <a:r>
              <a:rPr kumimoji="1" lang="en-US" altLang="zh-CN" sz="2400" b="1" dirty="0" smtClean="0"/>
              <a:t> July, 2012.</a:t>
            </a:r>
          </a:p>
          <a:p>
            <a:pPr marL="742950" lvl="1" indent="-285750">
              <a:buFont typeface="Symbol" charset="2"/>
              <a:buChar char="-"/>
            </a:pPr>
            <a:r>
              <a:rPr kumimoji="1" lang="en-US" altLang="zh-CN" sz="2000" i="1" dirty="0" smtClean="0"/>
              <a:t>Both ATLAS and CMS observed a </a:t>
            </a:r>
            <a:r>
              <a:rPr kumimoji="1" lang="en-US" altLang="zh-CN" sz="2000" i="1" dirty="0"/>
              <a:t>new</a:t>
            </a:r>
          </a:p>
          <a:p>
            <a:pPr lvl="1"/>
            <a:r>
              <a:rPr kumimoji="1" lang="en-US" altLang="zh-CN" sz="2000" i="1" dirty="0"/>
              <a:t>     </a:t>
            </a:r>
            <a:r>
              <a:rPr kumimoji="1" lang="en-US" altLang="zh-CN" sz="2000" i="1" dirty="0" smtClean="0"/>
              <a:t>particle </a:t>
            </a:r>
            <a:r>
              <a:rPr kumimoji="1" lang="en-US" altLang="zh-CN" sz="2000" i="1" dirty="0"/>
              <a:t>with ~</a:t>
            </a:r>
            <a:r>
              <a:rPr kumimoji="1" lang="en-US" altLang="zh-CN" sz="2000" i="1" dirty="0" smtClean="0"/>
              <a:t>5</a:t>
            </a:r>
            <a:r>
              <a:rPr kumimoji="1" lang="en-US" altLang="zh-CN" sz="2000" i="1" dirty="0" smtClean="0">
                <a:latin typeface="Symbol" charset="2"/>
                <a:cs typeface="Symbol" charset="2"/>
              </a:rPr>
              <a:t>s</a:t>
            </a:r>
            <a:r>
              <a:rPr kumimoji="1" lang="en-US" altLang="zh-CN" sz="2000" i="1" dirty="0" smtClean="0"/>
              <a:t> </a:t>
            </a:r>
            <a:r>
              <a:rPr kumimoji="1" lang="en-US" altLang="zh-CN" sz="2000" i="1" dirty="0"/>
              <a:t>evidence .</a:t>
            </a:r>
          </a:p>
          <a:p>
            <a:pPr marL="742950" lvl="1" indent="-285750">
              <a:buFont typeface="Symbol" charset="2"/>
              <a:buChar char="-"/>
            </a:pPr>
            <a:r>
              <a:rPr kumimoji="1" lang="en-US" altLang="zh-CN" sz="2000" i="1" dirty="0" smtClean="0"/>
              <a:t>Will the signal be confirmed in the</a:t>
            </a:r>
          </a:p>
          <a:p>
            <a:r>
              <a:rPr kumimoji="1" lang="en-US" altLang="zh-CN" sz="2000" i="1" dirty="0" smtClean="0"/>
              <a:t>              additional 2012 data? SM Higgs? </a:t>
            </a:r>
            <a:endParaRPr kumimoji="1" lang="en-US" altLang="zh-CN" sz="2000" i="1" dirty="0"/>
          </a:p>
          <a:p>
            <a:pPr marL="800100" lvl="1" indent="-342900">
              <a:buFont typeface="Symbol" charset="2"/>
              <a:buChar char="-"/>
            </a:pPr>
            <a:r>
              <a:rPr kumimoji="1" lang="en-US" altLang="zh-CN" sz="2000" i="1" dirty="0" smtClean="0"/>
              <a:t>Properties, future?</a:t>
            </a:r>
          </a:p>
        </p:txBody>
      </p:sp>
      <p:sp>
        <p:nvSpPr>
          <p:cNvPr id="13" name="幻灯片编号占位符 12"/>
          <p:cNvSpPr>
            <a:spLocks noGrp="1"/>
          </p:cNvSpPr>
          <p:nvPr>
            <p:ph type="sldNum" sz="quarter" idx="12"/>
          </p:nvPr>
        </p:nvSpPr>
        <p:spPr/>
        <p:txBody>
          <a:bodyPr/>
          <a:lstStyle/>
          <a:p>
            <a:fld id="{B9D2C864-9362-43C7-A136-D9C41D93A96D}" type="slidenum">
              <a:rPr lang="en-US" smtClean="0"/>
              <a:t>26</a:t>
            </a:fld>
            <a:endParaRPr lang="en-US"/>
          </a:p>
        </p:txBody>
      </p:sp>
    </p:spTree>
    <p:extLst>
      <p:ext uri="{BB962C8B-B14F-4D97-AF65-F5344CB8AC3E}">
        <p14:creationId xmlns:p14="http://schemas.microsoft.com/office/powerpoint/2010/main" val="3043056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914400" y="43710"/>
            <a:ext cx="7772400" cy="561975"/>
          </a:xfrm>
        </p:spPr>
        <p:txBody>
          <a:bodyPr/>
          <a:lstStyle/>
          <a:p>
            <a:pPr algn="ctr"/>
            <a:r>
              <a:rPr lang="en-US" dirty="0">
                <a:latin typeface="Comic Sans MS"/>
                <a:cs typeface="Comic Sans MS"/>
              </a:rPr>
              <a:t>We found Higgs</a:t>
            </a:r>
          </a:p>
        </p:txBody>
      </p:sp>
      <p:pic>
        <p:nvPicPr>
          <p:cNvPr id="44035" name="Content Placeholder 6" descr="20120705-saulanwu-HiggsWu-BODY.jpg"/>
          <p:cNvPicPr>
            <a:picLocks noGrp="1" noChangeAspect="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835150" y="1989138"/>
            <a:ext cx="5473700" cy="4103687"/>
          </a:xfrm>
        </p:spPr>
      </p:pic>
      <p:sp>
        <p:nvSpPr>
          <p:cNvPr id="44036" name="Date Placeholder 3"/>
          <p:cNvSpPr>
            <a:spLocks noGrp="1"/>
          </p:cNvSpPr>
          <p:nvPr>
            <p:ph type="dt"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7F4E069-4E00-914E-B8FA-633C447346F1}" type="datetime1">
              <a:rPr lang="en-US" altLang="zh-CN">
                <a:solidFill>
                  <a:schemeClr val="tx2"/>
                </a:solidFill>
                <a:cs typeface="宋体" charset="0"/>
              </a:rPr>
              <a:pPr eaLnBrk="1" hangingPunct="1"/>
              <a:t>7/25/18</a:t>
            </a:fld>
            <a:endParaRPr lang="en-GB" altLang="zh-CN">
              <a:solidFill>
                <a:schemeClr val="tx2"/>
              </a:solidFill>
              <a:cs typeface="宋体" charset="0"/>
            </a:endParaRPr>
          </a:p>
        </p:txBody>
      </p:sp>
      <p:sp>
        <p:nvSpPr>
          <p:cNvPr id="5" name="Slide Number Placeholder 4"/>
          <p:cNvSpPr>
            <a:spLocks noGrp="1"/>
          </p:cNvSpPr>
          <p:nvPr>
            <p:ph type="sldNum" sz="quarter" idx="12"/>
          </p:nvPr>
        </p:nvSpPr>
        <p:spPr/>
        <p:txBody>
          <a:bodyPr/>
          <a:lstStyle/>
          <a:p>
            <a:fld id="{C5A0CAE9-5888-2148-B4E6-FF67F75A4019}" type="slidenum">
              <a:rPr lang="zh-CN" altLang="en-GB"/>
              <a:pPr/>
              <a:t>27</a:t>
            </a:fld>
            <a:endParaRPr lang="en-GB" altLang="zh-CN"/>
          </a:p>
        </p:txBody>
      </p:sp>
      <p:sp>
        <p:nvSpPr>
          <p:cNvPr id="44038" name="TextBox 10"/>
          <p:cNvSpPr txBox="1">
            <a:spLocks noChangeArrowheads="1"/>
          </p:cNvSpPr>
          <p:nvPr/>
        </p:nvSpPr>
        <p:spPr bwMode="auto">
          <a:xfrm>
            <a:off x="107950" y="765175"/>
            <a:ext cx="90074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t>Right after the seminar on July 4</a:t>
            </a:r>
            <a:r>
              <a:rPr lang="en-US" baseline="30000"/>
              <a:t>th</a:t>
            </a:r>
            <a:r>
              <a:rPr lang="en-US"/>
              <a:t>,  Sau Lan Wu walked towards Peter Higgs and said :</a:t>
            </a:r>
          </a:p>
        </p:txBody>
      </p:sp>
      <p:grpSp>
        <p:nvGrpSpPr>
          <p:cNvPr id="2" name="Group 9"/>
          <p:cNvGrpSpPr>
            <a:grpSpLocks/>
          </p:cNvGrpSpPr>
          <p:nvPr/>
        </p:nvGrpSpPr>
        <p:grpSpPr bwMode="auto">
          <a:xfrm>
            <a:off x="3492500" y="1268413"/>
            <a:ext cx="5522913" cy="441325"/>
            <a:chOff x="3492500" y="1268413"/>
            <a:chExt cx="5522913" cy="441325"/>
          </a:xfrm>
        </p:grpSpPr>
        <p:sp>
          <p:nvSpPr>
            <p:cNvPr id="44041" name="TextBox 7"/>
            <p:cNvSpPr txBox="1">
              <a:spLocks noChangeArrowheads="1"/>
            </p:cNvSpPr>
            <p:nvPr/>
          </p:nvSpPr>
          <p:spPr bwMode="auto">
            <a:xfrm>
              <a:off x="3525838" y="1341438"/>
              <a:ext cx="5489575"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b="1"/>
                <a:t>We have worked for many years looking for you.</a:t>
              </a:r>
            </a:p>
          </p:txBody>
        </p:sp>
        <p:sp>
          <p:nvSpPr>
            <p:cNvPr id="12" name="Rounded Rectangle 11"/>
            <p:cNvSpPr/>
            <p:nvPr/>
          </p:nvSpPr>
          <p:spPr>
            <a:xfrm>
              <a:off x="3492500" y="1268413"/>
              <a:ext cx="5400675" cy="431800"/>
            </a:xfrm>
            <a:prstGeom prst="roundRect">
              <a:avLst/>
            </a:prstGeom>
            <a:solidFill>
              <a:srgbClr val="3333CC">
                <a:alpha val="36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latin typeface="Perpetua" charset="0"/>
                <a:ea typeface="宋体" charset="0"/>
                <a:cs typeface="Arial" charset="0"/>
              </a:endParaRPr>
            </a:p>
          </p:txBody>
        </p:sp>
      </p:grpSp>
      <p:sp>
        <p:nvSpPr>
          <p:cNvPr id="15" name="Rounded Rectangle 14"/>
          <p:cNvSpPr/>
          <p:nvPr/>
        </p:nvSpPr>
        <p:spPr>
          <a:xfrm>
            <a:off x="971550" y="1484313"/>
            <a:ext cx="1800225" cy="482600"/>
          </a:xfrm>
          <a:prstGeom prst="roundRect">
            <a:avLst/>
          </a:prstGeom>
          <a:solidFill>
            <a:srgbClr val="3333CC">
              <a:alpha val="36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mj-lt"/>
              </a:rPr>
              <a:t>You found me. </a:t>
            </a:r>
          </a:p>
        </p:txBody>
      </p:sp>
    </p:spTree>
    <p:extLst>
      <p:ext uri="{BB962C8B-B14F-4D97-AF65-F5344CB8AC3E}">
        <p14:creationId xmlns:p14="http://schemas.microsoft.com/office/powerpoint/2010/main" val="1824639462"/>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742950" y="0"/>
            <a:ext cx="7866063" cy="868363"/>
          </a:xfrm>
        </p:spPr>
        <p:txBody>
          <a:bodyPr/>
          <a:lstStyle/>
          <a:p>
            <a:r>
              <a:rPr kumimoji="0" lang="en-US" altLang="zh-CN" sz="3600">
                <a:latin typeface="Comic Sans MS" charset="0"/>
                <a:cs typeface="Comic Sans MS" charset="0"/>
              </a:rPr>
              <a:t>Is the New Boson the SM Higgs?</a:t>
            </a:r>
          </a:p>
        </p:txBody>
      </p:sp>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00200"/>
            <a:ext cx="3886200" cy="146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7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2313" y="1524000"/>
            <a:ext cx="4521200" cy="144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7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2895600"/>
            <a:ext cx="647700" cy="179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79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5200" y="2895600"/>
            <a:ext cx="300038"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798" name="TextBox 8"/>
          <p:cNvSpPr txBox="1">
            <a:spLocks noChangeArrowheads="1"/>
          </p:cNvSpPr>
          <p:nvPr/>
        </p:nvSpPr>
        <p:spPr bwMode="auto">
          <a:xfrm>
            <a:off x="304800" y="1066800"/>
            <a:ext cx="4516438"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Goudy Old Style" charset="0"/>
                <a:ea typeface="宋体" charset="0"/>
                <a:cs typeface="宋体" charset="0"/>
              </a:defRPr>
            </a:lvl1pPr>
            <a:lvl2pPr marL="742950" indent="-285750">
              <a:defRPr kumimoji="1">
                <a:solidFill>
                  <a:schemeClr val="tx1"/>
                </a:solidFill>
                <a:latin typeface="Goudy Old Style" charset="0"/>
                <a:ea typeface="宋体" charset="0"/>
              </a:defRPr>
            </a:lvl2pPr>
            <a:lvl3pPr marL="1143000" indent="-228600">
              <a:defRPr kumimoji="1">
                <a:solidFill>
                  <a:schemeClr val="tx1"/>
                </a:solidFill>
                <a:latin typeface="Goudy Old Style" charset="0"/>
                <a:ea typeface="宋体" charset="0"/>
              </a:defRPr>
            </a:lvl3pPr>
            <a:lvl4pPr marL="1600200" indent="-228600">
              <a:defRPr kumimoji="1">
                <a:solidFill>
                  <a:schemeClr val="tx1"/>
                </a:solidFill>
                <a:latin typeface="Goudy Old Style" charset="0"/>
                <a:ea typeface="宋体" charset="0"/>
              </a:defRPr>
            </a:lvl4pPr>
            <a:lvl5pPr marL="2057400" indent="-228600">
              <a:defRPr kumimoji="1">
                <a:solidFill>
                  <a:schemeClr val="tx1"/>
                </a:solidFill>
                <a:latin typeface="Goudy Old Style" charset="0"/>
                <a:ea typeface="宋体" charset="0"/>
              </a:defRPr>
            </a:lvl5pPr>
            <a:lvl6pPr marL="2514600" indent="-228600" fontAlgn="base">
              <a:spcBef>
                <a:spcPct val="0"/>
              </a:spcBef>
              <a:spcAft>
                <a:spcPct val="0"/>
              </a:spcAft>
              <a:defRPr kumimoji="1">
                <a:solidFill>
                  <a:schemeClr val="tx1"/>
                </a:solidFill>
                <a:latin typeface="Goudy Old Style" charset="0"/>
                <a:ea typeface="宋体" charset="0"/>
              </a:defRPr>
            </a:lvl6pPr>
            <a:lvl7pPr marL="2971800" indent="-228600" fontAlgn="base">
              <a:spcBef>
                <a:spcPct val="0"/>
              </a:spcBef>
              <a:spcAft>
                <a:spcPct val="0"/>
              </a:spcAft>
              <a:defRPr kumimoji="1">
                <a:solidFill>
                  <a:schemeClr val="tx1"/>
                </a:solidFill>
                <a:latin typeface="Goudy Old Style" charset="0"/>
                <a:ea typeface="宋体" charset="0"/>
              </a:defRPr>
            </a:lvl7pPr>
            <a:lvl8pPr marL="3429000" indent="-228600" fontAlgn="base">
              <a:spcBef>
                <a:spcPct val="0"/>
              </a:spcBef>
              <a:spcAft>
                <a:spcPct val="0"/>
              </a:spcAft>
              <a:defRPr kumimoji="1">
                <a:solidFill>
                  <a:schemeClr val="tx1"/>
                </a:solidFill>
                <a:latin typeface="Goudy Old Style" charset="0"/>
                <a:ea typeface="宋体" charset="0"/>
              </a:defRPr>
            </a:lvl8pPr>
            <a:lvl9pPr marL="3886200" indent="-228600" fontAlgn="base">
              <a:spcBef>
                <a:spcPct val="0"/>
              </a:spcBef>
              <a:spcAft>
                <a:spcPct val="0"/>
              </a:spcAft>
              <a:defRPr kumimoji="1">
                <a:solidFill>
                  <a:schemeClr val="tx1"/>
                </a:solidFill>
                <a:latin typeface="Goudy Old Style" charset="0"/>
                <a:ea typeface="宋体" charset="0"/>
              </a:defRPr>
            </a:lvl9pPr>
          </a:lstStyle>
          <a:p>
            <a:pPr>
              <a:buFont typeface="Wingdings" charset="0"/>
              <a:buChar char="v"/>
            </a:pPr>
            <a:r>
              <a:rPr kumimoji="0" lang="en-US" altLang="zh-CN" sz="2000" dirty="0">
                <a:solidFill>
                  <a:srgbClr val="FF0000"/>
                </a:solidFill>
              </a:rPr>
              <a:t> </a:t>
            </a:r>
            <a:r>
              <a:rPr kumimoji="0" lang="en-US" altLang="zh-CN" sz="2000" b="1" dirty="0">
                <a:solidFill>
                  <a:srgbClr val="FF0000"/>
                </a:solidFill>
              </a:rPr>
              <a:t>Higgs production (</a:t>
            </a:r>
            <a:r>
              <a:rPr kumimoji="0" lang="en-US" altLang="zh-CN" sz="2000" b="1" dirty="0" err="1">
                <a:solidFill>
                  <a:srgbClr val="FF0000"/>
                </a:solidFill>
              </a:rPr>
              <a:t>m</a:t>
            </a:r>
            <a:r>
              <a:rPr kumimoji="0" lang="en-US" altLang="zh-CN" sz="2000" b="1" baseline="-25000" dirty="0" err="1">
                <a:solidFill>
                  <a:srgbClr val="FF0000"/>
                </a:solidFill>
              </a:rPr>
              <a:t>H</a:t>
            </a:r>
            <a:r>
              <a:rPr kumimoji="0" lang="en-US" altLang="zh-CN" sz="2000" b="1" dirty="0">
                <a:solidFill>
                  <a:srgbClr val="FF0000"/>
                </a:solidFill>
              </a:rPr>
              <a:t> = 125 </a:t>
            </a:r>
            <a:r>
              <a:rPr kumimoji="0" lang="en-US" altLang="zh-CN" sz="2000" b="1" dirty="0" err="1">
                <a:solidFill>
                  <a:srgbClr val="FF0000"/>
                </a:solidFill>
              </a:rPr>
              <a:t>GeV</a:t>
            </a:r>
            <a:r>
              <a:rPr kumimoji="0" lang="en-US" altLang="zh-CN" sz="2000" b="1" dirty="0">
                <a:solidFill>
                  <a:srgbClr val="FF0000"/>
                </a:solidFill>
              </a:rPr>
              <a:t>)</a:t>
            </a:r>
          </a:p>
        </p:txBody>
      </p:sp>
      <p:sp>
        <p:nvSpPr>
          <p:cNvPr id="33799" name="TextBox 9"/>
          <p:cNvSpPr txBox="1">
            <a:spLocks noChangeArrowheads="1"/>
          </p:cNvSpPr>
          <p:nvPr/>
        </p:nvSpPr>
        <p:spPr bwMode="auto">
          <a:xfrm>
            <a:off x="381000" y="3200400"/>
            <a:ext cx="22098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Goudy Old Style" charset="0"/>
                <a:ea typeface="宋体" charset="0"/>
                <a:cs typeface="宋体" charset="0"/>
              </a:defRPr>
            </a:lvl1pPr>
            <a:lvl2pPr marL="742950" indent="-285750">
              <a:defRPr kumimoji="1">
                <a:solidFill>
                  <a:schemeClr val="tx1"/>
                </a:solidFill>
                <a:latin typeface="Goudy Old Style" charset="0"/>
                <a:ea typeface="宋体" charset="0"/>
              </a:defRPr>
            </a:lvl2pPr>
            <a:lvl3pPr marL="1143000" indent="-228600">
              <a:defRPr kumimoji="1">
                <a:solidFill>
                  <a:schemeClr val="tx1"/>
                </a:solidFill>
                <a:latin typeface="Goudy Old Style" charset="0"/>
                <a:ea typeface="宋体" charset="0"/>
              </a:defRPr>
            </a:lvl3pPr>
            <a:lvl4pPr marL="1600200" indent="-228600">
              <a:defRPr kumimoji="1">
                <a:solidFill>
                  <a:schemeClr val="tx1"/>
                </a:solidFill>
                <a:latin typeface="Goudy Old Style" charset="0"/>
                <a:ea typeface="宋体" charset="0"/>
              </a:defRPr>
            </a:lvl4pPr>
            <a:lvl5pPr marL="2057400" indent="-228600">
              <a:defRPr kumimoji="1">
                <a:solidFill>
                  <a:schemeClr val="tx1"/>
                </a:solidFill>
                <a:latin typeface="Goudy Old Style" charset="0"/>
                <a:ea typeface="宋体" charset="0"/>
              </a:defRPr>
            </a:lvl5pPr>
            <a:lvl6pPr marL="2514600" indent="-228600" fontAlgn="base">
              <a:spcBef>
                <a:spcPct val="0"/>
              </a:spcBef>
              <a:spcAft>
                <a:spcPct val="0"/>
              </a:spcAft>
              <a:defRPr kumimoji="1">
                <a:solidFill>
                  <a:schemeClr val="tx1"/>
                </a:solidFill>
                <a:latin typeface="Goudy Old Style" charset="0"/>
                <a:ea typeface="宋体" charset="0"/>
              </a:defRPr>
            </a:lvl6pPr>
            <a:lvl7pPr marL="2971800" indent="-228600" fontAlgn="base">
              <a:spcBef>
                <a:spcPct val="0"/>
              </a:spcBef>
              <a:spcAft>
                <a:spcPct val="0"/>
              </a:spcAft>
              <a:defRPr kumimoji="1">
                <a:solidFill>
                  <a:schemeClr val="tx1"/>
                </a:solidFill>
                <a:latin typeface="Goudy Old Style" charset="0"/>
                <a:ea typeface="宋体" charset="0"/>
              </a:defRPr>
            </a:lvl7pPr>
            <a:lvl8pPr marL="3429000" indent="-228600" fontAlgn="base">
              <a:spcBef>
                <a:spcPct val="0"/>
              </a:spcBef>
              <a:spcAft>
                <a:spcPct val="0"/>
              </a:spcAft>
              <a:defRPr kumimoji="1">
                <a:solidFill>
                  <a:schemeClr val="tx1"/>
                </a:solidFill>
                <a:latin typeface="Goudy Old Style" charset="0"/>
                <a:ea typeface="宋体" charset="0"/>
              </a:defRPr>
            </a:lvl8pPr>
            <a:lvl9pPr marL="3886200" indent="-228600" fontAlgn="base">
              <a:spcBef>
                <a:spcPct val="0"/>
              </a:spcBef>
              <a:spcAft>
                <a:spcPct val="0"/>
              </a:spcAft>
              <a:defRPr kumimoji="1">
                <a:solidFill>
                  <a:schemeClr val="tx1"/>
                </a:solidFill>
                <a:latin typeface="Goudy Old Style" charset="0"/>
                <a:ea typeface="宋体" charset="0"/>
              </a:defRPr>
            </a:lvl9pPr>
          </a:lstStyle>
          <a:p>
            <a:pPr>
              <a:buFont typeface="Wingdings" charset="0"/>
              <a:buChar char="v"/>
            </a:pPr>
            <a:r>
              <a:rPr kumimoji="0" lang="en-US" altLang="zh-CN" sz="2000" b="1">
                <a:solidFill>
                  <a:srgbClr val="FF0000"/>
                </a:solidFill>
              </a:rPr>
              <a:t> Higgs decays</a:t>
            </a:r>
            <a:r>
              <a:rPr kumimoji="0" lang="en-US" altLang="zh-CN" sz="2000">
                <a:solidFill>
                  <a:srgbClr val="FF0000"/>
                </a:solidFill>
              </a:rPr>
              <a:t> </a:t>
            </a:r>
            <a:endParaRPr kumimoji="0" lang="en-US" altLang="zh-CN" sz="2000" b="1">
              <a:solidFill>
                <a:srgbClr val="FF0000"/>
              </a:solidFill>
            </a:endParaRPr>
          </a:p>
        </p:txBody>
      </p:sp>
      <p:pic>
        <p:nvPicPr>
          <p:cNvPr id="3380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3733800"/>
            <a:ext cx="1397000" cy="1390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80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71700" y="3733800"/>
            <a:ext cx="1485900" cy="1438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20" name="Straight Connector 19"/>
          <p:cNvCxnSpPr/>
          <p:nvPr/>
        </p:nvCxnSpPr>
        <p:spPr>
          <a:xfrm>
            <a:off x="4267200" y="4419600"/>
            <a:ext cx="6858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7086600" y="3962400"/>
            <a:ext cx="762000"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086600" y="4419600"/>
            <a:ext cx="68580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805" name="TextBox 22"/>
          <p:cNvSpPr txBox="1">
            <a:spLocks noChangeArrowheads="1"/>
          </p:cNvSpPr>
          <p:nvPr/>
        </p:nvSpPr>
        <p:spPr bwMode="auto">
          <a:xfrm>
            <a:off x="4343400" y="4114800"/>
            <a:ext cx="331788"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Goudy Old Style" charset="0"/>
                <a:ea typeface="宋体" charset="0"/>
                <a:cs typeface="宋体" charset="0"/>
              </a:defRPr>
            </a:lvl1pPr>
            <a:lvl2pPr marL="742950" indent="-285750">
              <a:defRPr kumimoji="1">
                <a:solidFill>
                  <a:schemeClr val="tx1"/>
                </a:solidFill>
                <a:latin typeface="Goudy Old Style" charset="0"/>
                <a:ea typeface="宋体" charset="0"/>
              </a:defRPr>
            </a:lvl2pPr>
            <a:lvl3pPr marL="1143000" indent="-228600">
              <a:defRPr kumimoji="1">
                <a:solidFill>
                  <a:schemeClr val="tx1"/>
                </a:solidFill>
                <a:latin typeface="Goudy Old Style" charset="0"/>
                <a:ea typeface="宋体" charset="0"/>
              </a:defRPr>
            </a:lvl3pPr>
            <a:lvl4pPr marL="1600200" indent="-228600">
              <a:defRPr kumimoji="1">
                <a:solidFill>
                  <a:schemeClr val="tx1"/>
                </a:solidFill>
                <a:latin typeface="Goudy Old Style" charset="0"/>
                <a:ea typeface="宋体" charset="0"/>
              </a:defRPr>
            </a:lvl4pPr>
            <a:lvl5pPr marL="2057400" indent="-228600">
              <a:defRPr kumimoji="1">
                <a:solidFill>
                  <a:schemeClr val="tx1"/>
                </a:solidFill>
                <a:latin typeface="Goudy Old Style" charset="0"/>
                <a:ea typeface="宋体" charset="0"/>
              </a:defRPr>
            </a:lvl5pPr>
            <a:lvl6pPr marL="2514600" indent="-228600" fontAlgn="base">
              <a:spcBef>
                <a:spcPct val="0"/>
              </a:spcBef>
              <a:spcAft>
                <a:spcPct val="0"/>
              </a:spcAft>
              <a:defRPr kumimoji="1">
                <a:solidFill>
                  <a:schemeClr val="tx1"/>
                </a:solidFill>
                <a:latin typeface="Goudy Old Style" charset="0"/>
                <a:ea typeface="宋体" charset="0"/>
              </a:defRPr>
            </a:lvl6pPr>
            <a:lvl7pPr marL="2971800" indent="-228600" fontAlgn="base">
              <a:spcBef>
                <a:spcPct val="0"/>
              </a:spcBef>
              <a:spcAft>
                <a:spcPct val="0"/>
              </a:spcAft>
              <a:defRPr kumimoji="1">
                <a:solidFill>
                  <a:schemeClr val="tx1"/>
                </a:solidFill>
                <a:latin typeface="Goudy Old Style" charset="0"/>
                <a:ea typeface="宋体" charset="0"/>
              </a:defRPr>
            </a:lvl7pPr>
            <a:lvl8pPr marL="3429000" indent="-228600" fontAlgn="base">
              <a:spcBef>
                <a:spcPct val="0"/>
              </a:spcBef>
              <a:spcAft>
                <a:spcPct val="0"/>
              </a:spcAft>
              <a:defRPr kumimoji="1">
                <a:solidFill>
                  <a:schemeClr val="tx1"/>
                </a:solidFill>
                <a:latin typeface="Goudy Old Style" charset="0"/>
                <a:ea typeface="宋体" charset="0"/>
              </a:defRPr>
            </a:lvl8pPr>
            <a:lvl9pPr marL="3886200" indent="-228600" fontAlgn="base">
              <a:spcBef>
                <a:spcPct val="0"/>
              </a:spcBef>
              <a:spcAft>
                <a:spcPct val="0"/>
              </a:spcAft>
              <a:defRPr kumimoji="1">
                <a:solidFill>
                  <a:schemeClr val="tx1"/>
                </a:solidFill>
                <a:latin typeface="Goudy Old Style" charset="0"/>
                <a:ea typeface="宋体" charset="0"/>
              </a:defRPr>
            </a:lvl9pPr>
          </a:lstStyle>
          <a:p>
            <a:r>
              <a:rPr kumimoji="0" lang="en-US" altLang="zh-CN" sz="1600" b="1" i="1"/>
              <a:t>H</a:t>
            </a:r>
          </a:p>
        </p:txBody>
      </p:sp>
      <p:sp>
        <p:nvSpPr>
          <p:cNvPr id="33806" name="TextBox 23"/>
          <p:cNvSpPr txBox="1">
            <a:spLocks noChangeArrowheads="1"/>
          </p:cNvSpPr>
          <p:nvPr/>
        </p:nvSpPr>
        <p:spPr bwMode="auto">
          <a:xfrm>
            <a:off x="7848600" y="3733800"/>
            <a:ext cx="24923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Goudy Old Style" charset="0"/>
                <a:ea typeface="宋体" charset="0"/>
                <a:cs typeface="宋体" charset="0"/>
              </a:defRPr>
            </a:lvl1pPr>
            <a:lvl2pPr marL="742950" indent="-285750">
              <a:defRPr kumimoji="1">
                <a:solidFill>
                  <a:schemeClr val="tx1"/>
                </a:solidFill>
                <a:latin typeface="Goudy Old Style" charset="0"/>
                <a:ea typeface="宋体" charset="0"/>
              </a:defRPr>
            </a:lvl2pPr>
            <a:lvl3pPr marL="1143000" indent="-228600">
              <a:defRPr kumimoji="1">
                <a:solidFill>
                  <a:schemeClr val="tx1"/>
                </a:solidFill>
                <a:latin typeface="Goudy Old Style" charset="0"/>
                <a:ea typeface="宋体" charset="0"/>
              </a:defRPr>
            </a:lvl3pPr>
            <a:lvl4pPr marL="1600200" indent="-228600">
              <a:defRPr kumimoji="1">
                <a:solidFill>
                  <a:schemeClr val="tx1"/>
                </a:solidFill>
                <a:latin typeface="Goudy Old Style" charset="0"/>
                <a:ea typeface="宋体" charset="0"/>
              </a:defRPr>
            </a:lvl4pPr>
            <a:lvl5pPr marL="2057400" indent="-228600">
              <a:defRPr kumimoji="1">
                <a:solidFill>
                  <a:schemeClr val="tx1"/>
                </a:solidFill>
                <a:latin typeface="Goudy Old Style" charset="0"/>
                <a:ea typeface="宋体" charset="0"/>
              </a:defRPr>
            </a:lvl5pPr>
            <a:lvl6pPr marL="2514600" indent="-228600" fontAlgn="base">
              <a:spcBef>
                <a:spcPct val="0"/>
              </a:spcBef>
              <a:spcAft>
                <a:spcPct val="0"/>
              </a:spcAft>
              <a:defRPr kumimoji="1">
                <a:solidFill>
                  <a:schemeClr val="tx1"/>
                </a:solidFill>
                <a:latin typeface="Goudy Old Style" charset="0"/>
                <a:ea typeface="宋体" charset="0"/>
              </a:defRPr>
            </a:lvl6pPr>
            <a:lvl7pPr marL="2971800" indent="-228600" fontAlgn="base">
              <a:spcBef>
                <a:spcPct val="0"/>
              </a:spcBef>
              <a:spcAft>
                <a:spcPct val="0"/>
              </a:spcAft>
              <a:defRPr kumimoji="1">
                <a:solidFill>
                  <a:schemeClr val="tx1"/>
                </a:solidFill>
                <a:latin typeface="Goudy Old Style" charset="0"/>
                <a:ea typeface="宋体" charset="0"/>
              </a:defRPr>
            </a:lvl7pPr>
            <a:lvl8pPr marL="3429000" indent="-228600" fontAlgn="base">
              <a:spcBef>
                <a:spcPct val="0"/>
              </a:spcBef>
              <a:spcAft>
                <a:spcPct val="0"/>
              </a:spcAft>
              <a:defRPr kumimoji="1">
                <a:solidFill>
                  <a:schemeClr val="tx1"/>
                </a:solidFill>
                <a:latin typeface="Goudy Old Style" charset="0"/>
                <a:ea typeface="宋体" charset="0"/>
              </a:defRPr>
            </a:lvl8pPr>
            <a:lvl9pPr marL="3886200" indent="-228600" fontAlgn="base">
              <a:spcBef>
                <a:spcPct val="0"/>
              </a:spcBef>
              <a:spcAft>
                <a:spcPct val="0"/>
              </a:spcAft>
              <a:defRPr kumimoji="1">
                <a:solidFill>
                  <a:schemeClr val="tx1"/>
                </a:solidFill>
                <a:latin typeface="Goudy Old Style" charset="0"/>
                <a:ea typeface="宋体" charset="0"/>
              </a:defRPr>
            </a:lvl9pPr>
          </a:lstStyle>
          <a:p>
            <a:r>
              <a:rPr kumimoji="0" lang="en-US" altLang="zh-CN"/>
              <a:t>f</a:t>
            </a:r>
          </a:p>
        </p:txBody>
      </p:sp>
      <p:sp>
        <p:nvSpPr>
          <p:cNvPr id="33807" name="TextBox 24"/>
          <p:cNvSpPr txBox="1">
            <a:spLocks noChangeArrowheads="1"/>
          </p:cNvSpPr>
          <p:nvPr/>
        </p:nvSpPr>
        <p:spPr bwMode="auto">
          <a:xfrm>
            <a:off x="7772400" y="4800600"/>
            <a:ext cx="24923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Goudy Old Style" charset="0"/>
                <a:ea typeface="宋体" charset="0"/>
                <a:cs typeface="宋体" charset="0"/>
              </a:defRPr>
            </a:lvl1pPr>
            <a:lvl2pPr marL="742950" indent="-285750">
              <a:defRPr kumimoji="1">
                <a:solidFill>
                  <a:schemeClr val="tx1"/>
                </a:solidFill>
                <a:latin typeface="Goudy Old Style" charset="0"/>
                <a:ea typeface="宋体" charset="0"/>
              </a:defRPr>
            </a:lvl2pPr>
            <a:lvl3pPr marL="1143000" indent="-228600">
              <a:defRPr kumimoji="1">
                <a:solidFill>
                  <a:schemeClr val="tx1"/>
                </a:solidFill>
                <a:latin typeface="Goudy Old Style" charset="0"/>
                <a:ea typeface="宋体" charset="0"/>
              </a:defRPr>
            </a:lvl3pPr>
            <a:lvl4pPr marL="1600200" indent="-228600">
              <a:defRPr kumimoji="1">
                <a:solidFill>
                  <a:schemeClr val="tx1"/>
                </a:solidFill>
                <a:latin typeface="Goudy Old Style" charset="0"/>
                <a:ea typeface="宋体" charset="0"/>
              </a:defRPr>
            </a:lvl4pPr>
            <a:lvl5pPr marL="2057400" indent="-228600">
              <a:defRPr kumimoji="1">
                <a:solidFill>
                  <a:schemeClr val="tx1"/>
                </a:solidFill>
                <a:latin typeface="Goudy Old Style" charset="0"/>
                <a:ea typeface="宋体" charset="0"/>
              </a:defRPr>
            </a:lvl5pPr>
            <a:lvl6pPr marL="2514600" indent="-228600" fontAlgn="base">
              <a:spcBef>
                <a:spcPct val="0"/>
              </a:spcBef>
              <a:spcAft>
                <a:spcPct val="0"/>
              </a:spcAft>
              <a:defRPr kumimoji="1">
                <a:solidFill>
                  <a:schemeClr val="tx1"/>
                </a:solidFill>
                <a:latin typeface="Goudy Old Style" charset="0"/>
                <a:ea typeface="宋体" charset="0"/>
              </a:defRPr>
            </a:lvl6pPr>
            <a:lvl7pPr marL="2971800" indent="-228600" fontAlgn="base">
              <a:spcBef>
                <a:spcPct val="0"/>
              </a:spcBef>
              <a:spcAft>
                <a:spcPct val="0"/>
              </a:spcAft>
              <a:defRPr kumimoji="1">
                <a:solidFill>
                  <a:schemeClr val="tx1"/>
                </a:solidFill>
                <a:latin typeface="Goudy Old Style" charset="0"/>
                <a:ea typeface="宋体" charset="0"/>
              </a:defRPr>
            </a:lvl7pPr>
            <a:lvl8pPr marL="3429000" indent="-228600" fontAlgn="base">
              <a:spcBef>
                <a:spcPct val="0"/>
              </a:spcBef>
              <a:spcAft>
                <a:spcPct val="0"/>
              </a:spcAft>
              <a:defRPr kumimoji="1">
                <a:solidFill>
                  <a:schemeClr val="tx1"/>
                </a:solidFill>
                <a:latin typeface="Goudy Old Style" charset="0"/>
                <a:ea typeface="宋体" charset="0"/>
              </a:defRPr>
            </a:lvl8pPr>
            <a:lvl9pPr marL="3886200" indent="-228600" fontAlgn="base">
              <a:spcBef>
                <a:spcPct val="0"/>
              </a:spcBef>
              <a:spcAft>
                <a:spcPct val="0"/>
              </a:spcAft>
              <a:defRPr kumimoji="1">
                <a:solidFill>
                  <a:schemeClr val="tx1"/>
                </a:solidFill>
                <a:latin typeface="Goudy Old Style" charset="0"/>
                <a:ea typeface="宋体" charset="0"/>
              </a:defRPr>
            </a:lvl9pPr>
          </a:lstStyle>
          <a:p>
            <a:r>
              <a:rPr kumimoji="0" lang="en-US" altLang="zh-CN"/>
              <a:t>f</a:t>
            </a:r>
          </a:p>
        </p:txBody>
      </p:sp>
      <p:pic>
        <p:nvPicPr>
          <p:cNvPr id="33808"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76800" y="3838575"/>
            <a:ext cx="657225" cy="58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809"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76800" y="4419600"/>
            <a:ext cx="657225"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810" name="TextBox 31"/>
          <p:cNvSpPr txBox="1">
            <a:spLocks noChangeArrowheads="1"/>
          </p:cNvSpPr>
          <p:nvPr/>
        </p:nvSpPr>
        <p:spPr bwMode="auto">
          <a:xfrm>
            <a:off x="6400800" y="4038600"/>
            <a:ext cx="331788"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Goudy Old Style" charset="0"/>
                <a:ea typeface="宋体" charset="0"/>
                <a:cs typeface="宋体" charset="0"/>
              </a:defRPr>
            </a:lvl1pPr>
            <a:lvl2pPr marL="742950" indent="-285750">
              <a:defRPr kumimoji="1">
                <a:solidFill>
                  <a:schemeClr val="tx1"/>
                </a:solidFill>
                <a:latin typeface="Goudy Old Style" charset="0"/>
                <a:ea typeface="宋体" charset="0"/>
              </a:defRPr>
            </a:lvl2pPr>
            <a:lvl3pPr marL="1143000" indent="-228600">
              <a:defRPr kumimoji="1">
                <a:solidFill>
                  <a:schemeClr val="tx1"/>
                </a:solidFill>
                <a:latin typeface="Goudy Old Style" charset="0"/>
                <a:ea typeface="宋体" charset="0"/>
              </a:defRPr>
            </a:lvl3pPr>
            <a:lvl4pPr marL="1600200" indent="-228600">
              <a:defRPr kumimoji="1">
                <a:solidFill>
                  <a:schemeClr val="tx1"/>
                </a:solidFill>
                <a:latin typeface="Goudy Old Style" charset="0"/>
                <a:ea typeface="宋体" charset="0"/>
              </a:defRPr>
            </a:lvl4pPr>
            <a:lvl5pPr marL="2057400" indent="-228600">
              <a:defRPr kumimoji="1">
                <a:solidFill>
                  <a:schemeClr val="tx1"/>
                </a:solidFill>
                <a:latin typeface="Goudy Old Style" charset="0"/>
                <a:ea typeface="宋体" charset="0"/>
              </a:defRPr>
            </a:lvl5pPr>
            <a:lvl6pPr marL="2514600" indent="-228600" fontAlgn="base">
              <a:spcBef>
                <a:spcPct val="0"/>
              </a:spcBef>
              <a:spcAft>
                <a:spcPct val="0"/>
              </a:spcAft>
              <a:defRPr kumimoji="1">
                <a:solidFill>
                  <a:schemeClr val="tx1"/>
                </a:solidFill>
                <a:latin typeface="Goudy Old Style" charset="0"/>
                <a:ea typeface="宋体" charset="0"/>
              </a:defRPr>
            </a:lvl6pPr>
            <a:lvl7pPr marL="2971800" indent="-228600" fontAlgn="base">
              <a:spcBef>
                <a:spcPct val="0"/>
              </a:spcBef>
              <a:spcAft>
                <a:spcPct val="0"/>
              </a:spcAft>
              <a:defRPr kumimoji="1">
                <a:solidFill>
                  <a:schemeClr val="tx1"/>
                </a:solidFill>
                <a:latin typeface="Goudy Old Style" charset="0"/>
                <a:ea typeface="宋体" charset="0"/>
              </a:defRPr>
            </a:lvl7pPr>
            <a:lvl8pPr marL="3429000" indent="-228600" fontAlgn="base">
              <a:spcBef>
                <a:spcPct val="0"/>
              </a:spcBef>
              <a:spcAft>
                <a:spcPct val="0"/>
              </a:spcAft>
              <a:defRPr kumimoji="1">
                <a:solidFill>
                  <a:schemeClr val="tx1"/>
                </a:solidFill>
                <a:latin typeface="Goudy Old Style" charset="0"/>
                <a:ea typeface="宋体" charset="0"/>
              </a:defRPr>
            </a:lvl8pPr>
            <a:lvl9pPr marL="3886200" indent="-228600" fontAlgn="base">
              <a:spcBef>
                <a:spcPct val="0"/>
              </a:spcBef>
              <a:spcAft>
                <a:spcPct val="0"/>
              </a:spcAft>
              <a:defRPr kumimoji="1">
                <a:solidFill>
                  <a:schemeClr val="tx1"/>
                </a:solidFill>
                <a:latin typeface="Goudy Old Style" charset="0"/>
                <a:ea typeface="宋体" charset="0"/>
              </a:defRPr>
            </a:lvl9pPr>
          </a:lstStyle>
          <a:p>
            <a:r>
              <a:rPr kumimoji="0" lang="en-US" altLang="zh-CN" sz="1600" b="1" i="1"/>
              <a:t>H</a:t>
            </a:r>
          </a:p>
        </p:txBody>
      </p:sp>
      <p:cxnSp>
        <p:nvCxnSpPr>
          <p:cNvPr id="33" name="Straight Connector 32"/>
          <p:cNvCxnSpPr/>
          <p:nvPr/>
        </p:nvCxnSpPr>
        <p:spPr>
          <a:xfrm>
            <a:off x="6400800" y="4419600"/>
            <a:ext cx="6858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7010400" y="4343400"/>
            <a:ext cx="152400" cy="15240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p>
        </p:txBody>
      </p:sp>
      <p:sp>
        <p:nvSpPr>
          <p:cNvPr id="35" name="Oval 34"/>
          <p:cNvSpPr/>
          <p:nvPr/>
        </p:nvSpPr>
        <p:spPr>
          <a:xfrm>
            <a:off x="4876800" y="4343400"/>
            <a:ext cx="152400" cy="152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p>
        </p:txBody>
      </p:sp>
      <p:sp>
        <p:nvSpPr>
          <p:cNvPr id="33814" name="TextBox 35"/>
          <p:cNvSpPr txBox="1">
            <a:spLocks noChangeArrowheads="1"/>
          </p:cNvSpPr>
          <p:nvPr/>
        </p:nvSpPr>
        <p:spPr bwMode="auto">
          <a:xfrm>
            <a:off x="5486400" y="3733800"/>
            <a:ext cx="55562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Goudy Old Style" charset="0"/>
                <a:ea typeface="宋体" charset="0"/>
                <a:cs typeface="宋体" charset="0"/>
              </a:defRPr>
            </a:lvl1pPr>
            <a:lvl2pPr marL="742950" indent="-285750">
              <a:defRPr kumimoji="1">
                <a:solidFill>
                  <a:schemeClr val="tx1"/>
                </a:solidFill>
                <a:latin typeface="Goudy Old Style" charset="0"/>
                <a:ea typeface="宋体" charset="0"/>
              </a:defRPr>
            </a:lvl2pPr>
            <a:lvl3pPr marL="1143000" indent="-228600">
              <a:defRPr kumimoji="1">
                <a:solidFill>
                  <a:schemeClr val="tx1"/>
                </a:solidFill>
                <a:latin typeface="Goudy Old Style" charset="0"/>
                <a:ea typeface="宋体" charset="0"/>
              </a:defRPr>
            </a:lvl3pPr>
            <a:lvl4pPr marL="1600200" indent="-228600">
              <a:defRPr kumimoji="1">
                <a:solidFill>
                  <a:schemeClr val="tx1"/>
                </a:solidFill>
                <a:latin typeface="Goudy Old Style" charset="0"/>
                <a:ea typeface="宋体" charset="0"/>
              </a:defRPr>
            </a:lvl4pPr>
            <a:lvl5pPr marL="2057400" indent="-228600">
              <a:defRPr kumimoji="1">
                <a:solidFill>
                  <a:schemeClr val="tx1"/>
                </a:solidFill>
                <a:latin typeface="Goudy Old Style" charset="0"/>
                <a:ea typeface="宋体" charset="0"/>
              </a:defRPr>
            </a:lvl5pPr>
            <a:lvl6pPr marL="2514600" indent="-228600" fontAlgn="base">
              <a:spcBef>
                <a:spcPct val="0"/>
              </a:spcBef>
              <a:spcAft>
                <a:spcPct val="0"/>
              </a:spcAft>
              <a:defRPr kumimoji="1">
                <a:solidFill>
                  <a:schemeClr val="tx1"/>
                </a:solidFill>
                <a:latin typeface="Goudy Old Style" charset="0"/>
                <a:ea typeface="宋体" charset="0"/>
              </a:defRPr>
            </a:lvl6pPr>
            <a:lvl7pPr marL="2971800" indent="-228600" fontAlgn="base">
              <a:spcBef>
                <a:spcPct val="0"/>
              </a:spcBef>
              <a:spcAft>
                <a:spcPct val="0"/>
              </a:spcAft>
              <a:defRPr kumimoji="1">
                <a:solidFill>
                  <a:schemeClr val="tx1"/>
                </a:solidFill>
                <a:latin typeface="Goudy Old Style" charset="0"/>
                <a:ea typeface="宋体" charset="0"/>
              </a:defRPr>
            </a:lvl7pPr>
            <a:lvl8pPr marL="3429000" indent="-228600" fontAlgn="base">
              <a:spcBef>
                <a:spcPct val="0"/>
              </a:spcBef>
              <a:spcAft>
                <a:spcPct val="0"/>
              </a:spcAft>
              <a:defRPr kumimoji="1">
                <a:solidFill>
                  <a:schemeClr val="tx1"/>
                </a:solidFill>
                <a:latin typeface="Goudy Old Style" charset="0"/>
                <a:ea typeface="宋体" charset="0"/>
              </a:defRPr>
            </a:lvl8pPr>
            <a:lvl9pPr marL="3886200" indent="-228600" fontAlgn="base">
              <a:spcBef>
                <a:spcPct val="0"/>
              </a:spcBef>
              <a:spcAft>
                <a:spcPct val="0"/>
              </a:spcAft>
              <a:defRPr kumimoji="1">
                <a:solidFill>
                  <a:schemeClr val="tx1"/>
                </a:solidFill>
                <a:latin typeface="Goudy Old Style" charset="0"/>
                <a:ea typeface="宋体" charset="0"/>
              </a:defRPr>
            </a:lvl9pPr>
          </a:lstStyle>
          <a:p>
            <a:r>
              <a:rPr kumimoji="0" lang="en-US" altLang="zh-CN" i="1"/>
              <a:t>W, Z</a:t>
            </a:r>
          </a:p>
        </p:txBody>
      </p:sp>
      <p:sp>
        <p:nvSpPr>
          <p:cNvPr id="33815" name="TextBox 36"/>
          <p:cNvSpPr txBox="1">
            <a:spLocks noChangeArrowheads="1"/>
          </p:cNvSpPr>
          <p:nvPr/>
        </p:nvSpPr>
        <p:spPr bwMode="auto">
          <a:xfrm>
            <a:off x="5486400" y="4797425"/>
            <a:ext cx="55562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Goudy Old Style" charset="0"/>
                <a:ea typeface="宋体" charset="0"/>
                <a:cs typeface="宋体" charset="0"/>
              </a:defRPr>
            </a:lvl1pPr>
            <a:lvl2pPr marL="742950" indent="-285750">
              <a:defRPr kumimoji="1">
                <a:solidFill>
                  <a:schemeClr val="tx1"/>
                </a:solidFill>
                <a:latin typeface="Goudy Old Style" charset="0"/>
                <a:ea typeface="宋体" charset="0"/>
              </a:defRPr>
            </a:lvl2pPr>
            <a:lvl3pPr marL="1143000" indent="-228600">
              <a:defRPr kumimoji="1">
                <a:solidFill>
                  <a:schemeClr val="tx1"/>
                </a:solidFill>
                <a:latin typeface="Goudy Old Style" charset="0"/>
                <a:ea typeface="宋体" charset="0"/>
              </a:defRPr>
            </a:lvl3pPr>
            <a:lvl4pPr marL="1600200" indent="-228600">
              <a:defRPr kumimoji="1">
                <a:solidFill>
                  <a:schemeClr val="tx1"/>
                </a:solidFill>
                <a:latin typeface="Goudy Old Style" charset="0"/>
                <a:ea typeface="宋体" charset="0"/>
              </a:defRPr>
            </a:lvl4pPr>
            <a:lvl5pPr marL="2057400" indent="-228600">
              <a:defRPr kumimoji="1">
                <a:solidFill>
                  <a:schemeClr val="tx1"/>
                </a:solidFill>
                <a:latin typeface="Goudy Old Style" charset="0"/>
                <a:ea typeface="宋体" charset="0"/>
              </a:defRPr>
            </a:lvl5pPr>
            <a:lvl6pPr marL="2514600" indent="-228600" fontAlgn="base">
              <a:spcBef>
                <a:spcPct val="0"/>
              </a:spcBef>
              <a:spcAft>
                <a:spcPct val="0"/>
              </a:spcAft>
              <a:defRPr kumimoji="1">
                <a:solidFill>
                  <a:schemeClr val="tx1"/>
                </a:solidFill>
                <a:latin typeface="Goudy Old Style" charset="0"/>
                <a:ea typeface="宋体" charset="0"/>
              </a:defRPr>
            </a:lvl6pPr>
            <a:lvl7pPr marL="2971800" indent="-228600" fontAlgn="base">
              <a:spcBef>
                <a:spcPct val="0"/>
              </a:spcBef>
              <a:spcAft>
                <a:spcPct val="0"/>
              </a:spcAft>
              <a:defRPr kumimoji="1">
                <a:solidFill>
                  <a:schemeClr val="tx1"/>
                </a:solidFill>
                <a:latin typeface="Goudy Old Style" charset="0"/>
                <a:ea typeface="宋体" charset="0"/>
              </a:defRPr>
            </a:lvl7pPr>
            <a:lvl8pPr marL="3429000" indent="-228600" fontAlgn="base">
              <a:spcBef>
                <a:spcPct val="0"/>
              </a:spcBef>
              <a:spcAft>
                <a:spcPct val="0"/>
              </a:spcAft>
              <a:defRPr kumimoji="1">
                <a:solidFill>
                  <a:schemeClr val="tx1"/>
                </a:solidFill>
                <a:latin typeface="Goudy Old Style" charset="0"/>
                <a:ea typeface="宋体" charset="0"/>
              </a:defRPr>
            </a:lvl8pPr>
            <a:lvl9pPr marL="3886200" indent="-228600" fontAlgn="base">
              <a:spcBef>
                <a:spcPct val="0"/>
              </a:spcBef>
              <a:spcAft>
                <a:spcPct val="0"/>
              </a:spcAft>
              <a:defRPr kumimoji="1">
                <a:solidFill>
                  <a:schemeClr val="tx1"/>
                </a:solidFill>
                <a:latin typeface="Goudy Old Style" charset="0"/>
                <a:ea typeface="宋体" charset="0"/>
              </a:defRPr>
            </a:lvl9pPr>
          </a:lstStyle>
          <a:p>
            <a:r>
              <a:rPr kumimoji="0" lang="en-US" altLang="zh-CN" i="1"/>
              <a:t>W, Z</a:t>
            </a:r>
          </a:p>
        </p:txBody>
      </p:sp>
      <p:pic>
        <p:nvPicPr>
          <p:cNvPr id="33816"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71875" y="5486400"/>
            <a:ext cx="1609725"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817" name="TextBox 38"/>
          <p:cNvSpPr txBox="1">
            <a:spLocks noChangeArrowheads="1"/>
          </p:cNvSpPr>
          <p:nvPr/>
        </p:nvSpPr>
        <p:spPr bwMode="auto">
          <a:xfrm>
            <a:off x="381000" y="5486400"/>
            <a:ext cx="1531938"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Goudy Old Style" charset="0"/>
                <a:ea typeface="宋体" charset="0"/>
                <a:cs typeface="宋体" charset="0"/>
              </a:defRPr>
            </a:lvl1pPr>
            <a:lvl2pPr marL="742950" indent="-285750">
              <a:defRPr kumimoji="1">
                <a:solidFill>
                  <a:schemeClr val="tx1"/>
                </a:solidFill>
                <a:latin typeface="Goudy Old Style" charset="0"/>
                <a:ea typeface="宋体" charset="0"/>
              </a:defRPr>
            </a:lvl2pPr>
            <a:lvl3pPr marL="1143000" indent="-228600">
              <a:defRPr kumimoji="1">
                <a:solidFill>
                  <a:schemeClr val="tx1"/>
                </a:solidFill>
                <a:latin typeface="Goudy Old Style" charset="0"/>
                <a:ea typeface="宋体" charset="0"/>
              </a:defRPr>
            </a:lvl3pPr>
            <a:lvl4pPr marL="1600200" indent="-228600">
              <a:defRPr kumimoji="1">
                <a:solidFill>
                  <a:schemeClr val="tx1"/>
                </a:solidFill>
                <a:latin typeface="Goudy Old Style" charset="0"/>
                <a:ea typeface="宋体" charset="0"/>
              </a:defRPr>
            </a:lvl4pPr>
            <a:lvl5pPr marL="2057400" indent="-228600">
              <a:defRPr kumimoji="1">
                <a:solidFill>
                  <a:schemeClr val="tx1"/>
                </a:solidFill>
                <a:latin typeface="Goudy Old Style" charset="0"/>
                <a:ea typeface="宋体" charset="0"/>
              </a:defRPr>
            </a:lvl5pPr>
            <a:lvl6pPr marL="2514600" indent="-228600" fontAlgn="base">
              <a:spcBef>
                <a:spcPct val="0"/>
              </a:spcBef>
              <a:spcAft>
                <a:spcPct val="0"/>
              </a:spcAft>
              <a:defRPr kumimoji="1">
                <a:solidFill>
                  <a:schemeClr val="tx1"/>
                </a:solidFill>
                <a:latin typeface="Goudy Old Style" charset="0"/>
                <a:ea typeface="宋体" charset="0"/>
              </a:defRPr>
            </a:lvl6pPr>
            <a:lvl7pPr marL="2971800" indent="-228600" fontAlgn="base">
              <a:spcBef>
                <a:spcPct val="0"/>
              </a:spcBef>
              <a:spcAft>
                <a:spcPct val="0"/>
              </a:spcAft>
              <a:defRPr kumimoji="1">
                <a:solidFill>
                  <a:schemeClr val="tx1"/>
                </a:solidFill>
                <a:latin typeface="Goudy Old Style" charset="0"/>
                <a:ea typeface="宋体" charset="0"/>
              </a:defRPr>
            </a:lvl7pPr>
            <a:lvl8pPr marL="3429000" indent="-228600" fontAlgn="base">
              <a:spcBef>
                <a:spcPct val="0"/>
              </a:spcBef>
              <a:spcAft>
                <a:spcPct val="0"/>
              </a:spcAft>
              <a:defRPr kumimoji="1">
                <a:solidFill>
                  <a:schemeClr val="tx1"/>
                </a:solidFill>
                <a:latin typeface="Goudy Old Style" charset="0"/>
                <a:ea typeface="宋体" charset="0"/>
              </a:defRPr>
            </a:lvl8pPr>
            <a:lvl9pPr marL="3886200" indent="-228600" fontAlgn="base">
              <a:spcBef>
                <a:spcPct val="0"/>
              </a:spcBef>
              <a:spcAft>
                <a:spcPct val="0"/>
              </a:spcAft>
              <a:defRPr kumimoji="1">
                <a:solidFill>
                  <a:schemeClr val="tx1"/>
                </a:solidFill>
                <a:latin typeface="Goudy Old Style" charset="0"/>
                <a:ea typeface="宋体" charset="0"/>
              </a:defRPr>
            </a:lvl9pPr>
          </a:lstStyle>
          <a:p>
            <a:pPr>
              <a:buFont typeface="Wingdings" charset="0"/>
              <a:buChar char="v"/>
            </a:pPr>
            <a:r>
              <a:rPr kumimoji="0" lang="en-US" altLang="zh-CN" sz="2000">
                <a:solidFill>
                  <a:srgbClr val="FF0000"/>
                </a:solidFill>
              </a:rPr>
              <a:t> </a:t>
            </a:r>
            <a:r>
              <a:rPr kumimoji="0" lang="en-US" altLang="zh-CN" sz="2000" b="1">
                <a:solidFill>
                  <a:srgbClr val="FF0000"/>
                </a:solidFill>
              </a:rPr>
              <a:t>Couplings </a:t>
            </a:r>
          </a:p>
        </p:txBody>
      </p:sp>
      <p:sp>
        <p:nvSpPr>
          <p:cNvPr id="33818" name="TextBox 40"/>
          <p:cNvSpPr txBox="1">
            <a:spLocks noChangeArrowheads="1"/>
          </p:cNvSpPr>
          <p:nvPr/>
        </p:nvSpPr>
        <p:spPr bwMode="auto">
          <a:xfrm>
            <a:off x="381000" y="6096000"/>
            <a:ext cx="1836738"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Goudy Old Style" charset="0"/>
                <a:ea typeface="宋体" charset="0"/>
                <a:cs typeface="宋体" charset="0"/>
              </a:defRPr>
            </a:lvl1pPr>
            <a:lvl2pPr marL="742950" indent="-285750">
              <a:defRPr kumimoji="1">
                <a:solidFill>
                  <a:schemeClr val="tx1"/>
                </a:solidFill>
                <a:latin typeface="Goudy Old Style" charset="0"/>
                <a:ea typeface="宋体" charset="0"/>
              </a:defRPr>
            </a:lvl2pPr>
            <a:lvl3pPr marL="1143000" indent="-228600">
              <a:defRPr kumimoji="1">
                <a:solidFill>
                  <a:schemeClr val="tx1"/>
                </a:solidFill>
                <a:latin typeface="Goudy Old Style" charset="0"/>
                <a:ea typeface="宋体" charset="0"/>
              </a:defRPr>
            </a:lvl3pPr>
            <a:lvl4pPr marL="1600200" indent="-228600">
              <a:defRPr kumimoji="1">
                <a:solidFill>
                  <a:schemeClr val="tx1"/>
                </a:solidFill>
                <a:latin typeface="Goudy Old Style" charset="0"/>
                <a:ea typeface="宋体" charset="0"/>
              </a:defRPr>
            </a:lvl4pPr>
            <a:lvl5pPr marL="2057400" indent="-228600">
              <a:defRPr kumimoji="1">
                <a:solidFill>
                  <a:schemeClr val="tx1"/>
                </a:solidFill>
                <a:latin typeface="Goudy Old Style" charset="0"/>
                <a:ea typeface="宋体" charset="0"/>
              </a:defRPr>
            </a:lvl5pPr>
            <a:lvl6pPr marL="2514600" indent="-228600" fontAlgn="base">
              <a:spcBef>
                <a:spcPct val="0"/>
              </a:spcBef>
              <a:spcAft>
                <a:spcPct val="0"/>
              </a:spcAft>
              <a:defRPr kumimoji="1">
                <a:solidFill>
                  <a:schemeClr val="tx1"/>
                </a:solidFill>
                <a:latin typeface="Goudy Old Style" charset="0"/>
                <a:ea typeface="宋体" charset="0"/>
              </a:defRPr>
            </a:lvl6pPr>
            <a:lvl7pPr marL="2971800" indent="-228600" fontAlgn="base">
              <a:spcBef>
                <a:spcPct val="0"/>
              </a:spcBef>
              <a:spcAft>
                <a:spcPct val="0"/>
              </a:spcAft>
              <a:defRPr kumimoji="1">
                <a:solidFill>
                  <a:schemeClr val="tx1"/>
                </a:solidFill>
                <a:latin typeface="Goudy Old Style" charset="0"/>
                <a:ea typeface="宋体" charset="0"/>
              </a:defRPr>
            </a:lvl7pPr>
            <a:lvl8pPr marL="3429000" indent="-228600" fontAlgn="base">
              <a:spcBef>
                <a:spcPct val="0"/>
              </a:spcBef>
              <a:spcAft>
                <a:spcPct val="0"/>
              </a:spcAft>
              <a:defRPr kumimoji="1">
                <a:solidFill>
                  <a:schemeClr val="tx1"/>
                </a:solidFill>
                <a:latin typeface="Goudy Old Style" charset="0"/>
                <a:ea typeface="宋体" charset="0"/>
              </a:defRPr>
            </a:lvl8pPr>
            <a:lvl9pPr marL="3886200" indent="-228600" fontAlgn="base">
              <a:spcBef>
                <a:spcPct val="0"/>
              </a:spcBef>
              <a:spcAft>
                <a:spcPct val="0"/>
              </a:spcAft>
              <a:defRPr kumimoji="1">
                <a:solidFill>
                  <a:schemeClr val="tx1"/>
                </a:solidFill>
                <a:latin typeface="Goudy Old Style" charset="0"/>
                <a:ea typeface="宋体" charset="0"/>
              </a:defRPr>
            </a:lvl9pPr>
          </a:lstStyle>
          <a:p>
            <a:pPr>
              <a:buFont typeface="Wingdings" charset="0"/>
              <a:buChar char="v"/>
            </a:pPr>
            <a:r>
              <a:rPr kumimoji="0" lang="en-US" altLang="zh-CN" sz="2000">
                <a:solidFill>
                  <a:srgbClr val="FF0000"/>
                </a:solidFill>
              </a:rPr>
              <a:t> </a:t>
            </a:r>
            <a:r>
              <a:rPr kumimoji="0" lang="en-US" altLang="zh-CN" sz="2000" b="1">
                <a:solidFill>
                  <a:srgbClr val="FF0000"/>
                </a:solidFill>
              </a:rPr>
              <a:t>Spin-Parity</a:t>
            </a:r>
          </a:p>
        </p:txBody>
      </p:sp>
      <p:sp>
        <p:nvSpPr>
          <p:cNvPr id="33819" name="TextBox 29"/>
          <p:cNvSpPr txBox="1">
            <a:spLocks noChangeArrowheads="1"/>
          </p:cNvSpPr>
          <p:nvPr/>
        </p:nvSpPr>
        <p:spPr bwMode="auto">
          <a:xfrm>
            <a:off x="5180013" y="5410200"/>
            <a:ext cx="3811587"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Goudy Old Style" charset="0"/>
                <a:ea typeface="宋体" charset="0"/>
                <a:cs typeface="宋体" charset="0"/>
              </a:defRPr>
            </a:lvl1pPr>
            <a:lvl2pPr marL="742950" indent="-285750">
              <a:defRPr kumimoji="1">
                <a:solidFill>
                  <a:schemeClr val="tx1"/>
                </a:solidFill>
                <a:latin typeface="Goudy Old Style" charset="0"/>
                <a:ea typeface="宋体" charset="0"/>
              </a:defRPr>
            </a:lvl2pPr>
            <a:lvl3pPr marL="1143000" indent="-228600">
              <a:defRPr kumimoji="1">
                <a:solidFill>
                  <a:schemeClr val="tx1"/>
                </a:solidFill>
                <a:latin typeface="Goudy Old Style" charset="0"/>
                <a:ea typeface="宋体" charset="0"/>
              </a:defRPr>
            </a:lvl3pPr>
            <a:lvl4pPr marL="1600200" indent="-228600">
              <a:defRPr kumimoji="1">
                <a:solidFill>
                  <a:schemeClr val="tx1"/>
                </a:solidFill>
                <a:latin typeface="Goudy Old Style" charset="0"/>
                <a:ea typeface="宋体" charset="0"/>
              </a:defRPr>
            </a:lvl4pPr>
            <a:lvl5pPr marL="2057400" indent="-228600">
              <a:defRPr kumimoji="1">
                <a:solidFill>
                  <a:schemeClr val="tx1"/>
                </a:solidFill>
                <a:latin typeface="Goudy Old Style" charset="0"/>
                <a:ea typeface="宋体" charset="0"/>
              </a:defRPr>
            </a:lvl5pPr>
            <a:lvl6pPr marL="2514600" indent="-228600" fontAlgn="base">
              <a:spcBef>
                <a:spcPct val="0"/>
              </a:spcBef>
              <a:spcAft>
                <a:spcPct val="0"/>
              </a:spcAft>
              <a:defRPr kumimoji="1">
                <a:solidFill>
                  <a:schemeClr val="tx1"/>
                </a:solidFill>
                <a:latin typeface="Goudy Old Style" charset="0"/>
                <a:ea typeface="宋体" charset="0"/>
              </a:defRPr>
            </a:lvl6pPr>
            <a:lvl7pPr marL="2971800" indent="-228600" fontAlgn="base">
              <a:spcBef>
                <a:spcPct val="0"/>
              </a:spcBef>
              <a:spcAft>
                <a:spcPct val="0"/>
              </a:spcAft>
              <a:defRPr kumimoji="1">
                <a:solidFill>
                  <a:schemeClr val="tx1"/>
                </a:solidFill>
                <a:latin typeface="Goudy Old Style" charset="0"/>
                <a:ea typeface="宋体" charset="0"/>
              </a:defRPr>
            </a:lvl7pPr>
            <a:lvl8pPr marL="3429000" indent="-228600" fontAlgn="base">
              <a:spcBef>
                <a:spcPct val="0"/>
              </a:spcBef>
              <a:spcAft>
                <a:spcPct val="0"/>
              </a:spcAft>
              <a:defRPr kumimoji="1">
                <a:solidFill>
                  <a:schemeClr val="tx1"/>
                </a:solidFill>
                <a:latin typeface="Goudy Old Style" charset="0"/>
                <a:ea typeface="宋体" charset="0"/>
              </a:defRPr>
            </a:lvl8pPr>
            <a:lvl9pPr marL="3886200" indent="-228600" fontAlgn="base">
              <a:spcBef>
                <a:spcPct val="0"/>
              </a:spcBef>
              <a:spcAft>
                <a:spcPct val="0"/>
              </a:spcAft>
              <a:defRPr kumimoji="1">
                <a:solidFill>
                  <a:schemeClr val="tx1"/>
                </a:solidFill>
                <a:latin typeface="Goudy Old Style" charset="0"/>
                <a:ea typeface="宋体" charset="0"/>
              </a:defRPr>
            </a:lvl9pPr>
          </a:lstStyle>
          <a:p>
            <a:r>
              <a:rPr kumimoji="0" lang="en-US" altLang="zh-CN">
                <a:solidFill>
                  <a:srgbClr val="0000FF"/>
                </a:solidFill>
              </a:rPr>
              <a:t>g</a:t>
            </a:r>
            <a:r>
              <a:rPr kumimoji="0" lang="en-US" altLang="zh-CN" baseline="-25000">
                <a:solidFill>
                  <a:srgbClr val="0000FF"/>
                </a:solidFill>
              </a:rPr>
              <a:t>F </a:t>
            </a:r>
            <a:r>
              <a:rPr kumimoji="0" lang="en-US" altLang="zh-CN">
                <a:solidFill>
                  <a:srgbClr val="0000FF"/>
                </a:solidFill>
              </a:rPr>
              <a:t>(Yukawa coupling) =√2 x m</a:t>
            </a:r>
            <a:r>
              <a:rPr kumimoji="0" lang="en-US" altLang="zh-CN" baseline="-25000">
                <a:solidFill>
                  <a:srgbClr val="0000FF"/>
                </a:solidFill>
              </a:rPr>
              <a:t>F</a:t>
            </a:r>
            <a:r>
              <a:rPr kumimoji="0" lang="en-US" altLang="zh-CN">
                <a:solidFill>
                  <a:srgbClr val="0000FF"/>
                </a:solidFill>
              </a:rPr>
              <a:t>/</a:t>
            </a:r>
            <a:r>
              <a:rPr kumimoji="0" lang="en-US" altLang="zh-CN">
                <a:solidFill>
                  <a:srgbClr val="0000FF"/>
                </a:solidFill>
                <a:latin typeface="Symbol" charset="0"/>
              </a:rPr>
              <a:t>n</a:t>
            </a:r>
          </a:p>
          <a:p>
            <a:r>
              <a:rPr kumimoji="0" lang="en-US" altLang="zh-CN">
                <a:solidFill>
                  <a:srgbClr val="FF0000"/>
                </a:solidFill>
              </a:rPr>
              <a:t>g</a:t>
            </a:r>
            <a:r>
              <a:rPr kumimoji="0" lang="en-US" altLang="zh-CN" baseline="-25000">
                <a:solidFill>
                  <a:srgbClr val="FF0000"/>
                </a:solidFill>
              </a:rPr>
              <a:t>V </a:t>
            </a:r>
            <a:r>
              <a:rPr kumimoji="0" lang="en-US" altLang="zh-CN">
                <a:solidFill>
                  <a:srgbClr val="FF0000"/>
                </a:solidFill>
              </a:rPr>
              <a:t>(Gauge coupling)  =  2m</a:t>
            </a:r>
            <a:r>
              <a:rPr kumimoji="0" lang="en-US" altLang="zh-CN" baseline="-25000">
                <a:solidFill>
                  <a:srgbClr val="FF0000"/>
                </a:solidFill>
              </a:rPr>
              <a:t>V</a:t>
            </a:r>
            <a:r>
              <a:rPr kumimoji="0" lang="en-US" altLang="zh-CN" baseline="30000">
                <a:solidFill>
                  <a:srgbClr val="FF0000"/>
                </a:solidFill>
              </a:rPr>
              <a:t>2</a:t>
            </a:r>
            <a:r>
              <a:rPr kumimoji="0" lang="en-US" altLang="zh-CN">
                <a:solidFill>
                  <a:srgbClr val="FF0000"/>
                </a:solidFill>
              </a:rPr>
              <a:t>/</a:t>
            </a:r>
            <a:r>
              <a:rPr kumimoji="0" lang="en-US" altLang="zh-CN">
                <a:solidFill>
                  <a:srgbClr val="FF0000"/>
                </a:solidFill>
                <a:latin typeface="Symbol" charset="0"/>
              </a:rPr>
              <a:t>n</a:t>
            </a:r>
          </a:p>
          <a:p>
            <a:r>
              <a:rPr kumimoji="0" lang="en-US" altLang="zh-CN">
                <a:latin typeface="Symbol" charset="0"/>
              </a:rPr>
              <a:t>(n </a:t>
            </a:r>
            <a:r>
              <a:rPr kumimoji="0" lang="en-US" altLang="zh-CN"/>
              <a:t>is the vacuum expectation value</a:t>
            </a:r>
            <a:r>
              <a:rPr kumimoji="0" lang="en-US" altLang="zh-CN">
                <a:latin typeface="Symbol" charset="0"/>
              </a:rPr>
              <a:t>)</a:t>
            </a:r>
          </a:p>
        </p:txBody>
      </p:sp>
      <p:sp>
        <p:nvSpPr>
          <p:cNvPr id="33820" name="文本框 2"/>
          <p:cNvSpPr txBox="1">
            <a:spLocks noChangeArrowheads="1"/>
          </p:cNvSpPr>
          <p:nvPr/>
        </p:nvSpPr>
        <p:spPr bwMode="auto">
          <a:xfrm>
            <a:off x="2109788" y="2978150"/>
            <a:ext cx="2151062"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Goudy Old Style" charset="0"/>
                <a:ea typeface="宋体" charset="0"/>
                <a:cs typeface="宋体" charset="0"/>
              </a:defRPr>
            </a:lvl1pPr>
            <a:lvl2pPr marL="742950" indent="-285750">
              <a:defRPr kumimoji="1">
                <a:solidFill>
                  <a:schemeClr val="tx1"/>
                </a:solidFill>
                <a:latin typeface="Goudy Old Style" charset="0"/>
                <a:ea typeface="宋体" charset="0"/>
              </a:defRPr>
            </a:lvl2pPr>
            <a:lvl3pPr marL="1143000" indent="-228600">
              <a:defRPr kumimoji="1">
                <a:solidFill>
                  <a:schemeClr val="tx1"/>
                </a:solidFill>
                <a:latin typeface="Goudy Old Style" charset="0"/>
                <a:ea typeface="宋体" charset="0"/>
              </a:defRPr>
            </a:lvl3pPr>
            <a:lvl4pPr marL="1600200" indent="-228600">
              <a:defRPr kumimoji="1">
                <a:solidFill>
                  <a:schemeClr val="tx1"/>
                </a:solidFill>
                <a:latin typeface="Goudy Old Style" charset="0"/>
                <a:ea typeface="宋体" charset="0"/>
              </a:defRPr>
            </a:lvl4pPr>
            <a:lvl5pPr marL="2057400" indent="-228600">
              <a:defRPr kumimoji="1">
                <a:solidFill>
                  <a:schemeClr val="tx1"/>
                </a:solidFill>
                <a:latin typeface="Goudy Old Style" charset="0"/>
                <a:ea typeface="宋体" charset="0"/>
              </a:defRPr>
            </a:lvl5pPr>
            <a:lvl6pPr marL="2514600" indent="-228600" fontAlgn="base">
              <a:spcBef>
                <a:spcPct val="0"/>
              </a:spcBef>
              <a:spcAft>
                <a:spcPct val="0"/>
              </a:spcAft>
              <a:defRPr kumimoji="1">
                <a:solidFill>
                  <a:schemeClr val="tx1"/>
                </a:solidFill>
                <a:latin typeface="Goudy Old Style" charset="0"/>
                <a:ea typeface="宋体" charset="0"/>
              </a:defRPr>
            </a:lvl6pPr>
            <a:lvl7pPr marL="2971800" indent="-228600" fontAlgn="base">
              <a:spcBef>
                <a:spcPct val="0"/>
              </a:spcBef>
              <a:spcAft>
                <a:spcPct val="0"/>
              </a:spcAft>
              <a:defRPr kumimoji="1">
                <a:solidFill>
                  <a:schemeClr val="tx1"/>
                </a:solidFill>
                <a:latin typeface="Goudy Old Style" charset="0"/>
                <a:ea typeface="宋体" charset="0"/>
              </a:defRPr>
            </a:lvl7pPr>
            <a:lvl8pPr marL="3429000" indent="-228600" fontAlgn="base">
              <a:spcBef>
                <a:spcPct val="0"/>
              </a:spcBef>
              <a:spcAft>
                <a:spcPct val="0"/>
              </a:spcAft>
              <a:defRPr kumimoji="1">
                <a:solidFill>
                  <a:schemeClr val="tx1"/>
                </a:solidFill>
                <a:latin typeface="Goudy Old Style" charset="0"/>
                <a:ea typeface="宋体" charset="0"/>
              </a:defRPr>
            </a:lvl8pPr>
            <a:lvl9pPr marL="3886200" indent="-228600" fontAlgn="base">
              <a:spcBef>
                <a:spcPct val="0"/>
              </a:spcBef>
              <a:spcAft>
                <a:spcPct val="0"/>
              </a:spcAft>
              <a:defRPr kumimoji="1">
                <a:solidFill>
                  <a:schemeClr val="tx1"/>
                </a:solidFill>
                <a:latin typeface="Goudy Old Style" charset="0"/>
                <a:ea typeface="宋体" charset="0"/>
              </a:defRPr>
            </a:lvl9pPr>
          </a:lstStyle>
          <a:p>
            <a:r>
              <a:rPr lang="en-US" altLang="zh-CN" b="1"/>
              <a:t>Vector Boson Fusion</a:t>
            </a:r>
            <a:endParaRPr lang="zh-CN" altLang="en-US" b="1"/>
          </a:p>
        </p:txBody>
      </p:sp>
      <p:sp>
        <p:nvSpPr>
          <p:cNvPr id="6" name="幻灯片编号占位符 5"/>
          <p:cNvSpPr>
            <a:spLocks noGrp="1"/>
          </p:cNvSpPr>
          <p:nvPr>
            <p:ph type="sldNum" sz="quarter" idx="12"/>
          </p:nvPr>
        </p:nvSpPr>
        <p:spPr>
          <a:xfrm>
            <a:off x="7521388" y="5476097"/>
            <a:ext cx="1483056" cy="851848"/>
          </a:xfrm>
        </p:spPr>
        <p:txBody>
          <a:bodyPr/>
          <a:lstStyle/>
          <a:p>
            <a:pPr>
              <a:defRPr/>
            </a:pPr>
            <a:fld id="{646B83F6-4F29-0340-BCB2-DA24F9413CF0}" type="slidenum">
              <a:rPr lang="en-US"/>
              <a:pPr>
                <a:defRPr/>
              </a:pPr>
              <a:t>28</a:t>
            </a:fld>
            <a:endParaRPr lang="en-US"/>
          </a:p>
        </p:txBody>
      </p:sp>
      <p:sp>
        <p:nvSpPr>
          <p:cNvPr id="31" name="TextBox 8"/>
          <p:cNvSpPr txBox="1">
            <a:spLocks noChangeArrowheads="1"/>
          </p:cNvSpPr>
          <p:nvPr/>
        </p:nvSpPr>
        <p:spPr bwMode="auto">
          <a:xfrm>
            <a:off x="304800" y="684851"/>
            <a:ext cx="203132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Goudy Old Style" charset="0"/>
                <a:ea typeface="宋体" charset="0"/>
                <a:cs typeface="宋体" charset="0"/>
              </a:defRPr>
            </a:lvl1pPr>
            <a:lvl2pPr marL="742950" indent="-285750">
              <a:defRPr kumimoji="1">
                <a:solidFill>
                  <a:schemeClr val="tx1"/>
                </a:solidFill>
                <a:latin typeface="Goudy Old Style" charset="0"/>
                <a:ea typeface="宋体" charset="0"/>
              </a:defRPr>
            </a:lvl2pPr>
            <a:lvl3pPr marL="1143000" indent="-228600">
              <a:defRPr kumimoji="1">
                <a:solidFill>
                  <a:schemeClr val="tx1"/>
                </a:solidFill>
                <a:latin typeface="Goudy Old Style" charset="0"/>
                <a:ea typeface="宋体" charset="0"/>
              </a:defRPr>
            </a:lvl3pPr>
            <a:lvl4pPr marL="1600200" indent="-228600">
              <a:defRPr kumimoji="1">
                <a:solidFill>
                  <a:schemeClr val="tx1"/>
                </a:solidFill>
                <a:latin typeface="Goudy Old Style" charset="0"/>
                <a:ea typeface="宋体" charset="0"/>
              </a:defRPr>
            </a:lvl4pPr>
            <a:lvl5pPr marL="2057400" indent="-228600">
              <a:defRPr kumimoji="1">
                <a:solidFill>
                  <a:schemeClr val="tx1"/>
                </a:solidFill>
                <a:latin typeface="Goudy Old Style" charset="0"/>
                <a:ea typeface="宋体" charset="0"/>
              </a:defRPr>
            </a:lvl5pPr>
            <a:lvl6pPr marL="2514600" indent="-228600" fontAlgn="base">
              <a:spcBef>
                <a:spcPct val="0"/>
              </a:spcBef>
              <a:spcAft>
                <a:spcPct val="0"/>
              </a:spcAft>
              <a:defRPr kumimoji="1">
                <a:solidFill>
                  <a:schemeClr val="tx1"/>
                </a:solidFill>
                <a:latin typeface="Goudy Old Style" charset="0"/>
                <a:ea typeface="宋体" charset="0"/>
              </a:defRPr>
            </a:lvl6pPr>
            <a:lvl7pPr marL="2971800" indent="-228600" fontAlgn="base">
              <a:spcBef>
                <a:spcPct val="0"/>
              </a:spcBef>
              <a:spcAft>
                <a:spcPct val="0"/>
              </a:spcAft>
              <a:defRPr kumimoji="1">
                <a:solidFill>
                  <a:schemeClr val="tx1"/>
                </a:solidFill>
                <a:latin typeface="Goudy Old Style" charset="0"/>
                <a:ea typeface="宋体" charset="0"/>
              </a:defRPr>
            </a:lvl7pPr>
            <a:lvl8pPr marL="3429000" indent="-228600" fontAlgn="base">
              <a:spcBef>
                <a:spcPct val="0"/>
              </a:spcBef>
              <a:spcAft>
                <a:spcPct val="0"/>
              </a:spcAft>
              <a:defRPr kumimoji="1">
                <a:solidFill>
                  <a:schemeClr val="tx1"/>
                </a:solidFill>
                <a:latin typeface="Goudy Old Style" charset="0"/>
                <a:ea typeface="宋体" charset="0"/>
              </a:defRPr>
            </a:lvl8pPr>
            <a:lvl9pPr marL="3886200" indent="-228600" fontAlgn="base">
              <a:spcBef>
                <a:spcPct val="0"/>
              </a:spcBef>
              <a:spcAft>
                <a:spcPct val="0"/>
              </a:spcAft>
              <a:defRPr kumimoji="1">
                <a:solidFill>
                  <a:schemeClr val="tx1"/>
                </a:solidFill>
                <a:latin typeface="Goudy Old Style" charset="0"/>
                <a:ea typeface="宋体" charset="0"/>
              </a:defRPr>
            </a:lvl9pPr>
          </a:lstStyle>
          <a:p>
            <a:pPr>
              <a:buFont typeface="Wingdings" charset="0"/>
              <a:buChar char="v"/>
            </a:pPr>
            <a:r>
              <a:rPr kumimoji="0" lang="en-US" altLang="zh-CN" sz="2000" dirty="0">
                <a:solidFill>
                  <a:srgbClr val="FF0000"/>
                </a:solidFill>
              </a:rPr>
              <a:t> </a:t>
            </a:r>
            <a:r>
              <a:rPr kumimoji="0" lang="en-US" altLang="zh-CN" sz="2000" b="1" dirty="0" smtClean="0">
                <a:solidFill>
                  <a:srgbClr val="FF0000"/>
                </a:solidFill>
              </a:rPr>
              <a:t>Signal strength </a:t>
            </a:r>
            <a:endParaRPr kumimoji="0" lang="en-US" altLang="zh-CN" sz="2000" b="1" dirty="0">
              <a:solidFill>
                <a:srgbClr val="FF0000"/>
              </a:solidFill>
            </a:endParaRPr>
          </a:p>
        </p:txBody>
      </p:sp>
    </p:spTree>
    <p:extLst>
      <p:ext uri="{BB962C8B-B14F-4D97-AF65-F5344CB8AC3E}">
        <p14:creationId xmlns:p14="http://schemas.microsoft.com/office/powerpoint/2010/main" val="4229889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11560" y="44624"/>
            <a:ext cx="7313613" cy="868362"/>
          </a:xfrm>
        </p:spPr>
        <p:txBody>
          <a:bodyPr/>
          <a:lstStyle/>
          <a:p>
            <a:r>
              <a:rPr kumimoji="1" lang="en-US" altLang="zh-CN" dirty="0" smtClean="0"/>
              <a:t>Signal strength</a:t>
            </a:r>
            <a:endParaRPr kumimoji="1" lang="zh-CN" altLang="en-US" dirty="0"/>
          </a:p>
        </p:txBody>
      </p:sp>
      <p:sp>
        <p:nvSpPr>
          <p:cNvPr id="4" name="幻灯片编号占位符 3"/>
          <p:cNvSpPr>
            <a:spLocks noGrp="1"/>
          </p:cNvSpPr>
          <p:nvPr>
            <p:ph type="sldNum" sz="quarter" idx="12"/>
          </p:nvPr>
        </p:nvSpPr>
        <p:spPr/>
        <p:txBody>
          <a:bodyPr/>
          <a:lstStyle/>
          <a:p>
            <a:fld id="{D34E6849-31B9-43AE-937E-ABBDDB3FE667}" type="slidenum">
              <a:rPr lang="zh-CN" altLang="en-US" smtClean="0"/>
              <a:t>29</a:t>
            </a:fld>
            <a:endParaRPr lang="zh-CN" altLang="en-US"/>
          </a:p>
        </p:txBody>
      </p:sp>
      <p:pic>
        <p:nvPicPr>
          <p:cNvPr id="5" name="图片 3" descr="Screen Shot 2013-09-10 at 下午11.35.40.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908720"/>
            <a:ext cx="4076700" cy="433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文本框 6"/>
          <p:cNvSpPr txBox="1">
            <a:spLocks noChangeArrowheads="1"/>
          </p:cNvSpPr>
          <p:nvPr/>
        </p:nvSpPr>
        <p:spPr bwMode="auto">
          <a:xfrm>
            <a:off x="5451500" y="4911253"/>
            <a:ext cx="1928812"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Goudy Old Style" charset="0"/>
                <a:ea typeface="宋体" charset="0"/>
                <a:cs typeface="宋体" charset="0"/>
              </a:defRPr>
            </a:lvl1pPr>
            <a:lvl2pPr marL="742950" indent="-285750">
              <a:defRPr kumimoji="1">
                <a:solidFill>
                  <a:schemeClr val="tx1"/>
                </a:solidFill>
                <a:latin typeface="Goudy Old Style" charset="0"/>
                <a:ea typeface="宋体" charset="0"/>
              </a:defRPr>
            </a:lvl2pPr>
            <a:lvl3pPr marL="1143000" indent="-228600">
              <a:defRPr kumimoji="1">
                <a:solidFill>
                  <a:schemeClr val="tx1"/>
                </a:solidFill>
                <a:latin typeface="Goudy Old Style" charset="0"/>
                <a:ea typeface="宋体" charset="0"/>
              </a:defRPr>
            </a:lvl3pPr>
            <a:lvl4pPr marL="1600200" indent="-228600">
              <a:defRPr kumimoji="1">
                <a:solidFill>
                  <a:schemeClr val="tx1"/>
                </a:solidFill>
                <a:latin typeface="Goudy Old Style" charset="0"/>
                <a:ea typeface="宋体" charset="0"/>
              </a:defRPr>
            </a:lvl4pPr>
            <a:lvl5pPr marL="2057400" indent="-228600">
              <a:defRPr kumimoji="1">
                <a:solidFill>
                  <a:schemeClr val="tx1"/>
                </a:solidFill>
                <a:latin typeface="Goudy Old Style" charset="0"/>
                <a:ea typeface="宋体" charset="0"/>
              </a:defRPr>
            </a:lvl5pPr>
            <a:lvl6pPr marL="2514600" indent="-228600" fontAlgn="base">
              <a:spcBef>
                <a:spcPct val="0"/>
              </a:spcBef>
              <a:spcAft>
                <a:spcPct val="0"/>
              </a:spcAft>
              <a:defRPr kumimoji="1">
                <a:solidFill>
                  <a:schemeClr val="tx1"/>
                </a:solidFill>
                <a:latin typeface="Goudy Old Style" charset="0"/>
                <a:ea typeface="宋体" charset="0"/>
              </a:defRPr>
            </a:lvl6pPr>
            <a:lvl7pPr marL="2971800" indent="-228600" fontAlgn="base">
              <a:spcBef>
                <a:spcPct val="0"/>
              </a:spcBef>
              <a:spcAft>
                <a:spcPct val="0"/>
              </a:spcAft>
              <a:defRPr kumimoji="1">
                <a:solidFill>
                  <a:schemeClr val="tx1"/>
                </a:solidFill>
                <a:latin typeface="Goudy Old Style" charset="0"/>
                <a:ea typeface="宋体" charset="0"/>
              </a:defRPr>
            </a:lvl7pPr>
            <a:lvl8pPr marL="3429000" indent="-228600" fontAlgn="base">
              <a:spcBef>
                <a:spcPct val="0"/>
              </a:spcBef>
              <a:spcAft>
                <a:spcPct val="0"/>
              </a:spcAft>
              <a:defRPr kumimoji="1">
                <a:solidFill>
                  <a:schemeClr val="tx1"/>
                </a:solidFill>
                <a:latin typeface="Goudy Old Style" charset="0"/>
                <a:ea typeface="宋体" charset="0"/>
              </a:defRPr>
            </a:lvl8pPr>
            <a:lvl9pPr marL="3886200" indent="-228600" fontAlgn="base">
              <a:spcBef>
                <a:spcPct val="0"/>
              </a:spcBef>
              <a:spcAft>
                <a:spcPct val="0"/>
              </a:spcAft>
              <a:defRPr kumimoji="1">
                <a:solidFill>
                  <a:schemeClr val="tx1"/>
                </a:solidFill>
                <a:latin typeface="Goudy Old Style" charset="0"/>
                <a:ea typeface="宋体" charset="0"/>
              </a:defRPr>
            </a:lvl9pPr>
          </a:lstStyle>
          <a:p>
            <a:r>
              <a:rPr lang="zh-CN" altLang="en-US" sz="2400" b="1" dirty="0">
                <a:solidFill>
                  <a:srgbClr val="FF0000"/>
                </a:solidFill>
              </a:rPr>
              <a:t>μ</a:t>
            </a:r>
            <a:r>
              <a:rPr lang="en-US" altLang="zh-CN" sz="2400" b="1" dirty="0">
                <a:solidFill>
                  <a:srgbClr val="FF0000"/>
                </a:solidFill>
              </a:rPr>
              <a:t>= 0.80</a:t>
            </a:r>
            <a:r>
              <a:rPr kumimoji="0" lang="en-US" altLang="zh-CN" sz="2400" b="1" dirty="0">
                <a:solidFill>
                  <a:srgbClr val="FF0000"/>
                </a:solidFill>
              </a:rPr>
              <a:t>±0.14</a:t>
            </a:r>
            <a:endParaRPr lang="zh-CN" altLang="en-US" sz="2400" b="1" dirty="0">
              <a:solidFill>
                <a:srgbClr val="FF0000"/>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961" y="1556792"/>
            <a:ext cx="4305031" cy="295232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8" name="文本框 7"/>
          <p:cNvSpPr txBox="1"/>
          <p:nvPr/>
        </p:nvSpPr>
        <p:spPr>
          <a:xfrm>
            <a:off x="18082" y="5445224"/>
            <a:ext cx="10242550" cy="1200150"/>
          </a:xfrm>
          <a:prstGeom prst="rect">
            <a:avLst/>
          </a:prstGeom>
          <a:noFill/>
        </p:spPr>
        <p:txBody>
          <a:bodyPr>
            <a:spAutoFit/>
          </a:bodyPr>
          <a:lstStyle/>
          <a:p>
            <a:pPr marL="342900" indent="-342900" fontAlgn="auto">
              <a:spcBef>
                <a:spcPts val="0"/>
              </a:spcBef>
              <a:spcAft>
                <a:spcPts val="0"/>
              </a:spcAft>
              <a:buFont typeface="Wingdings" charset="2"/>
              <a:buChar char="Ø"/>
              <a:defRPr/>
            </a:pPr>
            <a:r>
              <a:rPr lang="en-US" altLang="zh-CN" sz="2400" b="1" dirty="0">
                <a:solidFill>
                  <a:srgbClr val="800000"/>
                </a:solidFill>
                <a:latin typeface="Comic Sans MS"/>
                <a:ea typeface="+mn-ea"/>
                <a:cs typeface="Comic Sans MS"/>
              </a:rPr>
              <a:t>Consistent with SM prediction within 2</a:t>
            </a:r>
            <a:r>
              <a:rPr lang="en-US" altLang="zh-CN" sz="2400" b="1" dirty="0">
                <a:solidFill>
                  <a:srgbClr val="800000"/>
                </a:solidFill>
                <a:latin typeface="Symbol" charset="2"/>
                <a:ea typeface="+mn-ea"/>
                <a:cs typeface="Symbol" charset="2"/>
              </a:rPr>
              <a:t>s</a:t>
            </a:r>
            <a:r>
              <a:rPr lang="en-US" altLang="zh-CN" sz="2400" b="1" dirty="0">
                <a:solidFill>
                  <a:srgbClr val="800000"/>
                </a:solidFill>
                <a:latin typeface="Comic Sans MS"/>
                <a:ea typeface="+mn-ea"/>
                <a:cs typeface="Comic Sans MS"/>
              </a:rPr>
              <a:t>.</a:t>
            </a:r>
          </a:p>
          <a:p>
            <a:pPr marL="342900" indent="-342900" fontAlgn="auto">
              <a:spcBef>
                <a:spcPts val="0"/>
              </a:spcBef>
              <a:spcAft>
                <a:spcPts val="0"/>
              </a:spcAft>
              <a:buFont typeface="Wingdings" charset="2"/>
              <a:buChar char="Ø"/>
              <a:defRPr/>
            </a:pPr>
            <a:r>
              <a:rPr lang="en-US" altLang="zh-CN" sz="2400" b="1" dirty="0">
                <a:solidFill>
                  <a:srgbClr val="800000"/>
                </a:solidFill>
                <a:latin typeface="Comic Sans MS"/>
                <a:ea typeface="+mn-ea"/>
                <a:cs typeface="Comic Sans MS"/>
              </a:rPr>
              <a:t>Systematic and theoretical uncertainties become more </a:t>
            </a:r>
          </a:p>
          <a:p>
            <a:pPr fontAlgn="auto">
              <a:spcBef>
                <a:spcPts val="0"/>
              </a:spcBef>
              <a:spcAft>
                <a:spcPts val="0"/>
              </a:spcAft>
              <a:defRPr/>
            </a:pPr>
            <a:r>
              <a:rPr lang="en-US" altLang="zh-CN" sz="2400" b="1" dirty="0">
                <a:solidFill>
                  <a:srgbClr val="800000"/>
                </a:solidFill>
                <a:latin typeface="Comic Sans MS"/>
                <a:ea typeface="+mn-ea"/>
                <a:cs typeface="Comic Sans MS"/>
              </a:rPr>
              <a:t>   and more important. </a:t>
            </a:r>
            <a:endParaRPr lang="zh-CN" altLang="en-US" sz="2400" b="1" dirty="0">
              <a:solidFill>
                <a:srgbClr val="800000"/>
              </a:solidFill>
              <a:latin typeface="Comic Sans MS"/>
              <a:ea typeface="+mn-ea"/>
              <a:cs typeface="Comic Sans MS"/>
            </a:endParaRPr>
          </a:p>
        </p:txBody>
      </p:sp>
    </p:spTree>
    <p:extLst>
      <p:ext uri="{BB962C8B-B14F-4D97-AF65-F5344CB8AC3E}">
        <p14:creationId xmlns:p14="http://schemas.microsoft.com/office/powerpoint/2010/main" val="19883518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body" idx="1"/>
          </p:nvPr>
        </p:nvSpPr>
        <p:spPr>
          <a:xfrm>
            <a:off x="281354" y="152400"/>
            <a:ext cx="8581292" cy="838200"/>
          </a:xfrm>
        </p:spPr>
        <p:txBody>
          <a:bodyPr>
            <a:normAutofit/>
          </a:bodyPr>
          <a:lstStyle/>
          <a:p>
            <a:r>
              <a:rPr lang="zh-CN" altLang="en-US" sz="3600" dirty="0" smtClean="0">
                <a:latin typeface="Comic Sans MS" charset="0"/>
                <a:ea typeface="ＭＳ Ｐゴシック" charset="0"/>
                <a:cs typeface="ＭＳ Ｐゴシック" charset="0"/>
              </a:rPr>
              <a:t>在标准模型下粒子发现进展</a:t>
            </a:r>
            <a:r>
              <a:rPr lang="en-US" altLang="zh-CN" sz="3600" dirty="0" smtClean="0">
                <a:latin typeface="Comic Sans MS" charset="0"/>
                <a:ea typeface="ＭＳ Ｐゴシック" charset="0"/>
                <a:cs typeface="ＭＳ Ｐゴシック" charset="0"/>
              </a:rPr>
              <a:t> </a:t>
            </a:r>
            <a:r>
              <a:rPr lang="zh-CN" altLang="en-US" sz="3600" dirty="0" smtClean="0">
                <a:latin typeface="Comic Sans MS" charset="0"/>
                <a:ea typeface="ＭＳ Ｐゴシック" charset="0"/>
                <a:cs typeface="ＭＳ Ｐゴシック" charset="0"/>
              </a:rPr>
              <a:t>：</a:t>
            </a:r>
            <a:r>
              <a:rPr lang="en-US" altLang="zh-CN" sz="3600" dirty="0" smtClean="0">
                <a:latin typeface="Comic Sans MS" charset="0"/>
                <a:ea typeface="ＭＳ Ｐゴシック" charset="0"/>
                <a:cs typeface="ＭＳ Ｐゴシック" charset="0"/>
              </a:rPr>
              <a:t> </a:t>
            </a:r>
            <a:endParaRPr lang="en-US" altLang="zh-CN" sz="3600" dirty="0">
              <a:latin typeface="Comic Sans MS" charset="0"/>
              <a:ea typeface="ＭＳ Ｐゴシック" charset="0"/>
              <a:cs typeface="ＭＳ Ｐゴシック" charset="0"/>
            </a:endParaRPr>
          </a:p>
        </p:txBody>
      </p:sp>
      <p:graphicFrame>
        <p:nvGraphicFramePr>
          <p:cNvPr id="676867" name="Group 3"/>
          <p:cNvGraphicFramePr>
            <a:graphicFrameLocks noGrp="1"/>
          </p:cNvGraphicFramePr>
          <p:nvPr>
            <p:extLst>
              <p:ext uri="{D42A27DB-BD31-4B8C-83A1-F6EECF244321}">
                <p14:modId xmlns:p14="http://schemas.microsoft.com/office/powerpoint/2010/main" val="939041941"/>
              </p:ext>
            </p:extLst>
          </p:nvPr>
        </p:nvGraphicFramePr>
        <p:xfrm>
          <a:off x="1359877" y="1219201"/>
          <a:ext cx="6096000" cy="3482976"/>
        </p:xfrm>
        <a:graphic>
          <a:graphicData uri="http://schemas.openxmlformats.org/drawingml/2006/table">
            <a:tbl>
              <a:tblPr/>
              <a:tblGrid>
                <a:gridCol w="2032489"/>
                <a:gridCol w="2031023"/>
                <a:gridCol w="2032488"/>
              </a:tblGrid>
              <a:tr h="434975">
                <a:tc>
                  <a:txBody>
                    <a:bodyPr/>
                    <a:lstStyle/>
                    <a:p>
                      <a:pPr marL="0" marR="0" lvl="0" indent="0" algn="ctr" defTabSz="914400" rtl="0" eaLnBrk="0" fontAlgn="base" latinLnBrk="0" hangingPunct="0">
                        <a:lnSpc>
                          <a:spcPct val="90000"/>
                        </a:lnSpc>
                        <a:spcBef>
                          <a:spcPct val="30000"/>
                        </a:spcBef>
                        <a:spcAft>
                          <a:spcPct val="0"/>
                        </a:spcAft>
                        <a:buClr>
                          <a:schemeClr val="hlink"/>
                        </a:buClr>
                        <a:buSzPct val="150000"/>
                        <a:buFont typeface="Wingdings" charset="0"/>
                        <a:buNone/>
                        <a:tabLst/>
                      </a:pPr>
                      <a:r>
                        <a:rPr kumimoji="0" lang="en-US" altLang="zh-CN" sz="2200" b="1" i="0" u="none" strike="noStrike" cap="none" normalizeH="0" baseline="0">
                          <a:ln>
                            <a:noFill/>
                          </a:ln>
                          <a:solidFill>
                            <a:srgbClr val="0000FF"/>
                          </a:solidFill>
                          <a:effectLst/>
                          <a:latin typeface="Comic Sans MS" charset="0"/>
                          <a:ea typeface="ＭＳ Ｐゴシック" charset="0"/>
                          <a:cs typeface="ＭＳ Ｐゴシック" charset="0"/>
                        </a:rPr>
                        <a:t>Year</a:t>
                      </a:r>
                    </a:p>
                  </a:txBody>
                  <a:tcPr marL="84406" marR="8440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
                          <a:schemeClr val="hlink"/>
                        </a:buClr>
                        <a:buSzPct val="150000"/>
                        <a:buFont typeface="Wingdings" charset="0"/>
                        <a:buNone/>
                        <a:tabLst/>
                      </a:pPr>
                      <a:r>
                        <a:rPr kumimoji="0" lang="en-US" altLang="zh-CN" sz="2200" b="1" i="0" u="none" strike="noStrike" cap="none" normalizeH="0" baseline="0">
                          <a:ln>
                            <a:noFill/>
                          </a:ln>
                          <a:solidFill>
                            <a:srgbClr val="0000FF"/>
                          </a:solidFill>
                          <a:effectLst/>
                          <a:latin typeface="Comic Sans MS" charset="0"/>
                          <a:ea typeface="ＭＳ Ｐゴシック" charset="0"/>
                          <a:cs typeface="ＭＳ Ｐゴシック" charset="0"/>
                        </a:rPr>
                        <a:t>Particle</a:t>
                      </a:r>
                    </a:p>
                  </a:txBody>
                  <a:tcPr marL="84406" marR="8440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
                          <a:schemeClr val="hlink"/>
                        </a:buClr>
                        <a:buSzPct val="150000"/>
                        <a:buFont typeface="Wingdings" charset="0"/>
                        <a:buNone/>
                        <a:tabLst/>
                      </a:pPr>
                      <a:r>
                        <a:rPr kumimoji="0" lang="en-US" altLang="zh-CN" sz="2200" b="1" i="0" u="none" strike="noStrike" cap="none" normalizeH="0" baseline="0">
                          <a:ln>
                            <a:noFill/>
                          </a:ln>
                          <a:solidFill>
                            <a:srgbClr val="0000FF"/>
                          </a:solidFill>
                          <a:effectLst/>
                          <a:latin typeface="Comic Sans MS" charset="0"/>
                          <a:ea typeface="ＭＳ Ｐゴシック" charset="0"/>
                          <a:cs typeface="ＭＳ Ｐゴシック" charset="0"/>
                        </a:rPr>
                        <a:t>Lab</a:t>
                      </a:r>
                    </a:p>
                  </a:txBody>
                  <a:tcPr marL="84406" marR="84406"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p>
                      <a:pPr marL="0" marR="0" lvl="0" indent="0" algn="ctr" defTabSz="914400" rtl="0" eaLnBrk="0" fontAlgn="base" latinLnBrk="0" hangingPunct="0">
                        <a:lnSpc>
                          <a:spcPct val="90000"/>
                        </a:lnSpc>
                        <a:spcBef>
                          <a:spcPct val="30000"/>
                        </a:spcBef>
                        <a:spcAft>
                          <a:spcPct val="0"/>
                        </a:spcAft>
                        <a:buClr>
                          <a:schemeClr val="hlink"/>
                        </a:buClr>
                        <a:buSzPct val="150000"/>
                        <a:buFont typeface="Wingdings" charset="0"/>
                        <a:buNone/>
                        <a:tabLst/>
                      </a:pPr>
                      <a:r>
                        <a:rPr kumimoji="0" lang="en-US" altLang="zh-CN" sz="2200" b="1" i="0" u="none" strike="noStrike" cap="none" normalizeH="0" baseline="0">
                          <a:ln>
                            <a:noFill/>
                          </a:ln>
                          <a:solidFill>
                            <a:schemeClr val="hlink"/>
                          </a:solidFill>
                          <a:effectLst/>
                          <a:latin typeface="Comic Sans MS" charset="0"/>
                          <a:ea typeface="ＭＳ Ｐゴシック" charset="0"/>
                          <a:cs typeface="ＭＳ Ｐゴシック" charset="0"/>
                        </a:rPr>
                        <a:t>1974</a:t>
                      </a:r>
                    </a:p>
                  </a:txBody>
                  <a:tcPr marL="84406" marR="8440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
                          <a:schemeClr val="hlink"/>
                        </a:buClr>
                        <a:buSzPct val="150000"/>
                        <a:buFont typeface="Wingdings" charset="0"/>
                        <a:buNone/>
                        <a:tabLst/>
                      </a:pPr>
                      <a:r>
                        <a:rPr kumimoji="0" lang="en-US" altLang="zh-CN" sz="2200" b="1" i="0" u="none" strike="noStrike" cap="none" normalizeH="0" baseline="0">
                          <a:ln>
                            <a:noFill/>
                          </a:ln>
                          <a:solidFill>
                            <a:schemeClr val="hlink"/>
                          </a:solidFill>
                          <a:effectLst/>
                          <a:latin typeface="Comic Sans MS" charset="0"/>
                          <a:ea typeface="ＭＳ Ｐゴシック" charset="0"/>
                          <a:cs typeface="ＭＳ Ｐゴシック" charset="0"/>
                        </a:rPr>
                        <a:t>c quark</a:t>
                      </a:r>
                    </a:p>
                  </a:txBody>
                  <a:tcPr marL="84406" marR="8440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
                          <a:schemeClr val="hlink"/>
                        </a:buClr>
                        <a:buSzPct val="150000"/>
                        <a:buFont typeface="Wingdings" charset="0"/>
                        <a:buNone/>
                        <a:tabLst/>
                      </a:pPr>
                      <a:r>
                        <a:rPr kumimoji="0" lang="en-US" altLang="zh-CN" sz="2200" b="1" i="0" u="none" strike="noStrike" cap="none" normalizeH="0" baseline="0">
                          <a:ln>
                            <a:noFill/>
                          </a:ln>
                          <a:solidFill>
                            <a:schemeClr val="hlink"/>
                          </a:solidFill>
                          <a:effectLst/>
                          <a:latin typeface="Comic Sans MS" charset="0"/>
                          <a:ea typeface="ＭＳ Ｐゴシック" charset="0"/>
                          <a:cs typeface="ＭＳ Ｐゴシック" charset="0"/>
                        </a:rPr>
                        <a:t>BNL &amp; SLAC</a:t>
                      </a:r>
                    </a:p>
                  </a:txBody>
                  <a:tcPr marL="84406" marR="84406"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6563">
                <a:tc>
                  <a:txBody>
                    <a:bodyPr/>
                    <a:lstStyle/>
                    <a:p>
                      <a:pPr marL="0" marR="0" lvl="0" indent="0" algn="ctr" defTabSz="914400" rtl="0" eaLnBrk="0" fontAlgn="base" latinLnBrk="0" hangingPunct="0">
                        <a:lnSpc>
                          <a:spcPct val="90000"/>
                        </a:lnSpc>
                        <a:spcBef>
                          <a:spcPct val="30000"/>
                        </a:spcBef>
                        <a:spcAft>
                          <a:spcPct val="0"/>
                        </a:spcAft>
                        <a:buClr>
                          <a:schemeClr val="hlink"/>
                        </a:buClr>
                        <a:buSzPct val="150000"/>
                        <a:buFont typeface="Wingdings" charset="0"/>
                        <a:buNone/>
                        <a:tabLst/>
                      </a:pPr>
                      <a:r>
                        <a:rPr kumimoji="0" lang="en-US" altLang="zh-CN" sz="2200" b="1" i="0" u="none" strike="noStrike" cap="none" normalizeH="0" baseline="0">
                          <a:ln>
                            <a:noFill/>
                          </a:ln>
                          <a:solidFill>
                            <a:schemeClr val="hlink"/>
                          </a:solidFill>
                          <a:effectLst/>
                          <a:latin typeface="Comic Sans MS" charset="0"/>
                          <a:ea typeface="ＭＳ Ｐゴシック" charset="0"/>
                          <a:cs typeface="ＭＳ Ｐゴシック" charset="0"/>
                        </a:rPr>
                        <a:t>1975</a:t>
                      </a:r>
                    </a:p>
                  </a:txBody>
                  <a:tcPr marL="84406" marR="8440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
                          <a:schemeClr val="hlink"/>
                        </a:buClr>
                        <a:buSzPct val="150000"/>
                        <a:buFont typeface="Wingdings" charset="0"/>
                        <a:buNone/>
                        <a:tabLst/>
                      </a:pPr>
                      <a:r>
                        <a:rPr kumimoji="0" lang="en-US" altLang="zh-CN" sz="2200" b="1" i="0" u="none" strike="noStrike" cap="none" normalizeH="0" baseline="0">
                          <a:ln>
                            <a:noFill/>
                          </a:ln>
                          <a:solidFill>
                            <a:schemeClr val="hlink"/>
                          </a:solidFill>
                          <a:effectLst/>
                          <a:latin typeface="Comic Sans MS" charset="0"/>
                          <a:ea typeface="ＭＳ Ｐゴシック" charset="0"/>
                          <a:cs typeface="ＭＳ Ｐゴシック" charset="0"/>
                          <a:sym typeface="Symbol" charset="0"/>
                        </a:rPr>
                        <a:t> lepton</a:t>
                      </a:r>
                    </a:p>
                  </a:txBody>
                  <a:tcPr marL="84406" marR="8440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
                          <a:schemeClr val="hlink"/>
                        </a:buClr>
                        <a:buSzPct val="150000"/>
                        <a:buFont typeface="Wingdings" charset="0"/>
                        <a:buNone/>
                        <a:tabLst/>
                      </a:pPr>
                      <a:r>
                        <a:rPr kumimoji="0" lang="en-US" altLang="zh-CN" sz="2200" b="1" i="0" u="none" strike="noStrike" cap="none" normalizeH="0" baseline="0">
                          <a:ln>
                            <a:noFill/>
                          </a:ln>
                          <a:solidFill>
                            <a:schemeClr val="hlink"/>
                          </a:solidFill>
                          <a:effectLst/>
                          <a:latin typeface="Comic Sans MS" charset="0"/>
                          <a:ea typeface="ＭＳ Ｐゴシック" charset="0"/>
                          <a:cs typeface="ＭＳ Ｐゴシック" charset="0"/>
                        </a:rPr>
                        <a:t>SLAC</a:t>
                      </a:r>
                    </a:p>
                  </a:txBody>
                  <a:tcPr marL="84406" marR="84406"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p>
                      <a:pPr marL="0" marR="0" lvl="0" indent="0" algn="ctr" defTabSz="914400" rtl="0" eaLnBrk="0" fontAlgn="base" latinLnBrk="0" hangingPunct="0">
                        <a:lnSpc>
                          <a:spcPct val="90000"/>
                        </a:lnSpc>
                        <a:spcBef>
                          <a:spcPct val="30000"/>
                        </a:spcBef>
                        <a:spcAft>
                          <a:spcPct val="0"/>
                        </a:spcAft>
                        <a:buClr>
                          <a:schemeClr val="hlink"/>
                        </a:buClr>
                        <a:buSzPct val="150000"/>
                        <a:buFont typeface="Wingdings" charset="0"/>
                        <a:buNone/>
                        <a:tabLst/>
                      </a:pPr>
                      <a:r>
                        <a:rPr kumimoji="0" lang="en-US" altLang="zh-CN" sz="2200" b="1" i="0" u="none" strike="noStrike" cap="none" normalizeH="0" baseline="0">
                          <a:ln>
                            <a:noFill/>
                          </a:ln>
                          <a:solidFill>
                            <a:schemeClr val="hlink"/>
                          </a:solidFill>
                          <a:effectLst/>
                          <a:latin typeface="Comic Sans MS" charset="0"/>
                          <a:ea typeface="ＭＳ Ｐゴシック" charset="0"/>
                          <a:cs typeface="ＭＳ Ｐゴシック" charset="0"/>
                        </a:rPr>
                        <a:t>1977</a:t>
                      </a:r>
                    </a:p>
                  </a:txBody>
                  <a:tcPr marL="84406" marR="8440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
                          <a:schemeClr val="hlink"/>
                        </a:buClr>
                        <a:buSzPct val="150000"/>
                        <a:buFont typeface="Wingdings" charset="0"/>
                        <a:buNone/>
                        <a:tabLst/>
                      </a:pPr>
                      <a:r>
                        <a:rPr kumimoji="0" lang="en-US" altLang="zh-CN" sz="2200" b="1" i="0" u="none" strike="noStrike" cap="none" normalizeH="0" baseline="0">
                          <a:ln>
                            <a:noFill/>
                          </a:ln>
                          <a:solidFill>
                            <a:schemeClr val="hlink"/>
                          </a:solidFill>
                          <a:effectLst/>
                          <a:latin typeface="Comic Sans MS" charset="0"/>
                          <a:ea typeface="ＭＳ Ｐゴシック" charset="0"/>
                          <a:cs typeface="ＭＳ Ｐゴシック" charset="0"/>
                        </a:rPr>
                        <a:t>b quark</a:t>
                      </a:r>
                    </a:p>
                  </a:txBody>
                  <a:tcPr marL="84406" marR="8440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
                          <a:schemeClr val="hlink"/>
                        </a:buClr>
                        <a:buSzPct val="150000"/>
                        <a:buFont typeface="Wingdings" charset="0"/>
                        <a:buNone/>
                        <a:tabLst/>
                      </a:pPr>
                      <a:r>
                        <a:rPr kumimoji="0" lang="en-US" altLang="zh-CN" sz="2200" b="1" i="0" u="none" strike="noStrike" cap="none" normalizeH="0" baseline="0">
                          <a:ln>
                            <a:noFill/>
                          </a:ln>
                          <a:solidFill>
                            <a:schemeClr val="hlink"/>
                          </a:solidFill>
                          <a:effectLst/>
                          <a:latin typeface="Comic Sans MS" charset="0"/>
                          <a:ea typeface="ＭＳ Ｐゴシック" charset="0"/>
                          <a:cs typeface="ＭＳ Ｐゴシック" charset="0"/>
                        </a:rPr>
                        <a:t>FermiLab</a:t>
                      </a:r>
                    </a:p>
                  </a:txBody>
                  <a:tcPr marL="84406" marR="84406"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6563">
                <a:tc>
                  <a:txBody>
                    <a:bodyPr/>
                    <a:lstStyle/>
                    <a:p>
                      <a:pPr marL="0" marR="0" lvl="0" indent="0" algn="ctr" defTabSz="914400" rtl="0" eaLnBrk="0" fontAlgn="base" latinLnBrk="0" hangingPunct="0">
                        <a:lnSpc>
                          <a:spcPct val="90000"/>
                        </a:lnSpc>
                        <a:spcBef>
                          <a:spcPct val="30000"/>
                        </a:spcBef>
                        <a:spcAft>
                          <a:spcPct val="0"/>
                        </a:spcAft>
                        <a:buClr>
                          <a:schemeClr val="hlink"/>
                        </a:buClr>
                        <a:buSzPct val="150000"/>
                        <a:buFont typeface="Wingdings" charset="0"/>
                        <a:buNone/>
                        <a:tabLst/>
                      </a:pPr>
                      <a:r>
                        <a:rPr kumimoji="0" lang="en-US" altLang="zh-CN" sz="2200" b="1" i="0" u="none" strike="noStrike" cap="none" normalizeH="0" baseline="0">
                          <a:ln>
                            <a:noFill/>
                          </a:ln>
                          <a:solidFill>
                            <a:schemeClr val="hlink"/>
                          </a:solidFill>
                          <a:effectLst/>
                          <a:latin typeface="Comic Sans MS" charset="0"/>
                          <a:ea typeface="ＭＳ Ｐゴシック" charset="0"/>
                          <a:cs typeface="ＭＳ Ｐゴシック" charset="0"/>
                        </a:rPr>
                        <a:t>1979</a:t>
                      </a:r>
                    </a:p>
                  </a:txBody>
                  <a:tcPr marL="84406" marR="8440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
                          <a:schemeClr val="hlink"/>
                        </a:buClr>
                        <a:buSzPct val="150000"/>
                        <a:buFont typeface="Wingdings" charset="0"/>
                        <a:buNone/>
                        <a:tabLst/>
                      </a:pPr>
                      <a:r>
                        <a:rPr kumimoji="0" lang="en-US" altLang="zh-CN" sz="2200" b="1" i="0" u="none" strike="noStrike" cap="none" normalizeH="0" baseline="0">
                          <a:ln>
                            <a:noFill/>
                          </a:ln>
                          <a:solidFill>
                            <a:schemeClr val="hlink"/>
                          </a:solidFill>
                          <a:effectLst/>
                          <a:latin typeface="Comic Sans MS" charset="0"/>
                          <a:ea typeface="ＭＳ Ｐゴシック" charset="0"/>
                          <a:cs typeface="ＭＳ Ｐゴシック" charset="0"/>
                        </a:rPr>
                        <a:t>gluon</a:t>
                      </a:r>
                    </a:p>
                  </a:txBody>
                  <a:tcPr marL="84406" marR="8440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
                          <a:schemeClr val="hlink"/>
                        </a:buClr>
                        <a:buSzPct val="150000"/>
                        <a:buFont typeface="Wingdings" charset="0"/>
                        <a:buNone/>
                        <a:tabLst/>
                      </a:pPr>
                      <a:r>
                        <a:rPr kumimoji="0" lang="en-US" altLang="zh-CN" sz="2200" b="1" i="0" u="none" strike="noStrike" cap="none" normalizeH="0" baseline="0">
                          <a:ln>
                            <a:noFill/>
                          </a:ln>
                          <a:solidFill>
                            <a:schemeClr val="hlink"/>
                          </a:solidFill>
                          <a:effectLst/>
                          <a:latin typeface="Comic Sans MS" charset="0"/>
                          <a:ea typeface="ＭＳ Ｐゴシック" charset="0"/>
                          <a:cs typeface="ＭＳ Ｐゴシック" charset="0"/>
                        </a:rPr>
                        <a:t>DESY</a:t>
                      </a:r>
                    </a:p>
                  </a:txBody>
                  <a:tcPr marL="84406" marR="84406"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p>
                      <a:pPr marL="0" marR="0" lvl="0" indent="0" algn="ctr" defTabSz="914400" rtl="0" eaLnBrk="0" fontAlgn="base" latinLnBrk="0" hangingPunct="0">
                        <a:lnSpc>
                          <a:spcPct val="90000"/>
                        </a:lnSpc>
                        <a:spcBef>
                          <a:spcPct val="30000"/>
                        </a:spcBef>
                        <a:spcAft>
                          <a:spcPct val="0"/>
                        </a:spcAft>
                        <a:buClr>
                          <a:schemeClr val="hlink"/>
                        </a:buClr>
                        <a:buSzPct val="150000"/>
                        <a:buFont typeface="Wingdings" charset="0"/>
                        <a:buNone/>
                        <a:tabLst/>
                      </a:pPr>
                      <a:r>
                        <a:rPr kumimoji="0" lang="en-US" altLang="zh-CN" sz="2200" b="1" i="0" u="none" strike="noStrike" cap="none" normalizeH="0" baseline="0">
                          <a:ln>
                            <a:noFill/>
                          </a:ln>
                          <a:solidFill>
                            <a:schemeClr val="hlink"/>
                          </a:solidFill>
                          <a:effectLst/>
                          <a:latin typeface="Comic Sans MS" charset="0"/>
                          <a:ea typeface="ＭＳ Ｐゴシック" charset="0"/>
                          <a:cs typeface="ＭＳ Ｐゴシック" charset="0"/>
                        </a:rPr>
                        <a:t>1983</a:t>
                      </a:r>
                    </a:p>
                  </a:txBody>
                  <a:tcPr marL="84406" marR="8440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
                          <a:schemeClr val="hlink"/>
                        </a:buClr>
                        <a:buSzPct val="150000"/>
                        <a:buFont typeface="Wingdings" charset="0"/>
                        <a:buNone/>
                        <a:tabLst/>
                      </a:pPr>
                      <a:r>
                        <a:rPr kumimoji="0" lang="en-US" altLang="zh-CN" sz="2200" b="1" i="0" u="none" strike="noStrike" cap="none" normalizeH="0" baseline="0">
                          <a:ln>
                            <a:noFill/>
                          </a:ln>
                          <a:solidFill>
                            <a:schemeClr val="hlink"/>
                          </a:solidFill>
                          <a:effectLst/>
                          <a:latin typeface="Comic Sans MS" charset="0"/>
                          <a:ea typeface="ＭＳ Ｐゴシック" charset="0"/>
                          <a:cs typeface="ＭＳ Ｐゴシック" charset="0"/>
                        </a:rPr>
                        <a:t>W,Z</a:t>
                      </a:r>
                    </a:p>
                  </a:txBody>
                  <a:tcPr marL="84406" marR="8440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
                          <a:schemeClr val="hlink"/>
                        </a:buClr>
                        <a:buSzPct val="150000"/>
                        <a:buFont typeface="Wingdings" charset="0"/>
                        <a:buNone/>
                        <a:tabLst/>
                      </a:pPr>
                      <a:r>
                        <a:rPr kumimoji="0" lang="en-US" altLang="zh-CN" sz="2200" b="1" i="0" u="none" strike="noStrike" cap="none" normalizeH="0" baseline="0">
                          <a:ln>
                            <a:noFill/>
                          </a:ln>
                          <a:solidFill>
                            <a:schemeClr val="hlink"/>
                          </a:solidFill>
                          <a:effectLst/>
                          <a:latin typeface="Comic Sans MS" charset="0"/>
                          <a:ea typeface="ＭＳ Ｐゴシック" charset="0"/>
                          <a:cs typeface="ＭＳ Ｐゴシック" charset="0"/>
                        </a:rPr>
                        <a:t>CERN</a:t>
                      </a:r>
                    </a:p>
                  </a:txBody>
                  <a:tcPr marL="84406" marR="84406"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p>
                      <a:pPr marL="0" marR="0" lvl="0" indent="0" algn="ctr" defTabSz="914400" rtl="0" eaLnBrk="0" fontAlgn="base" latinLnBrk="0" hangingPunct="0">
                        <a:lnSpc>
                          <a:spcPct val="90000"/>
                        </a:lnSpc>
                        <a:spcBef>
                          <a:spcPct val="30000"/>
                        </a:spcBef>
                        <a:spcAft>
                          <a:spcPct val="0"/>
                        </a:spcAft>
                        <a:buClr>
                          <a:schemeClr val="hlink"/>
                        </a:buClr>
                        <a:buSzPct val="150000"/>
                        <a:buFont typeface="Wingdings" charset="0"/>
                        <a:buNone/>
                        <a:tabLst/>
                      </a:pPr>
                      <a:r>
                        <a:rPr kumimoji="0" lang="en-US" altLang="zh-CN" sz="2200" b="1" i="0" u="none" strike="noStrike" cap="none" normalizeH="0" baseline="0" dirty="0">
                          <a:ln>
                            <a:noFill/>
                          </a:ln>
                          <a:solidFill>
                            <a:schemeClr val="hlink"/>
                          </a:solidFill>
                          <a:effectLst/>
                          <a:latin typeface="Comic Sans MS" charset="0"/>
                          <a:ea typeface="ＭＳ Ｐゴシック" charset="0"/>
                          <a:cs typeface="ＭＳ Ｐゴシック" charset="0"/>
                        </a:rPr>
                        <a:t>1994</a:t>
                      </a:r>
                    </a:p>
                  </a:txBody>
                  <a:tcPr marL="84406" marR="8440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
                          <a:schemeClr val="hlink"/>
                        </a:buClr>
                        <a:buSzPct val="150000"/>
                        <a:buFont typeface="Wingdings" charset="0"/>
                        <a:buNone/>
                        <a:tabLst/>
                      </a:pPr>
                      <a:r>
                        <a:rPr kumimoji="0" lang="en-US" altLang="zh-CN" sz="2200" b="1" i="0" u="none" strike="noStrike" cap="none" normalizeH="0" baseline="0">
                          <a:ln>
                            <a:noFill/>
                          </a:ln>
                          <a:solidFill>
                            <a:schemeClr val="hlink"/>
                          </a:solidFill>
                          <a:effectLst/>
                          <a:latin typeface="Comic Sans MS" charset="0"/>
                          <a:ea typeface="ＭＳ Ｐゴシック" charset="0"/>
                          <a:cs typeface="ＭＳ Ｐゴシック" charset="0"/>
                        </a:rPr>
                        <a:t>t quark</a:t>
                      </a:r>
                    </a:p>
                  </a:txBody>
                  <a:tcPr marL="84406" marR="8440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
                          <a:schemeClr val="hlink"/>
                        </a:buClr>
                        <a:buSzPct val="150000"/>
                        <a:buFont typeface="Wingdings" charset="0"/>
                        <a:buNone/>
                        <a:tabLst/>
                      </a:pPr>
                      <a:r>
                        <a:rPr kumimoji="0" lang="en-US" altLang="zh-CN" sz="2200" b="1" i="0" u="none" strike="noStrike" cap="none" normalizeH="0" baseline="0" dirty="0" err="1">
                          <a:ln>
                            <a:noFill/>
                          </a:ln>
                          <a:solidFill>
                            <a:schemeClr val="hlink"/>
                          </a:solidFill>
                          <a:effectLst/>
                          <a:latin typeface="Comic Sans MS" charset="0"/>
                          <a:ea typeface="ＭＳ Ｐゴシック" charset="0"/>
                          <a:cs typeface="ＭＳ Ｐゴシック" charset="0"/>
                        </a:rPr>
                        <a:t>FermiLab</a:t>
                      </a:r>
                      <a:endParaRPr kumimoji="0" lang="en-US" altLang="zh-CN" sz="2200" b="1" i="0" u="none" strike="noStrike" cap="none" normalizeH="0" baseline="0" dirty="0">
                        <a:ln>
                          <a:noFill/>
                        </a:ln>
                        <a:solidFill>
                          <a:schemeClr val="hlink"/>
                        </a:solidFill>
                        <a:effectLst/>
                        <a:latin typeface="Comic Sans MS" charset="0"/>
                        <a:ea typeface="ＭＳ Ｐゴシック" charset="0"/>
                        <a:cs typeface="ＭＳ Ｐゴシック" charset="0"/>
                      </a:endParaRPr>
                    </a:p>
                  </a:txBody>
                  <a:tcPr marL="84406" marR="84406"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p>
                      <a:pPr marL="0" marR="0" lvl="0" indent="0" algn="ctr" defTabSz="914400" rtl="0" eaLnBrk="0" fontAlgn="base" latinLnBrk="0" hangingPunct="0">
                        <a:lnSpc>
                          <a:spcPct val="90000"/>
                        </a:lnSpc>
                        <a:spcBef>
                          <a:spcPct val="30000"/>
                        </a:spcBef>
                        <a:spcAft>
                          <a:spcPct val="0"/>
                        </a:spcAft>
                        <a:buClr>
                          <a:schemeClr val="hlink"/>
                        </a:buClr>
                        <a:buSzPct val="150000"/>
                        <a:buFont typeface="Wingdings" charset="0"/>
                        <a:buNone/>
                        <a:tabLst/>
                      </a:pPr>
                      <a:r>
                        <a:rPr kumimoji="0" lang="en-US" altLang="zh-CN" sz="2200" b="1" i="0" u="none" strike="noStrike" cap="none" normalizeH="0" baseline="0" dirty="0" smtClean="0">
                          <a:ln>
                            <a:noFill/>
                          </a:ln>
                          <a:solidFill>
                            <a:schemeClr val="hlink"/>
                          </a:solidFill>
                          <a:effectLst/>
                          <a:latin typeface="Comic Sans MS" charset="0"/>
                          <a:ea typeface="ＭＳ Ｐゴシック" charset="0"/>
                          <a:cs typeface="ＭＳ Ｐゴシック" charset="0"/>
                        </a:rPr>
                        <a:t>2012</a:t>
                      </a:r>
                      <a:endParaRPr kumimoji="0" lang="en-US" altLang="zh-CN" sz="2200" b="1" i="0" u="none" strike="noStrike" cap="none" normalizeH="0" baseline="0" dirty="0">
                        <a:ln>
                          <a:noFill/>
                        </a:ln>
                        <a:solidFill>
                          <a:schemeClr val="hlink"/>
                        </a:solidFill>
                        <a:effectLst/>
                        <a:latin typeface="Comic Sans MS" charset="0"/>
                        <a:ea typeface="ＭＳ Ｐゴシック" charset="0"/>
                        <a:cs typeface="ＭＳ Ｐゴシック" charset="0"/>
                      </a:endParaRPr>
                    </a:p>
                  </a:txBody>
                  <a:tcPr marL="84406" marR="8440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
                          <a:schemeClr val="hlink"/>
                        </a:buClr>
                        <a:buSzPct val="150000"/>
                        <a:buFont typeface="Wingdings" charset="0"/>
                        <a:buNone/>
                        <a:tabLst/>
                      </a:pPr>
                      <a:r>
                        <a:rPr kumimoji="0" lang="en-US" altLang="zh-CN" sz="2200" b="1" i="0" u="none" strike="noStrike" cap="none" normalizeH="0" baseline="0" dirty="0" smtClean="0">
                          <a:ln>
                            <a:noFill/>
                          </a:ln>
                          <a:solidFill>
                            <a:schemeClr val="hlink"/>
                          </a:solidFill>
                          <a:effectLst/>
                          <a:latin typeface="Comic Sans MS" charset="0"/>
                          <a:ea typeface="ＭＳ Ｐゴシック" charset="0"/>
                          <a:cs typeface="ＭＳ Ｐゴシック" charset="0"/>
                        </a:rPr>
                        <a:t>Higgs</a:t>
                      </a:r>
                      <a:endParaRPr kumimoji="0" lang="en-US" altLang="zh-CN" sz="2200" b="1" i="0" u="none" strike="noStrike" cap="none" normalizeH="0" baseline="0" dirty="0">
                        <a:ln>
                          <a:noFill/>
                        </a:ln>
                        <a:solidFill>
                          <a:schemeClr val="hlink"/>
                        </a:solidFill>
                        <a:effectLst/>
                        <a:latin typeface="Comic Sans MS" charset="0"/>
                        <a:ea typeface="ＭＳ Ｐゴシック" charset="0"/>
                        <a:cs typeface="ＭＳ Ｐゴシック" charset="0"/>
                      </a:endParaRPr>
                    </a:p>
                  </a:txBody>
                  <a:tcPr marL="84406" marR="8440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30000"/>
                        </a:spcBef>
                        <a:spcAft>
                          <a:spcPct val="0"/>
                        </a:spcAft>
                        <a:buClr>
                          <a:schemeClr val="hlink"/>
                        </a:buClr>
                        <a:buSzPct val="150000"/>
                        <a:buFont typeface="Wingdings" charset="0"/>
                        <a:buNone/>
                        <a:tabLst/>
                      </a:pPr>
                      <a:r>
                        <a:rPr kumimoji="0" lang="en-US" altLang="zh-CN" sz="2200" b="1" i="0" u="none" strike="noStrike" cap="none" normalizeH="0" baseline="0" dirty="0" smtClean="0">
                          <a:ln>
                            <a:noFill/>
                          </a:ln>
                          <a:solidFill>
                            <a:schemeClr val="hlink"/>
                          </a:solidFill>
                          <a:effectLst/>
                          <a:latin typeface="Comic Sans MS" charset="0"/>
                          <a:ea typeface="ＭＳ Ｐゴシック" charset="0"/>
                          <a:cs typeface="ＭＳ Ｐゴシック" charset="0"/>
                        </a:rPr>
                        <a:t>CERN</a:t>
                      </a:r>
                      <a:endParaRPr kumimoji="0" lang="en-US" altLang="zh-CN" sz="2200" b="1" i="0" u="none" strike="noStrike" cap="none" normalizeH="0" baseline="0" dirty="0">
                        <a:ln>
                          <a:noFill/>
                        </a:ln>
                        <a:solidFill>
                          <a:schemeClr val="hlink"/>
                        </a:solidFill>
                        <a:effectLst/>
                        <a:latin typeface="Comic Sans MS" charset="0"/>
                        <a:ea typeface="ＭＳ Ｐゴシック" charset="0"/>
                        <a:cs typeface="ＭＳ Ｐゴシック" charset="0"/>
                      </a:endParaRPr>
                    </a:p>
                  </a:txBody>
                  <a:tcPr marL="84406" marR="84406"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0757" name="AutoShape 37"/>
          <p:cNvSpPr>
            <a:spLocks/>
          </p:cNvSpPr>
          <p:nvPr/>
        </p:nvSpPr>
        <p:spPr bwMode="auto">
          <a:xfrm>
            <a:off x="7526215" y="2971800"/>
            <a:ext cx="140677" cy="914400"/>
          </a:xfrm>
          <a:prstGeom prst="rightBrace">
            <a:avLst>
              <a:gd name="adj1" fmla="val 50000"/>
              <a:gd name="adj2" fmla="val 50000"/>
            </a:avLst>
          </a:prstGeom>
          <a:noFill/>
          <a:ln w="28575">
            <a:solidFill>
              <a:schemeClr va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a:p>
        </p:txBody>
      </p:sp>
      <p:sp>
        <p:nvSpPr>
          <p:cNvPr id="30758" name="Text Box 38"/>
          <p:cNvSpPr txBox="1">
            <a:spLocks noChangeArrowheads="1"/>
          </p:cNvSpPr>
          <p:nvPr/>
        </p:nvSpPr>
        <p:spPr bwMode="auto">
          <a:xfrm rot="5400000">
            <a:off x="7075671" y="3309730"/>
            <a:ext cx="1633781"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rgbClr val="FF3300"/>
                </a:solidFill>
                <a:latin typeface="Comic Sans MS" charset="0"/>
                <a:ea typeface="ＭＳ Ｐゴシック" charset="0"/>
                <a:cs typeface="ＭＳ Ｐゴシック" charset="0"/>
              </a:defRPr>
            </a:lvl1pPr>
            <a:lvl2pPr marL="37931725" indent="-37474525">
              <a:defRPr sz="2400">
                <a:solidFill>
                  <a:srgbClr val="FF3300"/>
                </a:solidFill>
                <a:latin typeface="Comic Sans MS" charset="0"/>
                <a:ea typeface="ＭＳ Ｐゴシック" charset="0"/>
                <a:cs typeface="ＭＳ Ｐゴシック" charset="0"/>
              </a:defRPr>
            </a:lvl2pPr>
            <a:lvl3pPr>
              <a:defRPr sz="2400">
                <a:solidFill>
                  <a:srgbClr val="FF3300"/>
                </a:solidFill>
                <a:latin typeface="Comic Sans MS" charset="0"/>
                <a:ea typeface="ＭＳ Ｐゴシック" charset="0"/>
                <a:cs typeface="ＭＳ Ｐゴシック" charset="0"/>
              </a:defRPr>
            </a:lvl3pPr>
            <a:lvl4pPr>
              <a:defRPr sz="2400">
                <a:solidFill>
                  <a:srgbClr val="FF3300"/>
                </a:solidFill>
                <a:latin typeface="Comic Sans MS" charset="0"/>
                <a:ea typeface="ＭＳ Ｐゴシック" charset="0"/>
                <a:cs typeface="ＭＳ Ｐゴシック" charset="0"/>
              </a:defRPr>
            </a:lvl4pPr>
            <a:lvl5pPr>
              <a:defRPr sz="2400">
                <a:solidFill>
                  <a:srgbClr val="FF3300"/>
                </a:solidFill>
                <a:latin typeface="Comic Sans MS" charset="0"/>
                <a:ea typeface="ＭＳ Ｐゴシック" charset="0"/>
                <a:cs typeface="ＭＳ Ｐゴシック" charset="0"/>
              </a:defRPr>
            </a:lvl5pPr>
            <a:lvl6pPr marL="4572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6pPr>
            <a:lvl7pPr marL="9144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7pPr>
            <a:lvl8pPr marL="13716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8pPr>
            <a:lvl9pPr marL="18288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9pPr>
          </a:lstStyle>
          <a:p>
            <a:pPr algn="l"/>
            <a:r>
              <a:rPr lang="en-US" altLang="zh-CN" sz="1600" b="1" dirty="0">
                <a:solidFill>
                  <a:srgbClr val="0000FF"/>
                </a:solidFill>
              </a:rPr>
              <a:t>Force Carriers</a:t>
            </a:r>
          </a:p>
        </p:txBody>
      </p:sp>
      <p:sp>
        <p:nvSpPr>
          <p:cNvPr id="30759" name="Rectangle 39"/>
          <p:cNvSpPr>
            <a:spLocks noChangeArrowheads="1"/>
          </p:cNvSpPr>
          <p:nvPr/>
        </p:nvSpPr>
        <p:spPr bwMode="auto">
          <a:xfrm>
            <a:off x="211016" y="5119940"/>
            <a:ext cx="8581292"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L="342900" indent="-342900" algn="l">
              <a:lnSpc>
                <a:spcPct val="90000"/>
              </a:lnSpc>
              <a:spcBef>
                <a:spcPct val="30000"/>
              </a:spcBef>
              <a:buClr>
                <a:schemeClr val="hlink"/>
              </a:buClr>
              <a:buSzPct val="150000"/>
              <a:buFont typeface="Wingdings" charset="0"/>
              <a:buBlip>
                <a:blip r:embed="rId3"/>
              </a:buBlip>
            </a:pPr>
            <a:r>
              <a:rPr lang="en-US" altLang="zh-CN" sz="2600" b="1" dirty="0">
                <a:solidFill>
                  <a:srgbClr val="0000FF"/>
                </a:solidFill>
              </a:rPr>
              <a:t>The Standard Model is very successful BUT:</a:t>
            </a:r>
          </a:p>
          <a:p>
            <a:pPr marL="342900" indent="-342900" algn="l">
              <a:lnSpc>
                <a:spcPct val="90000"/>
              </a:lnSpc>
              <a:spcBef>
                <a:spcPct val="30000"/>
              </a:spcBef>
              <a:buClr>
                <a:schemeClr val="hlink"/>
              </a:buClr>
              <a:buSzPct val="150000"/>
              <a:buFont typeface="Wingdings" charset="0"/>
              <a:buNone/>
            </a:pPr>
            <a:endParaRPr lang="zh-CN" altLang="en-US" sz="2600" b="1" dirty="0">
              <a:solidFill>
                <a:srgbClr val="0000FF"/>
              </a:solidFill>
            </a:endParaRPr>
          </a:p>
        </p:txBody>
      </p:sp>
      <p:sp>
        <p:nvSpPr>
          <p:cNvPr id="30760" name="Text Box 40"/>
          <p:cNvSpPr txBox="1">
            <a:spLocks noChangeArrowheads="1"/>
          </p:cNvSpPr>
          <p:nvPr/>
        </p:nvSpPr>
        <p:spPr bwMode="auto">
          <a:xfrm>
            <a:off x="281354" y="5703794"/>
            <a:ext cx="8510954" cy="1099405"/>
          </a:xfrm>
          <a:prstGeom prst="rect">
            <a:avLst/>
          </a:prstGeom>
          <a:noFill/>
          <a:ln w="38100">
            <a:solidFill>
              <a:srgbClr val="210CBA"/>
            </a:solidFill>
            <a:miter lim="800000"/>
            <a:headEnd/>
            <a:tailEnd/>
          </a:ln>
          <a:extLst>
            <a:ext uri="{909E8E84-426E-40dd-AFC4-6F175D3DCCD1}">
              <a14:hiddenFill xmlns="" xmlns:a14="http://schemas.microsoft.com/office/drawing/2010/main">
                <a:solidFill>
                  <a:srgbClr val="FFFFFF"/>
                </a:solidFill>
              </a14:hiddenFill>
            </a:ext>
          </a:extLst>
        </p:spPr>
        <p:txBody>
          <a:bodyPr lIns="92075" tIns="46038" rIns="92075" bIns="46038">
            <a:spAutoFit/>
          </a:bodyPr>
          <a:lstStyle>
            <a:lvl1pPr>
              <a:defRPr sz="2400">
                <a:solidFill>
                  <a:srgbClr val="FF3300"/>
                </a:solidFill>
                <a:latin typeface="Comic Sans MS" charset="0"/>
                <a:ea typeface="ＭＳ Ｐゴシック" charset="0"/>
                <a:cs typeface="ＭＳ Ｐゴシック" charset="0"/>
              </a:defRPr>
            </a:lvl1pPr>
            <a:lvl2pPr marL="37931725" indent="-37474525">
              <a:defRPr sz="2400">
                <a:solidFill>
                  <a:srgbClr val="FF3300"/>
                </a:solidFill>
                <a:latin typeface="Comic Sans MS" charset="0"/>
                <a:ea typeface="ＭＳ Ｐゴシック" charset="0"/>
                <a:cs typeface="ＭＳ Ｐゴシック" charset="0"/>
              </a:defRPr>
            </a:lvl2pPr>
            <a:lvl3pPr>
              <a:defRPr sz="2400">
                <a:solidFill>
                  <a:srgbClr val="FF3300"/>
                </a:solidFill>
                <a:latin typeface="Comic Sans MS" charset="0"/>
                <a:ea typeface="ＭＳ Ｐゴシック" charset="0"/>
                <a:cs typeface="ＭＳ Ｐゴシック" charset="0"/>
              </a:defRPr>
            </a:lvl3pPr>
            <a:lvl4pPr>
              <a:defRPr sz="2400">
                <a:solidFill>
                  <a:srgbClr val="FF3300"/>
                </a:solidFill>
                <a:latin typeface="Comic Sans MS" charset="0"/>
                <a:ea typeface="ＭＳ Ｐゴシック" charset="0"/>
                <a:cs typeface="ＭＳ Ｐゴシック" charset="0"/>
              </a:defRPr>
            </a:lvl4pPr>
            <a:lvl5pPr>
              <a:defRPr sz="2400">
                <a:solidFill>
                  <a:srgbClr val="FF3300"/>
                </a:solidFill>
                <a:latin typeface="Comic Sans MS" charset="0"/>
                <a:ea typeface="ＭＳ Ｐゴシック" charset="0"/>
                <a:cs typeface="ＭＳ Ｐゴシック" charset="0"/>
              </a:defRPr>
            </a:lvl5pPr>
            <a:lvl6pPr marL="4572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6pPr>
            <a:lvl7pPr marL="9144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7pPr>
            <a:lvl8pPr marL="13716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8pPr>
            <a:lvl9pPr marL="18288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9pPr>
          </a:lstStyle>
          <a:p>
            <a:pPr algn="ctr">
              <a:lnSpc>
                <a:spcPct val="90000"/>
              </a:lnSpc>
              <a:spcBef>
                <a:spcPct val="30000"/>
              </a:spcBef>
              <a:buClr>
                <a:schemeClr val="tx1"/>
              </a:buClr>
              <a:buFont typeface="Wingdings" charset="0"/>
              <a:buNone/>
            </a:pPr>
            <a:r>
              <a:rPr lang="zh-CN" altLang="en-US" sz="3600" b="1" dirty="0" smtClean="0">
                <a:solidFill>
                  <a:schemeClr val="hlink"/>
                </a:solidFill>
              </a:rPr>
              <a:t>希格斯粒子</a:t>
            </a:r>
            <a:r>
              <a:rPr lang="en-US" altLang="zh-CN" sz="3600" b="1" dirty="0" smtClean="0">
                <a:solidFill>
                  <a:schemeClr val="hlink"/>
                </a:solidFill>
              </a:rPr>
              <a:t> </a:t>
            </a:r>
            <a:r>
              <a:rPr lang="zh-CN" altLang="en-US" sz="3600" b="1" dirty="0" smtClean="0">
                <a:solidFill>
                  <a:schemeClr val="hlink"/>
                </a:solidFill>
              </a:rPr>
              <a:t>：</a:t>
            </a:r>
            <a:r>
              <a:rPr lang="en-US" altLang="zh-CN" sz="3600" b="1" dirty="0">
                <a:solidFill>
                  <a:schemeClr val="hlink"/>
                </a:solidFill>
              </a:rPr>
              <a:t> </a:t>
            </a:r>
            <a:r>
              <a:rPr lang="zh-CN" altLang="en-US" sz="3600" b="1" dirty="0" smtClean="0">
                <a:solidFill>
                  <a:schemeClr val="hlink"/>
                </a:solidFill>
              </a:rPr>
              <a:t>最后一个待发现的粒子</a:t>
            </a:r>
            <a:r>
              <a:rPr lang="en-US" altLang="zh-CN" sz="3600" b="1" dirty="0" smtClean="0">
                <a:solidFill>
                  <a:schemeClr val="hlink"/>
                </a:solidFill>
              </a:rPr>
              <a:t>&lt;2012</a:t>
            </a:r>
            <a:endParaRPr lang="en-US" altLang="zh-CN" sz="3600" b="1" dirty="0">
              <a:solidFill>
                <a:schemeClr val="hlink"/>
              </a:solidFill>
            </a:endParaRPr>
          </a:p>
        </p:txBody>
      </p:sp>
      <p:cxnSp>
        <p:nvCxnSpPr>
          <p:cNvPr id="3" name="直线连接符 2"/>
          <p:cNvCxnSpPr/>
          <p:nvPr/>
        </p:nvCxnSpPr>
        <p:spPr>
          <a:xfrm flipH="1">
            <a:off x="7455877" y="3976512"/>
            <a:ext cx="211015" cy="522289"/>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sp>
        <p:nvSpPr>
          <p:cNvPr id="9" name="文本框 8"/>
          <p:cNvSpPr txBox="1"/>
          <p:nvPr/>
        </p:nvSpPr>
        <p:spPr>
          <a:xfrm>
            <a:off x="7851938" y="2204864"/>
            <a:ext cx="1342773" cy="369332"/>
          </a:xfrm>
          <a:prstGeom prst="rect">
            <a:avLst/>
          </a:prstGeom>
          <a:noFill/>
        </p:spPr>
        <p:txBody>
          <a:bodyPr wrap="none" rtlCol="0">
            <a:spAutoFit/>
          </a:bodyPr>
          <a:lstStyle/>
          <a:p>
            <a:r>
              <a:rPr kumimoji="1" lang="en-US" altLang="zh-CN" b="1" dirty="0" err="1" smtClean="0">
                <a:solidFill>
                  <a:srgbClr val="800000"/>
                </a:solidFill>
              </a:rPr>
              <a:t>Sau</a:t>
            </a:r>
            <a:r>
              <a:rPr kumimoji="1" lang="en-US" altLang="zh-CN" b="1" dirty="0" smtClean="0">
                <a:solidFill>
                  <a:srgbClr val="800000"/>
                </a:solidFill>
              </a:rPr>
              <a:t> </a:t>
            </a:r>
            <a:r>
              <a:rPr kumimoji="1" lang="en-US" altLang="zh-CN" b="1" dirty="0" err="1" smtClean="0">
                <a:solidFill>
                  <a:srgbClr val="800000"/>
                </a:solidFill>
              </a:rPr>
              <a:t>Lan</a:t>
            </a:r>
            <a:r>
              <a:rPr kumimoji="1" lang="en-US" altLang="zh-CN" b="1" dirty="0" smtClean="0">
                <a:solidFill>
                  <a:srgbClr val="800000"/>
                </a:solidFill>
              </a:rPr>
              <a:t> Wu</a:t>
            </a:r>
            <a:endParaRPr kumimoji="1" lang="zh-CN" altLang="en-US" b="1" dirty="0">
              <a:solidFill>
                <a:srgbClr val="800000"/>
              </a:solidFill>
            </a:endParaRPr>
          </a:p>
        </p:txBody>
      </p:sp>
      <p:cxnSp>
        <p:nvCxnSpPr>
          <p:cNvPr id="10" name="直线箭头连接符 9"/>
          <p:cNvCxnSpPr/>
          <p:nvPr/>
        </p:nvCxnSpPr>
        <p:spPr>
          <a:xfrm flipH="1">
            <a:off x="7020272" y="2492896"/>
            <a:ext cx="720080" cy="6480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1" name="图片 10" descr="屏幕快照 2017-05-31 下午3.08.4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2888" y="2564904"/>
            <a:ext cx="1043608" cy="1043608"/>
          </a:xfrm>
          <a:prstGeom prst="rect">
            <a:avLst/>
          </a:prstGeom>
        </p:spPr>
      </p:pic>
    </p:spTree>
    <p:extLst>
      <p:ext uri="{BB962C8B-B14F-4D97-AF65-F5344CB8AC3E}">
        <p14:creationId xmlns:p14="http://schemas.microsoft.com/office/powerpoint/2010/main" val="39344323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a:xfrm>
            <a:off x="914400" y="69850"/>
            <a:ext cx="7313613" cy="457200"/>
          </a:xfrm>
        </p:spPr>
        <p:txBody>
          <a:bodyPr/>
          <a:lstStyle/>
          <a:p>
            <a:r>
              <a:rPr kumimoji="0" lang="en-US" altLang="zh-CN">
                <a:latin typeface="Comic Sans MS" charset="0"/>
                <a:cs typeface="Comic Sans MS" charset="0"/>
              </a:rPr>
              <a:t>Coupling Measurements</a:t>
            </a:r>
          </a:p>
        </p:txBody>
      </p:sp>
      <p:pic>
        <p:nvPicPr>
          <p:cNvPr id="450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 y="1176338"/>
            <a:ext cx="8839200" cy="1828800"/>
          </a:xfr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5059" name="TextBox 10"/>
          <p:cNvSpPr txBox="1">
            <a:spLocks noChangeArrowheads="1"/>
          </p:cNvSpPr>
          <p:nvPr/>
        </p:nvSpPr>
        <p:spPr bwMode="auto">
          <a:xfrm>
            <a:off x="304800" y="563563"/>
            <a:ext cx="8534400" cy="646112"/>
          </a:xfrm>
          <a:prstGeom prst="rect">
            <a:avLst/>
          </a:prstGeom>
          <a:noFill/>
          <a:ln w="9525">
            <a:solidFill>
              <a:srgbClr val="0066FF"/>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kumimoji="1">
                <a:solidFill>
                  <a:schemeClr val="tx1"/>
                </a:solidFill>
                <a:latin typeface="Goudy Old Style" charset="0"/>
                <a:ea typeface="宋体" charset="0"/>
                <a:cs typeface="宋体" charset="0"/>
              </a:defRPr>
            </a:lvl1pPr>
            <a:lvl2pPr marL="742950" indent="-285750">
              <a:defRPr kumimoji="1">
                <a:solidFill>
                  <a:schemeClr val="tx1"/>
                </a:solidFill>
                <a:latin typeface="Goudy Old Style" charset="0"/>
                <a:ea typeface="宋体" charset="0"/>
              </a:defRPr>
            </a:lvl2pPr>
            <a:lvl3pPr marL="1143000" indent="-228600">
              <a:defRPr kumimoji="1">
                <a:solidFill>
                  <a:schemeClr val="tx1"/>
                </a:solidFill>
                <a:latin typeface="Goudy Old Style" charset="0"/>
                <a:ea typeface="宋体" charset="0"/>
              </a:defRPr>
            </a:lvl3pPr>
            <a:lvl4pPr marL="1600200" indent="-228600">
              <a:defRPr kumimoji="1">
                <a:solidFill>
                  <a:schemeClr val="tx1"/>
                </a:solidFill>
                <a:latin typeface="Goudy Old Style" charset="0"/>
                <a:ea typeface="宋体" charset="0"/>
              </a:defRPr>
            </a:lvl4pPr>
            <a:lvl5pPr marL="2057400" indent="-228600">
              <a:defRPr kumimoji="1">
                <a:solidFill>
                  <a:schemeClr val="tx1"/>
                </a:solidFill>
                <a:latin typeface="Goudy Old Style" charset="0"/>
                <a:ea typeface="宋体" charset="0"/>
              </a:defRPr>
            </a:lvl5pPr>
            <a:lvl6pPr marL="2514600" indent="-228600" fontAlgn="base">
              <a:spcBef>
                <a:spcPct val="0"/>
              </a:spcBef>
              <a:spcAft>
                <a:spcPct val="0"/>
              </a:spcAft>
              <a:defRPr kumimoji="1">
                <a:solidFill>
                  <a:schemeClr val="tx1"/>
                </a:solidFill>
                <a:latin typeface="Goudy Old Style" charset="0"/>
                <a:ea typeface="宋体" charset="0"/>
              </a:defRPr>
            </a:lvl6pPr>
            <a:lvl7pPr marL="2971800" indent="-228600" fontAlgn="base">
              <a:spcBef>
                <a:spcPct val="0"/>
              </a:spcBef>
              <a:spcAft>
                <a:spcPct val="0"/>
              </a:spcAft>
              <a:defRPr kumimoji="1">
                <a:solidFill>
                  <a:schemeClr val="tx1"/>
                </a:solidFill>
                <a:latin typeface="Goudy Old Style" charset="0"/>
                <a:ea typeface="宋体" charset="0"/>
              </a:defRPr>
            </a:lvl7pPr>
            <a:lvl8pPr marL="3429000" indent="-228600" fontAlgn="base">
              <a:spcBef>
                <a:spcPct val="0"/>
              </a:spcBef>
              <a:spcAft>
                <a:spcPct val="0"/>
              </a:spcAft>
              <a:defRPr kumimoji="1">
                <a:solidFill>
                  <a:schemeClr val="tx1"/>
                </a:solidFill>
                <a:latin typeface="Goudy Old Style" charset="0"/>
                <a:ea typeface="宋体" charset="0"/>
              </a:defRPr>
            </a:lvl8pPr>
            <a:lvl9pPr marL="3886200" indent="-228600" fontAlgn="base">
              <a:spcBef>
                <a:spcPct val="0"/>
              </a:spcBef>
              <a:spcAft>
                <a:spcPct val="0"/>
              </a:spcAft>
              <a:defRPr kumimoji="1">
                <a:solidFill>
                  <a:schemeClr val="tx1"/>
                </a:solidFill>
                <a:latin typeface="Goudy Old Style" charset="0"/>
                <a:ea typeface="宋体" charset="0"/>
              </a:defRPr>
            </a:lvl9pPr>
          </a:lstStyle>
          <a:p>
            <a:pPr>
              <a:lnSpc>
                <a:spcPct val="150000"/>
              </a:lnSpc>
            </a:pPr>
            <a:r>
              <a:rPr kumimoji="0" lang="en-US" altLang="zh-CN" sz="2400">
                <a:solidFill>
                  <a:srgbClr val="C00000"/>
                </a:solidFill>
              </a:rPr>
              <a:t>Coupling strengths </a:t>
            </a:r>
            <a:r>
              <a:rPr kumimoji="0" lang="en-US" altLang="zh-CN" sz="2400">
                <a:solidFill>
                  <a:srgbClr val="C00000"/>
                </a:solidFill>
                <a:latin typeface="Symbol" charset="0"/>
              </a:rPr>
              <a:t>k</a:t>
            </a:r>
            <a:r>
              <a:rPr kumimoji="0" lang="en-US" altLang="zh-CN" sz="2400" baseline="-25000">
                <a:solidFill>
                  <a:srgbClr val="C00000"/>
                </a:solidFill>
              </a:rPr>
              <a:t>i </a:t>
            </a:r>
            <a:r>
              <a:rPr kumimoji="0" lang="en-US" altLang="zh-CN" sz="2400">
                <a:solidFill>
                  <a:srgbClr val="C00000"/>
                </a:solidFill>
              </a:rPr>
              <a:t>&amp; ratio:</a:t>
            </a:r>
            <a:r>
              <a:rPr kumimoji="0" lang="en-US" altLang="zh-CN" sz="2400">
                <a:solidFill>
                  <a:srgbClr val="0066FF"/>
                </a:solidFill>
              </a:rPr>
              <a:t>  </a:t>
            </a:r>
            <a:r>
              <a:rPr kumimoji="0" lang="en-US" altLang="zh-CN" sz="2000" b="1">
                <a:solidFill>
                  <a:srgbClr val="0066FF"/>
                </a:solidFill>
                <a:latin typeface="Symbol" charset="0"/>
              </a:rPr>
              <a:t>k</a:t>
            </a:r>
            <a:r>
              <a:rPr kumimoji="0" lang="en-US" altLang="zh-CN" sz="2000" b="1" baseline="-25000">
                <a:solidFill>
                  <a:srgbClr val="0066FF"/>
                </a:solidFill>
              </a:rPr>
              <a:t>F</a:t>
            </a:r>
            <a:r>
              <a:rPr kumimoji="0" lang="en-US" altLang="zh-CN" sz="2000" b="1">
                <a:solidFill>
                  <a:srgbClr val="0066FF"/>
                </a:solidFill>
              </a:rPr>
              <a:t> =g</a:t>
            </a:r>
            <a:r>
              <a:rPr kumimoji="0" lang="en-US" altLang="zh-CN" sz="2000" b="1" baseline="-25000">
                <a:solidFill>
                  <a:srgbClr val="0066FF"/>
                </a:solidFill>
              </a:rPr>
              <a:t>F</a:t>
            </a:r>
            <a:r>
              <a:rPr kumimoji="0" lang="en-US" altLang="zh-CN" sz="2000" b="1">
                <a:solidFill>
                  <a:srgbClr val="0066FF"/>
                </a:solidFill>
              </a:rPr>
              <a:t>/g</a:t>
            </a:r>
            <a:r>
              <a:rPr kumimoji="0" lang="en-US" altLang="zh-CN" sz="2000" b="1" baseline="-25000">
                <a:solidFill>
                  <a:srgbClr val="0066FF"/>
                </a:solidFill>
              </a:rPr>
              <a:t>F,SM</a:t>
            </a:r>
            <a:r>
              <a:rPr kumimoji="0" lang="en-US" altLang="zh-CN" sz="2000" b="1">
                <a:solidFill>
                  <a:srgbClr val="0066FF"/>
                </a:solidFill>
              </a:rPr>
              <a:t>,</a:t>
            </a:r>
            <a:r>
              <a:rPr kumimoji="0" lang="en-US" altLang="zh-CN" sz="2000" b="1" baseline="30000">
                <a:solidFill>
                  <a:srgbClr val="0066FF"/>
                </a:solidFill>
              </a:rPr>
              <a:t>   </a:t>
            </a:r>
            <a:r>
              <a:rPr kumimoji="0" lang="en-US" altLang="zh-CN" sz="2000" b="1">
                <a:solidFill>
                  <a:srgbClr val="0066FF"/>
                </a:solidFill>
                <a:latin typeface="Symbol" charset="0"/>
              </a:rPr>
              <a:t>k</a:t>
            </a:r>
            <a:r>
              <a:rPr kumimoji="0" lang="en-US" altLang="zh-CN" sz="2000" b="1" baseline="-25000">
                <a:solidFill>
                  <a:srgbClr val="0066FF"/>
                </a:solidFill>
              </a:rPr>
              <a:t>V</a:t>
            </a:r>
            <a:r>
              <a:rPr kumimoji="0" lang="en-US" altLang="zh-CN" sz="2000" b="1">
                <a:solidFill>
                  <a:srgbClr val="0066FF"/>
                </a:solidFill>
              </a:rPr>
              <a:t> =g</a:t>
            </a:r>
            <a:r>
              <a:rPr kumimoji="0" lang="en-US" altLang="zh-CN" sz="2000" b="1" baseline="-25000">
                <a:solidFill>
                  <a:srgbClr val="0066FF"/>
                </a:solidFill>
              </a:rPr>
              <a:t>V</a:t>
            </a:r>
            <a:r>
              <a:rPr kumimoji="0" lang="en-US" altLang="zh-CN" sz="2000" b="1">
                <a:solidFill>
                  <a:srgbClr val="0066FF"/>
                </a:solidFill>
              </a:rPr>
              <a:t>/g</a:t>
            </a:r>
            <a:r>
              <a:rPr kumimoji="0" lang="en-US" altLang="zh-CN" sz="2000" b="1" baseline="-25000">
                <a:solidFill>
                  <a:srgbClr val="0066FF"/>
                </a:solidFill>
              </a:rPr>
              <a:t>V,SM</a:t>
            </a:r>
            <a:r>
              <a:rPr kumimoji="0" lang="en-US" altLang="zh-CN" sz="2000">
                <a:solidFill>
                  <a:srgbClr val="0066FF"/>
                </a:solidFill>
              </a:rPr>
              <a:t>,</a:t>
            </a:r>
            <a:r>
              <a:rPr kumimoji="0" lang="en-US" altLang="zh-CN" sz="2000" baseline="30000">
                <a:solidFill>
                  <a:srgbClr val="0066FF"/>
                </a:solidFill>
              </a:rPr>
              <a:t> </a:t>
            </a:r>
            <a:r>
              <a:rPr kumimoji="0" lang="en-US" altLang="zh-CN" sz="2000">
                <a:solidFill>
                  <a:srgbClr val="0066FF"/>
                </a:solidFill>
              </a:rPr>
              <a:t>   </a:t>
            </a:r>
            <a:r>
              <a:rPr kumimoji="0" lang="en-US" altLang="zh-CN" sz="2000" b="1">
                <a:solidFill>
                  <a:srgbClr val="006600"/>
                </a:solidFill>
                <a:latin typeface="Symbol" charset="0"/>
              </a:rPr>
              <a:t>l</a:t>
            </a:r>
            <a:r>
              <a:rPr kumimoji="0" lang="en-US" altLang="zh-CN" sz="2000" b="1" baseline="-25000">
                <a:solidFill>
                  <a:srgbClr val="006600"/>
                </a:solidFill>
              </a:rPr>
              <a:t>ij</a:t>
            </a:r>
            <a:r>
              <a:rPr kumimoji="0" lang="en-US" altLang="zh-CN" sz="2000" b="1">
                <a:solidFill>
                  <a:srgbClr val="006600"/>
                </a:solidFill>
              </a:rPr>
              <a:t> = </a:t>
            </a:r>
            <a:r>
              <a:rPr kumimoji="0" lang="en-US" altLang="zh-CN" sz="2000" b="1">
                <a:solidFill>
                  <a:srgbClr val="006600"/>
                </a:solidFill>
                <a:latin typeface="Symbol" charset="0"/>
              </a:rPr>
              <a:t>k</a:t>
            </a:r>
            <a:r>
              <a:rPr kumimoji="0" lang="en-US" altLang="zh-CN" sz="2000" b="1" baseline="-25000">
                <a:solidFill>
                  <a:srgbClr val="006600"/>
                </a:solidFill>
              </a:rPr>
              <a:t>i</a:t>
            </a:r>
            <a:r>
              <a:rPr kumimoji="0" lang="en-US" altLang="zh-CN" sz="2000" b="1">
                <a:solidFill>
                  <a:srgbClr val="006600"/>
                </a:solidFill>
              </a:rPr>
              <a:t> /</a:t>
            </a:r>
            <a:r>
              <a:rPr kumimoji="0" lang="en-US" altLang="zh-CN" sz="2000" b="1">
                <a:solidFill>
                  <a:srgbClr val="006600"/>
                </a:solidFill>
                <a:latin typeface="Symbol" charset="0"/>
              </a:rPr>
              <a:t>k</a:t>
            </a:r>
            <a:r>
              <a:rPr kumimoji="0" lang="en-US" altLang="zh-CN" sz="2000" b="1" baseline="-25000">
                <a:solidFill>
                  <a:srgbClr val="006600"/>
                </a:solidFill>
              </a:rPr>
              <a:t>j</a:t>
            </a:r>
          </a:p>
        </p:txBody>
      </p:sp>
      <p:pic>
        <p:nvPicPr>
          <p:cNvPr id="45060" name="图片 2" descr="Screen Shot 2013-09-12 at 上午12.04.27.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 y="3051175"/>
            <a:ext cx="4117975" cy="335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061" name="文本框 6"/>
          <p:cNvSpPr txBox="1">
            <a:spLocks noChangeArrowheads="1"/>
          </p:cNvSpPr>
          <p:nvPr/>
        </p:nvSpPr>
        <p:spPr bwMode="auto">
          <a:xfrm>
            <a:off x="5808663" y="3113088"/>
            <a:ext cx="661987"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Goudy Old Style" charset="0"/>
                <a:ea typeface="宋体" charset="0"/>
                <a:cs typeface="宋体" charset="0"/>
              </a:defRPr>
            </a:lvl1pPr>
            <a:lvl2pPr marL="742950" indent="-285750">
              <a:defRPr kumimoji="1">
                <a:solidFill>
                  <a:schemeClr val="tx1"/>
                </a:solidFill>
                <a:latin typeface="Goudy Old Style" charset="0"/>
                <a:ea typeface="宋体" charset="0"/>
              </a:defRPr>
            </a:lvl2pPr>
            <a:lvl3pPr marL="1143000" indent="-228600">
              <a:defRPr kumimoji="1">
                <a:solidFill>
                  <a:schemeClr val="tx1"/>
                </a:solidFill>
                <a:latin typeface="Goudy Old Style" charset="0"/>
                <a:ea typeface="宋体" charset="0"/>
              </a:defRPr>
            </a:lvl3pPr>
            <a:lvl4pPr marL="1600200" indent="-228600">
              <a:defRPr kumimoji="1">
                <a:solidFill>
                  <a:schemeClr val="tx1"/>
                </a:solidFill>
                <a:latin typeface="Goudy Old Style" charset="0"/>
                <a:ea typeface="宋体" charset="0"/>
              </a:defRPr>
            </a:lvl4pPr>
            <a:lvl5pPr marL="2057400" indent="-228600">
              <a:defRPr kumimoji="1">
                <a:solidFill>
                  <a:schemeClr val="tx1"/>
                </a:solidFill>
                <a:latin typeface="Goudy Old Style" charset="0"/>
                <a:ea typeface="宋体" charset="0"/>
              </a:defRPr>
            </a:lvl5pPr>
            <a:lvl6pPr marL="2514600" indent="-228600" fontAlgn="base">
              <a:spcBef>
                <a:spcPct val="0"/>
              </a:spcBef>
              <a:spcAft>
                <a:spcPct val="0"/>
              </a:spcAft>
              <a:defRPr kumimoji="1">
                <a:solidFill>
                  <a:schemeClr val="tx1"/>
                </a:solidFill>
                <a:latin typeface="Goudy Old Style" charset="0"/>
                <a:ea typeface="宋体" charset="0"/>
              </a:defRPr>
            </a:lvl6pPr>
            <a:lvl7pPr marL="2971800" indent="-228600" fontAlgn="base">
              <a:spcBef>
                <a:spcPct val="0"/>
              </a:spcBef>
              <a:spcAft>
                <a:spcPct val="0"/>
              </a:spcAft>
              <a:defRPr kumimoji="1">
                <a:solidFill>
                  <a:schemeClr val="tx1"/>
                </a:solidFill>
                <a:latin typeface="Goudy Old Style" charset="0"/>
                <a:ea typeface="宋体" charset="0"/>
              </a:defRPr>
            </a:lvl7pPr>
            <a:lvl8pPr marL="3429000" indent="-228600" fontAlgn="base">
              <a:spcBef>
                <a:spcPct val="0"/>
              </a:spcBef>
              <a:spcAft>
                <a:spcPct val="0"/>
              </a:spcAft>
              <a:defRPr kumimoji="1">
                <a:solidFill>
                  <a:schemeClr val="tx1"/>
                </a:solidFill>
                <a:latin typeface="Goudy Old Style" charset="0"/>
                <a:ea typeface="宋体" charset="0"/>
              </a:defRPr>
            </a:lvl8pPr>
            <a:lvl9pPr marL="3886200" indent="-228600" fontAlgn="base">
              <a:spcBef>
                <a:spcPct val="0"/>
              </a:spcBef>
              <a:spcAft>
                <a:spcPct val="0"/>
              </a:spcAft>
              <a:defRPr kumimoji="1">
                <a:solidFill>
                  <a:schemeClr val="tx1"/>
                </a:solidFill>
                <a:latin typeface="Goudy Old Style" charset="0"/>
                <a:ea typeface="宋体" charset="0"/>
              </a:defRPr>
            </a:lvl9pPr>
          </a:lstStyle>
          <a:p>
            <a:r>
              <a:rPr lang="en-US" altLang="zh-CN" b="1">
                <a:solidFill>
                  <a:srgbClr val="FF0000"/>
                </a:solidFill>
              </a:rPr>
              <a:t>CMS</a:t>
            </a:r>
            <a:endParaRPr lang="zh-CN" altLang="en-US" b="1">
              <a:solidFill>
                <a:srgbClr val="FF0000"/>
              </a:solidFill>
            </a:endParaRPr>
          </a:p>
        </p:txBody>
      </p:sp>
      <p:pic>
        <p:nvPicPr>
          <p:cNvPr id="45062" name="图片 7" descr="Screen Shot 2013-09-12 at 上午12.30.53.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59300" y="2989263"/>
            <a:ext cx="4043363" cy="3414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063" name="矩形 8"/>
          <p:cNvSpPr>
            <a:spLocks noChangeArrowheads="1"/>
          </p:cNvSpPr>
          <p:nvPr/>
        </p:nvSpPr>
        <p:spPr bwMode="auto">
          <a:xfrm>
            <a:off x="2992438" y="6403975"/>
            <a:ext cx="3398837"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tLang="zh-CN" sz="2000" b="1" dirty="0">
                <a:solidFill>
                  <a:srgbClr val="800000"/>
                </a:solidFill>
                <a:latin typeface="Comic Sans MS" charset="0"/>
                <a:cs typeface="Comic Sans MS" charset="0"/>
              </a:rPr>
              <a:t>Agree with SM within 2</a:t>
            </a:r>
            <a:r>
              <a:rPr lang="en-US" altLang="zh-CN" sz="2000" b="1" dirty="0">
                <a:solidFill>
                  <a:srgbClr val="800000"/>
                </a:solidFill>
                <a:latin typeface="Symbol" charset="2"/>
                <a:cs typeface="Symbol" charset="2"/>
              </a:rPr>
              <a:t>s</a:t>
            </a:r>
            <a:r>
              <a:rPr lang="en-US" altLang="zh-CN" sz="2000" b="1" dirty="0">
                <a:solidFill>
                  <a:srgbClr val="800000"/>
                </a:solidFill>
                <a:latin typeface="Comic Sans MS" charset="0"/>
                <a:cs typeface="Comic Sans MS" charset="0"/>
              </a:rPr>
              <a:t>.</a:t>
            </a:r>
          </a:p>
        </p:txBody>
      </p:sp>
      <p:sp>
        <p:nvSpPr>
          <p:cNvPr id="13" name="幻灯片编号占位符 12"/>
          <p:cNvSpPr>
            <a:spLocks noGrp="1"/>
          </p:cNvSpPr>
          <p:nvPr>
            <p:ph type="sldNum" sz="quarter" idx="12"/>
          </p:nvPr>
        </p:nvSpPr>
        <p:spPr>
          <a:xfrm>
            <a:off x="7521388" y="5476097"/>
            <a:ext cx="1483056" cy="851848"/>
          </a:xfrm>
        </p:spPr>
        <p:txBody>
          <a:bodyPr/>
          <a:lstStyle/>
          <a:p>
            <a:pPr>
              <a:defRPr/>
            </a:pPr>
            <a:fld id="{16610A71-937E-1547-895B-FA6D393B33D8}" type="slidenum">
              <a:rPr lang="en-US"/>
              <a:pPr>
                <a:defRPr/>
              </a:pPr>
              <a:t>30</a:t>
            </a:fld>
            <a:endParaRPr lang="en-US"/>
          </a:p>
        </p:txBody>
      </p:sp>
    </p:spTree>
    <p:extLst>
      <p:ext uri="{BB962C8B-B14F-4D97-AF65-F5344CB8AC3E}">
        <p14:creationId xmlns:p14="http://schemas.microsoft.com/office/powerpoint/2010/main" val="2371703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标题 1"/>
          <p:cNvSpPr>
            <a:spLocks noGrp="1"/>
          </p:cNvSpPr>
          <p:nvPr>
            <p:ph type="title"/>
          </p:nvPr>
        </p:nvSpPr>
        <p:spPr>
          <a:xfrm>
            <a:off x="-153988" y="120650"/>
            <a:ext cx="9504363" cy="534988"/>
          </a:xfrm>
        </p:spPr>
        <p:txBody>
          <a:bodyPr/>
          <a:lstStyle/>
          <a:p>
            <a:r>
              <a:rPr lang="en-US" altLang="zh-CN">
                <a:latin typeface="Comic Sans MS" charset="0"/>
                <a:cs typeface="Comic Sans MS" charset="0"/>
              </a:rPr>
              <a:t>Summary results for Spin study</a:t>
            </a:r>
            <a:endParaRPr lang="zh-CN" altLang="en-US">
              <a:latin typeface="Comic Sans MS" charset="0"/>
              <a:cs typeface="Comic Sans MS" charset="0"/>
            </a:endParaRPr>
          </a:p>
        </p:txBody>
      </p:sp>
      <p:pic>
        <p:nvPicPr>
          <p:cNvPr id="46082" name="Picture 4" descr="https://atlas.web.cern.ch/Atlas/GROUPS/PHYSICS/PAPERS/HIGG-2013-01/fig_0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425" y="3108325"/>
            <a:ext cx="3886200" cy="354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10"/>
          <p:cNvSpPr txBox="1"/>
          <p:nvPr/>
        </p:nvSpPr>
        <p:spPr>
          <a:xfrm>
            <a:off x="134938" y="1041400"/>
            <a:ext cx="4800600" cy="1631950"/>
          </a:xfrm>
          <a:prstGeom prst="rect">
            <a:avLst/>
          </a:prstGeom>
          <a:solidFill>
            <a:schemeClr val="accent5">
              <a:lumMod val="50000"/>
            </a:schemeClr>
          </a:solidFill>
        </p:spPr>
        <p:txBody>
          <a:bodyPr>
            <a:spAutoFit/>
          </a:bodyPr>
          <a:lstStyle/>
          <a:p>
            <a:pPr fontAlgn="auto">
              <a:spcBef>
                <a:spcPts val="0"/>
              </a:spcBef>
              <a:spcAft>
                <a:spcPts val="0"/>
              </a:spcAft>
              <a:buFont typeface="Wingdings" pitchFamily="2" charset="2"/>
              <a:buChar char="Ø"/>
              <a:defRPr/>
            </a:pPr>
            <a:r>
              <a:rPr kumimoji="0" lang="en-US" sz="2000" dirty="0">
                <a:solidFill>
                  <a:schemeClr val="bg1"/>
                </a:solidFill>
                <a:latin typeface="+mn-lt"/>
                <a:ea typeface="+mn-ea"/>
                <a:cs typeface="+mn-cs"/>
                <a:sym typeface="Wingdings" pitchFamily="2" charset="2"/>
              </a:rPr>
              <a:t> </a:t>
            </a:r>
            <a:r>
              <a:rPr kumimoji="0" lang="en-US" sz="2000" dirty="0">
                <a:solidFill>
                  <a:schemeClr val="bg1"/>
                </a:solidFill>
                <a:latin typeface="+mn-lt"/>
                <a:ea typeface="+mn-ea"/>
                <a:cs typeface="+mn-cs"/>
              </a:rPr>
              <a:t>0</a:t>
            </a:r>
            <a:r>
              <a:rPr kumimoji="0" lang="en-US" sz="2000" baseline="30000" dirty="0">
                <a:solidFill>
                  <a:schemeClr val="bg1"/>
                </a:solidFill>
                <a:latin typeface="+mn-lt"/>
                <a:ea typeface="+mn-ea"/>
                <a:cs typeface="+mn-cs"/>
              </a:rPr>
              <a:t>-</a:t>
            </a:r>
            <a:r>
              <a:rPr kumimoji="0" lang="en-US" sz="2000" dirty="0">
                <a:solidFill>
                  <a:schemeClr val="bg1"/>
                </a:solidFill>
                <a:latin typeface="+mn-lt"/>
                <a:ea typeface="+mn-ea"/>
                <a:cs typeface="+mn-cs"/>
              </a:rPr>
              <a:t> hypothesis excluded at 97.8% CL in </a:t>
            </a:r>
          </a:p>
          <a:p>
            <a:pPr fontAlgn="auto">
              <a:spcBef>
                <a:spcPts val="0"/>
              </a:spcBef>
              <a:spcAft>
                <a:spcPts val="0"/>
              </a:spcAft>
              <a:defRPr/>
            </a:pPr>
            <a:r>
              <a:rPr kumimoji="0" lang="en-US" sz="2000" dirty="0">
                <a:solidFill>
                  <a:schemeClr val="bg1"/>
                </a:solidFill>
                <a:latin typeface="+mn-lt"/>
                <a:ea typeface="+mn-ea"/>
                <a:cs typeface="+mn-cs"/>
              </a:rPr>
              <a:t>   favor of 0</a:t>
            </a:r>
            <a:r>
              <a:rPr kumimoji="0" lang="en-US" sz="2000" baseline="30000" dirty="0">
                <a:solidFill>
                  <a:schemeClr val="bg1"/>
                </a:solidFill>
                <a:latin typeface="+mn-lt"/>
                <a:ea typeface="+mn-ea"/>
                <a:cs typeface="+mn-cs"/>
              </a:rPr>
              <a:t>+</a:t>
            </a:r>
            <a:r>
              <a:rPr kumimoji="0" lang="en-US" sz="2000" dirty="0">
                <a:solidFill>
                  <a:schemeClr val="bg1"/>
                </a:solidFill>
                <a:latin typeface="+mn-lt"/>
                <a:ea typeface="+mn-ea"/>
                <a:cs typeface="+mn-cs"/>
              </a:rPr>
              <a:t> by H</a:t>
            </a:r>
            <a:r>
              <a:rPr kumimoji="0" lang="en-US" sz="2000" dirty="0">
                <a:solidFill>
                  <a:schemeClr val="bg1"/>
                </a:solidFill>
                <a:latin typeface="+mn-lt"/>
                <a:ea typeface="+mn-ea"/>
                <a:cs typeface="+mn-cs"/>
                <a:sym typeface="Wingdings" pitchFamily="2" charset="2"/>
              </a:rPr>
              <a:t> ZZ* 4l analysis</a:t>
            </a:r>
          </a:p>
          <a:p>
            <a:pPr fontAlgn="auto">
              <a:spcBef>
                <a:spcPts val="0"/>
              </a:spcBef>
              <a:spcAft>
                <a:spcPts val="0"/>
              </a:spcAft>
              <a:buFont typeface="Wingdings" pitchFamily="2" charset="2"/>
              <a:buChar char="Ø"/>
              <a:defRPr/>
            </a:pPr>
            <a:r>
              <a:rPr kumimoji="0" lang="en-US" sz="2000" dirty="0">
                <a:solidFill>
                  <a:schemeClr val="bg1"/>
                </a:solidFill>
                <a:latin typeface="+mn-lt"/>
                <a:ea typeface="+mn-ea"/>
                <a:cs typeface="+mn-cs"/>
                <a:sym typeface="Wingdings" pitchFamily="2" charset="2"/>
              </a:rPr>
              <a:t>1</a:t>
            </a:r>
            <a:r>
              <a:rPr kumimoji="0" lang="en-US" sz="2000" baseline="30000" dirty="0">
                <a:solidFill>
                  <a:schemeClr val="bg1"/>
                </a:solidFill>
                <a:latin typeface="+mn-lt"/>
                <a:ea typeface="+mn-ea"/>
                <a:cs typeface="+mn-cs"/>
                <a:sym typeface="Wingdings" pitchFamily="2" charset="2"/>
              </a:rPr>
              <a:t>+</a:t>
            </a:r>
            <a:r>
              <a:rPr kumimoji="0" lang="en-US" sz="2000" dirty="0">
                <a:solidFill>
                  <a:schemeClr val="bg1"/>
                </a:solidFill>
                <a:latin typeface="+mn-lt"/>
                <a:ea typeface="+mn-ea"/>
                <a:cs typeface="+mn-cs"/>
                <a:sym typeface="Wingdings" pitchFamily="2" charset="2"/>
              </a:rPr>
              <a:t> and 1</a:t>
            </a:r>
            <a:r>
              <a:rPr kumimoji="0" lang="en-US" sz="2000" baseline="30000" dirty="0">
                <a:solidFill>
                  <a:schemeClr val="bg1"/>
                </a:solidFill>
                <a:latin typeface="+mn-lt"/>
                <a:ea typeface="+mn-ea"/>
                <a:cs typeface="+mn-cs"/>
                <a:sym typeface="Wingdings" pitchFamily="2" charset="2"/>
              </a:rPr>
              <a:t>-</a:t>
            </a:r>
            <a:r>
              <a:rPr kumimoji="0" lang="en-US" sz="2000" dirty="0">
                <a:solidFill>
                  <a:schemeClr val="bg1"/>
                </a:solidFill>
                <a:latin typeface="+mn-lt"/>
                <a:ea typeface="+mn-ea"/>
                <a:cs typeface="+mn-cs"/>
                <a:sym typeface="Wingdings" pitchFamily="2" charset="2"/>
              </a:rPr>
              <a:t> excluded at 99.7% CL, </a:t>
            </a:r>
          </a:p>
          <a:p>
            <a:pPr fontAlgn="auto">
              <a:spcBef>
                <a:spcPts val="0"/>
              </a:spcBef>
              <a:spcAft>
                <a:spcPts val="0"/>
              </a:spcAft>
              <a:defRPr/>
            </a:pPr>
            <a:r>
              <a:rPr kumimoji="0" lang="en-US" sz="2000" dirty="0">
                <a:solidFill>
                  <a:schemeClr val="bg1"/>
                </a:solidFill>
                <a:latin typeface="+mn-lt"/>
                <a:ea typeface="+mn-ea"/>
                <a:cs typeface="+mn-cs"/>
                <a:sym typeface="Wingdings" pitchFamily="2" charset="2"/>
              </a:rPr>
              <a:t>   respectively by WW and ZZ analysis</a:t>
            </a:r>
          </a:p>
          <a:p>
            <a:pPr fontAlgn="auto">
              <a:spcBef>
                <a:spcPts val="0"/>
              </a:spcBef>
              <a:spcAft>
                <a:spcPts val="0"/>
              </a:spcAft>
              <a:buFont typeface="Wingdings" pitchFamily="2" charset="2"/>
              <a:buChar char="Ø"/>
              <a:defRPr/>
            </a:pPr>
            <a:r>
              <a:rPr kumimoji="0" lang="en-US" sz="2000" dirty="0">
                <a:solidFill>
                  <a:schemeClr val="bg1"/>
                </a:solidFill>
                <a:latin typeface="+mn-lt"/>
                <a:ea typeface="+mn-ea"/>
                <a:cs typeface="+mn-cs"/>
                <a:sym typeface="Wingdings" pitchFamily="2" charset="2"/>
              </a:rPr>
              <a:t> 2</a:t>
            </a:r>
            <a:r>
              <a:rPr kumimoji="0" lang="en-US" sz="2000" baseline="30000" dirty="0">
                <a:solidFill>
                  <a:schemeClr val="bg1"/>
                </a:solidFill>
                <a:latin typeface="+mn-lt"/>
                <a:ea typeface="+mn-ea"/>
                <a:cs typeface="+mn-cs"/>
                <a:sym typeface="Wingdings" pitchFamily="2" charset="2"/>
              </a:rPr>
              <a:t>+</a:t>
            </a:r>
            <a:r>
              <a:rPr kumimoji="0" lang="en-US" sz="2000" dirty="0">
                <a:solidFill>
                  <a:schemeClr val="bg1"/>
                </a:solidFill>
                <a:latin typeface="+mn-lt"/>
                <a:ea typeface="+mn-ea"/>
                <a:cs typeface="+mn-cs"/>
                <a:sym typeface="Wingdings" pitchFamily="2" charset="2"/>
              </a:rPr>
              <a:t> excluded at 95.2% to 99.96% CL </a:t>
            </a:r>
          </a:p>
        </p:txBody>
      </p:sp>
      <p:pic>
        <p:nvPicPr>
          <p:cNvPr id="46084" name="图片 6" descr="Screen Shot 2013-09-12 at 上午12.37.04.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22863" y="944563"/>
            <a:ext cx="3633787" cy="3449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文本框 7"/>
          <p:cNvSpPr txBox="1"/>
          <p:nvPr/>
        </p:nvSpPr>
        <p:spPr>
          <a:xfrm>
            <a:off x="4641850" y="4821238"/>
            <a:ext cx="4481513" cy="922337"/>
          </a:xfrm>
          <a:prstGeom prst="rect">
            <a:avLst/>
          </a:prstGeom>
          <a:noFill/>
        </p:spPr>
        <p:txBody>
          <a:bodyPr wrap="none">
            <a:spAutoFit/>
          </a:bodyPr>
          <a:lstStyle/>
          <a:p>
            <a:pPr marL="285750" indent="-285750" fontAlgn="auto">
              <a:spcBef>
                <a:spcPts val="0"/>
              </a:spcBef>
              <a:spcAft>
                <a:spcPts val="0"/>
              </a:spcAft>
              <a:buFont typeface="Symbol" charset="2"/>
              <a:buChar char="-"/>
              <a:defRPr/>
            </a:pPr>
            <a:r>
              <a:rPr lang="en-US" altLang="zh-CN" dirty="0">
                <a:latin typeface="Comic Sans MS"/>
                <a:ea typeface="+mn-ea"/>
                <a:cs typeface="Comic Sans MS"/>
              </a:rPr>
              <a:t>Spin 1 is strongly disfavored with the </a:t>
            </a:r>
          </a:p>
          <a:p>
            <a:pPr fontAlgn="auto">
              <a:spcBef>
                <a:spcPts val="0"/>
              </a:spcBef>
              <a:spcAft>
                <a:spcPts val="0"/>
              </a:spcAft>
              <a:defRPr/>
            </a:pPr>
            <a:r>
              <a:rPr lang="en-US" altLang="zh-CN" dirty="0">
                <a:latin typeface="Comic Sans MS"/>
                <a:ea typeface="+mn-ea"/>
                <a:cs typeface="Comic Sans MS"/>
              </a:rPr>
              <a:t>observation of </a:t>
            </a:r>
            <a:r>
              <a:rPr lang="en-US" altLang="zh-CN" dirty="0" err="1">
                <a:latin typeface="Comic Sans MS"/>
                <a:ea typeface="+mn-ea"/>
                <a:cs typeface="Comic Sans MS"/>
              </a:rPr>
              <a:t>H</a:t>
            </a:r>
            <a:r>
              <a:rPr kumimoji="0" lang="en-US" altLang="zh-CN" dirty="0" err="1">
                <a:latin typeface="Comic Sans MS"/>
                <a:ea typeface="+mn-ea"/>
                <a:cs typeface="Comic Sans MS"/>
                <a:sym typeface="Wingdings" pitchFamily="2" charset="2"/>
              </a:rPr>
              <a:t></a:t>
            </a:r>
            <a:r>
              <a:rPr kumimoji="0" lang="en-US" altLang="zh-CN" dirty="0" err="1">
                <a:latin typeface="Symbol" charset="2"/>
                <a:ea typeface="+mn-ea"/>
                <a:cs typeface="Symbol" charset="2"/>
                <a:sym typeface="Wingdings" pitchFamily="2" charset="2"/>
              </a:rPr>
              <a:t>gg</a:t>
            </a:r>
            <a:r>
              <a:rPr kumimoji="0" lang="en-US" altLang="zh-CN" dirty="0">
                <a:latin typeface="Symbol" charset="2"/>
                <a:ea typeface="+mn-ea"/>
                <a:cs typeface="Symbol" charset="2"/>
                <a:sym typeface="Wingdings" pitchFamily="2" charset="2"/>
              </a:rPr>
              <a:t>.</a:t>
            </a:r>
          </a:p>
          <a:p>
            <a:pPr marL="285750" indent="-285750" fontAlgn="auto">
              <a:spcBef>
                <a:spcPts val="0"/>
              </a:spcBef>
              <a:spcAft>
                <a:spcPts val="0"/>
              </a:spcAft>
              <a:buFont typeface="Symbol" charset="2"/>
              <a:buChar char="-"/>
              <a:defRPr/>
            </a:pPr>
            <a:r>
              <a:rPr lang="en-US" altLang="zh-CN" dirty="0">
                <a:latin typeface="Comic Sans MS"/>
                <a:ea typeface="+mn-ea"/>
                <a:cs typeface="Comic Sans MS"/>
              </a:rPr>
              <a:t>Data favor the SM Higgs </a:t>
            </a:r>
            <a:r>
              <a:rPr lang="en-US" altLang="zh-CN" dirty="0">
                <a:latin typeface="Arial"/>
                <a:ea typeface="+mn-ea"/>
                <a:cs typeface="Arial"/>
              </a:rPr>
              <a:t>0</a:t>
            </a:r>
            <a:r>
              <a:rPr lang="en-US" altLang="zh-CN" baseline="30000" dirty="0">
                <a:latin typeface="Arial"/>
                <a:ea typeface="+mn-ea"/>
                <a:cs typeface="Arial"/>
              </a:rPr>
              <a:t>+</a:t>
            </a:r>
          </a:p>
        </p:txBody>
      </p:sp>
      <p:sp>
        <p:nvSpPr>
          <p:cNvPr id="46086" name="文本框 8"/>
          <p:cNvSpPr txBox="1">
            <a:spLocks noChangeArrowheads="1"/>
          </p:cNvSpPr>
          <p:nvPr/>
        </p:nvSpPr>
        <p:spPr bwMode="auto">
          <a:xfrm>
            <a:off x="5951538" y="1293813"/>
            <a:ext cx="1262062"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Goudy Old Style" charset="0"/>
                <a:ea typeface="宋体" charset="0"/>
                <a:cs typeface="宋体" charset="0"/>
              </a:defRPr>
            </a:lvl1pPr>
            <a:lvl2pPr marL="742950" indent="-285750">
              <a:defRPr kumimoji="1">
                <a:solidFill>
                  <a:schemeClr val="tx1"/>
                </a:solidFill>
                <a:latin typeface="Goudy Old Style" charset="0"/>
                <a:ea typeface="宋体" charset="0"/>
              </a:defRPr>
            </a:lvl2pPr>
            <a:lvl3pPr marL="1143000" indent="-228600">
              <a:defRPr kumimoji="1">
                <a:solidFill>
                  <a:schemeClr val="tx1"/>
                </a:solidFill>
                <a:latin typeface="Goudy Old Style" charset="0"/>
                <a:ea typeface="宋体" charset="0"/>
              </a:defRPr>
            </a:lvl3pPr>
            <a:lvl4pPr marL="1600200" indent="-228600">
              <a:defRPr kumimoji="1">
                <a:solidFill>
                  <a:schemeClr val="tx1"/>
                </a:solidFill>
                <a:latin typeface="Goudy Old Style" charset="0"/>
                <a:ea typeface="宋体" charset="0"/>
              </a:defRPr>
            </a:lvl4pPr>
            <a:lvl5pPr marL="2057400" indent="-228600">
              <a:defRPr kumimoji="1">
                <a:solidFill>
                  <a:schemeClr val="tx1"/>
                </a:solidFill>
                <a:latin typeface="Goudy Old Style" charset="0"/>
                <a:ea typeface="宋体" charset="0"/>
              </a:defRPr>
            </a:lvl5pPr>
            <a:lvl6pPr marL="2514600" indent="-228600" fontAlgn="base">
              <a:spcBef>
                <a:spcPct val="0"/>
              </a:spcBef>
              <a:spcAft>
                <a:spcPct val="0"/>
              </a:spcAft>
              <a:defRPr kumimoji="1">
                <a:solidFill>
                  <a:schemeClr val="tx1"/>
                </a:solidFill>
                <a:latin typeface="Goudy Old Style" charset="0"/>
                <a:ea typeface="宋体" charset="0"/>
              </a:defRPr>
            </a:lvl6pPr>
            <a:lvl7pPr marL="2971800" indent="-228600" fontAlgn="base">
              <a:spcBef>
                <a:spcPct val="0"/>
              </a:spcBef>
              <a:spcAft>
                <a:spcPct val="0"/>
              </a:spcAft>
              <a:defRPr kumimoji="1">
                <a:solidFill>
                  <a:schemeClr val="tx1"/>
                </a:solidFill>
                <a:latin typeface="Goudy Old Style" charset="0"/>
                <a:ea typeface="宋体" charset="0"/>
              </a:defRPr>
            </a:lvl7pPr>
            <a:lvl8pPr marL="3429000" indent="-228600" fontAlgn="base">
              <a:spcBef>
                <a:spcPct val="0"/>
              </a:spcBef>
              <a:spcAft>
                <a:spcPct val="0"/>
              </a:spcAft>
              <a:defRPr kumimoji="1">
                <a:solidFill>
                  <a:schemeClr val="tx1"/>
                </a:solidFill>
                <a:latin typeface="Goudy Old Style" charset="0"/>
                <a:ea typeface="宋体" charset="0"/>
              </a:defRPr>
            </a:lvl8pPr>
            <a:lvl9pPr marL="3886200" indent="-228600" fontAlgn="base">
              <a:spcBef>
                <a:spcPct val="0"/>
              </a:spcBef>
              <a:spcAft>
                <a:spcPct val="0"/>
              </a:spcAft>
              <a:defRPr kumimoji="1">
                <a:solidFill>
                  <a:schemeClr val="tx1"/>
                </a:solidFill>
                <a:latin typeface="Goudy Old Style" charset="0"/>
                <a:ea typeface="宋体" charset="0"/>
              </a:defRPr>
            </a:lvl9pPr>
          </a:lstStyle>
          <a:p>
            <a:r>
              <a:rPr lang="en-US" altLang="zh-CN"/>
              <a:t>Excluded at </a:t>
            </a:r>
          </a:p>
          <a:p>
            <a:r>
              <a:rPr lang="en-US" altLang="zh-CN"/>
              <a:t>99.4% CL</a:t>
            </a:r>
            <a:endParaRPr lang="zh-CN" altLang="en-US"/>
          </a:p>
        </p:txBody>
      </p:sp>
      <p:sp>
        <p:nvSpPr>
          <p:cNvPr id="12" name="幻灯片编号占位符 11"/>
          <p:cNvSpPr>
            <a:spLocks noGrp="1"/>
          </p:cNvSpPr>
          <p:nvPr>
            <p:ph type="sldNum" sz="quarter" idx="12"/>
          </p:nvPr>
        </p:nvSpPr>
        <p:spPr>
          <a:xfrm>
            <a:off x="7521388" y="5476097"/>
            <a:ext cx="1483056" cy="851848"/>
          </a:xfrm>
        </p:spPr>
        <p:txBody>
          <a:bodyPr/>
          <a:lstStyle/>
          <a:p>
            <a:pPr>
              <a:defRPr/>
            </a:pPr>
            <a:fld id="{DFD6C9DF-F8B9-BE49-A3C8-28300E393B7F}" type="slidenum">
              <a:rPr lang="en-US"/>
              <a:pPr>
                <a:defRPr/>
              </a:pPr>
              <a:t>31</a:t>
            </a:fld>
            <a:endParaRPr lang="en-US" dirty="0"/>
          </a:p>
        </p:txBody>
      </p:sp>
    </p:spTree>
    <p:extLst>
      <p:ext uri="{BB962C8B-B14F-4D97-AF65-F5344CB8AC3E}">
        <p14:creationId xmlns:p14="http://schemas.microsoft.com/office/powerpoint/2010/main" val="11174998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08843" y="55708"/>
            <a:ext cx="7313613" cy="458527"/>
          </a:xfrm>
        </p:spPr>
        <p:txBody>
          <a:bodyPr/>
          <a:lstStyle/>
          <a:p>
            <a:r>
              <a:rPr kumimoji="1" lang="en-US" altLang="zh-CN" dirty="0" smtClean="0">
                <a:latin typeface="Comic Sans MS"/>
                <a:cs typeface="Comic Sans MS"/>
              </a:rPr>
              <a:t>Combined signal strength </a:t>
            </a:r>
            <a:endParaRPr kumimoji="1" lang="zh-CN" altLang="en-US" dirty="0">
              <a:latin typeface="Comic Sans MS"/>
              <a:cs typeface="Comic Sans MS"/>
            </a:endParaRPr>
          </a:p>
        </p:txBody>
      </p:sp>
      <p:pic>
        <p:nvPicPr>
          <p:cNvPr id="4" name="图片 3" descr="Screen Shot 2013-09-10 at 下午11.35.4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3396" y="749210"/>
            <a:ext cx="4076700" cy="4330700"/>
          </a:xfrm>
          <a:prstGeom prst="rect">
            <a:avLst/>
          </a:prstGeom>
        </p:spPr>
      </p:pic>
      <p:pic>
        <p:nvPicPr>
          <p:cNvPr id="5" name="图片 4" descr="Screen Shot 2013-09-10 at 下午11.40.2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293" y="702740"/>
            <a:ext cx="3993265" cy="4567447"/>
          </a:xfrm>
          <a:prstGeom prst="rect">
            <a:avLst/>
          </a:prstGeom>
        </p:spPr>
      </p:pic>
      <p:sp>
        <p:nvSpPr>
          <p:cNvPr id="6" name="文本框 5"/>
          <p:cNvSpPr txBox="1"/>
          <p:nvPr/>
        </p:nvSpPr>
        <p:spPr>
          <a:xfrm>
            <a:off x="-1" y="5593239"/>
            <a:ext cx="10242113" cy="1200328"/>
          </a:xfrm>
          <a:prstGeom prst="rect">
            <a:avLst/>
          </a:prstGeom>
          <a:noFill/>
        </p:spPr>
        <p:txBody>
          <a:bodyPr wrap="square" rtlCol="0">
            <a:spAutoFit/>
          </a:bodyPr>
          <a:lstStyle/>
          <a:p>
            <a:pPr marL="342900" indent="-342900">
              <a:buFont typeface="Wingdings" charset="2"/>
              <a:buChar char="Ø"/>
            </a:pPr>
            <a:r>
              <a:rPr kumimoji="1" lang="en-US" altLang="zh-CN" sz="2400" b="1" dirty="0" smtClean="0">
                <a:solidFill>
                  <a:srgbClr val="800000"/>
                </a:solidFill>
                <a:latin typeface="Comic Sans MS"/>
                <a:cs typeface="Comic Sans MS"/>
              </a:rPr>
              <a:t>Consistent with SM prediction within 2</a:t>
            </a:r>
            <a:r>
              <a:rPr kumimoji="1" lang="en-US" altLang="zh-CN" sz="2400" b="1" dirty="0" smtClean="0">
                <a:solidFill>
                  <a:srgbClr val="800000"/>
                </a:solidFill>
                <a:latin typeface="Symbol" charset="2"/>
                <a:cs typeface="Symbol" charset="2"/>
              </a:rPr>
              <a:t>s</a:t>
            </a:r>
            <a:r>
              <a:rPr kumimoji="1" lang="en-US" altLang="zh-CN" sz="2400" b="1" dirty="0" smtClean="0">
                <a:solidFill>
                  <a:srgbClr val="800000"/>
                </a:solidFill>
                <a:latin typeface="Comic Sans MS"/>
                <a:cs typeface="Comic Sans MS"/>
              </a:rPr>
              <a:t>.</a:t>
            </a:r>
          </a:p>
          <a:p>
            <a:pPr marL="342900" indent="-342900">
              <a:buFont typeface="Wingdings" charset="2"/>
              <a:buChar char="Ø"/>
            </a:pPr>
            <a:r>
              <a:rPr kumimoji="1" lang="en-US" altLang="zh-CN" sz="2400" b="1" dirty="0" smtClean="0">
                <a:solidFill>
                  <a:srgbClr val="800000"/>
                </a:solidFill>
                <a:latin typeface="Comic Sans MS"/>
                <a:cs typeface="Comic Sans MS"/>
              </a:rPr>
              <a:t>Systematic and theoretical uncertainties become more </a:t>
            </a:r>
          </a:p>
          <a:p>
            <a:r>
              <a:rPr kumimoji="1" lang="en-US" altLang="zh-CN" sz="2400" b="1" dirty="0">
                <a:solidFill>
                  <a:srgbClr val="800000"/>
                </a:solidFill>
                <a:latin typeface="Comic Sans MS"/>
                <a:cs typeface="Comic Sans MS"/>
              </a:rPr>
              <a:t> </a:t>
            </a:r>
            <a:r>
              <a:rPr kumimoji="1" lang="en-US" altLang="zh-CN" sz="2400" b="1" dirty="0" smtClean="0">
                <a:solidFill>
                  <a:srgbClr val="800000"/>
                </a:solidFill>
                <a:latin typeface="Comic Sans MS"/>
                <a:cs typeface="Comic Sans MS"/>
              </a:rPr>
              <a:t>  and more important. </a:t>
            </a:r>
            <a:endParaRPr kumimoji="1" lang="zh-CN" altLang="en-US" sz="2400" b="1" dirty="0">
              <a:solidFill>
                <a:srgbClr val="800000"/>
              </a:solidFill>
              <a:latin typeface="Comic Sans MS"/>
              <a:cs typeface="Comic Sans MS"/>
            </a:endParaRPr>
          </a:p>
        </p:txBody>
      </p:sp>
      <p:sp>
        <p:nvSpPr>
          <p:cNvPr id="3" name="文本框 2"/>
          <p:cNvSpPr txBox="1"/>
          <p:nvPr/>
        </p:nvSpPr>
        <p:spPr>
          <a:xfrm>
            <a:off x="1094704" y="5323275"/>
            <a:ext cx="1774845" cy="400110"/>
          </a:xfrm>
          <a:prstGeom prst="rect">
            <a:avLst/>
          </a:prstGeom>
          <a:noFill/>
        </p:spPr>
        <p:txBody>
          <a:bodyPr wrap="none" rtlCol="0">
            <a:spAutoFit/>
          </a:bodyPr>
          <a:lstStyle/>
          <a:p>
            <a:r>
              <a:rPr kumimoji="1" lang="zh-CN" altLang="en-US" sz="2000" b="1" dirty="0" smtClean="0">
                <a:solidFill>
                  <a:srgbClr val="FF0000"/>
                </a:solidFill>
              </a:rPr>
              <a:t>μ</a:t>
            </a:r>
            <a:r>
              <a:rPr kumimoji="1" lang="en-US" altLang="zh-CN" sz="2000" b="1" dirty="0" smtClean="0">
                <a:solidFill>
                  <a:srgbClr val="FF0000"/>
                </a:solidFill>
              </a:rPr>
              <a:t>= 1.33</a:t>
            </a:r>
            <a:r>
              <a:rPr kumimoji="1" lang="en-US" altLang="zh-CN" sz="2000" b="1" baseline="30000" dirty="0" smtClean="0">
                <a:solidFill>
                  <a:srgbClr val="FF0000"/>
                </a:solidFill>
              </a:rPr>
              <a:t>+0.21</a:t>
            </a:r>
            <a:r>
              <a:rPr kumimoji="1" lang="en-US" altLang="zh-CN" sz="2000" b="1" baseline="-25000" dirty="0" smtClean="0">
                <a:solidFill>
                  <a:srgbClr val="FF0000"/>
                </a:solidFill>
              </a:rPr>
              <a:t>-0.16</a:t>
            </a:r>
            <a:endParaRPr kumimoji="1" lang="zh-CN" altLang="en-US" sz="2000" b="1" baseline="-25000" dirty="0">
              <a:solidFill>
                <a:srgbClr val="FF0000"/>
              </a:solidFill>
            </a:endParaRPr>
          </a:p>
        </p:txBody>
      </p:sp>
      <p:sp>
        <p:nvSpPr>
          <p:cNvPr id="7" name="文本框 6"/>
          <p:cNvSpPr txBox="1"/>
          <p:nvPr/>
        </p:nvSpPr>
        <p:spPr>
          <a:xfrm>
            <a:off x="6055987" y="5092442"/>
            <a:ext cx="1929585" cy="461665"/>
          </a:xfrm>
          <a:prstGeom prst="rect">
            <a:avLst/>
          </a:prstGeom>
          <a:noFill/>
        </p:spPr>
        <p:txBody>
          <a:bodyPr wrap="none" rtlCol="0">
            <a:spAutoFit/>
          </a:bodyPr>
          <a:lstStyle/>
          <a:p>
            <a:r>
              <a:rPr kumimoji="1" lang="zh-CN" altLang="en-US" sz="2400" b="1" dirty="0" smtClean="0">
                <a:solidFill>
                  <a:srgbClr val="FF0000"/>
                </a:solidFill>
              </a:rPr>
              <a:t>μ</a:t>
            </a:r>
            <a:r>
              <a:rPr kumimoji="1" lang="en-US" altLang="zh-CN" sz="2400" b="1" dirty="0" smtClean="0">
                <a:solidFill>
                  <a:srgbClr val="FF0000"/>
                </a:solidFill>
              </a:rPr>
              <a:t>= 0.80</a:t>
            </a:r>
            <a:r>
              <a:rPr lang="en-US" altLang="zh-CN" sz="2400" b="1" dirty="0" smtClean="0">
                <a:solidFill>
                  <a:srgbClr val="FF0000"/>
                </a:solidFill>
              </a:rPr>
              <a:t>±0.14</a:t>
            </a:r>
            <a:endParaRPr kumimoji="1" lang="zh-CN" altLang="en-US" sz="2400" b="1" dirty="0">
              <a:solidFill>
                <a:srgbClr val="FF0000"/>
              </a:solidFill>
            </a:endParaRPr>
          </a:p>
        </p:txBody>
      </p:sp>
      <p:sp>
        <p:nvSpPr>
          <p:cNvPr id="11" name="幻灯片编号占位符 10"/>
          <p:cNvSpPr>
            <a:spLocks noGrp="1"/>
          </p:cNvSpPr>
          <p:nvPr>
            <p:ph type="sldNum" sz="quarter" idx="12"/>
          </p:nvPr>
        </p:nvSpPr>
        <p:spPr/>
        <p:txBody>
          <a:bodyPr/>
          <a:lstStyle/>
          <a:p>
            <a:endParaRPr lang="en-US" dirty="0" smtClean="0"/>
          </a:p>
          <a:p>
            <a:endParaRPr lang="en-US" dirty="0"/>
          </a:p>
        </p:txBody>
      </p:sp>
    </p:spTree>
    <p:extLst>
      <p:ext uri="{BB962C8B-B14F-4D97-AF65-F5344CB8AC3E}">
        <p14:creationId xmlns:p14="http://schemas.microsoft.com/office/powerpoint/2010/main" val="235895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9057"/>
            <a:ext cx="7313613" cy="457588"/>
          </a:xfrm>
        </p:spPr>
        <p:txBody>
          <a:bodyPr/>
          <a:lstStyle/>
          <a:p>
            <a:r>
              <a:rPr lang="en-US" dirty="0" smtClean="0">
                <a:latin typeface="Comic Sans MS"/>
                <a:cs typeface="Comic Sans MS"/>
              </a:rPr>
              <a:t>Coupling Measurements</a:t>
            </a:r>
            <a:endParaRPr lang="en-US" dirty="0">
              <a:latin typeface="Comic Sans MS"/>
              <a:cs typeface="Comic Sans MS"/>
            </a:endParaRPr>
          </a:p>
        </p:txBody>
      </p:sp>
      <p:pic>
        <p:nvPicPr>
          <p:cNvPr id="5"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175732"/>
            <a:ext cx="8839200" cy="1828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1" name="TextBox 10"/>
          <p:cNvSpPr txBox="1"/>
          <p:nvPr/>
        </p:nvSpPr>
        <p:spPr>
          <a:xfrm>
            <a:off x="304800" y="563645"/>
            <a:ext cx="8534400" cy="646331"/>
          </a:xfrm>
          <a:prstGeom prst="rect">
            <a:avLst/>
          </a:prstGeom>
          <a:noFill/>
          <a:ln>
            <a:solidFill>
              <a:srgbClr val="0066FF"/>
            </a:solidFill>
          </a:ln>
        </p:spPr>
        <p:txBody>
          <a:bodyPr wrap="square" rtlCol="0">
            <a:spAutoFit/>
          </a:bodyPr>
          <a:lstStyle/>
          <a:p>
            <a:pPr>
              <a:lnSpc>
                <a:spcPct val="150000"/>
              </a:lnSpc>
            </a:pPr>
            <a:r>
              <a:rPr lang="en-US" sz="2400" dirty="0" smtClean="0">
                <a:solidFill>
                  <a:srgbClr val="C00000"/>
                </a:solidFill>
              </a:rPr>
              <a:t>Coupling strengths </a:t>
            </a:r>
            <a:r>
              <a:rPr lang="en-US" sz="2400" dirty="0" err="1" smtClean="0">
                <a:solidFill>
                  <a:srgbClr val="C00000"/>
                </a:solidFill>
                <a:latin typeface="Symbol" pitchFamily="18" charset="2"/>
              </a:rPr>
              <a:t>k</a:t>
            </a:r>
            <a:r>
              <a:rPr lang="en-US" sz="2400" baseline="-25000" dirty="0" err="1" smtClean="0">
                <a:solidFill>
                  <a:srgbClr val="C00000"/>
                </a:solidFill>
              </a:rPr>
              <a:t>i</a:t>
            </a:r>
            <a:r>
              <a:rPr lang="en-US" sz="2400" baseline="-25000" dirty="0" smtClean="0">
                <a:solidFill>
                  <a:srgbClr val="C00000"/>
                </a:solidFill>
              </a:rPr>
              <a:t> </a:t>
            </a:r>
            <a:r>
              <a:rPr lang="en-US" sz="2400" dirty="0" smtClean="0">
                <a:solidFill>
                  <a:srgbClr val="C00000"/>
                </a:solidFill>
              </a:rPr>
              <a:t>&amp; ratio:</a:t>
            </a:r>
            <a:r>
              <a:rPr lang="en-US" sz="2400" dirty="0" smtClean="0">
                <a:solidFill>
                  <a:srgbClr val="0066FF"/>
                </a:solidFill>
              </a:rPr>
              <a:t>  </a:t>
            </a:r>
            <a:r>
              <a:rPr lang="en-US" sz="2000" b="1" dirty="0" err="1" smtClean="0">
                <a:solidFill>
                  <a:srgbClr val="0066FF"/>
                </a:solidFill>
                <a:latin typeface="Symbol" pitchFamily="18" charset="2"/>
              </a:rPr>
              <a:t>k</a:t>
            </a:r>
            <a:r>
              <a:rPr lang="en-US" sz="2000" b="1" baseline="-25000" dirty="0" err="1" smtClean="0">
                <a:solidFill>
                  <a:srgbClr val="0066FF"/>
                </a:solidFill>
              </a:rPr>
              <a:t>F</a:t>
            </a:r>
            <a:r>
              <a:rPr lang="en-US" sz="2000" b="1" dirty="0" smtClean="0">
                <a:solidFill>
                  <a:srgbClr val="0066FF"/>
                </a:solidFill>
              </a:rPr>
              <a:t> =</a:t>
            </a:r>
            <a:r>
              <a:rPr lang="en-US" sz="2000" b="1" dirty="0" err="1" smtClean="0">
                <a:solidFill>
                  <a:srgbClr val="0066FF"/>
                </a:solidFill>
              </a:rPr>
              <a:t>g</a:t>
            </a:r>
            <a:r>
              <a:rPr lang="en-US" sz="2000" b="1" baseline="-25000" dirty="0" err="1" smtClean="0">
                <a:solidFill>
                  <a:srgbClr val="0066FF"/>
                </a:solidFill>
              </a:rPr>
              <a:t>F</a:t>
            </a:r>
            <a:r>
              <a:rPr lang="en-US" sz="2000" b="1" dirty="0" smtClean="0">
                <a:solidFill>
                  <a:srgbClr val="0066FF"/>
                </a:solidFill>
              </a:rPr>
              <a:t>/</a:t>
            </a:r>
            <a:r>
              <a:rPr lang="en-US" sz="2000" b="1" dirty="0" err="1" smtClean="0">
                <a:solidFill>
                  <a:srgbClr val="0066FF"/>
                </a:solidFill>
              </a:rPr>
              <a:t>g</a:t>
            </a:r>
            <a:r>
              <a:rPr lang="en-US" sz="2000" b="1" baseline="-25000" dirty="0" err="1" smtClean="0">
                <a:solidFill>
                  <a:srgbClr val="0066FF"/>
                </a:solidFill>
              </a:rPr>
              <a:t>F,SM</a:t>
            </a:r>
            <a:r>
              <a:rPr lang="en-US" sz="2000" b="1" dirty="0" smtClean="0">
                <a:solidFill>
                  <a:srgbClr val="0066FF"/>
                </a:solidFill>
              </a:rPr>
              <a:t>,</a:t>
            </a:r>
            <a:r>
              <a:rPr lang="en-US" sz="2000" b="1" baseline="30000" dirty="0" smtClean="0">
                <a:solidFill>
                  <a:srgbClr val="0066FF"/>
                </a:solidFill>
              </a:rPr>
              <a:t>   </a:t>
            </a:r>
            <a:r>
              <a:rPr lang="en-US" sz="2000" b="1" dirty="0" smtClean="0">
                <a:solidFill>
                  <a:srgbClr val="0066FF"/>
                </a:solidFill>
                <a:latin typeface="Symbol" pitchFamily="18" charset="2"/>
              </a:rPr>
              <a:t>k</a:t>
            </a:r>
            <a:r>
              <a:rPr lang="en-US" sz="2000" b="1" baseline="-25000" dirty="0" smtClean="0">
                <a:solidFill>
                  <a:srgbClr val="0066FF"/>
                </a:solidFill>
              </a:rPr>
              <a:t>V</a:t>
            </a:r>
            <a:r>
              <a:rPr lang="en-US" sz="2000" b="1" dirty="0" smtClean="0">
                <a:solidFill>
                  <a:srgbClr val="0066FF"/>
                </a:solidFill>
              </a:rPr>
              <a:t> =</a:t>
            </a:r>
            <a:r>
              <a:rPr lang="en-US" sz="2000" b="1" dirty="0" err="1" smtClean="0">
                <a:solidFill>
                  <a:srgbClr val="0066FF"/>
                </a:solidFill>
              </a:rPr>
              <a:t>g</a:t>
            </a:r>
            <a:r>
              <a:rPr lang="en-US" sz="2000" b="1" baseline="-25000" dirty="0" err="1" smtClean="0">
                <a:solidFill>
                  <a:srgbClr val="0066FF"/>
                </a:solidFill>
              </a:rPr>
              <a:t>V</a:t>
            </a:r>
            <a:r>
              <a:rPr lang="en-US" sz="2000" b="1" dirty="0" smtClean="0">
                <a:solidFill>
                  <a:srgbClr val="0066FF"/>
                </a:solidFill>
              </a:rPr>
              <a:t>/</a:t>
            </a:r>
            <a:r>
              <a:rPr lang="en-US" sz="2000" b="1" dirty="0" err="1" smtClean="0">
                <a:solidFill>
                  <a:srgbClr val="0066FF"/>
                </a:solidFill>
              </a:rPr>
              <a:t>g</a:t>
            </a:r>
            <a:r>
              <a:rPr lang="en-US" sz="2000" b="1" baseline="-25000" dirty="0" err="1" smtClean="0">
                <a:solidFill>
                  <a:srgbClr val="0066FF"/>
                </a:solidFill>
              </a:rPr>
              <a:t>V,SM</a:t>
            </a:r>
            <a:r>
              <a:rPr lang="en-US" sz="2000" dirty="0" smtClean="0">
                <a:solidFill>
                  <a:srgbClr val="0066FF"/>
                </a:solidFill>
              </a:rPr>
              <a:t>,</a:t>
            </a:r>
            <a:r>
              <a:rPr lang="en-US" sz="2000" baseline="30000" dirty="0" smtClean="0">
                <a:solidFill>
                  <a:srgbClr val="0066FF"/>
                </a:solidFill>
              </a:rPr>
              <a:t> </a:t>
            </a:r>
            <a:r>
              <a:rPr lang="en-US" sz="2000" dirty="0" smtClean="0">
                <a:solidFill>
                  <a:srgbClr val="0066FF"/>
                </a:solidFill>
              </a:rPr>
              <a:t>   </a:t>
            </a:r>
            <a:r>
              <a:rPr lang="en-US" sz="2000" b="1" dirty="0" err="1" smtClean="0">
                <a:solidFill>
                  <a:srgbClr val="006600"/>
                </a:solidFill>
                <a:latin typeface="Symbol" pitchFamily="18" charset="2"/>
              </a:rPr>
              <a:t>l</a:t>
            </a:r>
            <a:r>
              <a:rPr lang="en-US" sz="2000" b="1" baseline="-25000" dirty="0" err="1" smtClean="0">
                <a:solidFill>
                  <a:srgbClr val="006600"/>
                </a:solidFill>
              </a:rPr>
              <a:t>ij</a:t>
            </a:r>
            <a:r>
              <a:rPr lang="en-US" sz="2000" b="1" dirty="0" smtClean="0">
                <a:solidFill>
                  <a:srgbClr val="006600"/>
                </a:solidFill>
              </a:rPr>
              <a:t> = </a:t>
            </a:r>
            <a:r>
              <a:rPr lang="en-US" sz="2000" b="1" dirty="0" err="1" smtClean="0">
                <a:solidFill>
                  <a:srgbClr val="006600"/>
                </a:solidFill>
                <a:latin typeface="Symbol" pitchFamily="18" charset="2"/>
              </a:rPr>
              <a:t>k</a:t>
            </a:r>
            <a:r>
              <a:rPr lang="en-US" sz="2000" b="1" baseline="-25000" dirty="0" err="1" smtClean="0">
                <a:solidFill>
                  <a:srgbClr val="006600"/>
                </a:solidFill>
              </a:rPr>
              <a:t>i</a:t>
            </a:r>
            <a:r>
              <a:rPr lang="en-US" sz="2000" b="1" dirty="0" smtClean="0">
                <a:solidFill>
                  <a:srgbClr val="006600"/>
                </a:solidFill>
              </a:rPr>
              <a:t> /</a:t>
            </a:r>
            <a:r>
              <a:rPr lang="en-US" sz="2000" b="1" dirty="0" smtClean="0">
                <a:solidFill>
                  <a:srgbClr val="006600"/>
                </a:solidFill>
                <a:latin typeface="Symbol" pitchFamily="18" charset="2"/>
              </a:rPr>
              <a:t>k</a:t>
            </a:r>
            <a:r>
              <a:rPr lang="en-US" sz="2000" b="1" baseline="-25000" dirty="0" smtClean="0">
                <a:solidFill>
                  <a:srgbClr val="006600"/>
                </a:solidFill>
              </a:rPr>
              <a:t>j</a:t>
            </a:r>
          </a:p>
        </p:txBody>
      </p:sp>
      <p:pic>
        <p:nvPicPr>
          <p:cNvPr id="3" name="图片 2" descr="Screen Shot 2013-09-12 at 上午12.04.2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16" y="3051440"/>
            <a:ext cx="4116627" cy="3352260"/>
          </a:xfrm>
          <a:prstGeom prst="rect">
            <a:avLst/>
          </a:prstGeom>
        </p:spPr>
      </p:pic>
      <p:sp>
        <p:nvSpPr>
          <p:cNvPr id="7" name="文本框 6"/>
          <p:cNvSpPr txBox="1"/>
          <p:nvPr/>
        </p:nvSpPr>
        <p:spPr>
          <a:xfrm>
            <a:off x="5808173" y="3113395"/>
            <a:ext cx="662336" cy="369332"/>
          </a:xfrm>
          <a:prstGeom prst="rect">
            <a:avLst/>
          </a:prstGeom>
          <a:noFill/>
        </p:spPr>
        <p:txBody>
          <a:bodyPr wrap="none" rtlCol="0">
            <a:spAutoFit/>
          </a:bodyPr>
          <a:lstStyle/>
          <a:p>
            <a:r>
              <a:rPr kumimoji="1" lang="en-US" altLang="zh-CN" b="1" dirty="0" smtClean="0">
                <a:solidFill>
                  <a:srgbClr val="FF0000"/>
                </a:solidFill>
              </a:rPr>
              <a:t>CMS</a:t>
            </a:r>
            <a:endParaRPr kumimoji="1" lang="zh-CN" altLang="en-US" b="1" dirty="0">
              <a:solidFill>
                <a:srgbClr val="FF0000"/>
              </a:solidFill>
            </a:endParaRPr>
          </a:p>
        </p:txBody>
      </p:sp>
      <p:pic>
        <p:nvPicPr>
          <p:cNvPr id="8" name="图片 7" descr="Screen Shot 2013-09-12 at 上午12.30.5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8989" y="2989476"/>
            <a:ext cx="4043601" cy="3414224"/>
          </a:xfrm>
          <a:prstGeom prst="rect">
            <a:avLst/>
          </a:prstGeom>
        </p:spPr>
      </p:pic>
      <p:sp>
        <p:nvSpPr>
          <p:cNvPr id="9" name="矩形 8"/>
          <p:cNvSpPr/>
          <p:nvPr/>
        </p:nvSpPr>
        <p:spPr>
          <a:xfrm>
            <a:off x="2992871" y="6403700"/>
            <a:ext cx="3398937" cy="400110"/>
          </a:xfrm>
          <a:prstGeom prst="rect">
            <a:avLst/>
          </a:prstGeom>
        </p:spPr>
        <p:txBody>
          <a:bodyPr wrap="none">
            <a:spAutoFit/>
          </a:bodyPr>
          <a:lstStyle/>
          <a:p>
            <a:r>
              <a:rPr kumimoji="1" lang="en-US" altLang="zh-CN" sz="2000" b="1" dirty="0" smtClean="0">
                <a:solidFill>
                  <a:srgbClr val="800000"/>
                </a:solidFill>
                <a:latin typeface="Comic Sans MS"/>
                <a:cs typeface="Comic Sans MS"/>
              </a:rPr>
              <a:t>Agree </a:t>
            </a:r>
            <a:r>
              <a:rPr kumimoji="1" lang="en-US" altLang="zh-CN" sz="2000" b="1" dirty="0">
                <a:solidFill>
                  <a:srgbClr val="800000"/>
                </a:solidFill>
                <a:latin typeface="Comic Sans MS"/>
                <a:cs typeface="Comic Sans MS"/>
              </a:rPr>
              <a:t>with SM </a:t>
            </a:r>
            <a:r>
              <a:rPr kumimoji="1" lang="en-US" altLang="zh-CN" sz="2000" b="1" dirty="0" smtClean="0">
                <a:solidFill>
                  <a:srgbClr val="800000"/>
                </a:solidFill>
                <a:latin typeface="Comic Sans MS"/>
                <a:cs typeface="Comic Sans MS"/>
              </a:rPr>
              <a:t>within </a:t>
            </a:r>
            <a:r>
              <a:rPr kumimoji="1" lang="en-US" altLang="zh-CN" sz="2000" b="1" dirty="0">
                <a:solidFill>
                  <a:srgbClr val="800000"/>
                </a:solidFill>
                <a:latin typeface="Comic Sans MS"/>
                <a:cs typeface="Comic Sans MS"/>
              </a:rPr>
              <a:t>2</a:t>
            </a:r>
            <a:r>
              <a:rPr kumimoji="1" lang="en-US" altLang="zh-CN" sz="2000" b="1" dirty="0">
                <a:solidFill>
                  <a:srgbClr val="800000"/>
                </a:solidFill>
                <a:latin typeface="Symbol" charset="2"/>
                <a:ea typeface="Symbol" charset="2"/>
                <a:cs typeface="Symbol" charset="2"/>
              </a:rPr>
              <a:t>s</a:t>
            </a:r>
            <a:r>
              <a:rPr kumimoji="1" lang="en-US" altLang="zh-CN" sz="2000" b="1" dirty="0">
                <a:solidFill>
                  <a:srgbClr val="800000"/>
                </a:solidFill>
                <a:latin typeface="Comic Sans MS"/>
                <a:cs typeface="Comic Sans MS"/>
              </a:rPr>
              <a:t>.</a:t>
            </a:r>
          </a:p>
        </p:txBody>
      </p:sp>
      <p:sp>
        <p:nvSpPr>
          <p:cNvPr id="13" name="幻灯片编号占位符 12"/>
          <p:cNvSpPr>
            <a:spLocks noGrp="1"/>
          </p:cNvSpPr>
          <p:nvPr>
            <p:ph type="sldNum" sz="quarter" idx="12"/>
          </p:nvPr>
        </p:nvSpPr>
        <p:spPr/>
        <p:txBody>
          <a:bodyPr/>
          <a:lstStyle/>
          <a:p>
            <a:fld id="{B9D2C864-9362-43C7-A136-D9C41D93A96D}" type="slidenum">
              <a:rPr lang="en-US" smtClean="0"/>
              <a:t>33</a:t>
            </a:fld>
            <a:endParaRPr lang="en-US"/>
          </a:p>
        </p:txBody>
      </p:sp>
    </p:spTree>
    <p:extLst>
      <p:ext uri="{BB962C8B-B14F-4D97-AF65-F5344CB8AC3E}">
        <p14:creationId xmlns:p14="http://schemas.microsoft.com/office/powerpoint/2010/main" val="21929840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3923" y="120493"/>
            <a:ext cx="9504757" cy="534562"/>
          </a:xfrm>
        </p:spPr>
        <p:txBody>
          <a:bodyPr/>
          <a:lstStyle/>
          <a:p>
            <a:r>
              <a:rPr kumimoji="1" lang="en-US" altLang="zh-CN" dirty="0" smtClean="0">
                <a:latin typeface="Comic Sans MS"/>
                <a:cs typeface="Comic Sans MS"/>
              </a:rPr>
              <a:t>Summary results for Spin study</a:t>
            </a:r>
            <a:endParaRPr kumimoji="1" lang="zh-CN" altLang="en-US" dirty="0">
              <a:latin typeface="Comic Sans MS"/>
              <a:cs typeface="Comic Sans MS"/>
            </a:endParaRPr>
          </a:p>
        </p:txBody>
      </p:sp>
      <p:pic>
        <p:nvPicPr>
          <p:cNvPr id="5" name="Picture 4" descr="https://atlas.web.cern.ch/Atlas/GROUPS/PHYSICS/PAPERS/HIGG-2013-01/fig_09.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1686" y="3108656"/>
            <a:ext cx="3886200" cy="3546300"/>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10"/>
          <p:cNvSpPr txBox="1"/>
          <p:nvPr/>
        </p:nvSpPr>
        <p:spPr>
          <a:xfrm>
            <a:off x="134523" y="1041819"/>
            <a:ext cx="4800600" cy="1631216"/>
          </a:xfrm>
          <a:prstGeom prst="rect">
            <a:avLst/>
          </a:prstGeom>
          <a:solidFill>
            <a:schemeClr val="accent5">
              <a:lumMod val="50000"/>
            </a:schemeClr>
          </a:solidFill>
        </p:spPr>
        <p:txBody>
          <a:bodyPr wrap="square" rtlCol="0">
            <a:spAutoFit/>
          </a:bodyPr>
          <a:lstStyle/>
          <a:p>
            <a:pPr>
              <a:buFont typeface="Wingdings" pitchFamily="2" charset="2"/>
              <a:buChar char="Ø"/>
            </a:pPr>
            <a:r>
              <a:rPr lang="en-US" sz="2000" dirty="0" smtClean="0">
                <a:solidFill>
                  <a:schemeClr val="bg1"/>
                </a:solidFill>
                <a:sym typeface="Wingdings" pitchFamily="2" charset="2"/>
              </a:rPr>
              <a:t> </a:t>
            </a:r>
            <a:r>
              <a:rPr lang="en-US" sz="2000" dirty="0" smtClean="0">
                <a:solidFill>
                  <a:schemeClr val="bg1"/>
                </a:solidFill>
              </a:rPr>
              <a:t>0</a:t>
            </a:r>
            <a:r>
              <a:rPr lang="en-US" sz="2000" baseline="30000" dirty="0" smtClean="0">
                <a:solidFill>
                  <a:schemeClr val="bg1"/>
                </a:solidFill>
              </a:rPr>
              <a:t>-</a:t>
            </a:r>
            <a:r>
              <a:rPr lang="en-US" sz="2000" dirty="0" smtClean="0">
                <a:solidFill>
                  <a:schemeClr val="bg1"/>
                </a:solidFill>
              </a:rPr>
              <a:t> hypothesis excluded at 97.8% CL in </a:t>
            </a:r>
          </a:p>
          <a:p>
            <a:r>
              <a:rPr lang="en-US" sz="2000" dirty="0" smtClean="0">
                <a:solidFill>
                  <a:schemeClr val="bg1"/>
                </a:solidFill>
              </a:rPr>
              <a:t>   favor of 0</a:t>
            </a:r>
            <a:r>
              <a:rPr lang="en-US" sz="2000" baseline="30000" dirty="0" smtClean="0">
                <a:solidFill>
                  <a:schemeClr val="bg1"/>
                </a:solidFill>
              </a:rPr>
              <a:t>+</a:t>
            </a:r>
            <a:r>
              <a:rPr lang="en-US" sz="2000" dirty="0" smtClean="0">
                <a:solidFill>
                  <a:schemeClr val="bg1"/>
                </a:solidFill>
              </a:rPr>
              <a:t> by H</a:t>
            </a:r>
            <a:r>
              <a:rPr lang="en-US" sz="2000" dirty="0" smtClean="0">
                <a:solidFill>
                  <a:schemeClr val="bg1"/>
                </a:solidFill>
                <a:sym typeface="Wingdings" pitchFamily="2" charset="2"/>
              </a:rPr>
              <a:t> ZZ* 4l analysis</a:t>
            </a:r>
          </a:p>
          <a:p>
            <a:pPr>
              <a:buFont typeface="Wingdings" pitchFamily="2" charset="2"/>
              <a:buChar char="Ø"/>
            </a:pPr>
            <a:r>
              <a:rPr lang="en-US" sz="2000" dirty="0" smtClean="0">
                <a:solidFill>
                  <a:schemeClr val="bg1"/>
                </a:solidFill>
                <a:sym typeface="Wingdings" pitchFamily="2" charset="2"/>
              </a:rPr>
              <a:t>1</a:t>
            </a:r>
            <a:r>
              <a:rPr lang="en-US" sz="2000" baseline="30000" dirty="0" smtClean="0">
                <a:solidFill>
                  <a:schemeClr val="bg1"/>
                </a:solidFill>
                <a:sym typeface="Wingdings" pitchFamily="2" charset="2"/>
              </a:rPr>
              <a:t>+</a:t>
            </a:r>
            <a:r>
              <a:rPr lang="en-US" sz="2000" dirty="0" smtClean="0">
                <a:solidFill>
                  <a:schemeClr val="bg1"/>
                </a:solidFill>
                <a:sym typeface="Wingdings" pitchFamily="2" charset="2"/>
              </a:rPr>
              <a:t> and 1</a:t>
            </a:r>
            <a:r>
              <a:rPr lang="en-US" sz="2000" baseline="30000" dirty="0" smtClean="0">
                <a:solidFill>
                  <a:schemeClr val="bg1"/>
                </a:solidFill>
                <a:sym typeface="Wingdings" pitchFamily="2" charset="2"/>
              </a:rPr>
              <a:t>-</a:t>
            </a:r>
            <a:r>
              <a:rPr lang="en-US" sz="2000" dirty="0" smtClean="0">
                <a:solidFill>
                  <a:schemeClr val="bg1"/>
                </a:solidFill>
                <a:sym typeface="Wingdings" pitchFamily="2" charset="2"/>
              </a:rPr>
              <a:t> excluded at 99.7% CL, </a:t>
            </a:r>
          </a:p>
          <a:p>
            <a:r>
              <a:rPr lang="en-US" sz="2000" dirty="0" smtClean="0">
                <a:solidFill>
                  <a:schemeClr val="bg1"/>
                </a:solidFill>
                <a:sym typeface="Wingdings" pitchFamily="2" charset="2"/>
              </a:rPr>
              <a:t>   respectively by WW and ZZ analysis</a:t>
            </a:r>
          </a:p>
          <a:p>
            <a:pPr>
              <a:buFont typeface="Wingdings" pitchFamily="2" charset="2"/>
              <a:buChar char="Ø"/>
            </a:pPr>
            <a:r>
              <a:rPr lang="en-US" sz="2000" dirty="0" smtClean="0">
                <a:solidFill>
                  <a:schemeClr val="bg1"/>
                </a:solidFill>
                <a:sym typeface="Wingdings" pitchFamily="2" charset="2"/>
              </a:rPr>
              <a:t> 2</a:t>
            </a:r>
            <a:r>
              <a:rPr lang="en-US" sz="2000" baseline="30000" dirty="0" smtClean="0">
                <a:solidFill>
                  <a:schemeClr val="bg1"/>
                </a:solidFill>
                <a:sym typeface="Wingdings" pitchFamily="2" charset="2"/>
              </a:rPr>
              <a:t>+</a:t>
            </a:r>
            <a:r>
              <a:rPr lang="en-US" sz="2000" dirty="0" smtClean="0">
                <a:solidFill>
                  <a:schemeClr val="bg1"/>
                </a:solidFill>
                <a:sym typeface="Wingdings" pitchFamily="2" charset="2"/>
              </a:rPr>
              <a:t> excluded at 95.2% to 99.96% CL </a:t>
            </a:r>
          </a:p>
        </p:txBody>
      </p:sp>
      <p:pic>
        <p:nvPicPr>
          <p:cNvPr id="7" name="图片 6" descr="Screen Shot 2013-09-12 at 上午12.37.0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3288" y="945092"/>
            <a:ext cx="3633919" cy="3449144"/>
          </a:xfrm>
          <a:prstGeom prst="rect">
            <a:avLst/>
          </a:prstGeom>
        </p:spPr>
      </p:pic>
      <p:sp>
        <p:nvSpPr>
          <p:cNvPr id="8" name="文本框 7"/>
          <p:cNvSpPr txBox="1"/>
          <p:nvPr/>
        </p:nvSpPr>
        <p:spPr>
          <a:xfrm>
            <a:off x="4642288" y="4820883"/>
            <a:ext cx="4480714" cy="923330"/>
          </a:xfrm>
          <a:prstGeom prst="rect">
            <a:avLst/>
          </a:prstGeom>
          <a:noFill/>
        </p:spPr>
        <p:txBody>
          <a:bodyPr wrap="none" rtlCol="0">
            <a:spAutoFit/>
          </a:bodyPr>
          <a:lstStyle/>
          <a:p>
            <a:pPr marL="285750" indent="-285750">
              <a:buFont typeface="Symbol" charset="2"/>
              <a:buChar char="-"/>
            </a:pPr>
            <a:r>
              <a:rPr kumimoji="1" lang="en-US" altLang="zh-CN" dirty="0" smtClean="0">
                <a:latin typeface="Comic Sans MS"/>
                <a:cs typeface="Comic Sans MS"/>
              </a:rPr>
              <a:t>Spin 1 is strongly disfavored with the </a:t>
            </a:r>
          </a:p>
          <a:p>
            <a:r>
              <a:rPr kumimoji="1" lang="en-US" altLang="zh-CN" dirty="0">
                <a:latin typeface="Comic Sans MS"/>
                <a:cs typeface="Comic Sans MS"/>
              </a:rPr>
              <a:t>o</a:t>
            </a:r>
            <a:r>
              <a:rPr kumimoji="1" lang="en-US" altLang="zh-CN" dirty="0" smtClean="0">
                <a:latin typeface="Comic Sans MS"/>
                <a:cs typeface="Comic Sans MS"/>
              </a:rPr>
              <a:t>bservation of </a:t>
            </a:r>
            <a:r>
              <a:rPr kumimoji="1" lang="en-US" altLang="zh-CN" dirty="0" err="1" smtClean="0">
                <a:latin typeface="Comic Sans MS"/>
                <a:cs typeface="Comic Sans MS"/>
              </a:rPr>
              <a:t>H</a:t>
            </a:r>
            <a:r>
              <a:rPr lang="en-US" altLang="zh-CN" dirty="0" err="1" smtClean="0">
                <a:latin typeface="Comic Sans MS"/>
                <a:cs typeface="Comic Sans MS"/>
                <a:sym typeface="Wingdings" pitchFamily="2" charset="2"/>
              </a:rPr>
              <a:t></a:t>
            </a:r>
            <a:r>
              <a:rPr lang="en-US" altLang="zh-CN" dirty="0" err="1" smtClean="0">
                <a:latin typeface="Symbol" charset="2"/>
                <a:cs typeface="Symbol" charset="2"/>
                <a:sym typeface="Wingdings" pitchFamily="2" charset="2"/>
              </a:rPr>
              <a:t>gg</a:t>
            </a:r>
            <a:r>
              <a:rPr lang="en-US" altLang="zh-CN" dirty="0" smtClean="0">
                <a:latin typeface="Symbol" charset="2"/>
                <a:cs typeface="Symbol" charset="2"/>
                <a:sym typeface="Wingdings" pitchFamily="2" charset="2"/>
              </a:rPr>
              <a:t>.</a:t>
            </a:r>
          </a:p>
          <a:p>
            <a:pPr marL="285750" indent="-285750">
              <a:buFont typeface="Symbol" charset="2"/>
              <a:buChar char="-"/>
            </a:pPr>
            <a:r>
              <a:rPr kumimoji="1" lang="en-US" altLang="zh-CN" dirty="0" smtClean="0">
                <a:latin typeface="Comic Sans MS"/>
                <a:cs typeface="Comic Sans MS"/>
              </a:rPr>
              <a:t>Data favor the SM Higgs </a:t>
            </a:r>
            <a:r>
              <a:rPr kumimoji="1" lang="en-US" altLang="zh-CN" dirty="0" smtClean="0">
                <a:latin typeface="Arial"/>
                <a:cs typeface="Arial"/>
              </a:rPr>
              <a:t>0</a:t>
            </a:r>
            <a:r>
              <a:rPr kumimoji="1" lang="en-US" altLang="zh-CN" baseline="30000" dirty="0" smtClean="0">
                <a:latin typeface="Arial"/>
                <a:cs typeface="Arial"/>
              </a:rPr>
              <a:t>+</a:t>
            </a:r>
          </a:p>
        </p:txBody>
      </p:sp>
      <p:sp>
        <p:nvSpPr>
          <p:cNvPr id="9" name="文本框 8"/>
          <p:cNvSpPr txBox="1"/>
          <p:nvPr/>
        </p:nvSpPr>
        <p:spPr>
          <a:xfrm>
            <a:off x="5950949" y="1293401"/>
            <a:ext cx="1261884" cy="646331"/>
          </a:xfrm>
          <a:prstGeom prst="rect">
            <a:avLst/>
          </a:prstGeom>
          <a:noFill/>
        </p:spPr>
        <p:txBody>
          <a:bodyPr wrap="none" rtlCol="0">
            <a:spAutoFit/>
          </a:bodyPr>
          <a:lstStyle/>
          <a:p>
            <a:r>
              <a:rPr kumimoji="1" lang="en-US" altLang="zh-CN" dirty="0" smtClean="0"/>
              <a:t>Excluded at </a:t>
            </a:r>
          </a:p>
          <a:p>
            <a:r>
              <a:rPr kumimoji="1" lang="en-US" altLang="zh-CN" dirty="0" smtClean="0"/>
              <a:t>99.4% CL</a:t>
            </a:r>
            <a:endParaRPr kumimoji="1" lang="zh-CN" altLang="en-US" dirty="0"/>
          </a:p>
        </p:txBody>
      </p:sp>
      <p:sp>
        <p:nvSpPr>
          <p:cNvPr id="12" name="幻灯片编号占位符 11"/>
          <p:cNvSpPr>
            <a:spLocks noGrp="1"/>
          </p:cNvSpPr>
          <p:nvPr>
            <p:ph type="sldNum" sz="quarter" idx="12"/>
          </p:nvPr>
        </p:nvSpPr>
        <p:spPr/>
        <p:txBody>
          <a:bodyPr/>
          <a:lstStyle/>
          <a:p>
            <a:fld id="{B9D2C864-9362-43C7-A136-D9C41D93A96D}" type="slidenum">
              <a:rPr lang="en-US" smtClean="0"/>
              <a:t>34</a:t>
            </a:fld>
            <a:endParaRPr lang="en-US" dirty="0"/>
          </a:p>
        </p:txBody>
      </p:sp>
    </p:spTree>
    <p:extLst>
      <p:ext uri="{BB962C8B-B14F-4D97-AF65-F5344CB8AC3E}">
        <p14:creationId xmlns:p14="http://schemas.microsoft.com/office/powerpoint/2010/main" val="4187736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14400" y="69057"/>
            <a:ext cx="7313613" cy="493117"/>
          </a:xfrm>
        </p:spPr>
        <p:txBody>
          <a:bodyPr/>
          <a:lstStyle/>
          <a:p>
            <a:r>
              <a:rPr kumimoji="1" lang="en-US" altLang="zh-CN" dirty="0" err="1" smtClean="0">
                <a:latin typeface="Comic Sans MS"/>
                <a:cs typeface="Comic Sans MS"/>
              </a:rPr>
              <a:t>Tevatron</a:t>
            </a:r>
            <a:r>
              <a:rPr kumimoji="1" lang="en-US" altLang="zh-CN" dirty="0" smtClean="0">
                <a:latin typeface="Comic Sans MS"/>
                <a:cs typeface="Comic Sans MS"/>
              </a:rPr>
              <a:t> result </a:t>
            </a:r>
            <a:endParaRPr kumimoji="1" lang="zh-CN" altLang="en-US" dirty="0">
              <a:latin typeface="Comic Sans MS"/>
              <a:cs typeface="Comic Sans MS"/>
            </a:endParaRPr>
          </a:p>
        </p:txBody>
      </p:sp>
      <p:pic>
        <p:nvPicPr>
          <p:cNvPr id="4" name="图片 3" descr="Screen Shot 2013-09-12 at 上午1.33.5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01" y="674487"/>
            <a:ext cx="4343335" cy="3289300"/>
          </a:xfrm>
          <a:prstGeom prst="rect">
            <a:avLst/>
          </a:prstGeom>
        </p:spPr>
      </p:pic>
      <p:pic>
        <p:nvPicPr>
          <p:cNvPr id="6" name="图片 5" descr="Screen Shot 2013-09-12 at 上午1.35.2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0170" y="632845"/>
            <a:ext cx="4038001" cy="3371642"/>
          </a:xfrm>
          <a:prstGeom prst="rect">
            <a:avLst/>
          </a:prstGeom>
        </p:spPr>
      </p:pic>
      <p:pic>
        <p:nvPicPr>
          <p:cNvPr id="7" name="图片 6" descr="Screen Shot 2013-09-12 at 上午1.36.1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99" y="4093314"/>
            <a:ext cx="4341238" cy="2723044"/>
          </a:xfrm>
          <a:prstGeom prst="rect">
            <a:avLst/>
          </a:prstGeom>
        </p:spPr>
      </p:pic>
      <p:sp>
        <p:nvSpPr>
          <p:cNvPr id="8" name="文本框 7"/>
          <p:cNvSpPr txBox="1"/>
          <p:nvPr/>
        </p:nvSpPr>
        <p:spPr>
          <a:xfrm>
            <a:off x="914400" y="5166396"/>
            <a:ext cx="3057247" cy="369332"/>
          </a:xfrm>
          <a:prstGeom prst="rect">
            <a:avLst/>
          </a:prstGeom>
          <a:noFill/>
        </p:spPr>
        <p:txBody>
          <a:bodyPr wrap="none" rtlCol="0">
            <a:spAutoFit/>
          </a:bodyPr>
          <a:lstStyle/>
          <a:p>
            <a:r>
              <a:rPr kumimoji="1" lang="en-US" altLang="zh-CN" dirty="0" smtClean="0"/>
              <a:t>2+ is excluded with 99.95% CL</a:t>
            </a:r>
            <a:endParaRPr kumimoji="1" lang="zh-CN" altLang="en-US" dirty="0"/>
          </a:p>
        </p:txBody>
      </p:sp>
      <p:sp>
        <p:nvSpPr>
          <p:cNvPr id="9" name="文本框 8"/>
          <p:cNvSpPr txBox="1"/>
          <p:nvPr/>
        </p:nvSpPr>
        <p:spPr>
          <a:xfrm>
            <a:off x="4229387" y="4527313"/>
            <a:ext cx="5057795" cy="1692771"/>
          </a:xfrm>
          <a:prstGeom prst="rect">
            <a:avLst/>
          </a:prstGeom>
          <a:noFill/>
        </p:spPr>
        <p:txBody>
          <a:bodyPr wrap="none" rtlCol="0">
            <a:spAutoFit/>
          </a:bodyPr>
          <a:lstStyle/>
          <a:p>
            <a:pPr marL="342900" indent="-342900">
              <a:buFont typeface="Wingdings" charset="2"/>
              <a:buChar char="Ø"/>
            </a:pPr>
            <a:r>
              <a:rPr kumimoji="1" lang="en-US" altLang="zh-CN" sz="2000" dirty="0" err="1" smtClean="0">
                <a:latin typeface="Comic Sans MS"/>
                <a:cs typeface="Comic Sans MS"/>
              </a:rPr>
              <a:t>Tevatron</a:t>
            </a:r>
            <a:r>
              <a:rPr kumimoji="1" lang="en-US" altLang="zh-CN" sz="2000" dirty="0" smtClean="0">
                <a:latin typeface="Comic Sans MS"/>
                <a:cs typeface="Comic Sans MS"/>
              </a:rPr>
              <a:t> observes 3σHiggs as well. </a:t>
            </a:r>
          </a:p>
          <a:p>
            <a:pPr marL="342900" indent="-342900">
              <a:buFont typeface="Wingdings" charset="2"/>
              <a:buChar char="Ø"/>
            </a:pPr>
            <a:r>
              <a:rPr kumimoji="1" lang="en-US" altLang="zh-CN" sz="2000" dirty="0" smtClean="0">
                <a:latin typeface="Comic Sans MS"/>
                <a:cs typeface="Comic Sans MS"/>
              </a:rPr>
              <a:t>The main contribution is from VH(bb).</a:t>
            </a:r>
          </a:p>
          <a:p>
            <a:pPr marL="342900" indent="-342900">
              <a:buFont typeface="Wingdings" charset="2"/>
              <a:buChar char="Ø"/>
            </a:pPr>
            <a:r>
              <a:rPr kumimoji="1" lang="en-US" altLang="zh-CN" sz="2000" dirty="0" smtClean="0">
                <a:latin typeface="Comic Sans MS"/>
                <a:cs typeface="Comic Sans MS"/>
              </a:rPr>
              <a:t>Spin 2 Higgs is excluded with 99.95%</a:t>
            </a:r>
          </a:p>
          <a:p>
            <a:r>
              <a:rPr kumimoji="1" lang="en-US" altLang="zh-CN" sz="2000" dirty="0" smtClean="0">
                <a:latin typeface="Comic Sans MS"/>
                <a:cs typeface="Comic Sans MS"/>
              </a:rPr>
              <a:t>     CL. </a:t>
            </a:r>
          </a:p>
          <a:p>
            <a:endParaRPr kumimoji="1" lang="zh-CN" altLang="en-US" sz="2400" dirty="0"/>
          </a:p>
        </p:txBody>
      </p:sp>
      <p:sp>
        <p:nvSpPr>
          <p:cNvPr id="12" name="幻灯片编号占位符 11"/>
          <p:cNvSpPr>
            <a:spLocks noGrp="1"/>
          </p:cNvSpPr>
          <p:nvPr>
            <p:ph type="sldNum" sz="quarter" idx="12"/>
          </p:nvPr>
        </p:nvSpPr>
        <p:spPr/>
        <p:txBody>
          <a:bodyPr/>
          <a:lstStyle/>
          <a:p>
            <a:fld id="{B9D2C864-9362-43C7-A136-D9C41D93A96D}" type="slidenum">
              <a:rPr lang="en-US" smtClean="0"/>
              <a:t>35</a:t>
            </a:fld>
            <a:endParaRPr lang="en-US"/>
          </a:p>
        </p:txBody>
      </p:sp>
    </p:spTree>
    <p:extLst>
      <p:ext uri="{BB962C8B-B14F-4D97-AF65-F5344CB8AC3E}">
        <p14:creationId xmlns:p14="http://schemas.microsoft.com/office/powerpoint/2010/main" val="16260829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234D99DB-AB2A-44B6-A23B-76A3E0A1F3A9}" type="slidenum">
              <a:rPr lang="en-US" altLang="zh-CN" smtClean="0">
                <a:solidFill>
                  <a:srgbClr val="000000"/>
                </a:solidFill>
              </a:rPr>
              <a:pPr>
                <a:defRPr/>
              </a:pPr>
              <a:t>36</a:t>
            </a:fld>
            <a:endParaRPr lang="en-US" altLang="zh-CN" dirty="0">
              <a:solidFill>
                <a:srgbClr val="000000"/>
              </a:solidFill>
            </a:endParaRPr>
          </a:p>
        </p:txBody>
      </p:sp>
      <p:sp>
        <p:nvSpPr>
          <p:cNvPr id="7" name="TextBox 6"/>
          <p:cNvSpPr txBox="1"/>
          <p:nvPr/>
        </p:nvSpPr>
        <p:spPr>
          <a:xfrm>
            <a:off x="7391400" y="1066800"/>
            <a:ext cx="1371600" cy="400110"/>
          </a:xfrm>
          <a:prstGeom prst="rect">
            <a:avLst/>
          </a:prstGeom>
          <a:noFill/>
        </p:spPr>
        <p:txBody>
          <a:bodyPr wrap="square" rtlCol="0">
            <a:spAutoFit/>
          </a:bodyPr>
          <a:lstStyle/>
          <a:p>
            <a:r>
              <a:rPr lang="en-US" sz="2000" b="1" i="1" dirty="0" smtClean="0">
                <a:solidFill>
                  <a:srgbClr val="0000FF"/>
                </a:solidFill>
              </a:rPr>
              <a:t>ATLAS</a:t>
            </a:r>
            <a:endParaRPr lang="en-US" sz="2000" b="1" i="1" dirty="0">
              <a:solidFill>
                <a:srgbClr val="0000FF"/>
              </a:solidFill>
            </a:endParaRPr>
          </a:p>
        </p:txBody>
      </p:sp>
      <p:sp>
        <p:nvSpPr>
          <p:cNvPr id="9" name="Title 1"/>
          <p:cNvSpPr>
            <a:spLocks noGrp="1"/>
          </p:cNvSpPr>
          <p:nvPr>
            <p:ph type="title"/>
          </p:nvPr>
        </p:nvSpPr>
        <p:spPr>
          <a:xfrm>
            <a:off x="762000" y="152400"/>
            <a:ext cx="8153407" cy="593558"/>
          </a:xfrm>
        </p:spPr>
        <p:txBody>
          <a:bodyPr/>
          <a:lstStyle/>
          <a:p>
            <a:pPr algn="l"/>
            <a:r>
              <a:rPr lang="en-US" dirty="0" smtClean="0"/>
              <a:t>H</a:t>
            </a:r>
            <a:r>
              <a:rPr lang="en-US" dirty="0" smtClean="0">
                <a:sym typeface="Wingdings" pitchFamily="2" charset="2"/>
              </a:rPr>
              <a:t></a:t>
            </a:r>
            <a:r>
              <a:rPr lang="en-US" dirty="0">
                <a:latin typeface="Times"/>
                <a:cs typeface="Times"/>
                <a:sym typeface="Wingdings"/>
              </a:rPr>
              <a:t> </a:t>
            </a:r>
            <a:r>
              <a:rPr lang="en-US" dirty="0" err="1" smtClean="0">
                <a:latin typeface="Times"/>
                <a:cs typeface="Times"/>
                <a:sym typeface="Wingdings"/>
              </a:rPr>
              <a:t>γγ</a:t>
            </a:r>
            <a:r>
              <a:rPr lang="en-US" dirty="0" smtClean="0">
                <a:latin typeface="Times"/>
                <a:cs typeface="Times"/>
                <a:sym typeface="Wingdings"/>
              </a:rPr>
              <a:t> </a:t>
            </a:r>
            <a:r>
              <a:rPr lang="en-US" dirty="0" smtClean="0">
                <a:sym typeface="Wingdings"/>
              </a:rPr>
              <a:t>(</a:t>
            </a:r>
            <a:r>
              <a:rPr lang="en-US" dirty="0" err="1" smtClean="0"/>
              <a:t>Moriond</a:t>
            </a:r>
            <a:r>
              <a:rPr lang="en-US" dirty="0"/>
              <a:t> </a:t>
            </a:r>
            <a:r>
              <a:rPr lang="en-US" dirty="0" smtClean="0"/>
              <a:t>EW 2013 )</a:t>
            </a:r>
            <a:endParaRPr lang="en-US" dirty="0"/>
          </a:p>
        </p:txBody>
      </p:sp>
      <p:pic>
        <p:nvPicPr>
          <p:cNvPr id="174081" name="Picture 1" descr="C:\Users\Luis\Desktop\Hgg-FixedScale-Short2.gif"/>
          <p:cNvPicPr>
            <a:picLocks noChangeAspect="1" noChangeArrowheads="1" noCrop="1"/>
          </p:cNvPicPr>
          <p:nvPr/>
        </p:nvPicPr>
        <p:blipFill>
          <a:blip r:embed="rId2" cstate="print"/>
          <a:srcRect/>
          <a:stretch>
            <a:fillRect/>
          </a:stretch>
        </p:blipFill>
        <p:spPr bwMode="auto">
          <a:xfrm>
            <a:off x="1447800" y="912103"/>
            <a:ext cx="5791200" cy="5616590"/>
          </a:xfrm>
          <a:prstGeom prst="rect">
            <a:avLst/>
          </a:prstGeom>
          <a:noFill/>
        </p:spPr>
      </p:pic>
      <p:sp>
        <p:nvSpPr>
          <p:cNvPr id="8" name="文本框 7"/>
          <p:cNvSpPr txBox="1"/>
          <p:nvPr/>
        </p:nvSpPr>
        <p:spPr>
          <a:xfrm>
            <a:off x="3078464" y="3117492"/>
            <a:ext cx="1882885" cy="369332"/>
          </a:xfrm>
          <a:prstGeom prst="rect">
            <a:avLst/>
          </a:prstGeom>
          <a:noFill/>
        </p:spPr>
        <p:txBody>
          <a:bodyPr wrap="none" rtlCol="0">
            <a:spAutoFit/>
          </a:bodyPr>
          <a:lstStyle/>
          <a:p>
            <a:r>
              <a:rPr kumimoji="1" lang="en-US" altLang="zh-CN" b="1" dirty="0" smtClean="0">
                <a:solidFill>
                  <a:srgbClr val="0000FF"/>
                </a:solidFill>
              </a:rPr>
              <a:t>How to get there ?</a:t>
            </a:r>
            <a:endParaRPr kumimoji="1" lang="zh-CN" altLang="en-US" b="1" dirty="0">
              <a:solidFill>
                <a:srgbClr val="0000FF"/>
              </a:solidFill>
            </a:endParaRPr>
          </a:p>
        </p:txBody>
      </p:sp>
    </p:spTree>
    <p:extLst>
      <p:ext uri="{BB962C8B-B14F-4D97-AF65-F5344CB8AC3E}">
        <p14:creationId xmlns:p14="http://schemas.microsoft.com/office/powerpoint/2010/main" val="9896391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230" y="113755"/>
            <a:ext cx="8882250" cy="593558"/>
          </a:xfrm>
        </p:spPr>
        <p:txBody>
          <a:bodyPr/>
          <a:lstStyle/>
          <a:p>
            <a:pPr algn="l"/>
            <a:r>
              <a:rPr lang="en-US" dirty="0" smtClean="0"/>
              <a:t>H</a:t>
            </a:r>
            <a:r>
              <a:rPr lang="en-US" dirty="0" smtClean="0">
                <a:sym typeface="Wingdings" pitchFamily="2" charset="2"/>
              </a:rPr>
              <a:t></a:t>
            </a:r>
            <a:r>
              <a:rPr lang="en-US" dirty="0" smtClean="0">
                <a:cs typeface="Times"/>
                <a:sym typeface="Wingdings"/>
              </a:rPr>
              <a:t>4 leptons  </a:t>
            </a:r>
            <a:r>
              <a:rPr lang="en-US" dirty="0" smtClean="0">
                <a:sym typeface="Wingdings"/>
              </a:rPr>
              <a:t>(</a:t>
            </a:r>
            <a:r>
              <a:rPr lang="en-US" dirty="0" err="1" smtClean="0"/>
              <a:t>Moriond</a:t>
            </a:r>
            <a:r>
              <a:rPr lang="en-US" dirty="0" smtClean="0"/>
              <a:t> EW 2013 )</a:t>
            </a:r>
            <a:endParaRPr lang="en-US" dirty="0"/>
          </a:p>
        </p:txBody>
      </p:sp>
      <p:sp>
        <p:nvSpPr>
          <p:cNvPr id="4" name="Slide Number Placeholder 3"/>
          <p:cNvSpPr>
            <a:spLocks noGrp="1"/>
          </p:cNvSpPr>
          <p:nvPr>
            <p:ph type="sldNum" sz="quarter" idx="12"/>
          </p:nvPr>
        </p:nvSpPr>
        <p:spPr/>
        <p:txBody>
          <a:bodyPr/>
          <a:lstStyle/>
          <a:p>
            <a:pPr>
              <a:defRPr/>
            </a:pPr>
            <a:fld id="{234D99DB-AB2A-44B6-A23B-76A3E0A1F3A9}" type="slidenum">
              <a:rPr lang="en-US" altLang="zh-CN" smtClean="0">
                <a:solidFill>
                  <a:srgbClr val="000000"/>
                </a:solidFill>
              </a:rPr>
              <a:pPr>
                <a:defRPr/>
              </a:pPr>
              <a:t>37</a:t>
            </a:fld>
            <a:endParaRPr lang="en-US" altLang="zh-CN" dirty="0">
              <a:solidFill>
                <a:srgbClr val="000000"/>
              </a:solidFill>
            </a:endParaRPr>
          </a:p>
        </p:txBody>
      </p:sp>
      <p:sp>
        <p:nvSpPr>
          <p:cNvPr id="5" name="TextBox 4"/>
          <p:cNvSpPr txBox="1"/>
          <p:nvPr/>
        </p:nvSpPr>
        <p:spPr>
          <a:xfrm>
            <a:off x="7315200" y="1143000"/>
            <a:ext cx="1371600" cy="400110"/>
          </a:xfrm>
          <a:prstGeom prst="rect">
            <a:avLst/>
          </a:prstGeom>
          <a:noFill/>
        </p:spPr>
        <p:txBody>
          <a:bodyPr wrap="square" rtlCol="0">
            <a:spAutoFit/>
          </a:bodyPr>
          <a:lstStyle/>
          <a:p>
            <a:r>
              <a:rPr lang="en-US" sz="2000" b="1" i="1" dirty="0" smtClean="0">
                <a:solidFill>
                  <a:srgbClr val="0000FF"/>
                </a:solidFill>
              </a:rPr>
              <a:t>ATLAS</a:t>
            </a:r>
            <a:endParaRPr lang="en-US" sz="2000" b="1" i="1" dirty="0">
              <a:solidFill>
                <a:srgbClr val="0000FF"/>
              </a:solidFill>
            </a:endParaRPr>
          </a:p>
        </p:txBody>
      </p:sp>
      <p:pic>
        <p:nvPicPr>
          <p:cNvPr id="173057" name="Picture 1" descr="C:\Users\Luis\Desktop\4l-FixedScale-NoMuProf2.gif"/>
          <p:cNvPicPr>
            <a:picLocks noChangeAspect="1" noChangeArrowheads="1" noCrop="1"/>
          </p:cNvPicPr>
          <p:nvPr/>
        </p:nvPicPr>
        <p:blipFill>
          <a:blip r:embed="rId2" cstate="print"/>
          <a:srcRect/>
          <a:stretch>
            <a:fillRect/>
          </a:stretch>
        </p:blipFill>
        <p:spPr bwMode="auto">
          <a:xfrm>
            <a:off x="1371601" y="918997"/>
            <a:ext cx="5809362" cy="5634205"/>
          </a:xfrm>
          <a:prstGeom prst="rect">
            <a:avLst/>
          </a:prstGeom>
          <a:noFill/>
        </p:spPr>
      </p:pic>
      <p:sp>
        <p:nvSpPr>
          <p:cNvPr id="3" name="文本框 2"/>
          <p:cNvSpPr txBox="1"/>
          <p:nvPr/>
        </p:nvSpPr>
        <p:spPr>
          <a:xfrm>
            <a:off x="3078464" y="3791024"/>
            <a:ext cx="1882885" cy="369332"/>
          </a:xfrm>
          <a:prstGeom prst="rect">
            <a:avLst/>
          </a:prstGeom>
          <a:noFill/>
        </p:spPr>
        <p:txBody>
          <a:bodyPr wrap="none" rtlCol="0">
            <a:spAutoFit/>
          </a:bodyPr>
          <a:lstStyle/>
          <a:p>
            <a:r>
              <a:rPr kumimoji="1" lang="en-US" altLang="zh-CN" b="1" dirty="0" smtClean="0">
                <a:solidFill>
                  <a:srgbClr val="0000FF"/>
                </a:solidFill>
              </a:rPr>
              <a:t>How to get there ?</a:t>
            </a:r>
            <a:endParaRPr kumimoji="1" lang="zh-CN" altLang="en-US" b="1" dirty="0">
              <a:solidFill>
                <a:srgbClr val="0000FF"/>
              </a:solidFill>
            </a:endParaRPr>
          </a:p>
        </p:txBody>
      </p:sp>
    </p:spTree>
    <p:extLst>
      <p:ext uri="{BB962C8B-B14F-4D97-AF65-F5344CB8AC3E}">
        <p14:creationId xmlns:p14="http://schemas.microsoft.com/office/powerpoint/2010/main" val="3461764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14400" y="69057"/>
            <a:ext cx="7313613" cy="565943"/>
          </a:xfrm>
        </p:spPr>
        <p:txBody>
          <a:bodyPr/>
          <a:lstStyle/>
          <a:p>
            <a:r>
              <a:rPr kumimoji="1" lang="en-US" altLang="zh-CN" dirty="0" smtClean="0"/>
              <a:t>Breakthrough is awarded</a:t>
            </a:r>
            <a:endParaRPr kumimoji="1" lang="zh-CN" altLang="en-US" dirty="0"/>
          </a:p>
        </p:txBody>
      </p:sp>
      <p:sp>
        <p:nvSpPr>
          <p:cNvPr id="4" name="幻灯片编号占位符 3"/>
          <p:cNvSpPr>
            <a:spLocks noGrp="1"/>
          </p:cNvSpPr>
          <p:nvPr>
            <p:ph type="sldNum" sz="quarter" idx="12"/>
          </p:nvPr>
        </p:nvSpPr>
        <p:spPr/>
        <p:txBody>
          <a:bodyPr/>
          <a:lstStyle/>
          <a:p>
            <a:fld id="{B9D2C864-9362-43C7-A136-D9C41D93A96D}" type="slidenum">
              <a:rPr lang="en-US" smtClean="0"/>
              <a:t>38</a:t>
            </a:fld>
            <a:endParaRPr lang="en-US" dirty="0"/>
          </a:p>
        </p:txBody>
      </p:sp>
      <p:pic>
        <p:nvPicPr>
          <p:cNvPr id="5" name="Picture 2"/>
          <p:cNvPicPr>
            <a:picLocks noGrp="1" noChangeAspect="1" noChangeArrowheads="1"/>
          </p:cNvPicPr>
          <p:nvPr>
            <p:ph idx="1"/>
          </p:nvPr>
        </p:nvPicPr>
        <p:blipFill>
          <a:blip r:embed="rId2" cstate="print"/>
          <a:srcRect/>
          <a:stretch>
            <a:fillRect/>
          </a:stretch>
        </p:blipFill>
        <p:spPr bwMode="auto">
          <a:xfrm>
            <a:off x="47981" y="801515"/>
            <a:ext cx="3962400" cy="5093005"/>
          </a:xfrm>
          <a:prstGeom prst="rect">
            <a:avLst/>
          </a:prstGeom>
          <a:noFill/>
          <a:ln w="9525">
            <a:noFill/>
            <a:miter lim="800000"/>
            <a:headEnd/>
            <a:tailEnd/>
          </a:ln>
        </p:spPr>
      </p:pic>
      <p:pic>
        <p:nvPicPr>
          <p:cNvPr id="6" name="图片 5" descr="Screen Shot 2013-10-08 at 下午10.07.1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1664" y="876300"/>
            <a:ext cx="5080000" cy="5092700"/>
          </a:xfrm>
          <a:prstGeom prst="rect">
            <a:avLst/>
          </a:prstGeom>
        </p:spPr>
      </p:pic>
      <p:sp>
        <p:nvSpPr>
          <p:cNvPr id="8" name="矩形 7"/>
          <p:cNvSpPr/>
          <p:nvPr/>
        </p:nvSpPr>
        <p:spPr>
          <a:xfrm>
            <a:off x="225778" y="6143279"/>
            <a:ext cx="8212665" cy="369332"/>
          </a:xfrm>
          <a:prstGeom prst="rect">
            <a:avLst/>
          </a:prstGeom>
        </p:spPr>
        <p:txBody>
          <a:bodyPr wrap="square">
            <a:spAutoFit/>
          </a:bodyPr>
          <a:lstStyle/>
          <a:p>
            <a:pPr algn="ctr"/>
            <a:r>
              <a:rPr lang="en-US" altLang="zh-CN" b="1" dirty="0" smtClean="0">
                <a:solidFill>
                  <a:srgbClr val="800000"/>
                </a:solidFill>
                <a:latin typeface="Comic Sans MS"/>
                <a:cs typeface="Comic Sans MS"/>
              </a:rPr>
              <a:t>The Nobel prize in 2013:  </a:t>
            </a:r>
            <a:r>
              <a:rPr lang="en-US" altLang="zh-CN" b="1" dirty="0">
                <a:solidFill>
                  <a:srgbClr val="800000"/>
                </a:solidFill>
                <a:latin typeface="Comic Sans MS"/>
                <a:cs typeface="Comic Sans MS"/>
              </a:rPr>
              <a:t>François </a:t>
            </a:r>
            <a:r>
              <a:rPr lang="en-US" altLang="zh-CN" b="1" dirty="0" err="1">
                <a:solidFill>
                  <a:srgbClr val="800000"/>
                </a:solidFill>
                <a:latin typeface="Comic Sans MS"/>
                <a:cs typeface="Comic Sans MS"/>
              </a:rPr>
              <a:t>Englert</a:t>
            </a:r>
            <a:r>
              <a:rPr lang="en-US" altLang="zh-CN" b="1" dirty="0">
                <a:solidFill>
                  <a:srgbClr val="800000"/>
                </a:solidFill>
                <a:latin typeface="Comic Sans MS"/>
                <a:cs typeface="Comic Sans MS"/>
              </a:rPr>
              <a:t> and </a:t>
            </a:r>
            <a:r>
              <a:rPr lang="en-US" altLang="zh-CN" b="1" dirty="0" smtClean="0">
                <a:solidFill>
                  <a:srgbClr val="800000"/>
                </a:solidFill>
                <a:latin typeface="Comic Sans MS"/>
                <a:cs typeface="Comic Sans MS"/>
              </a:rPr>
              <a:t>Peter Higgs</a:t>
            </a:r>
            <a:endParaRPr lang="zh-CN" altLang="en-US" b="1" dirty="0">
              <a:solidFill>
                <a:srgbClr val="800000"/>
              </a:solidFill>
              <a:latin typeface="Comic Sans MS"/>
              <a:cs typeface="Comic Sans MS"/>
            </a:endParaRPr>
          </a:p>
        </p:txBody>
      </p:sp>
    </p:spTree>
    <p:extLst>
      <p:ext uri="{BB962C8B-B14F-4D97-AF65-F5344CB8AC3E}">
        <p14:creationId xmlns:p14="http://schemas.microsoft.com/office/powerpoint/2010/main" val="2934968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内容占位符 2"/>
          <p:cNvSpPr>
            <a:spLocks noGrp="1"/>
          </p:cNvSpPr>
          <p:nvPr>
            <p:ph idx="1"/>
          </p:nvPr>
        </p:nvSpPr>
        <p:spPr>
          <a:xfrm>
            <a:off x="96838" y="3951288"/>
            <a:ext cx="8561387" cy="2844800"/>
          </a:xfrm>
        </p:spPr>
        <p:txBody>
          <a:bodyPr/>
          <a:lstStyle/>
          <a:p>
            <a:r>
              <a:rPr lang="en-US" altLang="zh-CN" dirty="0">
                <a:latin typeface="Comic Sans MS" charset="0"/>
                <a:cs typeface="Comic Sans MS" charset="0"/>
              </a:rPr>
              <a:t>VBF process has the event signature with 2 forward jets and no much jet activity in the central region. </a:t>
            </a:r>
          </a:p>
          <a:p>
            <a:r>
              <a:rPr lang="en-US" altLang="zh-CN" dirty="0" smtClean="0">
                <a:latin typeface="Comic Sans MS" charset="0"/>
                <a:cs typeface="Comic Sans MS" charset="0"/>
              </a:rPr>
              <a:t>MVA (BDT) </a:t>
            </a:r>
            <a:r>
              <a:rPr lang="en-US" altLang="zh-CN" dirty="0">
                <a:latin typeface="Comic Sans MS" charset="0"/>
                <a:cs typeface="Comic Sans MS" charset="0"/>
              </a:rPr>
              <a:t>can maximize the discriminating power of the signal from the background.</a:t>
            </a:r>
          </a:p>
          <a:p>
            <a:pPr lvl="1"/>
            <a:r>
              <a:rPr lang="en-US" altLang="zh-CN" dirty="0">
                <a:latin typeface="Comic Sans MS" charset="0"/>
                <a:cs typeface="Comic Sans MS" charset="0"/>
              </a:rPr>
              <a:t>Improvement is above 10-20% </a:t>
            </a:r>
            <a:r>
              <a:rPr lang="en-US" altLang="zh-CN" dirty="0" err="1">
                <a:latin typeface="Comic Sans MS" charset="0"/>
                <a:cs typeface="Comic Sans MS" charset="0"/>
              </a:rPr>
              <a:t>w.r.t</a:t>
            </a:r>
            <a:r>
              <a:rPr lang="en-US" altLang="zh-CN" dirty="0">
                <a:latin typeface="Comic Sans MS" charset="0"/>
                <a:cs typeface="Comic Sans MS" charset="0"/>
              </a:rPr>
              <a:t> cut based one. </a:t>
            </a:r>
          </a:p>
        </p:txBody>
      </p:sp>
      <p:sp>
        <p:nvSpPr>
          <p:cNvPr id="47106" name="Title 1"/>
          <p:cNvSpPr txBox="1">
            <a:spLocks/>
          </p:cNvSpPr>
          <p:nvPr/>
        </p:nvSpPr>
        <p:spPr bwMode="auto">
          <a:xfrm>
            <a:off x="914400" y="30163"/>
            <a:ext cx="7313613" cy="636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Goudy Old Style" charset="0"/>
                <a:ea typeface="宋体" charset="0"/>
                <a:cs typeface="宋体" charset="0"/>
              </a:defRPr>
            </a:lvl1pPr>
            <a:lvl2pPr marL="742950" indent="-285750">
              <a:defRPr kumimoji="1">
                <a:solidFill>
                  <a:schemeClr val="tx1"/>
                </a:solidFill>
                <a:latin typeface="Goudy Old Style" charset="0"/>
                <a:ea typeface="宋体" charset="0"/>
              </a:defRPr>
            </a:lvl2pPr>
            <a:lvl3pPr marL="1143000" indent="-228600">
              <a:defRPr kumimoji="1">
                <a:solidFill>
                  <a:schemeClr val="tx1"/>
                </a:solidFill>
                <a:latin typeface="Goudy Old Style" charset="0"/>
                <a:ea typeface="宋体" charset="0"/>
              </a:defRPr>
            </a:lvl3pPr>
            <a:lvl4pPr marL="1600200" indent="-228600">
              <a:defRPr kumimoji="1">
                <a:solidFill>
                  <a:schemeClr val="tx1"/>
                </a:solidFill>
                <a:latin typeface="Goudy Old Style" charset="0"/>
                <a:ea typeface="宋体" charset="0"/>
              </a:defRPr>
            </a:lvl4pPr>
            <a:lvl5pPr marL="2057400" indent="-228600">
              <a:defRPr kumimoji="1">
                <a:solidFill>
                  <a:schemeClr val="tx1"/>
                </a:solidFill>
                <a:latin typeface="Goudy Old Style" charset="0"/>
                <a:ea typeface="宋体" charset="0"/>
              </a:defRPr>
            </a:lvl5pPr>
            <a:lvl6pPr marL="2514600" indent="-228600" fontAlgn="base">
              <a:spcBef>
                <a:spcPct val="0"/>
              </a:spcBef>
              <a:spcAft>
                <a:spcPct val="0"/>
              </a:spcAft>
              <a:defRPr kumimoji="1">
                <a:solidFill>
                  <a:schemeClr val="tx1"/>
                </a:solidFill>
                <a:latin typeface="Goudy Old Style" charset="0"/>
                <a:ea typeface="宋体" charset="0"/>
              </a:defRPr>
            </a:lvl6pPr>
            <a:lvl7pPr marL="2971800" indent="-228600" fontAlgn="base">
              <a:spcBef>
                <a:spcPct val="0"/>
              </a:spcBef>
              <a:spcAft>
                <a:spcPct val="0"/>
              </a:spcAft>
              <a:defRPr kumimoji="1">
                <a:solidFill>
                  <a:schemeClr val="tx1"/>
                </a:solidFill>
                <a:latin typeface="Goudy Old Style" charset="0"/>
                <a:ea typeface="宋体" charset="0"/>
              </a:defRPr>
            </a:lvl7pPr>
            <a:lvl8pPr marL="3429000" indent="-228600" fontAlgn="base">
              <a:spcBef>
                <a:spcPct val="0"/>
              </a:spcBef>
              <a:spcAft>
                <a:spcPct val="0"/>
              </a:spcAft>
              <a:defRPr kumimoji="1">
                <a:solidFill>
                  <a:schemeClr val="tx1"/>
                </a:solidFill>
                <a:latin typeface="Goudy Old Style" charset="0"/>
                <a:ea typeface="宋体" charset="0"/>
              </a:defRPr>
            </a:lvl8pPr>
            <a:lvl9pPr marL="3886200" indent="-228600" fontAlgn="base">
              <a:spcBef>
                <a:spcPct val="0"/>
              </a:spcBef>
              <a:spcAft>
                <a:spcPct val="0"/>
              </a:spcAft>
              <a:defRPr kumimoji="1">
                <a:solidFill>
                  <a:schemeClr val="tx1"/>
                </a:solidFill>
                <a:latin typeface="Goudy Old Style" charset="0"/>
                <a:ea typeface="宋体" charset="0"/>
              </a:defRPr>
            </a:lvl9pPr>
          </a:lstStyle>
          <a:p>
            <a:pPr algn="ctr"/>
            <a:r>
              <a:rPr kumimoji="0" lang="zh-CN" altLang="en-US" sz="4600" dirty="0" smtClean="0">
                <a:latin typeface="Symbol" charset="0"/>
                <a:sym typeface="Wingdings" charset="0"/>
              </a:rPr>
              <a:t>其它希格斯产生模式</a:t>
            </a:r>
            <a:r>
              <a:rPr kumimoji="0" lang="en-US" altLang="zh-CN" sz="4600" dirty="0" smtClean="0">
                <a:latin typeface="Symbol" charset="0"/>
                <a:sym typeface="Wingdings" charset="0"/>
              </a:rPr>
              <a:t> </a:t>
            </a:r>
            <a:r>
              <a:rPr kumimoji="0" lang="en-US" altLang="zh-CN" sz="4600" dirty="0" smtClean="0">
                <a:latin typeface="+mn-lt"/>
                <a:sym typeface="Wingdings" charset="0"/>
              </a:rPr>
              <a:t>VBF</a:t>
            </a:r>
            <a:r>
              <a:rPr kumimoji="0" lang="en-US" altLang="zh-CN" sz="4600" dirty="0" smtClean="0">
                <a:latin typeface="Symbol" charset="0"/>
                <a:sym typeface="Wingdings" charset="0"/>
              </a:rPr>
              <a:t> </a:t>
            </a:r>
            <a:endParaRPr kumimoji="0" lang="en-US" altLang="zh-CN" sz="4600" dirty="0">
              <a:latin typeface="Symbol" charset="0"/>
            </a:endParaRPr>
          </a:p>
        </p:txBody>
      </p:sp>
      <p:pic>
        <p:nvPicPr>
          <p:cNvPr id="47107" name="图片 5" descr="Screen Shot 2013-07-09 at 上午11.18.1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8438" y="903288"/>
            <a:ext cx="3973512" cy="2987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108" name="图片 9" descr="Screen Shot 2013-09-09 at 下午11.10.0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45000" y="877888"/>
            <a:ext cx="4416425" cy="3027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幻灯片编号占位符 8"/>
          <p:cNvSpPr>
            <a:spLocks noGrp="1"/>
          </p:cNvSpPr>
          <p:nvPr>
            <p:ph type="sldNum" sz="quarter" idx="12"/>
          </p:nvPr>
        </p:nvSpPr>
        <p:spPr>
          <a:xfrm>
            <a:off x="7521388" y="5476097"/>
            <a:ext cx="1483056" cy="851848"/>
          </a:xfrm>
        </p:spPr>
        <p:txBody>
          <a:bodyPr/>
          <a:lstStyle/>
          <a:p>
            <a:pPr>
              <a:defRPr/>
            </a:pPr>
            <a:fld id="{A346DB62-6732-AB47-BB11-1A4DC4647E35}" type="slidenum">
              <a:rPr lang="en-US"/>
              <a:pPr>
                <a:defRPr/>
              </a:pPr>
              <a:t>39</a:t>
            </a:fld>
            <a:endParaRPr lang="en-US" dirty="0"/>
          </a:p>
        </p:txBody>
      </p:sp>
    </p:spTree>
    <p:extLst>
      <p:ext uri="{BB962C8B-B14F-4D97-AF65-F5344CB8AC3E}">
        <p14:creationId xmlns:p14="http://schemas.microsoft.com/office/powerpoint/2010/main" val="18354814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9" y="330031"/>
            <a:ext cx="7313613" cy="868362"/>
          </a:xfrm>
        </p:spPr>
        <p:txBody>
          <a:bodyPr/>
          <a:lstStyle/>
          <a:p>
            <a:r>
              <a:rPr lang="zh-CN" altLang="en-US" dirty="0" smtClean="0">
                <a:latin typeface="+mn-lt"/>
              </a:rPr>
              <a:t>希格斯粒子寻找的路径图</a:t>
            </a:r>
            <a:r>
              <a:rPr lang="en-US" altLang="zh-CN" dirty="0" smtClean="0">
                <a:latin typeface="+mn-lt"/>
              </a:rPr>
              <a:t>(1)</a:t>
            </a:r>
            <a:endParaRPr lang="en-US" dirty="0">
              <a:latin typeface="+mn-lt"/>
            </a:endParaRPr>
          </a:p>
        </p:txBody>
      </p:sp>
      <p:sp>
        <p:nvSpPr>
          <p:cNvPr id="3" name="Content Placeholder 2"/>
          <p:cNvSpPr>
            <a:spLocks noGrp="1"/>
          </p:cNvSpPr>
          <p:nvPr>
            <p:ph idx="1"/>
          </p:nvPr>
        </p:nvSpPr>
        <p:spPr>
          <a:xfrm>
            <a:off x="399393" y="1545952"/>
            <a:ext cx="7313613" cy="4056062"/>
          </a:xfrm>
        </p:spPr>
        <p:txBody>
          <a:bodyPr/>
          <a:lstStyle/>
          <a:p>
            <a:r>
              <a:rPr lang="zh-CN" altLang="en-US" dirty="0" smtClean="0"/>
              <a:t>难点：理论无法预测希格斯粒子的质量。</a:t>
            </a:r>
            <a:endParaRPr lang="en-US" altLang="zh-CN" dirty="0" smtClean="0"/>
          </a:p>
          <a:p>
            <a:r>
              <a:rPr lang="zh-CN" altLang="en-US" dirty="0" smtClean="0"/>
              <a:t>四大产生模式</a:t>
            </a:r>
            <a:endParaRPr lang="en-US" dirty="0"/>
          </a:p>
        </p:txBody>
      </p:sp>
      <p:sp>
        <p:nvSpPr>
          <p:cNvPr id="4" name="Slide Number Placeholder 3"/>
          <p:cNvSpPr>
            <a:spLocks noGrp="1"/>
          </p:cNvSpPr>
          <p:nvPr>
            <p:ph type="sldNum" sz="quarter" idx="12"/>
          </p:nvPr>
        </p:nvSpPr>
        <p:spPr/>
        <p:txBody>
          <a:bodyPr/>
          <a:lstStyle/>
          <a:p>
            <a:fld id="{B9D2C864-9362-43C7-A136-D9C41D93A96D}" type="slidenum">
              <a:rPr lang="en-US" smtClean="0"/>
              <a:t>4</a:t>
            </a:fld>
            <a:endParaRPr lang="en-US" dirty="0"/>
          </a:p>
        </p:txBody>
      </p:sp>
      <p:grpSp>
        <p:nvGrpSpPr>
          <p:cNvPr id="5" name="Group 4"/>
          <p:cNvGrpSpPr/>
          <p:nvPr/>
        </p:nvGrpSpPr>
        <p:grpSpPr>
          <a:xfrm>
            <a:off x="129658" y="3482687"/>
            <a:ext cx="4441547" cy="2419334"/>
            <a:chOff x="320530" y="801310"/>
            <a:chExt cx="4872366" cy="2399090"/>
          </a:xfrm>
        </p:grpSpPr>
        <p:pic>
          <p:nvPicPr>
            <p:cNvPr id="6" name="Picture 5" descr="http://www.hep.ph.ic.ac.uk/cms/physics/HIGGS/Higgs_prod_graphs_ne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530" y="801310"/>
              <a:ext cx="4872366" cy="239909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2834640" y="801310"/>
              <a:ext cx="0" cy="239909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9731" y="2915232"/>
            <a:ext cx="1870794" cy="1610304"/>
          </a:xfrm>
          <a:prstGeom prst="rect">
            <a:avLst/>
          </a:prstGeom>
        </p:spPr>
      </p:pic>
      <p:sp>
        <p:nvSpPr>
          <p:cNvPr id="10" name="TextBox 9"/>
          <p:cNvSpPr txBox="1"/>
          <p:nvPr/>
        </p:nvSpPr>
        <p:spPr>
          <a:xfrm>
            <a:off x="1083186" y="2724132"/>
            <a:ext cx="1544012" cy="584775"/>
          </a:xfrm>
          <a:prstGeom prst="rect">
            <a:avLst/>
          </a:prstGeom>
          <a:noFill/>
        </p:spPr>
        <p:txBody>
          <a:bodyPr wrap="none" rtlCol="0">
            <a:spAutoFit/>
          </a:bodyPr>
          <a:lstStyle/>
          <a:p>
            <a:r>
              <a:rPr lang="en-US" altLang="zh-CN" sz="3200" dirty="0" smtClean="0">
                <a:solidFill>
                  <a:srgbClr val="C00000"/>
                </a:solidFill>
              </a:rPr>
              <a:t>PP</a:t>
            </a:r>
            <a:r>
              <a:rPr lang="zh-CN" altLang="en-US" sz="3200" dirty="0" smtClean="0">
                <a:solidFill>
                  <a:srgbClr val="C00000"/>
                </a:solidFill>
              </a:rPr>
              <a:t> 碰撞</a:t>
            </a:r>
            <a:endParaRPr lang="en-US" sz="3200" dirty="0">
              <a:solidFill>
                <a:srgbClr val="C00000"/>
              </a:solidFill>
            </a:endParaRPr>
          </a:p>
        </p:txBody>
      </p:sp>
      <p:sp>
        <p:nvSpPr>
          <p:cNvPr id="11" name="TextBox 10"/>
          <p:cNvSpPr txBox="1"/>
          <p:nvPr/>
        </p:nvSpPr>
        <p:spPr>
          <a:xfrm>
            <a:off x="5966015" y="2055541"/>
            <a:ext cx="1606530" cy="584775"/>
          </a:xfrm>
          <a:prstGeom prst="rect">
            <a:avLst/>
          </a:prstGeom>
          <a:noFill/>
        </p:spPr>
        <p:txBody>
          <a:bodyPr wrap="none" rtlCol="0">
            <a:spAutoFit/>
          </a:bodyPr>
          <a:lstStyle/>
          <a:p>
            <a:r>
              <a:rPr lang="en-US" altLang="zh-CN" sz="3200" dirty="0" err="1" smtClean="0">
                <a:solidFill>
                  <a:srgbClr val="C00000"/>
                </a:solidFill>
              </a:rPr>
              <a:t>e</a:t>
            </a:r>
            <a:r>
              <a:rPr lang="en-US" altLang="zh-CN" sz="3200" baseline="30000" dirty="0" err="1" smtClean="0">
                <a:solidFill>
                  <a:srgbClr val="C00000"/>
                </a:solidFill>
              </a:rPr>
              <a:t>+</a:t>
            </a:r>
            <a:r>
              <a:rPr lang="en-US" altLang="zh-CN" sz="3200" dirty="0" err="1" smtClean="0">
                <a:solidFill>
                  <a:srgbClr val="C00000"/>
                </a:solidFill>
              </a:rPr>
              <a:t>e</a:t>
            </a:r>
            <a:r>
              <a:rPr lang="en-US" altLang="zh-CN" sz="3200" baseline="30000" dirty="0" smtClean="0">
                <a:solidFill>
                  <a:srgbClr val="C00000"/>
                </a:solidFill>
              </a:rPr>
              <a:t>-</a:t>
            </a:r>
            <a:r>
              <a:rPr lang="zh-CN" altLang="en-US" sz="3200" baseline="30000" dirty="0" smtClean="0">
                <a:solidFill>
                  <a:srgbClr val="C00000"/>
                </a:solidFill>
              </a:rPr>
              <a:t> </a:t>
            </a:r>
            <a:r>
              <a:rPr lang="zh-CN" altLang="en-US" sz="3200" dirty="0" smtClean="0">
                <a:solidFill>
                  <a:srgbClr val="C00000"/>
                </a:solidFill>
              </a:rPr>
              <a:t>碰撞</a:t>
            </a:r>
            <a:endParaRPr lang="en-US" sz="3200" dirty="0">
              <a:solidFill>
                <a:srgbClr val="C00000"/>
              </a:solidFill>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9609" y="2942176"/>
            <a:ext cx="1569276" cy="1627614"/>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0988" y="4792728"/>
            <a:ext cx="1779073" cy="1752420"/>
          </a:xfrm>
          <a:prstGeom prst="rect">
            <a:avLst/>
          </a:prstGeom>
        </p:spPr>
      </p:pic>
      <p:sp>
        <p:nvSpPr>
          <p:cNvPr id="14" name="TextBox 13"/>
          <p:cNvSpPr txBox="1"/>
          <p:nvPr/>
        </p:nvSpPr>
        <p:spPr>
          <a:xfrm>
            <a:off x="846163" y="4371647"/>
            <a:ext cx="902811" cy="307777"/>
          </a:xfrm>
          <a:prstGeom prst="rect">
            <a:avLst/>
          </a:prstGeom>
          <a:noFill/>
        </p:spPr>
        <p:txBody>
          <a:bodyPr wrap="none" rtlCol="0">
            <a:spAutoFit/>
          </a:bodyPr>
          <a:lstStyle/>
          <a:p>
            <a:r>
              <a:rPr lang="zh-CN" altLang="en-US" sz="1400" b="1" dirty="0" smtClean="0">
                <a:solidFill>
                  <a:srgbClr val="C00000"/>
                </a:solidFill>
              </a:rPr>
              <a:t>胶子熔合</a:t>
            </a:r>
            <a:endParaRPr lang="en-US" sz="1400" b="1" dirty="0">
              <a:solidFill>
                <a:srgbClr val="C00000"/>
              </a:solidFill>
            </a:endParaRPr>
          </a:p>
        </p:txBody>
      </p:sp>
      <p:sp>
        <p:nvSpPr>
          <p:cNvPr id="15" name="TextBox 14"/>
          <p:cNvSpPr txBox="1"/>
          <p:nvPr/>
        </p:nvSpPr>
        <p:spPr>
          <a:xfrm>
            <a:off x="2767352" y="4525536"/>
            <a:ext cx="1441420" cy="307777"/>
          </a:xfrm>
          <a:prstGeom prst="rect">
            <a:avLst/>
          </a:prstGeom>
          <a:noFill/>
        </p:spPr>
        <p:txBody>
          <a:bodyPr wrap="none" rtlCol="0">
            <a:spAutoFit/>
          </a:bodyPr>
          <a:lstStyle/>
          <a:p>
            <a:r>
              <a:rPr lang="zh-CN" altLang="en-US" sz="1400" b="1" dirty="0" smtClean="0">
                <a:solidFill>
                  <a:srgbClr val="C00000"/>
                </a:solidFill>
              </a:rPr>
              <a:t>矢量玻色子熔合</a:t>
            </a:r>
            <a:endParaRPr lang="en-US" sz="1400" b="1" dirty="0">
              <a:solidFill>
                <a:srgbClr val="C00000"/>
              </a:solidFill>
            </a:endParaRPr>
          </a:p>
        </p:txBody>
      </p:sp>
      <p:sp>
        <p:nvSpPr>
          <p:cNvPr id="16" name="TextBox 15"/>
          <p:cNvSpPr txBox="1"/>
          <p:nvPr/>
        </p:nvSpPr>
        <p:spPr>
          <a:xfrm>
            <a:off x="271732" y="5772764"/>
            <a:ext cx="1082348" cy="307777"/>
          </a:xfrm>
          <a:prstGeom prst="rect">
            <a:avLst/>
          </a:prstGeom>
          <a:noFill/>
        </p:spPr>
        <p:txBody>
          <a:bodyPr wrap="none" rtlCol="0">
            <a:spAutoFit/>
          </a:bodyPr>
          <a:lstStyle/>
          <a:p>
            <a:r>
              <a:rPr lang="zh-CN" altLang="en-US" sz="1400" b="1" smtClean="0">
                <a:solidFill>
                  <a:srgbClr val="C00000"/>
                </a:solidFill>
              </a:rPr>
              <a:t>顶夸克熔合</a:t>
            </a:r>
            <a:endParaRPr lang="en-US" sz="1400" b="1" dirty="0">
              <a:solidFill>
                <a:srgbClr val="C00000"/>
              </a:solidFill>
            </a:endParaRPr>
          </a:p>
        </p:txBody>
      </p:sp>
      <p:sp>
        <p:nvSpPr>
          <p:cNvPr id="17" name="TextBox 16"/>
          <p:cNvSpPr txBox="1"/>
          <p:nvPr/>
        </p:nvSpPr>
        <p:spPr>
          <a:xfrm>
            <a:off x="3020105" y="5926652"/>
            <a:ext cx="1354858" cy="307777"/>
          </a:xfrm>
          <a:prstGeom prst="rect">
            <a:avLst/>
          </a:prstGeom>
          <a:noFill/>
        </p:spPr>
        <p:txBody>
          <a:bodyPr wrap="none" rtlCol="0">
            <a:spAutoFit/>
          </a:bodyPr>
          <a:lstStyle/>
          <a:p>
            <a:r>
              <a:rPr lang="en-US" altLang="zh-CN" sz="1400" b="1" dirty="0" smtClean="0">
                <a:solidFill>
                  <a:srgbClr val="C00000"/>
                </a:solidFill>
              </a:rPr>
              <a:t>W</a:t>
            </a:r>
            <a:r>
              <a:rPr lang="zh-CN" altLang="en-US" sz="1400" b="1" dirty="0" smtClean="0">
                <a:solidFill>
                  <a:srgbClr val="C00000"/>
                </a:solidFill>
              </a:rPr>
              <a:t>／</a:t>
            </a:r>
            <a:r>
              <a:rPr lang="en-US" altLang="zh-CN" sz="1400" b="1" dirty="0" smtClean="0">
                <a:solidFill>
                  <a:srgbClr val="C00000"/>
                </a:solidFill>
              </a:rPr>
              <a:t>Z</a:t>
            </a:r>
            <a:r>
              <a:rPr lang="zh-CN" altLang="en-US" sz="1400" b="1" dirty="0" smtClean="0">
                <a:solidFill>
                  <a:srgbClr val="C00000"/>
                </a:solidFill>
              </a:rPr>
              <a:t>伴随产生</a:t>
            </a:r>
            <a:endParaRPr lang="en-US" sz="1400" b="1" dirty="0">
              <a:solidFill>
                <a:srgbClr val="C00000"/>
              </a:solidFill>
            </a:endParaRPr>
          </a:p>
        </p:txBody>
      </p:sp>
    </p:spTree>
    <p:extLst>
      <p:ext uri="{BB962C8B-B14F-4D97-AF65-F5344CB8AC3E}">
        <p14:creationId xmlns:p14="http://schemas.microsoft.com/office/powerpoint/2010/main" val="6231798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标题 1"/>
          <p:cNvSpPr>
            <a:spLocks noGrp="1"/>
          </p:cNvSpPr>
          <p:nvPr>
            <p:ph type="title"/>
          </p:nvPr>
        </p:nvSpPr>
        <p:spPr>
          <a:xfrm>
            <a:off x="200025" y="-116924"/>
            <a:ext cx="7313613" cy="868363"/>
          </a:xfrm>
        </p:spPr>
        <p:txBody>
          <a:bodyPr/>
          <a:lstStyle/>
          <a:p>
            <a:r>
              <a:rPr lang="en-US" altLang="zh-CN" dirty="0" smtClean="0">
                <a:latin typeface="Comic Sans MS" charset="0"/>
                <a:cs typeface="Comic Sans MS" charset="0"/>
              </a:rPr>
              <a:t>VBF </a:t>
            </a:r>
            <a:r>
              <a:rPr lang="en-US" altLang="zh-CN" dirty="0">
                <a:latin typeface="Comic Sans MS" charset="0"/>
                <a:cs typeface="Comic Sans MS" charset="0"/>
              </a:rPr>
              <a:t>Higgs </a:t>
            </a:r>
            <a:endParaRPr lang="zh-CN" altLang="en-US" dirty="0">
              <a:latin typeface="Comic Sans MS" charset="0"/>
              <a:cs typeface="Comic Sans MS" charset="0"/>
            </a:endParaRPr>
          </a:p>
        </p:txBody>
      </p:sp>
      <p:pic>
        <p:nvPicPr>
          <p:cNvPr id="48131" name="图片 3" descr="Screen Shot 2013-09-11 at 下午11.53.45.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0525" y="1077146"/>
            <a:ext cx="4271963" cy="3214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132" name="文本框 5"/>
          <p:cNvSpPr txBox="1">
            <a:spLocks noChangeArrowheads="1"/>
          </p:cNvSpPr>
          <p:nvPr/>
        </p:nvSpPr>
        <p:spPr bwMode="auto">
          <a:xfrm>
            <a:off x="2790031" y="2036763"/>
            <a:ext cx="1781175"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Goudy Old Style" charset="0"/>
                <a:ea typeface="宋体" charset="0"/>
                <a:cs typeface="宋体" charset="0"/>
              </a:defRPr>
            </a:lvl1pPr>
            <a:lvl2pPr marL="742950" indent="-285750">
              <a:defRPr kumimoji="1">
                <a:solidFill>
                  <a:schemeClr val="tx1"/>
                </a:solidFill>
                <a:latin typeface="Goudy Old Style" charset="0"/>
                <a:ea typeface="宋体" charset="0"/>
              </a:defRPr>
            </a:lvl2pPr>
            <a:lvl3pPr marL="1143000" indent="-228600">
              <a:defRPr kumimoji="1">
                <a:solidFill>
                  <a:schemeClr val="tx1"/>
                </a:solidFill>
                <a:latin typeface="Goudy Old Style" charset="0"/>
                <a:ea typeface="宋体" charset="0"/>
              </a:defRPr>
            </a:lvl3pPr>
            <a:lvl4pPr marL="1600200" indent="-228600">
              <a:defRPr kumimoji="1">
                <a:solidFill>
                  <a:schemeClr val="tx1"/>
                </a:solidFill>
                <a:latin typeface="Goudy Old Style" charset="0"/>
                <a:ea typeface="宋体" charset="0"/>
              </a:defRPr>
            </a:lvl4pPr>
            <a:lvl5pPr marL="2057400" indent="-228600">
              <a:defRPr kumimoji="1">
                <a:solidFill>
                  <a:schemeClr val="tx1"/>
                </a:solidFill>
                <a:latin typeface="Goudy Old Style" charset="0"/>
                <a:ea typeface="宋体" charset="0"/>
              </a:defRPr>
            </a:lvl5pPr>
            <a:lvl6pPr marL="2514600" indent="-228600" fontAlgn="base">
              <a:spcBef>
                <a:spcPct val="0"/>
              </a:spcBef>
              <a:spcAft>
                <a:spcPct val="0"/>
              </a:spcAft>
              <a:defRPr kumimoji="1">
                <a:solidFill>
                  <a:schemeClr val="tx1"/>
                </a:solidFill>
                <a:latin typeface="Goudy Old Style" charset="0"/>
                <a:ea typeface="宋体" charset="0"/>
              </a:defRPr>
            </a:lvl6pPr>
            <a:lvl7pPr marL="2971800" indent="-228600" fontAlgn="base">
              <a:spcBef>
                <a:spcPct val="0"/>
              </a:spcBef>
              <a:spcAft>
                <a:spcPct val="0"/>
              </a:spcAft>
              <a:defRPr kumimoji="1">
                <a:solidFill>
                  <a:schemeClr val="tx1"/>
                </a:solidFill>
                <a:latin typeface="Goudy Old Style" charset="0"/>
                <a:ea typeface="宋体" charset="0"/>
              </a:defRPr>
            </a:lvl7pPr>
            <a:lvl8pPr marL="3429000" indent="-228600" fontAlgn="base">
              <a:spcBef>
                <a:spcPct val="0"/>
              </a:spcBef>
              <a:spcAft>
                <a:spcPct val="0"/>
              </a:spcAft>
              <a:defRPr kumimoji="1">
                <a:solidFill>
                  <a:schemeClr val="tx1"/>
                </a:solidFill>
                <a:latin typeface="Goudy Old Style" charset="0"/>
                <a:ea typeface="宋体" charset="0"/>
              </a:defRPr>
            </a:lvl8pPr>
            <a:lvl9pPr marL="3886200" indent="-228600" fontAlgn="base">
              <a:spcBef>
                <a:spcPct val="0"/>
              </a:spcBef>
              <a:spcAft>
                <a:spcPct val="0"/>
              </a:spcAft>
              <a:defRPr kumimoji="1">
                <a:solidFill>
                  <a:schemeClr val="tx1"/>
                </a:solidFill>
                <a:latin typeface="Goudy Old Style" charset="0"/>
                <a:ea typeface="宋体" charset="0"/>
              </a:defRPr>
            </a:lvl9pPr>
          </a:lstStyle>
          <a:p>
            <a:r>
              <a:rPr lang="en-US" altLang="zh-CN" b="1" dirty="0">
                <a:solidFill>
                  <a:srgbClr val="FF0000"/>
                </a:solidFill>
              </a:rPr>
              <a:t>3.3σevidence</a:t>
            </a:r>
            <a:endParaRPr lang="zh-CN" altLang="en-US" b="1" dirty="0">
              <a:solidFill>
                <a:srgbClr val="FF0000"/>
              </a:solidFill>
            </a:endParaRPr>
          </a:p>
        </p:txBody>
      </p:sp>
      <mc:AlternateContent xmlns:mc="http://schemas.openxmlformats.org/markup-compatibility/2006" xmlns:a14="http://schemas.microsoft.com/office/drawing/2010/main">
        <mc:Choice Requires="a14">
          <p:sp>
            <p:nvSpPr>
              <p:cNvPr id="48133" name="矩形 2"/>
              <p:cNvSpPr>
                <a:spLocks noChangeArrowheads="1"/>
              </p:cNvSpPr>
              <p:nvPr/>
            </p:nvSpPr>
            <p:spPr bwMode="auto">
              <a:xfrm>
                <a:off x="348691" y="4469904"/>
                <a:ext cx="7735887" cy="2585323"/>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a:spAutoFit/>
              </a:bodyPr>
              <a:lstStyle/>
              <a:p>
                <a:pPr marL="285750" indent="-285750">
                  <a:buFont typeface="Wingdings" charset="2"/>
                  <a:buChar char="Ø"/>
                </a:pPr>
                <a:r>
                  <a:rPr lang="en-US" altLang="zh-CN" dirty="0"/>
                  <a:t> </a:t>
                </a:r>
                <a:r>
                  <a:rPr lang="en-US" altLang="zh-CN" b="1" dirty="0">
                    <a:solidFill>
                      <a:srgbClr val="FF0000"/>
                    </a:solidFill>
                    <a:latin typeface="Comic Sans MS" charset="0"/>
                    <a:cs typeface="Comic Sans MS" charset="0"/>
                  </a:rPr>
                  <a:t>First </a:t>
                </a:r>
                <a:r>
                  <a:rPr lang="en-US" altLang="zh-CN" b="1" dirty="0" smtClean="0">
                    <a:solidFill>
                      <a:srgbClr val="0000FF"/>
                    </a:solidFill>
                    <a:latin typeface="Comic Sans MS" charset="0"/>
                    <a:cs typeface="Comic Sans MS" charset="0"/>
                  </a:rPr>
                  <a:t>3σ</a:t>
                </a:r>
                <a:r>
                  <a:rPr lang="en-US" altLang="zh-CN" b="1" dirty="0" smtClean="0">
                    <a:solidFill>
                      <a:srgbClr val="FF0000"/>
                    </a:solidFill>
                    <a:latin typeface="Comic Sans MS" charset="0"/>
                    <a:cs typeface="Comic Sans MS" charset="0"/>
                  </a:rPr>
                  <a:t> </a:t>
                </a:r>
                <a:r>
                  <a:rPr lang="en-US" altLang="zh-CN" b="1" dirty="0">
                    <a:solidFill>
                      <a:srgbClr val="FF0000"/>
                    </a:solidFill>
                    <a:latin typeface="Comic Sans MS" charset="0"/>
                    <a:cs typeface="Comic Sans MS" charset="0"/>
                  </a:rPr>
                  <a:t>VBF Higgs evidence has been seen with ATLAS </a:t>
                </a:r>
                <a:r>
                  <a:rPr lang="en-US" altLang="zh-CN" b="1" dirty="0" smtClean="0">
                    <a:solidFill>
                      <a:srgbClr val="FF0000"/>
                    </a:solidFill>
                    <a:latin typeface="Comic Sans MS" charset="0"/>
                    <a:cs typeface="Comic Sans MS" charset="0"/>
                  </a:rPr>
                  <a:t>detector with RUN1 data.</a:t>
                </a:r>
                <a:endParaRPr lang="en-US" altLang="zh-CN" b="1" dirty="0">
                  <a:solidFill>
                    <a:srgbClr val="FF0000"/>
                  </a:solidFill>
                  <a:latin typeface="Comic Sans MS" charset="0"/>
                  <a:cs typeface="Comic Sans MS" charset="0"/>
                </a:endParaRPr>
              </a:p>
              <a:p>
                <a:pPr marL="285750" indent="-285750">
                  <a:buFont typeface="Wingdings" charset="2"/>
                  <a:buChar char="Ø"/>
                </a:pPr>
                <a:r>
                  <a:rPr lang="en-US" altLang="zh-CN" b="1" dirty="0">
                    <a:solidFill>
                      <a:srgbClr val="FF0000"/>
                    </a:solidFill>
                    <a:latin typeface="Comic Sans MS" charset="0"/>
                    <a:cs typeface="Comic Sans MS" charset="0"/>
                  </a:rPr>
                  <a:t>The most important contribution to the 125.5 GeV VBF Higgs is from H</a:t>
                </a:r>
                <a:r>
                  <a:rPr lang="en-US" altLang="zh-CN" b="1" dirty="0">
                    <a:solidFill>
                      <a:srgbClr val="FF0000"/>
                    </a:solidFill>
                    <a:latin typeface="Comic Sans MS" charset="0"/>
                    <a:cs typeface="Comic Sans MS" charset="0"/>
                    <a:sym typeface="Wingdings" charset="0"/>
                  </a:rPr>
                  <a:t> </a:t>
                </a:r>
                <a:r>
                  <a:rPr lang="en-US" altLang="zh-CN" b="1" dirty="0">
                    <a:solidFill>
                      <a:srgbClr val="FF0000"/>
                    </a:solidFill>
                    <a:latin typeface="Symbol" charset="0"/>
                    <a:cs typeface="Symbol" charset="0"/>
                    <a:sym typeface="Wingdings" charset="0"/>
                  </a:rPr>
                  <a:t>gg </a:t>
                </a:r>
                <a:endParaRPr lang="en-US" altLang="zh-CN" b="1" dirty="0" smtClean="0">
                  <a:solidFill>
                    <a:srgbClr val="FF0000"/>
                  </a:solidFill>
                  <a:latin typeface="Symbol" charset="0"/>
                  <a:cs typeface="Symbol" charset="0"/>
                  <a:sym typeface="Wingdings" charset="0"/>
                </a:endParaRPr>
              </a:p>
              <a:p>
                <a:pPr marL="285750" indent="-285750">
                  <a:buFont typeface="Wingdings" charset="2"/>
                  <a:buChar char="Ø"/>
                </a:pPr>
                <a:r>
                  <a:rPr lang="en-US" altLang="zh-CN" b="1" dirty="0" smtClean="0">
                    <a:solidFill>
                      <a:srgbClr val="FF0000"/>
                    </a:solidFill>
                    <a:latin typeface="Comic Sans MS" charset="0"/>
                    <a:cs typeface="Comic Sans MS" charset="0"/>
                    <a:sym typeface="Wingdings" charset="0"/>
                  </a:rPr>
                  <a:t>With the combination between ATLAS and CMS with RUN1 data, one observed 5.4</a:t>
                </a:r>
                <a:r>
                  <a:rPr lang="en-US" altLang="zh-CN" b="1" dirty="0" smtClean="0">
                    <a:solidFill>
                      <a:srgbClr val="FF0000"/>
                    </a:solidFill>
                    <a:latin typeface="Symbol" charset="2"/>
                    <a:ea typeface="Symbol" charset="2"/>
                    <a:cs typeface="Symbol" charset="2"/>
                    <a:sym typeface="Wingdings" charset="0"/>
                  </a:rPr>
                  <a:t>s</a:t>
                </a:r>
                <a:r>
                  <a:rPr lang="en-US" altLang="zh-CN" b="1" dirty="0" smtClean="0">
                    <a:solidFill>
                      <a:srgbClr val="FF0000"/>
                    </a:solidFill>
                    <a:latin typeface="+mn-ea"/>
                    <a:cs typeface="Symbol" charset="0"/>
                    <a:sym typeface="Wingdings" charset="0"/>
                  </a:rPr>
                  <a:t>.</a:t>
                </a:r>
              </a:p>
              <a:p>
                <a:pPr marL="285750" indent="-285750">
                  <a:buFont typeface="Wingdings" charset="2"/>
                  <a:buChar char="Ø"/>
                </a:pPr>
                <a:r>
                  <a:rPr lang="en-US" altLang="zh-CN" b="1" dirty="0">
                    <a:solidFill>
                      <a:srgbClr val="FF0000"/>
                    </a:solidFill>
                    <a:latin typeface="Comic Sans MS" charset="0"/>
                    <a:cs typeface="Comic Sans MS" charset="0"/>
                    <a:sym typeface="Wingdings" charset="0"/>
                  </a:rPr>
                  <a:t>With Run2 data, combining channels </a:t>
                </a:r>
                <a14:m>
                  <m:oMath xmlns:m="http://schemas.openxmlformats.org/officeDocument/2006/math">
                    <m:r>
                      <m:rPr>
                        <m:sty m:val="p"/>
                      </m:rPr>
                      <a:rPr lang="en-US" b="1">
                        <a:solidFill>
                          <a:srgbClr val="FF0000"/>
                        </a:solidFill>
                        <a:latin typeface="Cambria Math" charset="0"/>
                        <a:cs typeface="Comic Sans MS" charset="0"/>
                      </a:rPr>
                      <m:t>H</m:t>
                    </m:r>
                    <m:r>
                      <a:rPr lang="en-US" b="1">
                        <a:solidFill>
                          <a:srgbClr val="FF0000"/>
                        </a:solidFill>
                        <a:latin typeface="Cambria Math" charset="0"/>
                        <a:cs typeface="Comic Sans MS" charset="0"/>
                      </a:rPr>
                      <m:t>→</m:t>
                    </m:r>
                    <m:r>
                      <m:rPr>
                        <m:sty m:val="p"/>
                      </m:rPr>
                      <a:rPr lang="en-US" b="1">
                        <a:solidFill>
                          <a:srgbClr val="FF0000"/>
                        </a:solidFill>
                        <a:latin typeface="Cambria Math" charset="0"/>
                        <a:cs typeface="Comic Sans MS" charset="0"/>
                      </a:rPr>
                      <m:t>γγ</m:t>
                    </m:r>
                    <m:r>
                      <a:rPr lang="en-US" b="1">
                        <a:solidFill>
                          <a:srgbClr val="FF0000"/>
                        </a:solidFill>
                        <a:latin typeface="Cambria Math" charset="0"/>
                        <a:cs typeface="Comic Sans MS" charset="0"/>
                      </a:rPr>
                      <m:t>, </m:t>
                    </m:r>
                    <m:r>
                      <m:rPr>
                        <m:sty m:val="p"/>
                      </m:rPr>
                      <a:rPr lang="en-US" b="1">
                        <a:solidFill>
                          <a:srgbClr val="FF0000"/>
                        </a:solidFill>
                        <a:latin typeface="Cambria Math" charset="0"/>
                        <a:cs typeface="Comic Sans MS" charset="0"/>
                      </a:rPr>
                      <m:t>WW</m:t>
                    </m:r>
                    <m:r>
                      <a:rPr lang="en-US" b="1">
                        <a:solidFill>
                          <a:srgbClr val="FF0000"/>
                        </a:solidFill>
                        <a:latin typeface="Cambria Math" charset="0"/>
                        <a:cs typeface="Comic Sans MS" charset="0"/>
                      </a:rPr>
                      <m:t>,</m:t>
                    </m:r>
                    <m:r>
                      <m:rPr>
                        <m:sty m:val="p"/>
                      </m:rPr>
                      <a:rPr lang="en-US" b="1">
                        <a:solidFill>
                          <a:srgbClr val="FF0000"/>
                        </a:solidFill>
                        <a:latin typeface="Cambria Math" charset="0"/>
                        <a:cs typeface="Comic Sans MS" charset="0"/>
                      </a:rPr>
                      <m:t>ZZ</m:t>
                    </m:r>
                    <m:r>
                      <a:rPr lang="en-US" b="1">
                        <a:solidFill>
                          <a:srgbClr val="FF0000"/>
                        </a:solidFill>
                        <a:latin typeface="Cambria Math" charset="0"/>
                        <a:cs typeface="Comic Sans MS" charset="0"/>
                      </a:rPr>
                      <m:t>, </m:t>
                    </m:r>
                    <m:r>
                      <m:rPr>
                        <m:sty m:val="p"/>
                      </m:rPr>
                      <a:rPr lang="en-US" b="1">
                        <a:solidFill>
                          <a:srgbClr val="FF0000"/>
                        </a:solidFill>
                        <a:latin typeface="Cambria Math" charset="0"/>
                        <a:cs typeface="Comic Sans MS" charset="0"/>
                      </a:rPr>
                      <m:t>ττ</m:t>
                    </m:r>
                  </m:oMath>
                </a14:m>
                <a:r>
                  <a:rPr lang="en-US" b="1" dirty="0">
                    <a:solidFill>
                      <a:srgbClr val="FF0000"/>
                    </a:solidFill>
                    <a:latin typeface="Comic Sans MS" charset="0"/>
                    <a:cs typeface="Comic Sans MS" charset="0"/>
                  </a:rPr>
                  <a:t> </a:t>
                </a:r>
                <a:r>
                  <a:rPr lang="en-US" altLang="zh-CN" b="1" dirty="0">
                    <a:solidFill>
                      <a:srgbClr val="FF0000"/>
                    </a:solidFill>
                    <a:latin typeface="Comic Sans MS" charset="0"/>
                    <a:cs typeface="Comic Sans MS" charset="0"/>
                    <a:sym typeface="Wingdings" charset="0"/>
                  </a:rPr>
                  <a:t>with ATLAS detector, we observed 6.5</a:t>
                </a:r>
                <a:r>
                  <a:rPr lang="en-US" altLang="zh-CN" b="1" dirty="0">
                    <a:solidFill>
                      <a:srgbClr val="FF0000"/>
                    </a:solidFill>
                    <a:latin typeface="Symbol" charset="2"/>
                    <a:ea typeface="Symbol" charset="2"/>
                    <a:cs typeface="Symbol" charset="2"/>
                    <a:sym typeface="Wingdings" charset="0"/>
                  </a:rPr>
                  <a:t>s</a:t>
                </a:r>
                <a:r>
                  <a:rPr lang="en-US" altLang="zh-CN" b="1" dirty="0">
                    <a:solidFill>
                      <a:srgbClr val="FF0000"/>
                    </a:solidFill>
                    <a:latin typeface="Comic Sans MS" charset="0"/>
                    <a:cs typeface="Comic Sans MS" charset="0"/>
                    <a:sym typeface="Wingdings" charset="0"/>
                  </a:rPr>
                  <a:t>/5.3</a:t>
                </a:r>
                <a:r>
                  <a:rPr lang="en-US" altLang="zh-CN" b="1" dirty="0">
                    <a:solidFill>
                      <a:srgbClr val="FF0000"/>
                    </a:solidFill>
                    <a:latin typeface="Symbol" charset="2"/>
                    <a:ea typeface="Symbol" charset="2"/>
                    <a:cs typeface="Symbol" charset="2"/>
                    <a:sym typeface="Wingdings" charset="0"/>
                  </a:rPr>
                  <a:t>s</a:t>
                </a:r>
                <a:r>
                  <a:rPr lang="en-US" altLang="zh-CN" b="1" dirty="0">
                    <a:solidFill>
                      <a:srgbClr val="FF0000"/>
                    </a:solidFill>
                    <a:latin typeface="Comic Sans MS" charset="0"/>
                    <a:cs typeface="Comic Sans MS" charset="0"/>
                    <a:sym typeface="Wingdings" charset="0"/>
                  </a:rPr>
                  <a:t>(observed/expected)</a:t>
                </a:r>
              </a:p>
              <a:p>
                <a:pPr marL="285750" indent="-285750">
                  <a:buFont typeface="Wingdings" charset="2"/>
                  <a:buChar char="Ø"/>
                </a:pPr>
                <a:endParaRPr lang="en-US" altLang="zh-CN" b="1" dirty="0">
                  <a:solidFill>
                    <a:srgbClr val="FF0000"/>
                  </a:solidFill>
                  <a:latin typeface="Comic Sans MS" charset="0"/>
                  <a:cs typeface="Comic Sans MS" charset="0"/>
                  <a:sym typeface="Wingdings" charset="0"/>
                </a:endParaRPr>
              </a:p>
            </p:txBody>
          </p:sp>
        </mc:Choice>
        <mc:Fallback xmlns="">
          <p:sp>
            <p:nvSpPr>
              <p:cNvPr id="48133" name="矩形 2"/>
              <p:cNvSpPr>
                <a:spLocks noRot="1" noChangeAspect="1" noMove="1" noResize="1" noEditPoints="1" noAdjustHandles="1" noChangeArrowheads="1" noChangeShapeType="1" noTextEdit="1"/>
              </p:cNvSpPr>
              <p:nvPr/>
            </p:nvSpPr>
            <p:spPr bwMode="auto">
              <a:xfrm>
                <a:off x="348691" y="4469904"/>
                <a:ext cx="7735887" cy="2585323"/>
              </a:xfrm>
              <a:prstGeom prst="rect">
                <a:avLst/>
              </a:prstGeom>
              <a:blipFill rotWithShape="0">
                <a:blip r:embed="rId4"/>
                <a:stretch>
                  <a:fillRect l="-473" t="-1179" r="-2758"/>
                </a:stretch>
              </a:bli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noFill/>
                  </a:rPr>
                  <a:t> </a:t>
                </a:r>
              </a:p>
            </p:txBody>
          </p:sp>
        </mc:Fallback>
      </mc:AlternateContent>
      <p:sp>
        <p:nvSpPr>
          <p:cNvPr id="9" name="幻灯片编号占位符 8"/>
          <p:cNvSpPr>
            <a:spLocks noGrp="1"/>
          </p:cNvSpPr>
          <p:nvPr>
            <p:ph type="sldNum" sz="quarter" idx="12"/>
          </p:nvPr>
        </p:nvSpPr>
        <p:spPr>
          <a:xfrm>
            <a:off x="7521388" y="5476097"/>
            <a:ext cx="1483056" cy="851848"/>
          </a:xfrm>
        </p:spPr>
        <p:txBody>
          <a:bodyPr/>
          <a:lstStyle/>
          <a:p>
            <a:pPr>
              <a:defRPr/>
            </a:pPr>
            <a:fld id="{471DA424-0A3D-6F44-98FB-F05EB64CA6C5}" type="slidenum">
              <a:rPr lang="en-US"/>
              <a:pPr>
                <a:defRPr/>
              </a:pPr>
              <a:t>40</a:t>
            </a:fld>
            <a:endParaRPr lang="en-US" dirty="0"/>
          </a:p>
        </p:txBody>
      </p:sp>
      <p:pic>
        <p:nvPicPr>
          <p:cNvPr id="7" name="Picture 6" descr="../Desktop/Screen%20Shot%202018-07-07%20at%203.32.35%20PM."/>
          <p:cNvPicPr/>
          <p:nvPr/>
        </p:nvPicPr>
        <p:blipFill>
          <a:blip r:embed="rId5">
            <a:extLst>
              <a:ext uri="{28A0092B-C50C-407E-A947-70E740481C1C}">
                <a14:useLocalDpi xmlns:a14="http://schemas.microsoft.com/office/drawing/2010/main" val="0"/>
              </a:ext>
            </a:extLst>
          </a:blip>
          <a:srcRect/>
          <a:stretch>
            <a:fillRect/>
          </a:stretch>
        </p:blipFill>
        <p:spPr bwMode="auto">
          <a:xfrm>
            <a:off x="4757803" y="682374"/>
            <a:ext cx="3937635" cy="3763010"/>
          </a:xfrm>
          <a:prstGeom prst="rect">
            <a:avLst/>
          </a:prstGeom>
          <a:noFill/>
          <a:ln>
            <a:noFill/>
          </a:ln>
        </p:spPr>
      </p:pic>
    </p:spTree>
    <p:extLst>
      <p:ext uri="{BB962C8B-B14F-4D97-AF65-F5344CB8AC3E}">
        <p14:creationId xmlns:p14="http://schemas.microsoft.com/office/powerpoint/2010/main" val="3348300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9D2C864-9362-43C7-A136-D9C41D93A96D}" type="slidenum">
              <a:rPr lang="en-US" smtClean="0"/>
              <a:t>41</a:t>
            </a:fld>
            <a:endParaRPr lang="en-US"/>
          </a:p>
        </p:txBody>
      </p:sp>
      <p:sp>
        <p:nvSpPr>
          <p:cNvPr id="3" name="Title 1"/>
          <p:cNvSpPr txBox="1">
            <a:spLocks/>
          </p:cNvSpPr>
          <p:nvPr/>
        </p:nvSpPr>
        <p:spPr>
          <a:xfrm>
            <a:off x="228600" y="76200"/>
            <a:ext cx="8229600" cy="609600"/>
          </a:xfrm>
          <a:prstGeom prst="rect">
            <a:avLst/>
          </a:prstGeom>
        </p:spPr>
        <p:txBody>
          <a:bodyPr/>
          <a:lstStyle>
            <a:lvl1pPr algn="ctr" defTabSz="914400" rtl="0" eaLnBrk="1" latinLnBrk="0" hangingPunct="1">
              <a:spcBef>
                <a:spcPct val="0"/>
              </a:spcBef>
              <a:buNone/>
              <a:defRPr sz="4600" kern="1200">
                <a:solidFill>
                  <a:schemeClr val="tx1"/>
                </a:solidFill>
                <a:latin typeface="+mj-lt"/>
                <a:ea typeface="+mj-ea"/>
                <a:cs typeface="+mj-cs"/>
              </a:defRPr>
            </a:lvl1pPr>
          </a:lstStyle>
          <a:p>
            <a:r>
              <a:rPr lang="en-US" smtClean="0"/>
              <a:t>Observation of ttH Production</a:t>
            </a:r>
            <a:endParaRPr lang="en-US" dirty="0"/>
          </a:p>
        </p:txBody>
      </p:sp>
      <p:pic>
        <p:nvPicPr>
          <p:cNvPr id="4" name="Picture 3" descr="https://atlas.web.cern.ch/Atlas/GROUPS/PHYSICS/PAPERS/HIGG-2018-13/figaux_0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3333451"/>
            <a:ext cx="4210050" cy="28662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334000" y="6347810"/>
            <a:ext cx="1974836" cy="369332"/>
          </a:xfrm>
          <a:prstGeom prst="rect">
            <a:avLst/>
          </a:prstGeom>
          <a:noFill/>
        </p:spPr>
        <p:txBody>
          <a:bodyPr wrap="none" rtlCol="0">
            <a:spAutoFit/>
          </a:bodyPr>
          <a:lstStyle/>
          <a:p>
            <a:r>
              <a:rPr lang="en-US" sz="1800" b="0" dirty="0" smtClean="0"/>
              <a:t>ATLAS: 1806.00425</a:t>
            </a:r>
            <a:endParaRPr lang="en-US" sz="1800" b="0" dirty="0"/>
          </a:p>
        </p:txBody>
      </p:sp>
      <p:pic>
        <p:nvPicPr>
          <p:cNvPr id="6" name="Picture 2" descr="Image result for tth produc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914400"/>
            <a:ext cx="2750381" cy="15861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cms-results.web.cern.ch/cms-results/public-results/publications/HIG-17-035/CMS-HIG-17-035_Figure_0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6577" y="2795649"/>
            <a:ext cx="4038600" cy="387454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Object 7"/>
          <p:cNvGraphicFramePr>
            <a:graphicFrameLocks noChangeAspect="1"/>
          </p:cNvGraphicFramePr>
          <p:nvPr>
            <p:extLst>
              <p:ext uri="{D42A27DB-BD31-4B8C-83A1-F6EECF244321}">
                <p14:modId xmlns:p14="http://schemas.microsoft.com/office/powerpoint/2010/main" val="1184102683"/>
              </p:ext>
            </p:extLst>
          </p:nvPr>
        </p:nvGraphicFramePr>
        <p:xfrm>
          <a:off x="1143000" y="1516974"/>
          <a:ext cx="698500" cy="381000"/>
        </p:xfrm>
        <a:graphic>
          <a:graphicData uri="http://schemas.openxmlformats.org/presentationml/2006/ole">
            <mc:AlternateContent xmlns:mc="http://schemas.openxmlformats.org/markup-compatibility/2006">
              <mc:Choice xmlns:v="urn:schemas-microsoft-com:vml" Requires="v">
                <p:oleObj spid="_x0000_s12340" name="Equation" r:id="rId6" imgW="698400" imgH="380880" progId="Equation.DSMT4">
                  <p:embed/>
                </p:oleObj>
              </mc:Choice>
              <mc:Fallback>
                <p:oleObj name="Equation" r:id="rId6" imgW="698400" imgH="380880" progId="Equation.DSMT4">
                  <p:embed/>
                  <p:pic>
                    <p:nvPicPr>
                      <p:cNvPr id="0" name=""/>
                      <p:cNvPicPr/>
                      <p:nvPr/>
                    </p:nvPicPr>
                    <p:blipFill>
                      <a:blip r:embed="rId7"/>
                      <a:stretch>
                        <a:fillRect/>
                      </a:stretch>
                    </p:blipFill>
                    <p:spPr>
                      <a:xfrm>
                        <a:off x="1143000" y="1516974"/>
                        <a:ext cx="698500" cy="3810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482836432"/>
              </p:ext>
            </p:extLst>
          </p:nvPr>
        </p:nvGraphicFramePr>
        <p:xfrm>
          <a:off x="4146550" y="1219200"/>
          <a:ext cx="4660900" cy="1689100"/>
        </p:xfrm>
        <a:graphic>
          <a:graphicData uri="http://schemas.openxmlformats.org/presentationml/2006/ole">
            <mc:AlternateContent xmlns:mc="http://schemas.openxmlformats.org/markup-compatibility/2006">
              <mc:Choice xmlns:v="urn:schemas-microsoft-com:vml" Requires="v">
                <p:oleObj spid="_x0000_s12341" name="Equation" r:id="rId8" imgW="4660560" imgH="1688760" progId="Equation.DSMT4">
                  <p:embed/>
                </p:oleObj>
              </mc:Choice>
              <mc:Fallback>
                <p:oleObj name="Equation" r:id="rId8" imgW="4660560" imgH="1688760" progId="Equation.DSMT4">
                  <p:embed/>
                  <p:pic>
                    <p:nvPicPr>
                      <p:cNvPr id="0" name=""/>
                      <p:cNvPicPr/>
                      <p:nvPr/>
                    </p:nvPicPr>
                    <p:blipFill>
                      <a:blip r:embed="rId9"/>
                      <a:stretch>
                        <a:fillRect/>
                      </a:stretch>
                    </p:blipFill>
                    <p:spPr>
                      <a:xfrm>
                        <a:off x="4146550" y="1219200"/>
                        <a:ext cx="4660900" cy="1689100"/>
                      </a:xfrm>
                      <a:prstGeom prst="rect">
                        <a:avLst/>
                      </a:prstGeom>
                    </p:spPr>
                  </p:pic>
                </p:oleObj>
              </mc:Fallback>
            </mc:AlternateContent>
          </a:graphicData>
        </a:graphic>
      </p:graphicFrame>
      <p:sp>
        <p:nvSpPr>
          <p:cNvPr id="10" name="TextBox 9"/>
          <p:cNvSpPr txBox="1"/>
          <p:nvPr/>
        </p:nvSpPr>
        <p:spPr>
          <a:xfrm rot="16200000">
            <a:off x="-954338" y="4510458"/>
            <a:ext cx="2941831" cy="369332"/>
          </a:xfrm>
          <a:prstGeom prst="rect">
            <a:avLst/>
          </a:prstGeom>
          <a:noFill/>
        </p:spPr>
        <p:txBody>
          <a:bodyPr wrap="none" rtlCol="0">
            <a:spAutoFit/>
          </a:bodyPr>
          <a:lstStyle/>
          <a:p>
            <a:r>
              <a:rPr lang="en-US" sz="1800" b="0" dirty="0" smtClean="0"/>
              <a:t>CMS: PRL 120 (2018) 231801 </a:t>
            </a:r>
            <a:endParaRPr lang="en-US" sz="1800" b="0" dirty="0"/>
          </a:p>
        </p:txBody>
      </p:sp>
      <p:sp>
        <p:nvSpPr>
          <p:cNvPr id="11" name="TextBox 10"/>
          <p:cNvSpPr txBox="1"/>
          <p:nvPr/>
        </p:nvSpPr>
        <p:spPr>
          <a:xfrm>
            <a:off x="7694849" y="4096749"/>
            <a:ext cx="763351" cy="461665"/>
          </a:xfrm>
          <a:prstGeom prst="rect">
            <a:avLst/>
          </a:prstGeom>
          <a:noFill/>
        </p:spPr>
        <p:txBody>
          <a:bodyPr wrap="none" rtlCol="0">
            <a:spAutoFit/>
          </a:bodyPr>
          <a:lstStyle/>
          <a:p>
            <a:r>
              <a:rPr lang="en-US" dirty="0" smtClean="0"/>
              <a:t>4.1</a:t>
            </a:r>
            <a:r>
              <a:rPr lang="en-US" dirty="0" smtClean="0">
                <a:latin typeface="Symbol" charset="2"/>
                <a:ea typeface="Symbol" charset="2"/>
                <a:cs typeface="Symbol" charset="2"/>
              </a:rPr>
              <a:t>s</a:t>
            </a:r>
            <a:endParaRPr lang="en-US" dirty="0">
              <a:latin typeface="Symbol" charset="2"/>
              <a:ea typeface="Symbol" charset="2"/>
              <a:cs typeface="Symbol" charset="2"/>
            </a:endParaRPr>
          </a:p>
        </p:txBody>
      </p:sp>
    </p:spTree>
    <p:extLst>
      <p:ext uri="{BB962C8B-B14F-4D97-AF65-F5344CB8AC3E}">
        <p14:creationId xmlns:p14="http://schemas.microsoft.com/office/powerpoint/2010/main" val="1838694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9D2C864-9362-43C7-A136-D9C41D93A96D}" type="slidenum">
              <a:rPr lang="en-US" smtClean="0"/>
              <a:t>42</a:t>
            </a:fld>
            <a:endParaRPr lang="en-US"/>
          </a:p>
        </p:txBody>
      </p:sp>
      <p:sp>
        <p:nvSpPr>
          <p:cNvPr id="3" name="Title 1"/>
          <p:cNvSpPr txBox="1">
            <a:spLocks/>
          </p:cNvSpPr>
          <p:nvPr/>
        </p:nvSpPr>
        <p:spPr>
          <a:xfrm>
            <a:off x="228600" y="76200"/>
            <a:ext cx="8229600" cy="609600"/>
          </a:xfrm>
          <a:prstGeom prst="rect">
            <a:avLst/>
          </a:prstGeom>
        </p:spPr>
        <p:txBody>
          <a:bodyPr/>
          <a:lstStyle>
            <a:lvl1pPr algn="ctr" defTabSz="914400" rtl="0" eaLnBrk="1" latinLnBrk="0" hangingPunct="1">
              <a:spcBef>
                <a:spcPct val="0"/>
              </a:spcBef>
              <a:buNone/>
              <a:defRPr sz="4600" kern="1200">
                <a:solidFill>
                  <a:schemeClr val="tx1"/>
                </a:solidFill>
                <a:latin typeface="+mj-lt"/>
                <a:ea typeface="+mj-ea"/>
                <a:cs typeface="+mj-cs"/>
              </a:defRPr>
            </a:lvl1pPr>
          </a:lstStyle>
          <a:p>
            <a:r>
              <a:rPr lang="en-US" smtClean="0"/>
              <a:t>H</a:t>
            </a:r>
            <a:r>
              <a:rPr lang="en-US" smtClean="0">
                <a:latin typeface="Calibri"/>
              </a:rPr>
              <a:t>→</a:t>
            </a:r>
            <a:r>
              <a:rPr lang="en-US" smtClean="0">
                <a:latin typeface="Symbol" panose="05050102010706020507" pitchFamily="18" charset="2"/>
              </a:rPr>
              <a:t>tt</a:t>
            </a:r>
            <a:r>
              <a:rPr lang="en-US" smtClean="0">
                <a:latin typeface="Calibri"/>
              </a:rPr>
              <a:t> decay</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1060404066"/>
              </p:ext>
            </p:extLst>
          </p:nvPr>
        </p:nvGraphicFramePr>
        <p:xfrm>
          <a:off x="3740150" y="846138"/>
          <a:ext cx="5041900" cy="1028700"/>
        </p:xfrm>
        <a:graphic>
          <a:graphicData uri="http://schemas.openxmlformats.org/presentationml/2006/ole">
            <mc:AlternateContent xmlns:mc="http://schemas.openxmlformats.org/markup-compatibility/2006">
              <mc:Choice xmlns:v="urn:schemas-microsoft-com:vml" Requires="v">
                <p:oleObj spid="_x0000_s13337" name="Equation" r:id="rId3" imgW="5041800" imgH="1028520" progId="Equation.DSMT4">
                  <p:embed/>
                </p:oleObj>
              </mc:Choice>
              <mc:Fallback>
                <p:oleObj name="Equation" r:id="rId3" imgW="5041800" imgH="1028520" progId="Equation.DSMT4">
                  <p:embed/>
                  <p:pic>
                    <p:nvPicPr>
                      <p:cNvPr id="0" name=""/>
                      <p:cNvPicPr>
                        <a:picLocks noChangeAspect="1" noChangeArrowheads="1"/>
                      </p:cNvPicPr>
                      <p:nvPr/>
                    </p:nvPicPr>
                    <p:blipFill>
                      <a:blip r:embed="rId4"/>
                      <a:srcRect/>
                      <a:stretch>
                        <a:fillRect/>
                      </a:stretch>
                    </p:blipFill>
                    <p:spPr bwMode="auto">
                      <a:xfrm>
                        <a:off x="3740150" y="846138"/>
                        <a:ext cx="50419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TextBox 4"/>
          <p:cNvSpPr txBox="1"/>
          <p:nvPr/>
        </p:nvSpPr>
        <p:spPr>
          <a:xfrm>
            <a:off x="2286000" y="6400800"/>
            <a:ext cx="5455724" cy="369332"/>
          </a:xfrm>
          <a:prstGeom prst="rect">
            <a:avLst/>
          </a:prstGeom>
          <a:noFill/>
        </p:spPr>
        <p:txBody>
          <a:bodyPr wrap="none" rtlCol="0">
            <a:spAutoFit/>
          </a:bodyPr>
          <a:lstStyle/>
          <a:p>
            <a:r>
              <a:rPr lang="en-US" sz="1800" b="0" dirty="0" smtClean="0"/>
              <a:t>ATLAS: ATLAS-CONF-2018-021; CMS: PLB 779 (2018) 283</a:t>
            </a:r>
            <a:endParaRPr lang="en-US" sz="1800" b="0" dirty="0"/>
          </a:p>
        </p:txBody>
      </p:sp>
      <p:pic>
        <p:nvPicPr>
          <p:cNvPr id="6" name="Picture 5" descr="http://cms-results.web.cern.ch/cms-results/public-results/publications/HIG-16-043/CMS-HIG-16-043_Figure_018.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399" y="2081689"/>
            <a:ext cx="4501991" cy="431911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http://cms-results.web.cern.ch/cms-results/public-results/publications/HIG-16-043/CMS-HIG-16-043_Figure_021-b.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00600" y="2414226"/>
            <a:ext cx="4155374" cy="398657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71455" y="927011"/>
            <a:ext cx="1931939" cy="461665"/>
          </a:xfrm>
          <a:prstGeom prst="rect">
            <a:avLst/>
          </a:prstGeom>
          <a:noFill/>
        </p:spPr>
        <p:txBody>
          <a:bodyPr wrap="none" rtlCol="0">
            <a:spAutoFit/>
          </a:bodyPr>
          <a:lstStyle/>
          <a:p>
            <a:r>
              <a:rPr lang="en-US" b="0" dirty="0" smtClean="0"/>
              <a:t>Run 1 + Run 2</a:t>
            </a:r>
            <a:endParaRPr lang="en-US" b="0" dirty="0"/>
          </a:p>
        </p:txBody>
      </p:sp>
    </p:spTree>
    <p:extLst>
      <p:ext uri="{BB962C8B-B14F-4D97-AF65-F5344CB8AC3E}">
        <p14:creationId xmlns:p14="http://schemas.microsoft.com/office/powerpoint/2010/main" val="2443508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9D2C864-9362-43C7-A136-D9C41D93A96D}" type="slidenum">
              <a:rPr lang="en-US" smtClean="0"/>
              <a:t>43</a:t>
            </a:fld>
            <a:endParaRPr lang="en-US"/>
          </a:p>
        </p:txBody>
      </p:sp>
      <p:sp>
        <p:nvSpPr>
          <p:cNvPr id="3" name="Title 1"/>
          <p:cNvSpPr txBox="1">
            <a:spLocks/>
          </p:cNvSpPr>
          <p:nvPr/>
        </p:nvSpPr>
        <p:spPr>
          <a:xfrm>
            <a:off x="228600" y="76200"/>
            <a:ext cx="8229600" cy="609600"/>
          </a:xfrm>
          <a:prstGeom prst="rect">
            <a:avLst/>
          </a:prstGeom>
        </p:spPr>
        <p:txBody>
          <a:bodyPr/>
          <a:lstStyle>
            <a:lvl1pPr algn="ctr" defTabSz="914400" rtl="0" eaLnBrk="1" latinLnBrk="0" hangingPunct="1">
              <a:spcBef>
                <a:spcPct val="0"/>
              </a:spcBef>
              <a:buNone/>
              <a:defRPr sz="4600" kern="1200">
                <a:solidFill>
                  <a:schemeClr val="tx1"/>
                </a:solidFill>
                <a:latin typeface="+mj-lt"/>
                <a:ea typeface="+mj-ea"/>
                <a:cs typeface="+mj-cs"/>
              </a:defRPr>
            </a:lvl1pPr>
          </a:lstStyle>
          <a:p>
            <a:r>
              <a:rPr lang="en-US" smtClean="0"/>
              <a:t>VH Production with </a:t>
            </a:r>
            <a:r>
              <a:rPr lang="en-US" i="1" smtClean="0"/>
              <a:t>H</a:t>
            </a:r>
            <a:r>
              <a:rPr lang="en-US" i="1" smtClean="0">
                <a:latin typeface="Calibri"/>
              </a:rPr>
              <a:t>→bb </a:t>
            </a:r>
            <a:r>
              <a:rPr lang="en-US" smtClean="0">
                <a:latin typeface="Calibri"/>
              </a:rPr>
              <a:t>decay</a:t>
            </a:r>
            <a:endParaRPr lang="en-US"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794" y="791348"/>
            <a:ext cx="2642850" cy="1813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533400" y="6420654"/>
            <a:ext cx="4980722" cy="369332"/>
          </a:xfrm>
          <a:prstGeom prst="rect">
            <a:avLst/>
          </a:prstGeom>
          <a:noFill/>
        </p:spPr>
        <p:txBody>
          <a:bodyPr wrap="none" rtlCol="0">
            <a:spAutoFit/>
          </a:bodyPr>
          <a:lstStyle/>
          <a:p>
            <a:r>
              <a:rPr lang="en-US" sz="1800" b="0" dirty="0" smtClean="0"/>
              <a:t>ATLAS: </a:t>
            </a:r>
            <a:r>
              <a:rPr lang="en-US" dirty="0" smtClean="0"/>
              <a:t>ATLAS-2018-036</a:t>
            </a:r>
            <a:r>
              <a:rPr lang="en-US" sz="1800" b="0" dirty="0" smtClean="0"/>
              <a:t> CMS: PLB 780 (2018) 501</a:t>
            </a:r>
            <a:endParaRPr lang="en-US" sz="1800" b="0" dirty="0"/>
          </a:p>
        </p:txBody>
      </p:sp>
      <p:graphicFrame>
        <p:nvGraphicFramePr>
          <p:cNvPr id="9" name="Object 8"/>
          <p:cNvGraphicFramePr>
            <a:graphicFrameLocks noChangeAspect="1"/>
          </p:cNvGraphicFramePr>
          <p:nvPr>
            <p:extLst>
              <p:ext uri="{D42A27DB-BD31-4B8C-83A1-F6EECF244321}">
                <p14:modId xmlns:p14="http://schemas.microsoft.com/office/powerpoint/2010/main" val="733972985"/>
              </p:ext>
            </p:extLst>
          </p:nvPr>
        </p:nvGraphicFramePr>
        <p:xfrm>
          <a:off x="5034019" y="2081329"/>
          <a:ext cx="2540000" cy="317500"/>
        </p:xfrm>
        <a:graphic>
          <a:graphicData uri="http://schemas.openxmlformats.org/presentationml/2006/ole">
            <mc:AlternateContent xmlns:mc="http://schemas.openxmlformats.org/markup-compatibility/2006">
              <mc:Choice xmlns:v="urn:schemas-microsoft-com:vml" Requires="v">
                <p:oleObj spid="_x0000_s14359" name="Equation" r:id="rId4" imgW="2539800" imgH="317160" progId="Equation.DSMT4">
                  <p:embed/>
                </p:oleObj>
              </mc:Choice>
              <mc:Fallback>
                <p:oleObj name="Equation" r:id="rId4" imgW="2539800" imgH="317160" progId="Equation.DSMT4">
                  <p:embed/>
                  <p:pic>
                    <p:nvPicPr>
                      <p:cNvPr id="0" name=""/>
                      <p:cNvPicPr/>
                      <p:nvPr/>
                    </p:nvPicPr>
                    <p:blipFill>
                      <a:blip r:embed="rId5"/>
                      <a:stretch>
                        <a:fillRect/>
                      </a:stretch>
                    </p:blipFill>
                    <p:spPr>
                      <a:xfrm>
                        <a:off x="5034019" y="2081329"/>
                        <a:ext cx="2540000" cy="317500"/>
                      </a:xfrm>
                      <a:prstGeom prst="rect">
                        <a:avLst/>
                      </a:prstGeom>
                    </p:spPr>
                  </p:pic>
                </p:oleObj>
              </mc:Fallback>
            </mc:AlternateContent>
          </a:graphicData>
        </a:graphic>
      </p:graphicFrame>
      <p:sp>
        <p:nvSpPr>
          <p:cNvPr id="10" name="TextBox 9"/>
          <p:cNvSpPr txBox="1"/>
          <p:nvPr/>
        </p:nvSpPr>
        <p:spPr>
          <a:xfrm>
            <a:off x="3581400" y="687271"/>
            <a:ext cx="1931939" cy="461665"/>
          </a:xfrm>
          <a:prstGeom prst="rect">
            <a:avLst/>
          </a:prstGeom>
          <a:noFill/>
        </p:spPr>
        <p:txBody>
          <a:bodyPr wrap="none" rtlCol="0">
            <a:spAutoFit/>
          </a:bodyPr>
          <a:lstStyle/>
          <a:p>
            <a:r>
              <a:rPr lang="en-US" b="0" dirty="0" smtClean="0"/>
              <a:t>Run 1 + Run 2</a:t>
            </a:r>
            <a:endParaRPr lang="en-US" b="0" dirty="0"/>
          </a:p>
        </p:txBody>
      </p:sp>
      <p:sp>
        <p:nvSpPr>
          <p:cNvPr id="20" name="TextBox 19"/>
          <p:cNvSpPr txBox="1"/>
          <p:nvPr/>
        </p:nvSpPr>
        <p:spPr>
          <a:xfrm>
            <a:off x="4586702" y="1565961"/>
            <a:ext cx="3888500" cy="369332"/>
          </a:xfrm>
          <a:prstGeom prst="rect">
            <a:avLst/>
          </a:prstGeom>
          <a:noFill/>
        </p:spPr>
        <p:txBody>
          <a:bodyPr wrap="none" rtlCol="0">
            <a:spAutoFit/>
          </a:bodyPr>
          <a:lstStyle/>
          <a:p>
            <a:r>
              <a:rPr lang="en-US" dirty="0" smtClean="0"/>
              <a:t>ATLAS:  5.4</a:t>
            </a:r>
            <a:r>
              <a:rPr lang="en-US" dirty="0" smtClean="0">
                <a:latin typeface="Symbol" charset="2"/>
                <a:ea typeface="Symbol" charset="2"/>
                <a:cs typeface="Symbol" charset="2"/>
              </a:rPr>
              <a:t>s</a:t>
            </a:r>
            <a:r>
              <a:rPr lang="en-US" dirty="0" smtClean="0"/>
              <a:t>/5.5</a:t>
            </a:r>
            <a:r>
              <a:rPr lang="en-US" dirty="0" smtClean="0">
                <a:latin typeface="Symbol" charset="2"/>
                <a:ea typeface="Symbol" charset="2"/>
                <a:cs typeface="Symbol" charset="2"/>
              </a:rPr>
              <a:t>s </a:t>
            </a:r>
            <a:r>
              <a:rPr lang="en-US" smtClean="0">
                <a:ea typeface="Symbol" charset="2"/>
                <a:cs typeface="Symbol" charset="2"/>
              </a:rPr>
              <a:t>(observed/expected)</a:t>
            </a:r>
            <a:endParaRPr lang="en-US" dirty="0">
              <a:ea typeface="Symbol" charset="2"/>
              <a:cs typeface="Symbol" charset="2"/>
            </a:endParaRPr>
          </a:p>
        </p:txBody>
      </p:sp>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03238" y="2624114"/>
            <a:ext cx="3808619" cy="3571255"/>
          </a:xfrm>
          <a:prstGeom prst="rect">
            <a:avLst/>
          </a:prstGeom>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4794" y="2710852"/>
            <a:ext cx="3690244" cy="3484517"/>
          </a:xfrm>
          <a:prstGeom prst="rect">
            <a:avLst/>
          </a:prstGeom>
        </p:spPr>
      </p:pic>
    </p:spTree>
    <p:extLst>
      <p:ext uri="{BB962C8B-B14F-4D97-AF65-F5344CB8AC3E}">
        <p14:creationId xmlns:p14="http://schemas.microsoft.com/office/powerpoint/2010/main" val="821231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6" descr="Screen shot 2016-08-20 at 4.19.21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933056"/>
            <a:ext cx="2952328" cy="28754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323528" y="-103658"/>
            <a:ext cx="8820472" cy="868362"/>
          </a:xfrm>
        </p:spPr>
        <p:txBody>
          <a:bodyPr>
            <a:normAutofit fontScale="90000"/>
          </a:bodyPr>
          <a:lstStyle/>
          <a:p>
            <a:r>
              <a:rPr lang="en-US" altLang="zh-CN" sz="3600" dirty="0" smtClean="0"/>
              <a:t>Topics after Higgs discovery (BSM di-Higgs search)</a:t>
            </a:r>
            <a:endParaRPr lang="zh-CN" altLang="en-US" sz="3600" dirty="0"/>
          </a:p>
        </p:txBody>
      </p:sp>
      <p:sp>
        <p:nvSpPr>
          <p:cNvPr id="18" name="Slide Number Placeholder 17"/>
          <p:cNvSpPr>
            <a:spLocks noGrp="1"/>
          </p:cNvSpPr>
          <p:nvPr>
            <p:ph type="sldNum" sz="quarter" idx="12"/>
          </p:nvPr>
        </p:nvSpPr>
        <p:spPr/>
        <p:txBody>
          <a:bodyPr/>
          <a:lstStyle/>
          <a:p>
            <a:fld id="{D34E6849-31B9-43AE-937E-ABBDDB3FE667}" type="slidenum">
              <a:rPr lang="zh-CN" altLang="en-US" smtClean="0"/>
              <a:t>44</a:t>
            </a:fld>
            <a:endParaRPr lang="zh-CN" altLang="en-US" dirty="0"/>
          </a:p>
        </p:txBody>
      </p:sp>
      <p:sp>
        <p:nvSpPr>
          <p:cNvPr id="6" name="Content Placeholder 2"/>
          <p:cNvSpPr txBox="1">
            <a:spLocks/>
          </p:cNvSpPr>
          <p:nvPr/>
        </p:nvSpPr>
        <p:spPr>
          <a:xfrm>
            <a:off x="3506489" y="4127336"/>
            <a:ext cx="5205264" cy="2448272"/>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dirty="0" smtClean="0"/>
              <a:t>The measurements of the signal strength are consistent with SM prediction within 2</a:t>
            </a:r>
            <a:r>
              <a:rPr lang="en-US" altLang="zh-CN" dirty="0" smtClean="0">
                <a:latin typeface="Symbol" panose="05050102010706020507" pitchFamily="18" charset="2"/>
              </a:rPr>
              <a:t>s.</a:t>
            </a:r>
          </a:p>
          <a:p>
            <a:r>
              <a:rPr lang="en-US" altLang="zh-CN" dirty="0" smtClean="0"/>
              <a:t>Some channels (e.g. Di-photon)  still show  some deviation.</a:t>
            </a:r>
          </a:p>
          <a:p>
            <a:r>
              <a:rPr lang="en-US" altLang="zh-CN" dirty="0" smtClean="0"/>
              <a:t>It is possible that some  Beyond Standard Model (BSM) Higgs mixed inside?</a:t>
            </a:r>
          </a:p>
          <a:p>
            <a:endParaRPr lang="en-US" altLang="zh-CN" dirty="0" smtClean="0"/>
          </a:p>
        </p:txBody>
      </p:sp>
      <p:grpSp>
        <p:nvGrpSpPr>
          <p:cNvPr id="7" name="组 11"/>
          <p:cNvGrpSpPr>
            <a:grpSpLocks/>
          </p:cNvGrpSpPr>
          <p:nvPr/>
        </p:nvGrpSpPr>
        <p:grpSpPr bwMode="auto">
          <a:xfrm>
            <a:off x="4211638" y="1787693"/>
            <a:ext cx="4311987" cy="2076309"/>
            <a:chOff x="4067944" y="1788268"/>
            <a:chExt cx="4311293" cy="2075805"/>
          </a:xfrm>
        </p:grpSpPr>
        <p:pic>
          <p:nvPicPr>
            <p:cNvPr id="8" name="图片 4" descr="Screen Shot 2014-02-15 at 下午10.11.4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2349319"/>
              <a:ext cx="1296144" cy="15147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图片 5" descr="Screen Shot 2014-02-15 at 下午10.12.36.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86949" y="2277328"/>
              <a:ext cx="2592288" cy="1529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文本框 6"/>
            <p:cNvSpPr txBox="1">
              <a:spLocks noChangeArrowheads="1"/>
            </p:cNvSpPr>
            <p:nvPr/>
          </p:nvSpPr>
          <p:spPr bwMode="auto">
            <a:xfrm>
              <a:off x="4328532" y="1788268"/>
              <a:ext cx="127525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cs typeface="Arial" pitchFamily="34" charset="0"/>
                </a:defRPr>
              </a:lvl1pPr>
              <a:lvl2pPr marL="742950" indent="-285750">
                <a:defRPr kumimoji="1" sz="2400">
                  <a:solidFill>
                    <a:schemeClr val="tx1"/>
                  </a:solidFill>
                  <a:latin typeface="Arial" pitchFamily="34" charset="0"/>
                  <a:cs typeface="Arial" pitchFamily="34" charset="0"/>
                </a:defRPr>
              </a:lvl2pPr>
              <a:lvl3pPr marL="1143000" indent="-228600">
                <a:defRPr kumimoji="1" sz="2400">
                  <a:solidFill>
                    <a:schemeClr val="tx1"/>
                  </a:solidFill>
                  <a:latin typeface="Arial" pitchFamily="34" charset="0"/>
                  <a:cs typeface="Arial" pitchFamily="34" charset="0"/>
                </a:defRPr>
              </a:lvl3pPr>
              <a:lvl4pPr marL="1600200" indent="-228600">
                <a:defRPr kumimoji="1" sz="2400">
                  <a:solidFill>
                    <a:schemeClr val="tx1"/>
                  </a:solidFill>
                  <a:latin typeface="Arial" pitchFamily="34" charset="0"/>
                  <a:cs typeface="Arial" pitchFamily="34" charset="0"/>
                </a:defRPr>
              </a:lvl4pPr>
              <a:lvl5pPr marL="2057400" indent="-228600">
                <a:defRPr kumimoji="1" sz="2400">
                  <a:solidFill>
                    <a:schemeClr val="tx1"/>
                  </a:solidFill>
                  <a:latin typeface="Arial" pitchFamily="34" charset="0"/>
                  <a:cs typeface="Arial" pitchFamily="34" charset="0"/>
                </a:defRPr>
              </a:lvl5pPr>
              <a:lvl6pPr marL="2514600" indent="-228600" fontAlgn="base">
                <a:spcBef>
                  <a:spcPct val="0"/>
                </a:spcBef>
                <a:spcAft>
                  <a:spcPct val="0"/>
                </a:spcAft>
                <a:defRPr kumimoji="1" sz="2400">
                  <a:solidFill>
                    <a:schemeClr val="tx1"/>
                  </a:solidFill>
                  <a:latin typeface="Arial" pitchFamily="34" charset="0"/>
                  <a:cs typeface="Arial" pitchFamily="34" charset="0"/>
                </a:defRPr>
              </a:lvl6pPr>
              <a:lvl7pPr marL="2971800" indent="-228600" fontAlgn="base">
                <a:spcBef>
                  <a:spcPct val="0"/>
                </a:spcBef>
                <a:spcAft>
                  <a:spcPct val="0"/>
                </a:spcAft>
                <a:defRPr kumimoji="1" sz="2400">
                  <a:solidFill>
                    <a:schemeClr val="tx1"/>
                  </a:solidFill>
                  <a:latin typeface="Arial" pitchFamily="34" charset="0"/>
                  <a:cs typeface="Arial" pitchFamily="34" charset="0"/>
                </a:defRPr>
              </a:lvl7pPr>
              <a:lvl8pPr marL="3429000" indent="-228600" fontAlgn="base">
                <a:spcBef>
                  <a:spcPct val="0"/>
                </a:spcBef>
                <a:spcAft>
                  <a:spcPct val="0"/>
                </a:spcAft>
                <a:defRPr kumimoji="1" sz="2400">
                  <a:solidFill>
                    <a:schemeClr val="tx1"/>
                  </a:solidFill>
                  <a:latin typeface="Arial" pitchFamily="34" charset="0"/>
                  <a:cs typeface="Arial" pitchFamily="34" charset="0"/>
                </a:defRPr>
              </a:lvl8pPr>
              <a:lvl9pPr marL="3886200" indent="-228600" fontAlgn="base">
                <a:spcBef>
                  <a:spcPct val="0"/>
                </a:spcBef>
                <a:spcAft>
                  <a:spcPct val="0"/>
                </a:spcAft>
                <a:defRPr kumimoji="1" sz="2400">
                  <a:solidFill>
                    <a:schemeClr val="tx1"/>
                  </a:solidFill>
                  <a:latin typeface="Arial" pitchFamily="34" charset="0"/>
                  <a:cs typeface="Arial" pitchFamily="34" charset="0"/>
                </a:defRPr>
              </a:lvl9pPr>
            </a:lstStyle>
            <a:p>
              <a:r>
                <a:rPr lang="en-US" altLang="zh-CN" sz="1800" b="1" dirty="0">
                  <a:solidFill>
                    <a:srgbClr val="FF0000"/>
                  </a:solidFill>
                  <a:latin typeface="Apple Chancery" charset="0"/>
                </a:rPr>
                <a:t>One Higgs </a:t>
              </a:r>
              <a:endParaRPr lang="zh-CN" altLang="en-US" sz="1800" b="1" dirty="0">
                <a:solidFill>
                  <a:srgbClr val="FF0000"/>
                </a:solidFill>
                <a:latin typeface="Apple Chancery" charset="0"/>
              </a:endParaRPr>
            </a:p>
          </p:txBody>
        </p:sp>
        <p:sp>
          <p:nvSpPr>
            <p:cNvPr id="11" name="文本框 7"/>
            <p:cNvSpPr txBox="1">
              <a:spLocks noChangeArrowheads="1"/>
            </p:cNvSpPr>
            <p:nvPr/>
          </p:nvSpPr>
          <p:spPr bwMode="auto">
            <a:xfrm>
              <a:off x="6454638" y="1856831"/>
              <a:ext cx="161320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cs typeface="Arial" pitchFamily="34" charset="0"/>
                </a:defRPr>
              </a:lvl1pPr>
              <a:lvl2pPr marL="742950" indent="-285750">
                <a:defRPr kumimoji="1" sz="2400">
                  <a:solidFill>
                    <a:schemeClr val="tx1"/>
                  </a:solidFill>
                  <a:latin typeface="Arial" pitchFamily="34" charset="0"/>
                  <a:cs typeface="Arial" pitchFamily="34" charset="0"/>
                </a:defRPr>
              </a:lvl2pPr>
              <a:lvl3pPr marL="1143000" indent="-228600">
                <a:defRPr kumimoji="1" sz="2400">
                  <a:solidFill>
                    <a:schemeClr val="tx1"/>
                  </a:solidFill>
                  <a:latin typeface="Arial" pitchFamily="34" charset="0"/>
                  <a:cs typeface="Arial" pitchFamily="34" charset="0"/>
                </a:defRPr>
              </a:lvl3pPr>
              <a:lvl4pPr marL="1600200" indent="-228600">
                <a:defRPr kumimoji="1" sz="2400">
                  <a:solidFill>
                    <a:schemeClr val="tx1"/>
                  </a:solidFill>
                  <a:latin typeface="Arial" pitchFamily="34" charset="0"/>
                  <a:cs typeface="Arial" pitchFamily="34" charset="0"/>
                </a:defRPr>
              </a:lvl4pPr>
              <a:lvl5pPr marL="2057400" indent="-228600">
                <a:defRPr kumimoji="1" sz="2400">
                  <a:solidFill>
                    <a:schemeClr val="tx1"/>
                  </a:solidFill>
                  <a:latin typeface="Arial" pitchFamily="34" charset="0"/>
                  <a:cs typeface="Arial" pitchFamily="34" charset="0"/>
                </a:defRPr>
              </a:lvl5pPr>
              <a:lvl6pPr marL="2514600" indent="-228600" fontAlgn="base">
                <a:spcBef>
                  <a:spcPct val="0"/>
                </a:spcBef>
                <a:spcAft>
                  <a:spcPct val="0"/>
                </a:spcAft>
                <a:defRPr kumimoji="1" sz="2400">
                  <a:solidFill>
                    <a:schemeClr val="tx1"/>
                  </a:solidFill>
                  <a:latin typeface="Arial" pitchFamily="34" charset="0"/>
                  <a:cs typeface="Arial" pitchFamily="34" charset="0"/>
                </a:defRPr>
              </a:lvl6pPr>
              <a:lvl7pPr marL="2971800" indent="-228600" fontAlgn="base">
                <a:spcBef>
                  <a:spcPct val="0"/>
                </a:spcBef>
                <a:spcAft>
                  <a:spcPct val="0"/>
                </a:spcAft>
                <a:defRPr kumimoji="1" sz="2400">
                  <a:solidFill>
                    <a:schemeClr val="tx1"/>
                  </a:solidFill>
                  <a:latin typeface="Arial" pitchFamily="34" charset="0"/>
                  <a:cs typeface="Arial" pitchFamily="34" charset="0"/>
                </a:defRPr>
              </a:lvl7pPr>
              <a:lvl8pPr marL="3429000" indent="-228600" fontAlgn="base">
                <a:spcBef>
                  <a:spcPct val="0"/>
                </a:spcBef>
                <a:spcAft>
                  <a:spcPct val="0"/>
                </a:spcAft>
                <a:defRPr kumimoji="1" sz="2400">
                  <a:solidFill>
                    <a:schemeClr val="tx1"/>
                  </a:solidFill>
                  <a:latin typeface="Arial" pitchFamily="34" charset="0"/>
                  <a:cs typeface="Arial" pitchFamily="34" charset="0"/>
                </a:defRPr>
              </a:lvl8pPr>
              <a:lvl9pPr marL="3886200" indent="-228600" fontAlgn="base">
                <a:spcBef>
                  <a:spcPct val="0"/>
                </a:spcBef>
                <a:spcAft>
                  <a:spcPct val="0"/>
                </a:spcAft>
                <a:defRPr kumimoji="1" sz="2400">
                  <a:solidFill>
                    <a:schemeClr val="tx1"/>
                  </a:solidFill>
                  <a:latin typeface="Arial" pitchFamily="34" charset="0"/>
                  <a:cs typeface="Arial" pitchFamily="34" charset="0"/>
                </a:defRPr>
              </a:lvl9pPr>
            </a:lstStyle>
            <a:p>
              <a:r>
                <a:rPr lang="en-US" altLang="zh-CN" sz="1800" b="1" dirty="0">
                  <a:solidFill>
                    <a:srgbClr val="FF0000"/>
                  </a:solidFill>
                  <a:latin typeface="Apple Chancery" charset="0"/>
                </a:rPr>
                <a:t>“Multi-Higgs” </a:t>
              </a:r>
              <a:endParaRPr lang="zh-CN" altLang="en-US" sz="1800" b="1" dirty="0">
                <a:solidFill>
                  <a:srgbClr val="FF0000"/>
                </a:solidFill>
                <a:latin typeface="Apple Chancery" charset="0"/>
              </a:endParaRPr>
            </a:p>
          </p:txBody>
        </p:sp>
        <p:cxnSp>
          <p:nvCxnSpPr>
            <p:cNvPr id="12" name="直线箭头连接符 9"/>
            <p:cNvCxnSpPr>
              <a:cxnSpLocks noChangeShapeType="1"/>
            </p:cNvCxnSpPr>
            <p:nvPr/>
          </p:nvCxnSpPr>
          <p:spPr bwMode="auto">
            <a:xfrm>
              <a:off x="5603791" y="2038884"/>
              <a:ext cx="863461" cy="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grpSp>
      <p:pic>
        <p:nvPicPr>
          <p:cNvPr id="13" name="图片 12" descr="Screen Shot 2014-02-15 at 下午10.30.19.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9552" y="548681"/>
            <a:ext cx="2592288" cy="3374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4" name="直线箭头连接符 16"/>
          <p:cNvCxnSpPr>
            <a:cxnSpLocks noChangeShapeType="1"/>
          </p:cNvCxnSpPr>
          <p:nvPr/>
        </p:nvCxnSpPr>
        <p:spPr bwMode="auto">
          <a:xfrm flipH="1" flipV="1">
            <a:off x="2411760" y="1196752"/>
            <a:ext cx="646808" cy="72008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15" name="文本框 17"/>
          <p:cNvSpPr txBox="1">
            <a:spLocks noChangeArrowheads="1"/>
          </p:cNvSpPr>
          <p:nvPr/>
        </p:nvSpPr>
        <p:spPr bwMode="auto">
          <a:xfrm>
            <a:off x="3059832" y="1764556"/>
            <a:ext cx="149358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cs typeface="Arial" pitchFamily="34" charset="0"/>
              </a:defRPr>
            </a:lvl1pPr>
            <a:lvl2pPr marL="742950" indent="-285750">
              <a:defRPr kumimoji="1" sz="2400">
                <a:solidFill>
                  <a:schemeClr val="tx1"/>
                </a:solidFill>
                <a:latin typeface="Arial" pitchFamily="34" charset="0"/>
                <a:cs typeface="Arial" pitchFamily="34" charset="0"/>
              </a:defRPr>
            </a:lvl2pPr>
            <a:lvl3pPr marL="1143000" indent="-228600">
              <a:defRPr kumimoji="1" sz="2400">
                <a:solidFill>
                  <a:schemeClr val="tx1"/>
                </a:solidFill>
                <a:latin typeface="Arial" pitchFamily="34" charset="0"/>
                <a:cs typeface="Arial" pitchFamily="34" charset="0"/>
              </a:defRPr>
            </a:lvl3pPr>
            <a:lvl4pPr marL="1600200" indent="-228600">
              <a:defRPr kumimoji="1" sz="2400">
                <a:solidFill>
                  <a:schemeClr val="tx1"/>
                </a:solidFill>
                <a:latin typeface="Arial" pitchFamily="34" charset="0"/>
                <a:cs typeface="Arial" pitchFamily="34" charset="0"/>
              </a:defRPr>
            </a:lvl4pPr>
            <a:lvl5pPr marL="2057400" indent="-228600">
              <a:defRPr kumimoji="1" sz="2400">
                <a:solidFill>
                  <a:schemeClr val="tx1"/>
                </a:solidFill>
                <a:latin typeface="Arial" pitchFamily="34" charset="0"/>
                <a:cs typeface="Arial" pitchFamily="34" charset="0"/>
              </a:defRPr>
            </a:lvl5pPr>
            <a:lvl6pPr marL="2514600" indent="-228600" fontAlgn="base">
              <a:spcBef>
                <a:spcPct val="0"/>
              </a:spcBef>
              <a:spcAft>
                <a:spcPct val="0"/>
              </a:spcAft>
              <a:defRPr kumimoji="1" sz="2400">
                <a:solidFill>
                  <a:schemeClr val="tx1"/>
                </a:solidFill>
                <a:latin typeface="Arial" pitchFamily="34" charset="0"/>
                <a:cs typeface="Arial" pitchFamily="34" charset="0"/>
              </a:defRPr>
            </a:lvl6pPr>
            <a:lvl7pPr marL="2971800" indent="-228600" fontAlgn="base">
              <a:spcBef>
                <a:spcPct val="0"/>
              </a:spcBef>
              <a:spcAft>
                <a:spcPct val="0"/>
              </a:spcAft>
              <a:defRPr kumimoji="1" sz="2400">
                <a:solidFill>
                  <a:schemeClr val="tx1"/>
                </a:solidFill>
                <a:latin typeface="Arial" pitchFamily="34" charset="0"/>
                <a:cs typeface="Arial" pitchFamily="34" charset="0"/>
              </a:defRPr>
            </a:lvl7pPr>
            <a:lvl8pPr marL="3429000" indent="-228600" fontAlgn="base">
              <a:spcBef>
                <a:spcPct val="0"/>
              </a:spcBef>
              <a:spcAft>
                <a:spcPct val="0"/>
              </a:spcAft>
              <a:defRPr kumimoji="1" sz="2400">
                <a:solidFill>
                  <a:schemeClr val="tx1"/>
                </a:solidFill>
                <a:latin typeface="Arial" pitchFamily="34" charset="0"/>
                <a:cs typeface="Arial" pitchFamily="34" charset="0"/>
              </a:defRPr>
            </a:lvl8pPr>
            <a:lvl9pPr marL="3886200" indent="-228600" fontAlgn="base">
              <a:spcBef>
                <a:spcPct val="0"/>
              </a:spcBef>
              <a:spcAft>
                <a:spcPct val="0"/>
              </a:spcAft>
              <a:defRPr kumimoji="1" sz="2400">
                <a:solidFill>
                  <a:schemeClr val="tx1"/>
                </a:solidFill>
                <a:latin typeface="Arial" pitchFamily="34" charset="0"/>
                <a:cs typeface="Arial" pitchFamily="34" charset="0"/>
              </a:defRPr>
            </a:lvl9pPr>
          </a:lstStyle>
          <a:p>
            <a:r>
              <a:rPr lang="en-US" altLang="zh-CN" sz="1800" b="1" dirty="0" smtClean="0">
                <a:solidFill>
                  <a:srgbClr val="996600"/>
                </a:solidFill>
              </a:rPr>
              <a:t>a bit excess</a:t>
            </a:r>
            <a:endParaRPr lang="zh-CN" altLang="en-US" sz="1800" b="1" dirty="0">
              <a:solidFill>
                <a:srgbClr val="996600"/>
              </a:solidFill>
            </a:endParaRPr>
          </a:p>
        </p:txBody>
      </p:sp>
      <p:sp>
        <p:nvSpPr>
          <p:cNvPr id="16" name="左弧形箭头 24"/>
          <p:cNvSpPr>
            <a:spLocks noChangeArrowheads="1"/>
          </p:cNvSpPr>
          <p:nvPr/>
        </p:nvSpPr>
        <p:spPr bwMode="auto">
          <a:xfrm rot="16037706">
            <a:off x="4215327" y="1480455"/>
            <a:ext cx="192088" cy="512763"/>
          </a:xfrm>
          <a:prstGeom prst="curvedLeftArrow">
            <a:avLst>
              <a:gd name="adj1" fmla="val 24989"/>
              <a:gd name="adj2" fmla="val 50002"/>
              <a:gd name="adj3" fmla="val 25000"/>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a:defRPr/>
            </a:pPr>
            <a:endParaRPr kumimoji="1" lang="zh-CN" altLang="en-US">
              <a:latin typeface="+mn-lt"/>
              <a:cs typeface="+mn-cs"/>
            </a:endParaRPr>
          </a:p>
        </p:txBody>
      </p:sp>
      <p:cxnSp>
        <p:nvCxnSpPr>
          <p:cNvPr id="20" name="直线箭头连接符 19"/>
          <p:cNvCxnSpPr/>
          <p:nvPr/>
        </p:nvCxnSpPr>
        <p:spPr>
          <a:xfrm flipH="1">
            <a:off x="2627784" y="2060848"/>
            <a:ext cx="1008112" cy="403244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26437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584" y="332656"/>
            <a:ext cx="10836696" cy="1143000"/>
          </a:xfrm>
        </p:spPr>
        <p:txBody>
          <a:bodyPr>
            <a:normAutofit fontScale="90000"/>
          </a:bodyPr>
          <a:lstStyle/>
          <a:p>
            <a:r>
              <a:rPr lang="en-US" altLang="zh-CN" dirty="0" smtClean="0"/>
              <a:t>Combination of H-&gt;</a:t>
            </a:r>
            <a:r>
              <a:rPr lang="en-US" altLang="zh-CN" dirty="0" err="1" smtClean="0"/>
              <a:t>hh</a:t>
            </a:r>
            <a:r>
              <a:rPr lang="en-US" altLang="zh-CN" dirty="0" smtClean="0"/>
              <a:t>-&gt;</a:t>
            </a:r>
            <a:r>
              <a:rPr lang="en-US" altLang="zh-CN" dirty="0" err="1" smtClean="0">
                <a:latin typeface="Symbol" panose="05050102010706020507" pitchFamily="18" charset="2"/>
              </a:rPr>
              <a:t>gg</a:t>
            </a:r>
            <a:r>
              <a:rPr lang="en-US" altLang="zh-CN" dirty="0" err="1" smtClean="0"/>
              <a:t>bb</a:t>
            </a:r>
            <a:r>
              <a:rPr lang="en-US" altLang="zh-CN" dirty="0" smtClean="0"/>
              <a:t>, </a:t>
            </a:r>
            <a:r>
              <a:rPr lang="en-US" altLang="zh-CN" dirty="0" err="1" smtClean="0">
                <a:latin typeface="Symbol" panose="05050102010706020507" pitchFamily="18" charset="2"/>
              </a:rPr>
              <a:t>gg</a:t>
            </a:r>
            <a:r>
              <a:rPr lang="en-US" altLang="zh-CN" dirty="0" err="1" smtClean="0"/>
              <a:t>WW</a:t>
            </a:r>
            <a:r>
              <a:rPr lang="en-US" altLang="zh-CN" dirty="0" smtClean="0"/>
              <a:t>, </a:t>
            </a:r>
            <a:br>
              <a:rPr lang="en-US" altLang="zh-CN" dirty="0" smtClean="0"/>
            </a:br>
            <a:r>
              <a:rPr lang="en-US" altLang="zh-CN" dirty="0" smtClean="0"/>
              <a:t>tautaubb,4b</a:t>
            </a:r>
            <a:endParaRPr lang="zh-CN" alt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520" y="1700808"/>
            <a:ext cx="5238096" cy="3761905"/>
          </a:xfrm>
        </p:spPr>
      </p:pic>
      <p:sp>
        <p:nvSpPr>
          <p:cNvPr id="4" name="Slide Number Placeholder 3"/>
          <p:cNvSpPr>
            <a:spLocks noGrp="1"/>
          </p:cNvSpPr>
          <p:nvPr>
            <p:ph type="sldNum" sz="quarter" idx="12"/>
          </p:nvPr>
        </p:nvSpPr>
        <p:spPr/>
        <p:txBody>
          <a:bodyPr/>
          <a:lstStyle/>
          <a:p>
            <a:fld id="{D34E6849-31B9-43AE-937E-ABBDDB3FE667}" type="slidenum">
              <a:rPr lang="zh-CN" altLang="en-US" smtClean="0"/>
              <a:t>45</a:t>
            </a:fld>
            <a:endParaRPr lang="zh-CN" altLang="en-US" dirty="0"/>
          </a:p>
        </p:txBody>
      </p:sp>
      <p:sp>
        <p:nvSpPr>
          <p:cNvPr id="6" name="TextBox 5"/>
          <p:cNvSpPr txBox="1"/>
          <p:nvPr/>
        </p:nvSpPr>
        <p:spPr>
          <a:xfrm>
            <a:off x="467544" y="5571359"/>
            <a:ext cx="7265835" cy="1200329"/>
          </a:xfrm>
          <a:prstGeom prst="rect">
            <a:avLst/>
          </a:prstGeom>
          <a:noFill/>
        </p:spPr>
        <p:txBody>
          <a:bodyPr wrap="none" rtlCol="0">
            <a:spAutoFit/>
          </a:bodyPr>
          <a:lstStyle/>
          <a:p>
            <a:r>
              <a:rPr lang="en-US" altLang="zh-CN" sz="2400" dirty="0" smtClean="0"/>
              <a:t>Due to the downward fluctuation of </a:t>
            </a:r>
            <a:r>
              <a:rPr lang="en-US" altLang="zh-CN" sz="2400" dirty="0" err="1" smtClean="0"/>
              <a:t>tatutaubb</a:t>
            </a:r>
            <a:r>
              <a:rPr lang="en-US" altLang="zh-CN" sz="2400" dirty="0" smtClean="0"/>
              <a:t>, the overall</a:t>
            </a:r>
          </a:p>
          <a:p>
            <a:r>
              <a:rPr lang="en-US" altLang="zh-CN" sz="2400" dirty="0" smtClean="0"/>
              <a:t> significance is 2.5</a:t>
            </a:r>
            <a:r>
              <a:rPr lang="en-US" altLang="zh-CN" sz="2400" dirty="0" smtClean="0">
                <a:latin typeface="Symbol" panose="05050102010706020507" pitchFamily="18" charset="2"/>
              </a:rPr>
              <a:t>s</a:t>
            </a:r>
            <a:r>
              <a:rPr lang="en-US" altLang="zh-CN" sz="2400" dirty="0" smtClean="0"/>
              <a:t>.</a:t>
            </a:r>
          </a:p>
          <a:p>
            <a:r>
              <a:rPr lang="en-US" altLang="zh-CN" sz="2400" dirty="0" smtClean="0"/>
              <a:t>No excess observed with RUN2 data. </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1998598"/>
            <a:ext cx="3337605" cy="143040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39568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68678" y="2187231"/>
            <a:ext cx="7313613" cy="868362"/>
          </a:xfrm>
        </p:spPr>
        <p:txBody>
          <a:bodyPr/>
          <a:lstStyle/>
          <a:p>
            <a:r>
              <a:rPr kumimoji="1" lang="en-US" altLang="zh-CN" dirty="0">
                <a:latin typeface="Comic Sans MS"/>
                <a:cs typeface="Comic Sans MS"/>
              </a:rPr>
              <a:t>F</a:t>
            </a:r>
            <a:r>
              <a:rPr kumimoji="1" lang="en-US" altLang="zh-CN" dirty="0" smtClean="0">
                <a:latin typeface="Comic Sans MS"/>
                <a:cs typeface="Comic Sans MS"/>
              </a:rPr>
              <a:t>orward looking </a:t>
            </a:r>
            <a:endParaRPr kumimoji="1" lang="zh-CN" altLang="en-US" dirty="0">
              <a:latin typeface="Comic Sans MS"/>
              <a:cs typeface="Comic Sans MS"/>
            </a:endParaRPr>
          </a:p>
        </p:txBody>
      </p:sp>
      <p:sp>
        <p:nvSpPr>
          <p:cNvPr id="6" name="幻灯片编号占位符 5"/>
          <p:cNvSpPr>
            <a:spLocks noGrp="1"/>
          </p:cNvSpPr>
          <p:nvPr>
            <p:ph type="sldNum" sz="quarter" idx="12"/>
          </p:nvPr>
        </p:nvSpPr>
        <p:spPr/>
        <p:txBody>
          <a:bodyPr/>
          <a:lstStyle/>
          <a:p>
            <a:fld id="{B9D2C864-9362-43C7-A136-D9C41D93A96D}" type="slidenum">
              <a:rPr lang="en-US" smtClean="0"/>
              <a:t>46</a:t>
            </a:fld>
            <a:endParaRPr lang="en-US"/>
          </a:p>
        </p:txBody>
      </p:sp>
    </p:spTree>
    <p:extLst>
      <p:ext uri="{BB962C8B-B14F-4D97-AF65-F5344CB8AC3E}">
        <p14:creationId xmlns:p14="http://schemas.microsoft.com/office/powerpoint/2010/main" val="10829525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34E6849-31B9-43AE-937E-ABBDDB3FE667}" type="slidenum">
              <a:rPr lang="zh-CN" altLang="en-US" smtClean="0"/>
              <a:t>47</a:t>
            </a:fld>
            <a:endParaRPr lang="zh-CN" altLang="en-US"/>
          </a:p>
        </p:txBody>
      </p:sp>
      <p:sp>
        <p:nvSpPr>
          <p:cNvPr id="8" name="TextBox 7"/>
          <p:cNvSpPr txBox="1"/>
          <p:nvPr/>
        </p:nvSpPr>
        <p:spPr>
          <a:xfrm>
            <a:off x="539552" y="4005064"/>
            <a:ext cx="1424526" cy="369332"/>
          </a:xfrm>
          <a:prstGeom prst="rect">
            <a:avLst/>
          </a:prstGeom>
          <a:noFill/>
        </p:spPr>
        <p:txBody>
          <a:bodyPr wrap="none" rtlCol="0">
            <a:spAutoFit/>
          </a:bodyPr>
          <a:lstStyle/>
          <a:p>
            <a:r>
              <a:rPr lang="en-US" altLang="zh-CN" b="1" dirty="0">
                <a:solidFill>
                  <a:srgbClr val="C00000"/>
                </a:solidFill>
              </a:rPr>
              <a:t>3</a:t>
            </a:r>
            <a:r>
              <a:rPr lang="en-US" altLang="zh-CN" b="1" dirty="0" smtClean="0">
                <a:solidFill>
                  <a:srgbClr val="C00000"/>
                </a:solidFill>
              </a:rPr>
              <a:t>0 fb</a:t>
            </a:r>
            <a:r>
              <a:rPr lang="en-US" altLang="zh-CN" b="1" baseline="30000" dirty="0" smtClean="0">
                <a:solidFill>
                  <a:srgbClr val="C00000"/>
                </a:solidFill>
              </a:rPr>
              <a:t>-1</a:t>
            </a:r>
            <a:r>
              <a:rPr lang="en-US" altLang="zh-CN" b="1" dirty="0" smtClean="0">
                <a:solidFill>
                  <a:srgbClr val="C00000"/>
                </a:solidFill>
              </a:rPr>
              <a:t> (done)</a:t>
            </a:r>
            <a:endParaRPr lang="zh-CN" altLang="en-US" b="1" dirty="0">
              <a:solidFill>
                <a:srgbClr val="C00000"/>
              </a:solidFill>
            </a:endParaRPr>
          </a:p>
        </p:txBody>
      </p:sp>
      <p:sp>
        <p:nvSpPr>
          <p:cNvPr id="4" name="TextBox 3"/>
          <p:cNvSpPr txBox="1"/>
          <p:nvPr/>
        </p:nvSpPr>
        <p:spPr>
          <a:xfrm>
            <a:off x="467544" y="4581128"/>
            <a:ext cx="7308154" cy="1754326"/>
          </a:xfrm>
          <a:prstGeom prst="rect">
            <a:avLst/>
          </a:prstGeom>
          <a:noFill/>
        </p:spPr>
        <p:txBody>
          <a:bodyPr wrap="none" rtlCol="0">
            <a:spAutoFit/>
          </a:bodyPr>
          <a:lstStyle/>
          <a:p>
            <a:pPr marL="285750" indent="-285750">
              <a:buFont typeface="Wingdings" panose="05000000000000000000" pitchFamily="2" charset="2"/>
              <a:buChar char="ü"/>
            </a:pPr>
            <a:r>
              <a:rPr lang="en-US" altLang="zh-CN" b="1" dirty="0" smtClean="0"/>
              <a:t>A lot of things can be done with Run2 considering the </a:t>
            </a:r>
            <a:r>
              <a:rPr lang="en-US" altLang="zh-CN" b="1" dirty="0" err="1" smtClean="0"/>
              <a:t>lum</a:t>
            </a:r>
            <a:r>
              <a:rPr lang="en-US" altLang="zh-CN" b="1" dirty="0" smtClean="0"/>
              <a:t>. will be</a:t>
            </a:r>
          </a:p>
          <a:p>
            <a:r>
              <a:rPr lang="en-US" altLang="zh-CN" b="1" dirty="0" smtClean="0"/>
              <a:t>       300 fb</a:t>
            </a:r>
            <a:r>
              <a:rPr lang="en-US" altLang="zh-CN" b="1" baseline="30000" dirty="0" smtClean="0"/>
              <a:t>-1 </a:t>
            </a:r>
            <a:r>
              <a:rPr lang="en-US" altLang="zh-CN" b="1" dirty="0" smtClean="0"/>
              <a:t>around 2023</a:t>
            </a:r>
          </a:p>
          <a:p>
            <a:pPr marL="342900" indent="-342900">
              <a:buFont typeface="Wingdings" panose="05000000000000000000" pitchFamily="2" charset="2"/>
              <a:buChar char="ü"/>
            </a:pPr>
            <a:r>
              <a:rPr lang="en-US" altLang="zh-CN" b="1" dirty="0" smtClean="0"/>
              <a:t>More precise measurement of Higgs.</a:t>
            </a:r>
          </a:p>
          <a:p>
            <a:pPr marL="342900" indent="-342900">
              <a:buFont typeface="Wingdings" panose="05000000000000000000" pitchFamily="2" charset="2"/>
              <a:buChar char="ü"/>
            </a:pPr>
            <a:r>
              <a:rPr lang="en-US" altLang="zh-CN" b="1" dirty="0" smtClean="0"/>
              <a:t>VBF Higgs, VH, </a:t>
            </a:r>
            <a:r>
              <a:rPr lang="en-US" altLang="zh-CN" b="1" dirty="0" err="1" smtClean="0"/>
              <a:t>ttH</a:t>
            </a:r>
            <a:r>
              <a:rPr lang="en-US" altLang="zh-CN" b="1" dirty="0" smtClean="0"/>
              <a:t>, BSM Higgs.</a:t>
            </a:r>
          </a:p>
          <a:p>
            <a:pPr marL="285750" indent="-285750">
              <a:buFont typeface="Wingdings" panose="05000000000000000000" pitchFamily="2" charset="2"/>
              <a:buChar char="ü"/>
            </a:pPr>
            <a:r>
              <a:rPr lang="en-US" altLang="zh-CN" b="1" dirty="0" smtClean="0"/>
              <a:t>Explore wide phase space in SUSY, Dark matter, exotic, CP violation etc..</a:t>
            </a:r>
          </a:p>
          <a:p>
            <a:endParaRPr lang="en-US" altLang="zh-CN" dirty="0" smtClean="0"/>
          </a:p>
        </p:txBody>
      </p:sp>
      <p:pic>
        <p:nvPicPr>
          <p:cNvPr id="12" name="图片 11" descr="屏幕快照 2017-05-28 下午8.13.1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205" y="1268760"/>
            <a:ext cx="8969795" cy="2664296"/>
          </a:xfrm>
          <a:prstGeom prst="rect">
            <a:avLst/>
          </a:prstGeom>
        </p:spPr>
      </p:pic>
      <p:sp>
        <p:nvSpPr>
          <p:cNvPr id="16" name="Title 1"/>
          <p:cNvSpPr txBox="1">
            <a:spLocks/>
          </p:cNvSpPr>
          <p:nvPr/>
        </p:nvSpPr>
        <p:spPr>
          <a:xfrm>
            <a:off x="827584" y="332656"/>
            <a:ext cx="7313613" cy="868362"/>
          </a:xfrm>
          <a:prstGeom prst="rect">
            <a:avLst/>
          </a:prstGeom>
        </p:spPr>
        <p:txBody>
          <a:bodyPr>
            <a:normAutofit fontScale="97500"/>
          </a:bodyPr>
          <a:lstStyle>
            <a:lvl1pPr algn="ctr" defTabSz="914400" rtl="0" eaLnBrk="1" latinLnBrk="0" hangingPunct="1">
              <a:spcBef>
                <a:spcPct val="0"/>
              </a:spcBef>
              <a:buNone/>
              <a:defRPr sz="4600" kern="1200">
                <a:solidFill>
                  <a:schemeClr val="tx1"/>
                </a:solidFill>
                <a:latin typeface="+mj-lt"/>
                <a:ea typeface="+mj-ea"/>
                <a:cs typeface="+mj-cs"/>
              </a:defRPr>
            </a:lvl1pPr>
          </a:lstStyle>
          <a:p>
            <a:r>
              <a:rPr lang="en-US" altLang="zh-CN" dirty="0" smtClean="0"/>
              <a:t>Forward looking of LHC </a:t>
            </a:r>
            <a:endParaRPr lang="zh-CN" altLang="en-US" dirty="0"/>
          </a:p>
        </p:txBody>
      </p:sp>
    </p:spTree>
    <p:extLst>
      <p:ext uri="{BB962C8B-B14F-4D97-AF65-F5344CB8AC3E}">
        <p14:creationId xmlns:p14="http://schemas.microsoft.com/office/powerpoint/2010/main" val="559647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19200"/>
          </a:xfrm>
        </p:spPr>
        <p:txBody>
          <a:bodyPr/>
          <a:lstStyle/>
          <a:p>
            <a:r>
              <a:rPr lang="en-US" sz="4000" dirty="0" smtClean="0">
                <a:latin typeface="Comic Sans MS"/>
                <a:cs typeface="Comic Sans MS"/>
              </a:rPr>
              <a:t>Exciting Physics in the future</a:t>
            </a:r>
            <a:endParaRPr lang="en-US" sz="4000" dirty="0">
              <a:latin typeface="Comic Sans MS"/>
              <a:cs typeface="Comic Sans MS"/>
            </a:endParaRPr>
          </a:p>
        </p:txBody>
      </p:sp>
      <p:sp>
        <p:nvSpPr>
          <p:cNvPr id="3" name="Content Placeholder 2"/>
          <p:cNvSpPr>
            <a:spLocks noGrp="1"/>
          </p:cNvSpPr>
          <p:nvPr>
            <p:ph idx="1"/>
          </p:nvPr>
        </p:nvSpPr>
        <p:spPr>
          <a:xfrm>
            <a:off x="0" y="1143000"/>
            <a:ext cx="5410200" cy="5105400"/>
          </a:xfrm>
        </p:spPr>
        <p:txBody>
          <a:bodyPr>
            <a:normAutofit fontScale="85000" lnSpcReduction="20000"/>
          </a:bodyPr>
          <a:lstStyle/>
          <a:p>
            <a:r>
              <a:rPr lang="en-US" sz="2000" b="1" dirty="0" smtClean="0">
                <a:solidFill>
                  <a:srgbClr val="C00000"/>
                </a:solidFill>
              </a:rPr>
              <a:t>LHC </a:t>
            </a:r>
            <a:r>
              <a:rPr lang="en-US" sz="2000" b="1" dirty="0">
                <a:solidFill>
                  <a:srgbClr val="C00000"/>
                </a:solidFill>
              </a:rPr>
              <a:t>:</a:t>
            </a:r>
            <a:r>
              <a:rPr lang="en-US" sz="2000" b="1" dirty="0" smtClean="0">
                <a:solidFill>
                  <a:srgbClr val="C00000"/>
                </a:solidFill>
              </a:rPr>
              <a:t>14 </a:t>
            </a:r>
            <a:r>
              <a:rPr lang="en-US" sz="2000" b="1" dirty="0" err="1" smtClean="0">
                <a:solidFill>
                  <a:srgbClr val="C00000"/>
                </a:solidFill>
              </a:rPr>
              <a:t>TeV</a:t>
            </a:r>
            <a:r>
              <a:rPr lang="en-US" sz="2000" b="1" dirty="0" smtClean="0">
                <a:solidFill>
                  <a:srgbClr val="C00000"/>
                </a:solidFill>
              </a:rPr>
              <a:t>; 400 fb</a:t>
            </a:r>
            <a:r>
              <a:rPr lang="en-US" sz="2000" b="1" baseline="30000" dirty="0" smtClean="0">
                <a:solidFill>
                  <a:srgbClr val="C00000"/>
                </a:solidFill>
              </a:rPr>
              <a:t>-1</a:t>
            </a:r>
            <a:r>
              <a:rPr lang="en-US" sz="2000" b="1" dirty="0" smtClean="0">
                <a:solidFill>
                  <a:srgbClr val="C00000"/>
                </a:solidFill>
              </a:rPr>
              <a:t>, 3000 fb</a:t>
            </a:r>
            <a:r>
              <a:rPr lang="en-US" sz="2000" b="1" baseline="30000" dirty="0" smtClean="0">
                <a:solidFill>
                  <a:srgbClr val="C00000"/>
                </a:solidFill>
              </a:rPr>
              <a:t>-1</a:t>
            </a:r>
            <a:r>
              <a:rPr lang="en-US" sz="2000" b="1" dirty="0" smtClean="0">
                <a:solidFill>
                  <a:srgbClr val="C00000"/>
                </a:solidFill>
              </a:rPr>
              <a:t> </a:t>
            </a:r>
          </a:p>
          <a:p>
            <a:r>
              <a:rPr lang="en-US" sz="2000" b="1" dirty="0" smtClean="0">
                <a:solidFill>
                  <a:srgbClr val="0000FF"/>
                </a:solidFill>
              </a:rPr>
              <a:t>Precision Higgs physics</a:t>
            </a:r>
          </a:p>
          <a:p>
            <a:pPr lvl="1"/>
            <a:r>
              <a:rPr lang="en-US" sz="1600" dirty="0" smtClean="0"/>
              <a:t>Establish </a:t>
            </a:r>
            <a:r>
              <a:rPr lang="en-US" sz="1600" dirty="0" err="1" smtClean="0"/>
              <a:t>fermion</a:t>
            </a:r>
            <a:r>
              <a:rPr lang="en-US" sz="1600" dirty="0" smtClean="0"/>
              <a:t> decay signals</a:t>
            </a:r>
          </a:p>
          <a:p>
            <a:pPr lvl="1"/>
            <a:r>
              <a:rPr lang="en-US" sz="1600" dirty="0" smtClean="0"/>
              <a:t>Precision coupling measurements</a:t>
            </a:r>
          </a:p>
          <a:p>
            <a:pPr lvl="1"/>
            <a:r>
              <a:rPr lang="en-US" sz="1600" dirty="0" smtClean="0"/>
              <a:t>Observe rare decay modes, including Higgs self interactions</a:t>
            </a:r>
          </a:p>
          <a:p>
            <a:r>
              <a:rPr lang="en-US" sz="2000" b="1" dirty="0" smtClean="0">
                <a:solidFill>
                  <a:srgbClr val="0000FF"/>
                </a:solidFill>
              </a:rPr>
              <a:t>Study of vector boson scattering</a:t>
            </a:r>
            <a:r>
              <a:rPr lang="en-US" sz="2000" dirty="0" smtClean="0"/>
              <a:t> – key processes to connect EWSB</a:t>
            </a:r>
          </a:p>
          <a:p>
            <a:r>
              <a:rPr lang="en-US" sz="2000" b="1" dirty="0" smtClean="0">
                <a:solidFill>
                  <a:srgbClr val="0000FF"/>
                </a:solidFill>
              </a:rPr>
              <a:t>Continue to search for BSM Higgs </a:t>
            </a:r>
            <a:r>
              <a:rPr lang="en-US" sz="2000" dirty="0" smtClean="0"/>
              <a:t>– if there are more scalar particles?</a:t>
            </a:r>
          </a:p>
          <a:p>
            <a:r>
              <a:rPr lang="en-US" sz="2000" b="1" dirty="0" smtClean="0">
                <a:solidFill>
                  <a:srgbClr val="0000FF"/>
                </a:solidFill>
              </a:rPr>
              <a:t>Dark Matter signature ?</a:t>
            </a:r>
          </a:p>
          <a:p>
            <a:r>
              <a:rPr lang="en-US" sz="2000" b="1" dirty="0" err="1" smtClean="0">
                <a:solidFill>
                  <a:srgbClr val="0000FF"/>
                </a:solidFill>
              </a:rPr>
              <a:t>Suppersymmetry</a:t>
            </a:r>
            <a:r>
              <a:rPr lang="en-US" sz="2000" dirty="0" smtClean="0"/>
              <a:t> (still highly motivated)</a:t>
            </a:r>
          </a:p>
          <a:p>
            <a:pPr lvl="1"/>
            <a:r>
              <a:rPr lang="en-US" sz="1600" dirty="0" smtClean="0"/>
              <a:t>Weakly produced new physics</a:t>
            </a:r>
          </a:p>
          <a:p>
            <a:pPr lvl="1"/>
            <a:r>
              <a:rPr lang="en-US" sz="1600" dirty="0" smtClean="0"/>
              <a:t>Significantly increase </a:t>
            </a:r>
            <a:r>
              <a:rPr lang="en-US" sz="1600" dirty="0" err="1" smtClean="0"/>
              <a:t>chargino-neutralino</a:t>
            </a:r>
            <a:r>
              <a:rPr lang="en-US" sz="1600" dirty="0" smtClean="0"/>
              <a:t> mass sensitivity from ~350 </a:t>
            </a:r>
            <a:r>
              <a:rPr lang="en-US" sz="1600" dirty="0" err="1" smtClean="0"/>
              <a:t>GeV</a:t>
            </a:r>
            <a:r>
              <a:rPr lang="en-US" sz="1600" dirty="0" smtClean="0"/>
              <a:t> to ~ 1TeV</a:t>
            </a:r>
          </a:p>
          <a:p>
            <a:r>
              <a:rPr lang="en-US" sz="2000" b="1" dirty="0" smtClean="0">
                <a:solidFill>
                  <a:srgbClr val="0000FF"/>
                </a:solidFill>
              </a:rPr>
              <a:t>Explore unknown at 14 </a:t>
            </a:r>
            <a:r>
              <a:rPr lang="en-US" sz="2000" b="1" dirty="0" err="1" smtClean="0">
                <a:solidFill>
                  <a:srgbClr val="0000FF"/>
                </a:solidFill>
              </a:rPr>
              <a:t>TeV</a:t>
            </a:r>
            <a:r>
              <a:rPr lang="en-US" sz="2000" b="1" dirty="0" smtClean="0">
                <a:solidFill>
                  <a:srgbClr val="0000FF"/>
                </a:solidFill>
              </a:rPr>
              <a:t>!</a:t>
            </a:r>
          </a:p>
          <a:p>
            <a:endParaRPr lang="en-US" sz="2000" dirty="0"/>
          </a:p>
        </p:txBody>
      </p:sp>
      <p:pic>
        <p:nvPicPr>
          <p:cNvPr id="1026" name="Picture 2"/>
          <p:cNvPicPr>
            <a:picLocks noChangeAspect="1" noChangeArrowheads="1"/>
          </p:cNvPicPr>
          <p:nvPr/>
        </p:nvPicPr>
        <p:blipFill>
          <a:blip r:embed="rId2" cstate="print"/>
          <a:srcRect/>
          <a:stretch>
            <a:fillRect/>
          </a:stretch>
        </p:blipFill>
        <p:spPr bwMode="auto">
          <a:xfrm>
            <a:off x="5486400" y="1085850"/>
            <a:ext cx="3390900" cy="5391150"/>
          </a:xfrm>
          <a:prstGeom prst="rect">
            <a:avLst/>
          </a:prstGeom>
          <a:noFill/>
          <a:ln w="9525">
            <a:noFill/>
            <a:miter lim="800000"/>
            <a:headEnd/>
            <a:tailEnd/>
          </a:ln>
        </p:spPr>
      </p:pic>
      <p:sp>
        <p:nvSpPr>
          <p:cNvPr id="6" name="幻灯片编号占位符 5"/>
          <p:cNvSpPr>
            <a:spLocks noGrp="1"/>
          </p:cNvSpPr>
          <p:nvPr>
            <p:ph type="sldNum" sz="quarter" idx="12"/>
          </p:nvPr>
        </p:nvSpPr>
        <p:spPr/>
        <p:txBody>
          <a:bodyPr/>
          <a:lstStyle/>
          <a:p>
            <a:fld id="{B9D2C864-9362-43C7-A136-D9C41D93A96D}" type="slidenum">
              <a:rPr lang="en-US" smtClean="0"/>
              <a:t>48</a:t>
            </a:fld>
            <a:endParaRPr lang="en-US"/>
          </a:p>
        </p:txBody>
      </p:sp>
      <p:sp>
        <p:nvSpPr>
          <p:cNvPr id="4" name="TextBox 3"/>
          <p:cNvSpPr txBox="1"/>
          <p:nvPr/>
        </p:nvSpPr>
        <p:spPr>
          <a:xfrm>
            <a:off x="241738" y="6248400"/>
            <a:ext cx="5539658" cy="369332"/>
          </a:xfrm>
          <a:prstGeom prst="rect">
            <a:avLst/>
          </a:prstGeom>
          <a:noFill/>
        </p:spPr>
        <p:txBody>
          <a:bodyPr wrap="none" rtlCol="0">
            <a:spAutoFit/>
          </a:bodyPr>
          <a:lstStyle/>
          <a:p>
            <a:r>
              <a:rPr lang="en-US" dirty="0" smtClean="0"/>
              <a:t>The precision reaches the limit of </a:t>
            </a:r>
            <a:r>
              <a:rPr lang="en-US" smtClean="0"/>
              <a:t>theoretical uncertainties.</a:t>
            </a:r>
            <a:endParaRPr lang="en-US" dirty="0"/>
          </a:p>
        </p:txBody>
      </p:sp>
    </p:spTree>
    <p:extLst>
      <p:ext uri="{BB962C8B-B14F-4D97-AF65-F5344CB8AC3E}">
        <p14:creationId xmlns:p14="http://schemas.microsoft.com/office/powerpoint/2010/main" val="70834327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08680" y="415033"/>
            <a:ext cx="8229600" cy="868362"/>
          </a:xfrm>
        </p:spPr>
        <p:txBody>
          <a:bodyPr/>
          <a:lstStyle/>
          <a:p>
            <a:r>
              <a:rPr kumimoji="1" lang="en-US" altLang="zh-CN" dirty="0">
                <a:latin typeface="Comic Sans MS"/>
                <a:cs typeface="Comic Sans MS"/>
              </a:rPr>
              <a:t>Higgs </a:t>
            </a:r>
            <a:r>
              <a:rPr kumimoji="1" lang="en-US" altLang="zh-CN" dirty="0" smtClean="0">
                <a:latin typeface="Comic Sans MS"/>
                <a:cs typeface="Comic Sans MS"/>
              </a:rPr>
              <a:t>factories (</a:t>
            </a:r>
            <a:r>
              <a:rPr kumimoji="1" lang="zh-CN" altLang="en-US" dirty="0" smtClean="0">
                <a:latin typeface="Comic Sans MS"/>
                <a:cs typeface="Comic Sans MS"/>
              </a:rPr>
              <a:t>希格斯工厂</a:t>
            </a:r>
            <a:r>
              <a:rPr kumimoji="1" lang="en-US" altLang="zh-CN" dirty="0" smtClean="0">
                <a:latin typeface="Comic Sans MS"/>
                <a:cs typeface="Comic Sans MS"/>
              </a:rPr>
              <a:t>) </a:t>
            </a:r>
            <a:endParaRPr kumimoji="1" lang="zh-CN" altLang="en-US" dirty="0">
              <a:latin typeface="Comic Sans MS"/>
              <a:cs typeface="Comic Sans MS"/>
            </a:endParaRPr>
          </a:p>
        </p:txBody>
      </p:sp>
      <p:sp>
        <p:nvSpPr>
          <p:cNvPr id="3" name="内容占位符 2"/>
          <p:cNvSpPr>
            <a:spLocks noGrp="1"/>
          </p:cNvSpPr>
          <p:nvPr>
            <p:ph idx="1"/>
          </p:nvPr>
        </p:nvSpPr>
        <p:spPr>
          <a:xfrm>
            <a:off x="325821" y="1556462"/>
            <a:ext cx="7313613" cy="4056062"/>
          </a:xfrm>
        </p:spPr>
        <p:txBody>
          <a:bodyPr/>
          <a:lstStyle/>
          <a:p>
            <a:r>
              <a:rPr kumimoji="1" lang="en-US" altLang="zh-CN" dirty="0" smtClean="0">
                <a:latin typeface="Comic Sans MS"/>
                <a:cs typeface="Comic Sans MS"/>
              </a:rPr>
              <a:t>Precise measurement of the Higgs property, coupling, etc. </a:t>
            </a:r>
          </a:p>
          <a:p>
            <a:pPr lvl="1"/>
            <a:r>
              <a:rPr kumimoji="1" lang="en-US" altLang="zh-CN" dirty="0" smtClean="0">
                <a:latin typeface="Comic Sans MS"/>
                <a:cs typeface="Comic Sans MS"/>
              </a:rPr>
              <a:t>For </a:t>
            </a:r>
            <a:r>
              <a:rPr kumimoji="1" lang="en-US" altLang="zh-CN" dirty="0" err="1" smtClean="0">
                <a:latin typeface="Comic Sans MS"/>
                <a:cs typeface="Comic Sans MS"/>
              </a:rPr>
              <a:t>e+e</a:t>
            </a:r>
            <a:r>
              <a:rPr kumimoji="1" lang="en-US" altLang="zh-CN" dirty="0" smtClean="0">
                <a:latin typeface="Comic Sans MS"/>
                <a:cs typeface="Comic Sans MS"/>
              </a:rPr>
              <a:t>- collider, background is cleaner. </a:t>
            </a:r>
          </a:p>
          <a:p>
            <a:pPr lvl="1"/>
            <a:r>
              <a:rPr kumimoji="1" lang="en-US" altLang="zh-CN" dirty="0" smtClean="0">
                <a:latin typeface="Comic Sans MS"/>
                <a:cs typeface="Comic Sans MS"/>
              </a:rPr>
              <a:t>Low theoretical uncertainties.</a:t>
            </a:r>
          </a:p>
          <a:p>
            <a:r>
              <a:rPr kumimoji="1" lang="en-US" altLang="zh-CN" dirty="0" smtClean="0">
                <a:latin typeface="Comic Sans MS"/>
                <a:cs typeface="Comic Sans MS"/>
              </a:rPr>
              <a:t>Can be upgraded to new hadron collider. </a:t>
            </a:r>
          </a:p>
          <a:p>
            <a:pPr lvl="1"/>
            <a:r>
              <a:rPr kumimoji="1" lang="en-US" altLang="zh-CN" dirty="0" smtClean="0">
                <a:latin typeface="Comic Sans MS"/>
                <a:cs typeface="Comic Sans MS"/>
              </a:rPr>
              <a:t>New physics at TEV level.</a:t>
            </a:r>
          </a:p>
          <a:p>
            <a:pPr lvl="2"/>
            <a:r>
              <a:rPr kumimoji="1" lang="en-US" altLang="zh-CN" dirty="0" err="1" smtClean="0">
                <a:latin typeface="Comic Sans MS"/>
                <a:cs typeface="Comic Sans MS"/>
              </a:rPr>
              <a:t>Susy</a:t>
            </a:r>
            <a:r>
              <a:rPr kumimoji="1" lang="en-US" altLang="zh-CN" dirty="0" smtClean="0">
                <a:latin typeface="Comic Sans MS"/>
                <a:cs typeface="Comic Sans MS"/>
              </a:rPr>
              <a:t>, dark matter, etc. </a:t>
            </a:r>
            <a:r>
              <a:rPr kumimoji="1" lang="en-US" altLang="zh-CN" dirty="0"/>
              <a:t>	</a:t>
            </a:r>
            <a:endParaRPr kumimoji="1" lang="zh-CN" altLang="en-US" dirty="0"/>
          </a:p>
        </p:txBody>
      </p:sp>
      <p:sp>
        <p:nvSpPr>
          <p:cNvPr id="4" name="幻灯片编号占位符 3"/>
          <p:cNvSpPr>
            <a:spLocks noGrp="1"/>
          </p:cNvSpPr>
          <p:nvPr>
            <p:ph type="sldNum" sz="quarter" idx="12"/>
          </p:nvPr>
        </p:nvSpPr>
        <p:spPr/>
        <p:txBody>
          <a:bodyPr/>
          <a:lstStyle/>
          <a:p>
            <a:fld id="{B9D2C864-9362-43C7-A136-D9C41D93A96D}" type="slidenum">
              <a:rPr lang="en-US" smtClean="0"/>
              <a:t>49</a:t>
            </a:fld>
            <a:endParaRPr lang="en-US"/>
          </a:p>
        </p:txBody>
      </p:sp>
    </p:spTree>
    <p:extLst>
      <p:ext uri="{BB962C8B-B14F-4D97-AF65-F5344CB8AC3E}">
        <p14:creationId xmlns:p14="http://schemas.microsoft.com/office/powerpoint/2010/main" val="2639299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9" y="330031"/>
            <a:ext cx="7313613" cy="868362"/>
          </a:xfrm>
        </p:spPr>
        <p:txBody>
          <a:bodyPr/>
          <a:lstStyle/>
          <a:p>
            <a:r>
              <a:rPr lang="zh-CN" altLang="en-US" dirty="0" smtClean="0">
                <a:latin typeface="+mn-lt"/>
              </a:rPr>
              <a:t>希格斯粒子寻找的路径图</a:t>
            </a:r>
            <a:r>
              <a:rPr lang="en-US" altLang="zh-CN" dirty="0" smtClean="0">
                <a:latin typeface="+mn-lt"/>
              </a:rPr>
              <a:t>(1)</a:t>
            </a:r>
            <a:endParaRPr lang="en-US" dirty="0">
              <a:latin typeface="+mn-lt"/>
            </a:endParaRPr>
          </a:p>
        </p:txBody>
      </p:sp>
      <p:sp>
        <p:nvSpPr>
          <p:cNvPr id="3" name="Content Placeholder 2"/>
          <p:cNvSpPr>
            <a:spLocks noGrp="1"/>
          </p:cNvSpPr>
          <p:nvPr>
            <p:ph idx="1"/>
          </p:nvPr>
        </p:nvSpPr>
        <p:spPr>
          <a:xfrm>
            <a:off x="399393" y="1545952"/>
            <a:ext cx="7313613" cy="4056062"/>
          </a:xfrm>
        </p:spPr>
        <p:txBody>
          <a:bodyPr/>
          <a:lstStyle/>
          <a:p>
            <a:r>
              <a:rPr lang="zh-CN" altLang="en-US" dirty="0" smtClean="0"/>
              <a:t>希格斯粒子可能的衰变：</a:t>
            </a:r>
            <a:endParaRPr lang="en-US" altLang="zh-CN" dirty="0" smtClean="0"/>
          </a:p>
        </p:txBody>
      </p:sp>
      <p:sp>
        <p:nvSpPr>
          <p:cNvPr id="4" name="Slide Number Placeholder 3"/>
          <p:cNvSpPr>
            <a:spLocks noGrp="1"/>
          </p:cNvSpPr>
          <p:nvPr>
            <p:ph type="sldNum" sz="quarter" idx="12"/>
          </p:nvPr>
        </p:nvSpPr>
        <p:spPr/>
        <p:txBody>
          <a:bodyPr/>
          <a:lstStyle/>
          <a:p>
            <a:fld id="{B9D2C864-9362-43C7-A136-D9C41D93A96D}" type="slidenum">
              <a:rPr lang="en-US" smtClean="0"/>
              <a:t>5</a:t>
            </a:fld>
            <a:endParaRPr lang="en-US" dirty="0"/>
          </a:p>
        </p:txBody>
      </p:sp>
      <p:pic>
        <p:nvPicPr>
          <p:cNvPr id="8" name="图片 3" descr="Screen Shot 2017-06-30 at 2.38.2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6721" y="1270999"/>
            <a:ext cx="3691291" cy="2378409"/>
          </a:xfrm>
          <a:prstGeom prst="rect">
            <a:avLst/>
          </a:prstGeom>
        </p:spPr>
      </p:pic>
      <p:pic>
        <p:nvPicPr>
          <p:cNvPr id="14" name="Picture 2" descr="https://atlas.web.cern.ch/Atlas/GROUPS/PHYSICS/PAPERS/HIGG-2015-07/fig_05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2939" y="2168806"/>
            <a:ext cx="2302002" cy="179451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Object 14"/>
          <p:cNvGraphicFramePr>
            <a:graphicFrameLocks noChangeAspect="1"/>
          </p:cNvGraphicFramePr>
          <p:nvPr>
            <p:extLst>
              <p:ext uri="{D42A27DB-BD31-4B8C-83A1-F6EECF244321}">
                <p14:modId xmlns:p14="http://schemas.microsoft.com/office/powerpoint/2010/main" val="1602191806"/>
              </p:ext>
            </p:extLst>
          </p:nvPr>
        </p:nvGraphicFramePr>
        <p:xfrm>
          <a:off x="552939" y="4055567"/>
          <a:ext cx="1854200" cy="355600"/>
        </p:xfrm>
        <a:graphic>
          <a:graphicData uri="http://schemas.openxmlformats.org/presentationml/2006/ole">
            <mc:AlternateContent xmlns:mc="http://schemas.openxmlformats.org/markup-compatibility/2006">
              <mc:Choice xmlns:v="urn:schemas-microsoft-com:vml" Requires="v">
                <p:oleObj spid="_x0000_s10347" name="Equation" r:id="rId5" imgW="1854000" imgH="355320" progId="Equation.DSMT4">
                  <p:embed/>
                </p:oleObj>
              </mc:Choice>
              <mc:Fallback>
                <p:oleObj name="Equation" r:id="rId5" imgW="1854000" imgH="355320" progId="Equation.DSMT4">
                  <p:embed/>
                  <p:pic>
                    <p:nvPicPr>
                      <p:cNvPr id="0" name=""/>
                      <p:cNvPicPr/>
                      <p:nvPr/>
                    </p:nvPicPr>
                    <p:blipFill>
                      <a:blip r:embed="rId6"/>
                      <a:stretch>
                        <a:fillRect/>
                      </a:stretch>
                    </p:blipFill>
                    <p:spPr>
                      <a:xfrm>
                        <a:off x="552939" y="4055567"/>
                        <a:ext cx="1854200" cy="355600"/>
                      </a:xfrm>
                      <a:prstGeom prst="rect">
                        <a:avLst/>
                      </a:prstGeom>
                    </p:spPr>
                  </p:pic>
                </p:oleObj>
              </mc:Fallback>
            </mc:AlternateContent>
          </a:graphicData>
        </a:graphic>
      </p:graphicFrame>
      <p:pic>
        <p:nvPicPr>
          <p:cNvPr id="16" name="Picture 4" descr="https://atlas.web.cern.ch/Atlas/GROUPS/PHYSICS/PAPERS/HIGG-2015-07/fig_05b.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1753" y="4701901"/>
            <a:ext cx="2345436" cy="18002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7" name="Object 16"/>
          <p:cNvGraphicFramePr>
            <a:graphicFrameLocks noChangeAspect="1"/>
          </p:cNvGraphicFramePr>
          <p:nvPr>
            <p:extLst>
              <p:ext uri="{D42A27DB-BD31-4B8C-83A1-F6EECF244321}">
                <p14:modId xmlns:p14="http://schemas.microsoft.com/office/powerpoint/2010/main" val="54190479"/>
              </p:ext>
            </p:extLst>
          </p:nvPr>
        </p:nvGraphicFramePr>
        <p:xfrm>
          <a:off x="347959" y="6045214"/>
          <a:ext cx="1917700" cy="317500"/>
        </p:xfrm>
        <a:graphic>
          <a:graphicData uri="http://schemas.openxmlformats.org/presentationml/2006/ole">
            <mc:AlternateContent xmlns:mc="http://schemas.openxmlformats.org/markup-compatibility/2006">
              <mc:Choice xmlns:v="urn:schemas-microsoft-com:vml" Requires="v">
                <p:oleObj spid="_x0000_s10348" name="Equation" r:id="rId8" imgW="1917360" imgH="317160" progId="Equation.DSMT4">
                  <p:embed/>
                </p:oleObj>
              </mc:Choice>
              <mc:Fallback>
                <p:oleObj name="Equation" r:id="rId8" imgW="1917360" imgH="317160" progId="Equation.DSMT4">
                  <p:embed/>
                  <p:pic>
                    <p:nvPicPr>
                      <p:cNvPr id="0" name=""/>
                      <p:cNvPicPr>
                        <a:picLocks noChangeAspect="1" noChangeArrowheads="1"/>
                      </p:cNvPicPr>
                      <p:nvPr/>
                    </p:nvPicPr>
                    <p:blipFill>
                      <a:blip r:embed="rId9"/>
                      <a:srcRect/>
                      <a:stretch>
                        <a:fillRect/>
                      </a:stretch>
                    </p:blipFill>
                    <p:spPr bwMode="auto">
                      <a:xfrm>
                        <a:off x="347959" y="6045214"/>
                        <a:ext cx="19177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8" name="Picture 6" descr="Image result for higgs boson decay into two photon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56404" y="4816966"/>
            <a:ext cx="5200650" cy="17907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9" name="Object 18"/>
          <p:cNvGraphicFramePr>
            <a:graphicFrameLocks noChangeAspect="1"/>
          </p:cNvGraphicFramePr>
          <p:nvPr>
            <p:extLst>
              <p:ext uri="{D42A27DB-BD31-4B8C-83A1-F6EECF244321}">
                <p14:modId xmlns:p14="http://schemas.microsoft.com/office/powerpoint/2010/main" val="39688969"/>
              </p:ext>
            </p:extLst>
          </p:nvPr>
        </p:nvGraphicFramePr>
        <p:xfrm>
          <a:off x="4720538" y="3831921"/>
          <a:ext cx="3146014" cy="953235"/>
        </p:xfrm>
        <a:graphic>
          <a:graphicData uri="http://schemas.openxmlformats.org/presentationml/2006/ole">
            <mc:AlternateContent xmlns:mc="http://schemas.openxmlformats.org/markup-compatibility/2006">
              <mc:Choice xmlns:v="urn:schemas-microsoft-com:vml" Requires="v">
                <p:oleObj spid="_x0000_s10349" name="Equation" r:id="rId11" imgW="2819160" imgH="1054080" progId="Equation.DSMT4">
                  <p:embed/>
                </p:oleObj>
              </mc:Choice>
              <mc:Fallback>
                <p:oleObj name="Equation" r:id="rId11" imgW="2819160" imgH="1054080" progId="Equation.DSMT4">
                  <p:embed/>
                  <p:pic>
                    <p:nvPicPr>
                      <p:cNvPr id="0" name=""/>
                      <p:cNvPicPr>
                        <a:picLocks noChangeAspect="1" noChangeArrowheads="1"/>
                      </p:cNvPicPr>
                      <p:nvPr/>
                    </p:nvPicPr>
                    <p:blipFill>
                      <a:blip r:embed="rId12"/>
                      <a:srcRect/>
                      <a:stretch>
                        <a:fillRect/>
                      </a:stretch>
                    </p:blipFill>
                    <p:spPr bwMode="auto">
                      <a:xfrm>
                        <a:off x="4720538" y="3831921"/>
                        <a:ext cx="3146014" cy="953235"/>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1190610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98720" y="69057"/>
            <a:ext cx="8090044" cy="623719"/>
          </a:xfrm>
        </p:spPr>
        <p:txBody>
          <a:bodyPr/>
          <a:lstStyle/>
          <a:p>
            <a:r>
              <a:rPr kumimoji="1" lang="en-US" altLang="zh-CN" sz="3600" dirty="0" smtClean="0">
                <a:latin typeface="Comic Sans MS"/>
                <a:cs typeface="Comic Sans MS"/>
              </a:rPr>
              <a:t>Japan: International Linear Collider</a:t>
            </a:r>
            <a:endParaRPr kumimoji="1" lang="zh-CN" altLang="en-US" sz="3600" dirty="0">
              <a:latin typeface="Comic Sans MS"/>
              <a:cs typeface="Comic Sans MS"/>
            </a:endParaRPr>
          </a:p>
        </p:txBody>
      </p:sp>
      <p:sp>
        <p:nvSpPr>
          <p:cNvPr id="4" name="幻灯片编号占位符 3"/>
          <p:cNvSpPr>
            <a:spLocks noGrp="1"/>
          </p:cNvSpPr>
          <p:nvPr>
            <p:ph type="sldNum" sz="quarter" idx="12"/>
          </p:nvPr>
        </p:nvSpPr>
        <p:spPr/>
        <p:txBody>
          <a:bodyPr/>
          <a:lstStyle/>
          <a:p>
            <a:fld id="{B9D2C864-9362-43C7-A136-D9C41D93A96D}" type="slidenum">
              <a:rPr lang="en-US" smtClean="0"/>
              <a:t>50</a:t>
            </a:fld>
            <a:endParaRPr lang="en-US"/>
          </a:p>
        </p:txBody>
      </p:sp>
      <p:pic>
        <p:nvPicPr>
          <p:cNvPr id="5" name="图片 4" descr="Screen Shot 2013-09-22 at 上午10.59.2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444" y="835937"/>
            <a:ext cx="8932356" cy="5815671"/>
          </a:xfrm>
          <a:prstGeom prst="rect">
            <a:avLst/>
          </a:prstGeom>
        </p:spPr>
      </p:pic>
    </p:spTree>
    <p:extLst>
      <p:ext uri="{BB962C8B-B14F-4D97-AF65-F5344CB8AC3E}">
        <p14:creationId xmlns:p14="http://schemas.microsoft.com/office/powerpoint/2010/main" val="23792751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Content Placeholder 6" descr="HE_LHC%20option3_80km_UnderLake.pdf"/>
          <p:cNvPicPr>
            <a:picLocks noChangeAspect="1" noChangeArrowheads="1"/>
          </p:cNvPicPr>
          <p:nvPr/>
        </p:nvPicPr>
        <p:blipFill>
          <a:blip r:embed="rId2">
            <a:extLst>
              <a:ext uri="{28A0092B-C50C-407E-A947-70E740481C1C}">
                <a14:useLocalDpi xmlns:a14="http://schemas.microsoft.com/office/drawing/2010/main" val="0"/>
              </a:ext>
            </a:extLst>
          </a:blip>
          <a:srcRect l="536" t="6667" r="2890"/>
          <a:stretch>
            <a:fillRect/>
          </a:stretch>
        </p:blipFill>
        <p:spPr bwMode="auto">
          <a:xfrm>
            <a:off x="-11113" y="723900"/>
            <a:ext cx="9263063" cy="6234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010" name="Rectangle 2"/>
          <p:cNvSpPr>
            <a:spLocks noChangeArrowheads="1"/>
          </p:cNvSpPr>
          <p:nvPr/>
        </p:nvSpPr>
        <p:spPr bwMode="auto">
          <a:xfrm>
            <a:off x="0" y="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zh-CN" altLang="en-US" sz="1400" b="1">
              <a:solidFill>
                <a:srgbClr val="000000"/>
              </a:solidFill>
              <a:latin typeface="Times New Roman" charset="0"/>
            </a:endParaRPr>
          </a:p>
        </p:txBody>
      </p:sp>
      <p:sp>
        <p:nvSpPr>
          <p:cNvPr id="43011" name="TextBox 5"/>
          <p:cNvSpPr txBox="1">
            <a:spLocks noChangeArrowheads="1"/>
          </p:cNvSpPr>
          <p:nvPr/>
        </p:nvSpPr>
        <p:spPr bwMode="auto">
          <a:xfrm>
            <a:off x="107950" y="796925"/>
            <a:ext cx="5326063"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宋体" charset="0"/>
                <a:cs typeface="Arial" charset="0"/>
              </a:defRPr>
            </a:lvl1pPr>
            <a:lvl2pPr marL="742950" indent="-285750">
              <a:defRPr kumimoji="1" sz="2400">
                <a:solidFill>
                  <a:schemeClr val="tx1"/>
                </a:solidFill>
                <a:latin typeface="Calibri" charset="0"/>
                <a:ea typeface="Arial" charset="0"/>
                <a:cs typeface="Arial" charset="0"/>
              </a:defRPr>
            </a:lvl2pPr>
            <a:lvl3pPr marL="1143000" indent="-228600">
              <a:defRPr kumimoji="1" sz="2400">
                <a:solidFill>
                  <a:schemeClr val="tx1"/>
                </a:solidFill>
                <a:latin typeface="Calibri" charset="0"/>
                <a:ea typeface="Arial" charset="0"/>
                <a:cs typeface="Arial" charset="0"/>
              </a:defRPr>
            </a:lvl3pPr>
            <a:lvl4pPr marL="1600200" indent="-228600">
              <a:defRPr kumimoji="1" sz="2400">
                <a:solidFill>
                  <a:schemeClr val="tx1"/>
                </a:solidFill>
                <a:latin typeface="Calibri" charset="0"/>
                <a:ea typeface="Arial" charset="0"/>
                <a:cs typeface="Arial" charset="0"/>
              </a:defRPr>
            </a:lvl4pPr>
            <a:lvl5pPr marL="2057400" indent="-228600">
              <a:defRPr kumimoji="1" sz="2400">
                <a:solidFill>
                  <a:schemeClr val="tx1"/>
                </a:solidFill>
                <a:latin typeface="Calibri" charset="0"/>
                <a:ea typeface="Arial" charset="0"/>
                <a:cs typeface="Arial" charset="0"/>
              </a:defRPr>
            </a:lvl5pPr>
            <a:lvl6pPr marL="2514600" indent="-228600" fontAlgn="base">
              <a:spcBef>
                <a:spcPct val="0"/>
              </a:spcBef>
              <a:spcAft>
                <a:spcPct val="0"/>
              </a:spcAft>
              <a:defRPr kumimoji="1" sz="2400">
                <a:solidFill>
                  <a:schemeClr val="tx1"/>
                </a:solidFill>
                <a:latin typeface="Calibri" charset="0"/>
                <a:ea typeface="Arial" charset="0"/>
                <a:cs typeface="Arial" charset="0"/>
              </a:defRPr>
            </a:lvl6pPr>
            <a:lvl7pPr marL="2971800" indent="-228600" fontAlgn="base">
              <a:spcBef>
                <a:spcPct val="0"/>
              </a:spcBef>
              <a:spcAft>
                <a:spcPct val="0"/>
              </a:spcAft>
              <a:defRPr kumimoji="1" sz="2400">
                <a:solidFill>
                  <a:schemeClr val="tx1"/>
                </a:solidFill>
                <a:latin typeface="Calibri" charset="0"/>
                <a:ea typeface="Arial" charset="0"/>
                <a:cs typeface="Arial" charset="0"/>
              </a:defRPr>
            </a:lvl7pPr>
            <a:lvl8pPr marL="3429000" indent="-228600" fontAlgn="base">
              <a:spcBef>
                <a:spcPct val="0"/>
              </a:spcBef>
              <a:spcAft>
                <a:spcPct val="0"/>
              </a:spcAft>
              <a:defRPr kumimoji="1" sz="2400">
                <a:solidFill>
                  <a:schemeClr val="tx1"/>
                </a:solidFill>
                <a:latin typeface="Calibri" charset="0"/>
                <a:ea typeface="Arial" charset="0"/>
                <a:cs typeface="Arial" charset="0"/>
              </a:defRPr>
            </a:lvl8pPr>
            <a:lvl9pPr marL="3886200" indent="-228600" fontAlgn="base">
              <a:spcBef>
                <a:spcPct val="0"/>
              </a:spcBef>
              <a:spcAft>
                <a:spcPct val="0"/>
              </a:spcAft>
              <a:defRPr kumimoji="1" sz="2400">
                <a:solidFill>
                  <a:schemeClr val="tx1"/>
                </a:solidFill>
                <a:latin typeface="Calibri" charset="0"/>
                <a:ea typeface="Arial" charset="0"/>
                <a:cs typeface="Arial" charset="0"/>
              </a:defRPr>
            </a:lvl9pPr>
          </a:lstStyle>
          <a:p>
            <a:pPr eaLnBrk="0" hangingPunct="0"/>
            <a:r>
              <a:rPr kumimoji="0" lang="fr-CH" altLang="zh-CN" sz="1800" i="1">
                <a:solidFill>
                  <a:srgbClr val="FFFFFF"/>
                </a:solidFill>
              </a:rPr>
              <a:t>Pre-Feasibility Study for an 80-km tunnel at CERN</a:t>
            </a:r>
          </a:p>
          <a:p>
            <a:pPr eaLnBrk="0" hangingPunct="0"/>
            <a:r>
              <a:rPr kumimoji="0" lang="fr-CH" altLang="zh-CN" sz="1800" i="1">
                <a:solidFill>
                  <a:srgbClr val="FFFFFF"/>
                </a:solidFill>
              </a:rPr>
              <a:t>- John Osborne and Caroline Waaijer</a:t>
            </a:r>
          </a:p>
        </p:txBody>
      </p:sp>
      <p:sp>
        <p:nvSpPr>
          <p:cNvPr id="2" name="Oval 1"/>
          <p:cNvSpPr/>
          <p:nvPr/>
        </p:nvSpPr>
        <p:spPr>
          <a:xfrm>
            <a:off x="4070350" y="3240088"/>
            <a:ext cx="3600450" cy="3600450"/>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latin typeface="Calibri" charset="0"/>
              <a:ea typeface="宋体" charset="0"/>
              <a:cs typeface="Arial" charset="0"/>
            </a:endParaRPr>
          </a:p>
        </p:txBody>
      </p:sp>
      <p:sp>
        <p:nvSpPr>
          <p:cNvPr id="3" name="TextBox 2"/>
          <p:cNvSpPr txBox="1">
            <a:spLocks noChangeArrowheads="1"/>
          </p:cNvSpPr>
          <p:nvPr/>
        </p:nvSpPr>
        <p:spPr bwMode="auto">
          <a:xfrm>
            <a:off x="7670800" y="4424363"/>
            <a:ext cx="141605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宋体" charset="0"/>
                <a:cs typeface="Arial" charset="0"/>
              </a:defRPr>
            </a:lvl1pPr>
            <a:lvl2pPr marL="742950" indent="-285750">
              <a:defRPr kumimoji="1" sz="2400">
                <a:solidFill>
                  <a:schemeClr val="tx1"/>
                </a:solidFill>
                <a:latin typeface="Calibri" charset="0"/>
                <a:ea typeface="Arial" charset="0"/>
                <a:cs typeface="Arial" charset="0"/>
              </a:defRPr>
            </a:lvl2pPr>
            <a:lvl3pPr marL="1143000" indent="-228600">
              <a:defRPr kumimoji="1" sz="2400">
                <a:solidFill>
                  <a:schemeClr val="tx1"/>
                </a:solidFill>
                <a:latin typeface="Calibri" charset="0"/>
                <a:ea typeface="Arial" charset="0"/>
                <a:cs typeface="Arial" charset="0"/>
              </a:defRPr>
            </a:lvl3pPr>
            <a:lvl4pPr marL="1600200" indent="-228600">
              <a:defRPr kumimoji="1" sz="2400">
                <a:solidFill>
                  <a:schemeClr val="tx1"/>
                </a:solidFill>
                <a:latin typeface="Calibri" charset="0"/>
                <a:ea typeface="Arial" charset="0"/>
                <a:cs typeface="Arial" charset="0"/>
              </a:defRPr>
            </a:lvl4pPr>
            <a:lvl5pPr marL="2057400" indent="-228600">
              <a:defRPr kumimoji="1" sz="2400">
                <a:solidFill>
                  <a:schemeClr val="tx1"/>
                </a:solidFill>
                <a:latin typeface="Calibri" charset="0"/>
                <a:ea typeface="Arial" charset="0"/>
                <a:cs typeface="Arial" charset="0"/>
              </a:defRPr>
            </a:lvl5pPr>
            <a:lvl6pPr marL="2514600" indent="-228600" fontAlgn="base">
              <a:spcBef>
                <a:spcPct val="0"/>
              </a:spcBef>
              <a:spcAft>
                <a:spcPct val="0"/>
              </a:spcAft>
              <a:defRPr kumimoji="1" sz="2400">
                <a:solidFill>
                  <a:schemeClr val="tx1"/>
                </a:solidFill>
                <a:latin typeface="Calibri" charset="0"/>
                <a:ea typeface="Arial" charset="0"/>
                <a:cs typeface="Arial" charset="0"/>
              </a:defRPr>
            </a:lvl6pPr>
            <a:lvl7pPr marL="2971800" indent="-228600" fontAlgn="base">
              <a:spcBef>
                <a:spcPct val="0"/>
              </a:spcBef>
              <a:spcAft>
                <a:spcPct val="0"/>
              </a:spcAft>
              <a:defRPr kumimoji="1" sz="2400">
                <a:solidFill>
                  <a:schemeClr val="tx1"/>
                </a:solidFill>
                <a:latin typeface="Calibri" charset="0"/>
                <a:ea typeface="Arial" charset="0"/>
                <a:cs typeface="Arial" charset="0"/>
              </a:defRPr>
            </a:lvl7pPr>
            <a:lvl8pPr marL="3429000" indent="-228600" fontAlgn="base">
              <a:spcBef>
                <a:spcPct val="0"/>
              </a:spcBef>
              <a:spcAft>
                <a:spcPct val="0"/>
              </a:spcAft>
              <a:defRPr kumimoji="1" sz="2400">
                <a:solidFill>
                  <a:schemeClr val="tx1"/>
                </a:solidFill>
                <a:latin typeface="Calibri" charset="0"/>
                <a:ea typeface="Arial" charset="0"/>
                <a:cs typeface="Arial" charset="0"/>
              </a:defRPr>
            </a:lvl8pPr>
            <a:lvl9pPr marL="3886200" indent="-228600" fontAlgn="base">
              <a:spcBef>
                <a:spcPct val="0"/>
              </a:spcBef>
              <a:spcAft>
                <a:spcPct val="0"/>
              </a:spcAft>
              <a:defRPr kumimoji="1" sz="2400">
                <a:solidFill>
                  <a:schemeClr val="tx1"/>
                </a:solidFill>
                <a:latin typeface="Calibri" charset="0"/>
                <a:ea typeface="Arial" charset="0"/>
                <a:cs typeface="Arial" charset="0"/>
              </a:defRPr>
            </a:lvl9pPr>
          </a:lstStyle>
          <a:p>
            <a:r>
              <a:rPr kumimoji="0" lang="en-US" altLang="zh-CN" sz="1800" b="1">
                <a:solidFill>
                  <a:srgbClr val="FFFF00"/>
                </a:solidFill>
              </a:rPr>
              <a:t>even better</a:t>
            </a:r>
          </a:p>
          <a:p>
            <a:r>
              <a:rPr kumimoji="0" lang="en-US" altLang="zh-CN" sz="1800" b="1">
                <a:solidFill>
                  <a:srgbClr val="FFFF00"/>
                </a:solidFill>
              </a:rPr>
              <a:t>100 km?</a:t>
            </a:r>
            <a:endParaRPr kumimoji="0" lang="en-GB" altLang="zh-CN" sz="1800" b="1">
              <a:solidFill>
                <a:srgbClr val="FFFF00"/>
              </a:solidFill>
            </a:endParaRPr>
          </a:p>
        </p:txBody>
      </p:sp>
      <p:sp>
        <p:nvSpPr>
          <p:cNvPr id="43014" name="TextBox 3"/>
          <p:cNvSpPr txBox="1">
            <a:spLocks noChangeArrowheads="1"/>
          </p:cNvSpPr>
          <p:nvPr/>
        </p:nvSpPr>
        <p:spPr bwMode="auto">
          <a:xfrm>
            <a:off x="2844344" y="50455"/>
            <a:ext cx="3916457"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宋体" charset="0"/>
                <a:cs typeface="Arial" charset="0"/>
              </a:defRPr>
            </a:lvl1pPr>
            <a:lvl2pPr marL="742950" indent="-285750">
              <a:defRPr kumimoji="1" sz="2400">
                <a:solidFill>
                  <a:schemeClr val="tx1"/>
                </a:solidFill>
                <a:latin typeface="Calibri" charset="0"/>
                <a:ea typeface="Arial" charset="0"/>
                <a:cs typeface="Arial" charset="0"/>
              </a:defRPr>
            </a:lvl2pPr>
            <a:lvl3pPr marL="1143000" indent="-228600">
              <a:defRPr kumimoji="1" sz="2400">
                <a:solidFill>
                  <a:schemeClr val="tx1"/>
                </a:solidFill>
                <a:latin typeface="Calibri" charset="0"/>
                <a:ea typeface="Arial" charset="0"/>
                <a:cs typeface="Arial" charset="0"/>
              </a:defRPr>
            </a:lvl3pPr>
            <a:lvl4pPr marL="1600200" indent="-228600">
              <a:defRPr kumimoji="1" sz="2400">
                <a:solidFill>
                  <a:schemeClr val="tx1"/>
                </a:solidFill>
                <a:latin typeface="Calibri" charset="0"/>
                <a:ea typeface="Arial" charset="0"/>
                <a:cs typeface="Arial" charset="0"/>
              </a:defRPr>
            </a:lvl4pPr>
            <a:lvl5pPr marL="2057400" indent="-228600">
              <a:defRPr kumimoji="1" sz="2400">
                <a:solidFill>
                  <a:schemeClr val="tx1"/>
                </a:solidFill>
                <a:latin typeface="Calibri" charset="0"/>
                <a:ea typeface="Arial" charset="0"/>
                <a:cs typeface="Arial" charset="0"/>
              </a:defRPr>
            </a:lvl5pPr>
            <a:lvl6pPr marL="2514600" indent="-228600" fontAlgn="base">
              <a:spcBef>
                <a:spcPct val="0"/>
              </a:spcBef>
              <a:spcAft>
                <a:spcPct val="0"/>
              </a:spcAft>
              <a:defRPr kumimoji="1" sz="2400">
                <a:solidFill>
                  <a:schemeClr val="tx1"/>
                </a:solidFill>
                <a:latin typeface="Calibri" charset="0"/>
                <a:ea typeface="Arial" charset="0"/>
                <a:cs typeface="Arial" charset="0"/>
              </a:defRPr>
            </a:lvl6pPr>
            <a:lvl7pPr marL="2971800" indent="-228600" fontAlgn="base">
              <a:spcBef>
                <a:spcPct val="0"/>
              </a:spcBef>
              <a:spcAft>
                <a:spcPct val="0"/>
              </a:spcAft>
              <a:defRPr kumimoji="1" sz="2400">
                <a:solidFill>
                  <a:schemeClr val="tx1"/>
                </a:solidFill>
                <a:latin typeface="Calibri" charset="0"/>
                <a:ea typeface="Arial" charset="0"/>
                <a:cs typeface="Arial" charset="0"/>
              </a:defRPr>
            </a:lvl7pPr>
            <a:lvl8pPr marL="3429000" indent="-228600" fontAlgn="base">
              <a:spcBef>
                <a:spcPct val="0"/>
              </a:spcBef>
              <a:spcAft>
                <a:spcPct val="0"/>
              </a:spcAft>
              <a:defRPr kumimoji="1" sz="2400">
                <a:solidFill>
                  <a:schemeClr val="tx1"/>
                </a:solidFill>
                <a:latin typeface="Calibri" charset="0"/>
                <a:ea typeface="Arial" charset="0"/>
                <a:cs typeface="Arial" charset="0"/>
              </a:defRPr>
            </a:lvl8pPr>
            <a:lvl9pPr marL="3886200" indent="-228600" fontAlgn="base">
              <a:spcBef>
                <a:spcPct val="0"/>
              </a:spcBef>
              <a:spcAft>
                <a:spcPct val="0"/>
              </a:spcAft>
              <a:defRPr kumimoji="1" sz="2400">
                <a:solidFill>
                  <a:schemeClr val="tx1"/>
                </a:solidFill>
                <a:latin typeface="Calibri" charset="0"/>
                <a:ea typeface="Arial" charset="0"/>
                <a:cs typeface="Arial" charset="0"/>
              </a:defRPr>
            </a:lvl9pPr>
          </a:lstStyle>
          <a:p>
            <a:r>
              <a:rPr kumimoji="0" lang="en-GB" altLang="zh-CN" sz="3200" b="1" dirty="0" smtClean="0">
                <a:solidFill>
                  <a:srgbClr val="002060"/>
                </a:solidFill>
                <a:latin typeface="Comic Sans MS"/>
                <a:cs typeface="Comic Sans MS"/>
              </a:rPr>
              <a:t>European Strategy </a:t>
            </a:r>
            <a:endParaRPr kumimoji="0" lang="en-GB" altLang="zh-CN" sz="3200" b="1" dirty="0">
              <a:solidFill>
                <a:srgbClr val="002060"/>
              </a:solidFill>
              <a:latin typeface="Comic Sans MS"/>
              <a:cs typeface="Comic Sans MS"/>
            </a:endParaRPr>
          </a:p>
        </p:txBody>
      </p:sp>
      <p:sp>
        <p:nvSpPr>
          <p:cNvPr id="43016" name="Slide Number Placeholder 5"/>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Calibri" charset="0"/>
                <a:ea typeface="宋体" charset="0"/>
                <a:cs typeface="Arial" charset="0"/>
              </a:defRPr>
            </a:lvl1pPr>
            <a:lvl2pPr marL="742950" indent="-285750">
              <a:defRPr kumimoji="1" sz="2400">
                <a:solidFill>
                  <a:schemeClr val="tx1"/>
                </a:solidFill>
                <a:latin typeface="Calibri" charset="0"/>
                <a:ea typeface="Arial" charset="0"/>
                <a:cs typeface="Arial" charset="0"/>
              </a:defRPr>
            </a:lvl2pPr>
            <a:lvl3pPr marL="1143000" indent="-228600">
              <a:defRPr kumimoji="1" sz="2400">
                <a:solidFill>
                  <a:schemeClr val="tx1"/>
                </a:solidFill>
                <a:latin typeface="Calibri" charset="0"/>
                <a:ea typeface="Arial" charset="0"/>
                <a:cs typeface="Arial" charset="0"/>
              </a:defRPr>
            </a:lvl3pPr>
            <a:lvl4pPr marL="1600200" indent="-228600">
              <a:defRPr kumimoji="1" sz="2400">
                <a:solidFill>
                  <a:schemeClr val="tx1"/>
                </a:solidFill>
                <a:latin typeface="Calibri" charset="0"/>
                <a:ea typeface="Arial" charset="0"/>
                <a:cs typeface="Arial" charset="0"/>
              </a:defRPr>
            </a:lvl4pPr>
            <a:lvl5pPr marL="2057400" indent="-228600">
              <a:defRPr kumimoji="1" sz="2400">
                <a:solidFill>
                  <a:schemeClr val="tx1"/>
                </a:solidFill>
                <a:latin typeface="Calibri" charset="0"/>
                <a:ea typeface="Arial" charset="0"/>
                <a:cs typeface="Arial" charset="0"/>
              </a:defRPr>
            </a:lvl5pPr>
            <a:lvl6pPr marL="2514600" indent="-228600" fontAlgn="base">
              <a:spcBef>
                <a:spcPct val="0"/>
              </a:spcBef>
              <a:spcAft>
                <a:spcPct val="0"/>
              </a:spcAft>
              <a:defRPr kumimoji="1" sz="2400">
                <a:solidFill>
                  <a:schemeClr val="tx1"/>
                </a:solidFill>
                <a:latin typeface="Calibri" charset="0"/>
                <a:ea typeface="Arial" charset="0"/>
                <a:cs typeface="Arial" charset="0"/>
              </a:defRPr>
            </a:lvl6pPr>
            <a:lvl7pPr marL="2971800" indent="-228600" fontAlgn="base">
              <a:spcBef>
                <a:spcPct val="0"/>
              </a:spcBef>
              <a:spcAft>
                <a:spcPct val="0"/>
              </a:spcAft>
              <a:defRPr kumimoji="1" sz="2400">
                <a:solidFill>
                  <a:schemeClr val="tx1"/>
                </a:solidFill>
                <a:latin typeface="Calibri" charset="0"/>
                <a:ea typeface="Arial" charset="0"/>
                <a:cs typeface="Arial" charset="0"/>
              </a:defRPr>
            </a:lvl7pPr>
            <a:lvl8pPr marL="3429000" indent="-228600" fontAlgn="base">
              <a:spcBef>
                <a:spcPct val="0"/>
              </a:spcBef>
              <a:spcAft>
                <a:spcPct val="0"/>
              </a:spcAft>
              <a:defRPr kumimoji="1" sz="2400">
                <a:solidFill>
                  <a:schemeClr val="tx1"/>
                </a:solidFill>
                <a:latin typeface="Calibri" charset="0"/>
                <a:ea typeface="Arial" charset="0"/>
                <a:cs typeface="Arial" charset="0"/>
              </a:defRPr>
            </a:lvl8pPr>
            <a:lvl9pPr marL="3886200" indent="-228600" fontAlgn="base">
              <a:spcBef>
                <a:spcPct val="0"/>
              </a:spcBef>
              <a:spcAft>
                <a:spcPct val="0"/>
              </a:spcAft>
              <a:defRPr kumimoji="1" sz="2400">
                <a:solidFill>
                  <a:schemeClr val="tx1"/>
                </a:solidFill>
                <a:latin typeface="Calibri" charset="0"/>
                <a:ea typeface="Arial" charset="0"/>
                <a:cs typeface="Arial" charset="0"/>
              </a:defRPr>
            </a:lvl9pPr>
          </a:lstStyle>
          <a:p>
            <a:fld id="{FE15C86A-81F8-7B46-AD4C-D11F2541D90C}" type="slidenum">
              <a:rPr kumimoji="0" lang="en-GB" altLang="zh-CN" sz="1200">
                <a:solidFill>
                  <a:srgbClr val="898989"/>
                </a:solidFill>
              </a:rPr>
              <a:pPr/>
              <a:t>51</a:t>
            </a:fld>
            <a:endParaRPr kumimoji="0" lang="en-GB" altLang="zh-CN" sz="1200">
              <a:solidFill>
                <a:srgbClr val="898989"/>
              </a:solidFill>
            </a:endParaRPr>
          </a:p>
        </p:txBody>
      </p:sp>
      <p:sp>
        <p:nvSpPr>
          <p:cNvPr id="5" name="Footer Placeholder 4"/>
          <p:cNvSpPr>
            <a:spLocks noGrp="1"/>
          </p:cNvSpPr>
          <p:nvPr>
            <p:ph type="ftr" sz="quarter" idx="11"/>
          </p:nvPr>
        </p:nvSpPr>
        <p:spPr/>
        <p:txBody>
          <a:bodyPr/>
          <a:lstStyle/>
          <a:p>
            <a:pPr>
              <a:defRPr/>
            </a:pPr>
            <a:r>
              <a:rPr lang="en-GB"/>
              <a:t>HE Frontier, European Strategy</a:t>
            </a:r>
          </a:p>
        </p:txBody>
      </p:sp>
    </p:spTree>
    <p:extLst>
      <p:ext uri="{BB962C8B-B14F-4D97-AF65-F5344CB8AC3E}">
        <p14:creationId xmlns:p14="http://schemas.microsoft.com/office/powerpoint/2010/main" val="14795967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74057" y="87452"/>
            <a:ext cx="8229600" cy="850900"/>
          </a:xfrm>
        </p:spPr>
        <p:txBody>
          <a:bodyPr/>
          <a:lstStyle/>
          <a:p>
            <a:r>
              <a:rPr lang="en-US" altLang="zh-CN" sz="2800" b="1" dirty="0" smtClean="0">
                <a:latin typeface="Comic Sans MS"/>
                <a:cs typeface="Comic Sans MS"/>
              </a:rPr>
              <a:t>Chinese Strategy:  Circular Electron-Position Collider) + Super </a:t>
            </a:r>
            <a:r>
              <a:rPr lang="en-US" altLang="zh-CN" sz="2800" b="1" dirty="0" err="1" smtClean="0">
                <a:latin typeface="Comic Sans MS"/>
                <a:cs typeface="Comic Sans MS"/>
              </a:rPr>
              <a:t>pp</a:t>
            </a:r>
            <a:r>
              <a:rPr lang="en-US" altLang="zh-CN" sz="2800" b="1" dirty="0" smtClean="0">
                <a:latin typeface="Comic Sans MS"/>
                <a:cs typeface="Comic Sans MS"/>
              </a:rPr>
              <a:t> Collider</a:t>
            </a:r>
            <a:endParaRPr lang="zh-CN" altLang="en-US" sz="2800" b="1" dirty="0">
              <a:latin typeface="Comic Sans MS"/>
              <a:cs typeface="Comic Sans MS"/>
            </a:endParaRPr>
          </a:p>
        </p:txBody>
      </p:sp>
      <p:grpSp>
        <p:nvGrpSpPr>
          <p:cNvPr id="12" name="组 11"/>
          <p:cNvGrpSpPr/>
          <p:nvPr/>
        </p:nvGrpSpPr>
        <p:grpSpPr>
          <a:xfrm>
            <a:off x="9891" y="1572761"/>
            <a:ext cx="5812177" cy="2416334"/>
            <a:chOff x="1712151" y="2780928"/>
            <a:chExt cx="5812177" cy="2416334"/>
          </a:xfrm>
        </p:grpSpPr>
        <p:sp>
          <p:nvSpPr>
            <p:cNvPr id="4" name="椭圆 3"/>
            <p:cNvSpPr/>
            <p:nvPr/>
          </p:nvSpPr>
          <p:spPr>
            <a:xfrm>
              <a:off x="2339752" y="2780928"/>
              <a:ext cx="5184576" cy="1944216"/>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p:cNvSpPr txBox="1"/>
            <p:nvPr/>
          </p:nvSpPr>
          <p:spPr>
            <a:xfrm>
              <a:off x="1712151" y="4797152"/>
              <a:ext cx="2209451" cy="400110"/>
            </a:xfrm>
            <a:prstGeom prst="rect">
              <a:avLst/>
            </a:prstGeom>
            <a:noFill/>
          </p:spPr>
          <p:txBody>
            <a:bodyPr wrap="none" rtlCol="0">
              <a:spAutoFit/>
            </a:bodyPr>
            <a:lstStyle/>
            <a:p>
              <a:r>
                <a:rPr lang="en-US" altLang="zh-CN" sz="2000" b="1" dirty="0" err="1" smtClean="0">
                  <a:solidFill>
                    <a:srgbClr val="002060"/>
                  </a:solidFill>
                  <a:latin typeface="+mn-lt"/>
                </a:rPr>
                <a:t>e</a:t>
              </a:r>
              <a:r>
                <a:rPr lang="en-US" altLang="zh-CN" sz="2000" b="1" baseline="30000" dirty="0" err="1" smtClean="0">
                  <a:solidFill>
                    <a:srgbClr val="002060"/>
                  </a:solidFill>
                  <a:latin typeface="+mn-lt"/>
                  <a:sym typeface="Symbol"/>
                </a:rPr>
                <a:t></a:t>
              </a:r>
              <a:r>
                <a:rPr lang="en-US" altLang="zh-CN" sz="2000" b="1" dirty="0" err="1" smtClean="0">
                  <a:solidFill>
                    <a:srgbClr val="002060"/>
                  </a:solidFill>
                  <a:latin typeface="+mn-lt"/>
                </a:rPr>
                <a:t>e</a:t>
              </a:r>
              <a:r>
                <a:rPr lang="en-US" altLang="zh-CN" sz="2000" b="1" baseline="30000" dirty="0">
                  <a:solidFill>
                    <a:srgbClr val="002060"/>
                  </a:solidFill>
                  <a:latin typeface="+mn-lt"/>
                </a:rPr>
                <a:t>+ </a:t>
              </a:r>
              <a:r>
                <a:rPr lang="en-US" altLang="zh-CN" sz="2000" b="1" dirty="0" smtClean="0">
                  <a:solidFill>
                    <a:srgbClr val="002060"/>
                  </a:solidFill>
                  <a:latin typeface="+mn-lt"/>
                </a:rPr>
                <a:t> Higgs Factory</a:t>
              </a:r>
              <a:endParaRPr lang="zh-CN" altLang="en-US" sz="2000" b="1" dirty="0">
                <a:solidFill>
                  <a:srgbClr val="002060"/>
                </a:solidFill>
                <a:latin typeface="+mn-lt"/>
              </a:endParaRPr>
            </a:p>
          </p:txBody>
        </p:sp>
      </p:grpSp>
      <p:grpSp>
        <p:nvGrpSpPr>
          <p:cNvPr id="11" name="组 10"/>
          <p:cNvGrpSpPr/>
          <p:nvPr/>
        </p:nvGrpSpPr>
        <p:grpSpPr>
          <a:xfrm>
            <a:off x="474057" y="967422"/>
            <a:ext cx="6553701" cy="2704366"/>
            <a:chOff x="2044208" y="2092786"/>
            <a:chExt cx="6553701" cy="2704366"/>
          </a:xfrm>
        </p:grpSpPr>
        <p:sp>
          <p:nvSpPr>
            <p:cNvPr id="5" name="椭圆 4"/>
            <p:cNvSpPr/>
            <p:nvPr/>
          </p:nvSpPr>
          <p:spPr>
            <a:xfrm>
              <a:off x="2339752" y="2636912"/>
              <a:ext cx="5184576" cy="1944216"/>
            </a:xfrm>
            <a:prstGeom prst="ellipse">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 name="直接箭头连接符 7"/>
            <p:cNvCxnSpPr/>
            <p:nvPr/>
          </p:nvCxnSpPr>
          <p:spPr>
            <a:xfrm flipV="1">
              <a:off x="2044208" y="4437112"/>
              <a:ext cx="640560" cy="360040"/>
            </a:xfrm>
            <a:prstGeom prst="straightConnector1">
              <a:avLst/>
            </a:prstGeom>
            <a:ln w="254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231509" y="2092786"/>
              <a:ext cx="1366400" cy="400110"/>
            </a:xfrm>
            <a:prstGeom prst="rect">
              <a:avLst/>
            </a:prstGeom>
            <a:noFill/>
          </p:spPr>
          <p:txBody>
            <a:bodyPr wrap="none" rtlCol="0">
              <a:spAutoFit/>
            </a:bodyPr>
            <a:lstStyle/>
            <a:p>
              <a:r>
                <a:rPr lang="en-US" altLang="zh-CN" sz="2000" b="1" dirty="0" err="1" smtClean="0">
                  <a:solidFill>
                    <a:srgbClr val="C00000"/>
                  </a:solidFill>
                  <a:latin typeface="+mn-lt"/>
                </a:rPr>
                <a:t>pp</a:t>
              </a:r>
              <a:r>
                <a:rPr lang="en-US" altLang="zh-CN" sz="2000" b="1" dirty="0" smtClean="0">
                  <a:solidFill>
                    <a:srgbClr val="C00000"/>
                  </a:solidFill>
                  <a:latin typeface="+mn-lt"/>
                </a:rPr>
                <a:t> collider </a:t>
              </a:r>
              <a:endParaRPr lang="zh-CN" altLang="en-US" sz="2000" b="1" dirty="0">
                <a:solidFill>
                  <a:srgbClr val="C00000"/>
                </a:solidFill>
                <a:latin typeface="+mn-lt"/>
              </a:endParaRPr>
            </a:p>
          </p:txBody>
        </p:sp>
        <p:cxnSp>
          <p:nvCxnSpPr>
            <p:cNvPr id="15" name="直接箭头连接符 14"/>
            <p:cNvCxnSpPr/>
            <p:nvPr/>
          </p:nvCxnSpPr>
          <p:spPr>
            <a:xfrm flipH="1">
              <a:off x="7020272" y="2492896"/>
              <a:ext cx="720080" cy="504056"/>
            </a:xfrm>
            <a:prstGeom prst="straightConnector1">
              <a:avLst/>
            </a:prstGeom>
            <a:ln w="25400">
              <a:solidFill>
                <a:srgbClr val="C00000"/>
              </a:solidFill>
              <a:prstDash val="dash"/>
              <a:tailEnd type="arrow"/>
            </a:ln>
          </p:spPr>
          <p:style>
            <a:lnRef idx="1">
              <a:schemeClr val="accent1"/>
            </a:lnRef>
            <a:fillRef idx="0">
              <a:schemeClr val="accent1"/>
            </a:fillRef>
            <a:effectRef idx="0">
              <a:schemeClr val="accent1"/>
            </a:effectRef>
            <a:fontRef idx="minor">
              <a:schemeClr val="tx1"/>
            </a:fontRef>
          </p:style>
        </p:cxnSp>
      </p:grpSp>
      <p:sp>
        <p:nvSpPr>
          <p:cNvPr id="10" name="灯片编号占位符 9"/>
          <p:cNvSpPr>
            <a:spLocks noGrp="1"/>
          </p:cNvSpPr>
          <p:nvPr>
            <p:ph type="sldNum" sz="quarter" idx="12"/>
          </p:nvPr>
        </p:nvSpPr>
        <p:spPr/>
        <p:txBody>
          <a:bodyPr/>
          <a:lstStyle/>
          <a:p>
            <a:pPr>
              <a:defRPr/>
            </a:pPr>
            <a:fld id="{AB4BBAEB-A9A6-4EE5-B7F0-47408F28582D}" type="slidenum">
              <a:rPr lang="zh-CN" altLang="en-US" smtClean="0"/>
              <a:pPr>
                <a:defRPr/>
              </a:pPr>
              <a:t>52</a:t>
            </a:fld>
            <a:endParaRPr lang="zh-CN" altLang="en-US"/>
          </a:p>
        </p:txBody>
      </p:sp>
      <p:sp>
        <p:nvSpPr>
          <p:cNvPr id="14" name="文本框 13"/>
          <p:cNvSpPr txBox="1"/>
          <p:nvPr/>
        </p:nvSpPr>
        <p:spPr>
          <a:xfrm>
            <a:off x="251517" y="4859226"/>
            <a:ext cx="3148217" cy="830997"/>
          </a:xfrm>
          <a:prstGeom prst="rect">
            <a:avLst/>
          </a:prstGeom>
          <a:noFill/>
        </p:spPr>
        <p:txBody>
          <a:bodyPr wrap="none" rtlCol="0">
            <a:spAutoFit/>
          </a:bodyPr>
          <a:lstStyle/>
          <a:p>
            <a:r>
              <a:rPr kumimoji="1" lang="en-US" altLang="zh-CN" sz="2400" b="1" dirty="0" smtClean="0">
                <a:solidFill>
                  <a:srgbClr val="006600"/>
                </a:solidFill>
                <a:latin typeface="+mn-lt"/>
              </a:rPr>
              <a:t>A Higgs factory + </a:t>
            </a:r>
          </a:p>
          <a:p>
            <a:r>
              <a:rPr kumimoji="1" lang="en-US" altLang="zh-CN" sz="2400" b="1" dirty="0" smtClean="0">
                <a:solidFill>
                  <a:srgbClr val="006600"/>
                </a:solidFill>
                <a:latin typeface="+mn-lt"/>
              </a:rPr>
              <a:t>A machine of discovery</a:t>
            </a:r>
            <a:endParaRPr kumimoji="1" lang="zh-CN" altLang="en-US" sz="2400" b="1" dirty="0">
              <a:solidFill>
                <a:srgbClr val="006600"/>
              </a:solidFill>
              <a:latin typeface="+mn-lt"/>
            </a:endParaRPr>
          </a:p>
        </p:txBody>
      </p:sp>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rcRect b="7922"/>
          <a:stretch>
            <a:fillRect/>
          </a:stretch>
        </p:blipFill>
        <p:spPr bwMode="auto">
          <a:xfrm>
            <a:off x="4214635" y="3455689"/>
            <a:ext cx="4821163" cy="32255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 name="矩形 17"/>
          <p:cNvSpPr/>
          <p:nvPr/>
        </p:nvSpPr>
        <p:spPr>
          <a:xfrm>
            <a:off x="5377306" y="3804429"/>
            <a:ext cx="3300904" cy="369332"/>
          </a:xfrm>
          <a:prstGeom prst="rect">
            <a:avLst/>
          </a:prstGeom>
        </p:spPr>
        <p:txBody>
          <a:bodyPr wrap="none">
            <a:spAutoFit/>
          </a:bodyPr>
          <a:lstStyle/>
          <a:p>
            <a:r>
              <a:rPr lang="en-US" altLang="zh-CN" b="1" dirty="0">
                <a:solidFill>
                  <a:srgbClr val="0000FF"/>
                </a:solidFill>
              </a:rPr>
              <a:t>20000 Higgs/year </a:t>
            </a:r>
            <a:r>
              <a:rPr lang="en-US" altLang="zh-CN" b="1" dirty="0">
                <a:solidFill>
                  <a:srgbClr val="0000FF"/>
                </a:solidFill>
                <a:sym typeface="Wingdings"/>
              </a:rPr>
              <a:t> 100 fb</a:t>
            </a:r>
            <a:r>
              <a:rPr lang="en-US" altLang="zh-CN" b="1" baseline="30000" dirty="0">
                <a:solidFill>
                  <a:srgbClr val="0000FF"/>
                </a:solidFill>
                <a:sym typeface="Wingdings"/>
              </a:rPr>
              <a:t>-1</a:t>
            </a:r>
            <a:r>
              <a:rPr lang="en-US" altLang="zh-CN" b="1" dirty="0">
                <a:solidFill>
                  <a:srgbClr val="0000FF"/>
                </a:solidFill>
                <a:sym typeface="Wingdings"/>
              </a:rPr>
              <a:t>/year</a:t>
            </a:r>
          </a:p>
        </p:txBody>
      </p:sp>
    </p:spTree>
    <p:extLst>
      <p:ext uri="{BB962C8B-B14F-4D97-AF65-F5344CB8AC3E}">
        <p14:creationId xmlns:p14="http://schemas.microsoft.com/office/powerpoint/2010/main" val="32827818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标题 1"/>
          <p:cNvSpPr>
            <a:spLocks noGrp="1"/>
          </p:cNvSpPr>
          <p:nvPr>
            <p:ph type="title"/>
          </p:nvPr>
        </p:nvSpPr>
        <p:spPr>
          <a:xfrm>
            <a:off x="914400" y="69850"/>
            <a:ext cx="7313613" cy="609600"/>
          </a:xfrm>
        </p:spPr>
        <p:txBody>
          <a:bodyPr/>
          <a:lstStyle/>
          <a:p>
            <a:r>
              <a:rPr lang="en-US" altLang="zh-CN">
                <a:latin typeface="Comic Sans MS" charset="0"/>
                <a:cs typeface="Comic Sans MS" charset="0"/>
              </a:rPr>
              <a:t>Conclusion</a:t>
            </a:r>
            <a:endParaRPr lang="zh-CN" altLang="en-US">
              <a:latin typeface="Comic Sans MS" charset="0"/>
              <a:cs typeface="Comic Sans MS" charset="0"/>
            </a:endParaRPr>
          </a:p>
        </p:txBody>
      </p:sp>
      <p:sp>
        <p:nvSpPr>
          <p:cNvPr id="3" name="内容占位符 2"/>
          <p:cNvSpPr>
            <a:spLocks noGrp="1"/>
          </p:cNvSpPr>
          <p:nvPr>
            <p:ph idx="1"/>
          </p:nvPr>
        </p:nvSpPr>
        <p:spPr>
          <a:xfrm>
            <a:off x="393700" y="831850"/>
            <a:ext cx="8610744" cy="5496095"/>
          </a:xfrm>
        </p:spPr>
        <p:txBody>
          <a:bodyPr rtlCol="0">
            <a:normAutofit fontScale="77500" lnSpcReduction="20000"/>
          </a:bodyPr>
          <a:lstStyle/>
          <a:p>
            <a:pPr fontAlgn="auto">
              <a:spcAft>
                <a:spcPts val="0"/>
              </a:spcAft>
              <a:defRPr/>
            </a:pPr>
            <a:r>
              <a:rPr lang="en-US" altLang="zh-CN" dirty="0" smtClean="0">
                <a:latin typeface="Comic Sans MS"/>
                <a:ea typeface="+mn-ea"/>
                <a:cs typeface="Comic Sans MS"/>
              </a:rPr>
              <a:t>The Higgs particle around 125 </a:t>
            </a:r>
            <a:r>
              <a:rPr lang="en-US" altLang="zh-CN" dirty="0" err="1" smtClean="0">
                <a:latin typeface="Comic Sans MS"/>
                <a:ea typeface="+mn-ea"/>
                <a:cs typeface="Comic Sans MS"/>
              </a:rPr>
              <a:t>GeV</a:t>
            </a:r>
            <a:r>
              <a:rPr lang="en-US" altLang="zh-CN" dirty="0" smtClean="0">
                <a:latin typeface="Comic Sans MS"/>
                <a:ea typeface="+mn-ea"/>
                <a:cs typeface="Comic Sans MS"/>
              </a:rPr>
              <a:t> was announced in 2012 at LHC experiments.</a:t>
            </a:r>
          </a:p>
          <a:p>
            <a:pPr lvl="1" fontAlgn="auto">
              <a:spcAft>
                <a:spcPts val="0"/>
              </a:spcAft>
              <a:defRPr/>
            </a:pPr>
            <a:r>
              <a:rPr lang="en-US" altLang="zh-CN" dirty="0" smtClean="0">
                <a:latin typeface="Comic Sans MS"/>
                <a:ea typeface="+mn-ea"/>
                <a:cs typeface="Comic Sans MS"/>
              </a:rPr>
              <a:t>The additional 2012 data confirm the discovery.  </a:t>
            </a:r>
          </a:p>
          <a:p>
            <a:pPr fontAlgn="auto">
              <a:spcAft>
                <a:spcPts val="0"/>
              </a:spcAft>
              <a:defRPr/>
            </a:pPr>
            <a:r>
              <a:rPr lang="en-US" altLang="zh-CN" dirty="0" smtClean="0">
                <a:latin typeface="Comic Sans MS"/>
                <a:ea typeface="+mn-ea"/>
                <a:cs typeface="Comic Sans MS"/>
              </a:rPr>
              <a:t>The new particle is consistent with the expectations from the Standard Model Higgs boson within current uncertainty. </a:t>
            </a:r>
          </a:p>
          <a:p>
            <a:pPr lvl="1" fontAlgn="auto">
              <a:spcAft>
                <a:spcPts val="0"/>
              </a:spcAft>
              <a:defRPr/>
            </a:pPr>
            <a:r>
              <a:rPr lang="en-US" altLang="zh-CN" dirty="0" smtClean="0">
                <a:latin typeface="Comic Sans MS"/>
                <a:ea typeface="+mn-ea"/>
                <a:cs typeface="Comic Sans MS"/>
              </a:rPr>
              <a:t>Coupling strengths, production rates…</a:t>
            </a:r>
          </a:p>
          <a:p>
            <a:pPr lvl="1" fontAlgn="auto">
              <a:spcAft>
                <a:spcPts val="0"/>
              </a:spcAft>
              <a:defRPr/>
            </a:pPr>
            <a:r>
              <a:rPr lang="en-US" altLang="zh-CN" dirty="0" smtClean="0">
                <a:latin typeface="Comic Sans MS"/>
                <a:ea typeface="+mn-ea"/>
                <a:cs typeface="Comic Sans MS"/>
              </a:rPr>
              <a:t>First observation of the VBF Higgs production has been seen with ATLAS detector. </a:t>
            </a:r>
          </a:p>
          <a:p>
            <a:pPr lvl="1" fontAlgn="auto">
              <a:spcAft>
                <a:spcPts val="0"/>
              </a:spcAft>
              <a:defRPr/>
            </a:pPr>
            <a:r>
              <a:rPr lang="en-US" altLang="zh-CN" dirty="0" smtClean="0">
                <a:latin typeface="Comic Sans MS"/>
                <a:ea typeface="+mn-ea"/>
                <a:cs typeface="Comic Sans MS"/>
              </a:rPr>
              <a:t>Favor  spin-0 particle. </a:t>
            </a:r>
          </a:p>
          <a:p>
            <a:pPr fontAlgn="auto">
              <a:spcAft>
                <a:spcPts val="0"/>
              </a:spcAft>
              <a:defRPr/>
            </a:pPr>
            <a:r>
              <a:rPr lang="en-US" altLang="zh-CN" dirty="0" smtClean="0">
                <a:latin typeface="Comic Sans MS"/>
                <a:ea typeface="+mn-ea"/>
                <a:cs typeface="Comic Sans MS"/>
              </a:rPr>
              <a:t>LHC has a successful run in </a:t>
            </a:r>
            <a:r>
              <a:rPr lang="en-US" altLang="zh-CN" dirty="0" smtClean="0">
                <a:latin typeface="Comic Sans MS"/>
                <a:cs typeface="Comic Sans MS"/>
              </a:rPr>
              <a:t>Run1 (2011-2012)</a:t>
            </a:r>
            <a:r>
              <a:rPr lang="en-US" altLang="zh-CN" dirty="0" smtClean="0">
                <a:latin typeface="Comic Sans MS"/>
                <a:ea typeface="+mn-ea"/>
                <a:cs typeface="Comic Sans MS"/>
              </a:rPr>
              <a:t> (with a lot experience). </a:t>
            </a:r>
          </a:p>
          <a:p>
            <a:pPr lvl="1" fontAlgn="auto">
              <a:spcAft>
                <a:spcPts val="0"/>
              </a:spcAft>
              <a:defRPr/>
            </a:pPr>
            <a:r>
              <a:rPr lang="en-US" altLang="zh-CN" dirty="0" smtClean="0">
                <a:latin typeface="Comic Sans MS"/>
                <a:ea typeface="+mn-ea"/>
                <a:cs typeface="Comic Sans MS"/>
              </a:rPr>
              <a:t>Run 2 aims at  </a:t>
            </a:r>
            <a:r>
              <a:rPr lang="en-US" altLang="zh-CN" dirty="0" smtClean="0">
                <a:latin typeface="Comic Sans MS"/>
                <a:cs typeface="Comic Sans MS"/>
              </a:rPr>
              <a:t>13/14</a:t>
            </a:r>
            <a:r>
              <a:rPr lang="en-US" altLang="zh-CN" dirty="0" smtClean="0">
                <a:latin typeface="Comic Sans MS"/>
                <a:ea typeface="+mn-ea"/>
                <a:cs typeface="Comic Sans MS"/>
              </a:rPr>
              <a:t> </a:t>
            </a:r>
            <a:r>
              <a:rPr lang="en-US" altLang="zh-CN" dirty="0" err="1" smtClean="0">
                <a:latin typeface="Comic Sans MS"/>
                <a:ea typeface="+mn-ea"/>
                <a:cs typeface="Comic Sans MS"/>
              </a:rPr>
              <a:t>TeV</a:t>
            </a:r>
            <a:r>
              <a:rPr lang="en-US" altLang="zh-CN" dirty="0" smtClean="0">
                <a:latin typeface="Comic Sans MS"/>
                <a:ea typeface="+mn-ea"/>
                <a:cs typeface="Comic Sans MS"/>
              </a:rPr>
              <a:t> with a few </a:t>
            </a:r>
            <a:r>
              <a:rPr lang="en-US" altLang="zh-CN" dirty="0" err="1" smtClean="0">
                <a:latin typeface="Comic Sans MS"/>
                <a:ea typeface="+mn-ea"/>
                <a:cs typeface="Comic Sans MS"/>
              </a:rPr>
              <a:t>hunderd</a:t>
            </a:r>
            <a:r>
              <a:rPr lang="en-US" altLang="zh-CN" dirty="0" smtClean="0">
                <a:latin typeface="Comic Sans MS"/>
                <a:ea typeface="+mn-ea"/>
                <a:cs typeface="Comic Sans MS"/>
              </a:rPr>
              <a:t> fb</a:t>
            </a:r>
            <a:r>
              <a:rPr lang="en-US" altLang="zh-CN" baseline="30000" dirty="0" smtClean="0">
                <a:latin typeface="Comic Sans MS"/>
                <a:ea typeface="+mn-ea"/>
                <a:cs typeface="Comic Sans MS"/>
              </a:rPr>
              <a:t>-1 </a:t>
            </a:r>
            <a:r>
              <a:rPr lang="en-US" altLang="zh-CN" dirty="0" smtClean="0">
                <a:latin typeface="Comic Sans MS"/>
                <a:ea typeface="+mn-ea"/>
                <a:cs typeface="Comic Sans MS"/>
              </a:rPr>
              <a:t>data. </a:t>
            </a:r>
          </a:p>
          <a:p>
            <a:pPr lvl="1" fontAlgn="auto">
              <a:spcAft>
                <a:spcPts val="0"/>
              </a:spcAft>
              <a:defRPr/>
            </a:pPr>
            <a:r>
              <a:rPr lang="en-US" altLang="zh-CN" dirty="0" smtClean="0">
                <a:latin typeface="Comic Sans MS"/>
                <a:ea typeface="+mn-ea"/>
                <a:cs typeface="Comic Sans MS"/>
              </a:rPr>
              <a:t>HL-LHC will achieve ~3000 fb</a:t>
            </a:r>
            <a:r>
              <a:rPr lang="en-US" altLang="zh-CN" baseline="30000" dirty="0" smtClean="0">
                <a:latin typeface="Comic Sans MS"/>
                <a:ea typeface="+mn-ea"/>
                <a:cs typeface="Comic Sans MS"/>
              </a:rPr>
              <a:t>-1 </a:t>
            </a:r>
            <a:r>
              <a:rPr lang="en-US" altLang="zh-CN" dirty="0" smtClean="0">
                <a:latin typeface="Comic Sans MS"/>
                <a:ea typeface="+mn-ea"/>
                <a:cs typeface="Comic Sans MS"/>
              </a:rPr>
              <a:t>data </a:t>
            </a:r>
          </a:p>
          <a:p>
            <a:pPr lvl="1" fontAlgn="auto">
              <a:spcAft>
                <a:spcPts val="0"/>
              </a:spcAft>
              <a:defRPr/>
            </a:pPr>
            <a:r>
              <a:rPr lang="en-US" altLang="zh-CN" dirty="0" smtClean="0">
                <a:latin typeface="Comic Sans MS"/>
                <a:ea typeface="+mn-ea"/>
                <a:cs typeface="Comic Sans MS"/>
              </a:rPr>
              <a:t>There will be exciting time to study the Higgs boson with high precision and new physics at LHC experiments. </a:t>
            </a:r>
          </a:p>
          <a:p>
            <a:pPr lvl="1" fontAlgn="auto">
              <a:spcAft>
                <a:spcPts val="0"/>
              </a:spcAft>
              <a:defRPr/>
            </a:pPr>
            <a:r>
              <a:rPr lang="en-US" altLang="zh-CN" dirty="0" smtClean="0">
                <a:latin typeface="Comic Sans MS"/>
                <a:cs typeface="Comic Sans MS"/>
              </a:rPr>
              <a:t>All production modes as well as most decay modes have been observed with the combination of Run1 and Run2 (partial) data. </a:t>
            </a:r>
            <a:endParaRPr lang="en-US" altLang="zh-CN" dirty="0" smtClean="0">
              <a:latin typeface="Comic Sans MS"/>
              <a:ea typeface="+mn-ea"/>
              <a:cs typeface="Comic Sans MS"/>
            </a:endParaRPr>
          </a:p>
          <a:p>
            <a:pPr fontAlgn="auto">
              <a:spcAft>
                <a:spcPts val="0"/>
              </a:spcAft>
              <a:defRPr/>
            </a:pPr>
            <a:r>
              <a:rPr lang="en-US" altLang="zh-CN" dirty="0" smtClean="0">
                <a:latin typeface="Comic Sans MS"/>
                <a:ea typeface="+mn-ea"/>
                <a:cs typeface="Comic Sans MS"/>
              </a:rPr>
              <a:t>Beyond LHC, Higgs factory is </a:t>
            </a:r>
            <a:r>
              <a:rPr lang="en-US" altLang="zh-CN" dirty="0" smtClean="0">
                <a:latin typeface="Comic Sans MS"/>
                <a:cs typeface="Comic Sans MS"/>
              </a:rPr>
              <a:t>widely discussed</a:t>
            </a:r>
            <a:r>
              <a:rPr lang="en-US" altLang="zh-CN" dirty="0" smtClean="0">
                <a:latin typeface="Comic Sans MS"/>
                <a:ea typeface="+mn-ea"/>
                <a:cs typeface="Comic Sans MS"/>
              </a:rPr>
              <a:t>:</a:t>
            </a:r>
          </a:p>
          <a:p>
            <a:pPr lvl="1" fontAlgn="auto">
              <a:spcAft>
                <a:spcPts val="0"/>
              </a:spcAft>
              <a:defRPr/>
            </a:pPr>
            <a:r>
              <a:rPr lang="en-US" altLang="zh-CN" dirty="0" smtClean="0">
                <a:latin typeface="Comic Sans MS"/>
                <a:ea typeface="+mn-ea"/>
                <a:cs typeface="Comic Sans MS"/>
              </a:rPr>
              <a:t>ILC, TLEP, CEPC </a:t>
            </a:r>
            <a:endParaRPr lang="en-US" altLang="zh-CN" dirty="0">
              <a:latin typeface="Comic Sans MS"/>
              <a:cs typeface="Comic Sans MS"/>
            </a:endParaRPr>
          </a:p>
        </p:txBody>
      </p:sp>
      <p:sp>
        <p:nvSpPr>
          <p:cNvPr id="6" name="幻灯片编号占位符 5"/>
          <p:cNvSpPr>
            <a:spLocks noGrp="1"/>
          </p:cNvSpPr>
          <p:nvPr>
            <p:ph type="sldNum" sz="quarter" idx="12"/>
          </p:nvPr>
        </p:nvSpPr>
        <p:spPr>
          <a:xfrm>
            <a:off x="7521388" y="5476097"/>
            <a:ext cx="1483056" cy="851848"/>
          </a:xfrm>
        </p:spPr>
        <p:txBody>
          <a:bodyPr/>
          <a:lstStyle/>
          <a:p>
            <a:pPr>
              <a:defRPr/>
            </a:pPr>
            <a:fld id="{E372A5E9-89F0-5647-8118-C2853E557CF6}" type="slidenum">
              <a:rPr lang="en-US"/>
              <a:pPr>
                <a:defRPr/>
              </a:pPr>
              <a:t>53</a:t>
            </a:fld>
            <a:endParaRPr lang="en-US" dirty="0"/>
          </a:p>
        </p:txBody>
      </p:sp>
    </p:spTree>
    <p:extLst>
      <p:ext uri="{BB962C8B-B14F-4D97-AF65-F5344CB8AC3E}">
        <p14:creationId xmlns:p14="http://schemas.microsoft.com/office/powerpoint/2010/main" val="1040107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16712" y="2765261"/>
            <a:ext cx="7313613" cy="868362"/>
          </a:xfrm>
        </p:spPr>
        <p:txBody>
          <a:bodyPr/>
          <a:lstStyle/>
          <a:p>
            <a:r>
              <a:rPr kumimoji="1" lang="en-US" altLang="zh-CN" dirty="0" smtClean="0"/>
              <a:t>backup</a:t>
            </a:r>
            <a:endParaRPr kumimoji="1" lang="zh-CN" altLang="en-US" dirty="0"/>
          </a:p>
        </p:txBody>
      </p:sp>
      <p:sp>
        <p:nvSpPr>
          <p:cNvPr id="5" name="幻灯片编号占位符 4"/>
          <p:cNvSpPr>
            <a:spLocks noGrp="1"/>
          </p:cNvSpPr>
          <p:nvPr>
            <p:ph type="sldNum" sz="quarter" idx="12"/>
          </p:nvPr>
        </p:nvSpPr>
        <p:spPr/>
        <p:txBody>
          <a:bodyPr/>
          <a:lstStyle/>
          <a:p>
            <a:fld id="{B9D2C864-9362-43C7-A136-D9C41D93A96D}" type="slidenum">
              <a:rPr lang="en-US" smtClean="0"/>
              <a:t>54</a:t>
            </a:fld>
            <a:endParaRPr lang="en-US"/>
          </a:p>
        </p:txBody>
      </p:sp>
    </p:spTree>
    <p:extLst>
      <p:ext uri="{BB962C8B-B14F-4D97-AF65-F5344CB8AC3E}">
        <p14:creationId xmlns:p14="http://schemas.microsoft.com/office/powerpoint/2010/main" val="16630296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6676"/>
            <a:ext cx="9144000" cy="66165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0915" name="Rectangle 3"/>
          <p:cNvSpPr>
            <a:spLocks noChangeArrowheads="1"/>
          </p:cNvSpPr>
          <p:nvPr/>
        </p:nvSpPr>
        <p:spPr bwMode="auto">
          <a:xfrm>
            <a:off x="4588120" y="2393434"/>
            <a:ext cx="3336680" cy="369332"/>
          </a:xfrm>
          <a:prstGeom prst="rect">
            <a:avLst/>
          </a:prstGeom>
          <a:noFill/>
          <a:ln w="38100" cap="sq">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p>
            <a:endParaRPr lang="zh-CN" altLang="en-US"/>
          </a:p>
        </p:txBody>
      </p:sp>
    </p:spTree>
    <p:extLst>
      <p:ext uri="{BB962C8B-B14F-4D97-AF65-F5344CB8AC3E}">
        <p14:creationId xmlns:p14="http://schemas.microsoft.com/office/powerpoint/2010/main" val="12208147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50915"/>
                                        </p:tgtEl>
                                        <p:attrNameLst>
                                          <p:attrName>style.visibility</p:attrName>
                                        </p:attrNameLst>
                                      </p:cBhvr>
                                      <p:to>
                                        <p:strVal val="visible"/>
                                      </p:to>
                                    </p:set>
                                    <p:animEffect transition="in" filter="wipe(left)">
                                      <p:cBhvr>
                                        <p:cTn id="7" dur="500"/>
                                        <p:tgtEl>
                                          <p:spTgt spid="5509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91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8229600" cy="868363"/>
          </a:xfrm>
        </p:spPr>
        <p:txBody>
          <a:bodyPr/>
          <a:lstStyle/>
          <a:p>
            <a:r>
              <a:rPr lang="en-US" dirty="0"/>
              <a:t>a</a:t>
            </a:r>
            <a:r>
              <a:rPr lang="en-US" dirty="0" smtClean="0"/>
              <a:t>vailability</a:t>
            </a:r>
            <a:endParaRPr lang="en-US" dirty="0"/>
          </a:p>
        </p:txBody>
      </p:sp>
      <p:pic>
        <p:nvPicPr>
          <p:cNvPr id="4" name="Picture 3"/>
          <p:cNvPicPr>
            <a:picLocks noChangeAspect="1"/>
          </p:cNvPicPr>
          <p:nvPr/>
        </p:nvPicPr>
        <p:blipFill>
          <a:blip r:embed="rId2"/>
          <a:stretch>
            <a:fillRect/>
          </a:stretch>
        </p:blipFill>
        <p:spPr>
          <a:xfrm>
            <a:off x="-16348" y="1981200"/>
            <a:ext cx="4545478" cy="4648200"/>
          </a:xfrm>
          <a:prstGeom prst="rect">
            <a:avLst/>
          </a:prstGeom>
          <a:ln>
            <a:solidFill>
              <a:schemeClr val="tx1"/>
            </a:solidFill>
          </a:ln>
        </p:spPr>
      </p:pic>
      <p:pic>
        <p:nvPicPr>
          <p:cNvPr id="5" name="Picture 4"/>
          <p:cNvPicPr>
            <a:picLocks noChangeAspect="1"/>
          </p:cNvPicPr>
          <p:nvPr/>
        </p:nvPicPr>
        <p:blipFill>
          <a:blip r:embed="rId3"/>
          <a:stretch>
            <a:fillRect/>
          </a:stretch>
        </p:blipFill>
        <p:spPr>
          <a:xfrm>
            <a:off x="4620402" y="2667000"/>
            <a:ext cx="4352305" cy="3390900"/>
          </a:xfrm>
          <a:prstGeom prst="rect">
            <a:avLst/>
          </a:prstGeom>
          <a:ln>
            <a:solidFill>
              <a:schemeClr val="tx1"/>
            </a:solidFill>
          </a:ln>
        </p:spPr>
      </p:pic>
      <p:sp>
        <p:nvSpPr>
          <p:cNvPr id="6" name="TextBox 5"/>
          <p:cNvSpPr txBox="1"/>
          <p:nvPr/>
        </p:nvSpPr>
        <p:spPr>
          <a:xfrm>
            <a:off x="228600" y="990600"/>
            <a:ext cx="8763000" cy="707886"/>
          </a:xfrm>
          <a:prstGeom prst="rect">
            <a:avLst/>
          </a:prstGeom>
          <a:noFill/>
        </p:spPr>
        <p:txBody>
          <a:bodyPr wrap="square" rtlCol="0">
            <a:spAutoFit/>
          </a:bodyPr>
          <a:lstStyle/>
          <a:p>
            <a:pPr marL="285750" indent="-285750">
              <a:buFont typeface="Arial"/>
              <a:buChar char="•"/>
            </a:pPr>
            <a:r>
              <a:rPr lang="en-US" sz="2000" dirty="0" smtClean="0">
                <a:solidFill>
                  <a:prstClr val="black"/>
                </a:solidFill>
              </a:rPr>
              <a:t>“There </a:t>
            </a:r>
            <a:r>
              <a:rPr lang="en-US" sz="2000" dirty="0">
                <a:solidFill>
                  <a:prstClr val="black"/>
                </a:solidFill>
              </a:rPr>
              <a:t>are a lot of things that can go wrong –</a:t>
            </a:r>
            <a:r>
              <a:rPr lang="en-US" sz="2000" dirty="0">
                <a:solidFill>
                  <a:srgbClr val="FF0000"/>
                </a:solidFill>
              </a:rPr>
              <a:t> it’s always a </a:t>
            </a:r>
            <a:r>
              <a:rPr lang="en-US" sz="2000" dirty="0" smtClean="0">
                <a:solidFill>
                  <a:srgbClr val="FF0000"/>
                </a:solidFill>
              </a:rPr>
              <a:t>battle”</a:t>
            </a:r>
            <a:endParaRPr lang="en-US" sz="2000" dirty="0">
              <a:solidFill>
                <a:srgbClr val="FF0000"/>
              </a:solidFill>
            </a:endParaRPr>
          </a:p>
          <a:p>
            <a:pPr marL="285750" indent="-285750">
              <a:buFont typeface="Arial"/>
              <a:buChar char="•"/>
            </a:pPr>
            <a:r>
              <a:rPr lang="en-US" sz="2000" dirty="0">
                <a:solidFill>
                  <a:prstClr val="black"/>
                </a:solidFill>
              </a:rPr>
              <a:t>Pretty good availability considering the complexity and principles of operation</a:t>
            </a:r>
          </a:p>
        </p:txBody>
      </p:sp>
      <p:sp>
        <p:nvSpPr>
          <p:cNvPr id="7" name="TextBox 6"/>
          <p:cNvSpPr txBox="1"/>
          <p:nvPr/>
        </p:nvSpPr>
        <p:spPr>
          <a:xfrm>
            <a:off x="4648200" y="6172200"/>
            <a:ext cx="4038600" cy="369332"/>
          </a:xfrm>
          <a:prstGeom prst="rect">
            <a:avLst/>
          </a:prstGeom>
          <a:noFill/>
        </p:spPr>
        <p:txBody>
          <a:bodyPr wrap="square" rtlCol="0">
            <a:spAutoFit/>
          </a:bodyPr>
          <a:lstStyle/>
          <a:p>
            <a:r>
              <a:rPr lang="en-US" b="1" dirty="0">
                <a:solidFill>
                  <a:srgbClr val="FF0000"/>
                </a:solidFill>
              </a:rPr>
              <a:t>Cryogenics availability in 2012: 93.7%</a:t>
            </a:r>
          </a:p>
        </p:txBody>
      </p:sp>
      <p:sp>
        <p:nvSpPr>
          <p:cNvPr id="10" name="幻灯片编号占位符 9"/>
          <p:cNvSpPr>
            <a:spLocks noGrp="1"/>
          </p:cNvSpPr>
          <p:nvPr>
            <p:ph type="sldNum" sz="quarter" idx="12"/>
          </p:nvPr>
        </p:nvSpPr>
        <p:spPr/>
        <p:txBody>
          <a:bodyPr/>
          <a:lstStyle/>
          <a:p>
            <a:fld id="{B9D2C864-9362-43C7-A136-D9C41D93A96D}" type="slidenum">
              <a:rPr lang="en-US" smtClean="0"/>
              <a:t>56</a:t>
            </a:fld>
            <a:endParaRPr lang="en-US"/>
          </a:p>
        </p:txBody>
      </p:sp>
    </p:spTree>
    <p:extLst>
      <p:ext uri="{BB962C8B-B14F-4D97-AF65-F5344CB8AC3E}">
        <p14:creationId xmlns:p14="http://schemas.microsoft.com/office/powerpoint/2010/main" val="31743764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p:cNvSpPr/>
          <p:nvPr/>
        </p:nvSpPr>
        <p:spPr>
          <a:xfrm>
            <a:off x="-42402" y="-76200"/>
            <a:ext cx="9186402" cy="1143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Content Placeholder 53"/>
          <p:cNvSpPr>
            <a:spLocks noGrp="1"/>
          </p:cNvSpPr>
          <p:nvPr>
            <p:ph idx="1"/>
          </p:nvPr>
        </p:nvSpPr>
        <p:spPr>
          <a:xfrm>
            <a:off x="102875" y="152400"/>
            <a:ext cx="8229600" cy="685800"/>
          </a:xfrm>
        </p:spPr>
        <p:txBody>
          <a:bodyPr>
            <a:noAutofit/>
          </a:bodyPr>
          <a:lstStyle/>
          <a:p>
            <a:pPr marL="0" indent="0">
              <a:buNone/>
            </a:pPr>
            <a:r>
              <a:rPr lang="en-US" sz="4000" dirty="0">
                <a:solidFill>
                  <a:schemeClr val="bg1">
                    <a:lumMod val="95000"/>
                  </a:schemeClr>
                </a:solidFill>
              </a:rPr>
              <a:t>s</a:t>
            </a:r>
            <a:r>
              <a:rPr lang="en-US" sz="4000" dirty="0" smtClean="0">
                <a:solidFill>
                  <a:schemeClr val="bg1">
                    <a:lumMod val="95000"/>
                  </a:schemeClr>
                </a:solidFill>
              </a:rPr>
              <a:t>ome issues in 2011-12 operation</a:t>
            </a:r>
            <a:endParaRPr lang="en-US" sz="4000" dirty="0">
              <a:solidFill>
                <a:schemeClr val="bg1">
                  <a:lumMod val="95000"/>
                </a:schemeClr>
              </a:solidFill>
            </a:endParaRPr>
          </a:p>
        </p:txBody>
      </p:sp>
      <p:cxnSp>
        <p:nvCxnSpPr>
          <p:cNvPr id="59" name="Straight Connector 58"/>
          <p:cNvCxnSpPr/>
          <p:nvPr/>
        </p:nvCxnSpPr>
        <p:spPr>
          <a:xfrm flipH="1">
            <a:off x="-42402" y="1066800"/>
            <a:ext cx="9186402" cy="0"/>
          </a:xfrm>
          <a:prstGeom prst="line">
            <a:avLst/>
          </a:prstGeom>
          <a:ln w="31750" cap="flat">
            <a:solidFill>
              <a:schemeClr val="tx1">
                <a:lumMod val="65000"/>
                <a:lumOff val="35000"/>
              </a:schemeClr>
            </a:solidFill>
            <a:headEnd type="none" w="lg" len="lg"/>
            <a:tailEnd w="lg" len="lg"/>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a:off x="2627784" y="1447800"/>
            <a:ext cx="3888431" cy="5077544"/>
          </a:xfrm>
          <a:prstGeom prst="roundRect">
            <a:avLst>
              <a:gd name="adj" fmla="val 2831"/>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b="1" dirty="0">
                <a:solidFill>
                  <a:srgbClr val="FFFF00"/>
                </a:solidFill>
              </a:rPr>
              <a:t>UFOs</a:t>
            </a:r>
            <a:endParaRPr lang="en-US" sz="1200" b="1" dirty="0">
              <a:solidFill>
                <a:prstClr val="white"/>
              </a:solidFill>
            </a:endParaRPr>
          </a:p>
          <a:p>
            <a:pPr marL="285750" indent="-285750">
              <a:buFont typeface="Arial"/>
              <a:buChar char="•"/>
            </a:pPr>
            <a:r>
              <a:rPr lang="en-US" sz="1600" b="1" dirty="0">
                <a:solidFill>
                  <a:prstClr val="white"/>
                </a:solidFill>
              </a:rPr>
              <a:t>20 dumps in 2012</a:t>
            </a:r>
          </a:p>
          <a:p>
            <a:pPr marL="285750" indent="-285750">
              <a:buFont typeface="Arial"/>
              <a:buChar char="•"/>
            </a:pPr>
            <a:r>
              <a:rPr lang="en-US" sz="1600" b="1" dirty="0">
                <a:solidFill>
                  <a:prstClr val="white"/>
                </a:solidFill>
              </a:rPr>
              <a:t>time scale 50-200 µs</a:t>
            </a:r>
          </a:p>
          <a:p>
            <a:pPr marL="285750" indent="-285750">
              <a:buFont typeface="Arial"/>
              <a:buChar char="•"/>
            </a:pPr>
            <a:r>
              <a:rPr lang="en-US" sz="1600" b="1" dirty="0">
                <a:solidFill>
                  <a:prstClr val="white"/>
                </a:solidFill>
              </a:rPr>
              <a:t>conditioning observed</a:t>
            </a:r>
          </a:p>
          <a:p>
            <a:pPr marL="285750" indent="-285750">
              <a:buFont typeface="Arial"/>
              <a:buChar char="•"/>
            </a:pPr>
            <a:r>
              <a:rPr lang="en-US" sz="1600" b="1" dirty="0">
                <a:solidFill>
                  <a:prstClr val="white"/>
                </a:solidFill>
              </a:rPr>
              <a:t>worry about 6.5 </a:t>
            </a:r>
            <a:r>
              <a:rPr lang="en-US" sz="1600" b="1" dirty="0" err="1">
                <a:solidFill>
                  <a:prstClr val="white"/>
                </a:solidFill>
              </a:rPr>
              <a:t>TeV</a:t>
            </a:r>
            <a:r>
              <a:rPr lang="en-US" sz="1600" b="1" dirty="0">
                <a:solidFill>
                  <a:prstClr val="white"/>
                </a:solidFill>
              </a:rPr>
              <a:t>                              and 25 ns spacing</a:t>
            </a:r>
          </a:p>
        </p:txBody>
      </p:sp>
      <p:pic>
        <p:nvPicPr>
          <p:cNvPr id="3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970154" y="1608344"/>
            <a:ext cx="1418640" cy="1168896"/>
          </a:xfrm>
          <a:prstGeom prst="rect">
            <a:avLst/>
          </a:prstGeom>
          <a:noFill/>
          <a:ln w="25400">
            <a:solidFill>
              <a:schemeClr val="tx2"/>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ounded Rectangle 3"/>
          <p:cNvSpPr/>
          <p:nvPr/>
        </p:nvSpPr>
        <p:spPr>
          <a:xfrm>
            <a:off x="91225" y="1447800"/>
            <a:ext cx="2392543" cy="5077544"/>
          </a:xfrm>
          <a:prstGeom prst="roundRect">
            <a:avLst>
              <a:gd name="adj" fmla="val 2831"/>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b="1" dirty="0">
                <a:solidFill>
                  <a:srgbClr val="FFFF00"/>
                </a:solidFill>
              </a:rPr>
              <a:t>Beam induced heating</a:t>
            </a:r>
            <a:endParaRPr lang="en-US" b="1" dirty="0">
              <a:solidFill>
                <a:prstClr val="white"/>
              </a:solidFill>
            </a:endParaRPr>
          </a:p>
          <a:p>
            <a:pPr marL="171450" indent="-171450">
              <a:buFont typeface="Arial"/>
              <a:buChar char="•"/>
            </a:pPr>
            <a:r>
              <a:rPr lang="en-US" sz="1600" b="1" dirty="0">
                <a:solidFill>
                  <a:prstClr val="white"/>
                </a:solidFill>
              </a:rPr>
              <a:t>Local non-conformities (design, installation)</a:t>
            </a:r>
          </a:p>
          <a:p>
            <a:pPr marL="628650" lvl="1" indent="-171450">
              <a:buFont typeface="Arial"/>
              <a:buChar char="•"/>
            </a:pPr>
            <a:r>
              <a:rPr lang="en-US" sz="1600" b="1" dirty="0">
                <a:solidFill>
                  <a:prstClr val="white"/>
                </a:solidFill>
              </a:rPr>
              <a:t>injection protection devices</a:t>
            </a:r>
          </a:p>
          <a:p>
            <a:pPr marL="628650" lvl="1" indent="-171450">
              <a:buFont typeface="Arial"/>
              <a:buChar char="•"/>
            </a:pPr>
            <a:r>
              <a:rPr lang="en-US" sz="1600" b="1" dirty="0">
                <a:solidFill>
                  <a:prstClr val="white"/>
                </a:solidFill>
              </a:rPr>
              <a:t>sync. Light mirrors</a:t>
            </a:r>
          </a:p>
          <a:p>
            <a:pPr marL="628650" lvl="1" indent="-171450">
              <a:buFont typeface="Arial"/>
              <a:buChar char="•"/>
            </a:pPr>
            <a:r>
              <a:rPr lang="en-US" sz="1600" b="1" dirty="0">
                <a:solidFill>
                  <a:prstClr val="white"/>
                </a:solidFill>
              </a:rPr>
              <a:t>vacuum assemblies</a:t>
            </a:r>
          </a:p>
          <a:p>
            <a:pPr marL="171450" indent="-171450">
              <a:buFont typeface="Arial"/>
              <a:buChar char="•"/>
            </a:pPr>
            <a:endParaRPr lang="en-US" sz="1400" b="1" dirty="0">
              <a:solidFill>
                <a:prstClr val="white"/>
              </a:solidFill>
            </a:endParaRPr>
          </a:p>
        </p:txBody>
      </p:sp>
      <p:pic>
        <p:nvPicPr>
          <p:cNvPr id="50" name="Picture 4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4476900"/>
            <a:ext cx="2198820" cy="17604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8" name="Rounded Rectangle 37"/>
          <p:cNvSpPr/>
          <p:nvPr/>
        </p:nvSpPr>
        <p:spPr>
          <a:xfrm>
            <a:off x="6588224" y="1447800"/>
            <a:ext cx="2555776" cy="5077544"/>
          </a:xfrm>
          <a:prstGeom prst="roundRect">
            <a:avLst>
              <a:gd name="adj" fmla="val 2831"/>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b="1" dirty="0">
                <a:solidFill>
                  <a:srgbClr val="FFFF00"/>
                </a:solidFill>
              </a:rPr>
              <a:t>Radiation to electronics </a:t>
            </a:r>
            <a:endParaRPr lang="en-US" b="1" dirty="0">
              <a:solidFill>
                <a:prstClr val="white"/>
              </a:solidFill>
            </a:endParaRPr>
          </a:p>
          <a:p>
            <a:pPr marL="285750" indent="-285750">
              <a:buFont typeface="Arial"/>
              <a:buChar char="•"/>
            </a:pPr>
            <a:r>
              <a:rPr lang="en-US" sz="1600" b="1" dirty="0">
                <a:solidFill>
                  <a:prstClr val="white"/>
                </a:solidFill>
              </a:rPr>
              <a:t>concerted program of mitigation measures (shielding, relocation…)</a:t>
            </a:r>
          </a:p>
          <a:p>
            <a:pPr marL="285750" indent="-285750">
              <a:buFont typeface="Arial"/>
              <a:buChar char="•"/>
            </a:pPr>
            <a:r>
              <a:rPr lang="en-US" sz="1600" b="1" dirty="0">
                <a:solidFill>
                  <a:prstClr val="white"/>
                </a:solidFill>
              </a:rPr>
              <a:t>premature dump rate down from               12/fb</a:t>
            </a:r>
            <a:r>
              <a:rPr lang="en-US" sz="1600" b="1" baseline="30000" dirty="0">
                <a:solidFill>
                  <a:prstClr val="white"/>
                </a:solidFill>
              </a:rPr>
              <a:t>-1</a:t>
            </a:r>
            <a:r>
              <a:rPr lang="en-US" sz="1600" b="1" dirty="0">
                <a:solidFill>
                  <a:prstClr val="white"/>
                </a:solidFill>
              </a:rPr>
              <a:t> in 2011               to 3/fb</a:t>
            </a:r>
            <a:r>
              <a:rPr lang="en-US" sz="1600" b="1" baseline="30000" dirty="0">
                <a:solidFill>
                  <a:prstClr val="white"/>
                </a:solidFill>
              </a:rPr>
              <a:t>-1</a:t>
            </a:r>
            <a:r>
              <a:rPr lang="en-US" sz="1600" b="1" dirty="0">
                <a:solidFill>
                  <a:prstClr val="white"/>
                </a:solidFill>
              </a:rPr>
              <a:t> in 2012 </a:t>
            </a:r>
            <a:endParaRPr lang="en-US" b="1" dirty="0">
              <a:solidFill>
                <a:prstClr val="white"/>
              </a:solidFill>
            </a:endParaRPr>
          </a:p>
          <a:p>
            <a:pPr marL="285750" indent="-285750">
              <a:buFont typeface="Arial"/>
              <a:buChar char="•"/>
            </a:pPr>
            <a:endParaRPr lang="en-US" b="1" dirty="0">
              <a:solidFill>
                <a:prstClr val="white"/>
              </a:solidFill>
            </a:endParaRPr>
          </a:p>
        </p:txBody>
      </p:sp>
      <p:pic>
        <p:nvPicPr>
          <p:cNvPr id="2" name="Picture 1"/>
          <p:cNvPicPr>
            <a:picLocks noChangeAspect="1"/>
          </p:cNvPicPr>
          <p:nvPr/>
        </p:nvPicPr>
        <p:blipFill>
          <a:blip r:embed="rId4"/>
          <a:stretch>
            <a:fillRect/>
          </a:stretch>
        </p:blipFill>
        <p:spPr>
          <a:xfrm>
            <a:off x="6709615" y="3972949"/>
            <a:ext cx="2378903" cy="2264363"/>
          </a:xfrm>
          <a:prstGeom prst="rect">
            <a:avLst/>
          </a:prstGeom>
        </p:spPr>
      </p:pic>
      <p:pic>
        <p:nvPicPr>
          <p:cNvPr id="34" name="Picture 33" descr="L:\MyReports\LHC\PhD_Thesis\PhD_Thesis\images\uforatearcs.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79291" y="3068960"/>
            <a:ext cx="3066231" cy="1557338"/>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84263" y="4626298"/>
            <a:ext cx="3061259" cy="17812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61055" y="2438366"/>
            <a:ext cx="768933" cy="7186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845254" y="4626298"/>
            <a:ext cx="676595" cy="307777"/>
          </a:xfrm>
          <a:prstGeom prst="rect">
            <a:avLst/>
          </a:prstGeom>
          <a:noFill/>
        </p:spPr>
        <p:txBody>
          <a:bodyPr wrap="none" rtlCol="0">
            <a:spAutoFit/>
          </a:bodyPr>
          <a:lstStyle/>
          <a:p>
            <a:r>
              <a:rPr lang="en-US" sz="1400" dirty="0">
                <a:solidFill>
                  <a:prstClr val="black"/>
                </a:solidFill>
              </a:rPr>
              <a:t>T. Baer</a:t>
            </a:r>
            <a:endParaRPr lang="en-GB" sz="1400" dirty="0">
              <a:solidFill>
                <a:prstClr val="black"/>
              </a:solidFill>
            </a:endParaRPr>
          </a:p>
        </p:txBody>
      </p:sp>
      <p:sp>
        <p:nvSpPr>
          <p:cNvPr id="7" name="幻灯片编号占位符 6"/>
          <p:cNvSpPr>
            <a:spLocks noGrp="1"/>
          </p:cNvSpPr>
          <p:nvPr>
            <p:ph type="sldNum" sz="quarter" idx="12"/>
          </p:nvPr>
        </p:nvSpPr>
        <p:spPr/>
        <p:txBody>
          <a:bodyPr/>
          <a:lstStyle/>
          <a:p>
            <a:fld id="{B9D2C864-9362-43C7-A136-D9C41D93A96D}" type="slidenum">
              <a:rPr lang="en-US" smtClean="0"/>
              <a:t>57</a:t>
            </a:fld>
            <a:endParaRPr lang="en-US"/>
          </a:p>
        </p:txBody>
      </p:sp>
    </p:spTree>
    <p:extLst>
      <p:ext uri="{BB962C8B-B14F-4D97-AF65-F5344CB8AC3E}">
        <p14:creationId xmlns:p14="http://schemas.microsoft.com/office/powerpoint/2010/main" val="45232054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p:cNvSpPr/>
          <p:nvPr/>
        </p:nvSpPr>
        <p:spPr>
          <a:xfrm>
            <a:off x="-42402" y="-76200"/>
            <a:ext cx="9186402" cy="1143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Content Placeholder 53"/>
          <p:cNvSpPr>
            <a:spLocks noGrp="1"/>
          </p:cNvSpPr>
          <p:nvPr>
            <p:ph idx="1"/>
          </p:nvPr>
        </p:nvSpPr>
        <p:spPr>
          <a:xfrm>
            <a:off x="102875" y="152400"/>
            <a:ext cx="8229600" cy="685800"/>
          </a:xfrm>
        </p:spPr>
        <p:txBody>
          <a:bodyPr>
            <a:noAutofit/>
          </a:bodyPr>
          <a:lstStyle/>
          <a:p>
            <a:pPr marL="0" indent="0">
              <a:buNone/>
            </a:pPr>
            <a:r>
              <a:rPr lang="en-US" sz="4000" dirty="0" smtClean="0">
                <a:solidFill>
                  <a:schemeClr val="bg1">
                    <a:lumMod val="95000"/>
                  </a:schemeClr>
                </a:solidFill>
              </a:rPr>
              <a:t>another issue in 2011-12 operation</a:t>
            </a:r>
            <a:endParaRPr lang="en-US" sz="4000" dirty="0">
              <a:solidFill>
                <a:schemeClr val="bg1">
                  <a:lumMod val="95000"/>
                </a:schemeClr>
              </a:solidFill>
            </a:endParaRPr>
          </a:p>
        </p:txBody>
      </p:sp>
      <p:cxnSp>
        <p:nvCxnSpPr>
          <p:cNvPr id="59" name="Straight Connector 58"/>
          <p:cNvCxnSpPr/>
          <p:nvPr/>
        </p:nvCxnSpPr>
        <p:spPr>
          <a:xfrm flipH="1">
            <a:off x="-42402" y="1066800"/>
            <a:ext cx="9186402" cy="0"/>
          </a:xfrm>
          <a:prstGeom prst="line">
            <a:avLst/>
          </a:prstGeom>
          <a:ln w="31750" cap="flat">
            <a:solidFill>
              <a:schemeClr val="tx1">
                <a:lumMod val="65000"/>
                <a:lumOff val="35000"/>
              </a:schemeClr>
            </a:solidFill>
            <a:headEnd type="none" w="lg" len="lg"/>
            <a:tailEnd w="lg" len="lg"/>
          </a:ln>
        </p:spPr>
        <p:style>
          <a:lnRef idx="1">
            <a:schemeClr val="accent1"/>
          </a:lnRef>
          <a:fillRef idx="0">
            <a:schemeClr val="accent1"/>
          </a:fillRef>
          <a:effectRef idx="0">
            <a:schemeClr val="accent1"/>
          </a:effectRef>
          <a:fontRef idx="minor">
            <a:schemeClr val="tx1"/>
          </a:fontRef>
        </p:style>
      </p:cxnSp>
      <p:sp>
        <p:nvSpPr>
          <p:cNvPr id="4" name="Rounded Rectangle 3"/>
          <p:cNvSpPr/>
          <p:nvPr/>
        </p:nvSpPr>
        <p:spPr>
          <a:xfrm>
            <a:off x="96052" y="1447800"/>
            <a:ext cx="8652412" cy="5221560"/>
          </a:xfrm>
          <a:prstGeom prst="roundRect">
            <a:avLst>
              <a:gd name="adj" fmla="val 2831"/>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b="1" dirty="0">
                <a:solidFill>
                  <a:srgbClr val="FFFF00"/>
                </a:solidFill>
              </a:rPr>
              <a:t>Electron cloud</a:t>
            </a:r>
            <a:endParaRPr lang="en-US" b="1" dirty="0">
              <a:solidFill>
                <a:prstClr val="white"/>
              </a:solidFill>
            </a:endParaRPr>
          </a:p>
          <a:p>
            <a:pPr marL="171450" indent="-171450">
              <a:buFont typeface="Arial"/>
              <a:buChar char="•"/>
            </a:pPr>
            <a:r>
              <a:rPr lang="en-US" sz="1600" b="1" dirty="0">
                <a:solidFill>
                  <a:prstClr val="white"/>
                </a:solidFill>
              </a:rPr>
              <a:t>beam induced </a:t>
            </a:r>
            <a:r>
              <a:rPr lang="en-US" sz="1600" b="1" dirty="0" err="1">
                <a:solidFill>
                  <a:prstClr val="white"/>
                </a:solidFill>
              </a:rPr>
              <a:t>multipactoring</a:t>
            </a:r>
            <a:r>
              <a:rPr lang="en-US" sz="1600" b="1" dirty="0">
                <a:solidFill>
                  <a:prstClr val="white"/>
                </a:solidFill>
              </a:rPr>
              <a:t> process, depending on secondary emission yield</a:t>
            </a:r>
          </a:p>
          <a:p>
            <a:pPr marL="171450" indent="-171450">
              <a:buFont typeface="Arial"/>
              <a:buChar char="•"/>
            </a:pPr>
            <a:r>
              <a:rPr lang="en-US" sz="1600" b="1" dirty="0">
                <a:solidFill>
                  <a:prstClr val="white"/>
                </a:solidFill>
              </a:rPr>
              <a:t>LHC strategy based on surface conditioning (scrubbing runs)</a:t>
            </a:r>
          </a:p>
          <a:p>
            <a:pPr marL="171450" indent="-171450">
              <a:buFont typeface="Arial"/>
              <a:buChar char="•"/>
            </a:pPr>
            <a:r>
              <a:rPr lang="en-US" sz="1600" b="1" dirty="0">
                <a:solidFill>
                  <a:prstClr val="white"/>
                </a:solidFill>
              </a:rPr>
              <a:t>worry about 25 ns (more conditioning needed) and 6.5 </a:t>
            </a:r>
            <a:r>
              <a:rPr lang="en-US" sz="1600" b="1" dirty="0" err="1">
                <a:solidFill>
                  <a:prstClr val="white"/>
                </a:solidFill>
              </a:rPr>
              <a:t>TeV</a:t>
            </a:r>
            <a:r>
              <a:rPr lang="en-US" sz="1600" b="1" dirty="0">
                <a:solidFill>
                  <a:prstClr val="white"/>
                </a:solidFill>
              </a:rPr>
              <a:t> (photoelectrons)</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2842" y="4437112"/>
            <a:ext cx="3384377" cy="1868913"/>
          </a:xfrm>
          <a:prstGeom prst="rect">
            <a:avLst/>
          </a:prstGeom>
          <a:solidFill>
            <a:schemeClr val="bg1"/>
          </a:solidFill>
          <a:ln>
            <a:noFill/>
          </a:ln>
          <a:effectLst/>
        </p:spPr>
      </p:pic>
      <p:pic>
        <p:nvPicPr>
          <p:cNvPr id="23" name="Picture 22"/>
          <p:cNvPicPr>
            <a:picLocks noChangeAspect="1"/>
          </p:cNvPicPr>
          <p:nvPr/>
        </p:nvPicPr>
        <p:blipFill>
          <a:blip r:embed="rId3"/>
          <a:stretch>
            <a:fillRect/>
          </a:stretch>
        </p:blipFill>
        <p:spPr>
          <a:xfrm>
            <a:off x="3838382" y="3103679"/>
            <a:ext cx="4627664" cy="1337251"/>
          </a:xfrm>
          <a:prstGeom prst="rect">
            <a:avLst/>
          </a:prstGeom>
          <a:ln>
            <a:solidFill>
              <a:schemeClr val="tx2"/>
            </a:solidFill>
          </a:ln>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2842" y="2919013"/>
            <a:ext cx="3456788" cy="1266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995936" y="2734347"/>
            <a:ext cx="4154342" cy="369332"/>
          </a:xfrm>
          <a:prstGeom prst="rect">
            <a:avLst/>
          </a:prstGeom>
          <a:noFill/>
        </p:spPr>
        <p:txBody>
          <a:bodyPr wrap="none" rtlCol="0">
            <a:spAutoFit/>
          </a:bodyPr>
          <a:lstStyle/>
          <a:p>
            <a:r>
              <a:rPr lang="en-US" b="1" dirty="0">
                <a:solidFill>
                  <a:prstClr val="white"/>
                </a:solidFill>
              </a:rPr>
              <a:t>25-ns scrubbing in 2011 – decrease of SEY</a:t>
            </a:r>
            <a:endParaRPr lang="en-GB" b="1" dirty="0">
              <a:solidFill>
                <a:prstClr val="white"/>
              </a:solidFill>
            </a:endParaRPr>
          </a:p>
        </p:txBody>
      </p:sp>
      <p:sp>
        <p:nvSpPr>
          <p:cNvPr id="26" name="TextBox 25"/>
          <p:cNvSpPr txBox="1"/>
          <p:nvPr/>
        </p:nvSpPr>
        <p:spPr>
          <a:xfrm>
            <a:off x="3995936" y="4787842"/>
            <a:ext cx="4602991" cy="369332"/>
          </a:xfrm>
          <a:prstGeom prst="rect">
            <a:avLst/>
          </a:prstGeom>
          <a:noFill/>
        </p:spPr>
        <p:txBody>
          <a:bodyPr wrap="none" rtlCol="0">
            <a:spAutoFit/>
          </a:bodyPr>
          <a:lstStyle/>
          <a:p>
            <a:r>
              <a:rPr lang="en-US" b="1" dirty="0">
                <a:solidFill>
                  <a:prstClr val="white"/>
                </a:solidFill>
              </a:rPr>
              <a:t>25-ns scrubbing in 2012 –  conditioning stop?</a:t>
            </a:r>
            <a:endParaRPr lang="en-GB" b="1" dirty="0">
              <a:solidFill>
                <a:prstClr val="white"/>
              </a:solidFill>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71773" y="5138368"/>
            <a:ext cx="4594273" cy="1375985"/>
          </a:xfrm>
          <a:prstGeom prst="rect">
            <a:avLst/>
          </a:prstGeom>
        </p:spPr>
      </p:pic>
      <p:sp>
        <p:nvSpPr>
          <p:cNvPr id="28" name="TextBox 27"/>
          <p:cNvSpPr txBox="1"/>
          <p:nvPr/>
        </p:nvSpPr>
        <p:spPr>
          <a:xfrm>
            <a:off x="4212501" y="5868926"/>
            <a:ext cx="1828065" cy="307777"/>
          </a:xfrm>
          <a:prstGeom prst="rect">
            <a:avLst/>
          </a:prstGeom>
          <a:noFill/>
        </p:spPr>
        <p:txBody>
          <a:bodyPr wrap="none" rtlCol="0">
            <a:spAutoFit/>
          </a:bodyPr>
          <a:lstStyle/>
          <a:p>
            <a:r>
              <a:rPr lang="en-US" sz="1400" dirty="0">
                <a:solidFill>
                  <a:prstClr val="black"/>
                </a:solidFill>
              </a:rPr>
              <a:t>G. Iadarola, G. </a:t>
            </a:r>
            <a:r>
              <a:rPr lang="en-US" sz="1400" dirty="0" err="1">
                <a:solidFill>
                  <a:prstClr val="black"/>
                </a:solidFill>
              </a:rPr>
              <a:t>Rumolo</a:t>
            </a:r>
            <a:endParaRPr lang="en-GB" sz="1400" dirty="0">
              <a:solidFill>
                <a:prstClr val="black"/>
              </a:solidFill>
            </a:endParaRPr>
          </a:p>
        </p:txBody>
      </p:sp>
      <p:sp>
        <p:nvSpPr>
          <p:cNvPr id="7" name="幻灯片编号占位符 6"/>
          <p:cNvSpPr>
            <a:spLocks noGrp="1"/>
          </p:cNvSpPr>
          <p:nvPr>
            <p:ph type="sldNum" sz="quarter" idx="12"/>
          </p:nvPr>
        </p:nvSpPr>
        <p:spPr/>
        <p:txBody>
          <a:bodyPr/>
          <a:lstStyle/>
          <a:p>
            <a:fld id="{B9D2C864-9362-43C7-A136-D9C41D93A96D}" type="slidenum">
              <a:rPr lang="en-US" smtClean="0"/>
              <a:t>58</a:t>
            </a:fld>
            <a:endParaRPr lang="en-US"/>
          </a:p>
        </p:txBody>
      </p:sp>
    </p:spTree>
    <p:extLst>
      <p:ext uri="{BB962C8B-B14F-4D97-AF65-F5344CB8AC3E}">
        <p14:creationId xmlns:p14="http://schemas.microsoft.com/office/powerpoint/2010/main" val="21448737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Screen Shot 2013-09-09 at 下午7.09.4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图片 1" descr="Screen Shot 2013-09-12 at 上午12.52.0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5678" y="6004030"/>
            <a:ext cx="4330700" cy="635000"/>
          </a:xfrm>
          <a:prstGeom prst="rect">
            <a:avLst/>
          </a:prstGeom>
        </p:spPr>
      </p:pic>
      <p:pic>
        <p:nvPicPr>
          <p:cNvPr id="3" name="图片 2" descr="Screen Shot 2013-09-12 at 上午12.59.4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9338" y="1056632"/>
            <a:ext cx="1998671" cy="895238"/>
          </a:xfrm>
          <a:prstGeom prst="rect">
            <a:avLst/>
          </a:prstGeom>
        </p:spPr>
      </p:pic>
      <p:sp>
        <p:nvSpPr>
          <p:cNvPr id="7" name="幻灯片编号占位符 6"/>
          <p:cNvSpPr>
            <a:spLocks noGrp="1"/>
          </p:cNvSpPr>
          <p:nvPr>
            <p:ph type="sldNum" sz="quarter" idx="12"/>
          </p:nvPr>
        </p:nvSpPr>
        <p:spPr/>
        <p:txBody>
          <a:bodyPr/>
          <a:lstStyle/>
          <a:p>
            <a:fld id="{B9D2C864-9362-43C7-A136-D9C41D93A96D}" type="slidenum">
              <a:rPr lang="en-US" smtClean="0"/>
              <a:t>59</a:t>
            </a:fld>
            <a:endParaRPr lang="en-US"/>
          </a:p>
        </p:txBody>
      </p:sp>
    </p:spTree>
    <p:extLst>
      <p:ext uri="{BB962C8B-B14F-4D97-AF65-F5344CB8AC3E}">
        <p14:creationId xmlns:p14="http://schemas.microsoft.com/office/powerpoint/2010/main" val="9369778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79299" y="47813"/>
            <a:ext cx="9375014" cy="685800"/>
          </a:xfrm>
        </p:spPr>
        <p:txBody>
          <a:bodyPr/>
          <a:lstStyle/>
          <a:p>
            <a:r>
              <a:rPr lang="zh-CN" altLang="en-US" sz="3600" dirty="0" smtClean="0">
                <a:latin typeface="Comic Sans MS" charset="0"/>
                <a:ea typeface="ＭＳ Ｐゴシック" charset="0"/>
                <a:cs typeface="ＭＳ Ｐゴシック" charset="0"/>
              </a:rPr>
              <a:t>寻找希格斯粒子（</a:t>
            </a:r>
            <a:r>
              <a:rPr lang="en-US" altLang="zh-CN" sz="3600" dirty="0" smtClean="0">
                <a:latin typeface="Comic Sans MS" charset="0"/>
                <a:ea typeface="ＭＳ Ｐゴシック" charset="0"/>
                <a:cs typeface="ＭＳ Ｐゴシック" charset="0"/>
              </a:rPr>
              <a:t>The hunt </a:t>
            </a:r>
            <a:r>
              <a:rPr lang="en-US" altLang="zh-CN" sz="3600" dirty="0">
                <a:latin typeface="Comic Sans MS" charset="0"/>
                <a:ea typeface="ＭＳ Ｐゴシック" charset="0"/>
                <a:cs typeface="ＭＳ Ｐゴシック" charset="0"/>
              </a:rPr>
              <a:t>for the </a:t>
            </a:r>
            <a:r>
              <a:rPr lang="en-US" altLang="zh-CN" sz="3600" dirty="0" smtClean="0">
                <a:latin typeface="Comic Sans MS" charset="0"/>
                <a:ea typeface="ＭＳ Ｐゴシック" charset="0"/>
                <a:cs typeface="ＭＳ Ｐゴシック" charset="0"/>
              </a:rPr>
              <a:t>Higgs</a:t>
            </a:r>
            <a:r>
              <a:rPr lang="zh-CN" altLang="en-US" sz="3600" dirty="0" smtClean="0">
                <a:latin typeface="Comic Sans MS" charset="0"/>
                <a:ea typeface="ＭＳ Ｐゴシック" charset="0"/>
                <a:cs typeface="ＭＳ Ｐゴシック" charset="0"/>
              </a:rPr>
              <a:t>）</a:t>
            </a:r>
            <a:endParaRPr lang="en-US" altLang="zh-CN" sz="3600" dirty="0">
              <a:latin typeface="Comic Sans MS" charset="0"/>
              <a:ea typeface="ＭＳ Ｐゴシック" charset="0"/>
              <a:cs typeface="ＭＳ Ｐゴシック" charset="0"/>
            </a:endParaRPr>
          </a:p>
        </p:txBody>
      </p:sp>
      <p:sp>
        <p:nvSpPr>
          <p:cNvPr id="32771" name="Rectangle 3"/>
          <p:cNvSpPr>
            <a:spLocks noGrp="1" noChangeArrowheads="1"/>
          </p:cNvSpPr>
          <p:nvPr>
            <p:ph type="body" idx="1"/>
          </p:nvPr>
        </p:nvSpPr>
        <p:spPr>
          <a:xfrm>
            <a:off x="211016" y="1071285"/>
            <a:ext cx="8581292" cy="4114800"/>
          </a:xfrm>
        </p:spPr>
        <p:txBody>
          <a:bodyPr>
            <a:normAutofit/>
          </a:bodyPr>
          <a:lstStyle/>
          <a:p>
            <a:r>
              <a:rPr lang="zh-CN" altLang="en-US" dirty="0">
                <a:latin typeface="Comic Sans MS" charset="0"/>
                <a:ea typeface="ＭＳ Ｐゴシック" charset="0"/>
                <a:cs typeface="ＭＳ Ｐゴシック" charset="0"/>
              </a:rPr>
              <a:t>因为理论无法预测希格斯粒子的质量，科学家进行广泛质量的寻找。</a:t>
            </a:r>
            <a:endParaRPr lang="en-US" altLang="zh-CN" dirty="0">
              <a:latin typeface="Comic Sans MS" charset="0"/>
              <a:ea typeface="ＭＳ Ｐゴシック" charset="0"/>
              <a:cs typeface="ＭＳ Ｐゴシック" charset="0"/>
            </a:endParaRPr>
          </a:p>
          <a:p>
            <a:r>
              <a:rPr lang="zh-CN" altLang="en-US" dirty="0">
                <a:latin typeface="Comic Sans MS" charset="0"/>
                <a:ea typeface="ＭＳ Ｐゴシック" charset="0"/>
                <a:cs typeface="ＭＳ Ｐゴシック" charset="0"/>
              </a:rPr>
              <a:t>实验物理学家通过不同途径寻找</a:t>
            </a:r>
            <a:r>
              <a:rPr lang="en-US" altLang="zh-CN" dirty="0">
                <a:latin typeface="Comic Sans MS" charset="0"/>
                <a:ea typeface="ＭＳ Ｐゴシック" charset="0"/>
                <a:cs typeface="ＭＳ Ｐゴシック" charset="0"/>
              </a:rPr>
              <a:t> nuclei, </a:t>
            </a:r>
            <a:r>
              <a:rPr lang="en-US" altLang="zh-CN" dirty="0">
                <a:latin typeface="Comic Sans MS" charset="0"/>
                <a:ea typeface="ＭＳ Ｐゴシック" charset="0"/>
                <a:cs typeface="ＭＳ Ｐゴシック" charset="0"/>
                <a:sym typeface="Symbol" charset="0"/>
              </a:rPr>
              <a:t>, K, B, Y, etc… </a:t>
            </a:r>
            <a:r>
              <a:rPr lang="zh-CN" altLang="en-US" dirty="0">
                <a:latin typeface="Comic Sans MS" charset="0"/>
                <a:ea typeface="ＭＳ Ｐゴシック" charset="0"/>
                <a:cs typeface="ＭＳ Ｐゴシック" charset="0"/>
                <a:sym typeface="Symbol" charset="0"/>
              </a:rPr>
              <a:t>得到质量的下限</a:t>
            </a:r>
            <a:r>
              <a:rPr lang="en-US" altLang="zh-CN" dirty="0">
                <a:latin typeface="Comic Sans MS" charset="0"/>
                <a:ea typeface="ＭＳ Ｐゴシック" charset="0"/>
                <a:cs typeface="ＭＳ Ｐゴシック" charset="0"/>
                <a:sym typeface="Symbol" charset="0"/>
              </a:rPr>
              <a:t> 7</a:t>
            </a:r>
            <a:r>
              <a:rPr lang="zh-CN" altLang="en-US" dirty="0">
                <a:latin typeface="Comic Sans MS" charset="0"/>
                <a:ea typeface="ＭＳ Ｐゴシック" charset="0"/>
                <a:cs typeface="ＭＳ Ｐゴシック" charset="0"/>
                <a:sym typeface="Symbol" charset="0"/>
              </a:rPr>
              <a:t>，</a:t>
            </a:r>
            <a:r>
              <a:rPr lang="en-US" altLang="zh-CN" dirty="0">
                <a:latin typeface="Comic Sans MS" charset="0"/>
                <a:ea typeface="ＭＳ Ｐゴシック" charset="0"/>
                <a:cs typeface="ＭＳ Ｐゴシック" charset="0"/>
                <a:sym typeface="Symbol" charset="0"/>
              </a:rPr>
              <a:t>8 </a:t>
            </a:r>
            <a:r>
              <a:rPr lang="en-US" altLang="zh-CN" dirty="0" err="1">
                <a:latin typeface="Comic Sans MS" charset="0"/>
                <a:ea typeface="ＭＳ Ｐゴシック" charset="0"/>
                <a:cs typeface="ＭＳ Ｐゴシック" charset="0"/>
                <a:sym typeface="Symbol" charset="0"/>
              </a:rPr>
              <a:t>GeV</a:t>
            </a:r>
            <a:endParaRPr lang="en-US" altLang="zh-CN" dirty="0">
              <a:latin typeface="Comic Sans MS" charset="0"/>
              <a:ea typeface="ＭＳ Ｐゴシック" charset="0"/>
              <a:cs typeface="ＭＳ Ｐゴシック" charset="0"/>
              <a:sym typeface="Symbol" charset="0"/>
            </a:endParaRPr>
          </a:p>
          <a:p>
            <a:r>
              <a:rPr lang="zh-CN" altLang="en-US" dirty="0" smtClean="0">
                <a:latin typeface="Comic Sans MS" charset="0"/>
                <a:ea typeface="ＭＳ Ｐゴシック" charset="0"/>
                <a:cs typeface="ＭＳ Ｐゴシック" charset="0"/>
              </a:rPr>
              <a:t>大型正负电子对撞机</a:t>
            </a:r>
            <a:r>
              <a:rPr lang="en-US" altLang="zh-CN" dirty="0" smtClean="0">
                <a:latin typeface="Comic Sans MS" charset="0"/>
                <a:ea typeface="ＭＳ Ｐゴシック" charset="0"/>
                <a:cs typeface="ＭＳ Ｐゴシック" charset="0"/>
              </a:rPr>
              <a:t>(LEP)</a:t>
            </a:r>
            <a:r>
              <a:rPr lang="zh-CN" altLang="en-US" dirty="0" smtClean="0">
                <a:latin typeface="Comic Sans MS" charset="0"/>
                <a:ea typeface="ＭＳ Ｐゴシック" charset="0"/>
                <a:cs typeface="ＭＳ Ｐゴシック" charset="0"/>
              </a:rPr>
              <a:t>的一个重要目的就是寻找希格斯粒子</a:t>
            </a:r>
            <a:r>
              <a:rPr lang="en-US" altLang="zh-CN" dirty="0" smtClean="0">
                <a:latin typeface="Comic Sans MS" charset="0"/>
                <a:ea typeface="ＭＳ Ｐゴシック" charset="0"/>
                <a:cs typeface="ＭＳ Ｐゴシック" charset="0"/>
              </a:rPr>
              <a:t> </a:t>
            </a:r>
            <a:r>
              <a:rPr lang="en-US" altLang="zh-CN" dirty="0">
                <a:latin typeface="Comic Sans MS" charset="0"/>
                <a:ea typeface="ＭＳ Ｐゴシック" charset="0"/>
                <a:cs typeface="ＭＳ Ｐゴシック" charset="0"/>
              </a:rPr>
              <a:t>(</a:t>
            </a:r>
            <a:r>
              <a:rPr lang="en-US" altLang="zh-CN" dirty="0" err="1">
                <a:latin typeface="Comic Sans MS" charset="0"/>
                <a:ea typeface="ＭＳ Ｐゴシック" charset="0"/>
                <a:cs typeface="ＭＳ Ｐゴシック" charset="0"/>
              </a:rPr>
              <a:t>e</a:t>
            </a:r>
            <a:r>
              <a:rPr lang="en-US" altLang="zh-CN" baseline="30000" dirty="0" err="1">
                <a:latin typeface="Comic Sans MS" charset="0"/>
                <a:ea typeface="ＭＳ Ｐゴシック" charset="0"/>
                <a:cs typeface="ＭＳ Ｐゴシック" charset="0"/>
              </a:rPr>
              <a:t>+</a:t>
            </a:r>
            <a:r>
              <a:rPr lang="en-US" altLang="zh-CN" dirty="0" err="1">
                <a:latin typeface="Comic Sans MS" charset="0"/>
                <a:ea typeface="ＭＳ Ｐゴシック" charset="0"/>
                <a:cs typeface="ＭＳ Ｐゴシック" charset="0"/>
              </a:rPr>
              <a:t>e</a:t>
            </a:r>
            <a:r>
              <a:rPr lang="en-US" altLang="zh-CN" baseline="30000" dirty="0">
                <a:latin typeface="Comic Sans MS" charset="0"/>
                <a:ea typeface="ＭＳ Ｐゴシック" charset="0"/>
                <a:cs typeface="ＭＳ Ｐゴシック" charset="0"/>
              </a:rPr>
              <a:t>-</a:t>
            </a:r>
            <a:r>
              <a:rPr lang="en-US" altLang="zh-CN" dirty="0">
                <a:latin typeface="Comic Sans MS" charset="0"/>
                <a:ea typeface="ＭＳ Ｐゴシック" charset="0"/>
                <a:cs typeface="ＭＳ Ｐゴシック" charset="0"/>
              </a:rPr>
              <a:t> collisions 1989-2000</a:t>
            </a:r>
            <a:r>
              <a:rPr lang="en-US" altLang="zh-CN" dirty="0" smtClean="0">
                <a:latin typeface="Comic Sans MS" charset="0"/>
                <a:ea typeface="ＭＳ Ｐゴシック" charset="0"/>
                <a:cs typeface="ＭＳ Ｐゴシック" charset="0"/>
              </a:rPr>
              <a:t>)</a:t>
            </a:r>
            <a:endParaRPr lang="en-US" altLang="zh-CN" dirty="0">
              <a:latin typeface="Comic Sans MS" charset="0"/>
              <a:ea typeface="ＭＳ Ｐゴシック" charset="0"/>
              <a:cs typeface="ＭＳ Ｐゴシック" charset="0"/>
            </a:endParaRPr>
          </a:p>
        </p:txBody>
      </p:sp>
      <p:pic>
        <p:nvPicPr>
          <p:cNvPr id="327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069" y="4233558"/>
            <a:ext cx="3263412" cy="1668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pic>
      <p:sp>
        <p:nvSpPr>
          <p:cNvPr id="32774" name="Slide Number Placeholder 7"/>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rgbClr val="FF3300"/>
                </a:solidFill>
                <a:latin typeface="Comic Sans MS" charset="0"/>
                <a:ea typeface="ＭＳ Ｐゴシック" charset="0"/>
                <a:cs typeface="ＭＳ Ｐゴシック" charset="0"/>
              </a:defRPr>
            </a:lvl1pPr>
            <a:lvl2pPr marL="37931725" indent="-37474525">
              <a:defRPr sz="2400">
                <a:solidFill>
                  <a:srgbClr val="FF3300"/>
                </a:solidFill>
                <a:latin typeface="Comic Sans MS" charset="0"/>
                <a:ea typeface="ＭＳ Ｐゴシック" charset="0"/>
                <a:cs typeface="ＭＳ Ｐゴシック" charset="0"/>
              </a:defRPr>
            </a:lvl2pPr>
            <a:lvl3pPr>
              <a:defRPr sz="2400">
                <a:solidFill>
                  <a:srgbClr val="FF3300"/>
                </a:solidFill>
                <a:latin typeface="Comic Sans MS" charset="0"/>
                <a:ea typeface="ＭＳ Ｐゴシック" charset="0"/>
                <a:cs typeface="ＭＳ Ｐゴシック" charset="0"/>
              </a:defRPr>
            </a:lvl3pPr>
            <a:lvl4pPr>
              <a:defRPr sz="2400">
                <a:solidFill>
                  <a:srgbClr val="FF3300"/>
                </a:solidFill>
                <a:latin typeface="Comic Sans MS" charset="0"/>
                <a:ea typeface="ＭＳ Ｐゴシック" charset="0"/>
                <a:cs typeface="ＭＳ Ｐゴシック" charset="0"/>
              </a:defRPr>
            </a:lvl4pPr>
            <a:lvl5pPr>
              <a:defRPr sz="2400">
                <a:solidFill>
                  <a:srgbClr val="FF3300"/>
                </a:solidFill>
                <a:latin typeface="Comic Sans MS" charset="0"/>
                <a:ea typeface="ＭＳ Ｐゴシック" charset="0"/>
                <a:cs typeface="ＭＳ Ｐゴシック" charset="0"/>
              </a:defRPr>
            </a:lvl5pPr>
            <a:lvl6pPr marL="4572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6pPr>
            <a:lvl7pPr marL="9144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7pPr>
            <a:lvl8pPr marL="13716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8pPr>
            <a:lvl9pPr marL="18288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9pPr>
          </a:lstStyle>
          <a:p>
            <a:fld id="{F386A1A8-331F-214F-B40C-BBD3343B8204}" type="slidenum">
              <a:rPr lang="en-US" altLang="zh-CN" sz="1800">
                <a:solidFill>
                  <a:schemeClr val="tx1"/>
                </a:solidFill>
              </a:rPr>
              <a:pPr/>
              <a:t>6</a:t>
            </a:fld>
            <a:endParaRPr lang="en-US" altLang="zh-CN" sz="1800">
              <a:solidFill>
                <a:schemeClr val="tx1"/>
              </a:solidFill>
            </a:endParaRPr>
          </a:p>
        </p:txBody>
      </p:sp>
      <p:sp>
        <p:nvSpPr>
          <p:cNvPr id="2" name="文本框 1"/>
          <p:cNvSpPr txBox="1"/>
          <p:nvPr/>
        </p:nvSpPr>
        <p:spPr>
          <a:xfrm>
            <a:off x="5295578" y="3495131"/>
            <a:ext cx="1880405" cy="369332"/>
          </a:xfrm>
          <a:prstGeom prst="rect">
            <a:avLst/>
          </a:prstGeom>
          <a:noFill/>
        </p:spPr>
        <p:txBody>
          <a:bodyPr wrap="none" rtlCol="0">
            <a:spAutoFit/>
          </a:bodyPr>
          <a:lstStyle/>
          <a:p>
            <a:r>
              <a:rPr kumimoji="1" lang="zh-CN" altLang="en-US" b="1" dirty="0" smtClean="0">
                <a:solidFill>
                  <a:srgbClr val="FF0000"/>
                </a:solidFill>
              </a:rPr>
              <a:t>最高能量</a:t>
            </a:r>
            <a:r>
              <a:rPr kumimoji="1" lang="en-US" altLang="zh-CN" b="1" dirty="0" smtClean="0">
                <a:solidFill>
                  <a:srgbClr val="FF0000"/>
                </a:solidFill>
              </a:rPr>
              <a:t>209GeV</a:t>
            </a:r>
            <a:endParaRPr kumimoji="1" lang="zh-CN" altLang="en-US" b="1" dirty="0">
              <a:solidFill>
                <a:srgbClr val="FF0000"/>
              </a:solidFill>
            </a:endParaRPr>
          </a:p>
        </p:txBody>
      </p:sp>
    </p:spTree>
    <p:extLst>
      <p:ext uri="{BB962C8B-B14F-4D97-AF65-F5344CB8AC3E}">
        <p14:creationId xmlns:p14="http://schemas.microsoft.com/office/powerpoint/2010/main" val="937224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14400" y="274638"/>
            <a:ext cx="7313613" cy="516570"/>
          </a:xfrm>
        </p:spPr>
        <p:txBody>
          <a:bodyPr/>
          <a:lstStyle/>
          <a:p>
            <a:r>
              <a:rPr kumimoji="1" lang="en-US" altLang="zh-CN" dirty="0" err="1" smtClean="0"/>
              <a:t>ggFusion</a:t>
            </a:r>
            <a:r>
              <a:rPr kumimoji="1" lang="en-US" altLang="zh-CN" dirty="0" smtClean="0"/>
              <a:t> and VBF</a:t>
            </a:r>
            <a:endParaRPr kumimoji="1" lang="zh-CN" altLang="en-US" dirty="0"/>
          </a:p>
        </p:txBody>
      </p:sp>
      <p:pic>
        <p:nvPicPr>
          <p:cNvPr id="5" name="Content Placeholder 4" descr="https://atlas.web.cern.ch/Atlas/GROUPS/PHYSICS/PAPERS/HIGG-2013-02/fig_08.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677973" y="1143000"/>
            <a:ext cx="4061543" cy="5257800"/>
          </a:xfrm>
          <a:prstGeom prst="rect">
            <a:avLst/>
          </a:prstGeom>
          <a:noFill/>
          <a:extLst>
            <a:ext uri="{909E8E84-426E-40dd-AFC4-6F175D3DCCD1}">
              <a14:hiddenFill xmlns="" xmlns:a14="http://schemas.microsoft.com/office/drawing/2010/main">
                <a:solidFill>
                  <a:srgbClr val="FFFFFF"/>
                </a:solidFill>
              </a14:hiddenFill>
            </a:ext>
          </a:extLst>
        </p:spPr>
      </p:pic>
      <p:sp>
        <p:nvSpPr>
          <p:cNvPr id="8" name="幻灯片编号占位符 7"/>
          <p:cNvSpPr>
            <a:spLocks noGrp="1"/>
          </p:cNvSpPr>
          <p:nvPr>
            <p:ph type="sldNum" sz="quarter" idx="12"/>
          </p:nvPr>
        </p:nvSpPr>
        <p:spPr/>
        <p:txBody>
          <a:bodyPr/>
          <a:lstStyle/>
          <a:p>
            <a:fld id="{B9D2C864-9362-43C7-A136-D9C41D93A96D}" type="slidenum">
              <a:rPr lang="en-US" smtClean="0"/>
              <a:t>60</a:t>
            </a:fld>
            <a:endParaRPr lang="en-US"/>
          </a:p>
        </p:txBody>
      </p:sp>
    </p:spTree>
    <p:extLst>
      <p:ext uri="{BB962C8B-B14F-4D97-AF65-F5344CB8AC3E}">
        <p14:creationId xmlns:p14="http://schemas.microsoft.com/office/powerpoint/2010/main" val="36717613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Screen Shot 2013-09-12 at 下午10.45.5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900" y="59326"/>
            <a:ext cx="8549088" cy="6736211"/>
          </a:xfrm>
          <a:prstGeom prst="rect">
            <a:avLst/>
          </a:prstGeom>
        </p:spPr>
      </p:pic>
      <p:sp>
        <p:nvSpPr>
          <p:cNvPr id="11" name="幻灯片编号占位符 10"/>
          <p:cNvSpPr>
            <a:spLocks noGrp="1"/>
          </p:cNvSpPr>
          <p:nvPr>
            <p:ph type="sldNum" sz="quarter" idx="12"/>
          </p:nvPr>
        </p:nvSpPr>
        <p:spPr/>
        <p:txBody>
          <a:bodyPr/>
          <a:lstStyle/>
          <a:p>
            <a:fld id="{B9D2C864-9362-43C7-A136-D9C41D93A96D}" type="slidenum">
              <a:rPr lang="en-US" smtClean="0"/>
              <a:t>61</a:t>
            </a:fld>
            <a:endParaRPr lang="en-US"/>
          </a:p>
        </p:txBody>
      </p:sp>
    </p:spTree>
    <p:extLst>
      <p:ext uri="{BB962C8B-B14F-4D97-AF65-F5344CB8AC3E}">
        <p14:creationId xmlns:p14="http://schemas.microsoft.com/office/powerpoint/2010/main" val="18846710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Pile up in proposed colliders</a:t>
            </a:r>
            <a:endParaRPr kumimoji="1" lang="zh-CN" altLang="en-US" dirty="0"/>
          </a:p>
        </p:txBody>
      </p:sp>
      <p:pic>
        <p:nvPicPr>
          <p:cNvPr id="4" name="图片 3" descr="Screen Shot 2013-09-12 at 下午10.47.3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800027"/>
            <a:ext cx="8521700" cy="2133600"/>
          </a:xfrm>
          <a:prstGeom prst="rect">
            <a:avLst/>
          </a:prstGeom>
        </p:spPr>
      </p:pic>
      <p:sp>
        <p:nvSpPr>
          <p:cNvPr id="7" name="幻灯片编号占位符 6"/>
          <p:cNvSpPr>
            <a:spLocks noGrp="1"/>
          </p:cNvSpPr>
          <p:nvPr>
            <p:ph type="sldNum" sz="quarter" idx="12"/>
          </p:nvPr>
        </p:nvSpPr>
        <p:spPr/>
        <p:txBody>
          <a:bodyPr/>
          <a:lstStyle/>
          <a:p>
            <a:fld id="{B9D2C864-9362-43C7-A136-D9C41D93A96D}" type="slidenum">
              <a:rPr lang="en-US" smtClean="0"/>
              <a:t>62</a:t>
            </a:fld>
            <a:endParaRPr lang="en-US"/>
          </a:p>
        </p:txBody>
      </p:sp>
    </p:spTree>
    <p:extLst>
      <p:ext uri="{BB962C8B-B14F-4D97-AF65-F5344CB8AC3E}">
        <p14:creationId xmlns:p14="http://schemas.microsoft.com/office/powerpoint/2010/main" val="1055751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l"/>
            <a:r>
              <a:rPr lang="en-US" altLang="zh-CN" sz="2800" dirty="0" smtClean="0"/>
              <a:t>Main beam parameters for 50km</a:t>
            </a:r>
            <a:r>
              <a:rPr lang="zh-CN" altLang="en-US" sz="2800" dirty="0" smtClean="0"/>
              <a:t> </a:t>
            </a:r>
            <a:r>
              <a:rPr lang="en-US" altLang="zh-CN" sz="2800" dirty="0" smtClean="0"/>
              <a:t>CEPC</a:t>
            </a:r>
            <a:endParaRPr lang="zh-CN" altLang="en-US" sz="2800" dirty="0"/>
          </a:p>
        </p:txBody>
      </p:sp>
      <p:graphicFrame>
        <p:nvGraphicFramePr>
          <p:cNvPr id="7" name="内容占位符 6"/>
          <p:cNvGraphicFramePr>
            <a:graphicFrameLocks noGrp="1"/>
          </p:cNvGraphicFramePr>
          <p:nvPr>
            <p:ph idx="1"/>
            <p:extLst>
              <p:ext uri="{D42A27DB-BD31-4B8C-83A1-F6EECF244321}">
                <p14:modId xmlns:p14="http://schemas.microsoft.com/office/powerpoint/2010/main" val="2039291674"/>
              </p:ext>
            </p:extLst>
          </p:nvPr>
        </p:nvGraphicFramePr>
        <p:xfrm>
          <a:off x="457200" y="1510000"/>
          <a:ext cx="8229600" cy="4373880"/>
        </p:xfrm>
        <a:graphic>
          <a:graphicData uri="http://schemas.openxmlformats.org/drawingml/2006/table">
            <a:tbl>
              <a:tblPr firstRow="1" bandRow="1">
                <a:tableStyleId>{5C22544A-7EE6-4342-B048-85BDC9FD1C3A}</a:tableStyleId>
              </a:tblPr>
              <a:tblGrid>
                <a:gridCol w="1882552"/>
                <a:gridCol w="860648"/>
                <a:gridCol w="1227584"/>
                <a:gridCol w="1944216"/>
                <a:gridCol w="1224136"/>
                <a:gridCol w="1090464"/>
              </a:tblGrid>
              <a:tr h="370840">
                <a:tc>
                  <a:txBody>
                    <a:bodyPr/>
                    <a:lstStyle/>
                    <a:p>
                      <a:pPr algn="ctr"/>
                      <a:r>
                        <a:rPr lang="en-US" altLang="zh-CN" sz="2000" b="1" dirty="0" smtClean="0">
                          <a:solidFill>
                            <a:srgbClr val="FF0000"/>
                          </a:solidFill>
                        </a:rPr>
                        <a:t>Parameter</a:t>
                      </a:r>
                      <a:endParaRPr lang="zh-CN" altLang="en-US" sz="2000" b="1" dirty="0">
                        <a:solidFill>
                          <a:srgbClr val="FF0000"/>
                        </a:solidFill>
                      </a:endParaRPr>
                    </a:p>
                  </a:txBody>
                  <a:tcPr/>
                </a:tc>
                <a:tc>
                  <a:txBody>
                    <a:bodyPr/>
                    <a:lstStyle/>
                    <a:p>
                      <a:pPr algn="ctr"/>
                      <a:r>
                        <a:rPr lang="en-US" altLang="zh-CN" sz="2000" b="1" dirty="0" smtClean="0">
                          <a:solidFill>
                            <a:srgbClr val="FF0000"/>
                          </a:solidFill>
                        </a:rPr>
                        <a:t>Unit</a:t>
                      </a:r>
                      <a:endParaRPr lang="zh-CN" altLang="en-US" sz="2000" b="1" dirty="0">
                        <a:solidFill>
                          <a:srgbClr val="FF0000"/>
                        </a:solidFill>
                      </a:endParaRPr>
                    </a:p>
                  </a:txBody>
                  <a:tcPr/>
                </a:tc>
                <a:tc>
                  <a:txBody>
                    <a:bodyPr/>
                    <a:lstStyle/>
                    <a:p>
                      <a:pPr algn="ctr"/>
                      <a:r>
                        <a:rPr lang="en-US" altLang="zh-CN" sz="2000" b="1" dirty="0" smtClean="0">
                          <a:solidFill>
                            <a:srgbClr val="FF0000"/>
                          </a:solidFill>
                        </a:rPr>
                        <a:t>Value</a:t>
                      </a:r>
                      <a:endParaRPr lang="zh-CN" altLang="en-US" sz="2000" b="1" dirty="0">
                        <a:solidFill>
                          <a:srgbClr val="FF0000"/>
                        </a:solidFill>
                      </a:endParaRPr>
                    </a:p>
                  </a:txBody>
                  <a:tcPr/>
                </a:tc>
                <a:tc>
                  <a:txBody>
                    <a:bodyPr/>
                    <a:lstStyle/>
                    <a:p>
                      <a:pPr algn="ctr"/>
                      <a:r>
                        <a:rPr lang="en-US" altLang="zh-CN" sz="2000" b="1" dirty="0" smtClean="0">
                          <a:solidFill>
                            <a:srgbClr val="FF0000"/>
                          </a:solidFill>
                        </a:rPr>
                        <a:t>Parameter</a:t>
                      </a:r>
                      <a:endParaRPr lang="zh-CN" altLang="en-US" sz="2000" b="1" dirty="0">
                        <a:solidFill>
                          <a:srgbClr val="FF0000"/>
                        </a:solidFill>
                      </a:endParaRPr>
                    </a:p>
                  </a:txBody>
                  <a:tcPr/>
                </a:tc>
                <a:tc>
                  <a:txBody>
                    <a:bodyPr/>
                    <a:lstStyle/>
                    <a:p>
                      <a:pPr algn="ctr"/>
                      <a:r>
                        <a:rPr lang="en-US" altLang="zh-CN" sz="2000" b="1" dirty="0" smtClean="0">
                          <a:solidFill>
                            <a:srgbClr val="FF0000"/>
                          </a:solidFill>
                        </a:rPr>
                        <a:t>Unit</a:t>
                      </a:r>
                      <a:endParaRPr lang="zh-CN" altLang="en-US" sz="2000" b="1" dirty="0">
                        <a:solidFill>
                          <a:srgbClr val="FF0000"/>
                        </a:solidFill>
                      </a:endParaRPr>
                    </a:p>
                  </a:txBody>
                  <a:tcPr/>
                </a:tc>
                <a:tc>
                  <a:txBody>
                    <a:bodyPr/>
                    <a:lstStyle/>
                    <a:p>
                      <a:pPr algn="ctr"/>
                      <a:r>
                        <a:rPr lang="en-US" altLang="zh-CN" sz="2000" b="1" dirty="0" smtClean="0">
                          <a:solidFill>
                            <a:srgbClr val="FF0000"/>
                          </a:solidFill>
                        </a:rPr>
                        <a:t>Value</a:t>
                      </a:r>
                      <a:endParaRPr lang="zh-CN" altLang="en-US" sz="2000" b="1" dirty="0">
                        <a:solidFill>
                          <a:srgbClr val="FF0000"/>
                        </a:solidFill>
                      </a:endParaRPr>
                    </a:p>
                  </a:txBody>
                  <a:tcPr/>
                </a:tc>
              </a:tr>
              <a:tr h="370840">
                <a:tc>
                  <a:txBody>
                    <a:bodyPr/>
                    <a:lstStyle/>
                    <a:p>
                      <a:r>
                        <a:rPr lang="en-US" altLang="zh-CN" b="1" dirty="0" smtClean="0">
                          <a:solidFill>
                            <a:srgbClr val="000066"/>
                          </a:solidFill>
                        </a:rPr>
                        <a:t>Energy</a:t>
                      </a:r>
                      <a:endParaRPr lang="zh-CN" altLang="en-US" b="1" dirty="0">
                        <a:solidFill>
                          <a:srgbClr val="000066"/>
                        </a:solidFill>
                      </a:endParaRPr>
                    </a:p>
                  </a:txBody>
                  <a:tcPr/>
                </a:tc>
                <a:tc>
                  <a:txBody>
                    <a:bodyPr/>
                    <a:lstStyle/>
                    <a:p>
                      <a:r>
                        <a:rPr lang="en-US" altLang="zh-CN" b="1" dirty="0" err="1" smtClean="0">
                          <a:solidFill>
                            <a:srgbClr val="000066"/>
                          </a:solidFill>
                        </a:rPr>
                        <a:t>GeV</a:t>
                      </a:r>
                      <a:endParaRPr lang="zh-CN" altLang="en-US" b="1" dirty="0">
                        <a:solidFill>
                          <a:srgbClr val="000066"/>
                        </a:solidFill>
                      </a:endParaRPr>
                    </a:p>
                  </a:txBody>
                  <a:tcPr/>
                </a:tc>
                <a:tc>
                  <a:txBody>
                    <a:bodyPr/>
                    <a:lstStyle/>
                    <a:p>
                      <a:r>
                        <a:rPr lang="en-US" altLang="zh-CN" b="1" dirty="0" smtClean="0">
                          <a:solidFill>
                            <a:srgbClr val="000066"/>
                          </a:solidFill>
                        </a:rPr>
                        <a:t>120</a:t>
                      </a:r>
                      <a:endParaRPr lang="zh-CN" altLang="en-US" b="1" dirty="0">
                        <a:solidFill>
                          <a:srgbClr val="000066"/>
                        </a:solidFill>
                      </a:endParaRPr>
                    </a:p>
                  </a:txBody>
                  <a:tcPr/>
                </a:tc>
                <a:tc>
                  <a:txBody>
                    <a:bodyPr/>
                    <a:lstStyle/>
                    <a:p>
                      <a:r>
                        <a:rPr lang="en-US" altLang="zh-CN" b="1" dirty="0" smtClean="0">
                          <a:solidFill>
                            <a:srgbClr val="000066"/>
                          </a:solidFill>
                        </a:rPr>
                        <a:t>Circumference</a:t>
                      </a:r>
                      <a:endParaRPr lang="zh-CN" altLang="en-US" b="1" dirty="0">
                        <a:solidFill>
                          <a:srgbClr val="000066"/>
                        </a:solidFill>
                      </a:endParaRPr>
                    </a:p>
                  </a:txBody>
                  <a:tcPr/>
                </a:tc>
                <a:tc>
                  <a:txBody>
                    <a:bodyPr/>
                    <a:lstStyle/>
                    <a:p>
                      <a:r>
                        <a:rPr lang="en-US" altLang="zh-CN" b="1" dirty="0" smtClean="0">
                          <a:solidFill>
                            <a:srgbClr val="000066"/>
                          </a:solidFill>
                        </a:rPr>
                        <a:t>km</a:t>
                      </a:r>
                      <a:endParaRPr lang="zh-CN" altLang="en-US" b="1" dirty="0">
                        <a:solidFill>
                          <a:srgbClr val="000066"/>
                        </a:solidFill>
                      </a:endParaRPr>
                    </a:p>
                  </a:txBody>
                  <a:tcPr/>
                </a:tc>
                <a:tc>
                  <a:txBody>
                    <a:bodyPr/>
                    <a:lstStyle/>
                    <a:p>
                      <a:r>
                        <a:rPr lang="en-US" altLang="zh-CN" b="1" dirty="0" smtClean="0">
                          <a:solidFill>
                            <a:srgbClr val="000066"/>
                          </a:solidFill>
                        </a:rPr>
                        <a:t>50</a:t>
                      </a:r>
                      <a:endParaRPr lang="zh-CN" altLang="en-US" b="1" dirty="0">
                        <a:solidFill>
                          <a:srgbClr val="000066"/>
                        </a:solidFill>
                      </a:endParaRPr>
                    </a:p>
                  </a:txBody>
                  <a:tcPr/>
                </a:tc>
              </a:tr>
              <a:tr h="370840">
                <a:tc>
                  <a:txBody>
                    <a:bodyPr/>
                    <a:lstStyle/>
                    <a:p>
                      <a:r>
                        <a:rPr lang="en-US" altLang="zh-CN" b="1" dirty="0" smtClean="0">
                          <a:solidFill>
                            <a:srgbClr val="000066"/>
                          </a:solidFill>
                        </a:rPr>
                        <a:t>Number</a:t>
                      </a:r>
                      <a:r>
                        <a:rPr lang="en-US" altLang="zh-CN" b="1" baseline="0" dirty="0" smtClean="0">
                          <a:solidFill>
                            <a:srgbClr val="000066"/>
                          </a:solidFill>
                        </a:rPr>
                        <a:t> of IP</a:t>
                      </a:r>
                      <a:endParaRPr lang="zh-CN" altLang="en-US" b="1" dirty="0">
                        <a:solidFill>
                          <a:srgbClr val="000066"/>
                        </a:solidFill>
                      </a:endParaRPr>
                    </a:p>
                  </a:txBody>
                  <a:tcPr/>
                </a:tc>
                <a:tc>
                  <a:txBody>
                    <a:bodyPr/>
                    <a:lstStyle/>
                    <a:p>
                      <a:endParaRPr lang="zh-CN" altLang="en-US" b="1" dirty="0">
                        <a:solidFill>
                          <a:srgbClr val="000066"/>
                        </a:solidFill>
                      </a:endParaRPr>
                    </a:p>
                  </a:txBody>
                  <a:tcPr/>
                </a:tc>
                <a:tc>
                  <a:txBody>
                    <a:bodyPr/>
                    <a:lstStyle/>
                    <a:p>
                      <a:r>
                        <a:rPr lang="en-US" altLang="zh-CN" b="1" dirty="0" smtClean="0">
                          <a:solidFill>
                            <a:srgbClr val="000066"/>
                          </a:solidFill>
                        </a:rPr>
                        <a:t>1</a:t>
                      </a:r>
                      <a:endParaRPr lang="zh-CN" altLang="en-US" b="1" dirty="0">
                        <a:solidFill>
                          <a:srgbClr val="000066"/>
                        </a:solidFill>
                      </a:endParaRPr>
                    </a:p>
                  </a:txBody>
                  <a:tcPr/>
                </a:tc>
                <a:tc>
                  <a:txBody>
                    <a:bodyPr/>
                    <a:lstStyle/>
                    <a:p>
                      <a:r>
                        <a:rPr lang="en-US" altLang="zh-CN" b="1" dirty="0" smtClean="0">
                          <a:solidFill>
                            <a:srgbClr val="000066"/>
                          </a:solidFill>
                        </a:rPr>
                        <a:t>SR</a:t>
                      </a:r>
                      <a:r>
                        <a:rPr lang="en-US" altLang="zh-CN" b="1" baseline="0" dirty="0" smtClean="0">
                          <a:solidFill>
                            <a:srgbClr val="000066"/>
                          </a:solidFill>
                        </a:rPr>
                        <a:t> loss</a:t>
                      </a:r>
                      <a:endParaRPr lang="zh-CN" altLang="en-US" b="1" dirty="0">
                        <a:solidFill>
                          <a:srgbClr val="000066"/>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b="1" baseline="0" dirty="0" smtClean="0">
                          <a:solidFill>
                            <a:srgbClr val="000066"/>
                          </a:solidFill>
                        </a:rPr>
                        <a:t>(</a:t>
                      </a:r>
                      <a:r>
                        <a:rPr lang="en-US" altLang="zh-CN" b="1" baseline="0" dirty="0" err="1" smtClean="0">
                          <a:solidFill>
                            <a:srgbClr val="000066"/>
                          </a:solidFill>
                        </a:rPr>
                        <a:t>GeV</a:t>
                      </a:r>
                      <a:r>
                        <a:rPr lang="en-US" altLang="zh-CN" b="1" baseline="0" dirty="0" smtClean="0">
                          <a:solidFill>
                            <a:srgbClr val="000066"/>
                          </a:solidFill>
                        </a:rPr>
                        <a:t>/turn)</a:t>
                      </a:r>
                      <a:endParaRPr lang="zh-CN" altLang="en-US" b="1" dirty="0" smtClean="0">
                        <a:solidFill>
                          <a:srgbClr val="000066"/>
                        </a:solidFill>
                      </a:endParaRPr>
                    </a:p>
                  </a:txBody>
                  <a:tcPr/>
                </a:tc>
                <a:tc>
                  <a:txBody>
                    <a:bodyPr/>
                    <a:lstStyle/>
                    <a:p>
                      <a:r>
                        <a:rPr lang="en-US" altLang="zh-CN" b="1" dirty="0" smtClean="0">
                          <a:solidFill>
                            <a:srgbClr val="000066"/>
                          </a:solidFill>
                        </a:rPr>
                        <a:t>2.96</a:t>
                      </a:r>
                      <a:endParaRPr lang="zh-CN" altLang="en-US" b="1" dirty="0">
                        <a:solidFill>
                          <a:srgbClr val="000066"/>
                        </a:solidFill>
                      </a:endParaRPr>
                    </a:p>
                  </a:txBody>
                  <a:tcPr/>
                </a:tc>
              </a:tr>
              <a:tr h="370840">
                <a:tc>
                  <a:txBody>
                    <a:bodyPr/>
                    <a:lstStyle/>
                    <a:p>
                      <a:r>
                        <a:rPr lang="en-US" altLang="zh-CN" b="1" dirty="0" smtClean="0">
                          <a:solidFill>
                            <a:srgbClr val="000066"/>
                          </a:solidFill>
                        </a:rPr>
                        <a:t>N</a:t>
                      </a:r>
                      <a:r>
                        <a:rPr lang="en-US" altLang="zh-CN" b="1" baseline="-25000" dirty="0" smtClean="0">
                          <a:solidFill>
                            <a:srgbClr val="000066"/>
                          </a:solidFill>
                        </a:rPr>
                        <a:t>e</a:t>
                      </a:r>
                      <a:r>
                        <a:rPr lang="en-US" altLang="zh-CN" b="1" dirty="0" smtClean="0">
                          <a:solidFill>
                            <a:srgbClr val="000066"/>
                          </a:solidFill>
                        </a:rPr>
                        <a:t>/bunch</a:t>
                      </a:r>
                      <a:endParaRPr lang="zh-CN" altLang="en-US" b="1" dirty="0">
                        <a:solidFill>
                          <a:srgbClr val="000066"/>
                        </a:solidFill>
                      </a:endParaRPr>
                    </a:p>
                  </a:txBody>
                  <a:tcPr/>
                </a:tc>
                <a:tc>
                  <a:txBody>
                    <a:bodyPr/>
                    <a:lstStyle/>
                    <a:p>
                      <a:r>
                        <a:rPr lang="en-US" altLang="zh-CN" b="1" dirty="0" smtClean="0">
                          <a:solidFill>
                            <a:srgbClr val="000066"/>
                          </a:solidFill>
                        </a:rPr>
                        <a:t>1E11</a:t>
                      </a:r>
                      <a:endParaRPr lang="zh-CN" altLang="en-US" b="1" dirty="0">
                        <a:solidFill>
                          <a:srgbClr val="000066"/>
                        </a:solidFill>
                      </a:endParaRPr>
                    </a:p>
                  </a:txBody>
                  <a:tcPr/>
                </a:tc>
                <a:tc>
                  <a:txBody>
                    <a:bodyPr/>
                    <a:lstStyle/>
                    <a:p>
                      <a:r>
                        <a:rPr lang="en-US" altLang="zh-CN" b="1" dirty="0" smtClean="0">
                          <a:solidFill>
                            <a:srgbClr val="000066"/>
                          </a:solidFill>
                        </a:rPr>
                        <a:t>3.52</a:t>
                      </a:r>
                      <a:endParaRPr lang="zh-CN" altLang="en-US" b="1" dirty="0">
                        <a:solidFill>
                          <a:srgbClr val="000066"/>
                        </a:solidFill>
                      </a:endParaRPr>
                    </a:p>
                  </a:txBody>
                  <a:tcPr/>
                </a:tc>
                <a:tc>
                  <a:txBody>
                    <a:bodyPr/>
                    <a:lstStyle/>
                    <a:p>
                      <a:r>
                        <a:rPr lang="en-US" altLang="zh-CN" b="1" dirty="0" err="1" smtClean="0">
                          <a:solidFill>
                            <a:srgbClr val="000066"/>
                          </a:solidFill>
                        </a:rPr>
                        <a:t>N</a:t>
                      </a:r>
                      <a:r>
                        <a:rPr lang="en-US" altLang="zh-CN" b="1" baseline="-25000" dirty="0" err="1" smtClean="0">
                          <a:solidFill>
                            <a:srgbClr val="000066"/>
                          </a:solidFill>
                        </a:rPr>
                        <a:t>b</a:t>
                      </a:r>
                      <a:r>
                        <a:rPr lang="en-US" altLang="zh-CN" b="1" dirty="0" smtClean="0">
                          <a:solidFill>
                            <a:srgbClr val="000066"/>
                          </a:solidFill>
                        </a:rPr>
                        <a:t>/beam</a:t>
                      </a:r>
                      <a:endParaRPr lang="zh-CN" altLang="en-US" b="1" dirty="0">
                        <a:solidFill>
                          <a:srgbClr val="000066"/>
                        </a:solidFill>
                      </a:endParaRPr>
                    </a:p>
                  </a:txBody>
                  <a:tcPr/>
                </a:tc>
                <a:tc>
                  <a:txBody>
                    <a:bodyPr/>
                    <a:lstStyle/>
                    <a:p>
                      <a:endParaRPr lang="zh-CN" altLang="en-US" b="1" dirty="0">
                        <a:solidFill>
                          <a:srgbClr val="000066"/>
                        </a:solidFill>
                      </a:endParaRPr>
                    </a:p>
                  </a:txBody>
                  <a:tcPr/>
                </a:tc>
                <a:tc>
                  <a:txBody>
                    <a:bodyPr/>
                    <a:lstStyle/>
                    <a:p>
                      <a:r>
                        <a:rPr lang="en-US" altLang="zh-CN" b="1" dirty="0" smtClean="0">
                          <a:solidFill>
                            <a:srgbClr val="000066"/>
                          </a:solidFill>
                        </a:rPr>
                        <a:t>50</a:t>
                      </a:r>
                      <a:endParaRPr lang="zh-CN" altLang="en-US" b="1" dirty="0">
                        <a:solidFill>
                          <a:srgbClr val="000066"/>
                        </a:solidFill>
                      </a:endParaRPr>
                    </a:p>
                  </a:txBody>
                  <a:tcPr/>
                </a:tc>
              </a:tr>
              <a:tr h="370840">
                <a:tc>
                  <a:txBody>
                    <a:bodyPr/>
                    <a:lstStyle/>
                    <a:p>
                      <a:r>
                        <a:rPr lang="en-US" altLang="zh-CN" b="1" dirty="0" smtClean="0">
                          <a:solidFill>
                            <a:srgbClr val="000066"/>
                          </a:solidFill>
                        </a:rPr>
                        <a:t>Beam current</a:t>
                      </a:r>
                      <a:endParaRPr lang="zh-CN" altLang="en-US" b="1" dirty="0">
                        <a:solidFill>
                          <a:srgbClr val="000066"/>
                        </a:solidFill>
                      </a:endParaRPr>
                    </a:p>
                  </a:txBody>
                  <a:tcPr/>
                </a:tc>
                <a:tc>
                  <a:txBody>
                    <a:bodyPr/>
                    <a:lstStyle/>
                    <a:p>
                      <a:r>
                        <a:rPr lang="en-US" altLang="zh-CN" b="1" dirty="0" smtClean="0">
                          <a:solidFill>
                            <a:srgbClr val="000066"/>
                          </a:solidFill>
                        </a:rPr>
                        <a:t>mA</a:t>
                      </a:r>
                      <a:endParaRPr lang="zh-CN" altLang="en-US" b="1" dirty="0">
                        <a:solidFill>
                          <a:srgbClr val="000066"/>
                        </a:solidFill>
                      </a:endParaRPr>
                    </a:p>
                  </a:txBody>
                  <a:tcPr/>
                </a:tc>
                <a:tc>
                  <a:txBody>
                    <a:bodyPr/>
                    <a:lstStyle/>
                    <a:p>
                      <a:r>
                        <a:rPr lang="en-US" altLang="zh-CN" b="1" dirty="0" smtClean="0">
                          <a:solidFill>
                            <a:srgbClr val="000066"/>
                          </a:solidFill>
                        </a:rPr>
                        <a:t>16.9</a:t>
                      </a:r>
                      <a:endParaRPr lang="zh-CN" altLang="en-US" b="1" dirty="0">
                        <a:solidFill>
                          <a:srgbClr val="000066"/>
                        </a:solidFill>
                      </a:endParaRPr>
                    </a:p>
                  </a:txBody>
                  <a:tcPr/>
                </a:tc>
                <a:tc>
                  <a:txBody>
                    <a:bodyPr/>
                    <a:lstStyle/>
                    <a:p>
                      <a:r>
                        <a:rPr lang="en-US" altLang="zh-CN" b="1" dirty="0" smtClean="0">
                          <a:solidFill>
                            <a:srgbClr val="000066"/>
                          </a:solidFill>
                        </a:rPr>
                        <a:t>SR power/beam</a:t>
                      </a:r>
                      <a:endParaRPr lang="zh-CN" altLang="en-US" b="1" dirty="0">
                        <a:solidFill>
                          <a:srgbClr val="000066"/>
                        </a:solidFill>
                      </a:endParaRPr>
                    </a:p>
                  </a:txBody>
                  <a:tcPr/>
                </a:tc>
                <a:tc>
                  <a:txBody>
                    <a:bodyPr/>
                    <a:lstStyle/>
                    <a:p>
                      <a:r>
                        <a:rPr lang="en-US" altLang="zh-CN" b="1" dirty="0" smtClean="0">
                          <a:solidFill>
                            <a:srgbClr val="000066"/>
                          </a:solidFill>
                        </a:rPr>
                        <a:t>MW</a:t>
                      </a:r>
                      <a:endParaRPr lang="zh-CN" altLang="en-US" b="1" dirty="0">
                        <a:solidFill>
                          <a:srgbClr val="000066"/>
                        </a:solidFill>
                      </a:endParaRPr>
                    </a:p>
                  </a:txBody>
                  <a:tcPr/>
                </a:tc>
                <a:tc>
                  <a:txBody>
                    <a:bodyPr/>
                    <a:lstStyle/>
                    <a:p>
                      <a:r>
                        <a:rPr lang="en-US" altLang="zh-CN" b="1" dirty="0" smtClean="0">
                          <a:solidFill>
                            <a:srgbClr val="000066"/>
                          </a:solidFill>
                        </a:rPr>
                        <a:t>50</a:t>
                      </a:r>
                      <a:endParaRPr lang="zh-CN" altLang="en-US" b="1" dirty="0">
                        <a:solidFill>
                          <a:srgbClr val="000066"/>
                        </a:solidFill>
                      </a:endParaRPr>
                    </a:p>
                  </a:txBody>
                  <a:tcPr/>
                </a:tc>
              </a:tr>
              <a:tr h="370840">
                <a:tc>
                  <a:txBody>
                    <a:bodyPr/>
                    <a:lstStyle/>
                    <a:p>
                      <a:r>
                        <a:rPr lang="en-US" altLang="zh-CN" b="1" dirty="0" smtClean="0">
                          <a:solidFill>
                            <a:srgbClr val="000066"/>
                          </a:solidFill>
                        </a:rPr>
                        <a:t>Partition</a:t>
                      </a:r>
                      <a:r>
                        <a:rPr lang="en-US" altLang="zh-CN" b="1" baseline="0" dirty="0" smtClean="0">
                          <a:solidFill>
                            <a:srgbClr val="000066"/>
                          </a:solidFill>
                        </a:rPr>
                        <a:t> Je</a:t>
                      </a:r>
                      <a:endParaRPr lang="zh-CN" altLang="en-US" b="1" dirty="0">
                        <a:solidFill>
                          <a:srgbClr val="000066"/>
                        </a:solidFill>
                      </a:endParaRPr>
                    </a:p>
                  </a:txBody>
                  <a:tcPr/>
                </a:tc>
                <a:tc>
                  <a:txBody>
                    <a:bodyPr/>
                    <a:lstStyle/>
                    <a:p>
                      <a:endParaRPr lang="zh-CN" altLang="en-US" b="1" dirty="0">
                        <a:solidFill>
                          <a:srgbClr val="000066"/>
                        </a:solidFill>
                      </a:endParaRPr>
                    </a:p>
                  </a:txBody>
                  <a:tcPr/>
                </a:tc>
                <a:tc>
                  <a:txBody>
                    <a:bodyPr/>
                    <a:lstStyle/>
                    <a:p>
                      <a:r>
                        <a:rPr lang="en-US" altLang="zh-CN" b="1" dirty="0" smtClean="0">
                          <a:solidFill>
                            <a:srgbClr val="000066"/>
                          </a:solidFill>
                        </a:rPr>
                        <a:t>2</a:t>
                      </a:r>
                      <a:endParaRPr lang="zh-CN" altLang="en-US" b="1" dirty="0">
                        <a:solidFill>
                          <a:srgbClr val="000066"/>
                        </a:solidFill>
                      </a:endParaRPr>
                    </a:p>
                  </a:txBody>
                  <a:tcPr/>
                </a:tc>
                <a:tc>
                  <a:txBody>
                    <a:bodyPr/>
                    <a:lstStyle/>
                    <a:p>
                      <a:r>
                        <a:rPr lang="en-US" altLang="zh-CN" b="1" dirty="0" smtClean="0">
                          <a:solidFill>
                            <a:srgbClr val="000066"/>
                          </a:solidFill>
                        </a:rPr>
                        <a:t>Long. damp. time</a:t>
                      </a:r>
                      <a:endParaRPr lang="zh-CN" altLang="en-US" b="1" dirty="0">
                        <a:solidFill>
                          <a:srgbClr val="000066"/>
                        </a:solidFill>
                      </a:endParaRPr>
                    </a:p>
                  </a:txBody>
                  <a:tcPr/>
                </a:tc>
                <a:tc>
                  <a:txBody>
                    <a:bodyPr/>
                    <a:lstStyle/>
                    <a:p>
                      <a:r>
                        <a:rPr lang="en-US" altLang="zh-CN" b="1" dirty="0" err="1" smtClean="0">
                          <a:solidFill>
                            <a:srgbClr val="000066"/>
                          </a:solidFill>
                        </a:rPr>
                        <a:t>ms</a:t>
                      </a:r>
                      <a:endParaRPr lang="zh-CN" altLang="en-US" b="1" dirty="0">
                        <a:solidFill>
                          <a:srgbClr val="000066"/>
                        </a:solidFill>
                      </a:endParaRPr>
                    </a:p>
                  </a:txBody>
                  <a:tcPr/>
                </a:tc>
                <a:tc>
                  <a:txBody>
                    <a:bodyPr/>
                    <a:lstStyle/>
                    <a:p>
                      <a:r>
                        <a:rPr lang="en-US" altLang="zh-CN" b="1" dirty="0" smtClean="0">
                          <a:solidFill>
                            <a:srgbClr val="000066"/>
                          </a:solidFill>
                        </a:rPr>
                        <a:t>6.7</a:t>
                      </a:r>
                      <a:endParaRPr lang="zh-CN" altLang="en-US" b="1" dirty="0">
                        <a:solidFill>
                          <a:srgbClr val="000066"/>
                        </a:solidFill>
                      </a:endParaRPr>
                    </a:p>
                  </a:txBody>
                  <a:tcPr/>
                </a:tc>
              </a:tr>
              <a:tr h="370840">
                <a:tc>
                  <a:txBody>
                    <a:bodyPr/>
                    <a:lstStyle/>
                    <a:p>
                      <a:r>
                        <a:rPr lang="en-US" altLang="zh-CN" b="1" dirty="0" smtClean="0">
                          <a:solidFill>
                            <a:srgbClr val="000066"/>
                          </a:solidFill>
                        </a:rPr>
                        <a:t>Dipole</a:t>
                      </a:r>
                      <a:r>
                        <a:rPr lang="en-US" altLang="zh-CN" b="1" baseline="0" dirty="0" smtClean="0">
                          <a:solidFill>
                            <a:srgbClr val="000066"/>
                          </a:solidFill>
                        </a:rPr>
                        <a:t> field</a:t>
                      </a:r>
                      <a:endParaRPr lang="zh-CN" altLang="en-US" b="1" dirty="0">
                        <a:solidFill>
                          <a:srgbClr val="000066"/>
                        </a:solidFill>
                      </a:endParaRPr>
                    </a:p>
                  </a:txBody>
                  <a:tcPr/>
                </a:tc>
                <a:tc>
                  <a:txBody>
                    <a:bodyPr/>
                    <a:lstStyle/>
                    <a:p>
                      <a:r>
                        <a:rPr lang="en-US" altLang="zh-CN" b="1" dirty="0" smtClean="0">
                          <a:solidFill>
                            <a:srgbClr val="000066"/>
                          </a:solidFill>
                        </a:rPr>
                        <a:t>Tesla</a:t>
                      </a:r>
                      <a:endParaRPr lang="zh-CN" altLang="en-US" b="1" dirty="0">
                        <a:solidFill>
                          <a:srgbClr val="000066"/>
                        </a:solidFill>
                      </a:endParaRPr>
                    </a:p>
                  </a:txBody>
                  <a:tcPr/>
                </a:tc>
                <a:tc>
                  <a:txBody>
                    <a:bodyPr/>
                    <a:lstStyle/>
                    <a:p>
                      <a:r>
                        <a:rPr lang="en-US" altLang="zh-CN" b="1" dirty="0" smtClean="0">
                          <a:solidFill>
                            <a:srgbClr val="000066"/>
                          </a:solidFill>
                        </a:rPr>
                        <a:t>0.065</a:t>
                      </a:r>
                      <a:endParaRPr lang="zh-CN" altLang="en-US" b="1" dirty="0">
                        <a:solidFill>
                          <a:srgbClr val="000066"/>
                        </a:solidFill>
                      </a:endParaRPr>
                    </a:p>
                  </a:txBody>
                  <a:tcPr/>
                </a:tc>
                <a:tc>
                  <a:txBody>
                    <a:bodyPr/>
                    <a:lstStyle/>
                    <a:p>
                      <a:r>
                        <a:rPr lang="en-US" altLang="zh-CN" b="1" dirty="0" smtClean="0">
                          <a:solidFill>
                            <a:srgbClr val="000066"/>
                          </a:solidFill>
                        </a:rPr>
                        <a:t>Bending</a:t>
                      </a:r>
                      <a:r>
                        <a:rPr lang="en-US" altLang="zh-CN" b="1" baseline="0" dirty="0" smtClean="0">
                          <a:solidFill>
                            <a:srgbClr val="000066"/>
                          </a:solidFill>
                        </a:rPr>
                        <a:t> radius</a:t>
                      </a:r>
                      <a:endParaRPr lang="zh-CN" altLang="en-US" b="1" dirty="0">
                        <a:solidFill>
                          <a:srgbClr val="000066"/>
                        </a:solidFill>
                      </a:endParaRPr>
                    </a:p>
                  </a:txBody>
                  <a:tcPr/>
                </a:tc>
                <a:tc>
                  <a:txBody>
                    <a:bodyPr/>
                    <a:lstStyle/>
                    <a:p>
                      <a:r>
                        <a:rPr lang="en-US" altLang="zh-CN" b="1" dirty="0" smtClean="0">
                          <a:solidFill>
                            <a:srgbClr val="000066"/>
                          </a:solidFill>
                        </a:rPr>
                        <a:t>km</a:t>
                      </a:r>
                      <a:endParaRPr lang="zh-CN" altLang="en-US" b="1" dirty="0">
                        <a:solidFill>
                          <a:srgbClr val="000066"/>
                        </a:solidFill>
                      </a:endParaRPr>
                    </a:p>
                  </a:txBody>
                  <a:tcPr/>
                </a:tc>
                <a:tc>
                  <a:txBody>
                    <a:bodyPr/>
                    <a:lstStyle/>
                    <a:p>
                      <a:r>
                        <a:rPr lang="en-US" altLang="zh-CN" b="1" dirty="0" smtClean="0">
                          <a:solidFill>
                            <a:srgbClr val="000066"/>
                          </a:solidFill>
                        </a:rPr>
                        <a:t>6.2</a:t>
                      </a:r>
                      <a:endParaRPr lang="zh-CN" altLang="en-US" b="1" dirty="0">
                        <a:solidFill>
                          <a:srgbClr val="000066"/>
                        </a:solidFill>
                      </a:endParaRPr>
                    </a:p>
                  </a:txBody>
                  <a:tcPr/>
                </a:tc>
              </a:tr>
              <a:tr h="370840">
                <a:tc>
                  <a:txBody>
                    <a:bodyPr/>
                    <a:lstStyle/>
                    <a:p>
                      <a:r>
                        <a:rPr lang="en-US" altLang="zh-CN" b="1" dirty="0" smtClean="0">
                          <a:solidFill>
                            <a:srgbClr val="000066"/>
                          </a:solidFill>
                        </a:rPr>
                        <a:t>Dipole</a:t>
                      </a:r>
                      <a:r>
                        <a:rPr lang="en-US" altLang="zh-CN" b="1" baseline="0" dirty="0" smtClean="0">
                          <a:solidFill>
                            <a:srgbClr val="000066"/>
                          </a:solidFill>
                        </a:rPr>
                        <a:t> length</a:t>
                      </a:r>
                      <a:endParaRPr lang="zh-CN" altLang="en-US" b="1" dirty="0">
                        <a:solidFill>
                          <a:srgbClr val="000066"/>
                        </a:solidFill>
                      </a:endParaRPr>
                    </a:p>
                  </a:txBody>
                  <a:tcPr/>
                </a:tc>
                <a:tc>
                  <a:txBody>
                    <a:bodyPr/>
                    <a:lstStyle/>
                    <a:p>
                      <a:r>
                        <a:rPr lang="en-US" altLang="zh-CN" b="1" dirty="0" smtClean="0">
                          <a:solidFill>
                            <a:srgbClr val="000066"/>
                          </a:solidFill>
                        </a:rPr>
                        <a:t>m</a:t>
                      </a:r>
                      <a:endParaRPr lang="zh-CN" altLang="en-US" b="1" dirty="0">
                        <a:solidFill>
                          <a:srgbClr val="000066"/>
                        </a:solidFill>
                      </a:endParaRPr>
                    </a:p>
                  </a:txBody>
                  <a:tcPr/>
                </a:tc>
                <a:tc>
                  <a:txBody>
                    <a:bodyPr/>
                    <a:lstStyle/>
                    <a:p>
                      <a:r>
                        <a:rPr lang="en-US" altLang="zh-CN" b="1" dirty="0" smtClean="0">
                          <a:solidFill>
                            <a:srgbClr val="000066"/>
                          </a:solidFill>
                        </a:rPr>
                        <a:t>9.978</a:t>
                      </a:r>
                      <a:endParaRPr lang="zh-CN" altLang="en-US" b="1" dirty="0">
                        <a:solidFill>
                          <a:srgbClr val="000066"/>
                        </a:solidFill>
                      </a:endParaRPr>
                    </a:p>
                  </a:txBody>
                  <a:tcPr/>
                </a:tc>
                <a:tc>
                  <a:txBody>
                    <a:bodyPr/>
                    <a:lstStyle/>
                    <a:p>
                      <a:r>
                        <a:rPr lang="en-US" altLang="zh-CN" b="1" dirty="0" smtClean="0">
                          <a:solidFill>
                            <a:srgbClr val="000066"/>
                          </a:solidFill>
                        </a:rPr>
                        <a:t>Bending angle</a:t>
                      </a:r>
                      <a:endParaRPr lang="zh-CN" altLang="en-US" b="1" dirty="0">
                        <a:solidFill>
                          <a:srgbClr val="000066"/>
                        </a:solidFill>
                      </a:endParaRPr>
                    </a:p>
                  </a:txBody>
                  <a:tcPr/>
                </a:tc>
                <a:tc>
                  <a:txBody>
                    <a:bodyPr/>
                    <a:lstStyle/>
                    <a:p>
                      <a:r>
                        <a:rPr lang="en-US" altLang="zh-CN" b="1" dirty="0" err="1" smtClean="0">
                          <a:solidFill>
                            <a:srgbClr val="000066"/>
                          </a:solidFill>
                        </a:rPr>
                        <a:t>mrad</a:t>
                      </a:r>
                      <a:endParaRPr lang="zh-CN" altLang="en-US" b="1" dirty="0">
                        <a:solidFill>
                          <a:srgbClr val="000066"/>
                        </a:solidFill>
                      </a:endParaRPr>
                    </a:p>
                  </a:txBody>
                  <a:tcPr/>
                </a:tc>
                <a:tc>
                  <a:txBody>
                    <a:bodyPr/>
                    <a:lstStyle/>
                    <a:p>
                      <a:r>
                        <a:rPr lang="en-US" altLang="zh-CN" b="1" dirty="0" smtClean="0">
                          <a:solidFill>
                            <a:srgbClr val="000066"/>
                          </a:solidFill>
                        </a:rPr>
                        <a:t>1.609</a:t>
                      </a:r>
                      <a:endParaRPr lang="zh-CN" altLang="en-US" b="1" dirty="0">
                        <a:solidFill>
                          <a:srgbClr val="000066"/>
                        </a:solidFill>
                      </a:endParaRPr>
                    </a:p>
                  </a:txBody>
                  <a:tcPr/>
                </a:tc>
              </a:tr>
              <a:tr h="370840">
                <a:tc>
                  <a:txBody>
                    <a:bodyPr/>
                    <a:lstStyle/>
                    <a:p>
                      <a:r>
                        <a:rPr lang="en-US" altLang="zh-CN" b="1" dirty="0" err="1" smtClean="0">
                          <a:solidFill>
                            <a:srgbClr val="000066"/>
                          </a:solidFill>
                        </a:rPr>
                        <a:t>Emittance</a:t>
                      </a:r>
                      <a:r>
                        <a:rPr lang="en-US" altLang="zh-CN" b="1" dirty="0" smtClean="0">
                          <a:solidFill>
                            <a:srgbClr val="000066"/>
                          </a:solidFill>
                        </a:rPr>
                        <a:t> (x/y)</a:t>
                      </a:r>
                      <a:endParaRPr lang="zh-CN" altLang="en-US" b="1" dirty="0">
                        <a:solidFill>
                          <a:srgbClr val="000066"/>
                        </a:solidFill>
                      </a:endParaRPr>
                    </a:p>
                  </a:txBody>
                  <a:tcPr/>
                </a:tc>
                <a:tc>
                  <a:txBody>
                    <a:bodyPr/>
                    <a:lstStyle/>
                    <a:p>
                      <a:r>
                        <a:rPr lang="en-US" altLang="zh-CN" b="1" dirty="0" smtClean="0">
                          <a:solidFill>
                            <a:srgbClr val="000066"/>
                          </a:solidFill>
                        </a:rPr>
                        <a:t>nm</a:t>
                      </a:r>
                      <a:endParaRPr lang="zh-CN" altLang="en-US" b="1" dirty="0">
                        <a:solidFill>
                          <a:srgbClr val="000066"/>
                        </a:solidFill>
                      </a:endParaRPr>
                    </a:p>
                  </a:txBody>
                  <a:tcPr/>
                </a:tc>
                <a:tc>
                  <a:txBody>
                    <a:bodyPr/>
                    <a:lstStyle/>
                    <a:p>
                      <a:r>
                        <a:rPr lang="en-US" altLang="zh-CN" b="1" dirty="0" smtClean="0">
                          <a:solidFill>
                            <a:srgbClr val="000066"/>
                          </a:solidFill>
                        </a:rPr>
                        <a:t>6.69/0.033</a:t>
                      </a:r>
                      <a:endParaRPr lang="zh-CN" altLang="en-US" b="1" dirty="0">
                        <a:solidFill>
                          <a:srgbClr val="000066"/>
                        </a:solidFill>
                      </a:endParaRPr>
                    </a:p>
                  </a:txBody>
                  <a:tcPr/>
                </a:tc>
                <a:tc>
                  <a:txBody>
                    <a:bodyPr/>
                    <a:lstStyle/>
                    <a:p>
                      <a:r>
                        <a:rPr lang="en-US" altLang="zh-CN" sz="1800" b="1" kern="1200" dirty="0" smtClean="0">
                          <a:solidFill>
                            <a:srgbClr val="000066"/>
                          </a:solidFill>
                          <a:effectLst/>
                          <a:latin typeface="+mn-lt"/>
                          <a:ea typeface="+mn-ea"/>
                          <a:cs typeface="+mn-cs"/>
                          <a:sym typeface="Symbol"/>
                        </a:rPr>
                        <a:t></a:t>
                      </a:r>
                      <a:r>
                        <a:rPr lang="en-US" altLang="zh-CN" sz="1800" b="1" kern="1200" baseline="-25000" dirty="0" smtClean="0">
                          <a:solidFill>
                            <a:srgbClr val="000066"/>
                          </a:solidFill>
                          <a:effectLst/>
                          <a:latin typeface="+mn-lt"/>
                          <a:ea typeface="+mn-ea"/>
                          <a:cs typeface="+mn-cs"/>
                        </a:rPr>
                        <a:t>IP</a:t>
                      </a:r>
                      <a:r>
                        <a:rPr lang="en-US" altLang="zh-CN" sz="1800" b="1" kern="1200" dirty="0" smtClean="0">
                          <a:solidFill>
                            <a:srgbClr val="000066"/>
                          </a:solidFill>
                          <a:effectLst/>
                          <a:latin typeface="+mn-lt"/>
                          <a:ea typeface="+mn-ea"/>
                          <a:cs typeface="+mn-cs"/>
                        </a:rPr>
                        <a:t>  (x/y)</a:t>
                      </a:r>
                      <a:endParaRPr lang="zh-CN" altLang="en-US" b="1" dirty="0">
                        <a:solidFill>
                          <a:srgbClr val="000066"/>
                        </a:solidFill>
                      </a:endParaRPr>
                    </a:p>
                  </a:txBody>
                  <a:tcPr/>
                </a:tc>
                <a:tc>
                  <a:txBody>
                    <a:bodyPr/>
                    <a:lstStyle/>
                    <a:p>
                      <a:r>
                        <a:rPr lang="en-US" altLang="zh-CN" b="1" dirty="0" smtClean="0">
                          <a:solidFill>
                            <a:srgbClr val="000066"/>
                          </a:solidFill>
                        </a:rPr>
                        <a:t>mm</a:t>
                      </a:r>
                      <a:endParaRPr lang="zh-CN" altLang="en-US" b="1" dirty="0">
                        <a:solidFill>
                          <a:srgbClr val="000066"/>
                        </a:solidFill>
                      </a:endParaRPr>
                    </a:p>
                  </a:txBody>
                  <a:tcPr/>
                </a:tc>
                <a:tc>
                  <a:txBody>
                    <a:bodyPr/>
                    <a:lstStyle/>
                    <a:p>
                      <a:r>
                        <a:rPr lang="en-US" altLang="zh-CN" b="1" dirty="0" smtClean="0">
                          <a:solidFill>
                            <a:srgbClr val="000066"/>
                          </a:solidFill>
                        </a:rPr>
                        <a:t>200/1</a:t>
                      </a:r>
                      <a:endParaRPr lang="zh-CN" altLang="en-US" b="1" dirty="0">
                        <a:solidFill>
                          <a:srgbClr val="000066"/>
                        </a:solidFill>
                      </a:endParaRPr>
                    </a:p>
                  </a:txBody>
                  <a:tcPr/>
                </a:tc>
              </a:tr>
              <a:tr h="370840">
                <a:tc>
                  <a:txBody>
                    <a:bodyPr/>
                    <a:lstStyle/>
                    <a:p>
                      <a:r>
                        <a:rPr lang="en-US" altLang="zh-CN" b="1" dirty="0" smtClean="0">
                          <a:solidFill>
                            <a:srgbClr val="000066"/>
                          </a:solidFill>
                        </a:rPr>
                        <a:t>Trans. size (x/y)</a:t>
                      </a:r>
                      <a:endParaRPr lang="zh-CN" altLang="en-US" b="1" dirty="0">
                        <a:solidFill>
                          <a:srgbClr val="000066"/>
                        </a:solidFill>
                      </a:endParaRPr>
                    </a:p>
                  </a:txBody>
                  <a:tcPr/>
                </a:tc>
                <a:tc>
                  <a:txBody>
                    <a:bodyPr/>
                    <a:lstStyle/>
                    <a:p>
                      <a:r>
                        <a:rPr lang="en-US" altLang="zh-CN" b="1" dirty="0" smtClean="0">
                          <a:solidFill>
                            <a:srgbClr val="000066"/>
                          </a:solidFill>
                          <a:sym typeface="Symbol"/>
                        </a:rPr>
                        <a:t></a:t>
                      </a:r>
                      <a:r>
                        <a:rPr lang="en-US" altLang="zh-CN" b="1" dirty="0" smtClean="0">
                          <a:solidFill>
                            <a:srgbClr val="000066"/>
                          </a:solidFill>
                        </a:rPr>
                        <a:t>m</a:t>
                      </a:r>
                      <a:endParaRPr lang="zh-CN" altLang="en-US" b="1" dirty="0">
                        <a:solidFill>
                          <a:srgbClr val="000066"/>
                        </a:solidFill>
                      </a:endParaRPr>
                    </a:p>
                  </a:txBody>
                  <a:tcPr/>
                </a:tc>
                <a:tc>
                  <a:txBody>
                    <a:bodyPr/>
                    <a:lstStyle/>
                    <a:p>
                      <a:r>
                        <a:rPr lang="en-US" altLang="zh-CN" b="1" dirty="0" smtClean="0">
                          <a:solidFill>
                            <a:srgbClr val="000066"/>
                          </a:solidFill>
                        </a:rPr>
                        <a:t>36.6/0.18</a:t>
                      </a:r>
                      <a:endParaRPr lang="zh-CN" altLang="en-US" b="1" dirty="0">
                        <a:solidFill>
                          <a:srgbClr val="000066"/>
                        </a:solidFill>
                      </a:endParaRPr>
                    </a:p>
                  </a:txBody>
                  <a:tcPr/>
                </a:tc>
                <a:tc>
                  <a:txBody>
                    <a:bodyPr/>
                    <a:lstStyle/>
                    <a:p>
                      <a:r>
                        <a:rPr lang="en-US" altLang="zh-CN" b="1" dirty="0" smtClean="0">
                          <a:solidFill>
                            <a:srgbClr val="000066"/>
                          </a:solidFill>
                        </a:rPr>
                        <a:t>Mom. compaction</a:t>
                      </a:r>
                      <a:endParaRPr lang="zh-CN" altLang="en-US" b="1" dirty="0">
                        <a:solidFill>
                          <a:srgbClr val="000066"/>
                        </a:solidFill>
                      </a:endParaRPr>
                    </a:p>
                  </a:txBody>
                  <a:tcPr/>
                </a:tc>
                <a:tc>
                  <a:txBody>
                    <a:bodyPr/>
                    <a:lstStyle/>
                    <a:p>
                      <a:r>
                        <a:rPr lang="en-US" altLang="zh-CN" b="1" dirty="0" smtClean="0">
                          <a:solidFill>
                            <a:srgbClr val="000066"/>
                          </a:solidFill>
                        </a:rPr>
                        <a:t>1E-4</a:t>
                      </a:r>
                      <a:endParaRPr lang="zh-CN" altLang="en-US" b="1" dirty="0">
                        <a:solidFill>
                          <a:srgbClr val="000066"/>
                        </a:solidFill>
                      </a:endParaRPr>
                    </a:p>
                  </a:txBody>
                  <a:tcPr/>
                </a:tc>
                <a:tc>
                  <a:txBody>
                    <a:bodyPr/>
                    <a:lstStyle/>
                    <a:p>
                      <a:r>
                        <a:rPr lang="en-US" altLang="zh-CN" b="1" dirty="0" smtClean="0">
                          <a:solidFill>
                            <a:srgbClr val="000066"/>
                          </a:solidFill>
                        </a:rPr>
                        <a:t>0.4</a:t>
                      </a:r>
                      <a:endParaRPr lang="zh-CN" altLang="en-US" b="1" dirty="0">
                        <a:solidFill>
                          <a:srgbClr val="000066"/>
                        </a:solidFill>
                      </a:endParaRPr>
                    </a:p>
                  </a:txBody>
                  <a:tcPr/>
                </a:tc>
              </a:tr>
              <a:tr h="370840">
                <a:tc>
                  <a:txBody>
                    <a:bodyPr/>
                    <a:lstStyle/>
                    <a:p>
                      <a:r>
                        <a:rPr lang="zh-CN" altLang="en-US" b="1" dirty="0" smtClean="0">
                          <a:solidFill>
                            <a:srgbClr val="000066"/>
                          </a:solidFill>
                          <a:sym typeface="Symbol"/>
                        </a:rPr>
                        <a:t></a:t>
                      </a:r>
                      <a:r>
                        <a:rPr lang="en-US" altLang="zh-CN" b="1" baseline="-25000" dirty="0" err="1" smtClean="0">
                          <a:solidFill>
                            <a:srgbClr val="000066"/>
                          </a:solidFill>
                          <a:sym typeface="Symbol"/>
                        </a:rPr>
                        <a:t>x,y</a:t>
                      </a:r>
                      <a:r>
                        <a:rPr lang="en-US" altLang="zh-CN" b="1" dirty="0" smtClean="0">
                          <a:solidFill>
                            <a:srgbClr val="000066"/>
                          </a:solidFill>
                          <a:sym typeface="Symbol"/>
                        </a:rPr>
                        <a:t> /IP</a:t>
                      </a:r>
                      <a:endParaRPr lang="zh-CN" altLang="en-US" b="1" dirty="0">
                        <a:solidFill>
                          <a:srgbClr val="000066"/>
                        </a:solidFill>
                      </a:endParaRPr>
                    </a:p>
                  </a:txBody>
                  <a:tcPr/>
                </a:tc>
                <a:tc>
                  <a:txBody>
                    <a:bodyPr/>
                    <a:lstStyle/>
                    <a:p>
                      <a:endParaRPr lang="zh-CN" altLang="en-US" b="1" dirty="0">
                        <a:solidFill>
                          <a:srgbClr val="000066"/>
                        </a:solidFill>
                      </a:endParaRPr>
                    </a:p>
                  </a:txBody>
                  <a:tcPr/>
                </a:tc>
                <a:tc>
                  <a:txBody>
                    <a:bodyPr/>
                    <a:lstStyle/>
                    <a:p>
                      <a:r>
                        <a:rPr lang="en-US" altLang="zh-CN" b="1" dirty="0" smtClean="0">
                          <a:solidFill>
                            <a:srgbClr val="000066"/>
                          </a:solidFill>
                        </a:rPr>
                        <a:t>0.1/0.1</a:t>
                      </a:r>
                      <a:endParaRPr lang="zh-CN" altLang="en-US" b="1" dirty="0">
                        <a:solidFill>
                          <a:srgbClr val="000066"/>
                        </a:solidFill>
                      </a:endParaRPr>
                    </a:p>
                  </a:txBody>
                  <a:tcPr/>
                </a:tc>
                <a:tc>
                  <a:txBody>
                    <a:bodyPr/>
                    <a:lstStyle/>
                    <a:p>
                      <a:r>
                        <a:rPr lang="en-US" altLang="zh-CN" b="1" dirty="0" smtClean="0">
                          <a:solidFill>
                            <a:srgbClr val="000066"/>
                          </a:solidFill>
                        </a:rPr>
                        <a:t>Bunch length</a:t>
                      </a:r>
                      <a:endParaRPr lang="zh-CN" altLang="en-US" b="1" dirty="0">
                        <a:solidFill>
                          <a:srgbClr val="000066"/>
                        </a:solidFill>
                      </a:endParaRPr>
                    </a:p>
                  </a:txBody>
                  <a:tcPr/>
                </a:tc>
                <a:tc>
                  <a:txBody>
                    <a:bodyPr/>
                    <a:lstStyle/>
                    <a:p>
                      <a:r>
                        <a:rPr lang="en-US" altLang="zh-CN" b="1" dirty="0" smtClean="0">
                          <a:solidFill>
                            <a:srgbClr val="000066"/>
                          </a:solidFill>
                        </a:rPr>
                        <a:t>mm</a:t>
                      </a:r>
                      <a:endParaRPr lang="zh-CN" altLang="en-US" b="1" dirty="0">
                        <a:solidFill>
                          <a:srgbClr val="000066"/>
                        </a:solidFill>
                      </a:endParaRPr>
                    </a:p>
                  </a:txBody>
                  <a:tcPr/>
                </a:tc>
                <a:tc>
                  <a:txBody>
                    <a:bodyPr/>
                    <a:lstStyle/>
                    <a:p>
                      <a:r>
                        <a:rPr lang="en-US" altLang="zh-CN" b="1" dirty="0" smtClean="0">
                          <a:solidFill>
                            <a:srgbClr val="000066"/>
                          </a:solidFill>
                        </a:rPr>
                        <a:t>3</a:t>
                      </a:r>
                      <a:endParaRPr lang="zh-CN" altLang="en-US" b="1" dirty="0">
                        <a:solidFill>
                          <a:srgbClr val="000066"/>
                        </a:solidFill>
                      </a:endParaRPr>
                    </a:p>
                  </a:txBody>
                  <a:tcPr/>
                </a:tc>
              </a:tr>
            </a:tbl>
          </a:graphicData>
        </a:graphic>
      </p:graphicFrame>
      <p:sp>
        <p:nvSpPr>
          <p:cNvPr id="4" name="日期占位符 3"/>
          <p:cNvSpPr>
            <a:spLocks noGrp="1"/>
          </p:cNvSpPr>
          <p:nvPr>
            <p:ph type="dt" sz="half" idx="10"/>
          </p:nvPr>
        </p:nvSpPr>
        <p:spPr/>
        <p:txBody>
          <a:bodyPr/>
          <a:lstStyle/>
          <a:p>
            <a:pPr>
              <a:defRPr/>
            </a:pPr>
            <a:r>
              <a:rPr lang="en-US" altLang="zh-CN" smtClean="0"/>
              <a:t>2013-08-16</a:t>
            </a:r>
            <a:endParaRPr lang="zh-CN" altLang="en-US"/>
          </a:p>
        </p:txBody>
      </p:sp>
      <p:sp>
        <p:nvSpPr>
          <p:cNvPr id="5" name="页脚占位符 4"/>
          <p:cNvSpPr>
            <a:spLocks noGrp="1"/>
          </p:cNvSpPr>
          <p:nvPr>
            <p:ph type="ftr" sz="quarter" idx="11"/>
          </p:nvPr>
        </p:nvSpPr>
        <p:spPr/>
        <p:txBody>
          <a:bodyPr/>
          <a:lstStyle/>
          <a:p>
            <a:pPr>
              <a:defRPr/>
            </a:pPr>
            <a:r>
              <a:rPr lang="en-US" altLang="zh-CN" smtClean="0"/>
              <a:t>ISHP</a:t>
            </a:r>
            <a:endParaRPr lang="zh-CN" altLang="en-US"/>
          </a:p>
        </p:txBody>
      </p:sp>
      <p:sp>
        <p:nvSpPr>
          <p:cNvPr id="6" name="灯片编号占位符 5"/>
          <p:cNvSpPr>
            <a:spLocks noGrp="1"/>
          </p:cNvSpPr>
          <p:nvPr>
            <p:ph type="sldNum" sz="quarter" idx="12"/>
          </p:nvPr>
        </p:nvSpPr>
        <p:spPr/>
        <p:txBody>
          <a:bodyPr/>
          <a:lstStyle/>
          <a:p>
            <a:pPr>
              <a:defRPr/>
            </a:pPr>
            <a:fld id="{AB4BBAEB-A9A6-4EE5-B7F0-47408F28582D}" type="slidenum">
              <a:rPr lang="zh-CN" altLang="en-US" smtClean="0"/>
              <a:pPr>
                <a:defRPr/>
              </a:pPr>
              <a:t>63</a:t>
            </a:fld>
            <a:endParaRPr lang="zh-CN" altLang="en-US"/>
          </a:p>
        </p:txBody>
      </p:sp>
    </p:spTree>
    <p:extLst>
      <p:ext uri="{BB962C8B-B14F-4D97-AF65-F5344CB8AC3E}">
        <p14:creationId xmlns:p14="http://schemas.microsoft.com/office/powerpoint/2010/main" val="1841662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descr="NeutHB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0"/>
            <a:ext cx="8247185"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81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912" y="5657851"/>
            <a:ext cx="8496300" cy="784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pic>
      <p:pic>
        <p:nvPicPr>
          <p:cNvPr id="34820" name="Picture 10" descr="NeutHBSM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385" y="5354638"/>
            <a:ext cx="8821615" cy="1503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21" name="Rectangle 12"/>
          <p:cNvSpPr>
            <a:spLocks noChangeArrowheads="1"/>
          </p:cNvSpPr>
          <p:nvPr/>
        </p:nvSpPr>
        <p:spPr bwMode="auto">
          <a:xfrm>
            <a:off x="3758712" y="6067426"/>
            <a:ext cx="813288" cy="157163"/>
          </a:xfrm>
          <a:prstGeom prst="rect">
            <a:avLst/>
          </a:prstGeom>
          <a:solidFill>
            <a:schemeClr val="bg1"/>
          </a:solidFill>
          <a:ln w="9525">
            <a:solidFill>
              <a:schemeClr val="bg1"/>
            </a:solidFill>
            <a:miter lim="800000"/>
            <a:headEnd/>
            <a:tailEnd/>
          </a:ln>
        </p:spPr>
        <p:txBody>
          <a:bodyPr wrap="none" lIns="90000" tIns="46800" rIns="90000" bIns="46800" anchor="ctr"/>
          <a:lstStyle/>
          <a:p>
            <a:endParaRPr lang="zh-CN" altLang="en-US"/>
          </a:p>
        </p:txBody>
      </p:sp>
      <p:sp>
        <p:nvSpPr>
          <p:cNvPr id="34822" name="Text Box 13"/>
          <p:cNvSpPr txBox="1">
            <a:spLocks noChangeArrowheads="1"/>
          </p:cNvSpPr>
          <p:nvPr/>
        </p:nvSpPr>
        <p:spPr bwMode="auto">
          <a:xfrm>
            <a:off x="3798277" y="6074710"/>
            <a:ext cx="773723" cy="40229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0000" tIns="46800" rIns="90000" bIns="46800" anchor="b">
            <a:spAutoFit/>
          </a:bodyPr>
          <a:lstStyle>
            <a:lvl1pPr>
              <a:defRPr sz="2400">
                <a:solidFill>
                  <a:srgbClr val="FF3300"/>
                </a:solidFill>
                <a:latin typeface="Comic Sans MS" charset="0"/>
                <a:ea typeface="ＭＳ Ｐゴシック" charset="0"/>
                <a:cs typeface="ＭＳ Ｐゴシック" charset="0"/>
              </a:defRPr>
            </a:lvl1pPr>
            <a:lvl2pPr marL="37931725" indent="-37474525">
              <a:defRPr sz="2400">
                <a:solidFill>
                  <a:srgbClr val="FF3300"/>
                </a:solidFill>
                <a:latin typeface="Comic Sans MS" charset="0"/>
                <a:ea typeface="ＭＳ Ｐゴシック" charset="0"/>
                <a:cs typeface="ＭＳ Ｐゴシック" charset="0"/>
              </a:defRPr>
            </a:lvl2pPr>
            <a:lvl3pPr>
              <a:defRPr sz="2400">
                <a:solidFill>
                  <a:srgbClr val="FF3300"/>
                </a:solidFill>
                <a:latin typeface="Comic Sans MS" charset="0"/>
                <a:ea typeface="ＭＳ Ｐゴシック" charset="0"/>
                <a:cs typeface="ＭＳ Ｐゴシック" charset="0"/>
              </a:defRPr>
            </a:lvl3pPr>
            <a:lvl4pPr>
              <a:defRPr sz="2400">
                <a:solidFill>
                  <a:srgbClr val="FF3300"/>
                </a:solidFill>
                <a:latin typeface="Comic Sans MS" charset="0"/>
                <a:ea typeface="ＭＳ Ｐゴシック" charset="0"/>
                <a:cs typeface="ＭＳ Ｐゴシック" charset="0"/>
              </a:defRPr>
            </a:lvl4pPr>
            <a:lvl5pPr>
              <a:defRPr sz="2400">
                <a:solidFill>
                  <a:srgbClr val="FF3300"/>
                </a:solidFill>
                <a:latin typeface="Comic Sans MS" charset="0"/>
                <a:ea typeface="ＭＳ Ｐゴシック" charset="0"/>
                <a:cs typeface="ＭＳ Ｐゴシック" charset="0"/>
              </a:defRPr>
            </a:lvl5pPr>
            <a:lvl6pPr marL="4572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6pPr>
            <a:lvl7pPr marL="9144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7pPr>
            <a:lvl8pPr marL="13716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8pPr>
            <a:lvl9pPr marL="18288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9pPr>
          </a:lstStyle>
          <a:p>
            <a:pPr algn="l" eaLnBrk="1" hangingPunct="1">
              <a:spcBef>
                <a:spcPct val="50000"/>
              </a:spcBef>
            </a:pPr>
            <a:r>
              <a:rPr lang="en-US" altLang="zh-CN" sz="2000" b="1">
                <a:solidFill>
                  <a:schemeClr val="tx1"/>
                </a:solidFill>
                <a:latin typeface="Arial Narrow" charset="0"/>
              </a:rPr>
              <a:t>2.6%</a:t>
            </a:r>
          </a:p>
        </p:txBody>
      </p:sp>
      <p:sp>
        <p:nvSpPr>
          <p:cNvPr id="34823" name="Line 14"/>
          <p:cNvSpPr>
            <a:spLocks noChangeShapeType="1"/>
          </p:cNvSpPr>
          <p:nvPr/>
        </p:nvSpPr>
        <p:spPr bwMode="auto">
          <a:xfrm>
            <a:off x="2710962" y="6245226"/>
            <a:ext cx="133350" cy="3175"/>
          </a:xfrm>
          <a:prstGeom prst="line">
            <a:avLst/>
          </a:prstGeom>
          <a:noFill/>
          <a:ln w="38100">
            <a:solidFill>
              <a:srgbClr val="333333"/>
            </a:solidFill>
            <a:round/>
            <a:headEnd/>
            <a:tailEnd/>
          </a:ln>
          <a:extLst>
            <a:ext uri="{909E8E84-426E-40dd-AFC4-6F175D3DCCD1}">
              <a14:hiddenFill xmlns="" xmlns:a14="http://schemas.microsoft.com/office/drawing/2010/main">
                <a:noFill/>
              </a14:hiddenFill>
            </a:ext>
          </a:extLst>
        </p:spPr>
        <p:txBody>
          <a:bodyPr lIns="90000" tIns="46800" rIns="90000" bIns="46800" anchor="b"/>
          <a:lstStyle/>
          <a:p>
            <a:endParaRPr lang="zh-CN" altLang="en-US"/>
          </a:p>
        </p:txBody>
      </p:sp>
      <p:sp>
        <p:nvSpPr>
          <p:cNvPr id="34824" name="Text Box 17"/>
          <p:cNvSpPr txBox="1">
            <a:spLocks noChangeArrowheads="1"/>
          </p:cNvSpPr>
          <p:nvPr/>
        </p:nvSpPr>
        <p:spPr bwMode="auto">
          <a:xfrm rot="-5400000">
            <a:off x="-1917061" y="2542531"/>
            <a:ext cx="467818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rgbClr val="FF3300"/>
                </a:solidFill>
                <a:latin typeface="Comic Sans MS" charset="0"/>
                <a:ea typeface="ＭＳ Ｐゴシック" charset="0"/>
                <a:cs typeface="ＭＳ Ｐゴシック" charset="0"/>
              </a:defRPr>
            </a:lvl1pPr>
            <a:lvl2pPr marL="37931725" indent="-37474525">
              <a:defRPr sz="2400">
                <a:solidFill>
                  <a:srgbClr val="FF3300"/>
                </a:solidFill>
                <a:latin typeface="Comic Sans MS" charset="0"/>
                <a:ea typeface="ＭＳ Ｐゴシック" charset="0"/>
                <a:cs typeface="ＭＳ Ｐゴシック" charset="0"/>
              </a:defRPr>
            </a:lvl2pPr>
            <a:lvl3pPr>
              <a:defRPr sz="2400">
                <a:solidFill>
                  <a:srgbClr val="FF3300"/>
                </a:solidFill>
                <a:latin typeface="Comic Sans MS" charset="0"/>
                <a:ea typeface="ＭＳ Ｐゴシック" charset="0"/>
                <a:cs typeface="ＭＳ Ｐゴシック" charset="0"/>
              </a:defRPr>
            </a:lvl3pPr>
            <a:lvl4pPr>
              <a:defRPr sz="2400">
                <a:solidFill>
                  <a:srgbClr val="FF3300"/>
                </a:solidFill>
                <a:latin typeface="Comic Sans MS" charset="0"/>
                <a:ea typeface="ＭＳ Ｐゴシック" charset="0"/>
                <a:cs typeface="ＭＳ Ｐゴシック" charset="0"/>
              </a:defRPr>
            </a:lvl4pPr>
            <a:lvl5pPr>
              <a:defRPr sz="2400">
                <a:solidFill>
                  <a:srgbClr val="FF3300"/>
                </a:solidFill>
                <a:latin typeface="Comic Sans MS" charset="0"/>
                <a:ea typeface="ＭＳ Ｐゴシック" charset="0"/>
                <a:cs typeface="ＭＳ Ｐゴシック" charset="0"/>
              </a:defRPr>
            </a:lvl5pPr>
            <a:lvl6pPr marL="4572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6pPr>
            <a:lvl7pPr marL="9144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7pPr>
            <a:lvl8pPr marL="13716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8pPr>
            <a:lvl9pPr marL="18288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9pPr>
          </a:lstStyle>
          <a:p>
            <a:pPr algn="l"/>
            <a:r>
              <a:rPr lang="en-US" altLang="zh-CN" b="1"/>
              <a:t>LEP Higgs Searches (M</a:t>
            </a:r>
            <a:r>
              <a:rPr lang="en-US" altLang="zh-CN" b="1" baseline="-25000"/>
              <a:t>H</a:t>
            </a:r>
            <a:r>
              <a:rPr lang="en-US" altLang="zh-CN" b="1"/>
              <a:t>=115)</a:t>
            </a:r>
          </a:p>
        </p:txBody>
      </p:sp>
    </p:spTree>
    <p:extLst>
      <p:ext uri="{BB962C8B-B14F-4D97-AF65-F5344CB8AC3E}">
        <p14:creationId xmlns:p14="http://schemas.microsoft.com/office/powerpoint/2010/main" val="9700132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8211" y="0"/>
            <a:ext cx="7313613" cy="868362"/>
          </a:xfrm>
        </p:spPr>
        <p:txBody>
          <a:bodyPr/>
          <a:lstStyle/>
          <a:p>
            <a:r>
              <a:rPr lang="en-US" smtClean="0"/>
              <a:t>LEP conclusion</a:t>
            </a:r>
            <a:endParaRPr lang="en-US"/>
          </a:p>
        </p:txBody>
      </p:sp>
      <p:sp>
        <p:nvSpPr>
          <p:cNvPr id="3" name="Content Placeholder 2"/>
          <p:cNvSpPr>
            <a:spLocks noGrp="1"/>
          </p:cNvSpPr>
          <p:nvPr>
            <p:ph idx="1"/>
          </p:nvPr>
        </p:nvSpPr>
        <p:spPr>
          <a:xfrm>
            <a:off x="113182" y="889008"/>
            <a:ext cx="8694487" cy="4056062"/>
          </a:xfrm>
        </p:spPr>
        <p:txBody>
          <a:bodyPr>
            <a:normAutofit fontScale="92500" lnSpcReduction="20000"/>
          </a:bodyPr>
          <a:lstStyle/>
          <a:p>
            <a:r>
              <a:rPr lang="en-US" altLang="zh-CN" b="1" i="1" dirty="0" smtClean="0">
                <a:cs typeface="Times New Roman" pitchFamily="18" charset="0"/>
              </a:rPr>
              <a:t>LEP</a:t>
            </a:r>
            <a:r>
              <a:rPr lang="zh-CN" altLang="en-US" b="1" i="1" dirty="0" smtClean="0">
                <a:cs typeface="Times New Roman" pitchFamily="18" charset="0"/>
              </a:rPr>
              <a:t>计划</a:t>
            </a:r>
            <a:r>
              <a:rPr lang="en-US" altLang="zh-CN" b="1" i="1" dirty="0" smtClean="0">
                <a:cs typeface="Times New Roman" pitchFamily="18" charset="0"/>
              </a:rPr>
              <a:t>2000</a:t>
            </a:r>
            <a:r>
              <a:rPr lang="zh-CN" altLang="en-US" b="1" i="1" dirty="0" smtClean="0">
                <a:cs typeface="Times New Roman" pitchFamily="18" charset="0"/>
              </a:rPr>
              <a:t>年</a:t>
            </a:r>
            <a:r>
              <a:rPr lang="en-US" altLang="zh-CN" b="1" i="1" dirty="0" smtClean="0">
                <a:cs typeface="Times New Roman" pitchFamily="18" charset="0"/>
              </a:rPr>
              <a:t>9</a:t>
            </a:r>
            <a:r>
              <a:rPr lang="zh-CN" altLang="en-US" b="1" i="1" dirty="0" smtClean="0">
                <a:cs typeface="Times New Roman" pitchFamily="18" charset="0"/>
              </a:rPr>
              <a:t>月关闭，为</a:t>
            </a:r>
            <a:r>
              <a:rPr lang="en-US" altLang="zh-CN" b="1" i="1" dirty="0" smtClean="0">
                <a:cs typeface="Times New Roman" pitchFamily="18" charset="0"/>
              </a:rPr>
              <a:t>LHC</a:t>
            </a:r>
            <a:r>
              <a:rPr lang="zh-CN" altLang="en-US" b="1" i="1" dirty="0" smtClean="0">
                <a:cs typeface="Times New Roman" pitchFamily="18" charset="0"/>
              </a:rPr>
              <a:t>的建设让路。</a:t>
            </a:r>
            <a:endParaRPr lang="en-US" dirty="0" smtClean="0"/>
          </a:p>
          <a:p>
            <a:r>
              <a:rPr lang="en-US" altLang="zh-CN" dirty="0"/>
              <a:t>L</a:t>
            </a:r>
            <a:r>
              <a:rPr lang="en-US" dirty="0" smtClean="0"/>
              <a:t>EP</a:t>
            </a:r>
            <a:r>
              <a:rPr lang="zh-CN" altLang="en-US" dirty="0" smtClean="0"/>
              <a:t>的四个实验将希格斯粒子质量排除的上限推到</a:t>
            </a:r>
            <a:r>
              <a:rPr lang="en-US" altLang="zh-CN" dirty="0" smtClean="0"/>
              <a:t>114.4GeV</a:t>
            </a:r>
          </a:p>
          <a:p>
            <a:r>
              <a:rPr lang="zh-CN" altLang="en-US" dirty="0" smtClean="0"/>
              <a:t>有一些希格斯粒子的迹象（</a:t>
            </a:r>
            <a:r>
              <a:rPr lang="en-US" altLang="zh-CN" dirty="0" smtClean="0"/>
              <a:t>3</a:t>
            </a:r>
            <a:r>
              <a:rPr lang="en-US" altLang="zh-CN" dirty="0" smtClean="0">
                <a:latin typeface="Symbol" charset="2"/>
                <a:ea typeface="Symbol" charset="2"/>
                <a:cs typeface="Symbol" charset="2"/>
              </a:rPr>
              <a:t>s</a:t>
            </a:r>
            <a:r>
              <a:rPr lang="zh-CN" altLang="en-US" dirty="0" smtClean="0"/>
              <a:t>）</a:t>
            </a:r>
            <a:endParaRPr lang="en-US" altLang="zh-CN" dirty="0" smtClean="0"/>
          </a:p>
          <a:p>
            <a:endParaRPr lang="en-US" dirty="0"/>
          </a:p>
          <a:p>
            <a:endParaRPr lang="en-US" dirty="0" smtClean="0"/>
          </a:p>
          <a:p>
            <a:endParaRPr lang="en-US" dirty="0" smtClean="0"/>
          </a:p>
          <a:p>
            <a:endParaRPr lang="en-US" dirty="0"/>
          </a:p>
          <a:p>
            <a:r>
              <a:rPr lang="zh-CN" altLang="en-US" dirty="0" smtClean="0"/>
              <a:t>最终于</a:t>
            </a:r>
            <a:r>
              <a:rPr lang="en-US" altLang="zh-CN" dirty="0" smtClean="0"/>
              <a:t>2000</a:t>
            </a:r>
            <a:r>
              <a:rPr lang="zh-CN" altLang="en-US" dirty="0" smtClean="0"/>
              <a:t>年</a:t>
            </a:r>
            <a:r>
              <a:rPr lang="en-US" altLang="zh-CN" dirty="0" smtClean="0"/>
              <a:t>11</a:t>
            </a:r>
            <a:r>
              <a:rPr lang="zh-CN" altLang="en-US" dirty="0" smtClean="0"/>
              <a:t>月</a:t>
            </a:r>
            <a:r>
              <a:rPr lang="en-US" altLang="zh-CN" dirty="0" smtClean="0"/>
              <a:t>2</a:t>
            </a:r>
            <a:r>
              <a:rPr lang="zh-CN" altLang="en-US" dirty="0" smtClean="0"/>
              <a:t>日，</a:t>
            </a:r>
            <a:r>
              <a:rPr lang="en-US" altLang="zh-CN" dirty="0" smtClean="0"/>
              <a:t>LEP</a:t>
            </a:r>
            <a:r>
              <a:rPr lang="zh-CN" altLang="en-US" dirty="0" smtClean="0"/>
              <a:t>关机。</a:t>
            </a:r>
            <a:endParaRPr lang="en-US" dirty="0"/>
          </a:p>
          <a:p>
            <a:endParaRPr lang="en-US" dirty="0"/>
          </a:p>
        </p:txBody>
      </p:sp>
      <p:sp>
        <p:nvSpPr>
          <p:cNvPr id="4" name="Slide Number Placeholder 3"/>
          <p:cNvSpPr>
            <a:spLocks noGrp="1"/>
          </p:cNvSpPr>
          <p:nvPr>
            <p:ph type="sldNum" sz="quarter" idx="12"/>
          </p:nvPr>
        </p:nvSpPr>
        <p:spPr/>
        <p:txBody>
          <a:bodyPr/>
          <a:lstStyle/>
          <a:p>
            <a:fld id="{B9D2C864-9362-43C7-A136-D9C41D93A96D}" type="slidenum">
              <a:rPr lang="en-US" smtClean="0"/>
              <a:t>8</a:t>
            </a:fld>
            <a:endParaRPr lang="en-US" dirty="0"/>
          </a:p>
        </p:txBody>
      </p:sp>
      <p:sp>
        <p:nvSpPr>
          <p:cNvPr id="7" name="Content Placeholder 3"/>
          <p:cNvSpPr txBox="1">
            <a:spLocks/>
          </p:cNvSpPr>
          <p:nvPr/>
        </p:nvSpPr>
        <p:spPr>
          <a:xfrm>
            <a:off x="287817" y="2459374"/>
            <a:ext cx="8534400" cy="2695903"/>
          </a:xfrm>
          <a:prstGeom prst="rect">
            <a:avLst/>
          </a:prstGeom>
        </p:spPr>
        <p:txBody>
          <a:bodyPr vert="horz" lIns="91440" tIns="45720" rIns="91440" bIns="45720" rtlCol="0">
            <a:normAutofit/>
          </a:bodyPr>
          <a:lstStyle>
            <a:lvl1pPr marL="463550" indent="-463550" algn="l" defTabSz="914400" rtl="0" eaLnBrk="1" latinLnBrk="0" hangingPunct="1">
              <a:spcBef>
                <a:spcPts val="2000"/>
              </a:spcBef>
              <a:buSzPct val="90000"/>
              <a:buFontTx/>
              <a:buBlip>
                <a:blip r:embed="rId2"/>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3"/>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4"/>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4"/>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4"/>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2"/>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4"/>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2"/>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3"/>
              </a:buBlip>
              <a:defRPr lang="en-US" sz="1800" kern="1200" dirty="0">
                <a:solidFill>
                  <a:schemeClr val="tx1"/>
                </a:solidFill>
                <a:latin typeface="+mn-lt"/>
                <a:ea typeface="+mn-ea"/>
                <a:cs typeface="+mn-cs"/>
              </a:defRPr>
            </a:lvl9pPr>
          </a:lstStyle>
          <a:p>
            <a:pPr>
              <a:lnSpc>
                <a:spcPct val="75000"/>
              </a:lnSpc>
              <a:spcBef>
                <a:spcPts val="1800"/>
              </a:spcBef>
            </a:pPr>
            <a:r>
              <a:rPr lang="en-US" sz="2100" b="1" i="1" dirty="0" smtClean="0">
                <a:latin typeface="+mj-lt"/>
                <a:cs typeface="Times New Roman" pitchFamily="18" charset="0"/>
              </a:rPr>
              <a:t>Late June:  </a:t>
            </a:r>
            <a:r>
              <a:rPr lang="en-US" sz="2100" b="1" i="1" dirty="0" smtClean="0">
                <a:cs typeface="Times New Roman" pitchFamily="18" charset="0"/>
              </a:rPr>
              <a:t>ALEPH </a:t>
            </a:r>
            <a:r>
              <a:rPr lang="en-US" sz="2100" b="1" i="1" dirty="0">
                <a:cs typeface="Times New Roman" pitchFamily="18" charset="0"/>
              </a:rPr>
              <a:t>candidate </a:t>
            </a:r>
            <a:r>
              <a:rPr lang="en-US" sz="2100" b="1" i="1" dirty="0" smtClean="0">
                <a:cs typeface="Times New Roman" pitchFamily="18" charset="0"/>
              </a:rPr>
              <a:t>(first one) </a:t>
            </a:r>
            <a:r>
              <a:rPr lang="en-US" sz="2100" b="1" i="1" dirty="0">
                <a:cs typeface="Times New Roman" pitchFamily="18" charset="0"/>
              </a:rPr>
              <a:t>at ~</a:t>
            </a:r>
            <a:r>
              <a:rPr lang="en-US" sz="2100" b="1" i="1" dirty="0" smtClean="0">
                <a:cs typeface="Times New Roman" pitchFamily="18" charset="0"/>
              </a:rPr>
              <a:t>114 GeV  (4jet)</a:t>
            </a:r>
            <a:endParaRPr lang="en-US" sz="2100" b="1" i="1" dirty="0" smtClean="0">
              <a:latin typeface="+mj-lt"/>
              <a:cs typeface="Times New Roman" pitchFamily="18" charset="0"/>
            </a:endParaRPr>
          </a:p>
          <a:p>
            <a:pPr>
              <a:lnSpc>
                <a:spcPct val="75000"/>
              </a:lnSpc>
              <a:spcBef>
                <a:spcPts val="1800"/>
              </a:spcBef>
            </a:pPr>
            <a:r>
              <a:rPr lang="en-US" sz="2100" b="1" i="1" dirty="0">
                <a:latin typeface="+mj-lt"/>
                <a:cs typeface="Times New Roman" pitchFamily="18" charset="0"/>
              </a:rPr>
              <a:t>E</a:t>
            </a:r>
            <a:r>
              <a:rPr lang="en-US" sz="2100" b="1" i="1" dirty="0" smtClean="0">
                <a:latin typeface="+mj-lt"/>
                <a:cs typeface="Times New Roman" pitchFamily="18" charset="0"/>
              </a:rPr>
              <a:t>arly July: ALEPH candidate (e) at ~115 GeV</a:t>
            </a:r>
            <a:endParaRPr lang="en-US" sz="500" b="1" i="1" dirty="0" smtClean="0">
              <a:latin typeface="+mj-lt"/>
              <a:cs typeface="Times New Roman" pitchFamily="18" charset="0"/>
            </a:endParaRPr>
          </a:p>
          <a:p>
            <a:pPr>
              <a:lnSpc>
                <a:spcPct val="75000"/>
              </a:lnSpc>
              <a:spcBef>
                <a:spcPts val="1800"/>
              </a:spcBef>
            </a:pPr>
            <a:r>
              <a:rPr lang="en-US" sz="2100" b="1" i="1" dirty="0" smtClean="0">
                <a:latin typeface="+mj-lt"/>
                <a:cs typeface="Times New Roman" pitchFamily="18" charset="0"/>
              </a:rPr>
              <a:t>End of July: ALEPH candidate (b) at 113 GeV</a:t>
            </a:r>
            <a:endParaRPr lang="en-US" sz="500" b="1" i="1" dirty="0" smtClean="0">
              <a:latin typeface="+mj-lt"/>
              <a:cs typeface="Times New Roman" pitchFamily="18" charset="0"/>
            </a:endParaRPr>
          </a:p>
          <a:p>
            <a:pPr>
              <a:lnSpc>
                <a:spcPct val="75000"/>
              </a:lnSpc>
              <a:spcBef>
                <a:spcPts val="1800"/>
              </a:spcBef>
            </a:pPr>
            <a:r>
              <a:rPr lang="en-US" sz="2100" b="1" i="1" dirty="0" smtClean="0">
                <a:latin typeface="+mj-lt"/>
                <a:cs typeface="Times New Roman" pitchFamily="18" charset="0"/>
              </a:rPr>
              <a:t>August: ALEPH candidates (a) and (d) at 110 GeV and 115 GeV</a:t>
            </a:r>
          </a:p>
          <a:p>
            <a:pPr>
              <a:spcBef>
                <a:spcPts val="1800"/>
              </a:spcBef>
              <a:buFontTx/>
              <a:buNone/>
            </a:pPr>
            <a:endParaRPr lang="en-US" sz="500" b="1" i="1" dirty="0" smtClean="0">
              <a:latin typeface="+mj-lt"/>
              <a:cs typeface="Times New Roman" pitchFamily="18" charset="0"/>
            </a:endParaRPr>
          </a:p>
        </p:txBody>
      </p:sp>
      <p:pic>
        <p:nvPicPr>
          <p:cNvPr id="8" name="Picture 7" descr="Screen Shot 2013-01-22 at 7.07.42 PM.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76047" y="4561490"/>
            <a:ext cx="2186869" cy="2186869"/>
          </a:xfrm>
          <a:prstGeom prst="rect">
            <a:avLst/>
          </a:prstGeom>
        </p:spPr>
      </p:pic>
      <p:sp>
        <p:nvSpPr>
          <p:cNvPr id="9" name="TextBox 8"/>
          <p:cNvSpPr txBox="1"/>
          <p:nvPr/>
        </p:nvSpPr>
        <p:spPr>
          <a:xfrm>
            <a:off x="6831724" y="4725838"/>
            <a:ext cx="1034257" cy="369332"/>
          </a:xfrm>
          <a:prstGeom prst="rect">
            <a:avLst/>
          </a:prstGeom>
          <a:noFill/>
        </p:spPr>
        <p:txBody>
          <a:bodyPr wrap="none" rtlCol="0">
            <a:spAutoFit/>
          </a:bodyPr>
          <a:lstStyle/>
          <a:p>
            <a:r>
              <a:rPr lang="en-US" dirty="0" smtClean="0"/>
              <a:t>L3 (</a:t>
            </a:r>
            <a:r>
              <a:rPr lang="en-US" dirty="0" err="1" smtClean="0"/>
              <a:t>vvbb</a:t>
            </a:r>
            <a:r>
              <a:rPr lang="en-US" dirty="0" smtClean="0"/>
              <a:t>)</a:t>
            </a:r>
            <a:endParaRPr lang="en-US" dirty="0"/>
          </a:p>
        </p:txBody>
      </p:sp>
    </p:spTree>
    <p:extLst>
      <p:ext uri="{BB962C8B-B14F-4D97-AF65-F5344CB8AC3E}">
        <p14:creationId xmlns:p14="http://schemas.microsoft.com/office/powerpoint/2010/main" val="1153600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313941" y="-38061"/>
            <a:ext cx="8265465" cy="685800"/>
          </a:xfrm>
        </p:spPr>
        <p:txBody>
          <a:bodyPr/>
          <a:lstStyle/>
          <a:p>
            <a:r>
              <a:rPr lang="zh-CN" altLang="en-US" sz="3800" dirty="0" smtClean="0">
                <a:latin typeface="Comic Sans MS" charset="0"/>
                <a:ea typeface="ＭＳ Ｐゴシック" charset="0"/>
                <a:cs typeface="ＭＳ Ｐゴシック" charset="0"/>
              </a:rPr>
              <a:t>在</a:t>
            </a:r>
            <a:r>
              <a:rPr lang="en-US" altLang="zh-CN" sz="3800" dirty="0" err="1" smtClean="0">
                <a:latin typeface="Comic Sans MS" charset="0"/>
                <a:ea typeface="ＭＳ Ｐゴシック" charset="0"/>
                <a:cs typeface="ＭＳ Ｐゴシック" charset="0"/>
              </a:rPr>
              <a:t>Tevatron</a:t>
            </a:r>
            <a:r>
              <a:rPr lang="zh-CN" altLang="en-US" sz="3800" dirty="0" smtClean="0">
                <a:latin typeface="Comic Sans MS" charset="0"/>
                <a:ea typeface="ＭＳ Ｐゴシック" charset="0"/>
                <a:cs typeface="ＭＳ Ｐゴシック" charset="0"/>
              </a:rPr>
              <a:t>上寻找希格斯粒子</a:t>
            </a:r>
            <a:r>
              <a:rPr lang="en-US" altLang="zh-CN" sz="3800" dirty="0" smtClean="0">
                <a:latin typeface="Comic Sans MS" charset="0"/>
                <a:ea typeface="ＭＳ Ｐゴシック" charset="0"/>
                <a:cs typeface="ＭＳ Ｐゴシック" charset="0"/>
              </a:rPr>
              <a:t> </a:t>
            </a:r>
            <a:endParaRPr lang="en-US" altLang="zh-CN" sz="3800" dirty="0">
              <a:latin typeface="Comic Sans MS" charset="0"/>
              <a:ea typeface="ＭＳ Ｐゴシック" charset="0"/>
              <a:cs typeface="ＭＳ Ｐゴシック" charset="0"/>
            </a:endParaRPr>
          </a:p>
        </p:txBody>
      </p:sp>
      <p:grpSp>
        <p:nvGrpSpPr>
          <p:cNvPr id="43011" name="Group 3"/>
          <p:cNvGrpSpPr>
            <a:grpSpLocks/>
          </p:cNvGrpSpPr>
          <p:nvPr/>
        </p:nvGrpSpPr>
        <p:grpSpPr bwMode="auto">
          <a:xfrm>
            <a:off x="657484" y="3697287"/>
            <a:ext cx="2892669" cy="3160713"/>
            <a:chOff x="167" y="563"/>
            <a:chExt cx="1822" cy="1991"/>
          </a:xfrm>
        </p:grpSpPr>
        <p:grpSp>
          <p:nvGrpSpPr>
            <p:cNvPr id="43026" name="Group 4"/>
            <p:cNvGrpSpPr>
              <a:grpSpLocks/>
            </p:cNvGrpSpPr>
            <p:nvPr/>
          </p:nvGrpSpPr>
          <p:grpSpPr bwMode="auto">
            <a:xfrm>
              <a:off x="197" y="828"/>
              <a:ext cx="1776" cy="908"/>
              <a:chOff x="3839" y="830"/>
              <a:chExt cx="1776" cy="908"/>
            </a:xfrm>
          </p:grpSpPr>
          <p:pic>
            <p:nvPicPr>
              <p:cNvPr id="43029" name="Picture 5"/>
              <p:cNvPicPr>
                <a:picLocks noChangeAspect="1" noChangeArrowheads="1"/>
              </p:cNvPicPr>
              <p:nvPr/>
            </p:nvPicPr>
            <p:blipFill>
              <a:blip r:embed="rId3" cstate="email">
                <a:alphaModFix amt="72000"/>
                <a:extLst>
                  <a:ext uri="{28A0092B-C50C-407E-A947-70E740481C1C}">
                    <a14:useLocalDpi xmlns:a14="http://schemas.microsoft.com/office/drawing/2010/main" val="0"/>
                  </a:ext>
                </a:extLst>
              </a:blip>
              <a:srcRect/>
              <a:stretch>
                <a:fillRect/>
              </a:stretch>
            </p:blipFill>
            <p:spPr bwMode="auto">
              <a:xfrm>
                <a:off x="3861" y="859"/>
                <a:ext cx="1754" cy="816"/>
              </a:xfrm>
              <a:prstGeom prst="rect">
                <a:avLst/>
              </a:prstGeom>
              <a:noFill/>
              <a:ln>
                <a:noFill/>
              </a:ln>
              <a:extLst>
                <a:ext uri="{909E8E84-426E-40dd-AFC4-6F175D3DCCD1}">
                  <a14:hiddenFill xmlns="" xmlns:a14="http://schemas.microsoft.com/office/drawing/2010/main">
                    <a:solidFill>
                      <a:srgbClr val="FFFFFF">
                        <a:alpha val="72000"/>
                      </a:srgbClr>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030" name="Rectangle 6"/>
              <p:cNvSpPr>
                <a:spLocks noChangeArrowheads="1"/>
              </p:cNvSpPr>
              <p:nvPr/>
            </p:nvSpPr>
            <p:spPr bwMode="auto">
              <a:xfrm>
                <a:off x="3839" y="830"/>
                <a:ext cx="1770" cy="908"/>
              </a:xfrm>
              <a:prstGeom prst="rect">
                <a:avLst/>
              </a:prstGeom>
              <a:solidFill>
                <a:srgbClr val="FFFF99">
                  <a:alpha val="20000"/>
                </a:srgbClr>
              </a:solidFill>
              <a:ln w="9525">
                <a:solidFill>
                  <a:schemeClr val="tx1"/>
                </a:solidFill>
                <a:miter lim="800000"/>
                <a:headEnd/>
                <a:tailEnd/>
              </a:ln>
            </p:spPr>
            <p:txBody>
              <a:bodyPr wrap="none" anchor="ctr"/>
              <a:lstStyle/>
              <a:p>
                <a:endParaRPr lang="zh-CN" altLang="en-US"/>
              </a:p>
            </p:txBody>
          </p:sp>
        </p:grpSp>
        <p:sp>
          <p:nvSpPr>
            <p:cNvPr id="43027" name="Text Box 7"/>
            <p:cNvSpPr txBox="1">
              <a:spLocks noChangeArrowheads="1"/>
            </p:cNvSpPr>
            <p:nvPr/>
          </p:nvSpPr>
          <p:spPr bwMode="auto">
            <a:xfrm>
              <a:off x="609" y="563"/>
              <a:ext cx="898"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rgbClr val="FF3300"/>
                  </a:solidFill>
                  <a:latin typeface="Comic Sans MS" charset="0"/>
                  <a:ea typeface="ＭＳ Ｐゴシック" charset="0"/>
                  <a:cs typeface="ＭＳ Ｐゴシック" charset="0"/>
                </a:defRPr>
              </a:lvl1pPr>
              <a:lvl2pPr marL="37931725" indent="-37474525">
                <a:defRPr sz="2400">
                  <a:solidFill>
                    <a:srgbClr val="FF3300"/>
                  </a:solidFill>
                  <a:latin typeface="Comic Sans MS" charset="0"/>
                  <a:ea typeface="ＭＳ Ｐゴシック" charset="0"/>
                  <a:cs typeface="ＭＳ Ｐゴシック" charset="0"/>
                </a:defRPr>
              </a:lvl2pPr>
              <a:lvl3pPr>
                <a:defRPr sz="2400">
                  <a:solidFill>
                    <a:srgbClr val="FF3300"/>
                  </a:solidFill>
                  <a:latin typeface="Comic Sans MS" charset="0"/>
                  <a:ea typeface="ＭＳ Ｐゴシック" charset="0"/>
                  <a:cs typeface="ＭＳ Ｐゴシック" charset="0"/>
                </a:defRPr>
              </a:lvl3pPr>
              <a:lvl4pPr>
                <a:defRPr sz="2400">
                  <a:solidFill>
                    <a:srgbClr val="FF3300"/>
                  </a:solidFill>
                  <a:latin typeface="Comic Sans MS" charset="0"/>
                  <a:ea typeface="ＭＳ Ｐゴシック" charset="0"/>
                  <a:cs typeface="ＭＳ Ｐゴシック" charset="0"/>
                </a:defRPr>
              </a:lvl4pPr>
              <a:lvl5pPr>
                <a:defRPr sz="2400">
                  <a:solidFill>
                    <a:srgbClr val="FF3300"/>
                  </a:solidFill>
                  <a:latin typeface="Comic Sans MS" charset="0"/>
                  <a:ea typeface="ＭＳ Ｐゴシック" charset="0"/>
                  <a:cs typeface="ＭＳ Ｐゴシック" charset="0"/>
                </a:defRPr>
              </a:lvl5pPr>
              <a:lvl6pPr marL="4572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6pPr>
              <a:lvl7pPr marL="9144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7pPr>
              <a:lvl8pPr marL="13716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8pPr>
              <a:lvl9pPr marL="18288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9pPr>
            </a:lstStyle>
            <a:p>
              <a:pPr algn="l" eaLnBrk="1" hangingPunct="1"/>
              <a:r>
                <a:rPr lang="en-US" altLang="zh-CN" sz="1800">
                  <a:solidFill>
                    <a:schemeClr val="tx1"/>
                  </a:solidFill>
                </a:rPr>
                <a:t>ZH </a:t>
              </a:r>
              <a:r>
                <a:rPr lang="en-US" altLang="zh-CN" sz="1800">
                  <a:solidFill>
                    <a:schemeClr val="tx1"/>
                  </a:solidFill>
                  <a:sym typeface="Symbol" charset="0"/>
                </a:rPr>
                <a:t>l</a:t>
              </a:r>
              <a:r>
                <a:rPr lang="en-US" altLang="zh-CN" sz="1800" baseline="30000">
                  <a:solidFill>
                    <a:schemeClr val="tx1"/>
                  </a:solidFill>
                  <a:sym typeface="Symbol" charset="0"/>
                </a:rPr>
                <a:t>+</a:t>
              </a:r>
              <a:r>
                <a:rPr lang="en-US" altLang="zh-CN" sz="1800">
                  <a:solidFill>
                    <a:schemeClr val="tx1"/>
                  </a:solidFill>
                  <a:sym typeface="Symbol" charset="0"/>
                </a:rPr>
                <a:t>l</a:t>
              </a:r>
              <a:r>
                <a:rPr lang="en-US" altLang="zh-CN" sz="1800" baseline="30000">
                  <a:solidFill>
                    <a:schemeClr val="tx1"/>
                  </a:solidFill>
                  <a:sym typeface="Symbol" charset="0"/>
                </a:rPr>
                <a:t>-</a:t>
              </a:r>
              <a:r>
                <a:rPr lang="en-US" altLang="zh-CN" sz="1800">
                  <a:solidFill>
                    <a:schemeClr val="tx1"/>
                  </a:solidFill>
                  <a:sym typeface="Symbol" charset="0"/>
                </a:rPr>
                <a:t> bb</a:t>
              </a:r>
              <a:endParaRPr lang="en-US" altLang="zh-CN" sz="1800">
                <a:solidFill>
                  <a:schemeClr val="tx1"/>
                </a:solidFill>
              </a:endParaRPr>
            </a:p>
          </p:txBody>
        </p:sp>
        <p:sp>
          <p:nvSpPr>
            <p:cNvPr id="43028" name="Text Box 8"/>
            <p:cNvSpPr txBox="1">
              <a:spLocks noChangeArrowheads="1"/>
            </p:cNvSpPr>
            <p:nvPr/>
          </p:nvSpPr>
          <p:spPr bwMode="auto">
            <a:xfrm>
              <a:off x="167" y="1804"/>
              <a:ext cx="1822" cy="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rgbClr val="FF3300"/>
                  </a:solidFill>
                  <a:latin typeface="Comic Sans MS" charset="0"/>
                  <a:ea typeface="ＭＳ Ｐゴシック" charset="0"/>
                  <a:cs typeface="ＭＳ Ｐゴシック" charset="0"/>
                </a:defRPr>
              </a:lvl1pPr>
              <a:lvl2pPr marL="37931725" indent="-37474525">
                <a:defRPr sz="2400">
                  <a:solidFill>
                    <a:srgbClr val="FF3300"/>
                  </a:solidFill>
                  <a:latin typeface="Comic Sans MS" charset="0"/>
                  <a:ea typeface="ＭＳ Ｐゴシック" charset="0"/>
                  <a:cs typeface="ＭＳ Ｐゴシック" charset="0"/>
                </a:defRPr>
              </a:lvl2pPr>
              <a:lvl3pPr>
                <a:defRPr sz="2400">
                  <a:solidFill>
                    <a:srgbClr val="FF3300"/>
                  </a:solidFill>
                  <a:latin typeface="Comic Sans MS" charset="0"/>
                  <a:ea typeface="ＭＳ Ｐゴシック" charset="0"/>
                  <a:cs typeface="ＭＳ Ｐゴシック" charset="0"/>
                </a:defRPr>
              </a:lvl3pPr>
              <a:lvl4pPr>
                <a:defRPr sz="2400">
                  <a:solidFill>
                    <a:srgbClr val="FF3300"/>
                  </a:solidFill>
                  <a:latin typeface="Comic Sans MS" charset="0"/>
                  <a:ea typeface="ＭＳ Ｐゴシック" charset="0"/>
                  <a:cs typeface="ＭＳ Ｐゴシック" charset="0"/>
                </a:defRPr>
              </a:lvl4pPr>
              <a:lvl5pPr>
                <a:defRPr sz="2400">
                  <a:solidFill>
                    <a:srgbClr val="FF3300"/>
                  </a:solidFill>
                  <a:latin typeface="Comic Sans MS" charset="0"/>
                  <a:ea typeface="ＭＳ Ｐゴシック" charset="0"/>
                  <a:cs typeface="ＭＳ Ｐゴシック" charset="0"/>
                </a:defRPr>
              </a:lvl5pPr>
              <a:lvl6pPr marL="4572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6pPr>
              <a:lvl7pPr marL="9144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7pPr>
              <a:lvl8pPr marL="13716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8pPr>
              <a:lvl9pPr marL="18288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9pPr>
            </a:lstStyle>
            <a:p>
              <a:pPr algn="l" eaLnBrk="1" hangingPunct="1"/>
              <a:r>
                <a:rPr lang="en-US" altLang="zh-CN" sz="1800" dirty="0">
                  <a:solidFill>
                    <a:srgbClr val="0000FF"/>
                  </a:solidFill>
                </a:rPr>
                <a:t>2 b jets</a:t>
              </a:r>
              <a:r>
                <a:rPr lang="en-US" altLang="zh-CN" sz="1800" dirty="0">
                  <a:solidFill>
                    <a:schemeClr val="tx1"/>
                  </a:solidFill>
                </a:rPr>
                <a:t>  ~ 1/2 M</a:t>
              </a:r>
              <a:r>
                <a:rPr lang="en-US" altLang="zh-CN" sz="1800" baseline="-25000" dirty="0">
                  <a:solidFill>
                    <a:schemeClr val="tx1"/>
                  </a:solidFill>
                </a:rPr>
                <a:t>H</a:t>
              </a:r>
              <a:r>
                <a:rPr lang="en-US" altLang="zh-CN" sz="1800" dirty="0">
                  <a:solidFill>
                    <a:schemeClr val="tx1"/>
                  </a:solidFill>
                </a:rPr>
                <a:t> each</a:t>
              </a:r>
            </a:p>
            <a:p>
              <a:pPr algn="l" eaLnBrk="1" hangingPunct="1"/>
              <a:r>
                <a:rPr lang="en-US" altLang="zh-CN" sz="1800" dirty="0">
                  <a:solidFill>
                    <a:srgbClr val="800080"/>
                  </a:solidFill>
                </a:rPr>
                <a:t>2 leptons  </a:t>
              </a:r>
              <a:r>
                <a:rPr lang="en-US" altLang="zh-CN" sz="1800" dirty="0">
                  <a:solidFill>
                    <a:schemeClr val="tx1"/>
                  </a:solidFill>
                </a:rPr>
                <a:t>~ 50 </a:t>
              </a:r>
              <a:r>
                <a:rPr lang="en-US" altLang="zh-CN" sz="1800" dirty="0" err="1">
                  <a:solidFill>
                    <a:schemeClr val="tx1"/>
                  </a:solidFill>
                </a:rPr>
                <a:t>GeV</a:t>
              </a:r>
              <a:r>
                <a:rPr lang="en-US" altLang="zh-CN" sz="1800" dirty="0">
                  <a:solidFill>
                    <a:schemeClr val="tx1"/>
                  </a:solidFill>
                </a:rPr>
                <a:t> each</a:t>
              </a:r>
              <a:endParaRPr lang="en-US" altLang="zh-CN" sz="1800" dirty="0">
                <a:solidFill>
                  <a:srgbClr val="800080"/>
                </a:solidFill>
              </a:endParaRPr>
            </a:p>
            <a:p>
              <a:pPr algn="l" eaLnBrk="1" hangingPunct="1"/>
              <a:r>
                <a:rPr lang="en-US" altLang="zh-CN" sz="1800" dirty="0">
                  <a:solidFill>
                    <a:schemeClr val="tx1"/>
                  </a:solidFill>
                </a:rPr>
                <a:t>Z mass constraint</a:t>
              </a:r>
            </a:p>
            <a:p>
              <a:pPr algn="l" eaLnBrk="1" hangingPunct="1"/>
              <a:r>
                <a:rPr lang="en-US" altLang="zh-CN" sz="1800" i="1" dirty="0">
                  <a:solidFill>
                    <a:schemeClr val="bg2"/>
                  </a:solidFill>
                </a:rPr>
                <a:t>Cleanest signal</a:t>
              </a:r>
            </a:p>
          </p:txBody>
        </p:sp>
      </p:grpSp>
      <p:grpSp>
        <p:nvGrpSpPr>
          <p:cNvPr id="43012" name="Group 9"/>
          <p:cNvGrpSpPr>
            <a:grpSpLocks/>
          </p:cNvGrpSpPr>
          <p:nvPr/>
        </p:nvGrpSpPr>
        <p:grpSpPr bwMode="auto">
          <a:xfrm>
            <a:off x="5346247" y="708064"/>
            <a:ext cx="2958611" cy="2997200"/>
            <a:chOff x="1987" y="1387"/>
            <a:chExt cx="1863" cy="1888"/>
          </a:xfrm>
        </p:grpSpPr>
        <p:grpSp>
          <p:nvGrpSpPr>
            <p:cNvPr id="43021" name="Group 10"/>
            <p:cNvGrpSpPr>
              <a:grpSpLocks/>
            </p:cNvGrpSpPr>
            <p:nvPr/>
          </p:nvGrpSpPr>
          <p:grpSpPr bwMode="auto">
            <a:xfrm>
              <a:off x="2063" y="1711"/>
              <a:ext cx="1650" cy="750"/>
              <a:chOff x="139" y="760"/>
              <a:chExt cx="1650" cy="750"/>
            </a:xfrm>
          </p:grpSpPr>
          <p:pic>
            <p:nvPicPr>
              <p:cNvPr id="43024" name="Picture 11"/>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42" y="849"/>
                <a:ext cx="1545" cy="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025" name="Rectangle 12"/>
              <p:cNvSpPr>
                <a:spLocks noChangeArrowheads="1"/>
              </p:cNvSpPr>
              <p:nvPr/>
            </p:nvSpPr>
            <p:spPr bwMode="auto">
              <a:xfrm>
                <a:off x="139" y="760"/>
                <a:ext cx="1650" cy="750"/>
              </a:xfrm>
              <a:prstGeom prst="rect">
                <a:avLst/>
              </a:prstGeom>
              <a:solidFill>
                <a:srgbClr val="FFFF99">
                  <a:alpha val="20000"/>
                </a:srgbClr>
              </a:solidFill>
              <a:ln w="9525">
                <a:solidFill>
                  <a:schemeClr val="tx1"/>
                </a:solidFill>
                <a:miter lim="800000"/>
                <a:headEnd/>
                <a:tailEnd/>
              </a:ln>
            </p:spPr>
            <p:txBody>
              <a:bodyPr wrap="none" anchor="ctr"/>
              <a:lstStyle/>
              <a:p>
                <a:endParaRPr lang="zh-CN" altLang="en-US"/>
              </a:p>
            </p:txBody>
          </p:sp>
        </p:grpSp>
        <p:sp>
          <p:nvSpPr>
            <p:cNvPr id="43022" name="Text Box 13"/>
            <p:cNvSpPr txBox="1">
              <a:spLocks noChangeArrowheads="1"/>
            </p:cNvSpPr>
            <p:nvPr/>
          </p:nvSpPr>
          <p:spPr bwMode="auto">
            <a:xfrm>
              <a:off x="2484" y="1387"/>
              <a:ext cx="873"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rgbClr val="FF3300"/>
                  </a:solidFill>
                  <a:latin typeface="Comic Sans MS" charset="0"/>
                  <a:ea typeface="ＭＳ Ｐゴシック" charset="0"/>
                  <a:cs typeface="ＭＳ Ｐゴシック" charset="0"/>
                </a:defRPr>
              </a:lvl1pPr>
              <a:lvl2pPr marL="37931725" indent="-37474525">
                <a:defRPr sz="2400">
                  <a:solidFill>
                    <a:srgbClr val="FF3300"/>
                  </a:solidFill>
                  <a:latin typeface="Comic Sans MS" charset="0"/>
                  <a:ea typeface="ＭＳ Ｐゴシック" charset="0"/>
                  <a:cs typeface="ＭＳ Ｐゴシック" charset="0"/>
                </a:defRPr>
              </a:lvl2pPr>
              <a:lvl3pPr>
                <a:defRPr sz="2400">
                  <a:solidFill>
                    <a:srgbClr val="FF3300"/>
                  </a:solidFill>
                  <a:latin typeface="Comic Sans MS" charset="0"/>
                  <a:ea typeface="ＭＳ Ｐゴシック" charset="0"/>
                  <a:cs typeface="ＭＳ Ｐゴシック" charset="0"/>
                </a:defRPr>
              </a:lvl3pPr>
              <a:lvl4pPr>
                <a:defRPr sz="2400">
                  <a:solidFill>
                    <a:srgbClr val="FF3300"/>
                  </a:solidFill>
                  <a:latin typeface="Comic Sans MS" charset="0"/>
                  <a:ea typeface="ＭＳ Ｐゴシック" charset="0"/>
                  <a:cs typeface="ＭＳ Ｐゴシック" charset="0"/>
                </a:defRPr>
              </a:lvl4pPr>
              <a:lvl5pPr>
                <a:defRPr sz="2400">
                  <a:solidFill>
                    <a:srgbClr val="FF3300"/>
                  </a:solidFill>
                  <a:latin typeface="Comic Sans MS" charset="0"/>
                  <a:ea typeface="ＭＳ Ｐゴシック" charset="0"/>
                  <a:cs typeface="ＭＳ Ｐゴシック" charset="0"/>
                </a:defRPr>
              </a:lvl5pPr>
              <a:lvl6pPr marL="4572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6pPr>
              <a:lvl7pPr marL="9144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7pPr>
              <a:lvl8pPr marL="13716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8pPr>
              <a:lvl9pPr marL="18288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9pPr>
            </a:lstStyle>
            <a:p>
              <a:pPr algn="l" eaLnBrk="1" hangingPunct="1"/>
              <a:r>
                <a:rPr lang="en-US" altLang="zh-CN" sz="1800" b="1" dirty="0">
                  <a:solidFill>
                    <a:srgbClr val="0000FF"/>
                  </a:solidFill>
                  <a:latin typeface="Comic Sans MS"/>
                  <a:cs typeface="Comic Sans MS"/>
                </a:rPr>
                <a:t>WH </a:t>
              </a:r>
              <a:r>
                <a:rPr lang="en-US" altLang="zh-CN" sz="1800" b="1" dirty="0">
                  <a:solidFill>
                    <a:srgbClr val="0000FF"/>
                  </a:solidFill>
                  <a:latin typeface="Comic Sans MS"/>
                  <a:cs typeface="Comic Sans MS"/>
                  <a:sym typeface="Symbol" charset="0"/>
                </a:rPr>
                <a:t></a:t>
              </a:r>
              <a:r>
                <a:rPr lang="en-US" altLang="zh-CN" sz="1800" b="1" dirty="0" err="1">
                  <a:solidFill>
                    <a:srgbClr val="0000FF"/>
                  </a:solidFill>
                  <a:latin typeface="Comic Sans MS"/>
                  <a:cs typeface="Comic Sans MS"/>
                  <a:sym typeface="Symbol" charset="0"/>
                </a:rPr>
                <a:t>lbb</a:t>
              </a:r>
              <a:endParaRPr lang="en-US" altLang="zh-CN" sz="1800" b="1" dirty="0">
                <a:solidFill>
                  <a:srgbClr val="0000FF"/>
                </a:solidFill>
                <a:latin typeface="Comic Sans MS"/>
                <a:cs typeface="Comic Sans MS"/>
              </a:endParaRPr>
            </a:p>
          </p:txBody>
        </p:sp>
        <p:sp>
          <p:nvSpPr>
            <p:cNvPr id="43023" name="Text Box 14"/>
            <p:cNvSpPr txBox="1">
              <a:spLocks noChangeArrowheads="1"/>
            </p:cNvSpPr>
            <p:nvPr/>
          </p:nvSpPr>
          <p:spPr bwMode="auto">
            <a:xfrm>
              <a:off x="1987" y="2525"/>
              <a:ext cx="1863" cy="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rgbClr val="FF3300"/>
                  </a:solidFill>
                  <a:latin typeface="Comic Sans MS" charset="0"/>
                  <a:ea typeface="ＭＳ Ｐゴシック" charset="0"/>
                  <a:cs typeface="ＭＳ Ｐゴシック" charset="0"/>
                </a:defRPr>
              </a:lvl1pPr>
              <a:lvl2pPr marL="37931725" indent="-37474525">
                <a:defRPr sz="2400">
                  <a:solidFill>
                    <a:srgbClr val="FF3300"/>
                  </a:solidFill>
                  <a:latin typeface="Comic Sans MS" charset="0"/>
                  <a:ea typeface="ＭＳ Ｐゴシック" charset="0"/>
                  <a:cs typeface="ＭＳ Ｐゴシック" charset="0"/>
                </a:defRPr>
              </a:lvl2pPr>
              <a:lvl3pPr>
                <a:defRPr sz="2400">
                  <a:solidFill>
                    <a:srgbClr val="FF3300"/>
                  </a:solidFill>
                  <a:latin typeface="Comic Sans MS" charset="0"/>
                  <a:ea typeface="ＭＳ Ｐゴシック" charset="0"/>
                  <a:cs typeface="ＭＳ Ｐゴシック" charset="0"/>
                </a:defRPr>
              </a:lvl3pPr>
              <a:lvl4pPr>
                <a:defRPr sz="2400">
                  <a:solidFill>
                    <a:srgbClr val="FF3300"/>
                  </a:solidFill>
                  <a:latin typeface="Comic Sans MS" charset="0"/>
                  <a:ea typeface="ＭＳ Ｐゴシック" charset="0"/>
                  <a:cs typeface="ＭＳ Ｐゴシック" charset="0"/>
                </a:defRPr>
              </a:lvl4pPr>
              <a:lvl5pPr>
                <a:defRPr sz="2400">
                  <a:solidFill>
                    <a:srgbClr val="FF3300"/>
                  </a:solidFill>
                  <a:latin typeface="Comic Sans MS" charset="0"/>
                  <a:ea typeface="ＭＳ Ｐゴシック" charset="0"/>
                  <a:cs typeface="ＭＳ Ｐゴシック" charset="0"/>
                </a:defRPr>
              </a:lvl5pPr>
              <a:lvl6pPr marL="4572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6pPr>
              <a:lvl7pPr marL="9144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7pPr>
              <a:lvl8pPr marL="13716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8pPr>
              <a:lvl9pPr marL="18288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9pPr>
            </a:lstStyle>
            <a:p>
              <a:pPr algn="l" eaLnBrk="1" hangingPunct="1"/>
              <a:r>
                <a:rPr lang="en-US" altLang="zh-CN" sz="1800">
                  <a:solidFill>
                    <a:srgbClr val="0000FF"/>
                  </a:solidFill>
                </a:rPr>
                <a:t>2 b jets</a:t>
              </a:r>
              <a:r>
                <a:rPr lang="en-US" altLang="zh-CN" sz="1800">
                  <a:solidFill>
                    <a:schemeClr val="tx1"/>
                  </a:solidFill>
                </a:rPr>
                <a:t>  ~ 1/2 M</a:t>
              </a:r>
              <a:r>
                <a:rPr lang="en-US" altLang="zh-CN" sz="1800" baseline="-25000">
                  <a:solidFill>
                    <a:schemeClr val="tx1"/>
                  </a:solidFill>
                </a:rPr>
                <a:t>H</a:t>
              </a:r>
              <a:r>
                <a:rPr lang="en-US" altLang="zh-CN" sz="1800">
                  <a:solidFill>
                    <a:schemeClr val="tx1"/>
                  </a:solidFill>
                </a:rPr>
                <a:t> each</a:t>
              </a:r>
            </a:p>
            <a:p>
              <a:pPr algn="l" eaLnBrk="1" hangingPunct="1"/>
              <a:r>
                <a:rPr lang="en-US" altLang="zh-CN" sz="1800">
                  <a:solidFill>
                    <a:srgbClr val="800080"/>
                  </a:solidFill>
                </a:rPr>
                <a:t>1 lepton  ~ </a:t>
              </a:r>
              <a:r>
                <a:rPr lang="en-US" altLang="zh-CN" sz="1800">
                  <a:solidFill>
                    <a:schemeClr val="tx1"/>
                  </a:solidFill>
                </a:rPr>
                <a:t>50 GeV each</a:t>
              </a:r>
            </a:p>
            <a:p>
              <a:pPr algn="l" eaLnBrk="1" hangingPunct="1"/>
              <a:r>
                <a:rPr lang="en-US" altLang="zh-CN" sz="1800">
                  <a:solidFill>
                    <a:schemeClr val="tx1"/>
                  </a:solidFill>
                </a:rPr>
                <a:t>Missing E</a:t>
              </a:r>
              <a:r>
                <a:rPr lang="en-US" altLang="zh-CN" sz="1800" baseline="-25000">
                  <a:solidFill>
                    <a:schemeClr val="tx1"/>
                  </a:solidFill>
                </a:rPr>
                <a:t>T</a:t>
              </a:r>
              <a:r>
                <a:rPr lang="en-US" altLang="zh-CN" sz="1800">
                  <a:solidFill>
                    <a:schemeClr val="tx1"/>
                  </a:solidFill>
                </a:rPr>
                <a:t> ~ 50 GeV</a:t>
              </a:r>
            </a:p>
            <a:p>
              <a:pPr algn="l" eaLnBrk="1" hangingPunct="1"/>
              <a:r>
                <a:rPr lang="en-US" altLang="zh-CN" sz="1800" i="1">
                  <a:solidFill>
                    <a:schemeClr val="bg2"/>
                  </a:solidFill>
                </a:rPr>
                <a:t>Highest production X-sec</a:t>
              </a:r>
              <a:endParaRPr lang="en-US" altLang="zh-CN" sz="1800">
                <a:solidFill>
                  <a:schemeClr val="tx1"/>
                </a:solidFill>
              </a:endParaRPr>
            </a:p>
          </p:txBody>
        </p:sp>
      </p:grpSp>
      <p:grpSp>
        <p:nvGrpSpPr>
          <p:cNvPr id="43013" name="Group 15"/>
          <p:cNvGrpSpPr>
            <a:grpSpLocks/>
          </p:cNvGrpSpPr>
          <p:nvPr/>
        </p:nvGrpSpPr>
        <p:grpSpPr bwMode="auto">
          <a:xfrm>
            <a:off x="313941" y="543003"/>
            <a:ext cx="3816674" cy="3348038"/>
            <a:chOff x="3938" y="1834"/>
            <a:chExt cx="1822" cy="2109"/>
          </a:xfrm>
        </p:grpSpPr>
        <p:grpSp>
          <p:nvGrpSpPr>
            <p:cNvPr id="43016" name="Group 16"/>
            <p:cNvGrpSpPr>
              <a:grpSpLocks/>
            </p:cNvGrpSpPr>
            <p:nvPr/>
          </p:nvGrpSpPr>
          <p:grpSpPr bwMode="auto">
            <a:xfrm>
              <a:off x="4019" y="2140"/>
              <a:ext cx="1709" cy="1183"/>
              <a:chOff x="1872" y="599"/>
              <a:chExt cx="1709" cy="1183"/>
            </a:xfrm>
          </p:grpSpPr>
          <p:pic>
            <p:nvPicPr>
              <p:cNvPr id="43019" name="Picture 17" descr="zh_prod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955" y="642"/>
                <a:ext cx="1513" cy="11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020" name="Rectangle 18"/>
              <p:cNvSpPr>
                <a:spLocks noChangeArrowheads="1"/>
              </p:cNvSpPr>
              <p:nvPr/>
            </p:nvSpPr>
            <p:spPr bwMode="auto">
              <a:xfrm>
                <a:off x="1872" y="599"/>
                <a:ext cx="1709" cy="1183"/>
              </a:xfrm>
              <a:prstGeom prst="rect">
                <a:avLst/>
              </a:prstGeom>
              <a:solidFill>
                <a:srgbClr val="FFFF99">
                  <a:alpha val="20000"/>
                </a:srgbClr>
              </a:solidFill>
              <a:ln w="9525">
                <a:solidFill>
                  <a:schemeClr val="tx1"/>
                </a:solidFill>
                <a:miter lim="800000"/>
                <a:headEnd/>
                <a:tailEnd/>
              </a:ln>
            </p:spPr>
            <p:txBody>
              <a:bodyPr wrap="none" anchor="ctr"/>
              <a:lstStyle/>
              <a:p>
                <a:endParaRPr lang="zh-CN" altLang="en-US"/>
              </a:p>
            </p:txBody>
          </p:sp>
        </p:grpSp>
        <p:sp>
          <p:nvSpPr>
            <p:cNvPr id="43017" name="Text Box 19"/>
            <p:cNvSpPr txBox="1">
              <a:spLocks noChangeArrowheads="1"/>
            </p:cNvSpPr>
            <p:nvPr/>
          </p:nvSpPr>
          <p:spPr bwMode="auto">
            <a:xfrm>
              <a:off x="4439" y="1834"/>
              <a:ext cx="97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rgbClr val="FF3300"/>
                  </a:solidFill>
                  <a:latin typeface="Comic Sans MS" charset="0"/>
                  <a:ea typeface="ＭＳ Ｐゴシック" charset="0"/>
                  <a:cs typeface="ＭＳ Ｐゴシック" charset="0"/>
                </a:defRPr>
              </a:lvl1pPr>
              <a:lvl2pPr marL="37931725" indent="-37474525">
                <a:defRPr sz="2400">
                  <a:solidFill>
                    <a:srgbClr val="FF3300"/>
                  </a:solidFill>
                  <a:latin typeface="Comic Sans MS" charset="0"/>
                  <a:ea typeface="ＭＳ Ｐゴシック" charset="0"/>
                  <a:cs typeface="ＭＳ Ｐゴシック" charset="0"/>
                </a:defRPr>
              </a:lvl2pPr>
              <a:lvl3pPr>
                <a:defRPr sz="2400">
                  <a:solidFill>
                    <a:srgbClr val="FF3300"/>
                  </a:solidFill>
                  <a:latin typeface="Comic Sans MS" charset="0"/>
                  <a:ea typeface="ＭＳ Ｐゴシック" charset="0"/>
                  <a:cs typeface="ＭＳ Ｐゴシック" charset="0"/>
                </a:defRPr>
              </a:lvl3pPr>
              <a:lvl4pPr>
                <a:defRPr sz="2400">
                  <a:solidFill>
                    <a:srgbClr val="FF3300"/>
                  </a:solidFill>
                  <a:latin typeface="Comic Sans MS" charset="0"/>
                  <a:ea typeface="ＭＳ Ｐゴシック" charset="0"/>
                  <a:cs typeface="ＭＳ Ｐゴシック" charset="0"/>
                </a:defRPr>
              </a:lvl4pPr>
              <a:lvl5pPr>
                <a:defRPr sz="2400">
                  <a:solidFill>
                    <a:srgbClr val="FF3300"/>
                  </a:solidFill>
                  <a:latin typeface="Comic Sans MS" charset="0"/>
                  <a:ea typeface="ＭＳ Ｐゴシック" charset="0"/>
                  <a:cs typeface="ＭＳ Ｐゴシック" charset="0"/>
                </a:defRPr>
              </a:lvl5pPr>
              <a:lvl6pPr marL="4572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6pPr>
              <a:lvl7pPr marL="9144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7pPr>
              <a:lvl8pPr marL="13716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8pPr>
              <a:lvl9pPr marL="18288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9pPr>
            </a:lstStyle>
            <a:p>
              <a:pPr algn="l" eaLnBrk="1" hangingPunct="1"/>
              <a:r>
                <a:rPr lang="en-US" altLang="zh-CN" sz="1800">
                  <a:solidFill>
                    <a:schemeClr val="tx1"/>
                  </a:solidFill>
                </a:rPr>
                <a:t>ZH </a:t>
              </a:r>
              <a:r>
                <a:rPr lang="en-US" altLang="zh-CN" sz="1800">
                  <a:solidFill>
                    <a:schemeClr val="tx1"/>
                  </a:solidFill>
                  <a:sym typeface="Symbol" charset="0"/>
                </a:rPr>
                <a:t>   bb</a:t>
              </a:r>
            </a:p>
          </p:txBody>
        </p:sp>
        <p:sp>
          <p:nvSpPr>
            <p:cNvPr id="43018" name="Text Box 20"/>
            <p:cNvSpPr txBox="1">
              <a:spLocks noChangeArrowheads="1"/>
            </p:cNvSpPr>
            <p:nvPr/>
          </p:nvSpPr>
          <p:spPr bwMode="auto">
            <a:xfrm>
              <a:off x="3938" y="3361"/>
              <a:ext cx="1822" cy="5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rgbClr val="FF3300"/>
                  </a:solidFill>
                  <a:latin typeface="Comic Sans MS" charset="0"/>
                  <a:ea typeface="ＭＳ Ｐゴシック" charset="0"/>
                  <a:cs typeface="ＭＳ Ｐゴシック" charset="0"/>
                </a:defRPr>
              </a:lvl1pPr>
              <a:lvl2pPr marL="37931725" indent="-37474525">
                <a:defRPr sz="2400">
                  <a:solidFill>
                    <a:srgbClr val="FF3300"/>
                  </a:solidFill>
                  <a:latin typeface="Comic Sans MS" charset="0"/>
                  <a:ea typeface="ＭＳ Ｐゴシック" charset="0"/>
                  <a:cs typeface="ＭＳ Ｐゴシック" charset="0"/>
                </a:defRPr>
              </a:lvl2pPr>
              <a:lvl3pPr>
                <a:defRPr sz="2400">
                  <a:solidFill>
                    <a:srgbClr val="FF3300"/>
                  </a:solidFill>
                  <a:latin typeface="Comic Sans MS" charset="0"/>
                  <a:ea typeface="ＭＳ Ｐゴシック" charset="0"/>
                  <a:cs typeface="ＭＳ Ｐゴシック" charset="0"/>
                </a:defRPr>
              </a:lvl3pPr>
              <a:lvl4pPr>
                <a:defRPr sz="2400">
                  <a:solidFill>
                    <a:srgbClr val="FF3300"/>
                  </a:solidFill>
                  <a:latin typeface="Comic Sans MS" charset="0"/>
                  <a:ea typeface="ＭＳ Ｐゴシック" charset="0"/>
                  <a:cs typeface="ＭＳ Ｐゴシック" charset="0"/>
                </a:defRPr>
              </a:lvl4pPr>
              <a:lvl5pPr>
                <a:defRPr sz="2400">
                  <a:solidFill>
                    <a:srgbClr val="FF3300"/>
                  </a:solidFill>
                  <a:latin typeface="Comic Sans MS" charset="0"/>
                  <a:ea typeface="ＭＳ Ｐゴシック" charset="0"/>
                  <a:cs typeface="ＭＳ Ｐゴシック" charset="0"/>
                </a:defRPr>
              </a:lvl5pPr>
              <a:lvl6pPr marL="4572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6pPr>
              <a:lvl7pPr marL="9144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7pPr>
              <a:lvl8pPr marL="13716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8pPr>
              <a:lvl9pPr marL="18288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9pPr>
            </a:lstStyle>
            <a:p>
              <a:pPr algn="l" eaLnBrk="1" hangingPunct="1"/>
              <a:r>
                <a:rPr lang="en-US" altLang="zh-CN" sz="1800" dirty="0">
                  <a:solidFill>
                    <a:srgbClr val="0000FF"/>
                  </a:solidFill>
                </a:rPr>
                <a:t>2 b jets</a:t>
              </a:r>
              <a:r>
                <a:rPr lang="en-US" altLang="zh-CN" sz="1800" dirty="0">
                  <a:solidFill>
                    <a:schemeClr val="tx1"/>
                  </a:solidFill>
                </a:rPr>
                <a:t>  ~  1/2 M</a:t>
              </a:r>
              <a:r>
                <a:rPr lang="en-US" altLang="zh-CN" sz="1800" baseline="-25000" dirty="0">
                  <a:solidFill>
                    <a:schemeClr val="tx1"/>
                  </a:solidFill>
                </a:rPr>
                <a:t>H</a:t>
              </a:r>
              <a:r>
                <a:rPr lang="en-US" altLang="zh-CN" sz="1800" dirty="0">
                  <a:solidFill>
                    <a:schemeClr val="tx1"/>
                  </a:solidFill>
                </a:rPr>
                <a:t> </a:t>
              </a:r>
              <a:r>
                <a:rPr lang="en-US" altLang="zh-CN" sz="1800" dirty="0" smtClean="0">
                  <a:solidFill>
                    <a:schemeClr val="tx1"/>
                  </a:solidFill>
                </a:rPr>
                <a:t>each </a:t>
              </a:r>
              <a:r>
                <a:rPr lang="en-US" altLang="zh-CN" sz="1800" dirty="0" smtClean="0">
                  <a:solidFill>
                    <a:srgbClr val="800080"/>
                  </a:solidFill>
                </a:rPr>
                <a:t>0 </a:t>
              </a:r>
              <a:r>
                <a:rPr lang="en-US" altLang="zh-CN" sz="1800" dirty="0">
                  <a:solidFill>
                    <a:srgbClr val="800080"/>
                  </a:solidFill>
                </a:rPr>
                <a:t>leptons</a:t>
              </a:r>
            </a:p>
            <a:p>
              <a:pPr algn="l" eaLnBrk="1" hangingPunct="1"/>
              <a:r>
                <a:rPr lang="en-US" altLang="zh-CN" sz="1800" dirty="0">
                  <a:solidFill>
                    <a:schemeClr val="tx1"/>
                  </a:solidFill>
                </a:rPr>
                <a:t>Missing E</a:t>
              </a:r>
              <a:r>
                <a:rPr lang="en-US" altLang="zh-CN" sz="1800" baseline="-25000" dirty="0">
                  <a:solidFill>
                    <a:schemeClr val="tx1"/>
                  </a:solidFill>
                </a:rPr>
                <a:t>T</a:t>
              </a:r>
              <a:r>
                <a:rPr lang="en-US" altLang="zh-CN" sz="1800" dirty="0">
                  <a:solidFill>
                    <a:schemeClr val="tx1"/>
                  </a:solidFill>
                </a:rPr>
                <a:t> ~ 100 </a:t>
              </a:r>
              <a:r>
                <a:rPr lang="en-US" altLang="zh-CN" sz="1800" dirty="0" err="1">
                  <a:solidFill>
                    <a:schemeClr val="tx1"/>
                  </a:solidFill>
                </a:rPr>
                <a:t>GeV</a:t>
              </a:r>
              <a:endParaRPr lang="en-US" altLang="zh-CN" sz="1800" dirty="0">
                <a:solidFill>
                  <a:schemeClr val="tx1"/>
                </a:solidFill>
              </a:endParaRPr>
            </a:p>
            <a:p>
              <a:pPr algn="l" eaLnBrk="1" hangingPunct="1"/>
              <a:r>
                <a:rPr lang="en-US" altLang="zh-CN" sz="1800" i="1" dirty="0" err="1" smtClean="0">
                  <a:solidFill>
                    <a:schemeClr val="bg2"/>
                  </a:solidFill>
                </a:rPr>
                <a:t>Largestexpected</a:t>
              </a:r>
              <a:r>
                <a:rPr lang="en-US" altLang="zh-CN" sz="1800" i="1" dirty="0" smtClean="0">
                  <a:solidFill>
                    <a:schemeClr val="bg2"/>
                  </a:solidFill>
                </a:rPr>
                <a:t> </a:t>
              </a:r>
              <a:r>
                <a:rPr lang="en-US" altLang="zh-CN" sz="1800" i="1" dirty="0">
                  <a:solidFill>
                    <a:schemeClr val="bg2"/>
                  </a:solidFill>
                </a:rPr>
                <a:t>signal</a:t>
              </a:r>
            </a:p>
          </p:txBody>
        </p:sp>
      </p:grpSp>
      <p:sp>
        <p:nvSpPr>
          <p:cNvPr id="43015" name="Slide Number Placeholder 23"/>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rgbClr val="FF3300"/>
                </a:solidFill>
                <a:latin typeface="Comic Sans MS" charset="0"/>
                <a:ea typeface="ＭＳ Ｐゴシック" charset="0"/>
                <a:cs typeface="ＭＳ Ｐゴシック" charset="0"/>
              </a:defRPr>
            </a:lvl1pPr>
            <a:lvl2pPr marL="37931725" indent="-37474525">
              <a:defRPr sz="2400">
                <a:solidFill>
                  <a:srgbClr val="FF3300"/>
                </a:solidFill>
                <a:latin typeface="Comic Sans MS" charset="0"/>
                <a:ea typeface="ＭＳ Ｐゴシック" charset="0"/>
                <a:cs typeface="ＭＳ Ｐゴシック" charset="0"/>
              </a:defRPr>
            </a:lvl2pPr>
            <a:lvl3pPr>
              <a:defRPr sz="2400">
                <a:solidFill>
                  <a:srgbClr val="FF3300"/>
                </a:solidFill>
                <a:latin typeface="Comic Sans MS" charset="0"/>
                <a:ea typeface="ＭＳ Ｐゴシック" charset="0"/>
                <a:cs typeface="ＭＳ Ｐゴシック" charset="0"/>
              </a:defRPr>
            </a:lvl3pPr>
            <a:lvl4pPr>
              <a:defRPr sz="2400">
                <a:solidFill>
                  <a:srgbClr val="FF3300"/>
                </a:solidFill>
                <a:latin typeface="Comic Sans MS" charset="0"/>
                <a:ea typeface="ＭＳ Ｐゴシック" charset="0"/>
                <a:cs typeface="ＭＳ Ｐゴシック" charset="0"/>
              </a:defRPr>
            </a:lvl4pPr>
            <a:lvl5pPr>
              <a:defRPr sz="2400">
                <a:solidFill>
                  <a:srgbClr val="FF3300"/>
                </a:solidFill>
                <a:latin typeface="Comic Sans MS" charset="0"/>
                <a:ea typeface="ＭＳ Ｐゴシック" charset="0"/>
                <a:cs typeface="ＭＳ Ｐゴシック" charset="0"/>
              </a:defRPr>
            </a:lvl5pPr>
            <a:lvl6pPr marL="4572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6pPr>
            <a:lvl7pPr marL="9144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7pPr>
            <a:lvl8pPr marL="13716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8pPr>
            <a:lvl9pPr marL="1828800" eaLnBrk="0" fontAlgn="base" hangingPunct="0">
              <a:spcBef>
                <a:spcPct val="0"/>
              </a:spcBef>
              <a:spcAft>
                <a:spcPct val="0"/>
              </a:spcAft>
              <a:defRPr sz="2400">
                <a:solidFill>
                  <a:srgbClr val="FF3300"/>
                </a:solidFill>
                <a:latin typeface="Comic Sans MS" charset="0"/>
                <a:ea typeface="ＭＳ Ｐゴシック" charset="0"/>
                <a:cs typeface="ＭＳ Ｐゴシック" charset="0"/>
              </a:defRPr>
            </a:lvl9pPr>
          </a:lstStyle>
          <a:p>
            <a:fld id="{B916B918-C6FD-B749-BCBE-B9592B4F2A51}" type="slidenum">
              <a:rPr lang="en-US" altLang="zh-CN" sz="1800">
                <a:solidFill>
                  <a:schemeClr val="tx1"/>
                </a:solidFill>
              </a:rPr>
              <a:pPr/>
              <a:t>9</a:t>
            </a:fld>
            <a:endParaRPr lang="en-US" altLang="zh-CN" sz="1800">
              <a:solidFill>
                <a:schemeClr val="tx1"/>
              </a:solidFill>
            </a:endParaRPr>
          </a:p>
        </p:txBody>
      </p:sp>
      <p:pic>
        <p:nvPicPr>
          <p:cNvPr id="23" name="图片 3" descr="Screen Shot 2017-06-30 at 2.38.27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13567" y="3949536"/>
            <a:ext cx="3691291" cy="2378409"/>
          </a:xfrm>
          <a:prstGeom prst="rect">
            <a:avLst/>
          </a:prstGeom>
        </p:spPr>
      </p:pic>
    </p:spTree>
    <p:extLst>
      <p:ext uri="{BB962C8B-B14F-4D97-AF65-F5344CB8AC3E}">
        <p14:creationId xmlns:p14="http://schemas.microsoft.com/office/powerpoint/2010/main" val="29595049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墨水池">
  <a:themeElements>
    <a:clrScheme name="Inkwell">
      <a:dk1>
        <a:sysClr val="windowText" lastClr="000000"/>
      </a:dk1>
      <a:lt1>
        <a:sysClr val="window" lastClr="FFFFFF"/>
      </a:lt1>
      <a:dk2>
        <a:srgbClr val="584D2E"/>
      </a:dk2>
      <a:lt2>
        <a:srgbClr val="EFE7C3"/>
      </a:lt2>
      <a:accent1>
        <a:srgbClr val="860908"/>
      </a:accent1>
      <a:accent2>
        <a:srgbClr val="4A0505"/>
      </a:accent2>
      <a:accent3>
        <a:srgbClr val="7A500A"/>
      </a:accent3>
      <a:accent4>
        <a:srgbClr val="C47810"/>
      </a:accent4>
      <a:accent5>
        <a:srgbClr val="827752"/>
      </a:accent5>
      <a:accent6>
        <a:srgbClr val="B5BB83"/>
      </a:accent6>
      <a:hlink>
        <a:srgbClr val="C47810"/>
      </a:hlink>
      <a:folHlink>
        <a:srgbClr val="F0A43A"/>
      </a:folHlink>
    </a:clrScheme>
    <a:fontScheme name="Inkwell">
      <a:majorFont>
        <a:latin typeface="Goudy Old Style"/>
        <a:ea typeface=""/>
        <a:cs typeface=""/>
        <a:font script="Jpan" typeface="ＭＳ 明朝"/>
        <a:font script="Hans" typeface="宋体"/>
        <a:font script="Hant" typeface="新細明體"/>
      </a:majorFont>
      <a:minorFont>
        <a:latin typeface="Goudy Old Style"/>
        <a:ea typeface=""/>
        <a:cs typeface=""/>
        <a:font script="Jpan" typeface="ＭＳ 明朝"/>
        <a:font script="Hans" typeface="宋体"/>
        <a:font script="Hant" typeface="新細明體"/>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254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墨水池.thmx</Template>
  <TotalTime>26320</TotalTime>
  <Words>3031</Words>
  <Application>Microsoft Macintosh PowerPoint</Application>
  <PresentationFormat>On-screen Show (4:3)</PresentationFormat>
  <Paragraphs>591</Paragraphs>
  <Slides>63</Slides>
  <Notes>16</Notes>
  <HiddenSlides>0</HiddenSlides>
  <MMClips>0</MMClips>
  <ScaleCrop>false</ScaleCrop>
  <HeadingPairs>
    <vt:vector size="8" baseType="variant">
      <vt:variant>
        <vt:lpstr>Fonts Used</vt:lpstr>
      </vt:variant>
      <vt:variant>
        <vt:i4>24</vt:i4>
      </vt:variant>
      <vt:variant>
        <vt:lpstr>Theme</vt:lpstr>
      </vt:variant>
      <vt:variant>
        <vt:i4>1</vt:i4>
      </vt:variant>
      <vt:variant>
        <vt:lpstr>Embedded OLE Servers</vt:lpstr>
      </vt:variant>
      <vt:variant>
        <vt:i4>1</vt:i4>
      </vt:variant>
      <vt:variant>
        <vt:lpstr>Slide Titles</vt:lpstr>
      </vt:variant>
      <vt:variant>
        <vt:i4>63</vt:i4>
      </vt:variant>
    </vt:vector>
  </HeadingPairs>
  <TitlesOfParts>
    <vt:vector size="89" baseType="lpstr">
      <vt:lpstr>Apple Chancery</vt:lpstr>
      <vt:lpstr>Arial Black</vt:lpstr>
      <vt:lpstr>Arial Narrow</vt:lpstr>
      <vt:lpstr>Baskerville Bold</vt:lpstr>
      <vt:lpstr>Calibri</vt:lpstr>
      <vt:lpstr>Cambria</vt:lpstr>
      <vt:lpstr>Cambria Bold</vt:lpstr>
      <vt:lpstr>Cambria Math</vt:lpstr>
      <vt:lpstr>Comic Sans MS</vt:lpstr>
      <vt:lpstr>Franklin Gothic Book</vt:lpstr>
      <vt:lpstr>Goudy Old Style</vt:lpstr>
      <vt:lpstr>Helvetica</vt:lpstr>
      <vt:lpstr>Impact</vt:lpstr>
      <vt:lpstr>Lucida Grande</vt:lpstr>
      <vt:lpstr>ＭＳ Ｐゴシック</vt:lpstr>
      <vt:lpstr>Perpetua</vt:lpstr>
      <vt:lpstr>Rockwell</vt:lpstr>
      <vt:lpstr>Symbol</vt:lpstr>
      <vt:lpstr>Times</vt:lpstr>
      <vt:lpstr>Times New Roman</vt:lpstr>
      <vt:lpstr>Wingdings</vt:lpstr>
      <vt:lpstr>宋体</vt:lpstr>
      <vt:lpstr>黑体</vt:lpstr>
      <vt:lpstr>Arial</vt:lpstr>
      <vt:lpstr>墨水池</vt:lpstr>
      <vt:lpstr>Equation</vt:lpstr>
      <vt:lpstr>希格斯玻色子的发现</vt:lpstr>
      <vt:lpstr>什么是标准模型(Standard Model)？</vt:lpstr>
      <vt:lpstr>PowerPoint Presentation</vt:lpstr>
      <vt:lpstr>希格斯粒子寻找的路径图(1)</vt:lpstr>
      <vt:lpstr>希格斯粒子寻找的路径图(1)</vt:lpstr>
      <vt:lpstr>寻找希格斯粒子（The hunt for the Higgs）</vt:lpstr>
      <vt:lpstr>PowerPoint Presentation</vt:lpstr>
      <vt:lpstr>LEP conclusion</vt:lpstr>
      <vt:lpstr>在Tevatron上寻找希格斯粒子 </vt:lpstr>
      <vt:lpstr>寻找希格斯粒子的坎坷路 : LEP and Tevatron   排除的结果</vt:lpstr>
      <vt:lpstr> September 2008: LHC on hold</vt:lpstr>
      <vt:lpstr>一个世纪之“赌”</vt:lpstr>
      <vt:lpstr>欧州核子研究中心(CERN)</vt:lpstr>
      <vt:lpstr>大型强子对撞机(Large Hadron Collider，简称LHC)</vt:lpstr>
      <vt:lpstr>  LHC简史 (short LHC history)</vt:lpstr>
      <vt:lpstr>ATLAS and CMS 探测器</vt:lpstr>
      <vt:lpstr>PowerPoint Presentation</vt:lpstr>
      <vt:lpstr>亮度： 运行vs预言</vt:lpstr>
      <vt:lpstr> ATLAS/CMS的数据采集</vt:lpstr>
      <vt:lpstr>PowerPoint Presentation</vt:lpstr>
      <vt:lpstr>PowerPoint Presentation</vt:lpstr>
      <vt:lpstr>With the Help of the Worldwide LHC Computing Grid</vt:lpstr>
      <vt:lpstr>2011复活节的小插曲</vt:lpstr>
      <vt:lpstr>2011年12月  CERN Council 会议 (Dec 2011) H gg </vt:lpstr>
      <vt:lpstr>LHC  CERN Council (Dec 2011) Higgs combined</vt:lpstr>
      <vt:lpstr>The discovery on July 4th, 2012</vt:lpstr>
      <vt:lpstr>We found Higgs</vt:lpstr>
      <vt:lpstr>Is the New Boson the SM Higgs?</vt:lpstr>
      <vt:lpstr>Signal strength</vt:lpstr>
      <vt:lpstr>Coupling Measurements</vt:lpstr>
      <vt:lpstr>Summary results for Spin study</vt:lpstr>
      <vt:lpstr>Combined signal strength </vt:lpstr>
      <vt:lpstr>Coupling Measurements</vt:lpstr>
      <vt:lpstr>Summary results for Spin study</vt:lpstr>
      <vt:lpstr>Tevatron result </vt:lpstr>
      <vt:lpstr>H γγ (Moriond EW 2013 )</vt:lpstr>
      <vt:lpstr>H4 leptons  (Moriond EW 2013 )</vt:lpstr>
      <vt:lpstr>Breakthrough is awarded</vt:lpstr>
      <vt:lpstr>PowerPoint Presentation</vt:lpstr>
      <vt:lpstr>VBF Higgs </vt:lpstr>
      <vt:lpstr>PowerPoint Presentation</vt:lpstr>
      <vt:lpstr>PowerPoint Presentation</vt:lpstr>
      <vt:lpstr>PowerPoint Presentation</vt:lpstr>
      <vt:lpstr>Topics after Higgs discovery (BSM di-Higgs search)</vt:lpstr>
      <vt:lpstr>Combination of H-&gt;hh-&gt;ggbb, ggWW,  tautaubb,4b</vt:lpstr>
      <vt:lpstr>Forward looking </vt:lpstr>
      <vt:lpstr>PowerPoint Presentation</vt:lpstr>
      <vt:lpstr>Exciting Physics in the future</vt:lpstr>
      <vt:lpstr>Higgs factories (希格斯工厂) </vt:lpstr>
      <vt:lpstr>Japan: International Linear Collider</vt:lpstr>
      <vt:lpstr>PowerPoint Presentation</vt:lpstr>
      <vt:lpstr>Chinese Strategy:  Circular Electron-Position Collider) + Super pp Collider</vt:lpstr>
      <vt:lpstr>Conclusion</vt:lpstr>
      <vt:lpstr>backup</vt:lpstr>
      <vt:lpstr>PowerPoint Presentation</vt:lpstr>
      <vt:lpstr>availability</vt:lpstr>
      <vt:lpstr>PowerPoint Presentation</vt:lpstr>
      <vt:lpstr>PowerPoint Presentation</vt:lpstr>
      <vt:lpstr>PowerPoint Presentation</vt:lpstr>
      <vt:lpstr>ggFusion and VBF</vt:lpstr>
      <vt:lpstr>PowerPoint Presentation</vt:lpstr>
      <vt:lpstr>Pile up in proposed colliders</vt:lpstr>
      <vt:lpstr>Main beam parameters for 50km CEPC</vt:lpstr>
    </vt:vector>
  </TitlesOfParts>
  <Company/>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LHC Higgs study status and the forward looking </dc:title>
  <dc:creator>Apple</dc:creator>
  <cp:lastModifiedBy>fangyq@ihep.ac.cn</cp:lastModifiedBy>
  <cp:revision>474</cp:revision>
  <dcterms:created xsi:type="dcterms:W3CDTF">2013-09-02T07:29:33Z</dcterms:created>
  <dcterms:modified xsi:type="dcterms:W3CDTF">2018-07-25T15:20:53Z</dcterms:modified>
</cp:coreProperties>
</file>