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354" r:id="rId1"/>
  </p:sldMasterIdLst>
  <p:notesMasterIdLst>
    <p:notesMasterId r:id="rId90"/>
  </p:notesMasterIdLst>
  <p:handoutMasterIdLst>
    <p:handoutMasterId r:id="rId91"/>
  </p:handoutMasterIdLst>
  <p:sldIdLst>
    <p:sldId id="492" r:id="rId2"/>
    <p:sldId id="535" r:id="rId3"/>
    <p:sldId id="570" r:id="rId4"/>
    <p:sldId id="546" r:id="rId5"/>
    <p:sldId id="545" r:id="rId6"/>
    <p:sldId id="547" r:id="rId7"/>
    <p:sldId id="571" r:id="rId8"/>
    <p:sldId id="572" r:id="rId9"/>
    <p:sldId id="525" r:id="rId10"/>
    <p:sldId id="615" r:id="rId11"/>
    <p:sldId id="616" r:id="rId12"/>
    <p:sldId id="606" r:id="rId13"/>
    <p:sldId id="554" r:id="rId14"/>
    <p:sldId id="438" r:id="rId15"/>
    <p:sldId id="568" r:id="rId16"/>
    <p:sldId id="497" r:id="rId17"/>
    <p:sldId id="575" r:id="rId18"/>
    <p:sldId id="500" r:id="rId19"/>
    <p:sldId id="613" r:id="rId20"/>
    <p:sldId id="441" r:id="rId21"/>
    <p:sldId id="498" r:id="rId22"/>
    <p:sldId id="608" r:id="rId23"/>
    <p:sldId id="501" r:id="rId24"/>
    <p:sldId id="611" r:id="rId25"/>
    <p:sldId id="612" r:id="rId26"/>
    <p:sldId id="576" r:id="rId27"/>
    <p:sldId id="586" r:id="rId28"/>
    <p:sldId id="584" r:id="rId29"/>
    <p:sldId id="527" r:id="rId30"/>
    <p:sldId id="567" r:id="rId31"/>
    <p:sldId id="483" r:id="rId32"/>
    <p:sldId id="496" r:id="rId33"/>
    <p:sldId id="495" r:id="rId34"/>
    <p:sldId id="574" r:id="rId35"/>
    <p:sldId id="505" r:id="rId36"/>
    <p:sldId id="514" r:id="rId37"/>
    <p:sldId id="529" r:id="rId38"/>
    <p:sldId id="443" r:id="rId39"/>
    <p:sldId id="523" r:id="rId40"/>
    <p:sldId id="531" r:id="rId41"/>
    <p:sldId id="512" r:id="rId42"/>
    <p:sldId id="507" r:id="rId43"/>
    <p:sldId id="519" r:id="rId44"/>
    <p:sldId id="532" r:id="rId45"/>
    <p:sldId id="538" r:id="rId46"/>
    <p:sldId id="542" r:id="rId47"/>
    <p:sldId id="543" r:id="rId48"/>
    <p:sldId id="544" r:id="rId49"/>
    <p:sldId id="585" r:id="rId50"/>
    <p:sldId id="588" r:id="rId51"/>
    <p:sldId id="589" r:id="rId52"/>
    <p:sldId id="590" r:id="rId53"/>
    <p:sldId id="591" r:id="rId54"/>
    <p:sldId id="592" r:id="rId55"/>
    <p:sldId id="593" r:id="rId56"/>
    <p:sldId id="594" r:id="rId57"/>
    <p:sldId id="595" r:id="rId58"/>
    <p:sldId id="587" r:id="rId59"/>
    <p:sldId id="596" r:id="rId60"/>
    <p:sldId id="597" r:id="rId61"/>
    <p:sldId id="598" r:id="rId62"/>
    <p:sldId id="600" r:id="rId63"/>
    <p:sldId id="601" r:id="rId64"/>
    <p:sldId id="604" r:id="rId65"/>
    <p:sldId id="577" r:id="rId66"/>
    <p:sldId id="603" r:id="rId67"/>
    <p:sldId id="579" r:id="rId68"/>
    <p:sldId id="580" r:id="rId69"/>
    <p:sldId id="578" r:id="rId70"/>
    <p:sldId id="602" r:id="rId71"/>
    <p:sldId id="605" r:id="rId72"/>
    <p:sldId id="424" r:id="rId73"/>
    <p:sldId id="582" r:id="rId74"/>
    <p:sldId id="581" r:id="rId75"/>
    <p:sldId id="562" r:id="rId76"/>
    <p:sldId id="563" r:id="rId77"/>
    <p:sldId id="431" r:id="rId78"/>
    <p:sldId id="432" r:id="rId79"/>
    <p:sldId id="433" r:id="rId80"/>
    <p:sldId id="488" r:id="rId81"/>
    <p:sldId id="503" r:id="rId82"/>
    <p:sldId id="504" r:id="rId83"/>
    <p:sldId id="539" r:id="rId84"/>
    <p:sldId id="540" r:id="rId85"/>
    <p:sldId id="541" r:id="rId86"/>
    <p:sldId id="573" r:id="rId87"/>
    <p:sldId id="614" r:id="rId88"/>
    <p:sldId id="444" r:id="rId8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7FF"/>
    <a:srgbClr val="0432FF"/>
    <a:srgbClr val="000000"/>
    <a:srgbClr val="FF40FF"/>
    <a:srgbClr val="9E3B91"/>
    <a:srgbClr val="FF9300"/>
    <a:srgbClr val="FD6108"/>
    <a:srgbClr val="009193"/>
    <a:srgbClr val="806C1A"/>
    <a:srgbClr val="CA6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42"/>
    <p:restoredTop sz="97500" autoAdjust="0"/>
  </p:normalViewPr>
  <p:slideViewPr>
    <p:cSldViewPr>
      <p:cViewPr>
        <p:scale>
          <a:sx n="100" d="100"/>
          <a:sy n="100" d="100"/>
        </p:scale>
        <p:origin x="776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EA34C-A42D-8345-B69A-CD928C4E3415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D9425BBC-2DD5-FC4C-AC4B-C5FD9D328481}">
      <dgm:prSet phldrT="[文本]"/>
      <dgm:spPr>
        <a:ln>
          <a:solidFill>
            <a:srgbClr val="000000"/>
          </a:solidFill>
        </a:ln>
      </dgm:spPr>
      <dgm:t>
        <a:bodyPr/>
        <a:lstStyle/>
        <a:p>
          <a:r>
            <a:rPr lang="en-US" altLang="zh-CN" dirty="0" smtClean="0">
              <a:latin typeface="Times New Roman" charset="0"/>
              <a:ea typeface="Times New Roman" charset="0"/>
              <a:cs typeface="Times New Roman" charset="0"/>
            </a:rPr>
            <a:t>14 </a:t>
          </a:r>
          <a:r>
            <a:rPr lang="en-US" altLang="zh-CN" dirty="0" err="1" smtClean="0"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dirty="0" smtClean="0"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baseline="30000" dirty="0" smtClean="0"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baseline="300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DB85E98D-60FC-4244-BCD0-2B605CB5F55B}" type="parTrans" cxnId="{F6D33C04-CFAB-134D-BDE6-2B1C27E7FA5C}">
      <dgm:prSet/>
      <dgm:spPr/>
      <dgm:t>
        <a:bodyPr/>
        <a:lstStyle/>
        <a:p>
          <a:endParaRPr lang="zh-CN" altLang="en-US"/>
        </a:p>
      </dgm:t>
    </dgm:pt>
    <dgm:pt modelId="{DC51E0D6-FD29-074C-BCBE-1D32EA3A11E2}" type="sibTrans" cxnId="{F6D33C04-CFAB-134D-BDE6-2B1C27E7FA5C}">
      <dgm:prSet/>
      <dgm:spPr/>
      <dgm:t>
        <a:bodyPr/>
        <a:lstStyle/>
        <a:p>
          <a:endParaRPr lang="zh-CN" altLang="en-US"/>
        </a:p>
      </dgm:t>
    </dgm:pt>
    <dgm:pt modelId="{4294ED19-CCB6-F74B-8AF7-F27710E84CDE}">
      <dgm:prSet phldrT="[文本]"/>
      <dgm:spPr>
        <a:ln>
          <a:solidFill>
            <a:srgbClr val="0432FF"/>
          </a:solidFill>
        </a:ln>
      </dgm:spPr>
      <dgm:t>
        <a:bodyPr/>
        <a:lstStyle/>
        <a:p>
          <a:r>
            <a:rPr lang="en-US" altLang="zh-CN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33 </a:t>
          </a:r>
          <a:r>
            <a:rPr lang="en-US" altLang="zh-CN" dirty="0" err="1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baseline="300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baseline="30000" dirty="0">
            <a:solidFill>
              <a:srgbClr val="0432FF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4902085-2481-8D45-87BC-C798FBF20B38}" type="parTrans" cxnId="{3F737DEC-C362-C94C-9643-98A18F65E8C7}">
      <dgm:prSet/>
      <dgm:spPr/>
      <dgm:t>
        <a:bodyPr/>
        <a:lstStyle/>
        <a:p>
          <a:endParaRPr lang="zh-CN" altLang="en-US"/>
        </a:p>
      </dgm:t>
    </dgm:pt>
    <dgm:pt modelId="{BACFAC48-F084-A74F-BAD8-00257E16D95C}" type="sibTrans" cxnId="{3F737DEC-C362-C94C-9643-98A18F65E8C7}">
      <dgm:prSet/>
      <dgm:spPr/>
      <dgm:t>
        <a:bodyPr/>
        <a:lstStyle/>
        <a:p>
          <a:endParaRPr lang="zh-CN" altLang="en-US"/>
        </a:p>
      </dgm:t>
    </dgm:pt>
    <dgm:pt modelId="{34326710-FC55-9643-8322-8BC752F3622D}">
      <dgm:prSet phldrT="[文本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CN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100 </a:t>
          </a:r>
          <a:r>
            <a:rPr lang="en-US" altLang="zh-CN" dirty="0" err="1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baseline="300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baseline="30000" dirty="0">
            <a:solidFill>
              <a:srgbClr val="FF0000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FAD2A26C-C826-E546-99A1-54889B104D49}" type="parTrans" cxnId="{335663D6-5CDA-044B-B632-EA9DB7F0E0DD}">
      <dgm:prSet/>
      <dgm:spPr/>
      <dgm:t>
        <a:bodyPr/>
        <a:lstStyle/>
        <a:p>
          <a:endParaRPr lang="zh-CN" altLang="en-US"/>
        </a:p>
      </dgm:t>
    </dgm:pt>
    <dgm:pt modelId="{D2994A68-12E6-2C43-91DF-81C9EA7E78F4}" type="sibTrans" cxnId="{335663D6-5CDA-044B-B632-EA9DB7F0E0DD}">
      <dgm:prSet/>
      <dgm:spPr/>
      <dgm:t>
        <a:bodyPr/>
        <a:lstStyle/>
        <a:p>
          <a:endParaRPr lang="zh-CN" altLang="en-US"/>
        </a:p>
      </dgm:t>
    </dgm:pt>
    <dgm:pt modelId="{BF5DFAEC-9B65-654F-8A8B-FCCE6B9E1E98}" type="pres">
      <dgm:prSet presAssocID="{4F8EA34C-A42D-8345-B69A-CD928C4E3415}" presName="arrowDiagram" presStyleCnt="0">
        <dgm:presLayoutVars>
          <dgm:chMax val="5"/>
          <dgm:dir/>
          <dgm:resizeHandles val="exact"/>
        </dgm:presLayoutVars>
      </dgm:prSet>
      <dgm:spPr/>
    </dgm:pt>
    <dgm:pt modelId="{6B0E2BC8-BA9B-D44A-81D4-ED4961ABBF97}" type="pres">
      <dgm:prSet presAssocID="{4F8EA34C-A42D-8345-B69A-CD928C4E3415}" presName="arrow" presStyleLbl="bgShp" presStyleIdx="0" presStyleCnt="1" custLinFactNeighborX="-591" custLinFactNeighborY="-26405"/>
      <dgm:spPr/>
      <dgm:t>
        <a:bodyPr/>
        <a:lstStyle/>
        <a:p>
          <a:endParaRPr lang="zh-CN" altLang="en-US"/>
        </a:p>
      </dgm:t>
    </dgm:pt>
    <dgm:pt modelId="{9F7D5C10-792E-DB43-AB84-6E46904CD54C}" type="pres">
      <dgm:prSet presAssocID="{4F8EA34C-A42D-8345-B69A-CD928C4E3415}" presName="arrowDiagram3" presStyleCnt="0"/>
      <dgm:spPr/>
    </dgm:pt>
    <dgm:pt modelId="{9119AABC-81DD-1046-86CE-FA5D6DB82C40}" type="pres">
      <dgm:prSet presAssocID="{D9425BBC-2DD5-FC4C-AC4B-C5FD9D328481}" presName="bullet3a" presStyleLbl="node1" presStyleIdx="0" presStyleCnt="3"/>
      <dgm:spPr/>
    </dgm:pt>
    <dgm:pt modelId="{A7024D29-23DE-264E-A0AB-A4B8B798A2F9}" type="pres">
      <dgm:prSet presAssocID="{D9425BBC-2DD5-FC4C-AC4B-C5FD9D328481}" presName="textBox3a" presStyleLbl="revTx" presStyleIdx="0" presStyleCnt="3" custScaleY="66938" custLinFactNeighborX="-1754" custLinFactNeighborY="-23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EE4E57-09F4-9E43-A524-DADC1C6B181D}" type="pres">
      <dgm:prSet presAssocID="{4294ED19-CCB6-F74B-8AF7-F27710E84CDE}" presName="bullet3b" presStyleLbl="node1" presStyleIdx="1" presStyleCnt="3"/>
      <dgm:spPr>
        <a:solidFill>
          <a:srgbClr val="0432FF"/>
        </a:solidFill>
        <a:ln>
          <a:solidFill>
            <a:srgbClr val="0432FF"/>
          </a:solidFill>
        </a:ln>
      </dgm:spPr>
    </dgm:pt>
    <dgm:pt modelId="{59E31AFD-6955-2147-A4AA-CF6A62A47F21}" type="pres">
      <dgm:prSet presAssocID="{4294ED19-CCB6-F74B-8AF7-F27710E84CDE}" presName="textBox3b" presStyleLbl="revTx" presStyleIdx="1" presStyleCnt="3" custScaleX="93355" custScaleY="36026" custLinFactNeighborX="11670" custLinFactNeighborY="-175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39E625-86C1-2F46-B4AD-849120B46DC4}" type="pres">
      <dgm:prSet presAssocID="{34326710-FC55-9643-8322-8BC752F3622D}" presName="bullet3c" presStyleLbl="node1" presStyleIdx="2" presStyleCnt="3"/>
      <dgm:spPr>
        <a:solidFill>
          <a:srgbClr val="FF0000"/>
        </a:solidFill>
        <a:ln>
          <a:solidFill>
            <a:srgbClr val="FF0000"/>
          </a:solidFill>
        </a:ln>
      </dgm:spPr>
    </dgm:pt>
    <dgm:pt modelId="{4A8243DC-F6B0-5C40-A2EA-C2007F2089A7}" type="pres">
      <dgm:prSet presAssocID="{34326710-FC55-9643-8322-8BC752F3622D}" presName="textBox3c" presStyleLbl="revTx" presStyleIdx="2" presStyleCnt="3" custScaleX="106707" custScaleY="26243" custLinFactNeighborX="2939" custLinFactNeighborY="-2624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F737DEC-C362-C94C-9643-98A18F65E8C7}" srcId="{4F8EA34C-A42D-8345-B69A-CD928C4E3415}" destId="{4294ED19-CCB6-F74B-8AF7-F27710E84CDE}" srcOrd="1" destOrd="0" parTransId="{64902085-2481-8D45-87BC-C798FBF20B38}" sibTransId="{BACFAC48-F084-A74F-BAD8-00257E16D95C}"/>
    <dgm:cxn modelId="{F6D33C04-CFAB-134D-BDE6-2B1C27E7FA5C}" srcId="{4F8EA34C-A42D-8345-B69A-CD928C4E3415}" destId="{D9425BBC-2DD5-FC4C-AC4B-C5FD9D328481}" srcOrd="0" destOrd="0" parTransId="{DB85E98D-60FC-4244-BCD0-2B605CB5F55B}" sibTransId="{DC51E0D6-FD29-074C-BCBE-1D32EA3A11E2}"/>
    <dgm:cxn modelId="{540164A8-7907-D94A-B166-F3BD32010A74}" type="presOf" srcId="{D9425BBC-2DD5-FC4C-AC4B-C5FD9D328481}" destId="{A7024D29-23DE-264E-A0AB-A4B8B798A2F9}" srcOrd="0" destOrd="0" presId="urn:microsoft.com/office/officeart/2005/8/layout/arrow2"/>
    <dgm:cxn modelId="{335663D6-5CDA-044B-B632-EA9DB7F0E0DD}" srcId="{4F8EA34C-A42D-8345-B69A-CD928C4E3415}" destId="{34326710-FC55-9643-8322-8BC752F3622D}" srcOrd="2" destOrd="0" parTransId="{FAD2A26C-C826-E546-99A1-54889B104D49}" sibTransId="{D2994A68-12E6-2C43-91DF-81C9EA7E78F4}"/>
    <dgm:cxn modelId="{155982A9-9E67-3048-9313-888E5CFD93D6}" type="presOf" srcId="{4294ED19-CCB6-F74B-8AF7-F27710E84CDE}" destId="{59E31AFD-6955-2147-A4AA-CF6A62A47F21}" srcOrd="0" destOrd="0" presId="urn:microsoft.com/office/officeart/2005/8/layout/arrow2"/>
    <dgm:cxn modelId="{B0010B7D-A36A-664C-B64B-3A9FDAD2B245}" type="presOf" srcId="{4F8EA34C-A42D-8345-B69A-CD928C4E3415}" destId="{BF5DFAEC-9B65-654F-8A8B-FCCE6B9E1E98}" srcOrd="0" destOrd="0" presId="urn:microsoft.com/office/officeart/2005/8/layout/arrow2"/>
    <dgm:cxn modelId="{61228F08-DED1-3544-A36A-8A6BA9FF795D}" type="presOf" srcId="{34326710-FC55-9643-8322-8BC752F3622D}" destId="{4A8243DC-F6B0-5C40-A2EA-C2007F2089A7}" srcOrd="0" destOrd="0" presId="urn:microsoft.com/office/officeart/2005/8/layout/arrow2"/>
    <dgm:cxn modelId="{2E8E42C3-1045-A74C-AFCE-095CB9451383}" type="presParOf" srcId="{BF5DFAEC-9B65-654F-8A8B-FCCE6B9E1E98}" destId="{6B0E2BC8-BA9B-D44A-81D4-ED4961ABBF97}" srcOrd="0" destOrd="0" presId="urn:microsoft.com/office/officeart/2005/8/layout/arrow2"/>
    <dgm:cxn modelId="{203C0A99-CDC0-8E44-8B9D-51222F0BFFDF}" type="presParOf" srcId="{BF5DFAEC-9B65-654F-8A8B-FCCE6B9E1E98}" destId="{9F7D5C10-792E-DB43-AB84-6E46904CD54C}" srcOrd="1" destOrd="0" presId="urn:microsoft.com/office/officeart/2005/8/layout/arrow2"/>
    <dgm:cxn modelId="{85A56A31-5868-634C-B9FC-D4AD634C27B2}" type="presParOf" srcId="{9F7D5C10-792E-DB43-AB84-6E46904CD54C}" destId="{9119AABC-81DD-1046-86CE-FA5D6DB82C40}" srcOrd="0" destOrd="0" presId="urn:microsoft.com/office/officeart/2005/8/layout/arrow2"/>
    <dgm:cxn modelId="{8E45C64B-4680-2E42-9498-5CEC944BA7CB}" type="presParOf" srcId="{9F7D5C10-792E-DB43-AB84-6E46904CD54C}" destId="{A7024D29-23DE-264E-A0AB-A4B8B798A2F9}" srcOrd="1" destOrd="0" presId="urn:microsoft.com/office/officeart/2005/8/layout/arrow2"/>
    <dgm:cxn modelId="{24B16AF4-0896-584E-96C2-677851F5A35B}" type="presParOf" srcId="{9F7D5C10-792E-DB43-AB84-6E46904CD54C}" destId="{86EE4E57-09F4-9E43-A524-DADC1C6B181D}" srcOrd="2" destOrd="0" presId="urn:microsoft.com/office/officeart/2005/8/layout/arrow2"/>
    <dgm:cxn modelId="{DDB2E2FE-4DBB-D84E-AFF1-66A30A4D44A5}" type="presParOf" srcId="{9F7D5C10-792E-DB43-AB84-6E46904CD54C}" destId="{59E31AFD-6955-2147-A4AA-CF6A62A47F21}" srcOrd="3" destOrd="0" presId="urn:microsoft.com/office/officeart/2005/8/layout/arrow2"/>
    <dgm:cxn modelId="{17141937-1AF5-0A4D-B2D4-5D310E4E35F1}" type="presParOf" srcId="{9F7D5C10-792E-DB43-AB84-6E46904CD54C}" destId="{7139E625-86C1-2F46-B4AD-849120B46DC4}" srcOrd="4" destOrd="0" presId="urn:microsoft.com/office/officeart/2005/8/layout/arrow2"/>
    <dgm:cxn modelId="{1AEBD2D0-BC64-E442-87C9-5DB5A13677C7}" type="presParOf" srcId="{9F7D5C10-792E-DB43-AB84-6E46904CD54C}" destId="{4A8243DC-F6B0-5C40-A2EA-C2007F2089A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EA34C-A42D-8345-B69A-CD928C4E3415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D9425BBC-2DD5-FC4C-AC4B-C5FD9D328481}">
      <dgm:prSet phldrT="[文本]"/>
      <dgm:spPr>
        <a:ln>
          <a:solidFill>
            <a:srgbClr val="000000"/>
          </a:solidFill>
        </a:ln>
      </dgm:spPr>
      <dgm:t>
        <a:bodyPr/>
        <a:lstStyle/>
        <a:p>
          <a:r>
            <a:rPr lang="en-US" altLang="zh-CN" dirty="0" smtClean="0">
              <a:latin typeface="Times New Roman" charset="0"/>
              <a:ea typeface="Times New Roman" charset="0"/>
              <a:cs typeface="Times New Roman" charset="0"/>
            </a:rPr>
            <a:t>14 </a:t>
          </a:r>
          <a:r>
            <a:rPr lang="en-US" altLang="zh-CN" dirty="0" err="1" smtClean="0"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dirty="0" smtClean="0"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baseline="30000" dirty="0" smtClean="0"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baseline="300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DB85E98D-60FC-4244-BCD0-2B605CB5F55B}" type="parTrans" cxnId="{F6D33C04-CFAB-134D-BDE6-2B1C27E7FA5C}">
      <dgm:prSet/>
      <dgm:spPr/>
      <dgm:t>
        <a:bodyPr/>
        <a:lstStyle/>
        <a:p>
          <a:endParaRPr lang="zh-CN" altLang="en-US"/>
        </a:p>
      </dgm:t>
    </dgm:pt>
    <dgm:pt modelId="{DC51E0D6-FD29-074C-BCBE-1D32EA3A11E2}" type="sibTrans" cxnId="{F6D33C04-CFAB-134D-BDE6-2B1C27E7FA5C}">
      <dgm:prSet/>
      <dgm:spPr/>
      <dgm:t>
        <a:bodyPr/>
        <a:lstStyle/>
        <a:p>
          <a:endParaRPr lang="zh-CN" altLang="en-US"/>
        </a:p>
      </dgm:t>
    </dgm:pt>
    <dgm:pt modelId="{4294ED19-CCB6-F74B-8AF7-F27710E84CDE}">
      <dgm:prSet phldrT="[文本]"/>
      <dgm:spPr>
        <a:ln>
          <a:solidFill>
            <a:srgbClr val="0432FF"/>
          </a:solidFill>
        </a:ln>
      </dgm:spPr>
      <dgm:t>
        <a:bodyPr/>
        <a:lstStyle/>
        <a:p>
          <a:r>
            <a:rPr lang="en-US" altLang="zh-CN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33 </a:t>
          </a:r>
          <a:r>
            <a:rPr lang="en-US" altLang="zh-CN" dirty="0" err="1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baseline="300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baseline="30000" dirty="0">
            <a:solidFill>
              <a:srgbClr val="0432FF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4902085-2481-8D45-87BC-C798FBF20B38}" type="parTrans" cxnId="{3F737DEC-C362-C94C-9643-98A18F65E8C7}">
      <dgm:prSet/>
      <dgm:spPr/>
      <dgm:t>
        <a:bodyPr/>
        <a:lstStyle/>
        <a:p>
          <a:endParaRPr lang="zh-CN" altLang="en-US"/>
        </a:p>
      </dgm:t>
    </dgm:pt>
    <dgm:pt modelId="{BACFAC48-F084-A74F-BAD8-00257E16D95C}" type="sibTrans" cxnId="{3F737DEC-C362-C94C-9643-98A18F65E8C7}">
      <dgm:prSet/>
      <dgm:spPr/>
      <dgm:t>
        <a:bodyPr/>
        <a:lstStyle/>
        <a:p>
          <a:endParaRPr lang="zh-CN" altLang="en-US"/>
        </a:p>
      </dgm:t>
    </dgm:pt>
    <dgm:pt modelId="{34326710-FC55-9643-8322-8BC752F3622D}">
      <dgm:prSet phldrT="[文本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CN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100 </a:t>
          </a:r>
          <a:r>
            <a:rPr lang="en-US" altLang="zh-CN" dirty="0" err="1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baseline="300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baseline="30000" dirty="0">
            <a:solidFill>
              <a:srgbClr val="FF0000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FAD2A26C-C826-E546-99A1-54889B104D49}" type="parTrans" cxnId="{335663D6-5CDA-044B-B632-EA9DB7F0E0DD}">
      <dgm:prSet/>
      <dgm:spPr/>
      <dgm:t>
        <a:bodyPr/>
        <a:lstStyle/>
        <a:p>
          <a:endParaRPr lang="zh-CN" altLang="en-US"/>
        </a:p>
      </dgm:t>
    </dgm:pt>
    <dgm:pt modelId="{D2994A68-12E6-2C43-91DF-81C9EA7E78F4}" type="sibTrans" cxnId="{335663D6-5CDA-044B-B632-EA9DB7F0E0DD}">
      <dgm:prSet/>
      <dgm:spPr/>
      <dgm:t>
        <a:bodyPr/>
        <a:lstStyle/>
        <a:p>
          <a:endParaRPr lang="zh-CN" altLang="en-US"/>
        </a:p>
      </dgm:t>
    </dgm:pt>
    <dgm:pt modelId="{BF5DFAEC-9B65-654F-8A8B-FCCE6B9E1E98}" type="pres">
      <dgm:prSet presAssocID="{4F8EA34C-A42D-8345-B69A-CD928C4E3415}" presName="arrowDiagram" presStyleCnt="0">
        <dgm:presLayoutVars>
          <dgm:chMax val="5"/>
          <dgm:dir/>
          <dgm:resizeHandles val="exact"/>
        </dgm:presLayoutVars>
      </dgm:prSet>
      <dgm:spPr/>
    </dgm:pt>
    <dgm:pt modelId="{6B0E2BC8-BA9B-D44A-81D4-ED4961ABBF97}" type="pres">
      <dgm:prSet presAssocID="{4F8EA34C-A42D-8345-B69A-CD928C4E3415}" presName="arrow" presStyleLbl="bgShp" presStyleIdx="0" presStyleCnt="1" custLinFactNeighborX="-591" custLinFactNeighborY="-26405"/>
      <dgm:spPr/>
      <dgm:t>
        <a:bodyPr/>
        <a:lstStyle/>
        <a:p>
          <a:endParaRPr lang="zh-CN" altLang="en-US"/>
        </a:p>
      </dgm:t>
    </dgm:pt>
    <dgm:pt modelId="{9F7D5C10-792E-DB43-AB84-6E46904CD54C}" type="pres">
      <dgm:prSet presAssocID="{4F8EA34C-A42D-8345-B69A-CD928C4E3415}" presName="arrowDiagram3" presStyleCnt="0"/>
      <dgm:spPr/>
    </dgm:pt>
    <dgm:pt modelId="{9119AABC-81DD-1046-86CE-FA5D6DB82C40}" type="pres">
      <dgm:prSet presAssocID="{D9425BBC-2DD5-FC4C-AC4B-C5FD9D328481}" presName="bullet3a" presStyleLbl="node1" presStyleIdx="0" presStyleCnt="3"/>
      <dgm:spPr/>
    </dgm:pt>
    <dgm:pt modelId="{A7024D29-23DE-264E-A0AB-A4B8B798A2F9}" type="pres">
      <dgm:prSet presAssocID="{D9425BBC-2DD5-FC4C-AC4B-C5FD9D328481}" presName="textBox3a" presStyleLbl="revTx" presStyleIdx="0" presStyleCnt="3" custScaleY="66938" custLinFactNeighborX="-1754" custLinFactNeighborY="-23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EE4E57-09F4-9E43-A524-DADC1C6B181D}" type="pres">
      <dgm:prSet presAssocID="{4294ED19-CCB6-F74B-8AF7-F27710E84CDE}" presName="bullet3b" presStyleLbl="node1" presStyleIdx="1" presStyleCnt="3"/>
      <dgm:spPr>
        <a:solidFill>
          <a:srgbClr val="0432FF"/>
        </a:solidFill>
        <a:ln>
          <a:solidFill>
            <a:srgbClr val="0432FF"/>
          </a:solidFill>
        </a:ln>
      </dgm:spPr>
    </dgm:pt>
    <dgm:pt modelId="{59E31AFD-6955-2147-A4AA-CF6A62A47F21}" type="pres">
      <dgm:prSet presAssocID="{4294ED19-CCB6-F74B-8AF7-F27710E84CDE}" presName="textBox3b" presStyleLbl="revTx" presStyleIdx="1" presStyleCnt="3" custScaleX="93355" custScaleY="36026" custLinFactNeighborX="11670" custLinFactNeighborY="-175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39E625-86C1-2F46-B4AD-849120B46DC4}" type="pres">
      <dgm:prSet presAssocID="{34326710-FC55-9643-8322-8BC752F3622D}" presName="bullet3c" presStyleLbl="node1" presStyleIdx="2" presStyleCnt="3"/>
      <dgm:spPr>
        <a:solidFill>
          <a:srgbClr val="FF0000"/>
        </a:solidFill>
        <a:ln>
          <a:solidFill>
            <a:srgbClr val="FF0000"/>
          </a:solidFill>
        </a:ln>
      </dgm:spPr>
    </dgm:pt>
    <dgm:pt modelId="{4A8243DC-F6B0-5C40-A2EA-C2007F2089A7}" type="pres">
      <dgm:prSet presAssocID="{34326710-FC55-9643-8322-8BC752F3622D}" presName="textBox3c" presStyleLbl="revTx" presStyleIdx="2" presStyleCnt="3" custScaleX="106707" custScaleY="26243" custLinFactNeighborX="2939" custLinFactNeighborY="-2624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CF64406-F24D-9241-9A25-80F4AB113EB6}" type="presOf" srcId="{4F8EA34C-A42D-8345-B69A-CD928C4E3415}" destId="{BF5DFAEC-9B65-654F-8A8B-FCCE6B9E1E98}" srcOrd="0" destOrd="0" presId="urn:microsoft.com/office/officeart/2005/8/layout/arrow2"/>
    <dgm:cxn modelId="{3F737DEC-C362-C94C-9643-98A18F65E8C7}" srcId="{4F8EA34C-A42D-8345-B69A-CD928C4E3415}" destId="{4294ED19-CCB6-F74B-8AF7-F27710E84CDE}" srcOrd="1" destOrd="0" parTransId="{64902085-2481-8D45-87BC-C798FBF20B38}" sibTransId="{BACFAC48-F084-A74F-BAD8-00257E16D95C}"/>
    <dgm:cxn modelId="{F6D33C04-CFAB-134D-BDE6-2B1C27E7FA5C}" srcId="{4F8EA34C-A42D-8345-B69A-CD928C4E3415}" destId="{D9425BBC-2DD5-FC4C-AC4B-C5FD9D328481}" srcOrd="0" destOrd="0" parTransId="{DB85E98D-60FC-4244-BCD0-2B605CB5F55B}" sibTransId="{DC51E0D6-FD29-074C-BCBE-1D32EA3A11E2}"/>
    <dgm:cxn modelId="{E9C29146-CE13-3246-ABFA-D30FA06C12E7}" type="presOf" srcId="{D9425BBC-2DD5-FC4C-AC4B-C5FD9D328481}" destId="{A7024D29-23DE-264E-A0AB-A4B8B798A2F9}" srcOrd="0" destOrd="0" presId="urn:microsoft.com/office/officeart/2005/8/layout/arrow2"/>
    <dgm:cxn modelId="{7E5FC73C-466B-FF43-8262-B825FA725A52}" type="presOf" srcId="{4294ED19-CCB6-F74B-8AF7-F27710E84CDE}" destId="{59E31AFD-6955-2147-A4AA-CF6A62A47F21}" srcOrd="0" destOrd="0" presId="urn:microsoft.com/office/officeart/2005/8/layout/arrow2"/>
    <dgm:cxn modelId="{335663D6-5CDA-044B-B632-EA9DB7F0E0DD}" srcId="{4F8EA34C-A42D-8345-B69A-CD928C4E3415}" destId="{34326710-FC55-9643-8322-8BC752F3622D}" srcOrd="2" destOrd="0" parTransId="{FAD2A26C-C826-E546-99A1-54889B104D49}" sibTransId="{D2994A68-12E6-2C43-91DF-81C9EA7E78F4}"/>
    <dgm:cxn modelId="{AADC5D3B-8590-EA48-94C0-0DE9452C6C51}" type="presOf" srcId="{34326710-FC55-9643-8322-8BC752F3622D}" destId="{4A8243DC-F6B0-5C40-A2EA-C2007F2089A7}" srcOrd="0" destOrd="0" presId="urn:microsoft.com/office/officeart/2005/8/layout/arrow2"/>
    <dgm:cxn modelId="{BED51B8D-4DFA-B746-9463-A2D07DFC46A9}" type="presParOf" srcId="{BF5DFAEC-9B65-654F-8A8B-FCCE6B9E1E98}" destId="{6B0E2BC8-BA9B-D44A-81D4-ED4961ABBF97}" srcOrd="0" destOrd="0" presId="urn:microsoft.com/office/officeart/2005/8/layout/arrow2"/>
    <dgm:cxn modelId="{B2A1011B-0F63-0641-8EB1-FE5689AFF12F}" type="presParOf" srcId="{BF5DFAEC-9B65-654F-8A8B-FCCE6B9E1E98}" destId="{9F7D5C10-792E-DB43-AB84-6E46904CD54C}" srcOrd="1" destOrd="0" presId="urn:microsoft.com/office/officeart/2005/8/layout/arrow2"/>
    <dgm:cxn modelId="{96CE8B4D-D62D-764E-9A3B-40CD957E536A}" type="presParOf" srcId="{9F7D5C10-792E-DB43-AB84-6E46904CD54C}" destId="{9119AABC-81DD-1046-86CE-FA5D6DB82C40}" srcOrd="0" destOrd="0" presId="urn:microsoft.com/office/officeart/2005/8/layout/arrow2"/>
    <dgm:cxn modelId="{81814A81-D549-B54C-9E01-9EB6E76AEBB1}" type="presParOf" srcId="{9F7D5C10-792E-DB43-AB84-6E46904CD54C}" destId="{A7024D29-23DE-264E-A0AB-A4B8B798A2F9}" srcOrd="1" destOrd="0" presId="urn:microsoft.com/office/officeart/2005/8/layout/arrow2"/>
    <dgm:cxn modelId="{2E194690-2388-034F-82EF-EFB31128FDD5}" type="presParOf" srcId="{9F7D5C10-792E-DB43-AB84-6E46904CD54C}" destId="{86EE4E57-09F4-9E43-A524-DADC1C6B181D}" srcOrd="2" destOrd="0" presId="urn:microsoft.com/office/officeart/2005/8/layout/arrow2"/>
    <dgm:cxn modelId="{3C537AC0-D3E6-D648-AD52-21779DC8F1CF}" type="presParOf" srcId="{9F7D5C10-792E-DB43-AB84-6E46904CD54C}" destId="{59E31AFD-6955-2147-A4AA-CF6A62A47F21}" srcOrd="3" destOrd="0" presId="urn:microsoft.com/office/officeart/2005/8/layout/arrow2"/>
    <dgm:cxn modelId="{93B75A2B-A99F-064B-9501-D47E382C931B}" type="presParOf" srcId="{9F7D5C10-792E-DB43-AB84-6E46904CD54C}" destId="{7139E625-86C1-2F46-B4AD-849120B46DC4}" srcOrd="4" destOrd="0" presId="urn:microsoft.com/office/officeart/2005/8/layout/arrow2"/>
    <dgm:cxn modelId="{C471DFD7-194C-024F-BBB7-7BAFDC2E43AC}" type="presParOf" srcId="{9F7D5C10-792E-DB43-AB84-6E46904CD54C}" destId="{4A8243DC-F6B0-5C40-A2EA-C2007F2089A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BF9227-0B7F-40C7-BB04-8B457F6AA460}" type="doc">
      <dgm:prSet loTypeId="urn:microsoft.com/office/officeart/2005/8/layout/bProcess4" loCatId="process" qsTypeId="urn:microsoft.com/office/officeart/2005/8/quickstyle/simple1" qsCatId="simple" csTypeId="urn:microsoft.com/office/officeart/2005/8/colors/colorful1#4" csCatId="colorful" phldr="1"/>
      <dgm:spPr/>
    </dgm:pt>
    <dgm:pt modelId="{59D825E2-C7E8-477D-ABDC-0AC7C273647E}">
      <dgm:prSet phldrT="[文本]" custT="1"/>
      <dgm:spPr>
        <a:solidFill>
          <a:srgbClr val="008000"/>
        </a:solidFill>
      </dgm:spPr>
      <dgm:t>
        <a:bodyPr/>
        <a:lstStyle/>
        <a:p>
          <a:r>
            <a:rPr lang="en-US" altLang="zh-CN" sz="1200" b="1" dirty="0" smtClean="0">
              <a:latin typeface="Comic Sans MS" pitchFamily="66" charset="0"/>
            </a:rPr>
            <a:t>Likelihood function: L(</a:t>
          </a:r>
          <a:r>
            <a:rPr lang="el-GR" altLang="zh-CN" sz="1200" b="1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dirty="0" smtClean="0">
              <a:latin typeface="Comic Sans MS" pitchFamily="66" charset="0"/>
              <a:ea typeface="宋体"/>
            </a:rPr>
            <a:t>,</a:t>
          </a:r>
          <a:r>
            <a:rPr lang="el-GR" altLang="zh-CN" sz="1200" b="1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dirty="0" smtClean="0">
              <a:latin typeface="Comic Sans MS" pitchFamily="66" charset="0"/>
            </a:rPr>
            <a:t>)</a:t>
          </a:r>
        </a:p>
        <a:p>
          <a:r>
            <a:rPr lang="en-US" altLang="zh-CN" sz="1200" b="1" dirty="0" smtClean="0">
              <a:latin typeface="Comic Sans MS" pitchFamily="66" charset="0"/>
              <a:ea typeface="宋体"/>
            </a:rPr>
            <a:t> </a:t>
          </a:r>
          <a:r>
            <a:rPr lang="el-GR" altLang="zh-CN" sz="1200" b="1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dirty="0" smtClean="0">
              <a:latin typeface="Comic Sans MS" pitchFamily="66" charset="0"/>
              <a:ea typeface="宋体"/>
            </a:rPr>
            <a:t>: signal strength (POI);  </a:t>
          </a:r>
        </a:p>
        <a:p>
          <a:r>
            <a:rPr lang="el-GR" altLang="zh-CN" sz="1200" b="1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dirty="0" smtClean="0">
              <a:latin typeface="Comic Sans MS" pitchFamily="66" charset="0"/>
              <a:ea typeface="宋体"/>
            </a:rPr>
            <a:t>: nuisance parameters(NP)</a:t>
          </a:r>
        </a:p>
        <a:p>
          <a:r>
            <a:rPr lang="en-US" altLang="zh-CN" sz="1200" b="1" dirty="0" smtClean="0">
              <a:latin typeface="Comic Sans MS" pitchFamily="66" charset="0"/>
              <a:ea typeface="宋体"/>
            </a:rPr>
            <a:t>Profile Likelihood: constrain uncertainty (NP) as part of a likelihood fit</a:t>
          </a:r>
          <a:endParaRPr lang="zh-CN" altLang="en-US" sz="1200" b="1" dirty="0">
            <a:latin typeface="Comic Sans MS" pitchFamily="66" charset="0"/>
          </a:endParaRPr>
        </a:p>
      </dgm:t>
    </dgm:pt>
    <dgm:pt modelId="{0335B05F-CB90-4D2D-8C71-CF056D0855C4}" type="parTrans" cxnId="{444934D4-8B62-4EB6-B07D-9FFC6C0FB730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7179FE37-4DE7-4D8D-A16D-C247858EA2CF}" type="sibTrans" cxnId="{444934D4-8B62-4EB6-B07D-9FFC6C0FB730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4BF7BBFC-B01B-45A4-9454-1F60C42FC6DE}">
      <dgm:prSet phldrT="[文本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CN" sz="1400" b="1" dirty="0" smtClean="0">
              <a:latin typeface="Comic Sans MS" pitchFamily="66" charset="0"/>
            </a:rPr>
            <a:t>Construct test statistics  t</a:t>
          </a:r>
          <a:r>
            <a:rPr lang="el-GR" altLang="zh-CN" sz="1400" b="1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400" b="1" dirty="0" smtClean="0">
              <a:latin typeface="Comic Sans MS" pitchFamily="66" charset="0"/>
            </a:rPr>
            <a:t> based on likelihood ratio </a:t>
          </a:r>
          <a:r>
            <a:rPr lang="el-GR" altLang="zh-CN" sz="1400" b="1" dirty="0" smtClean="0">
              <a:latin typeface="Comic Sans MS" pitchFamily="66" charset="0"/>
              <a:ea typeface="宋体"/>
            </a:rPr>
            <a:t>λ</a:t>
          </a:r>
          <a:r>
            <a:rPr lang="en-US" altLang="zh-CN" sz="1400" b="1" dirty="0" smtClean="0">
              <a:latin typeface="Comic Sans MS" pitchFamily="66" charset="0"/>
            </a:rPr>
            <a:t>:</a:t>
          </a:r>
        </a:p>
        <a:p>
          <a:endParaRPr lang="en-US" altLang="zh-CN" sz="1400" b="1" dirty="0" smtClean="0">
            <a:latin typeface="Comic Sans MS" pitchFamily="66" charset="0"/>
          </a:endParaRPr>
        </a:p>
        <a:p>
          <a:endParaRPr lang="en-US" altLang="zh-CN" sz="1400" b="1" dirty="0" smtClean="0">
            <a:latin typeface="Comic Sans MS" pitchFamily="66" charset="0"/>
          </a:endParaRPr>
        </a:p>
      </dgm:t>
    </dgm:pt>
    <dgm:pt modelId="{CD5A40A4-D3E7-4060-B298-0C24EE768A21}" type="parTrans" cxnId="{19EC4ACC-5381-414B-A230-C518FCC248C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702C8129-2A03-430F-9F1D-5682F728A7F0}" type="sibTrans" cxnId="{19EC4ACC-5381-414B-A230-C518FCC248C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CE2DC93F-1B5A-4382-AF05-D928C27520DA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altLang="zh-CN" sz="1050" b="1" dirty="0" smtClean="0">
              <a:latin typeface="Comic Sans MS" pitchFamily="66" charset="0"/>
            </a:rPr>
            <a:t>Construct the PDF of test statistic t</a:t>
          </a:r>
          <a:r>
            <a:rPr lang="el-GR" altLang="zh-CN" sz="1050" b="1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050" b="1" baseline="-25000" dirty="0" smtClean="0">
              <a:latin typeface="Comic Sans MS" pitchFamily="66" charset="0"/>
              <a:ea typeface="宋体"/>
            </a:rPr>
            <a:t>: </a:t>
          </a:r>
          <a:r>
            <a:rPr lang="en-US" altLang="zh-CN" sz="1050" b="1" dirty="0" smtClean="0">
              <a:latin typeface="Comic Sans MS" pitchFamily="66" charset="0"/>
            </a:rPr>
            <a:t>generate toy Monte Carlo or using asymptotic formula</a:t>
          </a:r>
          <a:endParaRPr lang="en-US" altLang="zh-CN" sz="1600" b="1" dirty="0" smtClean="0">
            <a:latin typeface="Comic Sans MS" pitchFamily="66" charset="0"/>
          </a:endParaRPr>
        </a:p>
        <a:p>
          <a:endParaRPr lang="en-US" altLang="zh-CN" sz="1600" b="1" dirty="0" smtClean="0">
            <a:latin typeface="Comic Sans MS" pitchFamily="66" charset="0"/>
          </a:endParaRPr>
        </a:p>
        <a:p>
          <a:endParaRPr lang="zh-CN" altLang="en-US" sz="1400" b="1" dirty="0" smtClean="0">
            <a:latin typeface="Comic Sans MS" pitchFamily="66" charset="0"/>
          </a:endParaRPr>
        </a:p>
      </dgm:t>
    </dgm:pt>
    <dgm:pt modelId="{FDE2B058-3174-4C44-A787-51DBF283831F}" type="parTrans" cxnId="{C961C01A-F733-4E8A-AB0A-E55AC4B87A3C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97CC894C-3863-4A1A-9762-D1ED6AD256D4}" type="sibTrans" cxnId="{C961C01A-F733-4E8A-AB0A-E55AC4B87A3C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1B0ED2F9-6345-413B-8328-4A2D92EF41DB}">
      <dgm:prSet custT="1"/>
      <dgm:spPr>
        <a:solidFill>
          <a:srgbClr val="800000"/>
        </a:solidFill>
      </dgm:spPr>
      <dgm:t>
        <a:bodyPr/>
        <a:lstStyle/>
        <a:p>
          <a:r>
            <a:rPr lang="en-US" altLang="zh-CN" sz="1200" b="1" dirty="0" smtClean="0">
              <a:latin typeface="Comic Sans MS" pitchFamily="66" charset="0"/>
            </a:rPr>
            <a:t>From the constructed distribution of test statistic for </a:t>
          </a:r>
          <a:r>
            <a:rPr lang="en-US" altLang="zh-CN" sz="1200" b="1" dirty="0" err="1" smtClean="0">
              <a:latin typeface="Comic Sans MS" pitchFamily="66" charset="0"/>
            </a:rPr>
            <a:t>s+b</a:t>
          </a:r>
          <a:r>
            <a:rPr lang="en-US" altLang="zh-CN" sz="1200" b="1" dirty="0" smtClean="0">
              <a:latin typeface="Comic Sans MS" pitchFamily="66" charset="0"/>
            </a:rPr>
            <a:t>, find the p-value of the observation</a:t>
          </a:r>
          <a:endParaRPr lang="en-US" altLang="zh-CN" sz="1400" b="1" dirty="0" smtClean="0">
            <a:latin typeface="Comic Sans MS" pitchFamily="66" charset="0"/>
          </a:endParaRPr>
        </a:p>
        <a:p>
          <a:endParaRPr lang="en-US" altLang="zh-CN" sz="1400" b="1" dirty="0" smtClean="0">
            <a:latin typeface="Comic Sans MS" pitchFamily="66" charset="0"/>
          </a:endParaRPr>
        </a:p>
        <a:p>
          <a:endParaRPr lang="zh-CN" altLang="en-US" sz="1400" b="1" dirty="0">
            <a:latin typeface="Comic Sans MS" pitchFamily="66" charset="0"/>
          </a:endParaRPr>
        </a:p>
      </dgm:t>
    </dgm:pt>
    <dgm:pt modelId="{1E988533-15B6-443A-8728-05B9A19DDD9E}" type="parTrans" cxnId="{71025AC6-1CC1-4B52-8451-78BF7D0262E3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3FB936C0-3635-495F-AD74-3D4BCAB742AF}" type="sibTrans" cxnId="{71025AC6-1CC1-4B52-8451-78BF7D0262E3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833AC863-E973-4448-8CE2-4F6711D3FAE7}">
      <dgm:prSet custT="1"/>
      <dgm:spPr>
        <a:solidFill>
          <a:srgbClr val="800000"/>
        </a:solidFill>
      </dgm:spPr>
      <dgm:t>
        <a:bodyPr/>
        <a:lstStyle/>
        <a:p>
          <a:r>
            <a:rPr lang="en-US" altLang="zh-CN" sz="1400" b="1" dirty="0" smtClean="0">
              <a:latin typeface="Comic Sans MS" pitchFamily="66" charset="0"/>
            </a:rPr>
            <a:t>Based on the number of observed, expected events in all regions with all uncertainties: Probability density function (PDF)</a:t>
          </a:r>
          <a:endParaRPr lang="zh-CN" altLang="en-US" sz="1400" b="1" dirty="0">
            <a:latin typeface="Comic Sans MS" pitchFamily="66" charset="0"/>
          </a:endParaRPr>
        </a:p>
      </dgm:t>
    </dgm:pt>
    <dgm:pt modelId="{BFA4F10A-0C55-4FB2-B5FB-52DFF9D6D318}" type="parTrans" cxnId="{1EF1CE3B-F675-4291-B2E1-0A0EB0939D9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BF6BFC5D-73DB-4216-8394-B80372DB2095}" type="sibTrans" cxnId="{1EF1CE3B-F675-4291-B2E1-0A0EB0939D9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149C1E0F-9351-478B-AFB2-8EAF9FC9CC0F}">
      <dgm:prSet custT="1"/>
      <dgm:spPr>
        <a:solidFill>
          <a:srgbClr val="008000"/>
        </a:solidFill>
      </dgm:spPr>
      <dgm:t>
        <a:bodyPr/>
        <a:lstStyle/>
        <a:p>
          <a:r>
            <a:rPr lang="en-US" altLang="zh-CN" sz="1400" b="1" dirty="0" smtClean="0">
              <a:latin typeface="Comic Sans MS" pitchFamily="66" charset="0"/>
            </a:rPr>
            <a:t>If CLs&lt;0.05: the value of signal is excluded at 95% CL……….</a:t>
          </a:r>
        </a:p>
        <a:p>
          <a:endParaRPr lang="en-US" altLang="zh-CN" sz="1400" b="1" dirty="0" smtClean="0">
            <a:latin typeface="Comic Sans MS" pitchFamily="66" charset="0"/>
          </a:endParaRPr>
        </a:p>
        <a:p>
          <a:endParaRPr lang="zh-CN" altLang="en-US" sz="1400" b="1" dirty="0">
            <a:latin typeface="Comic Sans MS" pitchFamily="66" charset="0"/>
          </a:endParaRPr>
        </a:p>
      </dgm:t>
    </dgm:pt>
    <dgm:pt modelId="{0E081D97-B761-4BC5-B8EA-BAE6D6BF4E4C}" type="parTrans" cxnId="{C0BD9D66-403C-46FA-B567-8A8903C5606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BA9045FC-5794-4E5A-B234-4E3BC2CD34E7}" type="sibTrans" cxnId="{C0BD9D66-403C-46FA-B567-8A8903C5606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66ECFB07-9FE3-4F8B-A7D4-9C7B5CAA8614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CN" b="1" dirty="0" smtClean="0">
              <a:latin typeface="Comic Sans MS" pitchFamily="66" charset="0"/>
            </a:rPr>
            <a:t>The above check has been done for each signal grid points on the SUSY model.</a:t>
          </a:r>
        </a:p>
        <a:p>
          <a:r>
            <a:rPr lang="en-US" altLang="zh-CN" b="1" dirty="0" smtClean="0">
              <a:latin typeface="Comic Sans MS" pitchFamily="66" charset="0"/>
            </a:rPr>
            <a:t>The line can be drawn for the area where points are excluded</a:t>
          </a:r>
          <a:endParaRPr lang="zh-CN" altLang="en-US" b="1" dirty="0">
            <a:latin typeface="Comic Sans MS" pitchFamily="66" charset="0"/>
          </a:endParaRPr>
        </a:p>
      </dgm:t>
    </dgm:pt>
    <dgm:pt modelId="{118DFC06-EFDE-4600-AA38-F4D33FD052E8}" type="parTrans" cxnId="{33CFCF4C-EAFA-4512-B360-B96B15F4EA28}">
      <dgm:prSet/>
      <dgm:spPr/>
      <dgm:t>
        <a:bodyPr/>
        <a:lstStyle/>
        <a:p>
          <a:endParaRPr lang="zh-CN" altLang="en-US" b="1">
            <a:latin typeface="Comic Sans MS" pitchFamily="66" charset="0"/>
          </a:endParaRPr>
        </a:p>
      </dgm:t>
    </dgm:pt>
    <dgm:pt modelId="{7D189B09-162D-438B-BBBB-8997D9EB5BAF}" type="sibTrans" cxnId="{33CFCF4C-EAFA-4512-B360-B96B15F4EA28}">
      <dgm:prSet/>
      <dgm:spPr/>
      <dgm:t>
        <a:bodyPr/>
        <a:lstStyle/>
        <a:p>
          <a:endParaRPr lang="zh-CN" altLang="en-US" b="1">
            <a:latin typeface="Comic Sans MS" pitchFamily="66" charset="0"/>
          </a:endParaRPr>
        </a:p>
      </dgm:t>
    </dgm:pt>
    <dgm:pt modelId="{2C1AF7DC-8851-4414-A2DB-C250F0CE6F2C}">
      <dgm:prSet/>
      <dgm:spPr/>
      <dgm:t>
        <a:bodyPr/>
        <a:lstStyle/>
        <a:p>
          <a:endParaRPr lang="zh-CN" altLang="en-US" dirty="0"/>
        </a:p>
      </dgm:t>
    </dgm:pt>
    <dgm:pt modelId="{069918E6-5E3E-4B30-82B1-7183681D4391}" type="parTrans" cxnId="{CB289A4F-951D-4BED-A4DE-0CE3F7F7BD48}">
      <dgm:prSet/>
      <dgm:spPr/>
      <dgm:t>
        <a:bodyPr/>
        <a:lstStyle/>
        <a:p>
          <a:endParaRPr lang="zh-CN" altLang="en-US"/>
        </a:p>
      </dgm:t>
    </dgm:pt>
    <dgm:pt modelId="{74687E27-53DF-4A4B-9613-3C37A163CAF9}" type="sibTrans" cxnId="{CB289A4F-951D-4BED-A4DE-0CE3F7F7BD48}">
      <dgm:prSet/>
      <dgm:spPr/>
      <dgm:t>
        <a:bodyPr/>
        <a:lstStyle/>
        <a:p>
          <a:endParaRPr lang="zh-CN" altLang="en-US"/>
        </a:p>
      </dgm:t>
    </dgm:pt>
    <dgm:pt modelId="{0396DCDD-6176-4D0E-8B74-A0C647012840}">
      <dgm:prSet custT="1"/>
      <dgm:spPr>
        <a:solidFill>
          <a:srgbClr val="0000FF"/>
        </a:solidFill>
      </dgm:spPr>
      <dgm:t>
        <a:bodyPr/>
        <a:lstStyle/>
        <a:p>
          <a:r>
            <a:rPr lang="en-US" altLang="zh-CN" sz="1600" b="1" dirty="0" smtClean="0">
              <a:latin typeface="Comic Sans MS" pitchFamily="66" charset="0"/>
            </a:rPr>
            <a:t>Find the observed test statistic for tested </a:t>
          </a:r>
          <a:r>
            <a:rPr lang="el-GR" altLang="zh-CN" sz="1600" b="1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dirty="0" smtClean="0">
              <a:latin typeface="Comic Sans MS" pitchFamily="66" charset="0"/>
            </a:rPr>
            <a:t>: t</a:t>
          </a:r>
          <a:r>
            <a:rPr lang="el-GR" altLang="zh-CN" sz="1600" b="1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baseline="-25000" dirty="0" smtClean="0">
              <a:latin typeface="Comic Sans MS" pitchFamily="66" charset="0"/>
              <a:ea typeface="宋体"/>
            </a:rPr>
            <a:t>,</a:t>
          </a:r>
          <a:r>
            <a:rPr lang="en-US" altLang="zh-CN" sz="1600" b="1" baseline="-25000" dirty="0" err="1" smtClean="0">
              <a:latin typeface="Comic Sans MS" pitchFamily="66" charset="0"/>
              <a:ea typeface="宋体"/>
            </a:rPr>
            <a:t>obs</a:t>
          </a:r>
          <a:endParaRPr lang="en-US" altLang="zh-CN" sz="1600" b="1" dirty="0" smtClean="0">
            <a:latin typeface="Comic Sans MS" pitchFamily="66" charset="0"/>
          </a:endParaRPr>
        </a:p>
      </dgm:t>
    </dgm:pt>
    <dgm:pt modelId="{5B46743F-1CCA-4C31-8023-217814810709}" type="parTrans" cxnId="{A6240586-A3DA-41EC-AA5F-8EAB128355F7}">
      <dgm:prSet/>
      <dgm:spPr/>
      <dgm:t>
        <a:bodyPr/>
        <a:lstStyle/>
        <a:p>
          <a:endParaRPr lang="zh-CN" altLang="en-US"/>
        </a:p>
      </dgm:t>
    </dgm:pt>
    <dgm:pt modelId="{3B5679CD-23FF-4FEA-BF4A-7950EB498293}" type="sibTrans" cxnId="{A6240586-A3DA-41EC-AA5F-8EAB128355F7}">
      <dgm:prSet/>
      <dgm:spPr/>
      <dgm:t>
        <a:bodyPr/>
        <a:lstStyle/>
        <a:p>
          <a:endParaRPr lang="zh-CN" altLang="en-US"/>
        </a:p>
      </dgm:t>
    </dgm:pt>
    <dgm:pt modelId="{D688C8F9-A12D-4076-8660-4D1BC5F9A769}" type="pres">
      <dgm:prSet presAssocID="{71BF9227-0B7F-40C7-BB04-8B457F6AA460}" presName="Name0" presStyleCnt="0">
        <dgm:presLayoutVars>
          <dgm:dir/>
          <dgm:resizeHandles/>
        </dgm:presLayoutVars>
      </dgm:prSet>
      <dgm:spPr/>
    </dgm:pt>
    <dgm:pt modelId="{E8559AE8-7B2D-4613-91FD-E5DB664D5B36}" type="pres">
      <dgm:prSet presAssocID="{833AC863-E973-4448-8CE2-4F6711D3FAE7}" presName="compNode" presStyleCnt="0"/>
      <dgm:spPr/>
    </dgm:pt>
    <dgm:pt modelId="{7A3EF6FE-DCD8-4E91-97EE-3CC7EC681A8F}" type="pres">
      <dgm:prSet presAssocID="{833AC863-E973-4448-8CE2-4F6711D3FAE7}" presName="dummyConnPt" presStyleCnt="0"/>
      <dgm:spPr/>
    </dgm:pt>
    <dgm:pt modelId="{50E9C2BF-5A95-41D5-B2DD-EA288A43B26E}" type="pres">
      <dgm:prSet presAssocID="{833AC863-E973-4448-8CE2-4F6711D3FAE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4449D6-AD6D-4575-A7BE-3AC2804CDEE2}" type="pres">
      <dgm:prSet presAssocID="{BF6BFC5D-73DB-4216-8394-B80372DB2095}" presName="sibTrans" presStyleLbl="bgSibTrans2D1" presStyleIdx="0" presStyleCnt="8"/>
      <dgm:spPr/>
      <dgm:t>
        <a:bodyPr/>
        <a:lstStyle/>
        <a:p>
          <a:endParaRPr lang="zh-CN" altLang="en-US"/>
        </a:p>
      </dgm:t>
    </dgm:pt>
    <dgm:pt modelId="{9158CC51-78CF-4E7F-BB6D-3C75FD2CBCAA}" type="pres">
      <dgm:prSet presAssocID="{59D825E2-C7E8-477D-ABDC-0AC7C273647E}" presName="compNode" presStyleCnt="0"/>
      <dgm:spPr/>
    </dgm:pt>
    <dgm:pt modelId="{E16E8EE1-4DA3-480E-973F-79080FC30FA7}" type="pres">
      <dgm:prSet presAssocID="{59D825E2-C7E8-477D-ABDC-0AC7C273647E}" presName="dummyConnPt" presStyleCnt="0"/>
      <dgm:spPr/>
    </dgm:pt>
    <dgm:pt modelId="{1F147E02-EDFF-4F39-9884-A8C2830BA532}" type="pres">
      <dgm:prSet presAssocID="{59D825E2-C7E8-477D-ABDC-0AC7C273647E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7A33CE-82EF-4A6F-8CF3-5174C0819952}" type="pres">
      <dgm:prSet presAssocID="{7179FE37-4DE7-4D8D-A16D-C247858EA2CF}" presName="sibTrans" presStyleLbl="bgSibTrans2D1" presStyleIdx="1" presStyleCnt="8"/>
      <dgm:spPr/>
      <dgm:t>
        <a:bodyPr/>
        <a:lstStyle/>
        <a:p>
          <a:endParaRPr lang="zh-CN" altLang="en-US"/>
        </a:p>
      </dgm:t>
    </dgm:pt>
    <dgm:pt modelId="{27927981-9878-4EF0-8A3D-23D3CF20E663}" type="pres">
      <dgm:prSet presAssocID="{4BF7BBFC-B01B-45A4-9454-1F60C42FC6DE}" presName="compNode" presStyleCnt="0"/>
      <dgm:spPr/>
    </dgm:pt>
    <dgm:pt modelId="{D4BC396C-0EA5-4E8C-9200-BC8C091F2BEC}" type="pres">
      <dgm:prSet presAssocID="{4BF7BBFC-B01B-45A4-9454-1F60C42FC6DE}" presName="dummyConnPt" presStyleCnt="0"/>
      <dgm:spPr/>
    </dgm:pt>
    <dgm:pt modelId="{0F31AF24-878A-405C-B52B-65A91DB25121}" type="pres">
      <dgm:prSet presAssocID="{4BF7BBFC-B01B-45A4-9454-1F60C42FC6D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B01966-03E1-4C17-A937-FACC29A474E6}" type="pres">
      <dgm:prSet presAssocID="{702C8129-2A03-430F-9F1D-5682F728A7F0}" presName="sibTrans" presStyleLbl="bgSibTrans2D1" presStyleIdx="2" presStyleCnt="8"/>
      <dgm:spPr/>
      <dgm:t>
        <a:bodyPr/>
        <a:lstStyle/>
        <a:p>
          <a:endParaRPr lang="zh-CN" altLang="en-US"/>
        </a:p>
      </dgm:t>
    </dgm:pt>
    <dgm:pt modelId="{CEA50DC7-E9E0-4819-BDE7-881960BCB20C}" type="pres">
      <dgm:prSet presAssocID="{0396DCDD-6176-4D0E-8B74-A0C647012840}" presName="compNode" presStyleCnt="0"/>
      <dgm:spPr/>
    </dgm:pt>
    <dgm:pt modelId="{3B8C6FEA-8B8A-47E4-9345-2B28DD03166C}" type="pres">
      <dgm:prSet presAssocID="{0396DCDD-6176-4D0E-8B74-A0C647012840}" presName="dummyConnPt" presStyleCnt="0"/>
      <dgm:spPr/>
    </dgm:pt>
    <dgm:pt modelId="{C1490FDD-2DAA-43A3-89D3-FD4CA6412D00}" type="pres">
      <dgm:prSet presAssocID="{0396DCDD-6176-4D0E-8B74-A0C64701284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640995-02C3-4FFF-8536-91A3616DAEDA}" type="pres">
      <dgm:prSet presAssocID="{3B5679CD-23FF-4FEA-BF4A-7950EB498293}" presName="sibTrans" presStyleLbl="bgSibTrans2D1" presStyleIdx="3" presStyleCnt="8"/>
      <dgm:spPr/>
      <dgm:t>
        <a:bodyPr/>
        <a:lstStyle/>
        <a:p>
          <a:endParaRPr lang="zh-CN" altLang="en-US"/>
        </a:p>
      </dgm:t>
    </dgm:pt>
    <dgm:pt modelId="{CBC7C22D-F70B-4CA0-8BD5-FF047F5EAEA2}" type="pres">
      <dgm:prSet presAssocID="{CE2DC93F-1B5A-4382-AF05-D928C27520DA}" presName="compNode" presStyleCnt="0"/>
      <dgm:spPr/>
    </dgm:pt>
    <dgm:pt modelId="{D0FFAD77-7D9E-4F99-9CC2-42F624307F6A}" type="pres">
      <dgm:prSet presAssocID="{CE2DC93F-1B5A-4382-AF05-D928C27520DA}" presName="dummyConnPt" presStyleCnt="0"/>
      <dgm:spPr/>
    </dgm:pt>
    <dgm:pt modelId="{0703A6F1-65B8-497A-8E46-73D00548D9F8}" type="pres">
      <dgm:prSet presAssocID="{CE2DC93F-1B5A-4382-AF05-D928C27520D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ABC9FA-0BBA-4257-894E-DB5591BB48FB}" type="pres">
      <dgm:prSet presAssocID="{97CC894C-3863-4A1A-9762-D1ED6AD256D4}" presName="sibTrans" presStyleLbl="bgSibTrans2D1" presStyleIdx="4" presStyleCnt="8"/>
      <dgm:spPr/>
      <dgm:t>
        <a:bodyPr/>
        <a:lstStyle/>
        <a:p>
          <a:endParaRPr lang="zh-CN" altLang="en-US"/>
        </a:p>
      </dgm:t>
    </dgm:pt>
    <dgm:pt modelId="{049D6A9A-6C77-4D0A-9B37-9EC46AD814A2}" type="pres">
      <dgm:prSet presAssocID="{1B0ED2F9-6345-413B-8328-4A2D92EF41DB}" presName="compNode" presStyleCnt="0"/>
      <dgm:spPr/>
    </dgm:pt>
    <dgm:pt modelId="{C35AD829-5EA5-456F-BCEC-ABB5D528D925}" type="pres">
      <dgm:prSet presAssocID="{1B0ED2F9-6345-413B-8328-4A2D92EF41DB}" presName="dummyConnPt" presStyleCnt="0"/>
      <dgm:spPr/>
    </dgm:pt>
    <dgm:pt modelId="{347A5704-A823-41C0-B014-9FFF4500B571}" type="pres">
      <dgm:prSet presAssocID="{1B0ED2F9-6345-413B-8328-4A2D92EF41D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C65202-10D3-413E-892E-F66584D48D92}" type="pres">
      <dgm:prSet presAssocID="{3FB936C0-3635-495F-AD74-3D4BCAB742AF}" presName="sibTrans" presStyleLbl="bgSibTrans2D1" presStyleIdx="5" presStyleCnt="8"/>
      <dgm:spPr/>
      <dgm:t>
        <a:bodyPr/>
        <a:lstStyle/>
        <a:p>
          <a:endParaRPr lang="zh-CN" altLang="en-US"/>
        </a:p>
      </dgm:t>
    </dgm:pt>
    <dgm:pt modelId="{D24A6024-151F-4B3E-B9B9-496BACC8A425}" type="pres">
      <dgm:prSet presAssocID="{149C1E0F-9351-478B-AFB2-8EAF9FC9CC0F}" presName="compNode" presStyleCnt="0"/>
      <dgm:spPr/>
    </dgm:pt>
    <dgm:pt modelId="{FE5BF932-A028-4097-948C-16D27B6E303F}" type="pres">
      <dgm:prSet presAssocID="{149C1E0F-9351-478B-AFB2-8EAF9FC9CC0F}" presName="dummyConnPt" presStyleCnt="0"/>
      <dgm:spPr/>
    </dgm:pt>
    <dgm:pt modelId="{15BAEF14-B0C5-4013-9107-49A34E75DDD7}" type="pres">
      <dgm:prSet presAssocID="{149C1E0F-9351-478B-AFB2-8EAF9FC9CC0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D27548-F138-4191-B730-CA72F8D980FA}" type="pres">
      <dgm:prSet presAssocID="{BA9045FC-5794-4E5A-B234-4E3BC2CD34E7}" presName="sibTrans" presStyleLbl="bgSibTrans2D1" presStyleIdx="6" presStyleCnt="8"/>
      <dgm:spPr/>
      <dgm:t>
        <a:bodyPr/>
        <a:lstStyle/>
        <a:p>
          <a:endParaRPr lang="zh-CN" altLang="en-US"/>
        </a:p>
      </dgm:t>
    </dgm:pt>
    <dgm:pt modelId="{82B04C58-F18C-4B7E-80AD-F6441DD69791}" type="pres">
      <dgm:prSet presAssocID="{66ECFB07-9FE3-4F8B-A7D4-9C7B5CAA8614}" presName="compNode" presStyleCnt="0"/>
      <dgm:spPr/>
    </dgm:pt>
    <dgm:pt modelId="{62CD1762-D8A4-4704-AA8A-7C87836BDDC8}" type="pres">
      <dgm:prSet presAssocID="{66ECFB07-9FE3-4F8B-A7D4-9C7B5CAA8614}" presName="dummyConnPt" presStyleCnt="0"/>
      <dgm:spPr/>
    </dgm:pt>
    <dgm:pt modelId="{DF453628-4B0F-452D-A962-F1B8DC4C37D5}" type="pres">
      <dgm:prSet presAssocID="{66ECFB07-9FE3-4F8B-A7D4-9C7B5CAA861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2DFBB5-7B13-4C0D-BAB9-EC70B691E560}" type="pres">
      <dgm:prSet presAssocID="{7D189B09-162D-438B-BBBB-8997D9EB5BAF}" presName="sibTrans" presStyleLbl="bgSibTrans2D1" presStyleIdx="7" presStyleCnt="8"/>
      <dgm:spPr/>
      <dgm:t>
        <a:bodyPr/>
        <a:lstStyle/>
        <a:p>
          <a:endParaRPr lang="zh-CN" altLang="en-US"/>
        </a:p>
      </dgm:t>
    </dgm:pt>
    <dgm:pt modelId="{36EE3685-46E5-49FC-854A-A43A4C4E8918}" type="pres">
      <dgm:prSet presAssocID="{2C1AF7DC-8851-4414-A2DB-C250F0CE6F2C}" presName="compNode" presStyleCnt="0"/>
      <dgm:spPr/>
    </dgm:pt>
    <dgm:pt modelId="{3A05C5BA-350D-452E-9A31-7D38EABF076C}" type="pres">
      <dgm:prSet presAssocID="{2C1AF7DC-8851-4414-A2DB-C250F0CE6F2C}" presName="dummyConnPt" presStyleCnt="0"/>
      <dgm:spPr/>
    </dgm:pt>
    <dgm:pt modelId="{53A2C0C9-4050-46B0-A222-A4E4A76C96E1}" type="pres">
      <dgm:prSet presAssocID="{2C1AF7DC-8851-4414-A2DB-C250F0CE6F2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09ED830-B1CB-5849-8A48-EC55E466B3FC}" type="presOf" srcId="{3FB936C0-3635-495F-AD74-3D4BCAB742AF}" destId="{F2C65202-10D3-413E-892E-F66584D48D92}" srcOrd="0" destOrd="0" presId="urn:microsoft.com/office/officeart/2005/8/layout/bProcess4"/>
    <dgm:cxn modelId="{A6240586-A3DA-41EC-AA5F-8EAB128355F7}" srcId="{71BF9227-0B7F-40C7-BB04-8B457F6AA460}" destId="{0396DCDD-6176-4D0E-8B74-A0C647012840}" srcOrd="3" destOrd="0" parTransId="{5B46743F-1CCA-4C31-8023-217814810709}" sibTransId="{3B5679CD-23FF-4FEA-BF4A-7950EB498293}"/>
    <dgm:cxn modelId="{19EC4ACC-5381-414B-A230-C518FCC248C8}" srcId="{71BF9227-0B7F-40C7-BB04-8B457F6AA460}" destId="{4BF7BBFC-B01B-45A4-9454-1F60C42FC6DE}" srcOrd="2" destOrd="0" parTransId="{CD5A40A4-D3E7-4060-B298-0C24EE768A21}" sibTransId="{702C8129-2A03-430F-9F1D-5682F728A7F0}"/>
    <dgm:cxn modelId="{12B0FE51-E906-DF45-BD67-D47850970E71}" type="presOf" srcId="{833AC863-E973-4448-8CE2-4F6711D3FAE7}" destId="{50E9C2BF-5A95-41D5-B2DD-EA288A43B26E}" srcOrd="0" destOrd="0" presId="urn:microsoft.com/office/officeart/2005/8/layout/bProcess4"/>
    <dgm:cxn modelId="{444934D4-8B62-4EB6-B07D-9FFC6C0FB730}" srcId="{71BF9227-0B7F-40C7-BB04-8B457F6AA460}" destId="{59D825E2-C7E8-477D-ABDC-0AC7C273647E}" srcOrd="1" destOrd="0" parTransId="{0335B05F-CB90-4D2D-8C71-CF056D0855C4}" sibTransId="{7179FE37-4DE7-4D8D-A16D-C247858EA2CF}"/>
    <dgm:cxn modelId="{B67C94B7-939B-C54E-B903-B6BA17AB062A}" type="presOf" srcId="{149C1E0F-9351-478B-AFB2-8EAF9FC9CC0F}" destId="{15BAEF14-B0C5-4013-9107-49A34E75DDD7}" srcOrd="0" destOrd="0" presId="urn:microsoft.com/office/officeart/2005/8/layout/bProcess4"/>
    <dgm:cxn modelId="{0991D536-5339-9E4A-8663-FFB45E395D94}" type="presOf" srcId="{702C8129-2A03-430F-9F1D-5682F728A7F0}" destId="{C8B01966-03E1-4C17-A937-FACC29A474E6}" srcOrd="0" destOrd="0" presId="urn:microsoft.com/office/officeart/2005/8/layout/bProcess4"/>
    <dgm:cxn modelId="{1EF1CE3B-F675-4291-B2E1-0A0EB0939D98}" srcId="{71BF9227-0B7F-40C7-BB04-8B457F6AA460}" destId="{833AC863-E973-4448-8CE2-4F6711D3FAE7}" srcOrd="0" destOrd="0" parTransId="{BFA4F10A-0C55-4FB2-B5FB-52DFF9D6D318}" sibTransId="{BF6BFC5D-73DB-4216-8394-B80372DB2095}"/>
    <dgm:cxn modelId="{FE0E8E5A-DBDE-5648-8A11-30D4289BF3DF}" type="presOf" srcId="{71BF9227-0B7F-40C7-BB04-8B457F6AA460}" destId="{D688C8F9-A12D-4076-8660-4D1BC5F9A769}" srcOrd="0" destOrd="0" presId="urn:microsoft.com/office/officeart/2005/8/layout/bProcess4"/>
    <dgm:cxn modelId="{C0BD9D66-403C-46FA-B567-8A8903C56068}" srcId="{71BF9227-0B7F-40C7-BB04-8B457F6AA460}" destId="{149C1E0F-9351-478B-AFB2-8EAF9FC9CC0F}" srcOrd="6" destOrd="0" parTransId="{0E081D97-B761-4BC5-B8EA-BAE6D6BF4E4C}" sibTransId="{BA9045FC-5794-4E5A-B234-4E3BC2CD34E7}"/>
    <dgm:cxn modelId="{99F3DD13-99A2-194B-829B-C40857E087B6}" type="presOf" srcId="{CE2DC93F-1B5A-4382-AF05-D928C27520DA}" destId="{0703A6F1-65B8-497A-8E46-73D00548D9F8}" srcOrd="0" destOrd="0" presId="urn:microsoft.com/office/officeart/2005/8/layout/bProcess4"/>
    <dgm:cxn modelId="{E32B7866-B5B2-2744-938E-753A3F516FD5}" type="presOf" srcId="{1B0ED2F9-6345-413B-8328-4A2D92EF41DB}" destId="{347A5704-A823-41C0-B014-9FFF4500B571}" srcOrd="0" destOrd="0" presId="urn:microsoft.com/office/officeart/2005/8/layout/bProcess4"/>
    <dgm:cxn modelId="{756E6D9B-4FC4-DB46-9586-15AB9F269705}" type="presOf" srcId="{BA9045FC-5794-4E5A-B234-4E3BC2CD34E7}" destId="{BCD27548-F138-4191-B730-CA72F8D980FA}" srcOrd="0" destOrd="0" presId="urn:microsoft.com/office/officeart/2005/8/layout/bProcess4"/>
    <dgm:cxn modelId="{7E30D0B2-4622-0546-9087-2085BE2F0510}" type="presOf" srcId="{3B5679CD-23FF-4FEA-BF4A-7950EB498293}" destId="{CC640995-02C3-4FFF-8536-91A3616DAEDA}" srcOrd="0" destOrd="0" presId="urn:microsoft.com/office/officeart/2005/8/layout/bProcess4"/>
    <dgm:cxn modelId="{F62D4463-520C-C54F-9ABF-A7BF5D4E1665}" type="presOf" srcId="{97CC894C-3863-4A1A-9762-D1ED6AD256D4}" destId="{93ABC9FA-0BBA-4257-894E-DB5591BB48FB}" srcOrd="0" destOrd="0" presId="urn:microsoft.com/office/officeart/2005/8/layout/bProcess4"/>
    <dgm:cxn modelId="{9C36742B-0049-074C-989F-ECD97BC6B2F6}" type="presOf" srcId="{BF6BFC5D-73DB-4216-8394-B80372DB2095}" destId="{C04449D6-AD6D-4575-A7BE-3AC2804CDEE2}" srcOrd="0" destOrd="0" presId="urn:microsoft.com/office/officeart/2005/8/layout/bProcess4"/>
    <dgm:cxn modelId="{4CE13541-36C2-5440-ABD4-D025CC5B2F93}" type="presOf" srcId="{7179FE37-4DE7-4D8D-A16D-C247858EA2CF}" destId="{C07A33CE-82EF-4A6F-8CF3-5174C0819952}" srcOrd="0" destOrd="0" presId="urn:microsoft.com/office/officeart/2005/8/layout/bProcess4"/>
    <dgm:cxn modelId="{C1173307-D1A2-064E-A0C1-DDEE62104580}" type="presOf" srcId="{7D189B09-162D-438B-BBBB-8997D9EB5BAF}" destId="{522DFBB5-7B13-4C0D-BAB9-EC70B691E560}" srcOrd="0" destOrd="0" presId="urn:microsoft.com/office/officeart/2005/8/layout/bProcess4"/>
    <dgm:cxn modelId="{71025AC6-1CC1-4B52-8451-78BF7D0262E3}" srcId="{71BF9227-0B7F-40C7-BB04-8B457F6AA460}" destId="{1B0ED2F9-6345-413B-8328-4A2D92EF41DB}" srcOrd="5" destOrd="0" parTransId="{1E988533-15B6-443A-8728-05B9A19DDD9E}" sibTransId="{3FB936C0-3635-495F-AD74-3D4BCAB742AF}"/>
    <dgm:cxn modelId="{0FC22BE9-13D2-2348-8505-95CCB7E2C548}" type="presOf" srcId="{66ECFB07-9FE3-4F8B-A7D4-9C7B5CAA8614}" destId="{DF453628-4B0F-452D-A962-F1B8DC4C37D5}" srcOrd="0" destOrd="0" presId="urn:microsoft.com/office/officeart/2005/8/layout/bProcess4"/>
    <dgm:cxn modelId="{1D6CF172-CA33-544C-987C-00851FB53F6A}" type="presOf" srcId="{2C1AF7DC-8851-4414-A2DB-C250F0CE6F2C}" destId="{53A2C0C9-4050-46B0-A222-A4E4A76C96E1}" srcOrd="0" destOrd="0" presId="urn:microsoft.com/office/officeart/2005/8/layout/bProcess4"/>
    <dgm:cxn modelId="{DA2AC8C9-841C-744C-92D5-B2589004FF0D}" type="presOf" srcId="{59D825E2-C7E8-477D-ABDC-0AC7C273647E}" destId="{1F147E02-EDFF-4F39-9884-A8C2830BA532}" srcOrd="0" destOrd="0" presId="urn:microsoft.com/office/officeart/2005/8/layout/bProcess4"/>
    <dgm:cxn modelId="{33CFCF4C-EAFA-4512-B360-B96B15F4EA28}" srcId="{71BF9227-0B7F-40C7-BB04-8B457F6AA460}" destId="{66ECFB07-9FE3-4F8B-A7D4-9C7B5CAA8614}" srcOrd="7" destOrd="0" parTransId="{118DFC06-EFDE-4600-AA38-F4D33FD052E8}" sibTransId="{7D189B09-162D-438B-BBBB-8997D9EB5BAF}"/>
    <dgm:cxn modelId="{CB289A4F-951D-4BED-A4DE-0CE3F7F7BD48}" srcId="{71BF9227-0B7F-40C7-BB04-8B457F6AA460}" destId="{2C1AF7DC-8851-4414-A2DB-C250F0CE6F2C}" srcOrd="8" destOrd="0" parTransId="{069918E6-5E3E-4B30-82B1-7183681D4391}" sibTransId="{74687E27-53DF-4A4B-9613-3C37A163CAF9}"/>
    <dgm:cxn modelId="{8D4E3A17-7318-7345-9CB0-4C90DF6BD7A7}" type="presOf" srcId="{4BF7BBFC-B01B-45A4-9454-1F60C42FC6DE}" destId="{0F31AF24-878A-405C-B52B-65A91DB25121}" srcOrd="0" destOrd="0" presId="urn:microsoft.com/office/officeart/2005/8/layout/bProcess4"/>
    <dgm:cxn modelId="{C961C01A-F733-4E8A-AB0A-E55AC4B87A3C}" srcId="{71BF9227-0B7F-40C7-BB04-8B457F6AA460}" destId="{CE2DC93F-1B5A-4382-AF05-D928C27520DA}" srcOrd="4" destOrd="0" parTransId="{FDE2B058-3174-4C44-A787-51DBF283831F}" sibTransId="{97CC894C-3863-4A1A-9762-D1ED6AD256D4}"/>
    <dgm:cxn modelId="{4E497A5C-7FE2-7049-943E-D3F62C773FB1}" type="presOf" srcId="{0396DCDD-6176-4D0E-8B74-A0C647012840}" destId="{C1490FDD-2DAA-43A3-89D3-FD4CA6412D00}" srcOrd="0" destOrd="0" presId="urn:microsoft.com/office/officeart/2005/8/layout/bProcess4"/>
    <dgm:cxn modelId="{C63F77EA-EE20-6443-833C-A7FDCB4404D7}" type="presParOf" srcId="{D688C8F9-A12D-4076-8660-4D1BC5F9A769}" destId="{E8559AE8-7B2D-4613-91FD-E5DB664D5B36}" srcOrd="0" destOrd="0" presId="urn:microsoft.com/office/officeart/2005/8/layout/bProcess4"/>
    <dgm:cxn modelId="{1D51D760-DAAA-0242-9ABA-635EA1BD95B1}" type="presParOf" srcId="{E8559AE8-7B2D-4613-91FD-E5DB664D5B36}" destId="{7A3EF6FE-DCD8-4E91-97EE-3CC7EC681A8F}" srcOrd="0" destOrd="0" presId="urn:microsoft.com/office/officeart/2005/8/layout/bProcess4"/>
    <dgm:cxn modelId="{A29497CF-E9C4-9D4A-8E94-32B1144EF39D}" type="presParOf" srcId="{E8559AE8-7B2D-4613-91FD-E5DB664D5B36}" destId="{50E9C2BF-5A95-41D5-B2DD-EA288A43B26E}" srcOrd="1" destOrd="0" presId="urn:microsoft.com/office/officeart/2005/8/layout/bProcess4"/>
    <dgm:cxn modelId="{91534855-25F9-1A47-ACC1-CB57A4DE1E7D}" type="presParOf" srcId="{D688C8F9-A12D-4076-8660-4D1BC5F9A769}" destId="{C04449D6-AD6D-4575-A7BE-3AC2804CDEE2}" srcOrd="1" destOrd="0" presId="urn:microsoft.com/office/officeart/2005/8/layout/bProcess4"/>
    <dgm:cxn modelId="{63ADA826-3930-294B-9794-2C6E9658BC16}" type="presParOf" srcId="{D688C8F9-A12D-4076-8660-4D1BC5F9A769}" destId="{9158CC51-78CF-4E7F-BB6D-3C75FD2CBCAA}" srcOrd="2" destOrd="0" presId="urn:microsoft.com/office/officeart/2005/8/layout/bProcess4"/>
    <dgm:cxn modelId="{FFE2CD00-CB42-3A43-82EC-BC1910745E94}" type="presParOf" srcId="{9158CC51-78CF-4E7F-BB6D-3C75FD2CBCAA}" destId="{E16E8EE1-4DA3-480E-973F-79080FC30FA7}" srcOrd="0" destOrd="0" presId="urn:microsoft.com/office/officeart/2005/8/layout/bProcess4"/>
    <dgm:cxn modelId="{3F2D6E08-99E5-5A43-BF02-28A89CD65274}" type="presParOf" srcId="{9158CC51-78CF-4E7F-BB6D-3C75FD2CBCAA}" destId="{1F147E02-EDFF-4F39-9884-A8C2830BA532}" srcOrd="1" destOrd="0" presId="urn:microsoft.com/office/officeart/2005/8/layout/bProcess4"/>
    <dgm:cxn modelId="{BE013E51-EC89-2242-AC5A-CC129EC53C5C}" type="presParOf" srcId="{D688C8F9-A12D-4076-8660-4D1BC5F9A769}" destId="{C07A33CE-82EF-4A6F-8CF3-5174C0819952}" srcOrd="3" destOrd="0" presId="urn:microsoft.com/office/officeart/2005/8/layout/bProcess4"/>
    <dgm:cxn modelId="{B1D8EF0B-20AC-E946-A443-A2756DC2324B}" type="presParOf" srcId="{D688C8F9-A12D-4076-8660-4D1BC5F9A769}" destId="{27927981-9878-4EF0-8A3D-23D3CF20E663}" srcOrd="4" destOrd="0" presId="urn:microsoft.com/office/officeart/2005/8/layout/bProcess4"/>
    <dgm:cxn modelId="{4DA197D0-5B9D-0747-8E1B-8B219D73EAC7}" type="presParOf" srcId="{27927981-9878-4EF0-8A3D-23D3CF20E663}" destId="{D4BC396C-0EA5-4E8C-9200-BC8C091F2BEC}" srcOrd="0" destOrd="0" presId="urn:microsoft.com/office/officeart/2005/8/layout/bProcess4"/>
    <dgm:cxn modelId="{ED32C24B-2787-DC43-85EA-048B49A731CF}" type="presParOf" srcId="{27927981-9878-4EF0-8A3D-23D3CF20E663}" destId="{0F31AF24-878A-405C-B52B-65A91DB25121}" srcOrd="1" destOrd="0" presId="urn:microsoft.com/office/officeart/2005/8/layout/bProcess4"/>
    <dgm:cxn modelId="{724A4C25-6A79-AB4F-9347-9162FC83FB99}" type="presParOf" srcId="{D688C8F9-A12D-4076-8660-4D1BC5F9A769}" destId="{C8B01966-03E1-4C17-A937-FACC29A474E6}" srcOrd="5" destOrd="0" presId="urn:microsoft.com/office/officeart/2005/8/layout/bProcess4"/>
    <dgm:cxn modelId="{228E9DC1-102D-CE46-AFED-619846E8E6F1}" type="presParOf" srcId="{D688C8F9-A12D-4076-8660-4D1BC5F9A769}" destId="{CEA50DC7-E9E0-4819-BDE7-881960BCB20C}" srcOrd="6" destOrd="0" presId="urn:microsoft.com/office/officeart/2005/8/layout/bProcess4"/>
    <dgm:cxn modelId="{F155CE60-6CFC-0C4D-9811-7882E946E56F}" type="presParOf" srcId="{CEA50DC7-E9E0-4819-BDE7-881960BCB20C}" destId="{3B8C6FEA-8B8A-47E4-9345-2B28DD03166C}" srcOrd="0" destOrd="0" presId="urn:microsoft.com/office/officeart/2005/8/layout/bProcess4"/>
    <dgm:cxn modelId="{1ADB827A-7087-0942-9CEB-2303A9EAA85C}" type="presParOf" srcId="{CEA50DC7-E9E0-4819-BDE7-881960BCB20C}" destId="{C1490FDD-2DAA-43A3-89D3-FD4CA6412D00}" srcOrd="1" destOrd="0" presId="urn:microsoft.com/office/officeart/2005/8/layout/bProcess4"/>
    <dgm:cxn modelId="{D4ADE8AB-C649-F244-BD2E-887C526A639A}" type="presParOf" srcId="{D688C8F9-A12D-4076-8660-4D1BC5F9A769}" destId="{CC640995-02C3-4FFF-8536-91A3616DAEDA}" srcOrd="7" destOrd="0" presId="urn:microsoft.com/office/officeart/2005/8/layout/bProcess4"/>
    <dgm:cxn modelId="{D143A781-E08D-DB40-9F9F-3D27EC96760B}" type="presParOf" srcId="{D688C8F9-A12D-4076-8660-4D1BC5F9A769}" destId="{CBC7C22D-F70B-4CA0-8BD5-FF047F5EAEA2}" srcOrd="8" destOrd="0" presId="urn:microsoft.com/office/officeart/2005/8/layout/bProcess4"/>
    <dgm:cxn modelId="{95265849-7D9E-BB40-BB36-AB9904C95A09}" type="presParOf" srcId="{CBC7C22D-F70B-4CA0-8BD5-FF047F5EAEA2}" destId="{D0FFAD77-7D9E-4F99-9CC2-42F624307F6A}" srcOrd="0" destOrd="0" presId="urn:microsoft.com/office/officeart/2005/8/layout/bProcess4"/>
    <dgm:cxn modelId="{05222DCF-86BE-A84B-AE3D-87E8066DFD54}" type="presParOf" srcId="{CBC7C22D-F70B-4CA0-8BD5-FF047F5EAEA2}" destId="{0703A6F1-65B8-497A-8E46-73D00548D9F8}" srcOrd="1" destOrd="0" presId="urn:microsoft.com/office/officeart/2005/8/layout/bProcess4"/>
    <dgm:cxn modelId="{AE5384A4-FAC6-394B-9B01-64DF3EBFF842}" type="presParOf" srcId="{D688C8F9-A12D-4076-8660-4D1BC5F9A769}" destId="{93ABC9FA-0BBA-4257-894E-DB5591BB48FB}" srcOrd="9" destOrd="0" presId="urn:microsoft.com/office/officeart/2005/8/layout/bProcess4"/>
    <dgm:cxn modelId="{603AA80F-E5F4-0440-AA68-70B425DEBC68}" type="presParOf" srcId="{D688C8F9-A12D-4076-8660-4D1BC5F9A769}" destId="{049D6A9A-6C77-4D0A-9B37-9EC46AD814A2}" srcOrd="10" destOrd="0" presId="urn:microsoft.com/office/officeart/2005/8/layout/bProcess4"/>
    <dgm:cxn modelId="{C7F24A58-CCFB-DE4F-B668-CC5F8AECC5EC}" type="presParOf" srcId="{049D6A9A-6C77-4D0A-9B37-9EC46AD814A2}" destId="{C35AD829-5EA5-456F-BCEC-ABB5D528D925}" srcOrd="0" destOrd="0" presId="urn:microsoft.com/office/officeart/2005/8/layout/bProcess4"/>
    <dgm:cxn modelId="{540D2ADD-06E1-FF43-B03B-AFA88979ABC8}" type="presParOf" srcId="{049D6A9A-6C77-4D0A-9B37-9EC46AD814A2}" destId="{347A5704-A823-41C0-B014-9FFF4500B571}" srcOrd="1" destOrd="0" presId="urn:microsoft.com/office/officeart/2005/8/layout/bProcess4"/>
    <dgm:cxn modelId="{DB19C246-5D7C-5941-9627-52B8AA5B7503}" type="presParOf" srcId="{D688C8F9-A12D-4076-8660-4D1BC5F9A769}" destId="{F2C65202-10D3-413E-892E-F66584D48D92}" srcOrd="11" destOrd="0" presId="urn:microsoft.com/office/officeart/2005/8/layout/bProcess4"/>
    <dgm:cxn modelId="{9F5874FD-ED5D-2047-86FE-A0CA8DC1D6EC}" type="presParOf" srcId="{D688C8F9-A12D-4076-8660-4D1BC5F9A769}" destId="{D24A6024-151F-4B3E-B9B9-496BACC8A425}" srcOrd="12" destOrd="0" presId="urn:microsoft.com/office/officeart/2005/8/layout/bProcess4"/>
    <dgm:cxn modelId="{EC5728A8-6D2B-EB40-9589-3178E9FB90B4}" type="presParOf" srcId="{D24A6024-151F-4B3E-B9B9-496BACC8A425}" destId="{FE5BF932-A028-4097-948C-16D27B6E303F}" srcOrd="0" destOrd="0" presId="urn:microsoft.com/office/officeart/2005/8/layout/bProcess4"/>
    <dgm:cxn modelId="{111F2EEA-F4F7-B549-8AD7-3C2774CDF1C5}" type="presParOf" srcId="{D24A6024-151F-4B3E-B9B9-496BACC8A425}" destId="{15BAEF14-B0C5-4013-9107-49A34E75DDD7}" srcOrd="1" destOrd="0" presId="urn:microsoft.com/office/officeart/2005/8/layout/bProcess4"/>
    <dgm:cxn modelId="{2D9A914F-2EA3-494C-B0B3-D0256160A2C4}" type="presParOf" srcId="{D688C8F9-A12D-4076-8660-4D1BC5F9A769}" destId="{BCD27548-F138-4191-B730-CA72F8D980FA}" srcOrd="13" destOrd="0" presId="urn:microsoft.com/office/officeart/2005/8/layout/bProcess4"/>
    <dgm:cxn modelId="{3378AC8C-5C21-9B49-85B9-231FB50338CB}" type="presParOf" srcId="{D688C8F9-A12D-4076-8660-4D1BC5F9A769}" destId="{82B04C58-F18C-4B7E-80AD-F6441DD69791}" srcOrd="14" destOrd="0" presId="urn:microsoft.com/office/officeart/2005/8/layout/bProcess4"/>
    <dgm:cxn modelId="{52B2998C-D04F-904A-8B64-5DA2F2EF5B34}" type="presParOf" srcId="{82B04C58-F18C-4B7E-80AD-F6441DD69791}" destId="{62CD1762-D8A4-4704-AA8A-7C87836BDDC8}" srcOrd="0" destOrd="0" presId="urn:microsoft.com/office/officeart/2005/8/layout/bProcess4"/>
    <dgm:cxn modelId="{03E65BCC-558B-6E4E-8B23-B38E59E2B958}" type="presParOf" srcId="{82B04C58-F18C-4B7E-80AD-F6441DD69791}" destId="{DF453628-4B0F-452D-A962-F1B8DC4C37D5}" srcOrd="1" destOrd="0" presId="urn:microsoft.com/office/officeart/2005/8/layout/bProcess4"/>
    <dgm:cxn modelId="{AE063092-FD76-1A4C-9851-5FB2B96CED87}" type="presParOf" srcId="{D688C8F9-A12D-4076-8660-4D1BC5F9A769}" destId="{522DFBB5-7B13-4C0D-BAB9-EC70B691E560}" srcOrd="15" destOrd="0" presId="urn:microsoft.com/office/officeart/2005/8/layout/bProcess4"/>
    <dgm:cxn modelId="{A8E64E2C-2194-2D46-BC4F-11558529B141}" type="presParOf" srcId="{D688C8F9-A12D-4076-8660-4D1BC5F9A769}" destId="{36EE3685-46E5-49FC-854A-A43A4C4E8918}" srcOrd="16" destOrd="0" presId="urn:microsoft.com/office/officeart/2005/8/layout/bProcess4"/>
    <dgm:cxn modelId="{8DF7E102-1B1A-8348-9798-51B15F169BA9}" type="presParOf" srcId="{36EE3685-46E5-49FC-854A-A43A4C4E8918}" destId="{3A05C5BA-350D-452E-9A31-7D38EABF076C}" srcOrd="0" destOrd="0" presId="urn:microsoft.com/office/officeart/2005/8/layout/bProcess4"/>
    <dgm:cxn modelId="{3142F55F-81A0-0D4E-9509-AEA16513F9EB}" type="presParOf" srcId="{36EE3685-46E5-49FC-854A-A43A4C4E8918}" destId="{53A2C0C9-4050-46B0-A222-A4E4A76C96E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E2BC8-BA9B-D44A-81D4-ED4961ABBF97}">
      <dsp:nvSpPr>
        <dsp:cNvPr id="0" name=""/>
        <dsp:cNvSpPr/>
      </dsp:nvSpPr>
      <dsp:spPr>
        <a:xfrm>
          <a:off x="566868" y="0"/>
          <a:ext cx="5142185" cy="321386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19AABC-81DD-1046-86CE-FA5D6DB82C40}">
      <dsp:nvSpPr>
        <dsp:cNvPr id="0" name=""/>
        <dsp:cNvSpPr/>
      </dsp:nvSpPr>
      <dsp:spPr>
        <a:xfrm>
          <a:off x="1250316" y="2218210"/>
          <a:ext cx="133696" cy="1336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7000"/>
                <a:satMod val="15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4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4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7000"/>
                <a:satMod val="150000"/>
              </a:schemeClr>
            </a:gs>
          </a:gsLst>
          <a:lin ang="950000" scaled="1"/>
        </a:gradFill>
        <a:ln>
          <a:noFill/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024D29-23DE-264E-A0AB-A4B8B798A2F9}">
      <dsp:nvSpPr>
        <dsp:cNvPr id="0" name=""/>
        <dsp:cNvSpPr/>
      </dsp:nvSpPr>
      <dsp:spPr>
        <a:xfrm>
          <a:off x="1296149" y="2416633"/>
          <a:ext cx="1198129" cy="621725"/>
        </a:xfrm>
        <a:prstGeom prst="rect">
          <a:avLst/>
        </a:prstGeom>
        <a:noFill/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3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latin typeface="Times New Roman" charset="0"/>
              <a:ea typeface="Times New Roman" charset="0"/>
              <a:cs typeface="Times New Roman" charset="0"/>
            </a:rPr>
            <a:t>14 </a:t>
          </a:r>
          <a:r>
            <a:rPr lang="en-US" altLang="zh-CN" sz="2200" kern="1200" dirty="0" err="1" smtClean="0"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sz="2200" kern="1200" dirty="0" smtClean="0"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sz="2200" kern="1200" baseline="30000" dirty="0" smtClean="0"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sz="2200" kern="1200" baseline="300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96149" y="2416633"/>
        <a:ext cx="1198129" cy="621725"/>
      </dsp:txXfrm>
    </dsp:sp>
    <dsp:sp modelId="{86EE4E57-09F4-9E43-A524-DADC1C6B181D}">
      <dsp:nvSpPr>
        <dsp:cNvPr id="0" name=""/>
        <dsp:cNvSpPr/>
      </dsp:nvSpPr>
      <dsp:spPr>
        <a:xfrm>
          <a:off x="2430448" y="1344681"/>
          <a:ext cx="241682" cy="241682"/>
        </a:xfrm>
        <a:prstGeom prst="ellipse">
          <a:avLst/>
        </a:prstGeom>
        <a:solidFill>
          <a:srgbClr val="0432FF"/>
        </a:solidFill>
        <a:ln>
          <a:solidFill>
            <a:srgbClr val="0432FF"/>
          </a:solidFill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E31AFD-6955-2147-A4AA-CF6A62A47F21}">
      <dsp:nvSpPr>
        <dsp:cNvPr id="0" name=""/>
        <dsp:cNvSpPr/>
      </dsp:nvSpPr>
      <dsp:spPr>
        <a:xfrm>
          <a:off x="2736315" y="1718525"/>
          <a:ext cx="1152116" cy="629858"/>
        </a:xfrm>
        <a:prstGeom prst="rect">
          <a:avLst/>
        </a:prstGeom>
        <a:noFill/>
        <a:ln>
          <a:solidFill>
            <a:srgbClr val="0432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63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33 </a:t>
          </a:r>
          <a:r>
            <a:rPr lang="en-US" altLang="zh-CN" sz="2200" kern="1200" dirty="0" err="1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sz="2200" kern="12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sz="2200" kern="1200" baseline="300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sz="2200" kern="1200" baseline="30000" dirty="0">
            <a:solidFill>
              <a:srgbClr val="0432FF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736315" y="1718525"/>
        <a:ext cx="1152116" cy="629858"/>
      </dsp:txXfrm>
    </dsp:sp>
    <dsp:sp modelId="{7139E625-86C1-2F46-B4AD-849120B46DC4}">
      <dsp:nvSpPr>
        <dsp:cNvPr id="0" name=""/>
        <dsp:cNvSpPr/>
      </dsp:nvSpPr>
      <dsp:spPr>
        <a:xfrm>
          <a:off x="3849691" y="813108"/>
          <a:ext cx="334242" cy="334242"/>
        </a:xfrm>
        <a:prstGeom prst="ellipse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8243DC-F6B0-5C40-A2EA-C2007F2089A7}">
      <dsp:nvSpPr>
        <dsp:cNvPr id="0" name=""/>
        <dsp:cNvSpPr/>
      </dsp:nvSpPr>
      <dsp:spPr>
        <a:xfrm>
          <a:off x="4011697" y="1217787"/>
          <a:ext cx="1316897" cy="586173"/>
        </a:xfrm>
        <a:prstGeom prst="rect">
          <a:avLst/>
        </a:prstGeom>
        <a:noFill/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108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100 </a:t>
          </a:r>
          <a:r>
            <a:rPr lang="en-US" altLang="zh-CN" sz="2200" kern="1200" dirty="0" err="1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sz="2200" kern="12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sz="2200" kern="1200" baseline="300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sz="2200" kern="1200" baseline="30000" dirty="0">
            <a:solidFill>
              <a:srgbClr val="FF0000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011697" y="1217787"/>
        <a:ext cx="1316897" cy="5861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E2BC8-BA9B-D44A-81D4-ED4961ABBF97}">
      <dsp:nvSpPr>
        <dsp:cNvPr id="0" name=""/>
        <dsp:cNvSpPr/>
      </dsp:nvSpPr>
      <dsp:spPr>
        <a:xfrm>
          <a:off x="566868" y="0"/>
          <a:ext cx="5142185" cy="321386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19AABC-81DD-1046-86CE-FA5D6DB82C40}">
      <dsp:nvSpPr>
        <dsp:cNvPr id="0" name=""/>
        <dsp:cNvSpPr/>
      </dsp:nvSpPr>
      <dsp:spPr>
        <a:xfrm>
          <a:off x="1250316" y="2218210"/>
          <a:ext cx="133696" cy="1336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7000"/>
                <a:satMod val="15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4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4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7000"/>
                <a:satMod val="150000"/>
              </a:schemeClr>
            </a:gs>
          </a:gsLst>
          <a:lin ang="950000" scaled="1"/>
        </a:gradFill>
        <a:ln>
          <a:noFill/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024D29-23DE-264E-A0AB-A4B8B798A2F9}">
      <dsp:nvSpPr>
        <dsp:cNvPr id="0" name=""/>
        <dsp:cNvSpPr/>
      </dsp:nvSpPr>
      <dsp:spPr>
        <a:xfrm>
          <a:off x="1296149" y="2416633"/>
          <a:ext cx="1198129" cy="621725"/>
        </a:xfrm>
        <a:prstGeom prst="rect">
          <a:avLst/>
        </a:prstGeom>
        <a:noFill/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43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latin typeface="Times New Roman" charset="0"/>
              <a:ea typeface="Times New Roman" charset="0"/>
              <a:cs typeface="Times New Roman" charset="0"/>
            </a:rPr>
            <a:t>14 </a:t>
          </a:r>
          <a:r>
            <a:rPr lang="en-US" altLang="zh-CN" sz="2200" kern="1200" dirty="0" err="1" smtClean="0"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sz="2200" kern="1200" dirty="0" smtClean="0"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sz="2200" kern="1200" baseline="30000" dirty="0" smtClean="0"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sz="2200" kern="1200" baseline="300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96149" y="2416633"/>
        <a:ext cx="1198129" cy="621725"/>
      </dsp:txXfrm>
    </dsp:sp>
    <dsp:sp modelId="{86EE4E57-09F4-9E43-A524-DADC1C6B181D}">
      <dsp:nvSpPr>
        <dsp:cNvPr id="0" name=""/>
        <dsp:cNvSpPr/>
      </dsp:nvSpPr>
      <dsp:spPr>
        <a:xfrm>
          <a:off x="2430448" y="1344681"/>
          <a:ext cx="241682" cy="241682"/>
        </a:xfrm>
        <a:prstGeom prst="ellipse">
          <a:avLst/>
        </a:prstGeom>
        <a:solidFill>
          <a:srgbClr val="0432FF"/>
        </a:solidFill>
        <a:ln>
          <a:solidFill>
            <a:srgbClr val="0432FF"/>
          </a:solidFill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E31AFD-6955-2147-A4AA-CF6A62A47F21}">
      <dsp:nvSpPr>
        <dsp:cNvPr id="0" name=""/>
        <dsp:cNvSpPr/>
      </dsp:nvSpPr>
      <dsp:spPr>
        <a:xfrm>
          <a:off x="2736315" y="1718525"/>
          <a:ext cx="1152116" cy="629858"/>
        </a:xfrm>
        <a:prstGeom prst="rect">
          <a:avLst/>
        </a:prstGeom>
        <a:noFill/>
        <a:ln>
          <a:solidFill>
            <a:srgbClr val="0432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63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33 </a:t>
          </a:r>
          <a:r>
            <a:rPr lang="en-US" altLang="zh-CN" sz="2200" kern="1200" dirty="0" err="1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sz="2200" kern="12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sz="2200" kern="1200" baseline="30000" dirty="0" smtClean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sz="2200" kern="1200" baseline="30000" dirty="0">
            <a:solidFill>
              <a:srgbClr val="0432FF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736315" y="1718525"/>
        <a:ext cx="1152116" cy="629858"/>
      </dsp:txXfrm>
    </dsp:sp>
    <dsp:sp modelId="{7139E625-86C1-2F46-B4AD-849120B46DC4}">
      <dsp:nvSpPr>
        <dsp:cNvPr id="0" name=""/>
        <dsp:cNvSpPr/>
      </dsp:nvSpPr>
      <dsp:spPr>
        <a:xfrm>
          <a:off x="3849691" y="813108"/>
          <a:ext cx="334242" cy="334242"/>
        </a:xfrm>
        <a:prstGeom prst="ellipse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50800" dist="38100" dir="2700000" algn="br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8243DC-F6B0-5C40-A2EA-C2007F2089A7}">
      <dsp:nvSpPr>
        <dsp:cNvPr id="0" name=""/>
        <dsp:cNvSpPr/>
      </dsp:nvSpPr>
      <dsp:spPr>
        <a:xfrm>
          <a:off x="4011697" y="1217787"/>
          <a:ext cx="1316897" cy="586173"/>
        </a:xfrm>
        <a:prstGeom prst="rect">
          <a:avLst/>
        </a:prstGeom>
        <a:noFill/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108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100 </a:t>
          </a:r>
          <a:r>
            <a:rPr lang="en-US" altLang="zh-CN" sz="2200" kern="1200" dirty="0" err="1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TeV</a:t>
          </a:r>
          <a:r>
            <a:rPr lang="en-US" altLang="zh-CN" sz="2200" kern="12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, 3000 fb</a:t>
          </a:r>
          <a:r>
            <a:rPr lang="en-US" altLang="zh-CN" sz="2200" kern="1200" baseline="300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-1</a:t>
          </a:r>
          <a:endParaRPr lang="zh-CN" altLang="en-US" sz="2200" kern="1200" baseline="30000" dirty="0">
            <a:solidFill>
              <a:srgbClr val="FF0000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011697" y="1217787"/>
        <a:ext cx="1316897" cy="586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49D6-AD6D-4575-A7BE-3AC2804CDEE2}">
      <dsp:nvSpPr>
        <dsp:cNvPr id="0" name=""/>
        <dsp:cNvSpPr/>
      </dsp:nvSpPr>
      <dsp:spPr>
        <a:xfrm rot="5400000">
          <a:off x="-402093" y="1673177"/>
          <a:ext cx="1774327" cy="2140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9C2BF-5A95-41D5-B2DD-EA288A43B26E}">
      <dsp:nvSpPr>
        <dsp:cNvPr id="0" name=""/>
        <dsp:cNvSpPr/>
      </dsp:nvSpPr>
      <dsp:spPr>
        <a:xfrm>
          <a:off x="4383" y="538299"/>
          <a:ext cx="2378871" cy="1427322"/>
        </a:xfrm>
        <a:prstGeom prst="roundRect">
          <a:avLst>
            <a:gd name="adj" fmla="val 10000"/>
          </a:avLst>
        </a:prstGeom>
        <a:solidFill>
          <a:srgbClr val="8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latin typeface="Comic Sans MS" pitchFamily="66" charset="0"/>
            </a:rPr>
            <a:t>Based on the number of observed, expected events in all regions with all uncertainties: Probability density function (PDF)</a:t>
          </a:r>
          <a:endParaRPr lang="zh-CN" altLang="en-US" sz="1400" b="1" kern="1200" dirty="0">
            <a:latin typeface="Comic Sans MS" pitchFamily="66" charset="0"/>
          </a:endParaRPr>
        </a:p>
      </dsp:txBody>
      <dsp:txXfrm>
        <a:off x="46188" y="580104"/>
        <a:ext cx="2295261" cy="1343712"/>
      </dsp:txXfrm>
    </dsp:sp>
    <dsp:sp modelId="{C07A33CE-82EF-4A6F-8CF3-5174C0819952}">
      <dsp:nvSpPr>
        <dsp:cNvPr id="0" name=""/>
        <dsp:cNvSpPr/>
      </dsp:nvSpPr>
      <dsp:spPr>
        <a:xfrm rot="5400000">
          <a:off x="-402093" y="3457330"/>
          <a:ext cx="1774327" cy="2140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47E02-EDFF-4F39-9884-A8C2830BA532}">
      <dsp:nvSpPr>
        <dsp:cNvPr id="0" name=""/>
        <dsp:cNvSpPr/>
      </dsp:nvSpPr>
      <dsp:spPr>
        <a:xfrm>
          <a:off x="4383" y="2322453"/>
          <a:ext cx="2378871" cy="1427322"/>
        </a:xfrm>
        <a:prstGeom prst="roundRect">
          <a:avLst>
            <a:gd name="adj" fmla="val 10000"/>
          </a:avLst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Likelihood function: L(</a:t>
          </a:r>
          <a:r>
            <a:rPr lang="el-GR" altLang="zh-CN" sz="1200" b="1" kern="12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kern="1200" dirty="0" smtClean="0">
              <a:latin typeface="Comic Sans MS" pitchFamily="66" charset="0"/>
              <a:ea typeface="宋体"/>
            </a:rPr>
            <a:t>,</a:t>
          </a:r>
          <a:r>
            <a:rPr lang="el-GR" altLang="zh-CN" sz="1200" b="1" kern="1200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kern="1200" dirty="0" smtClean="0">
              <a:latin typeface="Comic Sans MS" pitchFamily="66" charset="0"/>
            </a:rPr>
            <a:t>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  <a:ea typeface="宋体"/>
            </a:rPr>
            <a:t> </a:t>
          </a:r>
          <a:r>
            <a:rPr lang="el-GR" altLang="zh-CN" sz="1200" b="1" kern="12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kern="1200" dirty="0" smtClean="0">
              <a:latin typeface="Comic Sans MS" pitchFamily="66" charset="0"/>
              <a:ea typeface="宋体"/>
            </a:rPr>
            <a:t>: signal strength (POI);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altLang="zh-CN" sz="1200" b="1" kern="1200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kern="1200" dirty="0" smtClean="0">
              <a:latin typeface="Comic Sans MS" pitchFamily="66" charset="0"/>
              <a:ea typeface="宋体"/>
            </a:rPr>
            <a:t>: nuisance parameters(NP)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  <a:ea typeface="宋体"/>
            </a:rPr>
            <a:t>Profile Likelihood: constrain uncertainty (NP) as part of a likelihood fit</a:t>
          </a:r>
          <a:endParaRPr lang="zh-CN" altLang="en-US" sz="1200" b="1" kern="1200" dirty="0">
            <a:latin typeface="Comic Sans MS" pitchFamily="66" charset="0"/>
          </a:endParaRPr>
        </a:p>
      </dsp:txBody>
      <dsp:txXfrm>
        <a:off x="46188" y="2364258"/>
        <a:ext cx="2295261" cy="1343712"/>
      </dsp:txXfrm>
    </dsp:sp>
    <dsp:sp modelId="{C8B01966-03E1-4C17-A937-FACC29A474E6}">
      <dsp:nvSpPr>
        <dsp:cNvPr id="0" name=""/>
        <dsp:cNvSpPr/>
      </dsp:nvSpPr>
      <dsp:spPr>
        <a:xfrm>
          <a:off x="489983" y="4349407"/>
          <a:ext cx="3154072" cy="2140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1AF24-878A-405C-B52B-65A91DB25121}">
      <dsp:nvSpPr>
        <dsp:cNvPr id="0" name=""/>
        <dsp:cNvSpPr/>
      </dsp:nvSpPr>
      <dsp:spPr>
        <a:xfrm>
          <a:off x="4383" y="4106607"/>
          <a:ext cx="2378871" cy="1427322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latin typeface="Comic Sans MS" pitchFamily="66" charset="0"/>
            </a:rPr>
            <a:t>Construct test statistics  t</a:t>
          </a:r>
          <a:r>
            <a:rPr lang="el-GR" altLang="zh-CN" sz="1400" b="1" kern="1200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400" b="1" kern="1200" dirty="0" smtClean="0">
              <a:latin typeface="Comic Sans MS" pitchFamily="66" charset="0"/>
            </a:rPr>
            <a:t> based on likelihood ratio </a:t>
          </a:r>
          <a:r>
            <a:rPr lang="el-GR" altLang="zh-CN" sz="1400" b="1" kern="1200" dirty="0" smtClean="0">
              <a:latin typeface="Comic Sans MS" pitchFamily="66" charset="0"/>
              <a:ea typeface="宋体"/>
            </a:rPr>
            <a:t>λ</a:t>
          </a:r>
          <a:r>
            <a:rPr lang="en-US" altLang="zh-CN" sz="1400" b="1" kern="1200" dirty="0" smtClean="0">
              <a:latin typeface="Comic Sans MS" pitchFamily="66" charset="0"/>
            </a:rPr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</dsp:txBody>
      <dsp:txXfrm>
        <a:off x="46188" y="4148412"/>
        <a:ext cx="2295261" cy="1343712"/>
      </dsp:txXfrm>
    </dsp:sp>
    <dsp:sp modelId="{CC640995-02C3-4FFF-8536-91A3616DAEDA}">
      <dsp:nvSpPr>
        <dsp:cNvPr id="0" name=""/>
        <dsp:cNvSpPr/>
      </dsp:nvSpPr>
      <dsp:spPr>
        <a:xfrm rot="16200000">
          <a:off x="2761805" y="3457330"/>
          <a:ext cx="1774327" cy="2140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90FDD-2DAA-43A3-89D3-FD4CA6412D00}">
      <dsp:nvSpPr>
        <dsp:cNvPr id="0" name=""/>
        <dsp:cNvSpPr/>
      </dsp:nvSpPr>
      <dsp:spPr>
        <a:xfrm>
          <a:off x="3168282" y="4106607"/>
          <a:ext cx="2378871" cy="1427322"/>
        </a:xfrm>
        <a:prstGeom prst="roundRect">
          <a:avLst>
            <a:gd name="adj" fmla="val 10000"/>
          </a:avLst>
        </a:prstGeom>
        <a:solidFill>
          <a:srgbClr val="0000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Comic Sans MS" pitchFamily="66" charset="0"/>
            </a:rPr>
            <a:t>Find the observed test statistic for tested </a:t>
          </a:r>
          <a:r>
            <a:rPr lang="el-GR" altLang="zh-CN" sz="1600" b="1" kern="12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kern="1200" dirty="0" smtClean="0">
              <a:latin typeface="Comic Sans MS" pitchFamily="66" charset="0"/>
            </a:rPr>
            <a:t>: t</a:t>
          </a:r>
          <a:r>
            <a:rPr lang="el-GR" altLang="zh-CN" sz="1600" b="1" kern="1200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kern="1200" baseline="-25000" dirty="0" smtClean="0">
              <a:latin typeface="Comic Sans MS" pitchFamily="66" charset="0"/>
              <a:ea typeface="宋体"/>
            </a:rPr>
            <a:t>,</a:t>
          </a:r>
          <a:r>
            <a:rPr lang="en-US" altLang="zh-CN" sz="1600" b="1" kern="1200" baseline="-25000" dirty="0" err="1" smtClean="0">
              <a:latin typeface="Comic Sans MS" pitchFamily="66" charset="0"/>
              <a:ea typeface="宋体"/>
            </a:rPr>
            <a:t>obs</a:t>
          </a:r>
          <a:endParaRPr lang="en-US" altLang="zh-CN" sz="1600" b="1" kern="1200" dirty="0" smtClean="0">
            <a:latin typeface="Comic Sans MS" pitchFamily="66" charset="0"/>
          </a:endParaRPr>
        </a:p>
      </dsp:txBody>
      <dsp:txXfrm>
        <a:off x="3210087" y="4148412"/>
        <a:ext cx="2295261" cy="1343712"/>
      </dsp:txXfrm>
    </dsp:sp>
    <dsp:sp modelId="{93ABC9FA-0BBA-4257-894E-DB5591BB48FB}">
      <dsp:nvSpPr>
        <dsp:cNvPr id="0" name=""/>
        <dsp:cNvSpPr/>
      </dsp:nvSpPr>
      <dsp:spPr>
        <a:xfrm rot="16200000">
          <a:off x="2761805" y="1673177"/>
          <a:ext cx="1774327" cy="2140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3A6F1-65B8-497A-8E46-73D00548D9F8}">
      <dsp:nvSpPr>
        <dsp:cNvPr id="0" name=""/>
        <dsp:cNvSpPr/>
      </dsp:nvSpPr>
      <dsp:spPr>
        <a:xfrm>
          <a:off x="3168282" y="2322453"/>
          <a:ext cx="2378871" cy="142732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1" kern="1200" dirty="0" smtClean="0">
              <a:latin typeface="Comic Sans MS" pitchFamily="66" charset="0"/>
            </a:rPr>
            <a:t>Construct the PDF of test statistic t</a:t>
          </a:r>
          <a:r>
            <a:rPr lang="el-GR" altLang="zh-CN" sz="1050" b="1" kern="1200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050" b="1" kern="1200" baseline="-25000" dirty="0" smtClean="0">
              <a:latin typeface="Comic Sans MS" pitchFamily="66" charset="0"/>
              <a:ea typeface="宋体"/>
            </a:rPr>
            <a:t>: </a:t>
          </a:r>
          <a:r>
            <a:rPr lang="en-US" altLang="zh-CN" sz="1050" b="1" kern="1200" dirty="0" smtClean="0">
              <a:latin typeface="Comic Sans MS" pitchFamily="66" charset="0"/>
            </a:rPr>
            <a:t>generate toy Monte Carlo or using asymptotic formula</a:t>
          </a:r>
          <a:endParaRPr lang="en-US" altLang="zh-CN" sz="1600" b="1" kern="1200" dirty="0" smtClean="0">
            <a:latin typeface="Comic Sans MS" pitchFamily="66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600" b="1" kern="1200" dirty="0" smtClean="0">
            <a:latin typeface="Comic Sans MS" pitchFamily="66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b="1" kern="1200" dirty="0" smtClean="0">
            <a:latin typeface="Comic Sans MS" pitchFamily="66" charset="0"/>
          </a:endParaRPr>
        </a:p>
      </dsp:txBody>
      <dsp:txXfrm>
        <a:off x="3210087" y="2364258"/>
        <a:ext cx="2295261" cy="1343712"/>
      </dsp:txXfrm>
    </dsp:sp>
    <dsp:sp modelId="{F2C65202-10D3-413E-892E-F66584D48D92}">
      <dsp:nvSpPr>
        <dsp:cNvPr id="0" name=""/>
        <dsp:cNvSpPr/>
      </dsp:nvSpPr>
      <dsp:spPr>
        <a:xfrm>
          <a:off x="3653882" y="781100"/>
          <a:ext cx="3154072" cy="2140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A5704-A823-41C0-B014-9FFF4500B571}">
      <dsp:nvSpPr>
        <dsp:cNvPr id="0" name=""/>
        <dsp:cNvSpPr/>
      </dsp:nvSpPr>
      <dsp:spPr>
        <a:xfrm>
          <a:off x="3168282" y="538299"/>
          <a:ext cx="2378871" cy="1427322"/>
        </a:xfrm>
        <a:prstGeom prst="roundRect">
          <a:avLst>
            <a:gd name="adj" fmla="val 10000"/>
          </a:avLst>
        </a:prstGeom>
        <a:solidFill>
          <a:srgbClr val="8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From the constructed distribution of test statistic for </a:t>
          </a:r>
          <a:r>
            <a:rPr lang="en-US" altLang="zh-CN" sz="1200" b="1" kern="1200" dirty="0" err="1" smtClean="0">
              <a:latin typeface="Comic Sans MS" pitchFamily="66" charset="0"/>
            </a:rPr>
            <a:t>s+b</a:t>
          </a:r>
          <a:r>
            <a:rPr lang="en-US" altLang="zh-CN" sz="1200" b="1" kern="1200" dirty="0" smtClean="0">
              <a:latin typeface="Comic Sans MS" pitchFamily="66" charset="0"/>
            </a:rPr>
            <a:t>, find the p-value of the observation</a:t>
          </a: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b="1" kern="1200" dirty="0">
            <a:latin typeface="Comic Sans MS" pitchFamily="66" charset="0"/>
          </a:endParaRPr>
        </a:p>
      </dsp:txBody>
      <dsp:txXfrm>
        <a:off x="3210087" y="580104"/>
        <a:ext cx="2295261" cy="1343712"/>
      </dsp:txXfrm>
    </dsp:sp>
    <dsp:sp modelId="{BCD27548-F138-4191-B730-CA72F8D980FA}">
      <dsp:nvSpPr>
        <dsp:cNvPr id="0" name=""/>
        <dsp:cNvSpPr/>
      </dsp:nvSpPr>
      <dsp:spPr>
        <a:xfrm rot="5400000">
          <a:off x="5925704" y="1673177"/>
          <a:ext cx="1774327" cy="2140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AEF14-B0C5-4013-9107-49A34E75DDD7}">
      <dsp:nvSpPr>
        <dsp:cNvPr id="0" name=""/>
        <dsp:cNvSpPr/>
      </dsp:nvSpPr>
      <dsp:spPr>
        <a:xfrm>
          <a:off x="6332181" y="538299"/>
          <a:ext cx="2378871" cy="1427322"/>
        </a:xfrm>
        <a:prstGeom prst="roundRect">
          <a:avLst>
            <a:gd name="adj" fmla="val 10000"/>
          </a:avLst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latin typeface="Comic Sans MS" pitchFamily="66" charset="0"/>
            </a:rPr>
            <a:t>If CLs&lt;0.05: the value of signal is excluded at 95% CL……….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b="1" kern="1200" dirty="0">
            <a:latin typeface="Comic Sans MS" pitchFamily="66" charset="0"/>
          </a:endParaRPr>
        </a:p>
      </dsp:txBody>
      <dsp:txXfrm>
        <a:off x="6373986" y="580104"/>
        <a:ext cx="2295261" cy="1343712"/>
      </dsp:txXfrm>
    </dsp:sp>
    <dsp:sp modelId="{522DFBB5-7B13-4C0D-BAB9-EC70B691E560}">
      <dsp:nvSpPr>
        <dsp:cNvPr id="0" name=""/>
        <dsp:cNvSpPr/>
      </dsp:nvSpPr>
      <dsp:spPr>
        <a:xfrm rot="5400000">
          <a:off x="5925704" y="3457330"/>
          <a:ext cx="1774327" cy="2140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53628-4B0F-452D-A962-F1B8DC4C37D5}">
      <dsp:nvSpPr>
        <dsp:cNvPr id="0" name=""/>
        <dsp:cNvSpPr/>
      </dsp:nvSpPr>
      <dsp:spPr>
        <a:xfrm>
          <a:off x="6332181" y="2322453"/>
          <a:ext cx="2378871" cy="1427322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The above check has been done for each signal grid points on the SUSY model.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The line can be drawn for the area where points are excluded</a:t>
          </a:r>
          <a:endParaRPr lang="zh-CN" altLang="en-US" sz="1200" b="1" kern="1200" dirty="0">
            <a:latin typeface="Comic Sans MS" pitchFamily="66" charset="0"/>
          </a:endParaRPr>
        </a:p>
      </dsp:txBody>
      <dsp:txXfrm>
        <a:off x="6373986" y="2364258"/>
        <a:ext cx="2295261" cy="1343712"/>
      </dsp:txXfrm>
    </dsp:sp>
    <dsp:sp modelId="{53A2C0C9-4050-46B0-A222-A4E4A76C96E1}">
      <dsp:nvSpPr>
        <dsp:cNvPr id="0" name=""/>
        <dsp:cNvSpPr/>
      </dsp:nvSpPr>
      <dsp:spPr>
        <a:xfrm>
          <a:off x="6332181" y="4106607"/>
          <a:ext cx="2378871" cy="14273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 dirty="0"/>
        </a:p>
      </dsp:txBody>
      <dsp:txXfrm>
        <a:off x="6373986" y="4148412"/>
        <a:ext cx="2295261" cy="1343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9" Type="http://schemas.openxmlformats.org/officeDocument/2006/relationships/image" Target="../media/image169.wmf"/><Relationship Id="rId20" Type="http://schemas.openxmlformats.org/officeDocument/2006/relationships/image" Target="../media/image180.wmf"/><Relationship Id="rId21" Type="http://schemas.openxmlformats.org/officeDocument/2006/relationships/image" Target="../media/image181.wmf"/><Relationship Id="rId22" Type="http://schemas.openxmlformats.org/officeDocument/2006/relationships/image" Target="../media/image182.wmf"/><Relationship Id="rId10" Type="http://schemas.openxmlformats.org/officeDocument/2006/relationships/image" Target="../media/image170.wmf"/><Relationship Id="rId11" Type="http://schemas.openxmlformats.org/officeDocument/2006/relationships/image" Target="../media/image171.wmf"/><Relationship Id="rId12" Type="http://schemas.openxmlformats.org/officeDocument/2006/relationships/image" Target="../media/image172.wmf"/><Relationship Id="rId13" Type="http://schemas.openxmlformats.org/officeDocument/2006/relationships/image" Target="../media/image173.wmf"/><Relationship Id="rId14" Type="http://schemas.openxmlformats.org/officeDocument/2006/relationships/image" Target="../media/image174.wmf"/><Relationship Id="rId15" Type="http://schemas.openxmlformats.org/officeDocument/2006/relationships/image" Target="../media/image175.wmf"/><Relationship Id="rId16" Type="http://schemas.openxmlformats.org/officeDocument/2006/relationships/image" Target="../media/image176.wmf"/><Relationship Id="rId17" Type="http://schemas.openxmlformats.org/officeDocument/2006/relationships/image" Target="../media/image177.wmf"/><Relationship Id="rId18" Type="http://schemas.openxmlformats.org/officeDocument/2006/relationships/image" Target="../media/image178.wmf"/><Relationship Id="rId19" Type="http://schemas.openxmlformats.org/officeDocument/2006/relationships/image" Target="../media/image179.wmf"/><Relationship Id="rId1" Type="http://schemas.openxmlformats.org/officeDocument/2006/relationships/image" Target="../media/image161.wmf"/><Relationship Id="rId2" Type="http://schemas.openxmlformats.org/officeDocument/2006/relationships/image" Target="../media/image162.wmf"/><Relationship Id="rId3" Type="http://schemas.openxmlformats.org/officeDocument/2006/relationships/image" Target="../media/image163.wmf"/><Relationship Id="rId4" Type="http://schemas.openxmlformats.org/officeDocument/2006/relationships/image" Target="../media/image164.wmf"/><Relationship Id="rId5" Type="http://schemas.openxmlformats.org/officeDocument/2006/relationships/image" Target="../media/image165.wmf"/><Relationship Id="rId6" Type="http://schemas.openxmlformats.org/officeDocument/2006/relationships/image" Target="../media/image166.wmf"/><Relationship Id="rId7" Type="http://schemas.openxmlformats.org/officeDocument/2006/relationships/image" Target="../media/image167.wmf"/><Relationship Id="rId8" Type="http://schemas.openxmlformats.org/officeDocument/2006/relationships/image" Target="../media/image1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2F809-39BE-3A43-A672-FE68FA6514A0}" type="datetimeFigureOut">
              <a:rPr kumimoji="1" lang="zh-CN" altLang="en-US" smtClean="0"/>
              <a:pPr/>
              <a:t>2018/7/16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8F25F-5D2F-444F-BBA3-D9EAF8615AA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6807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EB2FD-F773-4E08-A2E4-AB641C8C6DBF}" type="datetimeFigureOut">
              <a:rPr lang="zh-CN" altLang="en-US" smtClean="0"/>
              <a:pPr/>
              <a:t>2018/7/16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42079-0FA3-4DAD-BDBF-7A869A8448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888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>
              <a:latin typeface="Times New Roman" charset="0"/>
              <a:ea typeface="宋体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685817" indent="-263776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055103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477145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1899186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/>
            <a:fld id="{A8844568-9F0F-604E-9A4D-9878BF659F8E}" type="slidenum">
              <a:rPr lang="en-US" altLang="zh-CN" sz="1100">
                <a:solidFill>
                  <a:schemeClr val="tx1"/>
                </a:solidFill>
                <a:latin typeface="Arial" charset="0"/>
              </a:rPr>
              <a:pPr eaLnBrk="1" hangingPunct="1"/>
              <a:t>16</a:t>
            </a:fld>
            <a:endParaRPr lang="en-US" altLang="zh-CN" sz="11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E5ABD-3F3F-C742-BDAB-0175820590ED}" type="slidenum">
              <a:rPr lang="zh-CN" altLang="en-US"/>
              <a:pPr/>
              <a:t>41</a:t>
            </a:fld>
            <a:endParaRPr lang="en-US" altLang="zh-CN"/>
          </a:p>
        </p:txBody>
      </p:sp>
      <p:sp>
        <p:nvSpPr>
          <p:cNvPr id="173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01675"/>
            <a:ext cx="4586287" cy="34401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0594" y="4352774"/>
            <a:ext cx="5015508" cy="41411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06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D905F-0019-B34C-91EC-38B159B99236}" type="slidenum">
              <a:rPr lang="zh-CN" altLang="en-US"/>
              <a:pPr/>
              <a:t>75</a:t>
            </a:fld>
            <a:endParaRPr lang="en-US" altLang="zh-CN"/>
          </a:p>
        </p:txBody>
      </p:sp>
      <p:sp>
        <p:nvSpPr>
          <p:cNvPr id="171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01675"/>
            <a:ext cx="4586287" cy="34401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0594" y="4352774"/>
            <a:ext cx="5015508" cy="41411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rial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39775" indent="-282575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4588" indent="-219075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3375" indent="-219075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68513" indent="-219075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25713" indent="-21907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82913" indent="-21907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40113" indent="-21907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97313" indent="-21907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A1523EE-78B1-804F-B599-8B9EEBFC12DF}" type="slidenum">
              <a:rPr lang="en-US" altLang="en-US" sz="1100">
                <a:latin typeface="Arial" charset="0"/>
              </a:rPr>
              <a:pPr>
                <a:spcBef>
                  <a:spcPct val="0"/>
                </a:spcBef>
              </a:pPr>
              <a:t>87</a:t>
            </a:fld>
            <a:endParaRPr lang="en-US" altLang="en-US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02756" indent="-270291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081164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513629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1946095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378560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811026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243491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675957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2248FD7F-E0C6-F746-827A-2388175B8CCB}" type="slidenum">
              <a:rPr lang="en-US" altLang="zh-CN"/>
              <a:pPr eaLnBrk="1" hangingPunct="1"/>
              <a:t>18</a:t>
            </a:fld>
            <a:endParaRPr lang="en-US" altLang="zh-CN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294" y="4343703"/>
            <a:ext cx="5027414" cy="4115405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3BDFDEB8-DDDA-5A40-9CC7-036CC0DC4E6C}" type="slidenum">
              <a:rPr kumimoji="0" lang="zh-CN" altLang="en-US" sz="1200">
                <a:latin typeface="Calibri" charset="0"/>
              </a:rPr>
              <a:pPr/>
              <a:t>20</a:t>
            </a:fld>
            <a:endParaRPr kumimoji="0" lang="en-US" altLang="zh-CN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45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3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68513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257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829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401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973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9D209A89-A07C-B347-BB0B-41F84721E1A4}" type="slidenum">
              <a:rPr lang="en-US" altLang="en-US" sz="1100">
                <a:latin typeface="Arial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 sz="110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3588"/>
            <a:ext cx="5133975" cy="3849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4563" y="4865688"/>
            <a:ext cx="5210175" cy="460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9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cs typeface="宋体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276120A7-282A-C64B-8558-8E4C3EDF3C78}" type="slidenum">
              <a:rPr lang="en-US" altLang="zh-CN"/>
              <a:pPr eaLnBrk="1" hangingPunct="1"/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45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3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68513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257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829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401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973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603C04F0-4B47-1945-9141-12F32E6BBF1A}" type="slidenum">
              <a:rPr lang="en-US" altLang="en-US" sz="1100">
                <a:latin typeface="Arial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01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45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3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68513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257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829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401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97313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EBFB461D-3D5E-1441-B88C-0D91E0EEC6A0}" type="slidenum">
              <a:rPr lang="en-US" altLang="en-US" sz="1100">
                <a:latin typeface="Arial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9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685817" indent="-263776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055103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477145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1899186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/>
            <a:fld id="{06B3D6A2-46BD-C24D-AB0F-C7EDC3A443F8}" type="slidenum">
              <a:rPr lang="zh-CN" altLang="en-US" sz="1100">
                <a:solidFill>
                  <a:schemeClr val="tx1"/>
                </a:solidFill>
                <a:latin typeface="Times New Roman" charset="0"/>
              </a:rPr>
              <a:pPr eaLnBrk="1" hangingPunct="1"/>
              <a:t>30</a:t>
            </a:fld>
            <a:endParaRPr lang="en-US" altLang="zh-CN" sz="11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CFE34-57A3-FF43-B3E3-42FE456C3BA9}" type="slidenum">
              <a:rPr lang="zh-CN" altLang="en-US"/>
              <a:pPr/>
              <a:t>38</a:t>
            </a:fld>
            <a:endParaRPr lang="en-US" altLang="zh-CN"/>
          </a:p>
        </p:txBody>
      </p:sp>
      <p:sp>
        <p:nvSpPr>
          <p:cNvPr id="163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01675"/>
            <a:ext cx="4586287" cy="34401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0594" y="4352774"/>
            <a:ext cx="5015508" cy="41411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smtClean="0"/>
              <a:t>16-7-15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iSTEP2016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28600" y="320675"/>
            <a:ext cx="7543800" cy="57753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16-7-15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iSTEP2016</a:t>
            </a: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63E5F-8782-8A49-B04F-93428C03471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5134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64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93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smtClean="0"/>
              <a:t>16-7-15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iSTEP2016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lang="en-US" altLang="zh-CN" smtClean="0"/>
              <a:t>16-7-15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lang="en-US" altLang="zh-CN" smtClean="0"/>
              <a:t>iSTEP2016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356" r:id="rId2"/>
    <p:sldLayoutId id="2147486357" r:id="rId3"/>
    <p:sldLayoutId id="2147486358" r:id="rId4"/>
    <p:sldLayoutId id="2147486359" r:id="rId5"/>
    <p:sldLayoutId id="2147486360" r:id="rId6"/>
    <p:sldLayoutId id="2147486361" r:id="rId7"/>
    <p:sldLayoutId id="2147486362" r:id="rId8"/>
    <p:sldLayoutId id="2147486363" r:id="rId9"/>
    <p:sldLayoutId id="2147486364" r:id="rId10"/>
    <p:sldLayoutId id="2147486365" r:id="rId11"/>
    <p:sldLayoutId id="2147486366" r:id="rId12"/>
    <p:sldLayoutId id="2147486368" r:id="rId13"/>
    <p:sldLayoutId id="2147486369" r:id="rId14"/>
  </p:sldLayoutIdLs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xuai.zhuang@cern.ch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0" Type="http://schemas.openxmlformats.org/officeDocument/2006/relationships/image" Target="../media/image42.jpeg"/><Relationship Id="rId11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5" Type="http://schemas.openxmlformats.org/officeDocument/2006/relationships/image" Target="../media/image52.gif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png"/><Relationship Id="rId5" Type="http://schemas.openxmlformats.org/officeDocument/2006/relationships/image" Target="../media/image58.w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5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4" Type="http://schemas.openxmlformats.org/officeDocument/2006/relationships/image" Target="../media/image75.emf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SUS#Moriond_2017_36_fb_1" TargetMode="External"/><Relationship Id="rId4" Type="http://schemas.openxmlformats.org/officeDocument/2006/relationships/image" Target="../media/image92.emf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ki.cern.ch/twiki/bin/view/AtlasPublic/SupersymmetryPublicResult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97.112001" TargetMode="Externa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hyperlink" Target="http://cms-results.web.cern.ch/cms-results/public-results/publications/SUS-16-036/index.html" TargetMode="External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hyperlink" Target="https://arxiv.org/abs/1711.01901" TargetMode="External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hyperlink" Target="https://arxiv.org/abs/1708.08232" TargetMode="External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hyperlink" Target="https://doi.org/10.1007/JHEP09(2017)084" TargetMode="External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hyperlink" Target="https://arxiv.org/abs/1805.1138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hyperlink" Target="https://arxiv.org/abs/1711.11520" TargetMode="External"/><Relationship Id="rId7" Type="http://schemas.openxmlformats.org/officeDocument/2006/relationships/hyperlink" Target="https://doi.org/10.1007/JHEP09(2017)084" TargetMode="External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7875" TargetMode="External"/><Relationship Id="rId4" Type="http://schemas.openxmlformats.org/officeDocument/2006/relationships/image" Target="../media/image115.png"/><Relationship Id="rId5" Type="http://schemas.openxmlformats.org/officeDocument/2006/relationships/hyperlink" Target="http://arxiv.org/abs/1709.05406" TargetMode="External"/><Relationship Id="rId6" Type="http://schemas.openxmlformats.org/officeDocument/2006/relationships/image" Target="../media/image116.emf"/><Relationship Id="rId7" Type="http://schemas.openxmlformats.org/officeDocument/2006/relationships/image" Target="../media/image117.png"/><Relationship Id="rId8" Type="http://schemas.openxmlformats.org/officeDocument/2006/relationships/image" Target="../media/image118.emf"/><Relationship Id="rId9" Type="http://schemas.openxmlformats.org/officeDocument/2006/relationships/image" Target="../media/image119.png"/><Relationship Id="rId10" Type="http://schemas.openxmlformats.org/officeDocument/2006/relationships/hyperlink" Target="https://arxiv.org/abs/1803.02762" TargetMode="External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hyperlink" Target="https://arxiv.org/abs/1803.02762" TargetMode="External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s-results.web.cern.ch/cms-results/public-results/publications/EXO-16-056/index.htm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hyperlink" Target="http://cms-results.web.cern.ch/cms-results/public-results/preliminary-results/B2G-16-028/index.html" TargetMode="External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hyperlink" Target="https://iopscience.iop.org/article/10.1088/1367-2630/18/9/093016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22.png"/><Relationship Id="rId9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PUBNOTES/ATL-PHYS-PUB-2015-004/" TargetMode="External"/><Relationship Id="rId4" Type="http://schemas.openxmlformats.org/officeDocument/2006/relationships/image" Target="../media/image147.png"/><Relationship Id="rId5" Type="http://schemas.openxmlformats.org/officeDocument/2006/relationships/hyperlink" Target="https://atlas.web.cern.ch/Atlas/GROUPS/PHYSICS/PUBNOTES/ATL-PHYS-PUB-2017-002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emf"/></Relationships>
</file>

<file path=ppt/slides/_rels/slide75.xml.rels><?xml version="1.0" encoding="UTF-8" standalone="yes"?>
<Relationships xmlns="http://schemas.openxmlformats.org/package/2006/relationships"><Relationship Id="rId46" Type="http://schemas.openxmlformats.org/officeDocument/2006/relationships/oleObject" Target="../embeddings/oleObject24.bin"/><Relationship Id="rId47" Type="http://schemas.openxmlformats.org/officeDocument/2006/relationships/image" Target="../media/image181.wmf"/><Relationship Id="rId48" Type="http://schemas.openxmlformats.org/officeDocument/2006/relationships/oleObject" Target="../embeddings/oleObject25.bin"/><Relationship Id="rId49" Type="http://schemas.openxmlformats.org/officeDocument/2006/relationships/image" Target="../media/image182.wmf"/><Relationship Id="rId20" Type="http://schemas.openxmlformats.org/officeDocument/2006/relationships/oleObject" Target="../embeddings/oleObject10.bin"/><Relationship Id="rId21" Type="http://schemas.openxmlformats.org/officeDocument/2006/relationships/image" Target="../media/image169.wmf"/><Relationship Id="rId22" Type="http://schemas.openxmlformats.org/officeDocument/2006/relationships/oleObject" Target="../embeddings/oleObject11.bin"/><Relationship Id="rId23" Type="http://schemas.openxmlformats.org/officeDocument/2006/relationships/image" Target="../media/image170.wmf"/><Relationship Id="rId24" Type="http://schemas.openxmlformats.org/officeDocument/2006/relationships/oleObject" Target="../embeddings/oleObject12.bin"/><Relationship Id="rId25" Type="http://schemas.openxmlformats.org/officeDocument/2006/relationships/oleObject" Target="../embeddings/oleObject13.bin"/><Relationship Id="rId26" Type="http://schemas.openxmlformats.org/officeDocument/2006/relationships/image" Target="../media/image171.wmf"/><Relationship Id="rId27" Type="http://schemas.openxmlformats.org/officeDocument/2006/relationships/oleObject" Target="../embeddings/oleObject14.bin"/><Relationship Id="rId28" Type="http://schemas.openxmlformats.org/officeDocument/2006/relationships/oleObject" Target="../embeddings/oleObject15.bin"/><Relationship Id="rId29" Type="http://schemas.openxmlformats.org/officeDocument/2006/relationships/image" Target="../media/image17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61.wmf"/><Relationship Id="rId30" Type="http://schemas.openxmlformats.org/officeDocument/2006/relationships/oleObject" Target="../embeddings/oleObject16.bin"/><Relationship Id="rId31" Type="http://schemas.openxmlformats.org/officeDocument/2006/relationships/image" Target="../media/image173.wmf"/><Relationship Id="rId32" Type="http://schemas.openxmlformats.org/officeDocument/2006/relationships/oleObject" Target="../embeddings/oleObject17.bin"/><Relationship Id="rId9" Type="http://schemas.openxmlformats.org/officeDocument/2006/relationships/image" Target="../media/image163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62.wmf"/><Relationship Id="rId8" Type="http://schemas.openxmlformats.org/officeDocument/2006/relationships/oleObject" Target="../embeddings/oleObject4.bin"/><Relationship Id="rId33" Type="http://schemas.openxmlformats.org/officeDocument/2006/relationships/image" Target="../media/image174.wmf"/><Relationship Id="rId34" Type="http://schemas.openxmlformats.org/officeDocument/2006/relationships/oleObject" Target="../embeddings/oleObject18.bin"/><Relationship Id="rId35" Type="http://schemas.openxmlformats.org/officeDocument/2006/relationships/image" Target="../media/image175.wmf"/><Relationship Id="rId36" Type="http://schemas.openxmlformats.org/officeDocument/2006/relationships/oleObject" Target="../embeddings/oleObject19.bin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64.w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165.w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166.w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167.wmf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168.wmf"/><Relationship Id="rId37" Type="http://schemas.openxmlformats.org/officeDocument/2006/relationships/image" Target="../media/image176.wmf"/><Relationship Id="rId38" Type="http://schemas.openxmlformats.org/officeDocument/2006/relationships/oleObject" Target="../embeddings/oleObject20.bin"/><Relationship Id="rId39" Type="http://schemas.openxmlformats.org/officeDocument/2006/relationships/image" Target="../media/image177.wmf"/><Relationship Id="rId40" Type="http://schemas.openxmlformats.org/officeDocument/2006/relationships/oleObject" Target="../embeddings/oleObject21.bin"/><Relationship Id="rId41" Type="http://schemas.openxmlformats.org/officeDocument/2006/relationships/image" Target="../media/image178.wmf"/><Relationship Id="rId42" Type="http://schemas.openxmlformats.org/officeDocument/2006/relationships/oleObject" Target="../embeddings/oleObject22.bin"/><Relationship Id="rId43" Type="http://schemas.openxmlformats.org/officeDocument/2006/relationships/image" Target="../media/image179.wmf"/><Relationship Id="rId44" Type="http://schemas.openxmlformats.org/officeDocument/2006/relationships/oleObject" Target="../embeddings/oleObject23.bin"/><Relationship Id="rId45" Type="http://schemas.openxmlformats.org/officeDocument/2006/relationships/image" Target="../media/image180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wmf"/><Relationship Id="rId3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0.png"/><Relationship Id="rId1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Relationship Id="rId10" Type="http://schemas.openxmlformats.org/officeDocument/2006/relationships/image" Target="../media/image18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Relationship Id="rId3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jpeg"/><Relationship Id="rId3" Type="http://schemas.openxmlformats.org/officeDocument/2006/relationships/image" Target="../media/image19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jpeg"/><Relationship Id="rId5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副标题 4"/>
          <p:cNvSpPr txBox="1">
            <a:spLocks/>
          </p:cNvSpPr>
          <p:nvPr/>
        </p:nvSpPr>
        <p:spPr>
          <a:xfrm>
            <a:off x="1907704" y="1556792"/>
            <a:ext cx="5184576" cy="22060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sz="2400" b="0" i="0" kern="1200" cap="none" spc="12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zh-CN" sz="2500" dirty="0" smtClean="0">
              <a:solidFill>
                <a:schemeClr val="bg1"/>
              </a:solidFill>
              <a:latin typeface="Arial Black" pitchFamily="34" charset="0"/>
              <a:ea typeface="黑体"/>
              <a:cs typeface="Arial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8000" b="1" dirty="0" smtClean="0">
                <a:solidFill>
                  <a:schemeClr val="bg1"/>
                </a:solidFill>
                <a:latin typeface="Arial Black" pitchFamily="34" charset="0"/>
                <a:ea typeface="헤드라인A"/>
                <a:cs typeface="Hannotate SC Regular"/>
              </a:rPr>
              <a:t>Xuai Zhuang (</a:t>
            </a:r>
            <a:r>
              <a:rPr lang="zh-CN" altLang="en-US" sz="8000" b="1" dirty="0" smtClean="0">
                <a:solidFill>
                  <a:schemeClr val="bg1"/>
                </a:solidFill>
                <a:latin typeface="STLiti" charset="-122"/>
                <a:ea typeface="STLiti" charset="-122"/>
                <a:cs typeface="STLiti" charset="-122"/>
              </a:rPr>
              <a:t>庄胥爱</a:t>
            </a:r>
            <a:r>
              <a:rPr lang="en-US" altLang="zh-CN" sz="8000" b="1" dirty="0" smtClean="0">
                <a:solidFill>
                  <a:schemeClr val="bg1"/>
                </a:solidFill>
                <a:latin typeface="Arial Black" pitchFamily="34" charset="0"/>
                <a:ea typeface="헤드라인A"/>
                <a:cs typeface="Hannotate SC Regular"/>
              </a:rPr>
              <a:t>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7000" dirty="0" smtClean="0">
                <a:solidFill>
                  <a:schemeClr val="bg1"/>
                </a:solidFill>
                <a:ea typeface="헤드라인A"/>
                <a:cs typeface="Hannotate SC Regular"/>
                <a:hlinkClick r:id="rId3"/>
              </a:rPr>
              <a:t>xuai.zhuang@cern.ch</a:t>
            </a:r>
            <a:r>
              <a:rPr lang="en-US" altLang="zh-CN" sz="7000" dirty="0" smtClean="0">
                <a:solidFill>
                  <a:schemeClr val="bg1"/>
                </a:solidFill>
                <a:ea typeface="헤드라인A"/>
                <a:cs typeface="Hannotate SC Regular"/>
              </a:rPr>
              <a:t>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4500" b="1" dirty="0" smtClean="0">
                <a:solidFill>
                  <a:schemeClr val="bg1"/>
                </a:solidFill>
                <a:latin typeface="Arial Black" pitchFamily="34" charset="0"/>
                <a:ea typeface="헤드라인A"/>
                <a:cs typeface="Hannotate SC Regular"/>
              </a:rPr>
              <a:t>IHEP, Beijing, China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4500" b="1" dirty="0" smtClean="0">
                <a:solidFill>
                  <a:schemeClr val="bg1"/>
                </a:solidFill>
                <a:latin typeface="Arial Black" pitchFamily="34" charset="0"/>
                <a:ea typeface="헤드라인A"/>
                <a:cs typeface="Hannotate SC Regular"/>
              </a:rPr>
              <a:t>Jul. 15-21, Wuhan, iSTEP2018</a:t>
            </a:r>
            <a:endParaRPr lang="en-US" altLang="zh-CN" sz="4000" b="1" dirty="0" smtClean="0">
              <a:solidFill>
                <a:schemeClr val="bg1"/>
              </a:solidFill>
              <a:latin typeface="Arial Black" pitchFamily="34" charset="0"/>
              <a:ea typeface="黑体"/>
              <a:cs typeface="Hannotate SC Regular"/>
            </a:endParaRPr>
          </a:p>
          <a:p>
            <a:endParaRPr lang="en-US" altLang="zh-CN" dirty="0" smtClean="0">
              <a:solidFill>
                <a:srgbClr val="000090"/>
              </a:solidFill>
              <a:latin typeface="Arial"/>
              <a:ea typeface="黑体"/>
              <a:cs typeface="Arial"/>
            </a:endParaRPr>
          </a:p>
        </p:txBody>
      </p:sp>
      <p:sp>
        <p:nvSpPr>
          <p:cNvPr id="15" name="标题 3"/>
          <p:cNvSpPr txBox="1">
            <a:spLocks/>
          </p:cNvSpPr>
          <p:nvPr/>
        </p:nvSpPr>
        <p:spPr>
          <a:xfrm>
            <a:off x="-36512" y="536278"/>
            <a:ext cx="9073008" cy="8839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all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altLang="zh-CN" sz="5400" b="1" dirty="0" smtClean="0">
                <a:solidFill>
                  <a:schemeClr val="bg1"/>
                </a:solidFill>
                <a:latin typeface="Arial Black" pitchFamily="34" charset="0"/>
                <a:ea typeface="黑体"/>
                <a:cs typeface="Hannotate SC Regular"/>
              </a:rPr>
              <a:t>bsm </a:t>
            </a:r>
            <a:r>
              <a:rPr lang="en-US" altLang="zh-CN" sz="5400" b="1" dirty="0" smtClean="0">
                <a:solidFill>
                  <a:schemeClr val="bg1"/>
                </a:solidFill>
                <a:latin typeface="Arial Black" pitchFamily="34" charset="0"/>
                <a:ea typeface="黑体"/>
                <a:cs typeface="Hannotate SC Regular"/>
              </a:rPr>
              <a:t>Searches @ LHC </a:t>
            </a:r>
            <a:endParaRPr lang="en-US" altLang="zh-CN" sz="5400" b="1" dirty="0" smtClean="0">
              <a:solidFill>
                <a:schemeClr val="bg1"/>
              </a:solidFill>
              <a:latin typeface="Arial Black" pitchFamily="34" charset="0"/>
              <a:ea typeface="黑体"/>
              <a:cs typeface="Hannotate SC Regular"/>
            </a:endParaRPr>
          </a:p>
        </p:txBody>
      </p:sp>
      <p:sp>
        <p:nvSpPr>
          <p:cNvPr id="16" name="幻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pPr algn="r" eaLnBrk="1" latinLnBrk="0" hangingPunct="1"/>
            <a:fld id="{8C592886-E571-45D5-8B56-343DC94F8FA6}" type="slidenum">
              <a:rPr kumimoji="0" lang="en-US" smtClean="0"/>
              <a:t>1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17" name="Picture 39" descr="logo_main2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1" b="3043"/>
          <a:stretch>
            <a:fillRect/>
          </a:stretch>
        </p:blipFill>
        <p:spPr bwMode="auto">
          <a:xfrm>
            <a:off x="5625712" y="6165379"/>
            <a:ext cx="3419872" cy="59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2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Box 5"/>
          <p:cNvSpPr txBox="1">
            <a:spLocks noChangeArrowheads="1"/>
          </p:cNvSpPr>
          <p:nvPr/>
        </p:nvSpPr>
        <p:spPr bwMode="auto">
          <a:xfrm>
            <a:off x="-76200" y="76200"/>
            <a:ext cx="9282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i="1">
                <a:solidFill>
                  <a:srgbClr val="002060"/>
                </a:solidFill>
                <a:latin typeface="Arial" charset="0"/>
              </a:rPr>
              <a:t>Very happy faces after the announcement of the discovery on 4</a:t>
            </a:r>
            <a:r>
              <a:rPr lang="en-GB" altLang="en-US" sz="2000" b="1" i="1" baseline="30000">
                <a:solidFill>
                  <a:srgbClr val="002060"/>
                </a:solidFill>
                <a:latin typeface="Arial" charset="0"/>
              </a:rPr>
              <a:t>th</a:t>
            </a:r>
            <a:r>
              <a:rPr lang="en-GB" altLang="en-US" sz="2000" b="1" i="1">
                <a:solidFill>
                  <a:srgbClr val="002060"/>
                </a:solidFill>
                <a:latin typeface="Arial" charset="0"/>
              </a:rPr>
              <a:t> July 2012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i="1">
                <a:solidFill>
                  <a:srgbClr val="002060"/>
                </a:solidFill>
                <a:latin typeface="Arial" charset="0"/>
              </a:rPr>
              <a:t>at CERN and at ICHEP Melbourne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LHC, Higgs and Beyond (ATLAS Highlights) </a:t>
            </a:r>
            <a:endParaRPr lang="en-US"/>
          </a:p>
        </p:txBody>
      </p:sp>
      <p:sp>
        <p:nvSpPr>
          <p:cNvPr id="12493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5C9CD0-ED4F-254A-858D-1F2AFFEC15D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2493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838200"/>
            <a:ext cx="6451600" cy="43068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145088"/>
            <a:ext cx="16700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4452938" cy="2971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56" y="3822700"/>
            <a:ext cx="4265613" cy="29781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C:\Full.work.backup.27Dec12\Various Documents\Outreach\ne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43" y="3822700"/>
            <a:ext cx="2446337" cy="13350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thehindu.com/multimedia/dynamic/01133/Higgs-Fabiola_1133430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71" y="4159249"/>
            <a:ext cx="370681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8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705600" y="6477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E03AF2-7E0F-7944-9006-A0F290A07A02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2595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17716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17716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TextBox 9"/>
          <p:cNvSpPr txBox="1">
            <a:spLocks noChangeArrowheads="1"/>
          </p:cNvSpPr>
          <p:nvPr/>
        </p:nvSpPr>
        <p:spPr bwMode="auto">
          <a:xfrm>
            <a:off x="4724400" y="3581400"/>
            <a:ext cx="4186238" cy="2586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“for the theoretical discovery of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mechanism that contributes to our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understanding of the origin of mass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of subatomic particles, and which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recently was confirmed through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the discovery of the predicted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fundamental particle, by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ATLAS and CMS experiments 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CERN’s Large Hadron Collider”</a:t>
            </a:r>
            <a:endParaRPr lang="en-GB" altLang="en-US" sz="1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5960" name="TextBox 10"/>
          <p:cNvSpPr txBox="1">
            <a:spLocks noChangeArrowheads="1"/>
          </p:cNvSpPr>
          <p:nvPr/>
        </p:nvSpPr>
        <p:spPr bwMode="auto">
          <a:xfrm>
            <a:off x="457200" y="228600"/>
            <a:ext cx="823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2060"/>
                </a:solidFill>
                <a:latin typeface="Arial" charset="0"/>
              </a:rPr>
              <a:t>Announced on 8</a:t>
            </a:r>
            <a:r>
              <a:rPr lang="en-GB" altLang="en-US" sz="2000" b="1" baseline="30000">
                <a:solidFill>
                  <a:srgbClr val="002060"/>
                </a:solidFill>
                <a:latin typeface="Arial" charset="0"/>
              </a:rPr>
              <a:t>th</a:t>
            </a:r>
            <a:r>
              <a:rPr lang="en-GB" altLang="en-US" sz="2000" b="1">
                <a:solidFill>
                  <a:srgbClr val="002060"/>
                </a:solidFill>
                <a:latin typeface="Arial" charset="0"/>
              </a:rPr>
              <a:t> October and celebrated on 10</a:t>
            </a:r>
            <a:r>
              <a:rPr lang="en-GB" altLang="en-US" sz="2000" b="1" baseline="30000">
                <a:solidFill>
                  <a:srgbClr val="002060"/>
                </a:solidFill>
                <a:latin typeface="Arial" charset="0"/>
              </a:rPr>
              <a:t>th</a:t>
            </a:r>
            <a:r>
              <a:rPr lang="en-GB" altLang="en-US" sz="2000" b="1">
                <a:solidFill>
                  <a:srgbClr val="002060"/>
                </a:solidFill>
                <a:latin typeface="Arial" charset="0"/>
              </a:rPr>
              <a:t> December 2013:</a:t>
            </a:r>
          </a:p>
        </p:txBody>
      </p:sp>
    </p:spTree>
    <p:extLst>
      <p:ext uri="{BB962C8B-B14F-4D97-AF65-F5344CB8AC3E}">
        <p14:creationId xmlns:p14="http://schemas.microsoft.com/office/powerpoint/2010/main" val="14417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7056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065EC0-302E-D241-98AC-A1701DE8A389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6962775" cy="5226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143000" y="152400"/>
            <a:ext cx="6956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i="1">
                <a:solidFill>
                  <a:srgbClr val="C00000"/>
                </a:solidFill>
                <a:latin typeface="Arial" charset="0"/>
              </a:rPr>
              <a:t>Standard Model of Elementary Particles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2209800" y="5935663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Fermionen</a:t>
            </a:r>
          </a:p>
        </p:txBody>
      </p:sp>
      <p:sp>
        <p:nvSpPr>
          <p:cNvPr id="9224" name="TextBox 10"/>
          <p:cNvSpPr txBox="1">
            <a:spLocks noChangeArrowheads="1"/>
          </p:cNvSpPr>
          <p:nvPr/>
        </p:nvSpPr>
        <p:spPr bwMode="auto">
          <a:xfrm>
            <a:off x="5334000" y="5956300"/>
            <a:ext cx="117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solidFill>
                  <a:srgbClr val="C00000"/>
                </a:solidFill>
                <a:latin typeface="Arial" charset="0"/>
              </a:rPr>
              <a:t>Bosonen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14400" y="6119813"/>
            <a:ext cx="11430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223" idx="3"/>
          </p:cNvCxnSpPr>
          <p:nvPr/>
        </p:nvCxnSpPr>
        <p:spPr>
          <a:xfrm>
            <a:off x="3575050" y="6119813"/>
            <a:ext cx="99695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724400" y="6119813"/>
            <a:ext cx="6096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224" idx="3"/>
          </p:cNvCxnSpPr>
          <p:nvPr/>
        </p:nvCxnSpPr>
        <p:spPr>
          <a:xfrm>
            <a:off x="6505575" y="6142038"/>
            <a:ext cx="60325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5"/>
          <p:cNvSpPr txBox="1">
            <a:spLocks noChangeArrowheads="1"/>
          </p:cNvSpPr>
          <p:nvPr/>
        </p:nvSpPr>
        <p:spPr bwMode="auto">
          <a:xfrm>
            <a:off x="6815138" y="2755900"/>
            <a:ext cx="2100262" cy="181610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2060"/>
                </a:solidFill>
                <a:latin typeface="Arial" charset="0"/>
              </a:rPr>
              <a:t>The elementary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2060"/>
                </a:solidFill>
                <a:latin typeface="Arial" charset="0"/>
              </a:rPr>
              <a:t>particles arranged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2060"/>
                </a:solidFill>
                <a:latin typeface="Arial" charset="0"/>
              </a:rPr>
              <a:t>according to their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2060"/>
                </a:solidFill>
                <a:latin typeface="Arial" charset="0"/>
              </a:rPr>
              <a:t>properties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b="1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2060"/>
                </a:solidFill>
                <a:latin typeface="Arial" charset="0"/>
              </a:rPr>
              <a:t>Three families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2060"/>
                </a:solidFill>
                <a:latin typeface="Arial" charset="0"/>
              </a:rPr>
              <a:t>quarks and leptons</a:t>
            </a:r>
          </a:p>
        </p:txBody>
      </p:sp>
    </p:spTree>
    <p:extLst>
      <p:ext uri="{BB962C8B-B14F-4D97-AF65-F5344CB8AC3E}">
        <p14:creationId xmlns:p14="http://schemas.microsoft.com/office/powerpoint/2010/main" val="17601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rebuchet MS"/>
                <a:ea typeface="Calibri" charset="0"/>
                <a:cs typeface="Trebuchet MS"/>
              </a:rPr>
              <a:t>Unfortunately, there is a problem with the Higgs!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47485" y="0"/>
            <a:ext cx="527598" cy="3503082"/>
            <a:chOff x="3179234" y="0"/>
            <a:chExt cx="527598" cy="35030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79234" y="914399"/>
              <a:ext cx="527598" cy="2588683"/>
            </a:xfrm>
            <a:prstGeom prst="rect">
              <a:avLst/>
            </a:prstGeom>
            <a:effectLst>
              <a:outerShdw blurRad="114300" dist="38100" dir="2700000">
                <a:srgbClr val="000000">
                  <a:alpha val="24000"/>
                </a:srgbClr>
              </a:outerShdw>
            </a:effectLst>
          </p:spPr>
        </p:pic>
        <p:sp>
          <p:nvSpPr>
            <p:cNvPr id="9" name="Freeform 8"/>
            <p:cNvSpPr/>
            <p:nvPr/>
          </p:nvSpPr>
          <p:spPr>
            <a:xfrm>
              <a:off x="3391550" y="0"/>
              <a:ext cx="50955" cy="963083"/>
            </a:xfrm>
            <a:custGeom>
              <a:avLst/>
              <a:gdLst>
                <a:gd name="connsiteX0" fmla="*/ 5699 w 50955"/>
                <a:gd name="connsiteY0" fmla="*/ 0 h 963083"/>
                <a:gd name="connsiteX1" fmla="*/ 37449 w 50955"/>
                <a:gd name="connsiteY1" fmla="*/ 285750 h 963083"/>
                <a:gd name="connsiteX2" fmla="*/ 48033 w 50955"/>
                <a:gd name="connsiteY2" fmla="*/ 963083 h 96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55" h="963083">
                  <a:moveTo>
                    <a:pt x="5699" y="0"/>
                  </a:moveTo>
                  <a:cubicBezTo>
                    <a:pt x="27792" y="265117"/>
                    <a:pt x="0" y="173399"/>
                    <a:pt x="37449" y="285750"/>
                  </a:cubicBezTo>
                  <a:cubicBezTo>
                    <a:pt x="50955" y="758431"/>
                    <a:pt x="48033" y="532644"/>
                    <a:pt x="48033" y="963083"/>
                  </a:cubicBezTo>
                </a:path>
              </a:pathLst>
            </a:custGeom>
            <a:ln w="127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07904" y="188640"/>
            <a:ext cx="5220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n"/>
            </a:pPr>
            <a:r>
              <a:rPr lang="en-US" altLang="zh-CN" sz="2200" b="1" dirty="0">
                <a:solidFill>
                  <a:srgbClr val="342698"/>
                </a:solidFill>
                <a:latin typeface="Arial"/>
                <a:cs typeface="Arial"/>
              </a:rPr>
              <a:t>While has problem in </a:t>
            </a:r>
            <a:r>
              <a:rPr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Planck scale</a:t>
            </a:r>
            <a:r>
              <a:rPr lang="en-US" altLang="zh-CN" sz="2200" b="1" dirty="0">
                <a:solidFill>
                  <a:srgbClr val="342698"/>
                </a:solidFill>
                <a:latin typeface="Arial"/>
                <a:cs typeface="Arial"/>
              </a:rPr>
              <a:t>: </a:t>
            </a:r>
          </a:p>
          <a:p>
            <a:pPr marL="800100" lvl="1" indent="-342900">
              <a:buFont typeface="Symbol" charset="2"/>
              <a:buChar char="-"/>
            </a:pPr>
            <a:r>
              <a:rPr lang="en-US" altLang="zh-CN" sz="2200" dirty="0">
                <a:solidFill>
                  <a:srgbClr val="342698"/>
                </a:solidFill>
                <a:latin typeface="Arial"/>
                <a:cs typeface="Arial"/>
              </a:rPr>
              <a:t>Naturalness and “hierarchy” problem</a:t>
            </a:r>
          </a:p>
          <a:p>
            <a:pPr marL="800100" lvl="1" indent="-342900">
              <a:buFont typeface="Symbol" charset="2"/>
              <a:buChar char="-"/>
            </a:pPr>
            <a:r>
              <a:rPr lang="en-US" altLang="zh-CN" sz="2200" dirty="0">
                <a:solidFill>
                  <a:srgbClr val="342698"/>
                </a:solidFill>
                <a:latin typeface="Arial"/>
                <a:cs typeface="Arial"/>
              </a:rPr>
              <a:t>Unification of gauge coupling </a:t>
            </a:r>
          </a:p>
          <a:p>
            <a:pPr marL="800100" lvl="1" indent="-342900">
              <a:buFont typeface="Symbol" charset="2"/>
              <a:buChar char="-"/>
            </a:pPr>
            <a:r>
              <a:rPr lang="en-US" altLang="zh-CN" sz="2200" dirty="0">
                <a:solidFill>
                  <a:srgbClr val="342698"/>
                </a:solidFill>
                <a:latin typeface="Arial"/>
                <a:cs typeface="Arial"/>
              </a:rPr>
              <a:t>Dark Matter</a:t>
            </a:r>
          </a:p>
          <a:p>
            <a:pPr marL="742950" lvl="1" indent="-285750">
              <a:buFont typeface="Symbol" charset="2"/>
              <a:buChar char="-"/>
            </a:pPr>
            <a:r>
              <a:rPr lang="en-US" altLang="zh-CN" dirty="0">
                <a:solidFill>
                  <a:srgbClr val="342698"/>
                </a:solidFill>
                <a:latin typeface="Arial"/>
                <a:cs typeface="Arial"/>
              </a:rPr>
              <a:t> ……</a:t>
            </a:r>
          </a:p>
        </p:txBody>
      </p:sp>
      <p:sp>
        <p:nvSpPr>
          <p:cNvPr id="6" name="矩形 5"/>
          <p:cNvSpPr/>
          <p:nvPr/>
        </p:nvSpPr>
        <p:spPr>
          <a:xfrm>
            <a:off x="107504" y="188640"/>
            <a:ext cx="3024336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n"/>
            </a:pPr>
            <a:r>
              <a:rPr lang="en-GB" altLang="zh-CN" sz="2200" dirty="0">
                <a:solidFill>
                  <a:srgbClr val="000090"/>
                </a:solidFill>
                <a:latin typeface="Arial"/>
                <a:cs typeface="Arial"/>
              </a:rPr>
              <a:t>Need a more </a:t>
            </a:r>
            <a:r>
              <a:rPr lang="en-GB" altLang="zh-CN" sz="2200" dirty="0">
                <a:solidFill>
                  <a:srgbClr val="FF0000"/>
                </a:solidFill>
                <a:latin typeface="Arial"/>
                <a:cs typeface="Arial"/>
              </a:rPr>
              <a:t>fundamental theory </a:t>
            </a:r>
            <a:r>
              <a:rPr lang="en-GB" altLang="zh-CN" sz="2200" dirty="0">
                <a:solidFill>
                  <a:srgbClr val="000090"/>
                </a:solidFill>
                <a:latin typeface="Arial"/>
                <a:cs typeface="Arial"/>
              </a:rPr>
              <a:t>of which SM is only a low-energy approximation  </a:t>
            </a:r>
            <a:r>
              <a:rPr lang="en-GB" altLang="zh-CN" sz="22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altLang="zh-CN" sz="22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GB" altLang="zh-CN" sz="2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New Physics</a:t>
            </a:r>
            <a:endParaRPr lang="en-GB" altLang="zh-CN" sz="2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9418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7536" cy="631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5" name="Oval 20"/>
          <p:cNvSpPr>
            <a:spLocks noChangeArrowheads="1"/>
          </p:cNvSpPr>
          <p:nvPr/>
        </p:nvSpPr>
        <p:spPr bwMode="auto">
          <a:xfrm>
            <a:off x="1187624" y="2282527"/>
            <a:ext cx="6984776" cy="585217"/>
          </a:xfrm>
          <a:prstGeom prst="ellipse">
            <a:avLst/>
          </a:prstGeom>
          <a:noFill/>
          <a:ln w="28575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Wingdings" charset="0"/>
              <a:buChar char="l"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4944" y="2363688"/>
            <a:ext cx="100811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2400" b="1" smtClean="0">
                <a:solidFill>
                  <a:srgbClr val="C00000"/>
                </a:solidFill>
                <a:cs typeface="Arial" charset="0"/>
                <a:sym typeface="Symbol" charset="0"/>
              </a:rPr>
              <a:t>SUSY</a:t>
            </a:r>
            <a:endParaRPr lang="zh-CN" altLang="en-US" sz="2400" dirty="0"/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>
            <a:off x="1096419" y="2834620"/>
            <a:ext cx="7200800" cy="2898636"/>
          </a:xfrm>
          <a:prstGeom prst="ellipse">
            <a:avLst/>
          </a:prstGeom>
          <a:noFill/>
          <a:ln w="28575" cmpd="sng">
            <a:solidFill>
              <a:srgbClr val="04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Wingdings" charset="0"/>
              <a:buChar char="l"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944" y="3777059"/>
            <a:ext cx="115468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2400" b="1" dirty="0" smtClean="0">
                <a:solidFill>
                  <a:srgbClr val="0432FF"/>
                </a:solidFill>
                <a:cs typeface="Arial" charset="0"/>
                <a:sym typeface="Symbol" charset="0"/>
              </a:rPr>
              <a:t>exotics</a:t>
            </a:r>
            <a:endParaRPr lang="zh-CN" alt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9"/>
          <p:cNvSpPr>
            <a:spLocks noChangeArrowheads="1"/>
          </p:cNvSpPr>
          <p:nvPr/>
        </p:nvSpPr>
        <p:spPr bwMode="auto">
          <a:xfrm>
            <a:off x="0" y="476250"/>
            <a:ext cx="26273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rgbClr val="66FF33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大爆炸宇宙学</a:t>
            </a:r>
            <a:endParaRPr lang="en-US" altLang="zh-CN" sz="3200">
              <a:solidFill>
                <a:srgbClr val="66FF33"/>
              </a:solidFill>
              <a:latin typeface="微软雅黑" charset="-122"/>
              <a:ea typeface="微软雅黑" charset="-122"/>
              <a:cs typeface="Tahoma" charset="0"/>
            </a:endParaRPr>
          </a:p>
        </p:txBody>
      </p:sp>
      <p:grpSp>
        <p:nvGrpSpPr>
          <p:cNvPr id="2" name="组合 35"/>
          <p:cNvGrpSpPr>
            <a:grpSpLocks/>
          </p:cNvGrpSpPr>
          <p:nvPr/>
        </p:nvGrpSpPr>
        <p:grpSpPr bwMode="auto">
          <a:xfrm>
            <a:off x="884238" y="1125537"/>
            <a:ext cx="8058150" cy="1439367"/>
            <a:chOff x="381000" y="1125537"/>
            <a:chExt cx="8058150" cy="1439944"/>
          </a:xfrm>
        </p:grpSpPr>
        <p:sp>
          <p:nvSpPr>
            <p:cNvPr id="54277" name="Text Box 3"/>
            <p:cNvSpPr txBox="1">
              <a:spLocks noChangeArrowheads="1"/>
            </p:cNvSpPr>
            <p:nvPr/>
          </p:nvSpPr>
          <p:spPr bwMode="auto">
            <a:xfrm>
              <a:off x="381000" y="1371600"/>
              <a:ext cx="19812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zh-CN" sz="2800" b="0">
                <a:latin typeface="Times New Roman" charset="0"/>
              </a:endParaRPr>
            </a:p>
          </p:txBody>
        </p:sp>
        <p:sp>
          <p:nvSpPr>
            <p:cNvPr id="54283" name="Oval 42"/>
            <p:cNvSpPr>
              <a:spLocks noChangeArrowheads="1"/>
            </p:cNvSpPr>
            <p:nvPr/>
          </p:nvSpPr>
          <p:spPr bwMode="auto">
            <a:xfrm>
              <a:off x="7451725" y="1125537"/>
              <a:ext cx="987425" cy="9350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Tahoma" charset="0"/>
                  <a:ea typeface="黑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1800"/>
            </a:p>
          </p:txBody>
        </p:sp>
        <p:cxnSp>
          <p:nvCxnSpPr>
            <p:cNvPr id="54280" name="曲线连接符 33"/>
            <p:cNvCxnSpPr>
              <a:cxnSpLocks noChangeShapeType="1"/>
            </p:cNvCxnSpPr>
            <p:nvPr/>
          </p:nvCxnSpPr>
          <p:spPr bwMode="auto">
            <a:xfrm flipV="1">
              <a:off x="2772618" y="1571613"/>
              <a:ext cx="4656902" cy="993868"/>
            </a:xfrm>
            <a:prstGeom prst="curvedConnector3">
              <a:avLst>
                <a:gd name="adj1" fmla="val 50000"/>
              </a:avLst>
            </a:prstGeom>
            <a:noFill/>
            <a:ln w="50800">
              <a:solidFill>
                <a:srgbClr val="66FF33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15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5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1"/>
          <p:cNvGrpSpPr>
            <a:grpSpLocks/>
          </p:cNvGrpSpPr>
          <p:nvPr/>
        </p:nvGrpSpPr>
        <p:grpSpPr bwMode="auto">
          <a:xfrm>
            <a:off x="0" y="0"/>
            <a:ext cx="9144000" cy="6324600"/>
            <a:chOff x="133" y="624"/>
            <a:chExt cx="5317" cy="3600"/>
          </a:xfrm>
        </p:grpSpPr>
        <p:pic>
          <p:nvPicPr>
            <p:cNvPr id="410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624"/>
              <a:ext cx="5317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3" name="Text Box 4"/>
            <p:cNvSpPr txBox="1">
              <a:spLocks noChangeArrowheads="1"/>
            </p:cNvSpPr>
            <p:nvPr/>
          </p:nvSpPr>
          <p:spPr bwMode="auto">
            <a:xfrm>
              <a:off x="4384" y="1056"/>
              <a:ext cx="772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zh-CN" altLang="en-US">
                  <a:solidFill>
                    <a:srgbClr val="FF0066"/>
                  </a:solidFill>
                  <a:latin typeface="Tahoma" charset="0"/>
                </a:rPr>
                <a:t>日内瓦湖</a:t>
              </a:r>
              <a:endParaRPr lang="en-US" altLang="zh-CN">
                <a:solidFill>
                  <a:srgbClr val="FF0066"/>
                </a:solidFill>
                <a:latin typeface="Tahoma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22" y="720"/>
              <a:ext cx="180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en-US" altLang="zh-CN">
                  <a:solidFill>
                    <a:srgbClr val="FFF23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Large </a:t>
              </a:r>
              <a:r>
                <a:rPr lang="de-DE" altLang="zh-CN">
                  <a:solidFill>
                    <a:srgbClr val="FFF23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Hadron</a:t>
              </a:r>
              <a:r>
                <a:rPr lang="en-US" altLang="zh-CN">
                  <a:solidFill>
                    <a:srgbClr val="FFF23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 Collider</a:t>
              </a:r>
              <a:endParaRPr lang="en-US" altLang="zh-CN">
                <a:solidFill>
                  <a:schemeClr val="tx1"/>
                </a:solidFill>
                <a:latin typeface="Tahoma" charset="0"/>
              </a:endParaRPr>
            </a:p>
          </p:txBody>
        </p:sp>
        <p:sp>
          <p:nvSpPr>
            <p:cNvPr id="4105" name="Text Box 6"/>
            <p:cNvSpPr txBox="1">
              <a:spLocks noChangeArrowheads="1"/>
            </p:cNvSpPr>
            <p:nvPr/>
          </p:nvSpPr>
          <p:spPr bwMode="auto">
            <a:xfrm rot="4040175">
              <a:off x="5045" y="2524"/>
              <a:ext cx="4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zh-CN" altLang="en-US">
                  <a:solidFill>
                    <a:srgbClr val="FF0066"/>
                  </a:solidFill>
                  <a:latin typeface="Tahoma" charset="0"/>
                </a:rPr>
                <a:t>机场</a:t>
              </a:r>
              <a:endParaRPr lang="en-US" altLang="zh-CN">
                <a:solidFill>
                  <a:srgbClr val="FF0066"/>
                </a:solidFill>
                <a:latin typeface="Tahoma" charset="0"/>
              </a:endParaRPr>
            </a:p>
          </p:txBody>
        </p:sp>
        <p:sp>
          <p:nvSpPr>
            <p:cNvPr id="4106" name="Text Box 7"/>
            <p:cNvSpPr txBox="1">
              <a:spLocks noChangeArrowheads="1"/>
            </p:cNvSpPr>
            <p:nvPr/>
          </p:nvSpPr>
          <p:spPr bwMode="auto">
            <a:xfrm>
              <a:off x="2057" y="1392"/>
              <a:ext cx="503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rgbClr val="FF0066"/>
                  </a:solidFill>
                  <a:latin typeface="Tahoma" charset="0"/>
                </a:rPr>
                <a:t>CMS</a:t>
              </a:r>
            </a:p>
          </p:txBody>
        </p:sp>
        <p:sp>
          <p:nvSpPr>
            <p:cNvPr id="4107" name="Text Box 8"/>
            <p:cNvSpPr txBox="1">
              <a:spLocks noChangeArrowheads="1"/>
            </p:cNvSpPr>
            <p:nvPr/>
          </p:nvSpPr>
          <p:spPr bwMode="auto">
            <a:xfrm>
              <a:off x="3063" y="3120"/>
              <a:ext cx="652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en-US" altLang="zh-CN" b="1">
                  <a:solidFill>
                    <a:srgbClr val="FF0066"/>
                  </a:solidFill>
                  <a:latin typeface="Tahoma" charset="0"/>
                </a:rPr>
                <a:t>ATLAS</a:t>
              </a:r>
            </a:p>
          </p:txBody>
        </p:sp>
        <p:sp>
          <p:nvSpPr>
            <p:cNvPr id="4108" name="Text Box 9"/>
            <p:cNvSpPr txBox="1">
              <a:spLocks noChangeArrowheads="1"/>
            </p:cNvSpPr>
            <p:nvPr/>
          </p:nvSpPr>
          <p:spPr bwMode="auto">
            <a:xfrm>
              <a:off x="4342" y="2400"/>
              <a:ext cx="414" cy="2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en-US" altLang="zh-CN">
                  <a:solidFill>
                    <a:srgbClr val="B5E8FF"/>
                  </a:solidFill>
                  <a:latin typeface="Tahoma" charset="0"/>
                </a:rPr>
                <a:t>LHCb</a:t>
              </a:r>
              <a:endParaRPr lang="en-US" altLang="zh-CN">
                <a:solidFill>
                  <a:schemeClr val="tx1"/>
                </a:solidFill>
                <a:latin typeface="Tahoma" charset="0"/>
              </a:endParaRPr>
            </a:p>
          </p:txBody>
        </p:sp>
        <p:sp>
          <p:nvSpPr>
            <p:cNvPr id="4109" name="Text Box 10"/>
            <p:cNvSpPr txBox="1">
              <a:spLocks noChangeArrowheads="1"/>
            </p:cNvSpPr>
            <p:nvPr/>
          </p:nvSpPr>
          <p:spPr bwMode="auto">
            <a:xfrm>
              <a:off x="1519" y="3072"/>
              <a:ext cx="462" cy="2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2pPr>
              <a:lvl3pPr marL="11430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3pPr>
              <a:lvl4pPr marL="16002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4pPr>
              <a:lvl5pPr marL="2057400" indent="-228600" eaLnBrk="0" hangingPunct="0"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000">
                  <a:solidFill>
                    <a:srgbClr val="342698"/>
                  </a:solidFill>
                  <a:latin typeface="Comic Sans MS" charset="0"/>
                  <a:ea typeface="宋体" charset="0"/>
                </a:defRPr>
              </a:lvl9pPr>
            </a:lstStyle>
            <a:p>
              <a:pPr algn="ctr"/>
              <a:r>
                <a:rPr lang="en-US" altLang="zh-CN">
                  <a:solidFill>
                    <a:srgbClr val="B5E8FF"/>
                  </a:solidFill>
                  <a:latin typeface="Tahoma" charset="0"/>
                </a:rPr>
                <a:t>ALICE</a:t>
              </a:r>
              <a:endParaRPr lang="en-US" altLang="zh-CN">
                <a:solidFill>
                  <a:schemeClr val="tx1"/>
                </a:solidFill>
                <a:latin typeface="Tahoma" charset="0"/>
              </a:endParaRPr>
            </a:p>
          </p:txBody>
        </p:sp>
      </p:grp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36734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r>
              <a:rPr lang="en-US" altLang="zh-CN" sz="2800" b="1">
                <a:solidFill>
                  <a:srgbClr val="000099"/>
                </a:solidFill>
                <a:latin typeface="Arial" charset="0"/>
              </a:rPr>
              <a:t>LHC </a:t>
            </a:r>
            <a:r>
              <a:rPr lang="zh-CN" altLang="en-US" sz="2800" b="1">
                <a:solidFill>
                  <a:srgbClr val="000099"/>
                </a:solidFill>
                <a:latin typeface="Arial" charset="0"/>
              </a:rPr>
              <a:t>大型强子对撞机</a:t>
            </a:r>
            <a:endParaRPr lang="en-US" altLang="zh-CN" sz="28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31750" y="5527675"/>
            <a:ext cx="9080500" cy="13223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Arial" charset="0"/>
              </a:rPr>
              <a:t> 周长</a:t>
            </a:r>
            <a:r>
              <a:rPr lang="en-US" altLang="zh-CN" b="1" dirty="0">
                <a:solidFill>
                  <a:schemeClr val="tx1"/>
                </a:solidFill>
                <a:latin typeface="Arial" charset="0"/>
              </a:rPr>
              <a:t> 27 </a:t>
            </a:r>
            <a:r>
              <a:rPr lang="zh-CN" altLang="en-US" b="1" dirty="0">
                <a:solidFill>
                  <a:schemeClr val="tx1"/>
                </a:solidFill>
                <a:latin typeface="Arial" charset="0"/>
              </a:rPr>
              <a:t>公里，隧道深</a:t>
            </a:r>
            <a:r>
              <a:rPr lang="en-US" altLang="zh-CN" b="1" dirty="0">
                <a:solidFill>
                  <a:schemeClr val="tx1"/>
                </a:solidFill>
                <a:latin typeface="Arial" charset="0"/>
              </a:rPr>
              <a:t>100</a:t>
            </a:r>
            <a:r>
              <a:rPr lang="zh-CN" altLang="en-US" b="1" dirty="0">
                <a:solidFill>
                  <a:schemeClr val="tx1"/>
                </a:solidFill>
                <a:latin typeface="Arial" charset="0"/>
              </a:rPr>
              <a:t>米，跨越瑞士法国国境</a:t>
            </a:r>
            <a:endParaRPr lang="en-US" altLang="zh-CN" b="1" dirty="0">
              <a:solidFill>
                <a:schemeClr val="tx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Arial" charset="0"/>
              </a:rPr>
              <a:t>世界最大，能量最高的加速器，进行最前沿的粒子物理研究</a:t>
            </a:r>
            <a:endParaRPr lang="en-US" altLang="zh-CN" b="1" dirty="0">
              <a:solidFill>
                <a:schemeClr val="tx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charset="0"/>
              </a:rPr>
              <a:t>质心系能量</a:t>
            </a:r>
            <a:r>
              <a:rPr lang="en-US" altLang="zh-CN" b="1" dirty="0">
                <a:solidFill>
                  <a:srgbClr val="C00000"/>
                </a:solidFill>
                <a:latin typeface="Arial" charset="0"/>
              </a:rPr>
              <a:t>14TeV </a:t>
            </a:r>
            <a:r>
              <a:rPr lang="en-US" altLang="zh-CN" sz="16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altLang="zh-CN" sz="1600" dirty="0" err="1">
                <a:solidFill>
                  <a:schemeClr val="tx1"/>
                </a:solidFill>
                <a:latin typeface="Arial" charset="0"/>
              </a:rPr>
              <a:t>Tevatron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的</a:t>
            </a:r>
            <a:r>
              <a:rPr lang="en-US" altLang="zh-CN" sz="1600" dirty="0">
                <a:solidFill>
                  <a:schemeClr val="tx1"/>
                </a:solidFill>
                <a:latin typeface="Arial" charset="0"/>
              </a:rPr>
              <a:t>7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倍</a:t>
            </a:r>
            <a:r>
              <a:rPr lang="en-US" altLang="zh-CN" sz="1600" dirty="0">
                <a:solidFill>
                  <a:schemeClr val="tx1"/>
                </a:solidFill>
                <a:latin typeface="Arial" charset="0"/>
              </a:rPr>
              <a:t>)</a:t>
            </a:r>
            <a:r>
              <a:rPr lang="zh-CN" altLang="en-US" sz="1800" dirty="0">
                <a:solidFill>
                  <a:schemeClr val="tx1"/>
                </a:solidFill>
                <a:latin typeface="Arial" charset="0"/>
              </a:rPr>
              <a:t>，</a:t>
            </a:r>
            <a:r>
              <a:rPr lang="zh-CN" altLang="en-US" b="1" dirty="0">
                <a:solidFill>
                  <a:schemeClr val="tx1"/>
                </a:solidFill>
                <a:latin typeface="Arial" charset="0"/>
              </a:rPr>
              <a:t>可以发现</a:t>
            </a:r>
            <a:r>
              <a:rPr lang="en-US" altLang="zh-CN" b="1" dirty="0">
                <a:solidFill>
                  <a:srgbClr val="C00000"/>
                </a:solidFill>
                <a:latin typeface="Arial" charset="0"/>
              </a:rPr>
              <a:t>5TeV</a:t>
            </a:r>
            <a:r>
              <a:rPr lang="zh-CN" altLang="en-US" b="1" dirty="0">
                <a:solidFill>
                  <a:schemeClr val="tx1"/>
                </a:solidFill>
                <a:latin typeface="Arial" charset="0"/>
              </a:rPr>
              <a:t>以下的</a:t>
            </a:r>
            <a:r>
              <a:rPr lang="zh-CN" altLang="en-US" b="1" dirty="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较重的新粒子</a:t>
            </a:r>
            <a:endParaRPr lang="en-US" altLang="zh-CN" b="1" dirty="0">
              <a:solidFill>
                <a:srgbClr val="C00000"/>
              </a:solidFill>
              <a:latin typeface="黑体" charset="0"/>
              <a:ea typeface="黑体" charset="0"/>
              <a:cs typeface="黑体" charset="0"/>
            </a:endParaRPr>
          </a:p>
          <a:p>
            <a:pPr>
              <a:buFont typeface="Arial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charset="0"/>
              </a:rPr>
              <a:t>积分亮度</a:t>
            </a:r>
            <a:r>
              <a:rPr lang="en-US" altLang="zh-CN" b="1" dirty="0">
                <a:solidFill>
                  <a:srgbClr val="C00000"/>
                </a:solidFill>
                <a:latin typeface="Arial" charset="0"/>
              </a:rPr>
              <a:t>10</a:t>
            </a:r>
            <a:r>
              <a:rPr lang="en-US" altLang="zh-CN" b="1" baseline="30000" dirty="0">
                <a:solidFill>
                  <a:srgbClr val="C00000"/>
                </a:solidFill>
                <a:latin typeface="Arial" charset="0"/>
              </a:rPr>
              <a:t>34</a:t>
            </a:r>
            <a:r>
              <a:rPr lang="en-US" altLang="zh-CN" b="1" dirty="0">
                <a:solidFill>
                  <a:srgbClr val="C00000"/>
                </a:solidFill>
                <a:latin typeface="Arial" charset="0"/>
              </a:rPr>
              <a:t> cm</a:t>
            </a:r>
            <a:r>
              <a:rPr lang="en-US" altLang="zh-CN" b="1" baseline="30000" dirty="0">
                <a:solidFill>
                  <a:srgbClr val="C00000"/>
                </a:solidFill>
                <a:latin typeface="Arial" charset="0"/>
              </a:rPr>
              <a:t>-2</a:t>
            </a:r>
            <a:r>
              <a:rPr lang="en-US" altLang="zh-CN" b="1" dirty="0">
                <a:solidFill>
                  <a:srgbClr val="C00000"/>
                </a:solidFill>
                <a:latin typeface="Arial" charset="0"/>
              </a:rPr>
              <a:t> s</a:t>
            </a:r>
            <a:r>
              <a:rPr lang="en-US" altLang="zh-CN" b="1" baseline="30000" dirty="0">
                <a:solidFill>
                  <a:srgbClr val="C00000"/>
                </a:solidFill>
                <a:latin typeface="Arial" charset="0"/>
              </a:rPr>
              <a:t>-1 </a:t>
            </a:r>
            <a:r>
              <a:rPr lang="en-US" altLang="zh-CN" sz="1600" dirty="0">
                <a:solidFill>
                  <a:schemeClr val="tx1"/>
                </a:solidFill>
                <a:latin typeface="宋体" charset="0"/>
              </a:rPr>
              <a:t>(</a:t>
            </a:r>
            <a:r>
              <a:rPr lang="en-US" altLang="zh-CN" sz="1600" dirty="0" err="1">
                <a:solidFill>
                  <a:schemeClr val="tx1"/>
                </a:solidFill>
                <a:latin typeface="宋体" charset="0"/>
              </a:rPr>
              <a:t>Tevatron</a:t>
            </a:r>
            <a:r>
              <a:rPr lang="en-US" altLang="zh-CN" sz="1600" dirty="0">
                <a:solidFill>
                  <a:schemeClr val="tx1"/>
                </a:solidFill>
                <a:latin typeface="宋体" charset="0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宋体" charset="0"/>
              </a:rPr>
              <a:t>的</a:t>
            </a:r>
            <a:r>
              <a:rPr lang="en-US" altLang="zh-CN" sz="1600" dirty="0">
                <a:solidFill>
                  <a:schemeClr val="tx1"/>
                </a:solidFill>
                <a:latin typeface="宋体" charset="0"/>
              </a:rPr>
              <a:t>100</a:t>
            </a:r>
            <a:r>
              <a:rPr lang="zh-CN" altLang="en-US" sz="1600" dirty="0">
                <a:solidFill>
                  <a:schemeClr val="tx1"/>
                </a:solidFill>
                <a:latin typeface="宋体" charset="0"/>
              </a:rPr>
              <a:t>倍</a:t>
            </a:r>
            <a:r>
              <a:rPr lang="en-US" altLang="zh-CN" sz="1600" dirty="0">
                <a:solidFill>
                  <a:schemeClr val="tx1"/>
                </a:solidFill>
                <a:latin typeface="宋体" charset="0"/>
              </a:rPr>
              <a:t>), </a:t>
            </a:r>
            <a:r>
              <a:rPr lang="zh-CN" altLang="en-US" dirty="0">
                <a:solidFill>
                  <a:schemeClr val="tx1"/>
                </a:solidFill>
                <a:latin typeface="宋体" charset="0"/>
              </a:rPr>
              <a:t>可以发现微小衰变截面的</a:t>
            </a:r>
            <a:r>
              <a:rPr lang="zh-CN" altLang="en-US" b="1" dirty="0">
                <a:solidFill>
                  <a:srgbClr val="C00000"/>
                </a:solidFill>
                <a:latin typeface="Arial" charset="0"/>
                <a:ea typeface="黑体" charset="0"/>
                <a:cs typeface="黑体" charset="0"/>
              </a:rPr>
              <a:t>稀有事例</a:t>
            </a:r>
            <a:r>
              <a:rPr lang="en-US" altLang="zh-CN" b="1" dirty="0">
                <a:solidFill>
                  <a:srgbClr val="C00000"/>
                </a:solidFill>
                <a:latin typeface="Arial" charset="0"/>
              </a:rPr>
              <a:t> </a:t>
            </a:r>
            <a:endParaRPr lang="en-US" altLang="zh-CN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635891" y="4869160"/>
            <a:ext cx="897501" cy="40011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algn="ctr"/>
            <a:r>
              <a:rPr lang="en-US" altLang="zh-CN" b="1" dirty="0" smtClean="0">
                <a:solidFill>
                  <a:srgbClr val="FF0066"/>
                </a:solidFill>
                <a:latin typeface="Tahoma" charset="0"/>
              </a:rPr>
              <a:t>CERN</a:t>
            </a:r>
            <a:endParaRPr lang="en-US" altLang="zh-CN" b="1" dirty="0">
              <a:solidFill>
                <a:srgbClr val="FF0066"/>
              </a:solidFill>
              <a:latin typeface="Tahoma" charset="0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016180" y="6237312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24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4274" name="Slide Number Placeholder 1"/>
          <p:cNvSpPr txBox="1">
            <a:spLocks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fld id="{F0E5DAFA-08E5-4413-A75E-8793B6C120AA}" type="slidenum">
              <a:rPr lang="en-US" altLang="zh-CN" sz="800">
                <a:latin typeface="Calibri" pitchFamily="34" charset="0"/>
                <a:ea typeface="楷体_GB2312" pitchFamily="49" charset="-122"/>
              </a:rPr>
              <a:pPr/>
              <a:t>17</a:t>
            </a:fld>
            <a:endParaRPr lang="en-US" altLang="zh-CN" sz="800">
              <a:latin typeface="Calibri" pitchFamily="34" charset="0"/>
              <a:ea typeface="楷体_GB2312" pitchFamily="49" charset="-122"/>
            </a:endParaRPr>
          </a:p>
        </p:txBody>
      </p:sp>
      <p:sp>
        <p:nvSpPr>
          <p:cNvPr id="54275" name="Title 2"/>
          <p:cNvSpPr>
            <a:spLocks noGrp="1"/>
          </p:cNvSpPr>
          <p:nvPr>
            <p:ph type="title"/>
          </p:nvPr>
        </p:nvSpPr>
        <p:spPr>
          <a:xfrm>
            <a:off x="1627188" y="131763"/>
            <a:ext cx="6754812" cy="554037"/>
          </a:xfrm>
        </p:spPr>
        <p:txBody>
          <a:bodyPr/>
          <a:lstStyle/>
          <a:p>
            <a:pPr eaLnBrk="1" hangingPunct="1"/>
            <a:r>
              <a:rPr lang="en-US" altLang="zh-CN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CERN’s particle accelerator chain</a:t>
            </a:r>
          </a:p>
        </p:txBody>
      </p:sp>
      <p:sp>
        <p:nvSpPr>
          <p:cNvPr id="54276" name="Slide Number Placeholder 2"/>
          <p:cNvSpPr txBox="1">
            <a:spLocks/>
          </p:cNvSpPr>
          <p:nvPr/>
        </p:nvSpPr>
        <p:spPr bwMode="auto">
          <a:xfrm>
            <a:off x="8610600" y="6416675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fld id="{6BAF553C-2831-4A76-8C46-6F7FB7991453}" type="slidenum">
              <a:rPr lang="en-US" altLang="zh-CN" sz="800">
                <a:solidFill>
                  <a:schemeClr val="bg1"/>
                </a:solidFill>
                <a:latin typeface="Calibri" pitchFamily="34" charset="0"/>
                <a:ea typeface="楷体_GB2312" pitchFamily="49" charset="-122"/>
              </a:rPr>
              <a:pPr/>
              <a:t>17</a:t>
            </a:fld>
            <a:endParaRPr lang="en-US" altLang="zh-CN" sz="800">
              <a:solidFill>
                <a:schemeClr val="bg1"/>
              </a:solidFill>
              <a:latin typeface="Calibri" pitchFamily="34" charset="0"/>
              <a:ea typeface="楷体_GB2312" pitchFamily="49" charset="-122"/>
            </a:endParaRPr>
          </a:p>
        </p:txBody>
      </p:sp>
      <p:pic>
        <p:nvPicPr>
          <p:cNvPr id="7" name="Picture 6" descr="Cern_comp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0608" r="10001" b="23386"/>
          <a:stretch>
            <a:fillRect/>
          </a:stretch>
        </p:blipFill>
        <p:spPr bwMode="auto">
          <a:xfrm>
            <a:off x="533400" y="1044575"/>
            <a:ext cx="8296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191000" y="5387975"/>
            <a:ext cx="76200" cy="76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94175" y="5387975"/>
            <a:ext cx="73025" cy="7302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1" name="Picture 11" descr="MCDD00942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163888"/>
            <a:ext cx="8763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tl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5575"/>
            <a:ext cx="76819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llision_pre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4240">
            <a:off x="2705100" y="1965325"/>
            <a:ext cx="3505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8991600" y="384651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" y="316706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7" name="幻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pPr>
              <a:lnSpc>
                <a:spcPct val="80000"/>
              </a:lnSpc>
            </a:pPr>
            <a:fld id="{422D5330-16FD-443C-8338-406BD1292500}" type="slidenum">
              <a:rPr kumimoji="0" lang="zh-CN" altLang="en-US" sz="1500">
                <a:solidFill>
                  <a:srgbClr val="000000"/>
                </a:solidFill>
                <a:ea typeface="楷体" pitchFamily="49" charset="-122"/>
              </a:rPr>
              <a:pPr>
                <a:lnSpc>
                  <a:spcPct val="80000"/>
                </a:lnSpc>
              </a:pPr>
              <a:t>17</a:t>
            </a:fld>
            <a:endParaRPr kumimoji="0" lang="zh-CN" altLang="en-US" sz="1500">
              <a:solidFill>
                <a:srgbClr val="000000"/>
              </a:solidFill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36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0486 -0.01041 0.00972 -0.02083 0.01458 -0.0294 C 0.01944 -0.0375 0.02291 -0.04259 0.02916 -0.05 C 0.03524 -0.05764 0.04548 -0.06875 0.05191 -0.075 C 0.05868 -0.08125 0.06198 -0.08426 0.06875 -0.08703 C 0.07517 -0.08981 0.08333 -0.09028 0.09114 -0.09213 C 0.09896 -0.09398 0.10902 -0.0956 0.11441 -0.09815 C 0.11996 -0.10069 0.12309 -0.10416 0.12361 -0.10694 C 0.12448 -0.10972 0.12257 -0.11203 0.11875 -0.11435 C 0.11475 -0.11666 0.10902 -0.11991 0.10104 -0.12129 C 0.09305 -0.12268 0.07951 -0.12315 0.07083 -0.12222 C 0.06198 -0.12129 0.0533 -0.11852 0.0493 -0.11574 C 0.04496 -0.11296 0.04357 -0.10926 0.04461 -0.10555 C 0.046 -0.10208 0.04896 -0.09768 0.05659 -0.09537 C 0.06389 -0.09305 0.0809 -0.09166 0.09097 -0.09213 C 0.10104 -0.09259 0.11198 -0.09514 0.11736 -0.09815 C 0.12257 -0.10116 0.12361 -0.10648 0.12257 -0.10972 C 0.12118 -0.11296 0.11805 -0.11597 0.11076 -0.11805 C 0.10347 -0.12014 0.08871 -0.12268 0.07951 -0.12268 C 0.07014 -0.12268 0.05989 -0.12083 0.05416 -0.11805 C 0.04826 -0.11528 0.04357 -0.10926 0.04409 -0.10555 C 0.04409 -0.10185 0.04948 -0.09768 0.05659 -0.09537 C 0.06354 -0.09305 0.08003 -0.09236 0.0868 -0.09213 C 0.09357 -0.0919 0.09392 -0.09491 0.09739 -0.09352 C 0.10086 -0.09213 0.10173 -0.08588 0.10659 -0.08333 C 0.11146 -0.08078 0.11875 -0.07986 0.12621 -0.0787 C 0.13402 -0.07754 0.14566 -0.07708 0.15243 -0.07592 C 0.1592 -0.07477 0.16267 -0.07338 0.16649 -0.07222 C 0.17048 -0.07106 0.17291 -0.06967 0.17569 -0.06852 C 0.17812 -0.06736 0.17274 -0.06666 0.18194 -0.06481 C 0.19114 -0.06296 0.2184 -0.06065 0.2309 -0.05787 C 0.24375 -0.05509 0.25139 -0.05278 0.25868 -0.04861 C 0.26597 -0.04444 0.27187 -0.03727 0.275 -0.03333 C 0.27812 -0.0294 0.27916 -0.02893 0.27777 -0.02453 C 0.27639 -0.02037 0.27534 -0.01227 0.26632 -0.00648 C 0.25729 -0.00069 0.23836 0.00648 0.22378 0.01019 C 0.20937 0.01389 0.19427 0.01482 0.17968 0.01505 C 0.1651 0.01574 0.14965 0.01435 0.13646 0.0125 C 0.12309 0.01065 0.10902 0.00834 0.09896 0.00417 C 0.08871 -2.22222E-6 0.07951 -0.00671 0.075 -0.0125 C 0.07014 -0.01828 0.06961 -0.02616 0.06979 -0.03055 C 0.06979 -0.03518 0.07083 -0.03634 0.07639 -0.04028 C 0.08194 -0.04421 0.09166 -0.05069 0.10277 -0.05463 C 0.11389 -0.05856 0.12847 -0.0618 0.14288 -0.06342 C 0.15746 -0.06504 0.17569 -0.06528 0.19027 -0.06435 C 0.20451 -0.06342 0.21753 -0.06134 0.22916 -0.05833 C 0.2408 -0.05532 0.25139 -0.05116 0.26007 -0.04629 C 0.26788 -0.04143 0.27378 -0.03472 0.27639 -0.02963 C 0.27899 -0.02453 0.27986 -0.02153 0.27534 -0.0162 C 0.27083 -0.01088 0.26041 -0.00208 0.24896 0.00278 C 0.23732 0.00764 0.22048 0.01088 0.20642 0.01297 C 0.19236 0.01505 0.17864 0.01597 0.16354 0.01505 C 0.14809 0.01459 0.12656 0.01134 0.11336 0.00834 C 0.09982 0.00533 0.09062 0.00255 0.08333 -0.00278 C 0.07569 -0.0081 0.06909 -0.01713 0.0684 -0.02361 C 0.06771 -0.03009 0.07257 -0.0368 0.07899 -0.04213 C 0.08576 -0.04745 0.096 -0.05254 0.10764 -0.05602 C 0.11927 -0.05949 0.1342 -0.06203 0.14861 -0.06342 C 0.16284 -0.06481 0.17968 -0.06597 0.19409 -0.06481 C 0.20833 -0.06366 0.22291 -0.05995 0.23437 -0.05694 C 0.24514 -0.05393 0.25434 -0.05069 0.26111 -0.04676 C 0.26788 -0.04282 0.27326 -0.03842 0.27534 -0.03287 C 0.27743 -0.02778 0.27986 -0.02106 0.27326 -0.01458 C 0.26666 -0.00764 0.24982 0.00232 0.23576 0.00695 C 0.2217 0.01158 0.20399 0.01273 0.18836 0.01389 C 0.17291 0.01505 0.15781 0.01574 0.14271 0.01389 C 0.12743 0.01181 0.10798 0.00718 0.09652 0.00278 C 0.08472 -0.00162 0.08003 -0.0081 0.07413 -0.0125 C 0.0684 -0.0169 0.06736 -0.01944 0.0625 -0.02361 C 0.05729 -0.02778 0.05121 -0.03379 0.04548 -0.0375 C 0.03975 -0.0412 0.03524 -0.04259 0.0276 -0.04537 C 0.02031 -0.04815 0.01527 -0.05162 0.00104 -0.05416 C -0.0132 -0.05671 -0.04011 -0.05741 -0.05764 -0.06065 C -0.07518 -0.06412 -0.09219 -0.06991 -0.104 -0.07546 C -0.11563 -0.08125 -0.12049 -0.08565 -0.12726 -0.09444 C -0.13368 -0.10324 -0.14011 -0.11597 -0.14393 -0.12778 C -0.14809 -0.13958 -0.14983 -0.15254 -0.15104 -0.16528 C -0.15243 -0.17801 -0.15295 -0.18819 -0.15209 -0.20463 C -0.15174 -0.22106 -0.14931 -0.24722 -0.14809 -0.26389 C -0.14688 -0.28055 -0.14566 -0.29143 -0.14323 -0.30416 C -0.14063 -0.3169 -0.14011 -0.32986 -0.13351 -0.34028 C -0.12691 -0.35069 -0.11459 -0.35995 -0.1033 -0.36713 C -0.09184 -0.3743 -0.08108 -0.37847 -0.06563 -0.38333 C -0.05018 -0.38819 -0.03073 -0.39259 -0.01042 -0.39583 C 0.00989 -0.39907 0.03333 -0.40208 0.05607 -0.40278 C 0.07882 -0.40347 0.10364 -0.40185 0.12552 -0.39953 C 0.14739 -0.39722 0.16892 -0.39305 0.18646 -0.38842 C 0.20347 -0.38379 0.21736 -0.37847 0.23021 -0.37176 C 0.24271 -0.36504 0.25573 -0.35694 0.26319 -0.34861 C 0.27066 -0.34028 0.27343 -0.3287 0.275 -0.32222 C 0.27656 -0.31574 0.27656 -0.31528 0.27291 -0.30879 C 0.26927 -0.30231 0.26284 -0.29051 0.25295 -0.28333 C 0.24323 -0.27616 0.22673 -0.27037 0.21458 -0.26528 C 0.20208 -0.26018 0.19566 -0.25625 0.18003 -0.25278 C 0.16423 -0.2493 0.13593 -0.24653 0.11979 -0.24444 C 0.10347 -0.24236 0.09878 -0.24051 0.08194 -0.24028 C 0.06493 -0.24004 0.03732 -0.24166 0.01944 -0.24305 C 0.00139 -0.24444 -0.01007 -0.24583 -0.02604 -0.24907 C -0.04202 -0.25231 -0.06337 -0.25787 -0.07674 -0.2625 C -0.09011 -0.26713 -0.09757 -0.27129 -0.10643 -0.27685 C -0.11511 -0.28241 -0.12361 -0.28842 -0.12917 -0.29583 C -0.1349 -0.30324 -0.14063 -0.31273 -0.14098 -0.32083 C -0.1415 -0.32893 -0.1382 -0.33634 -0.13229 -0.34398 C -0.12657 -0.35162 -0.11459 -0.36065 -0.10643 -0.3662 C -0.09792 -0.37176 -0.09497 -0.37245 -0.08229 -0.37685 C -0.06962 -0.38125 -0.04792 -0.38912 -0.03021 -0.39305 C -0.0125 -0.39699 0.00764 -0.39838 0.02396 -0.4 C 0.04027 -0.40162 0.05173 -0.40231 0.06771 -0.40231 C 0.08333 -0.40231 0.10416 -0.40139 0.11996 -0.4 C 0.13524 -0.39861 0.14861 -0.39629 0.16111 -0.39398 C 0.17326 -0.39166 0.18194 -0.38889 0.19288 -0.38565 C 0.20399 -0.38241 0.21649 -0.3794 0.22673 -0.37407 C 0.23836 -0.36875 0.25034 -0.36157 0.25833 -0.3537 C 0.26632 -0.34583 0.27291 -0.33449 0.275 -0.32639 C 0.27708 -0.31852 0.27482 -0.31157 0.27118 -0.30463 C 0.26753 -0.29768 0.2651 -0.29259 0.25295 -0.28472 C 0.24114 -0.27685 0.21649 -0.26319 0.19965 -0.25694 C 0.18264 -0.25069 0.16944 -0.25 0.15104 -0.24722 C 0.13177 -0.24444 0.10416 -0.24143 0.08611 -0.24028 C 0.0684 -0.23912 0.05729 -0.24028 0.04271 -0.24028 C 0.0276 -0.24028 0.01527 -0.24028 -0.00313 -0.24028 C -0.02153 -0.24028 -0.05018 -0.24028 -0.06771 -0.24028 C -0.08525 -0.24028 -0.09983 -0.24028 -0.10834 -0.24028 C -0.11736 -0.24028 -0.11528 -0.2419 -0.11997 -0.24028 C -0.12448 -0.23866 -0.12778 -0.23449 -0.13611 -0.23055 C -0.14462 -0.22662 -0.15782 -0.2206 -0.16945 -0.21713 C -0.18125 -0.21366 -0.19289 -0.20995 -0.20695 -0.21018 C -0.22101 -0.21041 -0.23993 -0.21319 -0.25348 -0.21852 C -0.26702 -0.22384 -0.27934 -0.23403 -0.28854 -0.24166 C -0.29775 -0.2493 -0.30157 -0.25393 -0.30834 -0.26389 C -0.31511 -0.27384 -0.32379 -0.28889 -0.32952 -0.30139 C -0.33525 -0.31389 -0.33872 -0.32708 -0.34236 -0.33842 C -0.34601 -0.34977 -0.34931 -0.35972 -0.35174 -0.36991 C -0.35417 -0.38009 -0.35591 -0.3912 -0.35729 -0.39953 C -0.35868 -0.40787 -0.3599 -0.41065 -0.36042 -0.41944 C -0.36094 -0.42824 -0.3625 -0.44236 -0.36042 -0.45278 C -0.35834 -0.46319 -0.35799 -0.46991 -0.34792 -0.48194 C -0.33785 -0.49398 -0.32188 -0.51134 -0.3 -0.525 C -0.27813 -0.53866 -0.24705 -0.55347 -0.21667 -0.56389 C -0.18629 -0.5743 -0.14514 -0.58194 -0.11754 -0.58703 C -0.08993 -0.59213 -0.07778 -0.59259 -0.05104 -0.59444 C -0.02431 -0.59629 0.01354 -0.59884 0.04271 -0.59861 C 0.0717 -0.59838 0.09253 -0.59768 0.1243 -0.59352 C 0.1559 -0.58935 0.20573 -0.5787 0.23194 -0.57315 C 0.25816 -0.56759 0.26232 -0.56736 0.28125 -0.55972 C 0.30017 -0.55208 0.32847 -0.53773 0.34514 -0.52778 C 0.3618 -0.51782 0.37152 -0.50949 0.38125 -0.5 C 0.39097 -0.49051 0.39809 -0.47986 0.40312 -0.47083 C 0.40816 -0.4618 0.41007 -0.45278 0.41146 -0.44583 C 0.41284 -0.43889 0.41354 -0.43773 0.41146 -0.42916 C 0.40937 -0.4206 0.4059 -0.40555 0.39896 -0.39444 C 0.39201 -0.38333 0.38489 -0.37338 0.37014 -0.36203 C 0.35538 -0.35069 0.32795 -0.33565 0.31076 -0.32685 C 0.29357 -0.31805 0.28455 -0.31528 0.26666 -0.30972 C 0.24861 -0.30416 0.2217 -0.29745 0.20295 -0.29305 C 0.18368 -0.28866 0.17048 -0.28565 0.15243 -0.28287 C 0.1342 -0.28009 0.11701 -0.27778 0.09444 -0.27639 C 0.0717 -0.275 0.04652 -0.27338 0.01701 -0.27407 C -0.0125 -0.27477 -0.05278 -0.27708 -0.08299 -0.28055 C -0.1132 -0.28403 -0.13889 -0.28819 -0.16493 -0.29444 C -0.19063 -0.30069 -0.21754 -0.30995 -0.23854 -0.31805 C -0.25955 -0.32616 -0.27448 -0.33264 -0.29098 -0.34259 C -0.30747 -0.35254 -0.32604 -0.36597 -0.3375 -0.37778 C -0.34896 -0.38958 -0.35556 -0.40393 -0.35973 -0.41389 C -0.36389 -0.42384 -0.36302 -0.42847 -0.3625 -0.4375 C -0.36198 -0.44653 -0.36268 -0.45694 -0.35625 -0.46852 C -0.34983 -0.48009 -0.33854 -0.49467 -0.32396 -0.50694 C -0.30938 -0.51921 -0.28907 -0.53241 -0.26875 -0.54259 C -0.24844 -0.55278 -0.22622 -0.56134 -0.20209 -0.56852 C -0.17795 -0.57569 -0.14705 -0.58171 -0.12414 -0.58611 C -0.10104 -0.59051 -0.08698 -0.59236 -0.0632 -0.59444 C -0.03941 -0.59653 -0.00452 -0.59791 0.01875 -0.59861 C 0.04201 -0.5993 0.05191 -0.60046 0.07604 -0.59861 C 0.09982 -0.59676 0.13889 -0.5919 0.16371 -0.58796 C 0.18889 -0.58403 0.20382 -0.58102 0.22621 -0.575 C 0.24861 -0.56898 0.27691 -0.56041 0.29791 -0.55185 C 0.31892 -0.54328 0.33698 -0.5331 0.35208 -0.52315 C 0.36718 -0.51319 0.37882 -0.50278 0.38819 -0.49259 C 0.39757 -0.48241 0.40434 -0.47176 0.40833 -0.4625 C 0.41232 -0.45324 0.41267 -0.44629 0.4125 -0.4375 C 0.41232 -0.4287 0.41128 -0.41991 0.40694 -0.41018 C 0.4026 -0.40046 0.39375 -0.38819 0.38646 -0.37916 C 0.37916 -0.37014 0.38125 -0.36736 0.36319 -0.35648 C 0.34514 -0.3456 0.30312 -0.32361 0.27847 -0.31342 C 0.25382 -0.30324 0.24461 -0.30185 0.2151 -0.29583 C 0.18559 -0.28981 0.13368 -0.28055 0.10173 -0.27685 C 0.06961 -0.27315 0.0533 -0.27315 0.02291 -0.27361 C -0.00747 -0.27407 -0.04723 -0.27616 -0.08021 -0.28009 C -0.1132 -0.28403 -0.14688 -0.29004 -0.175 -0.29722 C -0.20348 -0.3044 -0.22848 -0.31389 -0.25104 -0.32361 C -0.27361 -0.33333 -0.2941 -0.34398 -0.31042 -0.35555 C -0.32674 -0.36713 -0.34063 -0.38125 -0.34931 -0.39352 C -0.35799 -0.40578 -0.36233 -0.41504 -0.3625 -0.42916 C -0.36268 -0.44328 -0.36354 -0.46111 -0.3507 -0.4787 C -0.33785 -0.49629 -0.30851 -0.52014 -0.28542 -0.53472 C -0.26233 -0.5493 -0.23941 -0.55694 -0.21181 -0.56574 C -0.1842 -0.57453 -0.14809 -0.5831 -0.12014 -0.58796 C -0.09219 -0.59282 -0.06841 -0.59259 -0.04375 -0.59444 C -0.0191 -0.59629 0.00538 -0.59815 0.02812 -0.59861 C 0.05086 -0.59907 0.06979 -0.59861 0.09201 -0.59722 C 0.11493 -0.59583 0.13784 -0.59467 0.16354 -0.59028 C 0.18923 -0.58588 0.22378 -0.57731 0.24652 -0.57083 C 0.26996 -0.56435 0.28593 -0.55833 0.30208 -0.55139 C 0.31823 -0.54444 0.33003 -0.53796 0.34375 -0.5287 C 0.35746 -0.51944 0.37326 -0.50972 0.38437 -0.49583 C 0.39548 -0.48194 0.40659 -0.45995 0.41041 -0.44583 C 0.41423 -0.43171 0.41093 -0.42153 0.40764 -0.41111 C 0.40434 -0.40069 0.39896 -0.39282 0.39062 -0.38333 C 0.38229 -0.37384 0.36961 -0.36342 0.35764 -0.35463 C 0.34566 -0.34583 0.3335 -0.33842 0.31875 -0.33055 C 0.30399 -0.32268 0.28993 -0.31366 0.26875 -0.30694 C 0.24757 -0.30023 0.21701 -0.29514 0.19166 -0.29028 C 0.16614 -0.28541 0.13663 -0.28078 0.1158 -0.27824 C 0.09496 -0.27569 0.08246 -0.27616 0.06736 -0.27546 C 0.05191 -0.27477 0.03333 -0.2743 0.0243 -0.27407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7 -0.00092 C 0.0026 -0.00833 0.00607 -0.01551 0.01041 -0.02315 C 0.01475 -0.03078 0.01961 -0.03912 0.02569 -0.04722 C 0.03177 -0.05532 0.03993 -0.06458 0.04687 -0.07129 C 0.05434 -0.07801 0.06128 -0.08356 0.06805 -0.08703 C 0.07448 -0.09051 0.07986 -0.09028 0.0868 -0.09166 C 0.09357 -0.09305 0.10243 -0.09421 0.10833 -0.09537 C 0.11389 -0.09653 0.11753 -0.09745 0.12014 -0.09907 C 0.12274 -0.10069 0.12291 -0.10347 0.12343 -0.10555 C 0.12413 -0.10764 0.12465 -0.10903 0.12343 -0.11111 C 0.12205 -0.11319 0.12031 -0.11574 0.11666 -0.11759 C 0.11267 -0.11944 0.10538 -0.12129 0.0993 -0.12222 C 0.09323 -0.12315 0.08819 -0.12407 0.07986 -0.12315 C 0.07152 -0.12222 0.05555 -0.11921 0.04965 -0.11666 C 0.04375 -0.11412 0.04461 -0.11134 0.04392 -0.10833 C 0.04392 -0.10532 0.04496 -0.10208 0.0493 -0.09907 C 0.0533 -0.09606 0.06215 -0.09143 0.06979 -0.09074 C 0.07812 -0.09004 0.08906 -0.09328 0.09722 -0.09444 C 0.10521 -0.0956 0.11371 -0.09606 0.11805 -0.09815 C 0.12205 -0.10023 0.12291 -0.1037 0.12343 -0.10648 C 0.12378 -0.10926 0.12465 -0.11203 0.11944 -0.11481 C 0.11406 -0.11759 0.09878 -0.12199 0.09097 -0.12315 C 0.08316 -0.1243 0.07951 -0.12315 0.07257 -0.12222 C 0.06614 -0.12129 0.05607 -0.11967 0.05121 -0.11759 C 0.04635 -0.11551 0.04479 -0.1118 0.04375 -0.10926 C 0.04271 -0.10671 0.04305 -0.10486 0.04514 -0.10278 C 0.04687 -0.10069 0.05 -0.09815 0.05416 -0.09629 C 0.05798 -0.09444 0.06406 -0.09236 0.06944 -0.09166 C 0.07448 -0.09097 0.08177 -0.09166 0.0868 -0.09166 C 0.09149 -0.09166 0.09531 -0.09236 0.09791 -0.09166 C 0.10017 -0.09097 0.10017 -0.08958 0.10243 -0.08796 C 0.10486 -0.08634 0.10659 -0.08403 0.11093 -0.08241 C 0.11545 -0.08078 0.12309 -0.07986 0.12916 -0.0787 C 0.13524 -0.07754 0.14271 -0.07662 0.14774 -0.07592 C 0.15277 -0.07523 0.15503 -0.07569 0.15937 -0.07453 C 0.16371 -0.07338 0.16718 -0.07153 0.17361 -0.06944 C 0.18003 -0.06736 0.19027 -0.06366 0.19843 -0.06203 C 0.20659 -0.06041 0.21389 -0.06041 0.22152 -0.05926 C 0.22864 -0.0581 0.23316 -0.05787 0.24062 -0.05463 C 0.24861 -0.05139 0.26267 -0.04398 0.26875 -0.03981 C 0.27482 -0.03565 0.27569 -0.03287 0.27708 -0.02963 C 0.27847 -0.02639 0.27864 -0.02407 0.27708 -0.02037 C 0.27552 -0.01666 0.27465 -0.01227 0.26736 -0.00741 C 0.26007 -0.00254 0.24409 0.00579 0.23333 0.00926 C 0.22239 0.01273 0.21371 0.01297 0.20173 0.01389 C 0.18975 0.01482 0.17552 0.01551 0.1618 0.01482 C 0.14791 0.01412 0.13159 0.01181 0.11944 0.00926 C 0.10729 0.00672 0.09705 0.00324 0.08871 -0.00092 C 0.08073 -0.00509 0.07378 -0.01018 0.07083 -0.01574 C 0.06771 -0.02129 0.06909 -0.0294 0.07152 -0.03426 C 0.07378 -0.03912 0.07934 -0.0419 0.08541 -0.04537 C 0.09149 -0.04884 0.09878 -0.05254 0.10833 -0.05555 C 0.11771 -0.05856 0.13073 -0.06134 0.14305 -0.06296 C 0.15503 -0.06458 0.16927 -0.06597 0.1809 -0.06574 C 0.19271 -0.06551 0.20104 -0.06412 0.2125 -0.06203 C 0.22396 -0.05995 0.24045 -0.05648 0.25 -0.05278 C 0.25955 -0.04907 0.26545 -0.04421 0.27014 -0.03981 C 0.27482 -0.03541 0.27708 -0.03125 0.27777 -0.02685 C 0.27847 -0.02245 0.27951 -0.01805 0.2743 -0.01296 C 0.26909 -0.00787 0.25607 -0.00046 0.24635 0.00371 C 0.23646 0.00787 0.22795 0.00996 0.21597 0.01204 C 0.20399 0.01412 0.18836 0.01574 0.1743 0.01574 C 0.15989 0.01574 0.14305 0.01459 0.12951 0.01204 C 0.11666 0.00949 0.10451 0.00486 0.09514 0.00093 C 0.08559 -0.00301 0.07795 -0.00694 0.07343 -0.01111 C 0.06892 -0.01528 0.06771 -0.01921 0.06857 -0.02407 C 0.06927 -0.02893 0.07205 -0.03541 0.07777 -0.04074 C 0.0835 -0.04606 0.09184 -0.05162 0.10277 -0.05555 C 0.11371 -0.05949 0.13055 -0.06227 0.14305 -0.06389 C 0.15555 -0.06551 0.16527 -0.0662 0.17777 -0.06574 C 0.19027 -0.06528 0.20538 -0.06366 0.21788 -0.06111 C 0.23073 -0.05856 0.24409 -0.05393 0.25347 -0.05 C 0.26267 -0.04606 0.26979 -0.0412 0.27361 -0.03703 C 0.27743 -0.03287 0.27777 -0.0294 0.27708 -0.025 C 0.27639 -0.0206 0.27552 -0.01551 0.26944 -0.01018 C 0.26336 -0.00486 0.25173 0.00255 0.23993 0.00648 C 0.22882 0.01042 0.21475 0.01227 0.20034 0.01389 C 0.18663 0.01551 0.16944 0.01667 0.15538 0.01574 C 0.14132 0.01482 0.12708 0.01181 0.11545 0.0088 C 0.10382 0.00579 0.09305 0.00185 0.08541 -0.00278 C 0.07777 -0.00741 0.07448 -0.01389 0.06944 -0.01852 C 0.06441 -0.02315 0.06232 -0.02569 0.05555 -0.03055 C 0.04843 -0.03541 0.03593 -0.04328 0.02621 -0.04722 C 0.01684 -0.05116 0.00746 -0.05278 -0.00209 -0.05463 C -0.01164 -0.05648 -0.01615 -0.05578 -0.03056 -0.05833 C -0.04497 -0.06088 -0.07379 -0.06458 -0.08889 -0.06944 C -0.104 -0.0743 -0.11198 -0.0787 -0.12101 -0.08796 C -0.12986 -0.09722 -0.13681 -0.11273 -0.14167 -0.125 C -0.1467 -0.13727 -0.14861 -0.14907 -0.15 -0.16203 C -0.15174 -0.175 -0.15261 -0.18541 -0.15226 -0.20278 C -0.15209 -0.22014 -0.14983 -0.24745 -0.14792 -0.26666 C -0.14601 -0.28588 -0.14427 -0.30509 -0.14115 -0.31852 C -0.13802 -0.33194 -0.13716 -0.33819 -0.12917 -0.34722 C -0.12153 -0.35625 -0.10625 -0.36643 -0.09375 -0.37315 C -0.08143 -0.37986 -0.07049 -0.3831 -0.05556 -0.38703 C -0.04063 -0.39097 -0.01858 -0.39491 -0.00417 -0.39722 C 0.01024 -0.39953 0.01736 -0.40023 0.03055 -0.40092 C 0.04375 -0.40162 0.05885 -0.40208 0.07482 -0.40185 C 0.09097 -0.40162 0.10659 -0.40254 0.12639 -0.4 C 0.14618 -0.39745 0.1743 -0.3919 0.19427 -0.38611 C 0.21389 -0.38032 0.23385 -0.37222 0.24635 -0.36481 C 0.2592 -0.35741 0.26597 -0.34977 0.27083 -0.34166 C 0.27569 -0.33356 0.27639 -0.32477 0.275 -0.31666 C 0.27361 -0.30856 0.27413 -0.30208 0.2625 -0.29259 C 0.25086 -0.2831 0.22586 -0.26736 0.20538 -0.25926 C 0.18489 -0.25116 0.16666 -0.24745 0.13958 -0.24444 C 0.11215 -0.24143 0.06857 -0.24004 0.04236 -0.24074 C 0.01614 -0.24143 0.00382 -0.24398 -0.01736 -0.24815 C -0.03854 -0.25231 -0.06615 -0.25787 -0.08473 -0.26574 C -0.10365 -0.27361 -0.1191 -0.28565 -0.12848 -0.29537 C -0.13802 -0.30509 -0.14393 -0.31227 -0.14115 -0.32407 C -0.13802 -0.33588 -0.12622 -0.35486 -0.11042 -0.36574 C -0.09462 -0.37662 -0.06702 -0.38403 -0.04584 -0.38981 C -0.02466 -0.3956 -0.00122 -0.39768 0.01736 -0.4 C 0.03593 -0.40231 0.0493 -0.40347 0.06597 -0.4037 C 0.08264 -0.40393 0.10017 -0.40393 0.11736 -0.40185 C 0.13437 -0.39977 0.15416 -0.39467 0.16875 -0.39166 C 0.18264 -0.38866 0.19166 -0.38403 0.20295 -0.38333 C 0.21423 -0.38264 0.22708 -0.38727 0.23611 -0.38703 C 0.24496 -0.3868 0.25121 -0.38495 0.25764 -0.38148 C 0.26389 -0.37801 0.26875 -0.3706 0.27361 -0.36666 C 0.27847 -0.36273 0.28125 -0.35949 0.2868 -0.35741 C 0.29236 -0.35532 0.29948 -0.3544 0.30694 -0.3537 C 0.31441 -0.35301 0.32413 -0.35347 0.33194 -0.3537 C 0.33975 -0.35393 0.34705 -0.35393 0.35347 -0.35555 C 0.35989 -0.35717 0.36562 -0.35926 0.37083 -0.36296 C 0.37604 -0.36666 0.38073 -0.37315 0.38472 -0.37778 C 0.38871 -0.38241 0.38975 -0.38148 0.39444 -0.39074 C 0.39913 -0.4 0.4125 -0.41898 0.41319 -0.43333 C 0.41389 -0.44768 0.40295 -0.4669 0.39861 -0.47685 C 0.39427 -0.4868 0.38993 -0.48842 0.3868 -0.49259 C 0.38368 -0.49676 0.38507 -0.49722 0.37986 -0.50185 C 0.37465 -0.50648 0.36475 -0.51458 0.35555 -0.52037 C 0.34635 -0.52616 0.33923 -0.52986 0.325 -0.53703 C 0.31076 -0.54421 0.29652 -0.55486 0.27014 -0.56296 C 0.24357 -0.57106 0.20364 -0.58032 0.16632 -0.58611 C 0.12951 -0.5919 0.08316 -0.59653 0.04757 -0.59815 C 0.01267 -0.59977 -0.0132 -0.59884 -0.04445 -0.59629 C -0.0757 -0.59375 -0.11129 -0.58866 -0.13976 -0.58333 C -0.16789 -0.57801 -0.18872 -0.57291 -0.21459 -0.56389 C -0.24045 -0.55486 -0.27552 -0.53958 -0.29514 -0.5287 C -0.31476 -0.51782 -0.32292 -0.50741 -0.33264 -0.49815 C -0.34236 -0.48889 -0.34844 -0.48356 -0.35348 -0.47315 C -0.35851 -0.46273 -0.36302 -0.44791 -0.3632 -0.43611 C -0.36337 -0.4243 -0.35973 -0.41273 -0.35417 -0.40185 C -0.34861 -0.39097 -0.34393 -0.3831 -0.32986 -0.37129 C -0.3158 -0.35949 -0.29202 -0.34213 -0.26945 -0.33055 C -0.24688 -0.31898 -0.22275 -0.30972 -0.19445 -0.30185 C -0.16615 -0.29398 -0.13299 -0.28773 -0.1 -0.28333 C -0.06702 -0.27893 -0.02657 -0.27662 0.00347 -0.275 C 0.0335 -0.27338 0.05416 -0.27268 0.07986 -0.27407 C 0.10555 -0.27546 0.13316 -0.2794 0.15746 -0.28333 C 0.18177 -0.28727 0.20364 -0.29097 0.22604 -0.29722 C 0.24896 -0.30347 0.27048 -0.30995 0.29375 -0.32037 C 0.31701 -0.33078 0.34982 -0.34861 0.36597 -0.35926 C 0.38211 -0.36991 0.38264 -0.37384 0.39027 -0.38426 C 0.39791 -0.39467 0.40798 -0.41227 0.4118 -0.42222 C 0.41562 -0.43217 0.41371 -0.43727 0.41319 -0.44352 C 0.41267 -0.44977 0.41146 -0.45301 0.40833 -0.46018 C 0.40521 -0.46736 0.40017 -0.47847 0.39444 -0.48611 C 0.38871 -0.49375 0.38541 -0.49768 0.37361 -0.50648 C 0.3618 -0.51528 0.3408 -0.52986 0.32361 -0.53889 C 0.30642 -0.54791 0.29479 -0.55254 0.27014 -0.56018 C 0.24531 -0.56782 0.20659 -0.57847 0.17552 -0.58426 C 0.14427 -0.59004 0.11302 -0.59305 0.08402 -0.59537 C 0.05486 -0.59768 0.02934 -0.59907 0.00069 -0.59815 C -0.02795 -0.59722 -0.05955 -0.59328 -0.0882 -0.58981 C -0.11684 -0.58634 -0.14236 -0.58495 -0.17153 -0.57778 C -0.2007 -0.5706 -0.23629 -0.55949 -0.2632 -0.54629 C -0.29011 -0.5331 -0.31684 -0.51481 -0.33334 -0.49815 C -0.34983 -0.48148 -0.35816 -0.46065 -0.3625 -0.44629 C -0.36684 -0.43194 -0.36598 -0.42616 -0.35903 -0.41203 C -0.35209 -0.39791 -0.33542 -0.37477 -0.32084 -0.36111 C -0.30625 -0.34745 -0.29358 -0.34004 -0.27153 -0.32963 C -0.24948 -0.31921 -0.21493 -0.30671 -0.1882 -0.29907 C -0.16146 -0.29143 -0.13438 -0.2868 -0.11129 -0.28333 C -0.08785 -0.27986 -0.07153 -0.27916 -0.04861 -0.27778 C -0.0257 -0.27639 -0.00365 -0.2743 0.02621 -0.275 C 0.05607 -0.27569 0.096 -0.27731 0.13125 -0.28148 C 0.16632 -0.28565 0.2059 -0.2912 0.23767 -0.3 C 0.27031 -0.30879 0.30052 -0.32268 0.32361 -0.33426 C 0.3467 -0.34583 0.3625 -0.3581 0.37569 -0.36944 C 0.38889 -0.38078 0.39652 -0.39097 0.40277 -0.40278 C 0.40902 -0.41458 0.41302 -0.42986 0.41319 -0.44074 C 0.41336 -0.45162 0.4092 -0.4581 0.40347 -0.46852 C 0.39774 -0.47893 0.39774 -0.48912 0.37847 -0.5037 C 0.3592 -0.51828 0.32517 -0.54143 0.2875 -0.55555 C 0.24982 -0.56967 0.19392 -0.58102 0.15208 -0.58796 C 0.11024 -0.59491 0.07708 -0.59699 0.0368 -0.59722 C -0.00365 -0.59745 -0.05209 -0.59467 -0.09098 -0.58981 C -0.12986 -0.58495 -0.16598 -0.57662 -0.19653 -0.56852 C -0.22743 -0.56041 -0.25539 -0.55046 -0.27639 -0.54074 C -0.2974 -0.53102 -0.3092 -0.52153 -0.32223 -0.51018 C -0.33525 -0.49884 -0.34809 -0.48657 -0.35486 -0.47315 C -0.36164 -0.45972 -0.36511 -0.44398 -0.3632 -0.42963 C -0.36129 -0.41528 -0.35295 -0.40023 -0.34375 -0.38703 C -0.33455 -0.37384 -0.32587 -0.3625 -0.30834 -0.35092 C -0.2908 -0.33935 -0.26302 -0.32731 -0.2382 -0.31759 C -0.21337 -0.30787 -0.18403 -0.29861 -0.15903 -0.29259 C -0.13403 -0.28657 -0.1099 -0.28403 -0.0882 -0.28148 C -0.0665 -0.27893 -0.04792 -0.27801 -0.02917 -0.27685 C -0.01042 -0.27569 0.00694 -0.275 0.0243 -0.27407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6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0468 -0.0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-2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47084 0.0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0" y="76200"/>
            <a:ext cx="9144000" cy="6410325"/>
            <a:chOff x="0" y="48"/>
            <a:chExt cx="5760" cy="4038"/>
          </a:xfrm>
        </p:grpSpPr>
        <p:pic>
          <p:nvPicPr>
            <p:cNvPr id="2048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"/>
              <a:ext cx="5760" cy="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5"/>
            <p:cNvSpPr>
              <a:spLocks noChangeArrowheads="1"/>
            </p:cNvSpPr>
            <p:nvPr/>
          </p:nvSpPr>
          <p:spPr bwMode="auto">
            <a:xfrm>
              <a:off x="2890" y="1448"/>
              <a:ext cx="2102" cy="352"/>
            </a:xfrm>
            <a:prstGeom prst="rect">
              <a:avLst/>
            </a:prstGeom>
            <a:noFill/>
            <a:ln w="38100" cap="sq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 altLang="zh-CN"/>
            </a:p>
          </p:txBody>
        </p:sp>
        <p:sp>
          <p:nvSpPr>
            <p:cNvPr id="20489" name="Rectangle 6"/>
            <p:cNvSpPr>
              <a:spLocks noChangeArrowheads="1"/>
            </p:cNvSpPr>
            <p:nvPr/>
          </p:nvSpPr>
          <p:spPr bwMode="auto">
            <a:xfrm>
              <a:off x="4128" y="624"/>
              <a:ext cx="124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altLang="zh-CN"/>
            </a:p>
          </p:txBody>
        </p:sp>
        <p:sp>
          <p:nvSpPr>
            <p:cNvPr id="20490" name="Text Box 7"/>
            <p:cNvSpPr txBox="1">
              <a:spLocks noChangeAspect="1" noChangeArrowheads="1"/>
            </p:cNvSpPr>
            <p:nvPr/>
          </p:nvSpPr>
          <p:spPr bwMode="auto">
            <a:xfrm rot="-1200000">
              <a:off x="2400" y="1104"/>
              <a:ext cx="4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600">
                  <a:solidFill>
                    <a:srgbClr val="009900"/>
                  </a:solidFill>
                  <a:latin typeface="Comic Sans MS" charset="0"/>
                  <a:cs typeface="宋体" charset="0"/>
                </a:rPr>
                <a:t>25 ns</a:t>
              </a:r>
            </a:p>
          </p:txBody>
        </p:sp>
        <p:sp>
          <p:nvSpPr>
            <p:cNvPr id="20491" name="Line 8"/>
            <p:cNvSpPr>
              <a:spLocks noChangeAspect="1" noChangeShapeType="1"/>
            </p:cNvSpPr>
            <p:nvPr/>
          </p:nvSpPr>
          <p:spPr bwMode="auto">
            <a:xfrm rot="-2100000">
              <a:off x="2352" y="1104"/>
              <a:ext cx="421" cy="10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492" name="Rectangle 9"/>
            <p:cNvSpPr>
              <a:spLocks noChangeArrowheads="1"/>
            </p:cNvSpPr>
            <p:nvPr/>
          </p:nvSpPr>
          <p:spPr bwMode="auto">
            <a:xfrm>
              <a:off x="2784" y="1392"/>
              <a:ext cx="2400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altLang="zh-CN"/>
            </a:p>
          </p:txBody>
        </p:sp>
        <p:sp>
          <p:nvSpPr>
            <p:cNvPr id="20493" name="Rectangle 10"/>
            <p:cNvSpPr>
              <a:spLocks noChangeArrowheads="1"/>
            </p:cNvSpPr>
            <p:nvPr/>
          </p:nvSpPr>
          <p:spPr bwMode="auto">
            <a:xfrm>
              <a:off x="2832" y="1776"/>
              <a:ext cx="2880" cy="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600" b="1" dirty="0">
                  <a:cs typeface="宋体" charset="0"/>
                </a:rPr>
                <a:t> Event rate: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altLang="zh-CN" sz="1600" b="1" dirty="0">
                  <a:cs typeface="宋体" charset="0"/>
                </a:rPr>
                <a:t> N = L x </a:t>
              </a:r>
              <a:r>
                <a:rPr lang="en-US" altLang="zh-CN" sz="1600" b="1" dirty="0">
                  <a:cs typeface="宋体" charset="0"/>
                  <a:sym typeface="Symbol" charset="0"/>
                </a:rPr>
                <a:t></a:t>
              </a:r>
              <a:r>
                <a:rPr lang="en-US" altLang="zh-CN" sz="1600" b="1" baseline="-25000" dirty="0">
                  <a:cs typeface="宋体" charset="0"/>
                  <a:sym typeface="Symbol" charset="0"/>
                </a:rPr>
                <a:t>  </a:t>
              </a:r>
              <a:r>
                <a:rPr lang="en-US" altLang="zh-CN" sz="1600" b="1" dirty="0">
                  <a:cs typeface="宋体" charset="0"/>
                  <a:sym typeface="Symbol" charset="0"/>
                </a:rPr>
                <a:t>(pp)  </a:t>
              </a:r>
              <a:r>
                <a:rPr lang="en-US" altLang="zh-CN" sz="1600" b="1" dirty="0">
                  <a:solidFill>
                    <a:srgbClr val="FF0000"/>
                  </a:solidFill>
                  <a:cs typeface="宋体" charset="0"/>
                  <a:sym typeface="Symbol" charset="0"/>
                </a:rPr>
                <a:t> 10</a:t>
              </a:r>
              <a:r>
                <a:rPr lang="en-US" altLang="zh-CN" sz="1600" b="1" baseline="30000" dirty="0">
                  <a:solidFill>
                    <a:srgbClr val="FF0000"/>
                  </a:solidFill>
                  <a:cs typeface="宋体" charset="0"/>
                  <a:sym typeface="Symbol" charset="0"/>
                </a:rPr>
                <a:t>9</a:t>
              </a:r>
              <a:r>
                <a:rPr lang="en-US" altLang="zh-CN" sz="1600" b="1" dirty="0">
                  <a:solidFill>
                    <a:srgbClr val="FF0000"/>
                  </a:solidFill>
                  <a:cs typeface="宋体" charset="0"/>
                  <a:sym typeface="Symbol" charset="0"/>
                </a:rPr>
                <a:t> interactions/s </a:t>
              </a:r>
            </a:p>
            <a:p>
              <a:pPr eaLnBrk="0" hangingPunct="0">
                <a:spcBef>
                  <a:spcPct val="50000"/>
                </a:spcBef>
                <a:buFont typeface="Symbol" charset="0"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cs typeface="宋体" charset="0"/>
                  <a:sym typeface="Symbol" charset="0"/>
                </a:rPr>
                <a:t> </a:t>
              </a:r>
              <a:r>
                <a:rPr lang="en-US" altLang="zh-CN" sz="1600" b="1" dirty="0">
                  <a:solidFill>
                    <a:schemeClr val="tx2"/>
                  </a:solidFill>
                  <a:cs typeface="宋体" charset="0"/>
                  <a:sym typeface="Symbol" charset="0"/>
                </a:rPr>
                <a:t>Mostly soft (low </a:t>
              </a:r>
              <a:r>
                <a:rPr lang="en-US" altLang="zh-CN" sz="1600" b="1" dirty="0" err="1">
                  <a:solidFill>
                    <a:schemeClr val="tx2"/>
                  </a:solidFill>
                  <a:cs typeface="宋体" charset="0"/>
                  <a:sym typeface="Symbol" charset="0"/>
                </a:rPr>
                <a:t>p</a:t>
              </a:r>
              <a:r>
                <a:rPr lang="en-US" altLang="zh-CN" sz="1600" b="1" baseline="-25000" dirty="0" err="1">
                  <a:solidFill>
                    <a:schemeClr val="tx2"/>
                  </a:solidFill>
                  <a:cs typeface="宋体" charset="0"/>
                  <a:sym typeface="Symbol" charset="0"/>
                </a:rPr>
                <a:t>T</a:t>
              </a:r>
              <a:r>
                <a:rPr lang="en-US" altLang="zh-CN" sz="1600" b="1" dirty="0">
                  <a:solidFill>
                    <a:schemeClr val="tx2"/>
                  </a:solidFill>
                  <a:cs typeface="宋体" charset="0"/>
                  <a:sym typeface="Symbol" charset="0"/>
                </a:rPr>
                <a:t>) events</a:t>
              </a:r>
            </a:p>
          </p:txBody>
        </p:sp>
        <p:sp>
          <p:nvSpPr>
            <p:cNvPr id="20494" name="Text Box 11"/>
            <p:cNvSpPr txBox="1">
              <a:spLocks noChangeArrowheads="1"/>
            </p:cNvSpPr>
            <p:nvPr/>
          </p:nvSpPr>
          <p:spPr bwMode="auto">
            <a:xfrm>
              <a:off x="2880" y="2582"/>
              <a:ext cx="26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600" b="1" dirty="0">
                  <a:solidFill>
                    <a:srgbClr val="990099"/>
                  </a:solidFill>
                  <a:cs typeface="宋体" charset="0"/>
                </a:rPr>
                <a:t>Interesting hard (high-</a:t>
              </a:r>
              <a:r>
                <a:rPr lang="en-US" altLang="zh-CN" sz="1600" b="1" dirty="0" err="1">
                  <a:solidFill>
                    <a:srgbClr val="990099"/>
                  </a:solidFill>
                  <a:cs typeface="宋体" charset="0"/>
                </a:rPr>
                <a:t>p</a:t>
              </a:r>
              <a:r>
                <a:rPr lang="en-US" altLang="zh-CN" sz="1600" b="1" baseline="-25000" dirty="0" err="1">
                  <a:solidFill>
                    <a:srgbClr val="990099"/>
                  </a:solidFill>
                  <a:cs typeface="宋体" charset="0"/>
                </a:rPr>
                <a:t>T</a:t>
              </a:r>
              <a:r>
                <a:rPr lang="en-US" altLang="zh-CN" sz="1600" b="1" dirty="0">
                  <a:solidFill>
                    <a:srgbClr val="990099"/>
                  </a:solidFill>
                  <a:cs typeface="宋体" charset="0"/>
                </a:rPr>
                <a:t>) events are rare</a:t>
              </a:r>
            </a:p>
          </p:txBody>
        </p:sp>
        <p:sp>
          <p:nvSpPr>
            <p:cNvPr id="20495" name="Line 12"/>
            <p:cNvSpPr>
              <a:spLocks noChangeShapeType="1"/>
            </p:cNvSpPr>
            <p:nvPr/>
          </p:nvSpPr>
          <p:spPr bwMode="auto">
            <a:xfrm flipH="1">
              <a:off x="2160" y="2688"/>
              <a:ext cx="672" cy="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483" name="Text Box 13"/>
          <p:cNvSpPr txBox="1">
            <a:spLocks noChangeArrowheads="1"/>
          </p:cNvSpPr>
          <p:nvPr/>
        </p:nvSpPr>
        <p:spPr bwMode="auto">
          <a:xfrm>
            <a:off x="4499992" y="6381328"/>
            <a:ext cx="3949700" cy="369887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b="1" dirty="0">
                <a:cs typeface="宋体" charset="0"/>
                <a:sym typeface="Wingdings" charset="0"/>
              </a:rPr>
              <a:t> very powerful detectors needed</a:t>
            </a:r>
            <a:endParaRPr lang="en-US" altLang="zh-CN" b="1" dirty="0">
              <a:cs typeface="宋体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altLang="zh-CN" sz="320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57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6"/>
          <p:cNvSpPr txBox="1">
            <a:spLocks noChangeArrowheads="1"/>
          </p:cNvSpPr>
          <p:nvPr/>
        </p:nvSpPr>
        <p:spPr bwMode="auto">
          <a:xfrm>
            <a:off x="3352800" y="5791200"/>
            <a:ext cx="5730875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048" rIns="0" bIns="0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Inner Detector for a Z </a:t>
            </a:r>
            <a:r>
              <a:rPr lang="en-GB" altLang="en-US" sz="16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Wingdings" charset="2"/>
              </a:rPr>
              <a:t> </a:t>
            </a:r>
            <a:r>
              <a:rPr lang="en-GB" altLang="en-US" sz="16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μμ event with 25 primary vertices </a:t>
            </a:r>
          </a:p>
          <a:p>
            <a:pPr algn="r" eaLnBrk="1" hangingPunct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4211" name="TextBox 7"/>
          <p:cNvSpPr txBox="1">
            <a:spLocks noChangeArrowheads="1"/>
          </p:cNvSpPr>
          <p:nvPr/>
        </p:nvSpPr>
        <p:spPr bwMode="auto">
          <a:xfrm>
            <a:off x="76200" y="381000"/>
            <a:ext cx="33845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Excellent LHC performance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is a (nice) challenge for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experiment: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 - Trigger </a:t>
            </a:r>
            <a:r>
              <a:rPr lang="en-US" altLang="en-US" sz="1600" b="1" i="1">
                <a:solidFill>
                  <a:srgbClr val="002060"/>
                </a:solidFill>
                <a:latin typeface="Arial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 - Pile-up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 - Maintain accuracy of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   the measurements in this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Arial" charset="0"/>
              </a:rPr>
              <a:t>   environment</a:t>
            </a:r>
          </a:p>
        </p:txBody>
      </p:sp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60325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708400"/>
            <a:ext cx="3324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CD97D3-26C2-7D44-AEFC-0FFD0C0517FC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2</a:t>
            </a:fld>
            <a:endParaRPr lang="zh-CN" altLang="en-US" dirty="0"/>
          </a:p>
        </p:txBody>
      </p:sp>
      <p:sp>
        <p:nvSpPr>
          <p:cNvPr id="7" name="矩形 19"/>
          <p:cNvSpPr>
            <a:spLocks noChangeArrowheads="1"/>
          </p:cNvSpPr>
          <p:nvPr/>
        </p:nvSpPr>
        <p:spPr bwMode="auto">
          <a:xfrm>
            <a:off x="3491880" y="1238295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FF0000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最小</a:t>
            </a:r>
            <a:endParaRPr lang="zh-CN" altLang="en-US">
              <a:solidFill>
                <a:srgbClr val="FF0000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9" name="矩形 20"/>
          <p:cNvSpPr>
            <a:spLocks noChangeArrowheads="1"/>
          </p:cNvSpPr>
          <p:nvPr/>
        </p:nvSpPr>
        <p:spPr bwMode="auto">
          <a:xfrm>
            <a:off x="5004048" y="1238296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FF0000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最大</a:t>
            </a:r>
            <a:endParaRPr lang="zh-CN" altLang="en-US">
              <a:solidFill>
                <a:srgbClr val="FF0000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7213148" y="216529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星系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7584910" y="3323096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太阳系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7352991" y="4133576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太阳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3" name="矩形 10"/>
          <p:cNvSpPr>
            <a:spLocks noChangeArrowheads="1"/>
          </p:cNvSpPr>
          <p:nvPr/>
        </p:nvSpPr>
        <p:spPr bwMode="auto">
          <a:xfrm>
            <a:off x="6413048" y="5013176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地球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6" name="矩形 11"/>
          <p:cNvSpPr>
            <a:spLocks noChangeArrowheads="1"/>
          </p:cNvSpPr>
          <p:nvPr/>
        </p:nvSpPr>
        <p:spPr bwMode="auto">
          <a:xfrm>
            <a:off x="5220072" y="5623740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动物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3032210" y="5514879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微生物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8" name="矩形 13"/>
          <p:cNvSpPr>
            <a:spLocks noChangeArrowheads="1"/>
          </p:cNvSpPr>
          <p:nvPr/>
        </p:nvSpPr>
        <p:spPr bwMode="auto">
          <a:xfrm>
            <a:off x="1847434" y="484521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分子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19" name="矩形 12"/>
          <p:cNvSpPr>
            <a:spLocks noChangeArrowheads="1"/>
          </p:cNvSpPr>
          <p:nvPr/>
        </p:nvSpPr>
        <p:spPr bwMode="auto">
          <a:xfrm>
            <a:off x="1031960" y="4373231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原子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20" name="矩形 15"/>
          <p:cNvSpPr>
            <a:spLocks noChangeArrowheads="1"/>
          </p:cNvSpPr>
          <p:nvPr/>
        </p:nvSpPr>
        <p:spPr bwMode="auto">
          <a:xfrm>
            <a:off x="877972" y="3692061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原子核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21" name="矩形 14"/>
          <p:cNvSpPr>
            <a:spLocks noChangeArrowheads="1"/>
          </p:cNvSpPr>
          <p:nvPr/>
        </p:nvSpPr>
        <p:spPr bwMode="auto">
          <a:xfrm>
            <a:off x="1085934" y="2491246"/>
            <a:ext cx="9001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>
                <a:solidFill>
                  <a:srgbClr val="0000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基本粒子</a:t>
            </a:r>
            <a:endParaRPr lang="zh-CN" altLang="en-US">
              <a:solidFill>
                <a:srgbClr val="0000FF"/>
              </a:solidFill>
              <a:ea typeface="微软雅黑" charset="-122"/>
              <a:cs typeface="Tahoma" charset="0"/>
            </a:endParaRPr>
          </a:p>
        </p:txBody>
      </p:sp>
      <p:sp>
        <p:nvSpPr>
          <p:cNvPr id="22" name="矩形 18"/>
          <p:cNvSpPr>
            <a:spLocks noChangeArrowheads="1"/>
          </p:cNvSpPr>
          <p:nvPr/>
        </p:nvSpPr>
        <p:spPr bwMode="auto">
          <a:xfrm>
            <a:off x="1414721" y="1475766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charset="0"/>
                <a:ea typeface="黑体" charset="-122"/>
              </a:defRPr>
            </a:lvl9pPr>
          </a:lstStyle>
          <a:p>
            <a:pPr eaLnBrk="1" hangingPunct="1">
              <a:buFont typeface="Symbol" charset="2"/>
              <a:buNone/>
            </a:pPr>
            <a:r>
              <a:rPr lang="zh-CN" altLang="en-US" dirty="0" smtClean="0">
                <a:solidFill>
                  <a:srgbClr val="0432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新粒子，</a:t>
            </a:r>
            <a:endParaRPr lang="en-US" altLang="zh-CN" dirty="0" smtClean="0">
              <a:solidFill>
                <a:srgbClr val="0432FF"/>
              </a:solidFill>
              <a:latin typeface="微软雅黑" charset="-122"/>
              <a:ea typeface="微软雅黑" charset="-122"/>
              <a:cs typeface="Tahoma" charset="0"/>
              <a:sym typeface="Symbol" charset="2"/>
            </a:endParaRPr>
          </a:p>
          <a:p>
            <a:pPr eaLnBrk="1" hangingPunct="1">
              <a:buFont typeface="Symbol" charset="2"/>
              <a:buNone/>
            </a:pPr>
            <a:r>
              <a:rPr lang="zh-CN" altLang="en-US" dirty="0" smtClean="0">
                <a:solidFill>
                  <a:srgbClr val="0432FF"/>
                </a:solidFill>
                <a:latin typeface="微软雅黑" charset="-122"/>
                <a:ea typeface="微软雅黑" charset="-122"/>
                <a:cs typeface="Tahoma" charset="0"/>
                <a:sym typeface="Symbol" charset="2"/>
              </a:rPr>
              <a:t>新物理？</a:t>
            </a:r>
            <a:endParaRPr lang="zh-CN" altLang="en-US" dirty="0">
              <a:solidFill>
                <a:srgbClr val="0432FF"/>
              </a:solidFill>
              <a:ea typeface="微软雅黑" charset="-122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图片 6" descr="bul-pho-2009-064.jpg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5292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标注 7"/>
          <p:cNvSpPr/>
          <p:nvPr/>
        </p:nvSpPr>
        <p:spPr>
          <a:xfrm>
            <a:off x="467544" y="1124744"/>
            <a:ext cx="4248472" cy="1800200"/>
          </a:xfrm>
          <a:prstGeom prst="wedgeRoundRectCallout">
            <a:avLst>
              <a:gd name="adj1" fmla="val 58567"/>
              <a:gd name="adj2" fmla="val 6818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kumimoji="1" lang="en-US" altLang="zh-CN" sz="2200" b="1" dirty="0" smtClean="0">
                <a:solidFill>
                  <a:schemeClr val="tx1"/>
                </a:solidFill>
                <a:latin typeface="Arial"/>
                <a:cs typeface="Arial"/>
              </a:rPr>
              <a:t>oroidal </a:t>
            </a: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kumimoji="1" lang="en-US" altLang="zh-CN" sz="2200" b="1" dirty="0">
                <a:solidFill>
                  <a:schemeClr val="tx1"/>
                </a:solidFill>
                <a:latin typeface="Arial"/>
                <a:cs typeface="Arial"/>
              </a:rPr>
              <a:t>HC </a:t>
            </a: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kumimoji="1" lang="en-US" altLang="zh-CN" sz="2200" b="1" dirty="0">
                <a:solidFill>
                  <a:schemeClr val="tx1"/>
                </a:solidFill>
                <a:latin typeface="Arial"/>
                <a:cs typeface="Arial"/>
              </a:rPr>
              <a:t>pparatu</a:t>
            </a: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</a:p>
          <a:p>
            <a:pPr>
              <a:defRPr/>
            </a:pPr>
            <a:endParaRPr kumimoji="1" lang="en-US" altLang="zh-CN" sz="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- 42m×22m, 7000 ton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Solenoid +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Arial"/>
                <a:cs typeface="Arial"/>
              </a:rPr>
              <a:t>Toroidal </a:t>
            </a: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magnet (2T)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Fine granularity liquid Ar/Tile calorimeters</a:t>
            </a:r>
            <a:endParaRPr kumimoji="1" lang="zh-CN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5004048" y="4509120"/>
            <a:ext cx="3960440" cy="1800200"/>
          </a:xfrm>
          <a:prstGeom prst="wedgeRoundRectCallout">
            <a:avLst>
              <a:gd name="adj1" fmla="val -64891"/>
              <a:gd name="adj2" fmla="val 843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kumimoji="1"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ompact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kumimoji="1"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uon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kumimoji="1"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pectrometer</a:t>
            </a:r>
            <a:endParaRPr kumimoji="1" lang="en-US" altLang="zh-CN" sz="7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- 21m×15m, 125000 ton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All silicon trackers, 4T solenoid magnet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PbWO4+Tile calorimeters</a:t>
            </a:r>
            <a:endParaRPr kumimoji="1" lang="zh-CN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539552" y="538833"/>
            <a:ext cx="7921625" cy="36988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b="1" dirty="0">
                <a:solidFill>
                  <a:srgbClr val="000090"/>
                </a:solidFill>
                <a:latin typeface="Arial" charset="0"/>
                <a:ea typeface="宋体" charset="0"/>
                <a:cs typeface="宋体" charset="0"/>
              </a:rPr>
              <a:t>ATLAS and CMS: two multi-purpose detectors @LHC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364088" y="1118934"/>
            <a:ext cx="3456384" cy="1661994"/>
          </a:xfrm>
          <a:prstGeom prst="rect">
            <a:avLst/>
          </a:prstGeom>
          <a:solidFill>
            <a:schemeClr val="bg1"/>
          </a:solidFill>
          <a:ln>
            <a:solidFill>
              <a:srgbClr val="806C1A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b="1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 L</a:t>
            </a:r>
            <a:r>
              <a:rPr lang="en-GB" altLang="zh-CN" sz="2400" b="1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arge </a:t>
            </a:r>
            <a:r>
              <a:rPr lang="en-GB" altLang="zh-CN" sz="2400" b="1" dirty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H</a:t>
            </a:r>
            <a:r>
              <a:rPr lang="en-GB" altLang="zh-CN" sz="2400" b="1" dirty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adron </a:t>
            </a:r>
            <a:r>
              <a:rPr lang="en-GB" altLang="zh-CN" sz="2400" b="1" dirty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C</a:t>
            </a:r>
            <a:r>
              <a:rPr lang="en-GB" altLang="zh-CN" sz="2400" b="1" dirty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ollider </a:t>
            </a:r>
            <a:r>
              <a:rPr lang="en-GB" altLang="zh-CN" sz="2400" b="1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  (</a:t>
            </a:r>
            <a:r>
              <a:rPr lang="en-GB" altLang="zh-CN" sz="2400" b="1" dirty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LHC</a:t>
            </a:r>
            <a:r>
              <a:rPr lang="en-GB" altLang="zh-CN" sz="2400" b="1" dirty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): </a:t>
            </a:r>
          </a:p>
          <a:p>
            <a:pPr marL="342900" indent="-342900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000" dirty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Proton-Proton synchrotron</a:t>
            </a:r>
          </a:p>
          <a:p>
            <a:pPr marL="342900" indent="-342900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000" dirty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World’s highest and largest  collider</a:t>
            </a:r>
          </a:p>
        </p:txBody>
      </p:sp>
      <p:sp>
        <p:nvSpPr>
          <p:cNvPr id="11" name="标题 5"/>
          <p:cNvSpPr txBox="1">
            <a:spLocks/>
          </p:cNvSpPr>
          <p:nvPr/>
        </p:nvSpPr>
        <p:spPr>
          <a:xfrm>
            <a:off x="323528" y="109714"/>
            <a:ext cx="8568952" cy="72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dirty="0" smtClean="0">
                <a:solidFill>
                  <a:srgbClr val="2E2224"/>
                </a:solidFill>
                <a:latin typeface="Arial Black"/>
                <a:cs typeface="Arial Black"/>
              </a:rPr>
              <a:t>ATLAS and CMS detector @ LHC</a:t>
            </a:r>
            <a:endParaRPr kumimoji="1" lang="zh-CN" altLang="en-US" dirty="0">
              <a:solidFill>
                <a:srgbClr val="2E2224"/>
              </a:solidFill>
              <a:latin typeface="Arial Black"/>
              <a:cs typeface="Arial Black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7B63E5F-8782-8A49-B04F-93428C034718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14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11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标题 5"/>
          <p:cNvSpPr txBox="1">
            <a:spLocks/>
          </p:cNvSpPr>
          <p:nvPr/>
        </p:nvSpPr>
        <p:spPr>
          <a:xfrm>
            <a:off x="323528" y="253730"/>
            <a:ext cx="8568952" cy="72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dirty="0" smtClean="0">
                <a:solidFill>
                  <a:srgbClr val="2E2224"/>
                </a:solidFill>
                <a:latin typeface="Arial Black"/>
                <a:cs typeface="Arial Black"/>
              </a:rPr>
              <a:t>ATLAS and CMS</a:t>
            </a:r>
            <a:endParaRPr kumimoji="1" lang="zh-CN" altLang="en-US" dirty="0">
              <a:solidFill>
                <a:srgbClr val="2E2224"/>
              </a:solidFill>
              <a:latin typeface="Arial Black"/>
              <a:cs typeface="Arial Black"/>
            </a:endParaRPr>
          </a:p>
        </p:txBody>
      </p:sp>
      <p:pic>
        <p:nvPicPr>
          <p:cNvPr id="13" name="图片 12" descr="屏幕快照 2015-08-03 下午10.4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181428" cy="5280779"/>
          </a:xfrm>
          <a:prstGeom prst="rect">
            <a:avLst/>
          </a:prstGeom>
        </p:spPr>
      </p:pic>
      <p:pic>
        <p:nvPicPr>
          <p:cNvPr id="9" name="Picture 41" descr="atlas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1296144" cy="15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5" descr="屏幕快照 2013-08-30 下午12.48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1168"/>
            <a:ext cx="11874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322533"/>
      </p:ext>
    </p:extLst>
  </p:cSld>
  <p:clrMapOvr>
    <a:masterClrMapping/>
  </p:clrMapOvr>
  <p:transition advTm="14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ATLAS Cavern</a:t>
            </a:r>
            <a:endParaRPr lang="en-GB" altLang="en-US"/>
          </a:p>
        </p:txBody>
      </p:sp>
      <p:pic>
        <p:nvPicPr>
          <p:cNvPr id="67587" name="Picture 2" descr="ATLA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TLASca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8"/>
            <a:ext cx="9118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ATLA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44001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ATLAScav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988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ATLAScavern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ATLAScavern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ATLAScavern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ATLAScavern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469438" cy="69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ATLAS cavern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129F24-27F4-B440-B67E-19C1ED4EBDBF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23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0804046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42963"/>
            <a:ext cx="823595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089025" y="285750"/>
            <a:ext cx="706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2060"/>
                </a:solidFill>
                <a:cs typeface="Arial" charset="0"/>
              </a:rPr>
              <a:t>Chinese muon chambers installed in the ATLAS detector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3810000" y="1676400"/>
            <a:ext cx="222726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C00000"/>
                </a:solidFill>
                <a:cs typeface="Arial" charset="0"/>
              </a:rPr>
              <a:t>TGC end-cap trigger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5257800" y="1981200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4572000" y="2971800"/>
            <a:ext cx="2463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C00000"/>
                </a:solidFill>
                <a:cs typeface="Arial" charset="0"/>
              </a:rPr>
              <a:t>MDT chambers on ECT,</a:t>
            </a:r>
          </a:p>
          <a:p>
            <a:pPr eaLnBrk="1" hangingPunct="1"/>
            <a:r>
              <a:rPr lang="en-US" altLang="zh-CN" sz="1600" b="1">
                <a:solidFill>
                  <a:srgbClr val="C00000"/>
                </a:solidFill>
                <a:cs typeface="Arial" charset="0"/>
              </a:rPr>
              <a:t>built at IHEP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10400" y="2514600"/>
            <a:ext cx="609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9B50AE18-9EAF-FD4A-A2B8-E2D3836E843F}" type="slidenum">
              <a:rPr lang="en-US" altLang="zh-CN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zh-CN">
              <a:solidFill>
                <a:srgbClr val="898989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19872" y="4437112"/>
            <a:ext cx="131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Peter Higgs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91680" y="3933056"/>
            <a:ext cx="12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Peter Jenni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09104" y="842963"/>
            <a:ext cx="22875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Arial" charset="0"/>
              </a:rPr>
              <a:t>ATLAS 4 April 2008</a:t>
            </a:r>
          </a:p>
        </p:txBody>
      </p:sp>
    </p:spTree>
    <p:extLst>
      <p:ext uri="{BB962C8B-B14F-4D97-AF65-F5344CB8AC3E}">
        <p14:creationId xmlns:p14="http://schemas.microsoft.com/office/powerpoint/2010/main" val="1409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j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7"/>
          <p:cNvSpPr txBox="1">
            <a:spLocks noChangeArrowheads="1"/>
          </p:cNvSpPr>
          <p:nvPr/>
        </p:nvSpPr>
        <p:spPr bwMode="auto">
          <a:xfrm>
            <a:off x="3657600" y="381000"/>
            <a:ext cx="5226050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charset="0"/>
              </a:rPr>
              <a:t>The joy in the ATLAS Control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charset="0"/>
              </a:rPr>
              <a:t>Room when the first LHC 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charset="0"/>
              </a:rPr>
              <a:t>collided on November 23</a:t>
            </a:r>
            <a:r>
              <a:rPr lang="en-US" altLang="en-US" sz="2400" b="1" baseline="30000">
                <a:solidFill>
                  <a:srgbClr val="002060"/>
                </a:solidFill>
                <a:latin typeface="Arial" charset="0"/>
              </a:rPr>
              <a:t>rd</a:t>
            </a:r>
            <a:r>
              <a:rPr lang="en-US" altLang="en-US" sz="2400" b="1">
                <a:solidFill>
                  <a:srgbClr val="002060"/>
                </a:solidFill>
                <a:latin typeface="Arial" charset="0"/>
              </a:rPr>
              <a:t>, 2009....</a:t>
            </a:r>
            <a:endParaRPr lang="en-US" altLang="en-US" b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8704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35D2B7-ACC4-314F-ACFD-1FAAF399BF52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533400"/>
            <a:ext cx="11658600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3F7944-9028-E54E-8E7B-D75FBE1236C0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400" y="4648200"/>
            <a:ext cx="9042400" cy="113823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Arial" charset="0"/>
              </a:rPr>
              <a:t>A well-deserved toast to all who have built such a marvelous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Arial" charset="0"/>
              </a:rPr>
              <a:t>machine, and to all who operate it so superbly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C00000"/>
                </a:solidFill>
                <a:latin typeface="Arial" charset="0"/>
              </a:rPr>
              <a:t>(first 7 TeV collisions on 30</a:t>
            </a:r>
            <a:r>
              <a:rPr lang="en-US" altLang="en-US" sz="1800" b="1" i="1" baseline="30000">
                <a:solidFill>
                  <a:srgbClr val="C00000"/>
                </a:solidFill>
                <a:latin typeface="Arial" charset="0"/>
              </a:rPr>
              <a:t>th</a:t>
            </a:r>
            <a:r>
              <a:rPr lang="en-US" altLang="en-US" sz="1800" b="1" i="1">
                <a:solidFill>
                  <a:srgbClr val="C00000"/>
                </a:solidFill>
                <a:latin typeface="Arial" charset="0"/>
              </a:rPr>
              <a:t> March 2010)</a:t>
            </a:r>
            <a:endParaRPr lang="en-US" altLang="en-US" sz="1600" b="1" i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3" name="Picture 2" descr="屏幕快照 2017-04-06 下午5.5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53592"/>
          </a:xfrm>
          <a:prstGeom prst="rect">
            <a:avLst/>
          </a:prstGeom>
        </p:spPr>
      </p:pic>
      <p:cxnSp>
        <p:nvCxnSpPr>
          <p:cNvPr id="4" name="直线箭头连接符 17"/>
          <p:cNvCxnSpPr/>
          <p:nvPr/>
        </p:nvCxnSpPr>
        <p:spPr>
          <a:xfrm>
            <a:off x="2267744" y="1822014"/>
            <a:ext cx="0" cy="11029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60032" y="5517232"/>
            <a:ext cx="1452416" cy="400110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Long Stop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8" name="直线箭头连接符 19"/>
          <p:cNvCxnSpPr/>
          <p:nvPr/>
        </p:nvCxnSpPr>
        <p:spPr>
          <a:xfrm flipV="1">
            <a:off x="5148064" y="4077072"/>
            <a:ext cx="864096" cy="1368152"/>
          </a:xfrm>
          <a:prstGeom prst="straightConnector1">
            <a:avLst/>
          </a:prstGeom>
          <a:ln w="38100" cmpd="sng">
            <a:solidFill>
              <a:srgbClr val="6162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19"/>
          <p:cNvCxnSpPr/>
          <p:nvPr/>
        </p:nvCxnSpPr>
        <p:spPr>
          <a:xfrm flipH="1" flipV="1">
            <a:off x="4355976" y="4581128"/>
            <a:ext cx="792088" cy="864096"/>
          </a:xfrm>
          <a:prstGeom prst="straightConnector1">
            <a:avLst/>
          </a:prstGeom>
          <a:ln w="38100" cmpd="sng">
            <a:solidFill>
              <a:srgbClr val="6162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9"/>
          <p:cNvCxnSpPr/>
          <p:nvPr/>
        </p:nvCxnSpPr>
        <p:spPr>
          <a:xfrm flipH="1" flipV="1">
            <a:off x="3131840" y="5373216"/>
            <a:ext cx="2016224" cy="72008"/>
          </a:xfrm>
          <a:prstGeom prst="straightConnector1">
            <a:avLst/>
          </a:prstGeom>
          <a:ln w="38100" cmpd="sng">
            <a:solidFill>
              <a:srgbClr val="6162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44558" y="5013176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Run1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323875" y="2067071"/>
            <a:ext cx="13516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Run2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2015-2018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983395" y="2516133"/>
            <a:ext cx="1446230" cy="6771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Run4-5 </a:t>
            </a:r>
            <a:r>
              <a:rPr lang="mr-IN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…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2027-2037</a:t>
            </a:r>
            <a:endParaRPr lang="zh-CN" altLang="en-US" dirty="0"/>
          </a:p>
        </p:txBody>
      </p:sp>
      <p:sp>
        <p:nvSpPr>
          <p:cNvPr id="18" name="TextBox 5"/>
          <p:cNvSpPr txBox="1"/>
          <p:nvPr/>
        </p:nvSpPr>
        <p:spPr>
          <a:xfrm>
            <a:off x="251392" y="5920164"/>
            <a:ext cx="1481496" cy="70788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2010-2012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~25 fb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endParaRPr lang="en-US" sz="20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71" y="4936560"/>
            <a:ext cx="1938183" cy="1255774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179512" y="228942"/>
            <a:ext cx="4536504" cy="16010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We </a:t>
            </a:r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are here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endParaRPr lang="en-US" altLang="zh-CN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2015-2017: ~80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fb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(13TeV) </a:t>
            </a:r>
            <a:r>
              <a:rPr lang="en-US" altLang="zh-CN" b="1" dirty="0" smtClean="0">
                <a:solidFill>
                  <a:schemeClr val="tx1"/>
                </a:solidFill>
                <a:latin typeface="Arial"/>
                <a:cs typeface="Arial"/>
              </a:rPr>
              <a:t>2015 ~ 3  fb</a:t>
            </a:r>
            <a:r>
              <a:rPr lang="en-US" altLang="zh-CN" b="1" baseline="30000" dirty="0" smtClean="0">
                <a:solidFill>
                  <a:schemeClr val="tx1"/>
                </a:solidFill>
                <a:latin typeface="Arial"/>
                <a:cs typeface="Arial"/>
              </a:rPr>
              <a:t>-1</a:t>
            </a:r>
            <a:r>
              <a:rPr lang="en-US" altLang="zh-CN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Arial"/>
                <a:cs typeface="Arial"/>
              </a:rPr>
              <a:t> 2016 ~ 33 fb</a:t>
            </a:r>
            <a:r>
              <a:rPr lang="en-US" altLang="zh-CN" b="1" baseline="30000" dirty="0" smtClean="0">
                <a:solidFill>
                  <a:schemeClr val="tx1"/>
                </a:solidFill>
                <a:latin typeface="Arial"/>
                <a:cs typeface="Arial"/>
              </a:rPr>
              <a:t>-1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Arial"/>
                <a:cs typeface="Arial"/>
              </a:rPr>
              <a:t> 2017 ~ 50 fb</a:t>
            </a:r>
            <a:r>
              <a:rPr lang="en-US" altLang="zh-CN" b="1" baseline="30000" dirty="0" smtClean="0">
                <a:solidFill>
                  <a:schemeClr val="tx1"/>
                </a:solidFill>
                <a:latin typeface="Arial"/>
                <a:cs typeface="Arial"/>
              </a:rPr>
              <a:t>-1</a:t>
            </a:r>
            <a:endParaRPr lang="en-US" altLang="zh-CN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63866" y="1385036"/>
            <a:ext cx="1351652" cy="67710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Run3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2021-2023 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305360" y="97231"/>
            <a:ext cx="4666890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0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The results are based on </a:t>
            </a:r>
            <a:r>
              <a:rPr kumimoji="1" lang="en-US" altLang="zh-CN" sz="20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36-80 </a:t>
            </a:r>
            <a:r>
              <a:rPr kumimoji="1" lang="en-US" altLang="zh-CN" sz="20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fb</a:t>
            </a:r>
            <a:r>
              <a:rPr kumimoji="1" lang="en-US" altLang="zh-CN" sz="2000" b="1" baseline="30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-1 </a:t>
            </a:r>
            <a:r>
              <a:rPr kumimoji="1" lang="en-US" altLang="zh-CN" sz="20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@ 13 TeV (RUN2 </a:t>
            </a:r>
            <a:r>
              <a:rPr kumimoji="1" lang="en-US" altLang="zh-CN" sz="20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2015-2017) 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~ 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2-3% 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of total</a:t>
            </a:r>
            <a:endParaRPr lang="en-GB" altLang="zh-CN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7536" cy="631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5" name="Oval 20"/>
          <p:cNvSpPr>
            <a:spLocks noChangeArrowheads="1"/>
          </p:cNvSpPr>
          <p:nvPr/>
        </p:nvSpPr>
        <p:spPr bwMode="auto">
          <a:xfrm>
            <a:off x="1187624" y="2282527"/>
            <a:ext cx="6984776" cy="585217"/>
          </a:xfrm>
          <a:prstGeom prst="ellipse">
            <a:avLst/>
          </a:prstGeom>
          <a:noFill/>
          <a:ln w="28575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Wingdings" charset="0"/>
              <a:buChar char="l"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4944" y="2363688"/>
            <a:ext cx="100811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2400" b="1" smtClean="0">
                <a:solidFill>
                  <a:srgbClr val="C00000"/>
                </a:solidFill>
                <a:cs typeface="Arial" charset="0"/>
                <a:sym typeface="Symbol" charset="0"/>
              </a:rPr>
              <a:t>SUSY</a:t>
            </a:r>
            <a:endParaRPr lang="zh-CN" altLang="en-US" sz="2400" dirty="0"/>
          </a:p>
        </p:txBody>
      </p:sp>
      <p:sp>
        <p:nvSpPr>
          <p:cNvPr id="9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>
                <a:solidFill>
                  <a:schemeClr val="tx2">
                    <a:lumMod val="50000"/>
                  </a:schemeClr>
                </a:solidFill>
              </a:rPr>
              <a:pPr/>
              <a:t>27</a:t>
            </a:fld>
            <a:endParaRPr lang="zh-CN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内容占位符 1"/>
          <p:cNvSpPr txBox="1">
            <a:spLocks/>
          </p:cNvSpPr>
          <p:nvPr/>
        </p:nvSpPr>
        <p:spPr>
          <a:xfrm>
            <a:off x="827584" y="260648"/>
            <a:ext cx="691276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indent="0" algn="ctr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Arial" pitchFamily="34" charset="0"/>
              <a:buNone/>
            </a:pPr>
            <a:r>
              <a:rPr kumimoji="1" lang="en-US" altLang="zh-CN" sz="4400" b="1" dirty="0" smtClean="0">
                <a:solidFill>
                  <a:schemeClr val="bg1"/>
                </a:solidFill>
                <a:latin typeface="Hannotate SC Regular"/>
                <a:cs typeface="Hannotate SC Regular"/>
              </a:rPr>
              <a:t>SUSY search at colliders (mainly at LHC) </a:t>
            </a:r>
            <a:endParaRPr kumimoji="1" lang="en-US" altLang="zh-CN" sz="4400" b="1" dirty="0" smtClean="0">
              <a:solidFill>
                <a:schemeClr val="bg1"/>
              </a:solidFill>
              <a:latin typeface="Hannotate SC Regular"/>
              <a:cs typeface="Hannotate SC Regular"/>
            </a:endParaRPr>
          </a:p>
        </p:txBody>
      </p:sp>
      <p:sp>
        <p:nvSpPr>
          <p:cNvPr id="14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pPr/>
              <a:t>28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9889"/>
          <a:stretch>
            <a:fillRect/>
          </a:stretch>
        </p:blipFill>
        <p:spPr>
          <a:xfrm flipH="1">
            <a:off x="4572000" y="2540396"/>
            <a:ext cx="2768207" cy="403282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28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TeV</a:t>
            </a:r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-scale) Supersymmetry (SUSY)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22" name="TextBox 17"/>
          <p:cNvSpPr txBox="1"/>
          <p:nvPr/>
        </p:nvSpPr>
        <p:spPr>
          <a:xfrm>
            <a:off x="3131840" y="50851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Trebuchet MS"/>
                <a:cs typeface="Trebuchet MS"/>
              </a:rPr>
              <a:t>Higgs</a:t>
            </a:r>
            <a:endParaRPr lang="en-GB" sz="1800" dirty="0">
              <a:latin typeface="Trebuchet MS"/>
              <a:cs typeface="Trebuchet MS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5292080" y="50758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Trebuchet MS"/>
                <a:cs typeface="Trebuchet MS"/>
              </a:rPr>
              <a:t>SUSY</a:t>
            </a:r>
            <a:endParaRPr lang="en-GB" sz="1800" dirty="0">
              <a:latin typeface="Trebuchet MS"/>
              <a:cs typeface="Trebuchet M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528" y="260648"/>
            <a:ext cx="5688632" cy="1668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What is </a:t>
            </a:r>
            <a:r>
              <a:rPr lang="en-GB" altLang="zh-CN" sz="3600" b="1" dirty="0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SUSY?</a:t>
            </a:r>
          </a:p>
          <a:p>
            <a:pPr>
              <a:lnSpc>
                <a:spcPct val="150000"/>
              </a:lnSpc>
            </a:pPr>
            <a:r>
              <a:rPr lang="en-GB" altLang="zh-CN" sz="3600" b="1" dirty="0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How SUSY do help?</a:t>
            </a:r>
            <a:endParaRPr lang="en-GB" altLang="zh-CN" sz="3600" b="1" dirty="0">
              <a:ln/>
              <a:solidFill>
                <a:schemeClr val="accent3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3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3</a:t>
            </a:fld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648377" y="601199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引力和电磁力占主导地位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80014" y="4679846"/>
            <a:ext cx="648071" cy="273630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5403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30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Bil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1214254"/>
            <a:ext cx="5105400" cy="31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9552" y="836712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1800" b="1" dirty="0" smtClean="0">
                <a:solidFill>
                  <a:srgbClr val="FF0000"/>
                </a:solidFill>
                <a:latin typeface="Arial" charset="0"/>
              </a:rPr>
              <a:t>OUR WORLD…</a:t>
            </a:r>
            <a:endParaRPr lang="en-US" altLang="zh-CN" sz="1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419872" y="836712"/>
            <a:ext cx="1800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1800" b="1" dirty="0" smtClean="0">
                <a:solidFill>
                  <a:srgbClr val="3366FF"/>
                </a:solidFill>
                <a:latin typeface="Arial" charset="0"/>
              </a:rPr>
              <a:t>NEW WORLD?</a:t>
            </a:r>
            <a:endParaRPr lang="en-US" altLang="zh-CN" sz="1800" b="1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13" name="标题 15"/>
          <p:cNvSpPr txBox="1">
            <a:spLocks/>
          </p:cNvSpPr>
          <p:nvPr/>
        </p:nvSpPr>
        <p:spPr>
          <a:xfrm>
            <a:off x="568127" y="666279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标题 4"/>
          <p:cNvSpPr txBox="1">
            <a:spLocks/>
          </p:cNvSpPr>
          <p:nvPr/>
        </p:nvSpPr>
        <p:spPr>
          <a:xfrm>
            <a:off x="323528" y="116632"/>
            <a:ext cx="6408712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Introduction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52000" y="2737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9" name="图片 18" descr="20150103_STD001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62" y="0"/>
            <a:ext cx="3020838" cy="1700808"/>
          </a:xfrm>
          <a:prstGeom prst="rect">
            <a:avLst/>
          </a:prstGeom>
        </p:spPr>
      </p:pic>
      <p:sp>
        <p:nvSpPr>
          <p:cNvPr id="7175" name="任意形状 7174"/>
          <p:cNvSpPr/>
          <p:nvPr/>
        </p:nvSpPr>
        <p:spPr>
          <a:xfrm>
            <a:off x="4882444" y="1116872"/>
            <a:ext cx="3601220" cy="618796"/>
          </a:xfrm>
          <a:custGeom>
            <a:avLst/>
            <a:gdLst>
              <a:gd name="connsiteX0" fmla="*/ 0 w 3601220"/>
              <a:gd name="connsiteY0" fmla="*/ 0 h 493889"/>
              <a:gd name="connsiteX1" fmla="*/ 28223 w 3601220"/>
              <a:gd name="connsiteY1" fmla="*/ 282222 h 493889"/>
              <a:gd name="connsiteX2" fmla="*/ 42334 w 3601220"/>
              <a:gd name="connsiteY2" fmla="*/ 324555 h 493889"/>
              <a:gd name="connsiteX3" fmla="*/ 155223 w 3601220"/>
              <a:gd name="connsiteY3" fmla="*/ 381000 h 493889"/>
              <a:gd name="connsiteX4" fmla="*/ 197556 w 3601220"/>
              <a:gd name="connsiteY4" fmla="*/ 395111 h 493889"/>
              <a:gd name="connsiteX5" fmla="*/ 239889 w 3601220"/>
              <a:gd name="connsiteY5" fmla="*/ 409222 h 493889"/>
              <a:gd name="connsiteX6" fmla="*/ 310445 w 3601220"/>
              <a:gd name="connsiteY6" fmla="*/ 423333 h 493889"/>
              <a:gd name="connsiteX7" fmla="*/ 366889 w 3601220"/>
              <a:gd name="connsiteY7" fmla="*/ 437444 h 493889"/>
              <a:gd name="connsiteX8" fmla="*/ 889000 w 3601220"/>
              <a:gd name="connsiteY8" fmla="*/ 451555 h 493889"/>
              <a:gd name="connsiteX9" fmla="*/ 1114778 w 3601220"/>
              <a:gd name="connsiteY9" fmla="*/ 465666 h 493889"/>
              <a:gd name="connsiteX10" fmla="*/ 1495778 w 3601220"/>
              <a:gd name="connsiteY10" fmla="*/ 479778 h 493889"/>
              <a:gd name="connsiteX11" fmla="*/ 1763889 w 3601220"/>
              <a:gd name="connsiteY11" fmla="*/ 493889 h 493889"/>
              <a:gd name="connsiteX12" fmla="*/ 3527778 w 3601220"/>
              <a:gd name="connsiteY12" fmla="*/ 479778 h 493889"/>
              <a:gd name="connsiteX13" fmla="*/ 3556000 w 3601220"/>
              <a:gd name="connsiteY13" fmla="*/ 451555 h 493889"/>
              <a:gd name="connsiteX14" fmla="*/ 3584223 w 3601220"/>
              <a:gd name="connsiteY14" fmla="*/ 366889 h 493889"/>
              <a:gd name="connsiteX15" fmla="*/ 3598334 w 3601220"/>
              <a:gd name="connsiteY15" fmla="*/ 56444 h 49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601220" h="493889">
                <a:moveTo>
                  <a:pt x="0" y="0"/>
                </a:moveTo>
                <a:cubicBezTo>
                  <a:pt x="10282" y="164508"/>
                  <a:pt x="-2881" y="173359"/>
                  <a:pt x="28223" y="282222"/>
                </a:cubicBezTo>
                <a:cubicBezTo>
                  <a:pt x="32309" y="296524"/>
                  <a:pt x="34681" y="311800"/>
                  <a:pt x="42334" y="324555"/>
                </a:cubicBezTo>
                <a:cubicBezTo>
                  <a:pt x="66964" y="365605"/>
                  <a:pt x="113003" y="366927"/>
                  <a:pt x="155223" y="381000"/>
                </a:cubicBezTo>
                <a:lnTo>
                  <a:pt x="197556" y="395111"/>
                </a:lnTo>
                <a:cubicBezTo>
                  <a:pt x="211667" y="399815"/>
                  <a:pt x="225304" y="406305"/>
                  <a:pt x="239889" y="409222"/>
                </a:cubicBezTo>
                <a:cubicBezTo>
                  <a:pt x="263408" y="413926"/>
                  <a:pt x="287032" y="418130"/>
                  <a:pt x="310445" y="423333"/>
                </a:cubicBezTo>
                <a:cubicBezTo>
                  <a:pt x="329377" y="427540"/>
                  <a:pt x="347518" y="436499"/>
                  <a:pt x="366889" y="437444"/>
                </a:cubicBezTo>
                <a:cubicBezTo>
                  <a:pt x="540783" y="445927"/>
                  <a:pt x="714963" y="446851"/>
                  <a:pt x="889000" y="451555"/>
                </a:cubicBezTo>
                <a:lnTo>
                  <a:pt x="1114778" y="465666"/>
                </a:lnTo>
                <a:lnTo>
                  <a:pt x="1495778" y="479778"/>
                </a:lnTo>
                <a:lnTo>
                  <a:pt x="1763889" y="493889"/>
                </a:lnTo>
                <a:lnTo>
                  <a:pt x="3527778" y="479778"/>
                </a:lnTo>
                <a:cubicBezTo>
                  <a:pt x="3541079" y="479464"/>
                  <a:pt x="3550050" y="463455"/>
                  <a:pt x="3556000" y="451555"/>
                </a:cubicBezTo>
                <a:cubicBezTo>
                  <a:pt x="3569304" y="424947"/>
                  <a:pt x="3584223" y="366889"/>
                  <a:pt x="3584223" y="366889"/>
                </a:cubicBezTo>
                <a:cubicBezTo>
                  <a:pt x="3610706" y="207987"/>
                  <a:pt x="3598334" y="310834"/>
                  <a:pt x="3598334" y="56444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78" name="任意形状 7177"/>
          <p:cNvSpPr/>
          <p:nvPr/>
        </p:nvSpPr>
        <p:spPr>
          <a:xfrm>
            <a:off x="1979712" y="785474"/>
            <a:ext cx="5250497" cy="315193"/>
          </a:xfrm>
          <a:custGeom>
            <a:avLst/>
            <a:gdLst>
              <a:gd name="connsiteX0" fmla="*/ 14111 w 5296987"/>
              <a:gd name="connsiteY0" fmla="*/ 488495 h 488495"/>
              <a:gd name="connsiteX1" fmla="*/ 0 w 5296987"/>
              <a:gd name="connsiteY1" fmla="*/ 248606 h 488495"/>
              <a:gd name="connsiteX2" fmla="*/ 14111 w 5296987"/>
              <a:gd name="connsiteY2" fmla="*/ 107495 h 488495"/>
              <a:gd name="connsiteX3" fmla="*/ 84667 w 5296987"/>
              <a:gd name="connsiteY3" fmla="*/ 51050 h 488495"/>
              <a:gd name="connsiteX4" fmla="*/ 903111 w 5296987"/>
              <a:gd name="connsiteY4" fmla="*/ 36939 h 488495"/>
              <a:gd name="connsiteX5" fmla="*/ 3429000 w 5296987"/>
              <a:gd name="connsiteY5" fmla="*/ 36939 h 488495"/>
              <a:gd name="connsiteX6" fmla="*/ 4995334 w 5296987"/>
              <a:gd name="connsiteY6" fmla="*/ 51050 h 488495"/>
              <a:gd name="connsiteX7" fmla="*/ 5051778 w 5296987"/>
              <a:gd name="connsiteY7" fmla="*/ 65161 h 488495"/>
              <a:gd name="connsiteX8" fmla="*/ 5122334 w 5296987"/>
              <a:gd name="connsiteY8" fmla="*/ 79272 h 488495"/>
              <a:gd name="connsiteX9" fmla="*/ 5207000 w 5296987"/>
              <a:gd name="connsiteY9" fmla="*/ 107495 h 488495"/>
              <a:gd name="connsiteX10" fmla="*/ 5263445 w 5296987"/>
              <a:gd name="connsiteY10" fmla="*/ 121606 h 488495"/>
              <a:gd name="connsiteX11" fmla="*/ 5291667 w 5296987"/>
              <a:gd name="connsiteY11" fmla="*/ 290939 h 48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96987" h="488495">
                <a:moveTo>
                  <a:pt x="14111" y="488495"/>
                </a:moveTo>
                <a:cubicBezTo>
                  <a:pt x="9407" y="408532"/>
                  <a:pt x="0" y="328707"/>
                  <a:pt x="0" y="248606"/>
                </a:cubicBezTo>
                <a:cubicBezTo>
                  <a:pt x="0" y="201334"/>
                  <a:pt x="2646" y="153355"/>
                  <a:pt x="14111" y="107495"/>
                </a:cubicBezTo>
                <a:cubicBezTo>
                  <a:pt x="17242" y="94973"/>
                  <a:pt x="78536" y="51352"/>
                  <a:pt x="84667" y="51050"/>
                </a:cubicBezTo>
                <a:cubicBezTo>
                  <a:pt x="357193" y="37647"/>
                  <a:pt x="630296" y="41643"/>
                  <a:pt x="903111" y="36939"/>
                </a:cubicBezTo>
                <a:cubicBezTo>
                  <a:pt x="1862401" y="-36852"/>
                  <a:pt x="1059398" y="19830"/>
                  <a:pt x="3429000" y="36939"/>
                </a:cubicBezTo>
                <a:lnTo>
                  <a:pt x="4995334" y="51050"/>
                </a:lnTo>
                <a:cubicBezTo>
                  <a:pt x="5014149" y="55754"/>
                  <a:pt x="5032846" y="60954"/>
                  <a:pt x="5051778" y="65161"/>
                </a:cubicBezTo>
                <a:cubicBezTo>
                  <a:pt x="5075191" y="70364"/>
                  <a:pt x="5099195" y="72961"/>
                  <a:pt x="5122334" y="79272"/>
                </a:cubicBezTo>
                <a:cubicBezTo>
                  <a:pt x="5151034" y="87100"/>
                  <a:pt x="5178139" y="100280"/>
                  <a:pt x="5207000" y="107495"/>
                </a:cubicBezTo>
                <a:lnTo>
                  <a:pt x="5263445" y="121606"/>
                </a:lnTo>
                <a:cubicBezTo>
                  <a:pt x="5315149" y="199162"/>
                  <a:pt x="5291667" y="146980"/>
                  <a:pt x="5291667" y="29093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81" name="幻灯片编号占位符 7180"/>
          <p:cNvSpPr>
            <a:spLocks noGrp="1"/>
          </p:cNvSpPr>
          <p:nvPr>
            <p:ph type="sldNum" sz="quarter" idx="12"/>
          </p:nvPr>
        </p:nvSpPr>
        <p:spPr>
          <a:xfrm>
            <a:off x="78390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79512" y="4373488"/>
            <a:ext cx="8856984" cy="2456699"/>
          </a:xfrm>
          <a:prstGeom prst="rect">
            <a:avLst/>
          </a:prstGeom>
          <a:noFill/>
          <a:ln w="28575" cmpd="sng">
            <a:solidFill>
              <a:schemeClr val="bg2">
                <a:lumMod val="90000"/>
              </a:schemeClr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000" tIns="46800" rIns="0" bIns="46800">
            <a:spAutoFit/>
          </a:bodyPr>
          <a:lstStyle/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200" b="1" dirty="0">
                <a:solidFill>
                  <a:srgbClr val="C00000"/>
                </a:solidFill>
                <a:latin typeface="Arial" charset="0"/>
              </a:rPr>
              <a:t>Establishes a symmetry between </a:t>
            </a:r>
            <a:r>
              <a:rPr lang="en-US" sz="2200" b="1" dirty="0" smtClean="0">
                <a:solidFill>
                  <a:srgbClr val="C00000"/>
                </a:solidFill>
                <a:latin typeface="Arial" charset="0"/>
              </a:rPr>
              <a:t>fermions</a:t>
            </a:r>
          </a:p>
          <a:p>
            <a:pPr>
              <a:spcAft>
                <a:spcPts val="300"/>
              </a:spcAft>
            </a:pPr>
            <a:r>
              <a:rPr lang="en-US" sz="22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Arial" charset="0"/>
              </a:rPr>
              <a:t>(matter</a:t>
            </a:r>
            <a:r>
              <a:rPr lang="en-US" sz="2200" b="1" dirty="0" smtClean="0">
                <a:solidFill>
                  <a:srgbClr val="C00000"/>
                </a:solidFill>
                <a:latin typeface="Arial" charset="0"/>
              </a:rPr>
              <a:t>) and </a:t>
            </a:r>
            <a:r>
              <a:rPr lang="en-US" sz="2200" b="1" dirty="0">
                <a:solidFill>
                  <a:srgbClr val="C00000"/>
                </a:solidFill>
                <a:latin typeface="Arial" charset="0"/>
              </a:rPr>
              <a:t>bosons (forces</a:t>
            </a:r>
            <a:r>
              <a:rPr lang="en-US" sz="2200" b="1" dirty="0" smtClean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200" b="1" dirty="0" smtClean="0">
                <a:solidFill>
                  <a:srgbClr val="000090"/>
                </a:solidFill>
                <a:latin typeface="Arial" charset="0"/>
              </a:rPr>
              <a:t>Motivation:</a:t>
            </a:r>
          </a:p>
          <a:p>
            <a:pPr marL="800100" lvl="1" indent="-342900" algn="just">
              <a:buFont typeface="Courier New"/>
              <a:buChar char="o"/>
              <a:defRPr/>
            </a:pP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</a:rPr>
              <a:t>Unification (fermions-bosons, matter-forces)</a:t>
            </a:r>
          </a:p>
          <a:p>
            <a:pPr marL="800100" lvl="1" indent="-342900" algn="just">
              <a:buFont typeface="Courier New"/>
              <a:buChar char="o"/>
              <a:defRPr/>
            </a:pP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</a:rPr>
              <a:t>Solves some deep problems of the </a:t>
            </a: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</a:rPr>
              <a:t>SM</a:t>
            </a:r>
            <a:endParaRPr lang="en-US" sz="2000" b="1" dirty="0">
              <a:solidFill>
                <a:srgbClr val="000090"/>
              </a:solidFill>
              <a:latin typeface="Arial" panose="020B0604020202020204" pitchFamily="34" charset="0"/>
            </a:endParaRPr>
          </a:p>
          <a:p>
            <a:pPr marL="800100" lvl="1" indent="-342900" algn="just">
              <a:buFont typeface="Courier New"/>
              <a:buChar char="o"/>
              <a:defRPr/>
            </a:pP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</a:rPr>
              <a:t>Provide Dark Matter </a:t>
            </a:r>
            <a:r>
              <a:rPr lang="en-US" sz="2000" b="1" dirty="0" smtClean="0">
                <a:solidFill>
                  <a:srgbClr val="0432FF"/>
                </a:solidFill>
                <a:latin typeface="Arial" panose="020B0604020202020204" pitchFamily="34" charset="0"/>
              </a:rPr>
              <a:t>candidate</a:t>
            </a:r>
          </a:p>
          <a:p>
            <a:pPr marL="800100" lvl="1" indent="-342900" algn="just">
              <a:buFont typeface="Courier New"/>
              <a:buChar char="o"/>
              <a:defRPr/>
            </a:pPr>
            <a:r>
              <a:rPr lang="en-US" sz="2000" b="1" dirty="0" smtClean="0">
                <a:solidFill>
                  <a:srgbClr val="000090"/>
                </a:solidFill>
                <a:latin typeface="Arial" panose="020B0604020202020204" pitchFamily="34" charset="0"/>
              </a:rPr>
              <a:t>……</a:t>
            </a:r>
            <a:endParaRPr lang="en-US" sz="2000" b="1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图片 17" descr="supersy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517504"/>
            <a:ext cx="2065803" cy="108012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586178" y="5741640"/>
            <a:ext cx="25346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800000"/>
                </a:solidFill>
                <a:latin typeface="Arial"/>
                <a:cs typeface="Arial"/>
              </a:rPr>
              <a:t>Q |boson&gt; </a:t>
            </a:r>
            <a:r>
              <a:rPr lang="en-US" altLang="zh-CN" sz="1600" b="1" dirty="0" smtClean="0">
                <a:solidFill>
                  <a:srgbClr val="800000"/>
                </a:solidFill>
                <a:latin typeface="Arial"/>
                <a:cs typeface="Arial"/>
              </a:rPr>
              <a:t>  = </a:t>
            </a:r>
            <a:r>
              <a:rPr lang="en-US" altLang="zh-CN" sz="1600" b="1" dirty="0">
                <a:solidFill>
                  <a:srgbClr val="800000"/>
                </a:solidFill>
                <a:latin typeface="Arial"/>
                <a:cs typeface="Arial"/>
              </a:rPr>
              <a:t>|fermion&gt; </a:t>
            </a:r>
            <a:endParaRPr lang="en-US" altLang="zh-CN" sz="16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altLang="zh-CN" sz="1600" b="1" dirty="0" smtClean="0">
                <a:solidFill>
                  <a:srgbClr val="800000"/>
                </a:solidFill>
                <a:latin typeface="Arial"/>
                <a:cs typeface="Arial"/>
              </a:rPr>
              <a:t>Q |</a:t>
            </a:r>
            <a:r>
              <a:rPr lang="en-US" altLang="zh-CN" sz="1600" b="1" dirty="0">
                <a:solidFill>
                  <a:srgbClr val="800000"/>
                </a:solidFill>
                <a:latin typeface="Arial"/>
                <a:cs typeface="Arial"/>
              </a:rPr>
              <a:t>fermion&gt; = |boson</a:t>
            </a:r>
            <a:r>
              <a:rPr lang="en-US" altLang="zh-CN" sz="1600" b="1" dirty="0" smtClean="0">
                <a:solidFill>
                  <a:srgbClr val="800000"/>
                </a:solidFill>
                <a:latin typeface="Arial"/>
                <a:cs typeface="Arial"/>
              </a:rPr>
              <a:t>&gt;</a:t>
            </a:r>
          </a:p>
          <a:p>
            <a:endParaRPr lang="en-US" altLang="zh-CN" sz="16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altLang="zh-CN" sz="1600" b="1" dirty="0" smtClean="0">
                <a:solidFill>
                  <a:srgbClr val="011893"/>
                </a:solidFill>
                <a:latin typeface="Arial"/>
                <a:cs typeface="Arial"/>
              </a:rPr>
              <a:t>Spin differ by 1/2</a:t>
            </a:r>
            <a:endParaRPr lang="zh-CN" altLang="en-US" sz="1600" dirty="0">
              <a:solidFill>
                <a:srgbClr val="011893"/>
              </a:solidFill>
              <a:latin typeface="Arial"/>
              <a:cs typeface="Arial"/>
            </a:endParaRPr>
          </a:p>
        </p:txBody>
      </p:sp>
      <p:cxnSp>
        <p:nvCxnSpPr>
          <p:cNvPr id="21" name="直线连接符 20"/>
          <p:cNvCxnSpPr/>
          <p:nvPr/>
        </p:nvCxnSpPr>
        <p:spPr>
          <a:xfrm>
            <a:off x="6516216" y="4373488"/>
            <a:ext cx="72008" cy="2520280"/>
          </a:xfrm>
          <a:prstGeom prst="line">
            <a:avLst/>
          </a:prstGeom>
          <a:ln w="9525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06" y="1833488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856" y="1890638"/>
            <a:ext cx="1371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5774506" y="3751188"/>
            <a:ext cx="1296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2060"/>
                </a:solidFill>
                <a:latin typeface="Arial" charset="0"/>
              </a:rPr>
              <a:t>Julius Wess</a:t>
            </a:r>
          </a:p>
          <a:p>
            <a:pPr eaLnBrk="1" hangingPunct="1"/>
            <a:r>
              <a:rPr lang="en-GB" sz="1400" b="1">
                <a:solidFill>
                  <a:srgbClr val="002060"/>
                </a:solidFill>
                <a:latin typeface="Arial" charset="0"/>
              </a:rPr>
              <a:t>(1934 – 2007)</a:t>
            </a: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7296919" y="3741663"/>
            <a:ext cx="1408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2060"/>
                </a:solidFill>
                <a:latin typeface="Arial" charset="0"/>
              </a:rPr>
              <a:t>Bruno Zumino</a:t>
            </a:r>
          </a:p>
          <a:p>
            <a:pPr eaLnBrk="1" hangingPunct="1"/>
            <a:r>
              <a:rPr lang="en-GB" sz="1400" b="1">
                <a:solidFill>
                  <a:srgbClr val="002060"/>
                </a:solidFill>
                <a:latin typeface="Arial" charset="0"/>
              </a:rPr>
              <a:t>(1923 – 2014)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5249043" y="4194894"/>
            <a:ext cx="395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2060"/>
                </a:solidFill>
                <a:latin typeface="Arial" charset="0"/>
              </a:rPr>
              <a:t>(Julius Wess and Bruno Zumino, 1974)</a:t>
            </a:r>
          </a:p>
        </p:txBody>
      </p:sp>
      <p:cxnSp>
        <p:nvCxnSpPr>
          <p:cNvPr id="28" name="直线箭头连接符 27"/>
          <p:cNvCxnSpPr/>
          <p:nvPr/>
        </p:nvCxnSpPr>
        <p:spPr>
          <a:xfrm flipH="1" flipV="1">
            <a:off x="3911757" y="3738489"/>
            <a:ext cx="837224" cy="2690886"/>
          </a:xfrm>
          <a:prstGeom prst="straightConnector1">
            <a:avLst/>
          </a:prstGeom>
          <a:ln w="38100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731576" y="3403149"/>
            <a:ext cx="360362" cy="358775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ltGray">
          <a:xfrm>
            <a:off x="323528" y="1052736"/>
            <a:ext cx="5760640" cy="3462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p"/>
              <a:defRPr/>
            </a:pPr>
            <a:r>
              <a:rPr lang="en-US" altLang="ja-JP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Solve hierarchy problem 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without “fine tuning”</a:t>
            </a:r>
          </a:p>
          <a:p>
            <a:pPr marL="800100" lvl="1" indent="-342900">
              <a:spcAft>
                <a:spcPts val="600"/>
              </a:spcAft>
              <a:buFont typeface="Symbol" charset="2"/>
              <a:buChar char="-"/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 Fermion </a:t>
            </a:r>
            <a:r>
              <a:rPr lang="en-US" altLang="zh-CN" sz="2400" dirty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and boson </a:t>
            </a:r>
            <a:r>
              <a:rPr lang="en-US" altLang="zh-CN" sz="2400" dirty="0" smtClean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loops contribute </a:t>
            </a:r>
            <a:r>
              <a:rPr lang="en-US" altLang="zh-CN" sz="2400" dirty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with </a:t>
            </a:r>
            <a:r>
              <a:rPr lang="en-US" altLang="zh-CN" sz="2400" b="1" dirty="0">
                <a:solidFill>
                  <a:srgbClr val="0000FF"/>
                </a:solidFill>
                <a:latin typeface="Arial"/>
                <a:ea typeface="Arial" charset="0"/>
                <a:cs typeface="Arial"/>
              </a:rPr>
              <a:t>different signs </a:t>
            </a:r>
            <a:r>
              <a:rPr lang="en-US" altLang="zh-CN" sz="2400" dirty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to the Higgs radiative corrections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Symbol" charset="2"/>
              <a:buChar char="-"/>
              <a:defRPr/>
            </a:pP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Supersymmetric partner contributions to Higgs mass </a:t>
            </a:r>
            <a:r>
              <a:rPr lang="en-US" altLang="ja-JP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cancel</a:t>
            </a:r>
            <a:r>
              <a:rPr lang="en-US" altLang="ja-JP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 SM contributions</a:t>
            </a:r>
          </a:p>
          <a:p>
            <a:pPr lvl="1">
              <a:defRPr/>
            </a:pPr>
            <a:endParaRPr lang="en-US" altLang="zh-CN" sz="12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标题 4"/>
          <p:cNvSpPr txBox="1">
            <a:spLocks/>
          </p:cNvSpPr>
          <p:nvPr/>
        </p:nvSpPr>
        <p:spPr>
          <a:xfrm>
            <a:off x="755576" y="188640"/>
            <a:ext cx="6408712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Introduction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pic>
        <p:nvPicPr>
          <p:cNvPr id="19" name="图片 18" descr="supersy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646347" cy="860804"/>
          </a:xfrm>
          <a:prstGeom prst="rect">
            <a:avLst/>
          </a:prstGeom>
        </p:spPr>
      </p:pic>
      <p:sp>
        <p:nvSpPr>
          <p:cNvPr id="2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124744"/>
            <a:ext cx="2880320" cy="4486480"/>
          </a:xfrm>
          <a:prstGeom prst="rect">
            <a:avLst/>
          </a:prstGeom>
          <a:effectLst/>
        </p:spPr>
      </p:pic>
      <p:sp>
        <p:nvSpPr>
          <p:cNvPr id="21" name="TextBox 31"/>
          <p:cNvSpPr txBox="1"/>
          <p:nvPr/>
        </p:nvSpPr>
        <p:spPr>
          <a:xfrm>
            <a:off x="6372200" y="4293096"/>
            <a:ext cx="142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Mr. Higgs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32"/>
          <p:cNvSpPr txBox="1"/>
          <p:nvPr/>
        </p:nvSpPr>
        <p:spPr>
          <a:xfrm>
            <a:off x="6948264" y="1196752"/>
            <a:ext cx="152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Mrs. SUSY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617910" y="4500017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595959"/>
            </a:solidFill>
            <a:miter lim="800000"/>
            <a:headEnd/>
            <a:tailEnd/>
          </a:ln>
          <a:effectLst>
            <a:glow rad="101600">
              <a:schemeClr val="tx1">
                <a:lumMod val="50000"/>
                <a:lumOff val="50000"/>
                <a:alpha val="75000"/>
              </a:scheme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5"/>
          <a:srcRect r="55646"/>
          <a:stretch>
            <a:fillRect/>
          </a:stretch>
        </p:blipFill>
        <p:spPr bwMode="auto">
          <a:xfrm>
            <a:off x="663948" y="4814342"/>
            <a:ext cx="2251075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611560" y="4500017"/>
            <a:ext cx="1079500" cy="279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Fermion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loop</a:t>
            </a: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3103935" y="4500017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BC010C"/>
            </a:solidFill>
            <a:miter lim="800000"/>
            <a:headEnd/>
            <a:tailEnd/>
          </a:ln>
          <a:effectLst>
            <a:glow rad="101600">
              <a:srgbClr val="D00209">
                <a:alpha val="75000"/>
              </a:srgb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7" name="Picture 32"/>
          <p:cNvPicPr>
            <a:picLocks noChangeAspect="1" noChangeArrowheads="1"/>
          </p:cNvPicPr>
          <p:nvPr/>
        </p:nvPicPr>
        <p:blipFill>
          <a:blip r:embed="rId5"/>
          <a:srcRect l="62965"/>
          <a:stretch>
            <a:fillRect/>
          </a:stretch>
        </p:blipFill>
        <p:spPr bwMode="auto">
          <a:xfrm>
            <a:off x="3340472" y="4588917"/>
            <a:ext cx="1879600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552186" y="5860504"/>
            <a:ext cx="923021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BC010C"/>
                </a:solidFill>
                <a:latin typeface="Trebuchet MS"/>
                <a:cs typeface="Trebuchet MS"/>
              </a:rPr>
              <a:t>Boson loop</a:t>
            </a:r>
          </a:p>
        </p:txBody>
      </p:sp>
      <p:graphicFrame>
        <p:nvGraphicFramePr>
          <p:cNvPr id="29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020990"/>
              </p:ext>
            </p:extLst>
          </p:nvPr>
        </p:nvGraphicFramePr>
        <p:xfrm>
          <a:off x="251520" y="6309320"/>
          <a:ext cx="75612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" name="公式" r:id="rId6" imgW="4825800" imgH="253800" progId="Equation.3">
                  <p:embed/>
                </p:oleObj>
              </mc:Choice>
              <mc:Fallback>
                <p:oleObj name="公式" r:id="rId6" imgW="4825800" imgH="253800" progId="Equation.3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309320"/>
                        <a:ext cx="7561263" cy="431800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14" name="图片 13" descr="屏幕快照 2013-09-09 上午11.28.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80928"/>
            <a:ext cx="4896544" cy="3253933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ltGray">
          <a:xfrm>
            <a:off x="179512" y="1124745"/>
            <a:ext cx="8064896" cy="1508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defRPr/>
            </a:pPr>
            <a:endParaRPr lang="en-US" altLang="zh-CN" sz="12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p"/>
              <a:defRPr/>
            </a:pPr>
            <a:r>
              <a:rPr lang="en-US" altLang="zh-C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Unification </a:t>
            </a:r>
            <a:r>
              <a:rPr lang="en-US" altLang="zh-CN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of gauge couplings</a:t>
            </a:r>
          </a:p>
          <a:p>
            <a:pPr marL="800100" lvl="1" indent="-342900">
              <a:buFont typeface="Symbol" charset="2"/>
              <a:buChar char="-"/>
              <a:defRPr/>
            </a:pPr>
            <a:r>
              <a:rPr lang="en-US" altLang="zh-CN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New particle content changes running of couplings</a:t>
            </a:r>
          </a:p>
          <a:p>
            <a:pPr marL="800100" lvl="1" indent="-342900">
              <a:buFont typeface="Symbol" charset="2"/>
              <a:buChar char="-"/>
              <a:defRPr/>
            </a:pPr>
            <a:r>
              <a:rPr lang="en-US" altLang="zh-CN" sz="3200" b="1" dirty="0"/>
              <a:t> </a:t>
            </a:r>
            <a:r>
              <a:rPr lang="en-US" altLang="zh-CN" sz="2400" dirty="0" smtClean="0"/>
              <a:t>requires </a:t>
            </a:r>
            <a:r>
              <a:rPr lang="en-US" altLang="zh-CN" sz="2400" dirty="0"/>
              <a:t>SUSY masses below few </a:t>
            </a:r>
            <a:r>
              <a:rPr lang="en-US" altLang="zh-CN" sz="2400" dirty="0" err="1" smtClean="0">
                <a:solidFill>
                  <a:srgbClr val="FF0066"/>
                </a:solidFill>
              </a:rPr>
              <a:t>TeV</a:t>
            </a:r>
            <a:endParaRPr lang="en-US" altLang="zh-CN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MS PGothic" charset="0"/>
              <a:cs typeface="Arial"/>
            </a:endParaRPr>
          </a:p>
        </p:txBody>
      </p:sp>
      <p:pic>
        <p:nvPicPr>
          <p:cNvPr id="16" name="图片 15" descr="屏幕快照 2013-09-16 上午1.31.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54060"/>
            <a:ext cx="436116" cy="530924"/>
          </a:xfrm>
          <a:prstGeom prst="rect">
            <a:avLst/>
          </a:prstGeom>
        </p:spPr>
      </p:pic>
      <p:sp>
        <p:nvSpPr>
          <p:cNvPr id="12" name="标题 4"/>
          <p:cNvSpPr txBox="1">
            <a:spLocks/>
          </p:cNvSpPr>
          <p:nvPr/>
        </p:nvSpPr>
        <p:spPr>
          <a:xfrm>
            <a:off x="755576" y="188640"/>
            <a:ext cx="6408712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Introduction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pic>
        <p:nvPicPr>
          <p:cNvPr id="19" name="图片 18" descr="supersym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646347" cy="860804"/>
          </a:xfrm>
          <a:prstGeom prst="rect">
            <a:avLst/>
          </a:prstGeom>
        </p:spPr>
      </p:pic>
      <p:sp>
        <p:nvSpPr>
          <p:cNvPr id="2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084168" y="4365104"/>
            <a:ext cx="504056" cy="432048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05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165475" y="6151563"/>
            <a:ext cx="847725" cy="331787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/>
            <a:fld id="{68C10509-9935-8C4B-AB4B-796A979C7ADE}" type="slidenum">
              <a:rPr lang="zh-CN" altLang="en-US" sz="1400">
                <a:solidFill>
                  <a:schemeClr val="tx1"/>
                </a:solidFill>
                <a:latin typeface="Times New Roman" charset="0"/>
              </a:rPr>
              <a:pPr eaLnBrk="1" hangingPunct="1"/>
              <a:t>33</a:t>
            </a:fld>
            <a:endParaRPr lang="en-US" altLang="zh-CN" sz="140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8195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0"/>
            <a:ext cx="9463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252536" y="30926"/>
            <a:ext cx="4610548" cy="705966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Provide Dark Matter candidate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206875"/>
            <a:ext cx="37766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9" name="曲线连接符 12"/>
          <p:cNvCxnSpPr>
            <a:cxnSpLocks noChangeShapeType="1"/>
          </p:cNvCxnSpPr>
          <p:nvPr/>
        </p:nvCxnSpPr>
        <p:spPr bwMode="auto">
          <a:xfrm rot="5400000">
            <a:off x="792163" y="4510088"/>
            <a:ext cx="1428750" cy="139700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rgbClr val="FF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622"/>
            <a:ext cx="3960440" cy="271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3500" y="908050"/>
            <a:ext cx="3263900" cy="15700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华文楷体" charset="0"/>
                <a:ea typeface="华文楷体" charset="0"/>
                <a:cs typeface="华文楷体" charset="0"/>
              </a:rPr>
              <a:t>天文学家发现宇宙中很大一部分是我们看不见的 </a:t>
            </a:r>
            <a:r>
              <a:rPr lang="zh-CN" altLang="en-US" sz="2400" b="1" dirty="0">
                <a:solidFill>
                  <a:srgbClr val="C00000"/>
                </a:solidFill>
                <a:latin typeface="华文楷体" charset="0"/>
                <a:ea typeface="华文楷体" charset="0"/>
                <a:cs typeface="华文楷体" charset="0"/>
              </a:rPr>
              <a:t>暗物质</a:t>
            </a:r>
            <a:r>
              <a:rPr lang="zh-CN" altLang="en-US" sz="2400" b="1" dirty="0">
                <a:solidFill>
                  <a:schemeClr val="bg1"/>
                </a:solidFill>
                <a:latin typeface="华文楷体" charset="0"/>
                <a:ea typeface="华文楷体" charset="0"/>
                <a:cs typeface="华文楷体" charset="0"/>
              </a:rPr>
              <a:t>（明物质只占</a:t>
            </a:r>
            <a:r>
              <a:rPr lang="en-US" altLang="zh-CN" sz="2400" b="1" dirty="0">
                <a:solidFill>
                  <a:schemeClr val="bg1"/>
                </a:solidFill>
                <a:latin typeface="华文楷体" charset="0"/>
                <a:ea typeface="华文楷体" charset="0"/>
                <a:cs typeface="华文楷体" charset="0"/>
              </a:rPr>
              <a:t>4.6%</a:t>
            </a:r>
            <a:r>
              <a:rPr lang="zh-CN" altLang="en-US" sz="2400" b="1" dirty="0">
                <a:solidFill>
                  <a:schemeClr val="bg1"/>
                </a:solidFill>
                <a:latin typeface="华文楷体" charset="0"/>
                <a:ea typeface="华文楷体" charset="0"/>
                <a:cs typeface="华文楷体" charset="0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华文楷体" charset="0"/>
              <a:ea typeface="华文楷体" charset="0"/>
              <a:cs typeface="华文楷体" charset="0"/>
            </a:endParaRPr>
          </a:p>
        </p:txBody>
      </p:sp>
      <p:sp>
        <p:nvSpPr>
          <p:cNvPr id="8202" name="Text Box 3"/>
          <p:cNvSpPr txBox="1">
            <a:spLocks noChangeArrowheads="1"/>
          </p:cNvSpPr>
          <p:nvPr/>
        </p:nvSpPr>
        <p:spPr bwMode="auto">
          <a:xfrm>
            <a:off x="4499992" y="5805264"/>
            <a:ext cx="4320480" cy="95410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zh-CN" sz="2800" b="1" dirty="0" smtClean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</a:t>
            </a:r>
            <a:r>
              <a:rPr lang="en-US" altLang="zh-CN" sz="2800" b="1" dirty="0" smtClean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 </a:t>
            </a:r>
            <a:r>
              <a:rPr lang="zh-CN" altLang="en-US" sz="2800" b="1" dirty="0" smtClean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通过寻找</a:t>
            </a:r>
            <a:r>
              <a:rPr lang="en-US" altLang="zh-CN" sz="2800" b="1" dirty="0" smtClean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SUSY</a:t>
            </a:r>
            <a:r>
              <a:rPr lang="zh-CN" altLang="en-US" sz="2800" b="1" dirty="0" smtClean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，可以为</a:t>
            </a:r>
            <a:r>
              <a:rPr lang="zh-CN" altLang="en-US" sz="2800" b="1" dirty="0" smtClean="0">
                <a:solidFill>
                  <a:srgbClr val="C000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暗物质寻找</a:t>
            </a:r>
            <a:r>
              <a:rPr lang="zh-CN" altLang="en-US" sz="2800" b="1" dirty="0" smtClean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提供实验证据 </a:t>
            </a:r>
            <a:r>
              <a:rPr lang="zh-CN" altLang="en-US" sz="2800" b="1" dirty="0">
                <a:solidFill>
                  <a:srgbClr val="FFFF00"/>
                </a:solidFill>
                <a:latin typeface="Heiti SC Light"/>
                <a:ea typeface="Heiti SC Light"/>
                <a:cs typeface="Heiti SC Light"/>
                <a:sym typeface="Symbol" charset="0"/>
              </a:rPr>
              <a:t>！</a:t>
            </a:r>
            <a:endParaRPr lang="en-US" altLang="zh-CN" sz="2800" b="1" dirty="0">
              <a:solidFill>
                <a:srgbClr val="FFFF00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8203" name="Slide Number Placeholder 2"/>
          <p:cNvSpPr txBox="1">
            <a:spLocks noGrp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algn="r">
              <a:buFontTx/>
              <a:buNone/>
            </a:pPr>
            <a:fld id="{8122C390-4BF0-4E49-95B9-A29C404D2D6D}" type="slidenum">
              <a:rPr lang="zh-CN" altLang="en-US" sz="120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pPr algn="r">
                <a:buFontTx/>
                <a:buNone/>
              </a:pPr>
              <a:t>33</a:t>
            </a:fld>
            <a:endParaRPr lang="en-US" altLang="zh-CN" sz="120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3429000"/>
            <a:ext cx="3779911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‘</a:t>
            </a:r>
            <a:r>
              <a:rPr lang="en-US" altLang="zh-CN" sz="2000" b="1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Supersymmetric</a:t>
            </a:r>
            <a:r>
              <a:rPr lang="en-US" altLang="zh-CN" sz="2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’ particles ?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283968" y="2852936"/>
            <a:ext cx="482453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FontTx/>
              <a:buBlip>
                <a:blip r:embed="rId5"/>
              </a:buBlip>
            </a:pPr>
            <a:r>
              <a:rPr lang="en-US" altLang="zh-CN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Arial"/>
                <a:cs typeface="Arial"/>
              </a:rPr>
              <a:t>Provide perfect dark mater candidate </a:t>
            </a:r>
            <a:r>
              <a:rPr lang="en-US" altLang="zh-CN" sz="2400" b="1" dirty="0" smtClean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altLang="zh-CN" sz="2400" b="1" dirty="0" smtClean="0">
                <a:latin typeface="Arial"/>
                <a:cs typeface="Arial"/>
              </a:rPr>
              <a:t>WIMP</a:t>
            </a:r>
            <a:r>
              <a:rPr lang="en-US" altLang="zh-CN" sz="2000" dirty="0" smtClean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lightest neutralino in R-parity conserving models)</a:t>
            </a:r>
            <a:r>
              <a:rPr lang="en-US" altLang="zh-CN" sz="24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lvl="1">
              <a:buSzPct val="75000"/>
              <a:buFont typeface="Wingdings" charset="0"/>
              <a:buChar char="q"/>
            </a:pPr>
            <a:r>
              <a:rPr lang="en-US" altLang="zh-CN" sz="2400" dirty="0">
                <a:solidFill>
                  <a:schemeClr val="tx1"/>
                </a:solidFill>
                <a:latin typeface="Arial"/>
                <a:cs typeface="Arial"/>
              </a:rPr>
              <a:t> stable</a:t>
            </a:r>
          </a:p>
          <a:p>
            <a:pPr lvl="1">
              <a:buSzPct val="75000"/>
              <a:buFont typeface="Wingdings" charset="0"/>
              <a:buChar char="q"/>
            </a:pPr>
            <a:r>
              <a:rPr lang="en-US" altLang="zh-CN" sz="2400" dirty="0">
                <a:solidFill>
                  <a:schemeClr val="tx1"/>
                </a:solidFill>
                <a:latin typeface="Arial"/>
                <a:cs typeface="Arial"/>
              </a:rPr>
              <a:t> electrically neutron</a:t>
            </a:r>
          </a:p>
          <a:p>
            <a:pPr lvl="1">
              <a:buSzPct val="75000"/>
              <a:buFont typeface="Wingdings" charset="0"/>
              <a:buChar char="q"/>
            </a:pPr>
            <a:r>
              <a:rPr lang="en-US" altLang="zh-CN" sz="2400" dirty="0">
                <a:solidFill>
                  <a:schemeClr val="tx1"/>
                </a:solidFill>
                <a:latin typeface="Arial"/>
                <a:cs typeface="Arial"/>
              </a:rPr>
              <a:t> same density as DM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4713039" y="5229200"/>
            <a:ext cx="4035425" cy="406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kumimoji="0" lang="de-CH" sz="2000" b="1" dirty="0">
                <a:solidFill>
                  <a:srgbClr val="FF0000"/>
                </a:solidFill>
                <a:latin typeface="Arial" charset="0"/>
              </a:rPr>
              <a:t>0.094 &lt; </a:t>
            </a:r>
            <a:r>
              <a:rPr kumimoji="0" lang="de-CH" sz="2000" b="1" dirty="0">
                <a:solidFill>
                  <a:srgbClr val="FF0000"/>
                </a:solidFill>
                <a:latin typeface="Symbol" charset="0"/>
              </a:rPr>
              <a:t>W</a:t>
            </a:r>
            <a:r>
              <a:rPr kumimoji="0" lang="de-CH" sz="2000" b="1" baseline="-25000" dirty="0">
                <a:solidFill>
                  <a:srgbClr val="FF0000"/>
                </a:solidFill>
                <a:latin typeface="Arial" charset="0"/>
              </a:rPr>
              <a:t>CDM</a:t>
            </a:r>
            <a:r>
              <a:rPr kumimoji="0" lang="de-CH" sz="2000" b="1" dirty="0">
                <a:solidFill>
                  <a:srgbClr val="FF0000"/>
                </a:solidFill>
                <a:latin typeface="Arial" charset="0"/>
              </a:rPr>
              <a:t>h</a:t>
            </a:r>
            <a:r>
              <a:rPr kumimoji="0" lang="de-CH" sz="2000" b="1" baseline="30000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kumimoji="0" lang="de-CH" sz="2000" b="1" dirty="0">
                <a:solidFill>
                  <a:srgbClr val="FF0000"/>
                </a:solidFill>
                <a:latin typeface="Arial" charset="0"/>
              </a:rPr>
              <a:t>&lt; 0.136  </a:t>
            </a:r>
            <a:r>
              <a:rPr kumimoji="0" lang="de-CH" sz="1800" b="1" dirty="0">
                <a:latin typeface="Arial" charset="0"/>
              </a:rPr>
              <a:t>(95% CL)</a:t>
            </a:r>
            <a:endParaRPr kumimoji="0" lang="en-US" altLang="zh-CN" sz="1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869411" y="2556239"/>
            <a:ext cx="5524109" cy="4032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61771" y="6374592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9889"/>
          <a:stretch>
            <a:fillRect/>
          </a:stretch>
        </p:blipFill>
        <p:spPr>
          <a:xfrm flipH="1">
            <a:off x="3635896" y="2557211"/>
            <a:ext cx="2768207" cy="403282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512" y="2539424"/>
            <a:ext cx="6624736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28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TeV</a:t>
            </a:r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-scale) Supersymmetry (SUSY)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22" name="TextBox 17"/>
          <p:cNvSpPr txBox="1"/>
          <p:nvPr/>
        </p:nvSpPr>
        <p:spPr>
          <a:xfrm>
            <a:off x="2195736" y="51019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Trebuchet MS"/>
                <a:cs typeface="Trebuchet MS"/>
              </a:rPr>
              <a:t>Higgs</a:t>
            </a:r>
            <a:endParaRPr lang="en-GB" sz="1800" dirty="0">
              <a:latin typeface="Trebuchet MS"/>
              <a:cs typeface="Trebuchet MS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4355976" y="509270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Trebuchet MS"/>
                <a:cs typeface="Trebuchet MS"/>
              </a:rPr>
              <a:t>SUSY</a:t>
            </a:r>
            <a:endParaRPr lang="en-GB" sz="1800" dirty="0">
              <a:latin typeface="Trebuchet MS"/>
              <a:cs typeface="Trebuchet M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528" y="260648"/>
            <a:ext cx="568863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GB" altLang="zh-CN" sz="3600" b="1" dirty="0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How to hunt SUSY?</a:t>
            </a:r>
            <a:endParaRPr lang="en-GB" altLang="zh-CN" sz="3600" b="1" dirty="0">
              <a:ln/>
              <a:solidFill>
                <a:schemeClr val="accent3"/>
              </a:solidFill>
              <a:latin typeface="Arial Black"/>
              <a:cs typeface="Arial Black"/>
            </a:endParaRPr>
          </a:p>
        </p:txBody>
      </p:sp>
      <p:pic>
        <p:nvPicPr>
          <p:cNvPr id="14" name="图片 13" descr="屏幕快照 2014-08-14 下午3.20.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60" y="1577353"/>
            <a:ext cx="2568379" cy="1736369"/>
          </a:xfrm>
          <a:prstGeom prst="rect">
            <a:avLst/>
          </a:prstGeom>
        </p:spPr>
      </p:pic>
      <p:pic>
        <p:nvPicPr>
          <p:cNvPr id="16" name="图片 15" descr="2568728_224947018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60" y="679"/>
            <a:ext cx="2356228" cy="15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539552" y="188640"/>
            <a:ext cx="813690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How do we start? - SUSY Signature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10" name="图片 9" descr="屏幕快照 2013-09-09 下午2.09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5400600" cy="2144612"/>
          </a:xfrm>
          <a:prstGeom prst="rect">
            <a:avLst/>
          </a:prstGeom>
        </p:spPr>
      </p:pic>
      <p:pic>
        <p:nvPicPr>
          <p:cNvPr id="11" name="图片 10" descr="屏幕快照 2013-09-09 下午2.01.4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53136"/>
            <a:ext cx="1354744" cy="1584176"/>
          </a:xfrm>
          <a:prstGeom prst="rect">
            <a:avLst/>
          </a:prstGeom>
        </p:spPr>
      </p:pic>
      <p:pic>
        <p:nvPicPr>
          <p:cNvPr id="15" name="图片 14" descr="屏幕快照 2013-09-09 上午12.37.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270612"/>
            <a:ext cx="1818375" cy="1969907"/>
          </a:xfrm>
          <a:prstGeom prst="rect">
            <a:avLst/>
          </a:prstGeom>
          <a:ln>
            <a:solidFill>
              <a:srgbClr val="806C1A"/>
            </a:solidFill>
          </a:ln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51520" y="1052737"/>
            <a:ext cx="6696744" cy="3141885"/>
          </a:xfrm>
          <a:prstGeom prst="rect">
            <a:avLst/>
          </a:prstGeom>
          <a:solidFill>
            <a:schemeClr val="bg1"/>
          </a:solidFill>
          <a:ln>
            <a:solidFill>
              <a:srgbClr val="806C1A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342900" indent="-342900">
              <a:spcAft>
                <a:spcPts val="500"/>
              </a:spcAft>
              <a:buSzPct val="100000"/>
              <a:buFont typeface="Wingdings" charset="2"/>
              <a:buChar char="n"/>
            </a:pPr>
            <a:r>
              <a:rPr lang="en-GB" altLang="zh-CN" sz="2200" b="1" u="sng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Conserved R parity </a:t>
            </a:r>
            <a:r>
              <a:rPr lang="en-GB" altLang="zh-CN" sz="2200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(originally introduced for stability  of proton)  </a:t>
            </a: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 smtClean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2200" dirty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marL="800100" lvl="1" indent="-342900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100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SUSY particles produced/annihilated in pairs</a:t>
            </a:r>
          </a:p>
          <a:p>
            <a:pPr marL="800100" lvl="1" indent="-342900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100" dirty="0" smtClean="0">
                <a:solidFill>
                  <a:srgbClr val="0000FF"/>
                </a:solidFill>
                <a:latin typeface="Arial"/>
                <a:ea typeface="宋体" charset="0"/>
                <a:cs typeface="Arial"/>
              </a:rPr>
              <a:t>Lightest SUSY particle (LSP) stable (DM candidate)</a:t>
            </a:r>
          </a:p>
          <a:p>
            <a:pPr marL="800100" lvl="1" indent="-342900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100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Typical signature:  </a:t>
            </a:r>
            <a:r>
              <a:rPr lang="en-GB" altLang="zh-CN" sz="2100" u="sng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jets/leptons/photons + </a:t>
            </a:r>
            <a:r>
              <a:rPr lang="en-GB" altLang="zh-CN" sz="2100" b="1" u="sng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MET </a:t>
            </a:r>
            <a:r>
              <a:rPr lang="en-GB" altLang="zh-CN" sz="2100" b="1" dirty="0" smtClean="0">
                <a:solidFill>
                  <a:srgbClr val="9E3B91"/>
                </a:solidFill>
                <a:latin typeface="Arial"/>
                <a:ea typeface="宋体" charset="0"/>
                <a:cs typeface="Arial"/>
              </a:rPr>
              <a:t>(key signature: large MET)</a:t>
            </a: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b="1" u="sng" dirty="0" smtClean="0">
              <a:solidFill>
                <a:srgbClr val="FF0000"/>
              </a:solidFill>
              <a:latin typeface="Arial"/>
              <a:ea typeface="宋体" charset="0"/>
              <a:cs typeface="Arial"/>
            </a:endParaRPr>
          </a:p>
        </p:txBody>
      </p:sp>
      <p:pic>
        <p:nvPicPr>
          <p:cNvPr id="17" name="图片 16" descr="屏幕快照 2013-09-09 下午2.34.3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2298700" cy="495300"/>
          </a:xfrm>
          <a:prstGeom prst="rect">
            <a:avLst/>
          </a:prstGeom>
          <a:ln>
            <a:solidFill>
              <a:srgbClr val="61625E"/>
            </a:solidFill>
          </a:ln>
        </p:spPr>
      </p:pic>
      <p:sp>
        <p:nvSpPr>
          <p:cNvPr id="18" name="椭圆 17"/>
          <p:cNvSpPr/>
          <p:nvPr/>
        </p:nvSpPr>
        <p:spPr>
          <a:xfrm>
            <a:off x="8316416" y="2996952"/>
            <a:ext cx="504056" cy="432048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460432" y="1198604"/>
            <a:ext cx="504056" cy="432048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67944" y="1556792"/>
            <a:ext cx="1537876" cy="646331"/>
          </a:xfrm>
          <a:prstGeom prst="rect">
            <a:avLst/>
          </a:prstGeom>
          <a:solidFill>
            <a:srgbClr val="806C1A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Arial"/>
                <a:cs typeface="Arial"/>
              </a:rPr>
              <a:t>R=+1  (SM)</a:t>
            </a:r>
          </a:p>
          <a:p>
            <a:r>
              <a:rPr kumimoji="1" lang="en-US" altLang="zh-CN" dirty="0" smtClean="0">
                <a:latin typeface="Arial"/>
                <a:cs typeface="Arial"/>
              </a:rPr>
              <a:t>R=-1 (SUSY)</a:t>
            </a:r>
            <a:endParaRPr kumimoji="1" lang="zh-CN" altLang="en-US" dirty="0">
              <a:latin typeface="Arial"/>
              <a:cs typeface="Arial"/>
            </a:endParaRPr>
          </a:p>
        </p:txBody>
      </p:sp>
      <p:cxnSp>
        <p:nvCxnSpPr>
          <p:cNvPr id="9" name="直线箭头连接符 8"/>
          <p:cNvCxnSpPr>
            <a:stCxn id="18" idx="3"/>
          </p:cNvCxnSpPr>
          <p:nvPr/>
        </p:nvCxnSpPr>
        <p:spPr>
          <a:xfrm flipH="1">
            <a:off x="6732240" y="3365728"/>
            <a:ext cx="1657993" cy="150343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827584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How do we search for SUSY?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15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Picture 1" descr="Bild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8" y="1805136"/>
            <a:ext cx="6997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58566" y="2798911"/>
            <a:ext cx="620712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[uu]</a:t>
            </a:r>
          </a:p>
          <a:p>
            <a:pPr eaLnBrk="1" hangingPunct="1"/>
            <a:r>
              <a:rPr lang="en-US" altLang="zh-CN" b="1">
                <a:cs typeface="宋体" charset="0"/>
              </a:rPr>
              <a:t>[dd]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891978" y="2943374"/>
            <a:ext cx="595313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[ss]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2744466" y="3230711"/>
            <a:ext cx="59531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[cc]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633466" y="3230711"/>
            <a:ext cx="62071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[bb]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8420298" y="5751661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>
                <a:cs typeface="宋体" charset="0"/>
              </a:rPr>
              <a:t>   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39428" y="1252686"/>
            <a:ext cx="871538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000090"/>
                </a:solidFill>
                <a:cs typeface="宋体" charset="0"/>
              </a:rPr>
              <a:t>2010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5074916" y="5030936"/>
            <a:ext cx="69691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1983</a:t>
            </a: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633466" y="3662511"/>
            <a:ext cx="696912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6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1978</a:t>
            </a:r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2719066" y="3662511"/>
            <a:ext cx="696912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6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1974</a:t>
            </a:r>
          </a:p>
        </p:txBody>
      </p:sp>
      <p:sp>
        <p:nvSpPr>
          <p:cNvPr id="29" name="TextBox 25"/>
          <p:cNvSpPr txBox="1">
            <a:spLocks noChangeArrowheads="1"/>
          </p:cNvSpPr>
          <p:nvPr/>
        </p:nvSpPr>
        <p:spPr bwMode="auto">
          <a:xfrm>
            <a:off x="1517328" y="3662511"/>
            <a:ext cx="831850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6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b="1">
                <a:cs typeface="宋体" charset="0"/>
              </a:rPr>
              <a:t>~1960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23528" y="6183461"/>
            <a:ext cx="4824413" cy="1444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>
              <a:cs typeface="宋体" charset="0"/>
            </a:endParaRPr>
          </a:p>
        </p:txBody>
      </p:sp>
      <p:sp>
        <p:nvSpPr>
          <p:cNvPr id="32" name="矩形 2"/>
          <p:cNvSpPr>
            <a:spLocks noChangeArrowheads="1"/>
          </p:cNvSpPr>
          <p:nvPr/>
        </p:nvSpPr>
        <p:spPr bwMode="auto">
          <a:xfrm>
            <a:off x="2123728" y="980728"/>
            <a:ext cx="525658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dirty="0" smtClean="0">
                <a:solidFill>
                  <a:srgbClr val="FF0000"/>
                </a:solidFill>
                <a:latin typeface="Arial"/>
                <a:cs typeface="Arial"/>
              </a:rPr>
              <a:t>Not like general particles with peak in mass spectrum </a:t>
            </a:r>
            <a:r>
              <a:rPr lang="en-US" altLang="zh-CN" sz="3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r>
              <a:rPr lang="en-US" altLang="zh-CN" sz="22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endParaRPr lang="en-US" altLang="zh-CN" sz="22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图片 4" descr="images-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24744"/>
            <a:ext cx="1560275" cy="2083048"/>
          </a:xfrm>
          <a:prstGeom prst="rect">
            <a:avLst/>
          </a:prstGeom>
        </p:spPr>
      </p:pic>
      <p:sp>
        <p:nvSpPr>
          <p:cNvPr id="30" name="矩形 2"/>
          <p:cNvSpPr>
            <a:spLocks noChangeArrowheads="1"/>
          </p:cNvSpPr>
          <p:nvPr/>
        </p:nvSpPr>
        <p:spPr bwMode="auto">
          <a:xfrm rot="2161584">
            <a:off x="6785934" y="4047521"/>
            <a:ext cx="2072241" cy="132343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How do we search  for SUSY</a:t>
            </a:r>
            <a:r>
              <a:rPr lang="en-US" altLang="zh-CN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/>
                <a:cs typeface="Arial Black"/>
                <a:sym typeface="Wingdings"/>
              </a:rPr>
              <a:t>?</a:t>
            </a:r>
            <a:r>
              <a:rPr lang="en-US" altLang="zh-CN" sz="2400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 </a:t>
            </a:r>
            <a:endParaRPr lang="en-US" altLang="zh-CN" sz="2400" dirty="0" smtClean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cxnSp>
        <p:nvCxnSpPr>
          <p:cNvPr id="33" name="直线箭头连接符 32"/>
          <p:cNvCxnSpPr/>
          <p:nvPr/>
        </p:nvCxnSpPr>
        <p:spPr>
          <a:xfrm flipV="1">
            <a:off x="8028384" y="2708920"/>
            <a:ext cx="214214" cy="14488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/>
          <p:cNvCxnSpPr/>
          <p:nvPr/>
        </p:nvCxnSpPr>
        <p:spPr>
          <a:xfrm flipV="1">
            <a:off x="4860032" y="1340768"/>
            <a:ext cx="3384376" cy="180893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2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827584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How do we search for SUSY?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/>
          </a:p>
        </p:txBody>
      </p:sp>
      <p:pic>
        <p:nvPicPr>
          <p:cNvPr id="10" name="图片 1" descr="屏幕快照 2013-08-30 下午5.35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521"/>
            <a:ext cx="3035300" cy="2376487"/>
          </a:xfrm>
          <a:prstGeom prst="rect">
            <a:avLst/>
          </a:prstGeom>
          <a:noFill/>
          <a:ln w="19050" cmpd="sng">
            <a:solidFill>
              <a:srgbClr val="806C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251520" y="1124745"/>
            <a:ext cx="5256584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b="1" dirty="0" smtClean="0">
                <a:solidFill>
                  <a:srgbClr val="000090"/>
                </a:solidFill>
                <a:latin typeface="Arial"/>
                <a:cs typeface="Arial"/>
              </a:rPr>
              <a:t>SUSY </a:t>
            </a:r>
            <a:r>
              <a:rPr lang="en-US" altLang="zh-CN" sz="2200" b="1" dirty="0">
                <a:solidFill>
                  <a:srgbClr val="000090"/>
                </a:solidFill>
                <a:latin typeface="Arial"/>
                <a:cs typeface="Arial"/>
              </a:rPr>
              <a:t>search strategy: </a:t>
            </a:r>
            <a:r>
              <a:rPr lang="en-US" altLang="zh-CN" sz="2200" dirty="0">
                <a:latin typeface="Arial"/>
                <a:cs typeface="Arial"/>
              </a:rPr>
              <a:t>search for</a:t>
            </a:r>
            <a:r>
              <a:rPr lang="en-US" altLang="zh-CN" sz="22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altLang="zh-CN" sz="2200" b="1" u="sng" dirty="0">
                <a:solidFill>
                  <a:srgbClr val="FF0000"/>
                </a:solidFill>
                <a:latin typeface="Arial"/>
                <a:cs typeface="Arial"/>
              </a:rPr>
              <a:t>deviation from </a:t>
            </a:r>
            <a:r>
              <a:rPr lang="en-US" altLang="zh-CN" sz="2200" b="1" u="sng" dirty="0" smtClean="0">
                <a:solidFill>
                  <a:srgbClr val="FF0000"/>
                </a:solidFill>
                <a:latin typeface="Arial"/>
                <a:cs typeface="Arial"/>
              </a:rPr>
              <a:t>SM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from the tails</a:t>
            </a: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1000" b="1" u="sng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lvl="1" indent="-342900" defTabSz="457200"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b="1" dirty="0">
                <a:solidFill>
                  <a:srgbClr val="000090"/>
                </a:solidFill>
                <a:latin typeface="Arial"/>
                <a:cs typeface="Arial"/>
              </a:rPr>
              <a:t>SUSY sensitive </a:t>
            </a:r>
            <a:r>
              <a:rPr lang="en-US" altLang="zh-CN" sz="2200" b="1" dirty="0" smtClean="0">
                <a:solidFill>
                  <a:srgbClr val="000090"/>
                </a:solidFill>
                <a:latin typeface="Arial"/>
                <a:cs typeface="Arial"/>
              </a:rPr>
              <a:t>variables: </a:t>
            </a:r>
            <a:r>
              <a:rPr lang="en-US" altLang="zh-CN" sz="2200" dirty="0">
                <a:latin typeface="Arial"/>
                <a:cs typeface="Arial"/>
              </a:rPr>
              <a:t>Try to establish excess of events in some </a:t>
            </a:r>
            <a:r>
              <a:rPr lang="en-US" altLang="zh-CN" sz="2200" dirty="0">
                <a:solidFill>
                  <a:srgbClr val="000090"/>
                </a:solidFill>
                <a:latin typeface="Arial"/>
                <a:cs typeface="Arial"/>
              </a:rPr>
              <a:t>sensitive kinematic </a:t>
            </a:r>
            <a:r>
              <a:rPr lang="en-US" altLang="zh-CN" sz="2200" dirty="0" smtClean="0">
                <a:solidFill>
                  <a:srgbClr val="000090"/>
                </a:solidFill>
                <a:latin typeface="Arial"/>
                <a:cs typeface="Arial"/>
              </a:rPr>
              <a:t>distribution</a:t>
            </a:r>
          </a:p>
        </p:txBody>
      </p:sp>
      <p:sp>
        <p:nvSpPr>
          <p:cNvPr id="18" name="矩形 2"/>
          <p:cNvSpPr>
            <a:spLocks noChangeArrowheads="1"/>
          </p:cNvSpPr>
          <p:nvPr/>
        </p:nvSpPr>
        <p:spPr bwMode="auto">
          <a:xfrm>
            <a:off x="251520" y="3284984"/>
            <a:ext cx="5040560" cy="31008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ja-JP" sz="2200" b="1" dirty="0" smtClean="0">
                <a:solidFill>
                  <a:srgbClr val="000090"/>
                </a:solidFill>
                <a:latin typeface="Arial"/>
                <a:cs typeface="Arial"/>
              </a:rPr>
              <a:t>SM background: </a:t>
            </a:r>
            <a:r>
              <a:rPr lang="en-US" altLang="ja-JP" sz="2200" dirty="0" smtClean="0">
                <a:latin typeface="Arial"/>
                <a:cs typeface="Arial"/>
              </a:rPr>
              <a:t>the </a:t>
            </a:r>
            <a:r>
              <a:rPr lang="en-US" altLang="ja-JP" sz="2200" dirty="0">
                <a:latin typeface="Arial"/>
                <a:cs typeface="Arial"/>
              </a:rPr>
              <a:t>discovery of new physics can only be claimed when SM backgrounds are understood well or under </a:t>
            </a:r>
            <a:r>
              <a:rPr lang="en-US" altLang="ja-JP" sz="2200" dirty="0" smtClean="0">
                <a:latin typeface="Arial"/>
                <a:cs typeface="Arial"/>
              </a:rPr>
              <a:t>control</a:t>
            </a:r>
          </a:p>
          <a:p>
            <a:pPr marL="800100" lvl="1" indent="-342900">
              <a:spcAft>
                <a:spcPts val="300"/>
              </a:spcAft>
              <a:buFont typeface="Symbol" charset="2"/>
              <a:buChar char="-"/>
            </a:pPr>
            <a:r>
              <a:rPr lang="en-US" altLang="zh-CN" sz="2000" dirty="0">
                <a:solidFill>
                  <a:srgbClr val="FF0000"/>
                </a:solidFill>
                <a:latin typeface="Arial"/>
                <a:cs typeface="Arial"/>
              </a:rPr>
              <a:t>SM bgs understood very </a:t>
            </a: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well </a:t>
            </a: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 </a:t>
            </a:r>
            <a:endParaRPr lang="en-US" altLang="zh-CN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800100" lvl="1" indent="-342900">
              <a:spcAft>
                <a:spcPts val="300"/>
              </a:spcAft>
              <a:buFont typeface="Symbol" charset="2"/>
              <a:buChar char="-"/>
            </a:pPr>
            <a:r>
              <a:rPr lang="en-US" altLang="zh-CN" sz="2000" dirty="0">
                <a:latin typeface="Arial"/>
                <a:cs typeface="Arial"/>
              </a:rPr>
              <a:t>No hints for new </a:t>
            </a:r>
            <a:r>
              <a:rPr lang="en-US" altLang="zh-CN" sz="2000" dirty="0" smtClean="0">
                <a:latin typeface="Arial"/>
                <a:cs typeface="Arial"/>
              </a:rPr>
              <a:t>physics </a:t>
            </a:r>
            <a:r>
              <a:rPr lang="en-US" altLang="zh-CN" sz="2000" dirty="0" smtClean="0">
                <a:latin typeface="Arial"/>
                <a:cs typeface="Arial"/>
                <a:sym typeface="Wingdings"/>
              </a:rPr>
              <a:t></a:t>
            </a:r>
            <a:endParaRPr lang="en-US" altLang="zh-CN" sz="2000" dirty="0">
              <a:latin typeface="Arial"/>
              <a:cs typeface="Arial"/>
            </a:endParaRPr>
          </a:p>
          <a:p>
            <a:pPr marL="800100" lvl="1" indent="-342900">
              <a:spcAft>
                <a:spcPts val="300"/>
              </a:spcAft>
              <a:buFont typeface="Symbol" charset="2"/>
              <a:buChar char="-"/>
            </a:pPr>
            <a:r>
              <a:rPr lang="en-US" altLang="zh-CN" sz="2000" dirty="0">
                <a:latin typeface="Arial"/>
                <a:cs typeface="Arial"/>
              </a:rPr>
              <a:t>Slightly overshoot in WW cross section,  but consistent with NNLO xsec.</a:t>
            </a:r>
            <a:endParaRPr lang="en-US" altLang="zh-CN" sz="2400" dirty="0">
              <a:latin typeface="Arial"/>
              <a:cs typeface="Aria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065877"/>
            <a:ext cx="3419872" cy="23154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6"/>
          <p:cNvSpPr txBox="1"/>
          <p:nvPr/>
        </p:nvSpPr>
        <p:spPr>
          <a:xfrm>
            <a:off x="5508104" y="3681899"/>
            <a:ext cx="3473284" cy="3231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500" b="1" dirty="0" smtClean="0">
                <a:latin typeface="Arial"/>
                <a:cs typeface="Arial"/>
              </a:rPr>
              <a:t>SM “backgrounds”– the big picture</a:t>
            </a:r>
            <a:endParaRPr lang="zh-CN" altLang="en-US" sz="1500" b="1" dirty="0">
              <a:latin typeface="Arial"/>
              <a:cs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80312" y="5445224"/>
            <a:ext cx="432048" cy="2880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8" name="Text Box 2"/>
          <p:cNvSpPr txBox="1">
            <a:spLocks noChangeArrowheads="1"/>
          </p:cNvSpPr>
          <p:nvPr/>
        </p:nvSpPr>
        <p:spPr bwMode="ltGray">
          <a:xfrm>
            <a:off x="5004048" y="1268760"/>
            <a:ext cx="3835518" cy="49552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>
              <a:buFont typeface="Wingdings" charset="2"/>
              <a:buChar char="n"/>
            </a:pPr>
            <a:r>
              <a:rPr lang="en-US" altLang="ja-JP" sz="2000" b="1" dirty="0" smtClean="0">
                <a:latin typeface="Arial"/>
                <a:cs typeface="Arial"/>
              </a:rPr>
              <a:t>E</a:t>
            </a:r>
            <a:r>
              <a:rPr lang="en-US" altLang="ja-JP" sz="2000" b="1" baseline="-25000" dirty="0" smtClean="0">
                <a:latin typeface="Arial"/>
                <a:cs typeface="Arial"/>
              </a:rPr>
              <a:t>T</a:t>
            </a:r>
            <a:r>
              <a:rPr lang="en-US" altLang="ja-JP" sz="2000" b="1" baseline="30000" dirty="0" smtClean="0">
                <a:latin typeface="Arial"/>
                <a:cs typeface="Arial"/>
              </a:rPr>
              <a:t>miss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1800" dirty="0" smtClean="0">
                <a:latin typeface="Arial"/>
                <a:cs typeface="Arial"/>
              </a:rPr>
              <a:t>from escaping LSP, to suppress bg from mis-measured jets and oth. SM BG</a:t>
            </a:r>
          </a:p>
          <a:p>
            <a:pPr marL="0" indent="0"/>
            <a:endParaRPr lang="en-US" altLang="ja-JP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r>
              <a:rPr lang="en-US" altLang="ja-JP" sz="2000" dirty="0" smtClean="0">
                <a:latin typeface="Arial"/>
                <a:cs typeface="Arial"/>
              </a:rPr>
              <a:t>Related to the sparticle mass scale, like effective mass (</a:t>
            </a:r>
            <a:r>
              <a:rPr lang="en-US" altLang="ja-JP" sz="2000" b="1" dirty="0" smtClean="0">
                <a:latin typeface="Arial"/>
                <a:cs typeface="Arial"/>
              </a:rPr>
              <a:t>M</a:t>
            </a:r>
            <a:r>
              <a:rPr lang="en-US" altLang="ja-JP" sz="2000" b="1" baseline="-25000" dirty="0" smtClean="0">
                <a:latin typeface="Arial"/>
                <a:cs typeface="Arial"/>
              </a:rPr>
              <a:t>eff</a:t>
            </a:r>
            <a:r>
              <a:rPr lang="en-US" altLang="ja-JP" sz="2000" dirty="0" smtClean="0">
                <a:latin typeface="Arial"/>
                <a:cs typeface="Arial"/>
              </a:rPr>
              <a:t>)</a:t>
            </a:r>
          </a:p>
          <a:p>
            <a:pPr>
              <a:buFont typeface="Wingdings" charset="2"/>
              <a:buChar char="n"/>
            </a:pPr>
            <a:endParaRPr lang="en-US" altLang="ja-JP" sz="2000" dirty="0" smtClean="0">
              <a:latin typeface="Arial"/>
              <a:cs typeface="Arial"/>
            </a:endParaRPr>
          </a:p>
          <a:p>
            <a:pPr marL="0" indent="0"/>
            <a:endParaRPr lang="en-US" altLang="ja-JP" sz="800" dirty="0" smtClean="0">
              <a:latin typeface="Arial"/>
              <a:cs typeface="Arial"/>
            </a:endParaRPr>
          </a:p>
          <a:p>
            <a:pPr marL="0" indent="0"/>
            <a:endParaRPr lang="en-US" altLang="ja-JP" sz="2000" dirty="0" smtClean="0">
              <a:latin typeface="Arial"/>
              <a:cs typeface="Arial"/>
            </a:endParaRPr>
          </a:p>
          <a:p>
            <a:pPr marL="0" indent="0"/>
            <a:endParaRPr lang="en-US" altLang="ja-JP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b="1" dirty="0">
                <a:latin typeface="Arial"/>
                <a:cs typeface="Arial"/>
              </a:rPr>
              <a:t>mT, </a:t>
            </a:r>
            <a:r>
              <a:rPr lang="en-US" altLang="ja-JP" sz="2000" b="1" dirty="0" smtClean="0">
                <a:latin typeface="Arial"/>
                <a:cs typeface="Arial"/>
              </a:rPr>
              <a:t>mT2 </a:t>
            </a:r>
            <a:r>
              <a:rPr lang="en-US" altLang="ja-JP" sz="2000" dirty="0" smtClean="0">
                <a:latin typeface="Arial"/>
                <a:cs typeface="Arial"/>
              </a:rPr>
              <a:t>(stransverse mass)</a:t>
            </a:r>
            <a:r>
              <a:rPr lang="en-US" altLang="ja-JP" sz="2000" b="1" dirty="0">
                <a:latin typeface="Arial"/>
                <a:cs typeface="Arial"/>
              </a:rPr>
              <a:t>: </a:t>
            </a:r>
            <a:r>
              <a:rPr lang="en-US" altLang="ja-JP" sz="2000" dirty="0">
                <a:latin typeface="Arial"/>
                <a:cs typeface="Arial"/>
              </a:rPr>
              <a:t>suppress BG with Ws</a:t>
            </a:r>
          </a:p>
          <a:p>
            <a:pPr>
              <a:buFont typeface="Wingdings" charset="2"/>
              <a:buChar char="n"/>
            </a:pPr>
            <a:endParaRPr lang="en-US" altLang="ja-JP" sz="2000" dirty="0" smtClean="0"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endParaRPr lang="en-US" altLang="ja-JP" sz="2000" dirty="0" smtClean="0"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r>
              <a:rPr lang="en-US" altLang="ja-JP" sz="2000" dirty="0" smtClean="0">
                <a:latin typeface="Arial"/>
                <a:cs typeface="Arial"/>
              </a:rPr>
              <a:t>Many others …</a:t>
            </a:r>
          </a:p>
          <a:p>
            <a:pPr>
              <a:buFont typeface="Wingdings" charset="0"/>
              <a:buNone/>
            </a:pPr>
            <a:endParaRPr lang="en-US" altLang="ja-JP" sz="800" b="1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16373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/>
          <a:stretch>
            <a:fillRect/>
          </a:stretch>
        </p:blipFill>
        <p:spPr bwMode="auto">
          <a:xfrm>
            <a:off x="5364088" y="3308118"/>
            <a:ext cx="3004226" cy="9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 idx="4294967295"/>
          </p:nvPr>
        </p:nvSpPr>
        <p:spPr>
          <a:xfrm>
            <a:off x="460002" y="115888"/>
            <a:ext cx="8072438" cy="725487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SUSY Sensitive Variables</a:t>
            </a:r>
            <a:endParaRPr lang="zh-CN" alt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4" name="图片 3" descr="fig_06d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49" y="1484784"/>
            <a:ext cx="2388507" cy="2304256"/>
          </a:xfrm>
          <a:prstGeom prst="rect">
            <a:avLst/>
          </a:prstGeom>
        </p:spPr>
      </p:pic>
      <p:pic>
        <p:nvPicPr>
          <p:cNvPr id="7" name="图片 6" descr="屏幕快照 2014-08-15 下午6.00.2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" y="1540538"/>
            <a:ext cx="2411759" cy="22485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31840" y="1052736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/>
                <a:cs typeface="Arial"/>
              </a:rPr>
              <a:t>eff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528" y="1052736"/>
            <a:ext cx="783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US" altLang="ja-JP" b="1" baseline="-25000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altLang="ja-JP" b="1" baseline="30000" dirty="0">
                <a:solidFill>
                  <a:srgbClr val="0000FF"/>
                </a:solidFill>
                <a:latin typeface="Arial"/>
                <a:cs typeface="Arial"/>
              </a:rPr>
              <a:t>miss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157192"/>
            <a:ext cx="3695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5199" y="4077072"/>
            <a:ext cx="2366841" cy="2304256"/>
          </a:xfrm>
          <a:prstGeom prst="rect">
            <a:avLst/>
          </a:prstGeom>
        </p:spPr>
      </p:pic>
      <p:pic>
        <p:nvPicPr>
          <p:cNvPr id="20" name="图片 19" descr="fig_02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2376264" cy="227971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39552" y="364502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altLang="ja-JP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43808" y="3717032"/>
            <a:ext cx="65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mT2</a:t>
            </a:r>
          </a:p>
        </p:txBody>
      </p:sp>
      <p:sp>
        <p:nvSpPr>
          <p:cNvPr id="24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1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1073775"/>
            <a:ext cx="856895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Be aware of SUSY signature, design signal grid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Pre</a:t>
            </a:r>
            <a:r>
              <a:rPr lang="en-US" altLang="zh-CN" sz="2400" b="1" dirty="0">
                <a:solidFill>
                  <a:srgbClr val="0000FF"/>
                </a:solidFill>
                <a:latin typeface="Arial"/>
                <a:cs typeface="Arial"/>
              </a:rPr>
              <a:t>-selection</a:t>
            </a:r>
            <a:r>
              <a:rPr lang="en-US" altLang="zh-CN" sz="2400" dirty="0">
                <a:latin typeface="Arial"/>
                <a:cs typeface="Arial"/>
              </a:rPr>
              <a:t>: select good objects (e, mu, tau, jet, ...), apply trigger depending on analysis, remove bad events (bad runs, not from pp collisions, in transition region ...)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SR </a:t>
            </a:r>
            <a:r>
              <a:rPr lang="en-US" altLang="zh-CN" sz="2400" b="1" dirty="0">
                <a:solidFill>
                  <a:srgbClr val="0000FF"/>
                </a:solidFill>
                <a:latin typeface="Arial"/>
                <a:cs typeface="Arial"/>
              </a:rPr>
              <a:t>definition and optimization</a:t>
            </a:r>
          </a:p>
          <a:p>
            <a:pPr marL="800100" lvl="1" indent="-342900">
              <a:spcAft>
                <a:spcPts val="600"/>
              </a:spcAft>
              <a:buFont typeface="Symbol" charset="2"/>
              <a:buChar char="-"/>
            </a:pPr>
            <a:r>
              <a:rPr lang="en-US" altLang="zh-CN" sz="2200" b="1" dirty="0" smtClean="0">
                <a:latin typeface="Arial"/>
                <a:cs typeface="Arial"/>
              </a:rPr>
              <a:t>Define signal regions </a:t>
            </a:r>
            <a:r>
              <a:rPr lang="en-US" altLang="zh-CN" sz="2200" dirty="0" smtClean="0">
                <a:latin typeface="Arial"/>
                <a:cs typeface="Arial"/>
              </a:rPr>
              <a:t>based on decay topologies occurring </a:t>
            </a:r>
            <a:r>
              <a:rPr lang="en-US" altLang="zh-CN" sz="2200" dirty="0">
                <a:latin typeface="Arial"/>
                <a:cs typeface="Arial"/>
              </a:rPr>
              <a:t>in generic </a:t>
            </a:r>
            <a:r>
              <a:rPr lang="en-US" altLang="zh-CN" sz="2200" dirty="0" smtClean="0">
                <a:latin typeface="Arial"/>
                <a:cs typeface="Arial"/>
              </a:rPr>
              <a:t>models</a:t>
            </a:r>
          </a:p>
          <a:p>
            <a:pPr marL="800100" lvl="1" indent="-342900">
              <a:spcAft>
                <a:spcPts val="600"/>
              </a:spcAft>
              <a:buFont typeface="Symbol" charset="2"/>
              <a:buChar char="-"/>
            </a:pPr>
            <a:r>
              <a:rPr lang="en-US" altLang="zh-CN" sz="2200" b="1" dirty="0" smtClean="0">
                <a:latin typeface="Arial"/>
                <a:cs typeface="Arial"/>
              </a:rPr>
              <a:t>Set final cut </a:t>
            </a:r>
            <a:r>
              <a:rPr lang="en-US" altLang="zh-CN" sz="2200" dirty="0" smtClean="0">
                <a:latin typeface="Arial"/>
                <a:cs typeface="Arial"/>
              </a:rPr>
              <a:t>on 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/>
                <a:cs typeface="Arial"/>
              </a:rPr>
              <a:t>discriminating variables </a:t>
            </a:r>
            <a:r>
              <a:rPr lang="en-US" altLang="zh-CN" sz="2200" dirty="0" smtClean="0">
                <a:latin typeface="Arial"/>
                <a:cs typeface="Arial"/>
              </a:rPr>
              <a:t>(</a:t>
            </a:r>
            <a:r>
              <a:rPr lang="en-US" altLang="zh-CN" sz="2200" dirty="0">
                <a:latin typeface="Arial"/>
                <a:cs typeface="Arial"/>
              </a:rPr>
              <a:t>e.g</a:t>
            </a:r>
            <a:r>
              <a:rPr lang="en-US" altLang="zh-CN" sz="2200" dirty="0" smtClean="0">
                <a:latin typeface="Arial"/>
                <a:cs typeface="Arial"/>
              </a:rPr>
              <a:t>. Meff) to optimize </a:t>
            </a:r>
            <a:r>
              <a:rPr lang="en-US" altLang="zh-CN" sz="2200" dirty="0">
                <a:latin typeface="Arial"/>
                <a:cs typeface="Arial"/>
              </a:rPr>
              <a:t>sensitivity to reference models with appropriate </a:t>
            </a: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mass scale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SM </a:t>
            </a:r>
            <a:r>
              <a:rPr lang="en-US" altLang="zh-CN" sz="2400" b="1" dirty="0">
                <a:solidFill>
                  <a:srgbClr val="0000FF"/>
                </a:solidFill>
                <a:latin typeface="Arial"/>
                <a:cs typeface="Arial"/>
              </a:rPr>
              <a:t>Background estimations (data-driven + MC)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Compare </a:t>
            </a:r>
            <a:r>
              <a:rPr lang="en-US" altLang="zh-CN" sz="2400" b="1" dirty="0">
                <a:solidFill>
                  <a:srgbClr val="0000FF"/>
                </a:solidFill>
                <a:latin typeface="Arial"/>
                <a:cs typeface="Arial"/>
              </a:rPr>
              <a:t>SM predictions with data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If </a:t>
            </a:r>
            <a:r>
              <a:rPr lang="en-US" altLang="zh-CN" sz="2400" b="1" dirty="0">
                <a:solidFill>
                  <a:srgbClr val="0000FF"/>
                </a:solidFill>
                <a:latin typeface="Arial"/>
                <a:cs typeface="Arial"/>
              </a:rPr>
              <a:t>no excess, interpret results in different SUSY models</a:t>
            </a:r>
            <a:endParaRPr lang="zh-CN" alt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标题 4"/>
          <p:cNvSpPr txBox="1">
            <a:spLocks/>
          </p:cNvSpPr>
          <p:nvPr/>
        </p:nvSpPr>
        <p:spPr>
          <a:xfrm>
            <a:off x="683568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4100" b="0" dirty="0" smtClean="0">
                <a:solidFill>
                  <a:srgbClr val="000000"/>
                </a:solidFill>
                <a:latin typeface="Arial Black"/>
                <a:cs typeface="Arial Black"/>
              </a:rPr>
              <a:t>How do we search for SUSY?</a:t>
            </a:r>
          </a:p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-</a:t>
            </a:r>
            <a:r>
              <a:rPr lang="en-US" altLang="zh-CN" sz="3200" b="0" dirty="0">
                <a:solidFill>
                  <a:schemeClr val="tx1"/>
                </a:solidFill>
                <a:latin typeface="Arial Black"/>
                <a:ea typeface="华文中宋" charset="0"/>
                <a:cs typeface="Arial Black"/>
              </a:rPr>
              <a:t>Analysis </a:t>
            </a:r>
            <a:r>
              <a:rPr lang="en-US" altLang="zh-CN" sz="3200" b="0" dirty="0" smtClean="0">
                <a:solidFill>
                  <a:schemeClr val="tx1"/>
                </a:solidFill>
                <a:latin typeface="Arial Black"/>
                <a:ea typeface="华文中宋" charset="0"/>
                <a:cs typeface="Arial Black"/>
              </a:rPr>
              <a:t>Procedure (</a:t>
            </a:r>
            <a:r>
              <a:rPr lang="en-US" altLang="zh-CN" sz="3200" b="0" dirty="0" smtClean="0">
                <a:solidFill>
                  <a:srgbClr val="FD6108"/>
                </a:solidFill>
                <a:latin typeface="Arial Black"/>
                <a:ea typeface="华文中宋" charset="0"/>
                <a:cs typeface="Arial Black"/>
              </a:rPr>
              <a:t>similar for exotics</a:t>
            </a:r>
            <a:r>
              <a:rPr lang="en-US" altLang="zh-CN" sz="3200" b="0" dirty="0" smtClean="0">
                <a:solidFill>
                  <a:schemeClr val="tx1"/>
                </a:solidFill>
                <a:latin typeface="Arial Black"/>
                <a:ea typeface="华文中宋" charset="0"/>
                <a:cs typeface="Arial Black"/>
              </a:rPr>
              <a:t>)</a:t>
            </a:r>
            <a:endParaRPr kumimoji="1" lang="zh-CN" altLang="en-US" sz="3200" b="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8780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4</a:t>
            </a:fld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648377" y="601199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引力和电磁力占主导地位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80014" y="4679846"/>
            <a:ext cx="648071" cy="273630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5403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 rot="20619331">
            <a:off x="7670702" y="1896083"/>
            <a:ext cx="111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SimHei" charset="-122"/>
                <a:ea typeface="SimHei" charset="-122"/>
                <a:cs typeface="SimHei" charset="-122"/>
              </a:rPr>
              <a:t>引力主导，</a:t>
            </a:r>
            <a:endParaRPr lang="en-US" altLang="zh-CN" b="1" dirty="0" smtClean="0"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爱因斯坦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的广义相对论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7" name="右箭头标注 16"/>
          <p:cNvSpPr/>
          <p:nvPr/>
        </p:nvSpPr>
        <p:spPr>
          <a:xfrm rot="9774883">
            <a:off x="7340060" y="1817490"/>
            <a:ext cx="1520662" cy="1424994"/>
          </a:xfrm>
          <a:prstGeom prst="rightArrowCallout">
            <a:avLst>
              <a:gd name="adj1" fmla="val 25000"/>
              <a:gd name="adj2" fmla="val 25000"/>
              <a:gd name="adj3" fmla="val 16116"/>
              <a:gd name="adj4" fmla="val 75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8" name="直线箭头连接符 17"/>
          <p:cNvCxnSpPr/>
          <p:nvPr/>
        </p:nvCxnSpPr>
        <p:spPr>
          <a:xfrm flipV="1">
            <a:off x="7164288" y="3645024"/>
            <a:ext cx="864096" cy="187220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57">
            <a:off x="8005325" y="3215817"/>
            <a:ext cx="1045196" cy="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5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456917" y="30231"/>
            <a:ext cx="8640960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zh-CN" sz="3200">
                <a:solidFill>
                  <a:srgbClr val="0000FF"/>
                </a:solidFill>
                <a:latin typeface="Arial"/>
                <a:cs typeface="Arial"/>
              </a:rPr>
              <a:t>Be aware of SUSY signature, design signal grid</a:t>
            </a:r>
            <a:endParaRPr lang="en-US" altLang="zh-CN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115616" y="5128736"/>
            <a:ext cx="5760640" cy="892552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800" b="1" dirty="0" smtClean="0">
                <a:solidFill>
                  <a:srgbClr val="000000"/>
                </a:solidFill>
                <a:latin typeface="Arial"/>
                <a:cs typeface="Arial"/>
              </a:rPr>
              <a:t>Final states:</a:t>
            </a:r>
            <a:endParaRPr lang="en-GB" altLang="zh-CN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2400" dirty="0" smtClean="0">
                <a:solidFill>
                  <a:srgbClr val="0000FF"/>
                </a:solidFill>
                <a:latin typeface="Arial"/>
                <a:cs typeface="Arial"/>
              </a:rPr>
              <a:t>≥ 1 lepton </a:t>
            </a:r>
            <a:r>
              <a:rPr lang="en-GB" altLang="zh-CN" sz="24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GB" altLang="zh-CN" sz="24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altLang="zh-CN" sz="2400" dirty="0" smtClean="0">
                <a:solidFill>
                  <a:srgbClr val="FF0000"/>
                </a:solidFill>
                <a:latin typeface="Arial"/>
                <a:cs typeface="Arial"/>
              </a:rPr>
              <a:t>multi-jets </a:t>
            </a:r>
            <a:r>
              <a:rPr lang="en-GB" altLang="zh-CN" sz="2400" dirty="0" smtClean="0">
                <a:latin typeface="Arial"/>
                <a:cs typeface="Arial"/>
              </a:rPr>
              <a:t>+ </a:t>
            </a:r>
            <a:r>
              <a:rPr lang="en-GB" altLang="zh-CN" sz="2400" dirty="0">
                <a:solidFill>
                  <a:srgbClr val="9900FF"/>
                </a:solidFill>
                <a:latin typeface="Arial"/>
                <a:cs typeface="Arial"/>
              </a:rPr>
              <a:t>large </a:t>
            </a:r>
            <a:r>
              <a:rPr lang="en-GB" altLang="zh-CN" sz="2400" dirty="0" smtClean="0">
                <a:solidFill>
                  <a:srgbClr val="9900FF"/>
                </a:solidFill>
                <a:latin typeface="Arial"/>
                <a:cs typeface="Arial"/>
              </a:rPr>
              <a:t>E</a:t>
            </a:r>
            <a:r>
              <a:rPr lang="en-GB" altLang="zh-CN" sz="2400" baseline="-25000" dirty="0" smtClean="0">
                <a:solidFill>
                  <a:srgbClr val="9900FF"/>
                </a:solidFill>
                <a:latin typeface="Arial"/>
                <a:cs typeface="Arial"/>
              </a:rPr>
              <a:t>T</a:t>
            </a:r>
            <a:r>
              <a:rPr lang="en-GB" altLang="zh-CN" sz="2400" baseline="30000" dirty="0" smtClean="0">
                <a:solidFill>
                  <a:srgbClr val="9900FF"/>
                </a:solidFill>
                <a:latin typeface="Arial"/>
                <a:cs typeface="Arial"/>
              </a:rPr>
              <a:t>miss</a:t>
            </a:r>
            <a:endParaRPr lang="en-GB" altLang="zh-CN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图片 1" descr="屏幕快照 2015-07-26 下午6.07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2427640" cy="188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596336" y="1340768"/>
            <a:ext cx="1399066" cy="70788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W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 l nu </a:t>
            </a:r>
          </a:p>
          <a:p>
            <a:r>
              <a:rPr kumimoji="1" lang="en-US" altLang="zh-CN" sz="2000" dirty="0">
                <a:latin typeface="Arial Black"/>
                <a:cs typeface="Arial Black"/>
                <a:sym typeface="Wingdings"/>
              </a:rPr>
              <a:t> </a:t>
            </a:r>
            <a:r>
              <a:rPr kumimoji="1" lang="en-US" altLang="zh-CN" sz="2000" dirty="0" smtClean="0">
                <a:latin typeface="Arial Black"/>
                <a:cs typeface="Arial Black"/>
                <a:sym typeface="Wingdings"/>
              </a:rPr>
              <a:t>   </a:t>
            </a:r>
            <a:r>
              <a:rPr kumimoji="1" lang="en-US" altLang="zh-CN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1" lang="en-US" altLang="zh-CN" sz="2000" dirty="0" smtClean="0">
                <a:latin typeface="Arial Black"/>
                <a:cs typeface="Arial Black"/>
              </a:rPr>
              <a:t> qq</a:t>
            </a:r>
            <a:endParaRPr kumimoji="1" lang="zh-CN" altLang="en-US" sz="2000" dirty="0">
              <a:latin typeface="Arial Black"/>
              <a:cs typeface="Arial Black"/>
            </a:endParaRPr>
          </a:p>
        </p:txBody>
      </p:sp>
      <p:pic>
        <p:nvPicPr>
          <p:cNvPr id="24" name="图片 2" descr="屏幕快照 2013-08-30 下午4.40.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080623" cy="30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线箭头连接符 24"/>
          <p:cNvCxnSpPr/>
          <p:nvPr/>
        </p:nvCxnSpPr>
        <p:spPr>
          <a:xfrm flipH="1">
            <a:off x="2843808" y="2852936"/>
            <a:ext cx="201622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860032" y="1340768"/>
            <a:ext cx="2448272" cy="273630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148064" y="3284984"/>
            <a:ext cx="1853952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000000"/>
                </a:solidFill>
                <a:latin typeface="Times New Roman"/>
                <a:ea typeface="华文中宋" charset="0"/>
                <a:cs typeface="Times New Roman"/>
              </a:rPr>
              <a:t>gluinos </a:t>
            </a:r>
            <a:r>
              <a:rPr lang="en-US" altLang="zh-CN" b="1" dirty="0">
                <a:solidFill>
                  <a:srgbClr val="000000"/>
                </a:solidFill>
                <a:latin typeface="Times New Roman"/>
                <a:ea typeface="华文中宋" charset="0"/>
                <a:cs typeface="Times New Roman"/>
              </a:rPr>
              <a:t>decaying via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/>
                <a:ea typeface="华文中宋" charset="0"/>
                <a:cs typeface="Times New Roman"/>
              </a:rPr>
              <a:t>charginos</a:t>
            </a:r>
            <a:endParaRPr kumimoji="1" lang="zh-CN" alt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87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F15E9139-A00B-4B2A-98A6-095DC08F1345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173158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07504" y="1340768"/>
            <a:ext cx="4176464" cy="4752528"/>
          </a:xfrm>
          <a:prstGeom prst="rect">
            <a:avLst/>
          </a:prstGeom>
          <a:noFill/>
          <a:ln>
            <a:solidFill>
              <a:srgbClr val="9E3B91"/>
            </a:solidFill>
          </a:ln>
        </p:spPr>
        <p:txBody>
          <a:bodyPr>
            <a:noAutofit/>
          </a:bodyPr>
          <a:lstStyle/>
          <a:p>
            <a:pPr marL="424800" indent="-424800">
              <a:spcAft>
                <a:spcPts val="600"/>
              </a:spcAft>
              <a:buClrTx/>
              <a:buFont typeface="Wingdings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</a:rPr>
              <a:t>Photons:</a:t>
            </a:r>
            <a:r>
              <a:rPr lang="en-US" altLang="zh-CN" sz="2400" dirty="0">
                <a:solidFill>
                  <a:srgbClr val="000090"/>
                </a:solidFill>
                <a:latin typeface="Arial"/>
                <a:cs typeface="Arial"/>
              </a:rPr>
              <a:t> no track but energy in el-m (and not in the hadronic) calorimeter </a:t>
            </a:r>
          </a:p>
          <a:p>
            <a:pPr marL="424800" indent="-424800">
              <a:spcAft>
                <a:spcPts val="600"/>
              </a:spcAft>
              <a:buClrTx/>
              <a:buFont typeface="Wingdings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</a:rPr>
              <a:t>Electrons:</a:t>
            </a:r>
            <a:r>
              <a:rPr lang="en-US" altLang="zh-CN" sz="2400" dirty="0">
                <a:solidFill>
                  <a:srgbClr val="000090"/>
                </a:solidFill>
                <a:latin typeface="Arial"/>
                <a:cs typeface="Arial"/>
              </a:rPr>
              <a:t> track and energy in el-m (and not in the hadronic) calorimeter </a:t>
            </a:r>
          </a:p>
          <a:p>
            <a:pPr marL="424800" indent="-424800">
              <a:spcAft>
                <a:spcPts val="600"/>
              </a:spcAft>
              <a:buClrTx/>
              <a:buFont typeface="Wingdings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</a:rPr>
              <a:t>Muons:</a:t>
            </a:r>
            <a:r>
              <a:rPr lang="en-US" altLang="zh-CN" sz="2400" dirty="0">
                <a:solidFill>
                  <a:srgbClr val="000090"/>
                </a:solidFill>
                <a:latin typeface="Arial"/>
                <a:cs typeface="Arial"/>
              </a:rPr>
              <a:t> track in inner tracker and muon </a:t>
            </a:r>
            <a:r>
              <a:rPr lang="en-US" altLang="zh-CN" sz="2400" dirty="0" smtClean="0">
                <a:solidFill>
                  <a:srgbClr val="000090"/>
                </a:solidFill>
                <a:latin typeface="Arial"/>
                <a:cs typeface="Arial"/>
              </a:rPr>
              <a:t>chamber</a:t>
            </a:r>
          </a:p>
          <a:p>
            <a:pPr marL="424800" indent="-424800">
              <a:spcAft>
                <a:spcPts val="600"/>
              </a:spcAft>
              <a:buClrTx/>
              <a:buFont typeface="Wingdings" charset="2"/>
              <a:buChar char="n"/>
            </a:pPr>
            <a:r>
              <a:rPr lang="en-US" altLang="zh-CN" sz="2400" dirty="0" smtClean="0">
                <a:solidFill>
                  <a:srgbClr val="FF0000"/>
                </a:solidFill>
                <a:latin typeface="Arial"/>
                <a:cs typeface="Arial"/>
              </a:rPr>
              <a:t>Jets</a:t>
            </a: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altLang="zh-CN" sz="2400" dirty="0">
                <a:solidFill>
                  <a:srgbClr val="000090"/>
                </a:solidFill>
                <a:latin typeface="Arial"/>
                <a:cs typeface="Arial"/>
              </a:rPr>
              <a:t>cluster in hadronic </a:t>
            </a:r>
            <a:r>
              <a:rPr lang="en-US" altLang="zh-CN" sz="2400" dirty="0" smtClean="0">
                <a:solidFill>
                  <a:srgbClr val="000090"/>
                </a:solidFill>
                <a:latin typeface="Arial"/>
                <a:cs typeface="Arial"/>
              </a:rPr>
              <a:t>calorimeter</a:t>
            </a:r>
          </a:p>
        </p:txBody>
      </p:sp>
      <p:pic>
        <p:nvPicPr>
          <p:cNvPr id="10" name="图片 9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35" y="2824584"/>
            <a:ext cx="4624461" cy="2908672"/>
          </a:xfrm>
          <a:prstGeom prst="rect">
            <a:avLst/>
          </a:prstGeom>
        </p:spPr>
      </p:pic>
      <p:sp>
        <p:nvSpPr>
          <p:cNvPr id="11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标题 4"/>
          <p:cNvSpPr txBox="1">
            <a:spLocks/>
          </p:cNvSpPr>
          <p:nvPr/>
        </p:nvSpPr>
        <p:spPr>
          <a:xfrm>
            <a:off x="755576" y="188640"/>
            <a:ext cx="7848872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2800" dirty="0" smtClean="0">
                <a:solidFill>
                  <a:srgbClr val="0000FF"/>
                </a:solidFill>
                <a:latin typeface="Arial"/>
                <a:cs typeface="Arial"/>
              </a:rPr>
              <a:t>2:</a:t>
            </a:r>
            <a:r>
              <a:rPr lang="zh-CN" altLang="en-US" sz="28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Arial"/>
                <a:cs typeface="Arial"/>
              </a:rPr>
              <a:t>Pre-selection </a:t>
            </a:r>
            <a:r>
              <a:rPr lang="en-US" altLang="zh-CN" sz="28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Reconstructed </a:t>
            </a:r>
            <a:r>
              <a:rPr lang="en-US" altLang="zh-CN" sz="28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Objects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64088" y="1159584"/>
            <a:ext cx="432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9193"/>
                </a:solidFill>
                <a:latin typeface="Arial"/>
                <a:cs typeface="Arial"/>
              </a:rPr>
              <a:t>径迹探测器</a:t>
            </a:r>
            <a:endParaRPr lang="zh-CN" altLang="en-US" dirty="0">
              <a:solidFill>
                <a:srgbClr val="009193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0192" y="1175087"/>
            <a:ext cx="432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Arial"/>
                <a:cs typeface="Arial"/>
              </a:rPr>
              <a:t>电磁量能器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36296" y="1175087"/>
            <a:ext cx="432048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>
                <a:solidFill>
                  <a:srgbClr val="00B050"/>
                </a:solidFill>
                <a:latin typeface="Arial"/>
                <a:cs typeface="Arial"/>
              </a:rPr>
              <a:t>强子量能器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72400" y="1178582"/>
            <a:ext cx="432048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>
                <a:solidFill>
                  <a:srgbClr val="0432FF"/>
                </a:solidFill>
                <a:latin typeface="Arial"/>
                <a:cs typeface="Arial"/>
              </a:rPr>
              <a:t>缪</a:t>
            </a:r>
            <a:r>
              <a:rPr lang="zh-CN" altLang="en-US" b="1" dirty="0" smtClean="0">
                <a:solidFill>
                  <a:srgbClr val="0432FF"/>
                </a:solidFill>
                <a:latin typeface="Arial"/>
                <a:cs typeface="Arial"/>
              </a:rPr>
              <a:t>子</a:t>
            </a:r>
            <a:r>
              <a:rPr lang="zh-CN" altLang="en-US" b="1" dirty="0" smtClean="0">
                <a:solidFill>
                  <a:srgbClr val="0432FF"/>
                </a:solidFill>
                <a:latin typeface="Arial"/>
                <a:cs typeface="Arial"/>
              </a:rPr>
              <a:t>探测器</a:t>
            </a:r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21743" y="2987660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Arial"/>
                <a:cs typeface="Arial"/>
              </a:rPr>
              <a:t>光子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04627" y="3645024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Arial"/>
                <a:cs typeface="Arial"/>
              </a:rPr>
              <a:t>电子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22613" y="398616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432FF"/>
                </a:solidFill>
                <a:latin typeface="Arial"/>
                <a:cs typeface="Arial"/>
              </a:rPr>
              <a:t>缪子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285709" y="449037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00B050"/>
                </a:solidFill>
                <a:latin typeface="Arial"/>
                <a:cs typeface="Arial"/>
              </a:rPr>
              <a:t>强子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283968" y="5011453"/>
            <a:ext cx="73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smtClean="0">
                <a:solidFill>
                  <a:srgbClr val="000000"/>
                </a:solidFill>
                <a:latin typeface="Arial"/>
                <a:cs typeface="Arial"/>
              </a:rPr>
              <a:t>中性粒子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47858" y="5908630"/>
            <a:ext cx="378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0000"/>
                </a:solidFill>
                <a:latin typeface="Arial"/>
                <a:cs typeface="Arial"/>
              </a:rPr>
              <a:t>探测器内层           </a:t>
            </a:r>
            <a:r>
              <a:rPr lang="zh-CN" altLang="en-US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altLang="zh-CN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  </a:t>
            </a:r>
            <a:r>
              <a:rPr lang="zh-CN" altLang="en-US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       </a:t>
            </a:r>
            <a:r>
              <a:rPr lang="en-US" altLang="zh-CN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 </a:t>
            </a:r>
            <a:r>
              <a:rPr lang="zh-CN" altLang="en-US" b="1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外层</a:t>
            </a:r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5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755576" y="188640"/>
            <a:ext cx="777686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MET: Missing Transverse Energy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504" y="1340768"/>
            <a:ext cx="5040560" cy="3570208"/>
          </a:xfrm>
          <a:prstGeom prst="rect">
            <a:avLst/>
          </a:prstGeom>
          <a:ln>
            <a:solidFill>
              <a:srgbClr val="9E3B9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charset="2"/>
              <a:buChar char="n"/>
            </a:pPr>
            <a:r>
              <a:rPr lang="en-US" altLang="zh-CN" sz="2400" dirty="0" smtClean="0">
                <a:latin typeface="Arial"/>
                <a:cs typeface="Arial"/>
              </a:rPr>
              <a:t>At </a:t>
            </a:r>
            <a:r>
              <a:rPr lang="en-US" altLang="zh-CN" sz="2400" dirty="0">
                <a:latin typeface="Arial"/>
                <a:cs typeface="Arial"/>
              </a:rPr>
              <a:t>the LHC an unknown proportion of the energy of the colliding protons escapes down the beam-pipe</a:t>
            </a:r>
          </a:p>
          <a:p>
            <a:pPr marL="342900" indent="-342900" algn="just">
              <a:spcAft>
                <a:spcPts val="1200"/>
              </a:spcAft>
              <a:buFont typeface="Wingdings" charset="2"/>
              <a:buChar char="n"/>
            </a:pPr>
            <a:r>
              <a:rPr lang="en-US" altLang="zh-CN" sz="2400" dirty="0" smtClean="0">
                <a:latin typeface="Arial"/>
                <a:cs typeface="Arial"/>
              </a:rPr>
              <a:t>Invisible </a:t>
            </a:r>
            <a:r>
              <a:rPr lang="en-US" altLang="zh-CN" sz="2400" dirty="0">
                <a:latin typeface="Arial"/>
                <a:cs typeface="Arial"/>
              </a:rPr>
              <a:t>particles (neutrinos, neutralinos?) are created their momentum can be constrained in </a:t>
            </a:r>
            <a:r>
              <a:rPr lang="en-US" altLang="zh-CN" sz="2400" b="1" dirty="0">
                <a:solidFill>
                  <a:srgbClr val="9E3B91"/>
                </a:solidFill>
                <a:latin typeface="Arial"/>
                <a:cs typeface="Arial"/>
              </a:rPr>
              <a:t>the plane transverse to the beam direction</a:t>
            </a:r>
            <a:endParaRPr lang="zh-CN" altLang="en-US" sz="2400" dirty="0">
              <a:solidFill>
                <a:srgbClr val="9E3B91"/>
              </a:solidFill>
              <a:latin typeface="Arial"/>
              <a:cs typeface="Arial"/>
            </a:endParaRPr>
          </a:p>
        </p:txBody>
      </p:sp>
      <p:pic>
        <p:nvPicPr>
          <p:cNvPr id="8" name="图片 7" descr="image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648836" cy="3600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96336" y="4437113"/>
            <a:ext cx="1547664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9E3B91"/>
                </a:solidFill>
                <a:latin typeface="Arial"/>
                <a:cs typeface="Arial"/>
              </a:rPr>
              <a:t>Missing Transverse Energy</a:t>
            </a:r>
            <a:endParaRPr kumimoji="1" lang="zh-CN" altLang="en-US" sz="2000" b="1" dirty="0">
              <a:solidFill>
                <a:srgbClr val="9E3B91"/>
              </a:solidFill>
              <a:latin typeface="Arial"/>
              <a:cs typeface="Arial"/>
            </a:endParaRPr>
          </a:p>
        </p:txBody>
      </p:sp>
      <p:sp>
        <p:nvSpPr>
          <p:cNvPr id="13" name="上弧形箭头 12"/>
          <p:cNvSpPr/>
          <p:nvPr/>
        </p:nvSpPr>
        <p:spPr>
          <a:xfrm>
            <a:off x="3635896" y="4509120"/>
            <a:ext cx="3777787" cy="912347"/>
          </a:xfrm>
          <a:prstGeom prst="curvedUpArrow">
            <a:avLst/>
          </a:prstGeom>
          <a:solidFill>
            <a:srgbClr val="9E3B91"/>
          </a:solidFill>
          <a:ln>
            <a:solidFill>
              <a:srgbClr val="9E3B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pic>
        <p:nvPicPr>
          <p:cNvPr id="14" name="图片 13" descr="屏幕快照 2014-08-15 下午2.21.3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229200"/>
            <a:ext cx="3384376" cy="10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827584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Triggering on Physics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15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图片 4" descr="屏幕快照 2015-08-05 上午12.3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6912768" cy="36571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9592" y="4653136"/>
            <a:ext cx="698477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lang="en-US" altLang="zh-CN" sz="2400" b="1" dirty="0" smtClean="0">
                <a:latin typeface="Arial"/>
                <a:cs typeface="Arial"/>
              </a:rPr>
              <a:t>Apply </a:t>
            </a:r>
            <a:r>
              <a:rPr lang="en-US" altLang="zh-CN" sz="2400" b="1" dirty="0">
                <a:latin typeface="Arial"/>
                <a:cs typeface="Arial"/>
              </a:rPr>
              <a:t>trigger depending on </a:t>
            </a:r>
            <a:r>
              <a:rPr lang="en-US" altLang="zh-CN" sz="2400" b="1" dirty="0" smtClean="0">
                <a:latin typeface="Arial"/>
                <a:cs typeface="Arial"/>
              </a:rPr>
              <a:t>analysis</a:t>
            </a:r>
          </a:p>
          <a:p>
            <a:pPr marL="285750" indent="-285750">
              <a:buFont typeface="Wingdings" charset="2"/>
              <a:buChar char="n"/>
            </a:pPr>
            <a:r>
              <a:rPr lang="en-US" altLang="zh-CN" sz="2400" b="1" dirty="0" smtClean="0">
                <a:latin typeface="Arial"/>
                <a:cs typeface="Arial"/>
              </a:rPr>
              <a:t>Only pick up what we are interested events</a:t>
            </a:r>
          </a:p>
          <a:p>
            <a:pPr marL="285750" indent="-285750">
              <a:buFont typeface="Wingdings" charset="2"/>
              <a:buChar char="n"/>
            </a:pPr>
            <a:r>
              <a:rPr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MissingET trigger used here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899592" y="6095757"/>
            <a:ext cx="7272808" cy="523220"/>
          </a:xfrm>
          <a:prstGeom prst="rect">
            <a:avLst/>
          </a:prstGeom>
          <a:solidFill>
            <a:schemeClr val="bg1"/>
          </a:solidFill>
          <a:ln w="22225">
            <a:solidFill>
              <a:srgbClr val="9E3B9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800" b="1" dirty="0" smtClean="0">
                <a:solidFill>
                  <a:srgbClr val="000000"/>
                </a:solidFill>
                <a:latin typeface="Arial"/>
                <a:cs typeface="Arial"/>
              </a:rPr>
              <a:t>Final </a:t>
            </a:r>
            <a:r>
              <a:rPr lang="en-US" altLang="zh-CN" sz="2800" b="1" smtClean="0">
                <a:solidFill>
                  <a:srgbClr val="000000"/>
                </a:solidFill>
                <a:latin typeface="Arial"/>
                <a:cs typeface="Arial"/>
              </a:rPr>
              <a:t>states</a:t>
            </a:r>
            <a:r>
              <a:rPr lang="en-US" altLang="zh-CN" sz="2800" b="1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GB" altLang="zh-CN" sz="2400" dirty="0" smtClean="0">
                <a:solidFill>
                  <a:srgbClr val="008000"/>
                </a:solidFill>
                <a:latin typeface="Arial"/>
                <a:cs typeface="Arial"/>
              </a:rPr>
              <a:t>≥ </a:t>
            </a:r>
            <a:r>
              <a:rPr lang="en-GB" altLang="zh-CN" sz="2400" dirty="0" smtClean="0">
                <a:solidFill>
                  <a:srgbClr val="008000"/>
                </a:solidFill>
                <a:latin typeface="Arial"/>
                <a:cs typeface="Arial"/>
              </a:rPr>
              <a:t>1 lepton + </a:t>
            </a:r>
            <a:r>
              <a:rPr lang="en-GB" altLang="zh-CN" sz="2400" dirty="0" smtClean="0">
                <a:solidFill>
                  <a:srgbClr val="FF0000"/>
                </a:solidFill>
                <a:latin typeface="Arial"/>
                <a:cs typeface="Arial"/>
              </a:rPr>
              <a:t>multi-jets </a:t>
            </a:r>
            <a:r>
              <a:rPr lang="en-GB" altLang="zh-CN" sz="2400" dirty="0" smtClean="0">
                <a:latin typeface="Arial"/>
                <a:cs typeface="Arial"/>
              </a:rPr>
              <a:t>+ </a:t>
            </a:r>
            <a:r>
              <a:rPr lang="en-GB" altLang="zh-CN" sz="2400" dirty="0">
                <a:solidFill>
                  <a:srgbClr val="9900FF"/>
                </a:solidFill>
                <a:latin typeface="Arial"/>
                <a:cs typeface="Arial"/>
              </a:rPr>
              <a:t>large </a:t>
            </a:r>
            <a:r>
              <a:rPr lang="en-GB" altLang="zh-CN" sz="2400" dirty="0" smtClean="0">
                <a:solidFill>
                  <a:srgbClr val="9900FF"/>
                </a:solidFill>
                <a:latin typeface="Arial"/>
                <a:cs typeface="Arial"/>
              </a:rPr>
              <a:t>E</a:t>
            </a:r>
            <a:r>
              <a:rPr lang="en-GB" altLang="zh-CN" sz="2400" baseline="-25000" dirty="0" smtClean="0">
                <a:solidFill>
                  <a:srgbClr val="9900FF"/>
                </a:solidFill>
                <a:latin typeface="Arial"/>
                <a:cs typeface="Arial"/>
              </a:rPr>
              <a:t>T</a:t>
            </a:r>
            <a:r>
              <a:rPr lang="en-GB" altLang="zh-CN" sz="2400" baseline="30000" dirty="0" smtClean="0">
                <a:solidFill>
                  <a:srgbClr val="9900FF"/>
                </a:solidFill>
                <a:latin typeface="Arial"/>
                <a:cs typeface="Arial"/>
              </a:rPr>
              <a:t>miss</a:t>
            </a:r>
            <a:endParaRPr lang="en-GB" altLang="zh-CN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991475" y="6381328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1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标题 4"/>
          <p:cNvSpPr txBox="1">
            <a:spLocks/>
          </p:cNvSpPr>
          <p:nvPr/>
        </p:nvSpPr>
        <p:spPr>
          <a:xfrm>
            <a:off x="1115616" y="260648"/>
            <a:ext cx="6912768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zh-CN" sz="3600" dirty="0" smtClean="0">
                <a:solidFill>
                  <a:srgbClr val="0432FF"/>
                </a:solidFill>
                <a:latin typeface="Arial"/>
                <a:cs typeface="Arial"/>
              </a:rPr>
              <a:t>3:</a:t>
            </a:r>
            <a:r>
              <a:rPr lang="zh-CN" altLang="en-US" sz="3600" dirty="0" smtClean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altLang="zh-CN" sz="3600" dirty="0" smtClean="0">
                <a:solidFill>
                  <a:srgbClr val="0432FF"/>
                </a:solidFill>
                <a:latin typeface="Arial"/>
                <a:cs typeface="Arial"/>
              </a:rPr>
              <a:t>SR definition and optimization</a:t>
            </a:r>
            <a:endParaRPr lang="en-US" altLang="zh-CN" sz="36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323527" y="4457006"/>
            <a:ext cx="8544247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dirty="0" smtClean="0">
                <a:solidFill>
                  <a:srgbClr val="000090"/>
                </a:solidFill>
                <a:latin typeface="Arial"/>
                <a:cs typeface="Arial"/>
              </a:rPr>
              <a:t>According to signal signature, select interested final states objects: number of jets, leptons </a:t>
            </a:r>
            <a:r>
              <a:rPr lang="en-US" altLang="zh-CN" sz="2400" dirty="0" smtClean="0">
                <a:solidFill>
                  <a:srgbClr val="000090"/>
                </a:solidFill>
                <a:latin typeface="Arial"/>
                <a:cs typeface="Arial"/>
              </a:rPr>
              <a:t>requirement</a:t>
            </a:r>
          </a:p>
          <a:p>
            <a:pPr marL="342900" indent="-342900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16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</a:rPr>
              <a:t>Suppress background using SUSY discriminating variables</a:t>
            </a:r>
          </a:p>
          <a:p>
            <a:pPr marL="342900" indent="-342900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</a:rPr>
              <a:t>The cuts are from optimization with signal </a:t>
            </a:r>
            <a:r>
              <a:rPr lang="en-US" altLang="zh-CN" sz="2400" dirty="0" smtClean="0">
                <a:solidFill>
                  <a:srgbClr val="FF0000"/>
                </a:solidFill>
                <a:latin typeface="Arial"/>
                <a:cs typeface="Arial"/>
              </a:rPr>
              <a:t>significance</a:t>
            </a:r>
            <a:endParaRPr lang="en-US" altLang="zh-CN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527" y="4457004"/>
            <a:ext cx="8451861" cy="814585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tab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2" y="1392475"/>
            <a:ext cx="8352928" cy="245674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5232" y="1792584"/>
            <a:ext cx="8352928" cy="937903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660232" y="980728"/>
            <a:ext cx="2115157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2" algn="ctr">
              <a:spcAft>
                <a:spcPts val="300"/>
              </a:spcAft>
              <a:buClr>
                <a:srgbClr val="342698"/>
              </a:buClr>
              <a:buSzPct val="100000"/>
            </a:pPr>
            <a:r>
              <a:rPr lang="en-US" altLang="zh-CN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arXiv:1605.04285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45727" y="3903438"/>
            <a:ext cx="8029662" cy="46166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Final states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GB" altLang="zh-CN" sz="2000" dirty="0" smtClean="0">
                <a:solidFill>
                  <a:srgbClr val="008000"/>
                </a:solidFill>
                <a:latin typeface="Arial"/>
                <a:cs typeface="Arial"/>
              </a:rPr>
              <a:t>≥ </a:t>
            </a:r>
            <a:r>
              <a:rPr lang="en-GB" altLang="zh-CN" sz="2000" dirty="0" smtClean="0">
                <a:solidFill>
                  <a:srgbClr val="008000"/>
                </a:solidFill>
                <a:latin typeface="Arial"/>
                <a:cs typeface="Arial"/>
              </a:rPr>
              <a:t>1 lepton + </a:t>
            </a:r>
            <a:r>
              <a:rPr lang="en-GB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multi-jets </a:t>
            </a:r>
            <a:r>
              <a:rPr lang="en-GB" altLang="zh-CN" sz="2000" dirty="0" smtClean="0">
                <a:latin typeface="Arial"/>
                <a:cs typeface="Arial"/>
              </a:rPr>
              <a:t>+ </a:t>
            </a:r>
            <a:r>
              <a:rPr lang="en-GB" altLang="zh-CN" sz="2000" dirty="0">
                <a:solidFill>
                  <a:srgbClr val="9900FF"/>
                </a:solidFill>
                <a:latin typeface="Arial"/>
                <a:cs typeface="Arial"/>
              </a:rPr>
              <a:t>large </a:t>
            </a:r>
            <a:r>
              <a:rPr lang="en-GB" altLang="zh-CN" sz="2000" dirty="0" smtClean="0">
                <a:solidFill>
                  <a:srgbClr val="9900FF"/>
                </a:solidFill>
                <a:latin typeface="Arial"/>
                <a:cs typeface="Arial"/>
              </a:rPr>
              <a:t>E</a:t>
            </a:r>
            <a:r>
              <a:rPr lang="en-GB" altLang="zh-CN" sz="2000" baseline="-25000" dirty="0" smtClean="0">
                <a:solidFill>
                  <a:srgbClr val="9900FF"/>
                </a:solidFill>
                <a:latin typeface="Arial"/>
                <a:cs typeface="Arial"/>
              </a:rPr>
              <a:t>T</a:t>
            </a:r>
            <a:r>
              <a:rPr lang="en-GB" altLang="zh-CN" sz="2000" baseline="30000" dirty="0" smtClean="0">
                <a:solidFill>
                  <a:srgbClr val="9900FF"/>
                </a:solidFill>
                <a:latin typeface="Arial"/>
                <a:cs typeface="Arial"/>
              </a:rPr>
              <a:t>miss</a:t>
            </a:r>
            <a:endParaRPr lang="en-GB" altLang="zh-CN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幻灯片编号占位符 3"/>
          <p:cNvSpPr txBox="1">
            <a:spLocks/>
          </p:cNvSpPr>
          <p:nvPr/>
        </p:nvSpPr>
        <p:spPr>
          <a:xfrm>
            <a:off x="7991475" y="6381328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3527" y="5415605"/>
            <a:ext cx="8451862" cy="8572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19465" y="2730487"/>
            <a:ext cx="8352928" cy="106451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37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987824" y="295488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2987824" y="417901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4283968" y="296000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4283968" y="418414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792" y="1988840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31640" y="3213734"/>
            <a:ext cx="2520280" cy="1077218"/>
          </a:xfrm>
          <a:prstGeom prst="rect">
            <a:avLst/>
          </a:prstGeom>
          <a:solidFill>
            <a:srgbClr val="BE0202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2987824" y="5403154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4283968" y="5408281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67944" y="3213734"/>
            <a:ext cx="2520280" cy="1077218"/>
          </a:xfrm>
          <a:prstGeom prst="rect">
            <a:avLst/>
          </a:prstGeom>
          <a:solidFill>
            <a:srgbClr val="000090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99792" y="4434210"/>
            <a:ext cx="2520280" cy="1077218"/>
          </a:xfrm>
          <a:prstGeom prst="rect">
            <a:avLst/>
          </a:prstGeom>
          <a:solidFill>
            <a:srgbClr val="59595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99792" y="5660487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31640" y="4429083"/>
            <a:ext cx="6480720" cy="5127"/>
          </a:xfrm>
          <a:prstGeom prst="line">
            <a:avLst/>
          </a:prstGeom>
          <a:ln w="3175" cmpd="sng">
            <a:solidFill>
              <a:srgbClr val="BE020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331640" y="5648092"/>
            <a:ext cx="6480720" cy="5127"/>
          </a:xfrm>
          <a:prstGeom prst="line">
            <a:avLst/>
          </a:prstGeom>
          <a:ln w="3175" cmpd="sng">
            <a:solidFill>
              <a:srgbClr val="BE020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23750" y="4387190"/>
            <a:ext cx="69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rgbClr val="BE0202"/>
                </a:solidFill>
                <a:latin typeface="Trebuchet MS"/>
                <a:cs typeface="Trebuchet MS"/>
              </a:rPr>
              <a:t>blinded</a:t>
            </a:r>
            <a:endParaRPr lang="en-US" sz="2000" dirty="0">
              <a:solidFill>
                <a:srgbClr val="BE020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23750" y="5600283"/>
            <a:ext cx="69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rgbClr val="BE0202"/>
                </a:solidFill>
                <a:latin typeface="Trebuchet MS"/>
                <a:cs typeface="Trebuchet MS"/>
              </a:rPr>
              <a:t>blinded</a:t>
            </a:r>
            <a:endParaRPr lang="en-US" sz="2000" dirty="0">
              <a:solidFill>
                <a:srgbClr val="BE0202"/>
              </a:solidFill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611560" y="116632"/>
            <a:ext cx="820891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rgbClr val="0000FF"/>
                </a:solidFill>
                <a:latin typeface="Arial"/>
                <a:cs typeface="Arial"/>
              </a:rPr>
              <a:t>4:</a:t>
            </a:r>
            <a:r>
              <a:rPr lang="zh-CN" alt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3200" dirty="0" smtClean="0">
                <a:solidFill>
                  <a:srgbClr val="0000FF"/>
                </a:solidFill>
                <a:latin typeface="Arial"/>
                <a:cs typeface="Arial"/>
              </a:rPr>
              <a:t>SM </a:t>
            </a:r>
            <a:r>
              <a:rPr lang="en-US" altLang="zh-CN" sz="3200" dirty="0">
                <a:solidFill>
                  <a:srgbClr val="0000FF"/>
                </a:solidFill>
                <a:latin typeface="Arial"/>
                <a:cs typeface="Arial"/>
              </a:rPr>
              <a:t>Background estimations (data-driven + MC</a:t>
            </a:r>
            <a:r>
              <a:rPr lang="en-US" altLang="zh-CN" sz="3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altLang="zh-CN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cs typeface="Times New Roman"/>
            </a:endParaRPr>
          </a:p>
        </p:txBody>
      </p:sp>
      <p:sp>
        <p:nvSpPr>
          <p:cNvPr id="24" name="幻灯片编号占位符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chemeClr val="accent5">
                    <a:lumMod val="75000"/>
                  </a:schemeClr>
                </a:solidFill>
              </a:rPr>
              <a:pPr algn="r"/>
              <a:t>45</a:t>
            </a:fld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203848" y="3026890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203848" y="425102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4499992" y="3032017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4499992" y="4256153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2060848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7664" y="3285742"/>
            <a:ext cx="2520280" cy="1077218"/>
          </a:xfrm>
          <a:prstGeom prst="rect">
            <a:avLst/>
          </a:prstGeom>
          <a:solidFill>
            <a:srgbClr val="BE0202">
              <a:alpha val="18000"/>
            </a:srgb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3203848" y="547516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4499992" y="548028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3968" y="3285742"/>
            <a:ext cx="2520280" cy="107721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915816" y="5732495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5816" y="2060849"/>
            <a:ext cx="2520280" cy="107721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3968" y="3276955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15816" y="5732494"/>
            <a:ext cx="2520280" cy="47923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Estimation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srgbClr val="D9D9D9"/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srgbClr val="D9D9D9"/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32" name="右箭头标注 31"/>
          <p:cNvSpPr/>
          <p:nvPr/>
        </p:nvSpPr>
        <p:spPr>
          <a:xfrm rot="5400000">
            <a:off x="2065412" y="-1381844"/>
            <a:ext cx="4365104" cy="7128792"/>
          </a:xfrm>
          <a:prstGeom prst="rightArrowCallout">
            <a:avLst>
              <a:gd name="adj1" fmla="val 27427"/>
              <a:gd name="adj2" fmla="val 18779"/>
              <a:gd name="adj3" fmla="val 8837"/>
              <a:gd name="adj4" fmla="val 84051"/>
            </a:avLst>
          </a:prstGeom>
          <a:solidFill>
            <a:schemeClr val="bg1"/>
          </a:solidFill>
          <a:ln w="28575" cmpd="sng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sp>
        <p:nvSpPr>
          <p:cNvPr id="34" name="幻灯片编号占位符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713204"/>
                </a:solidFill>
              </a:rPr>
              <a:pPr algn="r"/>
              <a:t>46</a:t>
            </a:fld>
            <a:endParaRPr lang="zh-CN" altLang="en-US" dirty="0">
              <a:solidFill>
                <a:srgbClr val="713204"/>
              </a:solidFill>
            </a:endParaRPr>
          </a:p>
        </p:txBody>
      </p:sp>
      <p:sp>
        <p:nvSpPr>
          <p:cNvPr id="26" name="Rectangle 43"/>
          <p:cNvSpPr/>
          <p:nvPr/>
        </p:nvSpPr>
        <p:spPr>
          <a:xfrm>
            <a:off x="2843808" y="4365104"/>
            <a:ext cx="2520280" cy="1077218"/>
          </a:xfrm>
          <a:prstGeom prst="rect">
            <a:avLst/>
          </a:prstGeom>
          <a:solidFill>
            <a:srgbClr val="59595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5" name="图片 4" descr="fig_0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4624"/>
            <a:ext cx="546609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203848" y="3026890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203848" y="425102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4499992" y="3032017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4499992" y="4256153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2060848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7664" y="3285742"/>
            <a:ext cx="2520280" cy="1077218"/>
          </a:xfrm>
          <a:prstGeom prst="rect">
            <a:avLst/>
          </a:prstGeom>
          <a:solidFill>
            <a:srgbClr val="BE0202">
              <a:alpha val="18000"/>
            </a:srgb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3203848" y="547516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4499992" y="548028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3968" y="3285742"/>
            <a:ext cx="2520280" cy="107721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43808" y="5732495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5816" y="2060849"/>
            <a:ext cx="2520280" cy="107721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3968" y="3276955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Estimation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cs typeface="Times New Roman"/>
            </a:endParaRPr>
          </a:p>
        </p:txBody>
      </p:sp>
      <p:sp>
        <p:nvSpPr>
          <p:cNvPr id="32" name="右箭头标注 31"/>
          <p:cNvSpPr/>
          <p:nvPr/>
        </p:nvSpPr>
        <p:spPr>
          <a:xfrm rot="5400000">
            <a:off x="1763688" y="-1467544"/>
            <a:ext cx="5616624" cy="8784976"/>
          </a:xfrm>
          <a:prstGeom prst="rightArrowCallout">
            <a:avLst>
              <a:gd name="adj1" fmla="val 20249"/>
              <a:gd name="adj2" fmla="val 17851"/>
              <a:gd name="adj3" fmla="val 9926"/>
              <a:gd name="adj4" fmla="val 80527"/>
            </a:avLst>
          </a:prstGeom>
          <a:solidFill>
            <a:schemeClr val="bg1"/>
          </a:solidFill>
          <a:ln w="28575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sp>
        <p:nvSpPr>
          <p:cNvPr id="34" name="幻灯片编号占位符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713204"/>
                </a:solidFill>
              </a:rPr>
              <a:pPr algn="r"/>
              <a:t>47</a:t>
            </a:fld>
            <a:endParaRPr lang="zh-CN" altLang="en-US" dirty="0">
              <a:solidFill>
                <a:srgbClr val="713204"/>
              </a:solidFill>
            </a:endParaRPr>
          </a:p>
        </p:txBody>
      </p:sp>
      <p:sp>
        <p:nvSpPr>
          <p:cNvPr id="26" name="Rectangle 43"/>
          <p:cNvSpPr/>
          <p:nvPr/>
        </p:nvSpPr>
        <p:spPr>
          <a:xfrm>
            <a:off x="2843808" y="4365104"/>
            <a:ext cx="2520280" cy="1077218"/>
          </a:xfrm>
          <a:prstGeom prst="rect">
            <a:avLst/>
          </a:prstGeom>
          <a:solidFill>
            <a:srgbClr val="595959">
              <a:alpha val="12000"/>
            </a:srgb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99592" y="3429000"/>
            <a:ext cx="403244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1" indent="-342900" algn="just">
              <a:spcAft>
                <a:spcPts val="200"/>
              </a:spcAft>
              <a:buFont typeface="Wingdings" charset="2"/>
              <a:buChar char="n"/>
            </a:pPr>
            <a:r>
              <a:rPr lang="en-US" altLang="zh-CN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 significant excess except for 6jet-SR</a:t>
            </a:r>
            <a:endParaRPr lang="en-US" altLang="zh-CN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标题 4"/>
          <p:cNvSpPr txBox="1">
            <a:spLocks/>
          </p:cNvSpPr>
          <p:nvPr/>
        </p:nvSpPr>
        <p:spPr>
          <a:xfrm>
            <a:off x="5580112" y="5013176"/>
            <a:ext cx="3240360" cy="12241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rgbClr val="0000FF"/>
                </a:solidFill>
                <a:latin typeface="Arial"/>
                <a:cs typeface="Arial"/>
              </a:rPr>
              <a:t>5:</a:t>
            </a:r>
            <a:r>
              <a:rPr lang="zh-CN" altLang="en-US" sz="3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3200" dirty="0" smtClean="0">
                <a:solidFill>
                  <a:srgbClr val="0000FF"/>
                </a:solidFill>
                <a:latin typeface="Arial"/>
                <a:cs typeface="Arial"/>
              </a:rPr>
              <a:t>Compare </a:t>
            </a:r>
            <a:r>
              <a:rPr lang="en-US" altLang="zh-CN" sz="3200" dirty="0">
                <a:solidFill>
                  <a:srgbClr val="0000FF"/>
                </a:solidFill>
                <a:latin typeface="Arial"/>
                <a:cs typeface="Arial"/>
              </a:rPr>
              <a:t>SM predictions with </a:t>
            </a:r>
            <a:r>
              <a:rPr lang="en-US" altLang="zh-CN" sz="3200" dirty="0" smtClean="0">
                <a:solidFill>
                  <a:srgbClr val="0000FF"/>
                </a:solidFill>
                <a:latin typeface="Arial"/>
                <a:cs typeface="Arial"/>
              </a:rPr>
              <a:t>data</a:t>
            </a:r>
            <a:endParaRPr lang="en-US" altLang="zh-CN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图片 2" descr="fig_05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49" y="332656"/>
            <a:ext cx="3077360" cy="2952328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6372200" y="3573016"/>
            <a:ext cx="2115157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2" algn="ctr">
              <a:spcAft>
                <a:spcPts val="300"/>
              </a:spcAft>
              <a:buClr>
                <a:srgbClr val="342698"/>
              </a:buClr>
              <a:buSzPct val="100000"/>
            </a:pPr>
            <a:r>
              <a:rPr lang="en-US" altLang="zh-CN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arXiv:1605.04285</a:t>
            </a:r>
          </a:p>
        </p:txBody>
      </p:sp>
      <p:pic>
        <p:nvPicPr>
          <p:cNvPr id="5" name="图片 4" descr="屏幕快照 2016-07-12 下午5.52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932388" cy="2598951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251520" y="980728"/>
            <a:ext cx="5832648" cy="50405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37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203848" y="3026890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203848" y="425102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4499992" y="3032017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4499992" y="4256153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2060848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7664" y="3285742"/>
            <a:ext cx="2520280" cy="1077218"/>
          </a:xfrm>
          <a:prstGeom prst="rect">
            <a:avLst/>
          </a:prstGeom>
          <a:solidFill>
            <a:srgbClr val="BE0202">
              <a:alpha val="18000"/>
            </a:srgb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3203848" y="547516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4499992" y="548028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3968" y="3285742"/>
            <a:ext cx="2520280" cy="107721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43808" y="5732495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5816" y="2060849"/>
            <a:ext cx="2520280" cy="107721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3968" y="3276955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Estimation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/>
              <a:cs typeface="Times New Roman"/>
            </a:endParaRPr>
          </a:p>
        </p:txBody>
      </p:sp>
      <p:sp>
        <p:nvSpPr>
          <p:cNvPr id="32" name="右箭头标注 31"/>
          <p:cNvSpPr/>
          <p:nvPr/>
        </p:nvSpPr>
        <p:spPr>
          <a:xfrm rot="5400000">
            <a:off x="1835696" y="-1467544"/>
            <a:ext cx="5472608" cy="8784976"/>
          </a:xfrm>
          <a:prstGeom prst="rightArrowCallout">
            <a:avLst>
              <a:gd name="adj1" fmla="val 17710"/>
              <a:gd name="adj2" fmla="val 17124"/>
              <a:gd name="adj3" fmla="val 6911"/>
              <a:gd name="adj4" fmla="val 84739"/>
            </a:avLst>
          </a:prstGeom>
          <a:solidFill>
            <a:schemeClr val="bg1"/>
          </a:solidFill>
          <a:ln w="28575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sp>
        <p:nvSpPr>
          <p:cNvPr id="34" name="幻灯片编号占位符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713204"/>
                </a:solidFill>
              </a:rPr>
              <a:pPr algn="r"/>
              <a:t>48</a:t>
            </a:fld>
            <a:endParaRPr lang="zh-CN" altLang="en-US" dirty="0">
              <a:solidFill>
                <a:srgbClr val="713204"/>
              </a:solidFill>
            </a:endParaRPr>
          </a:p>
        </p:txBody>
      </p:sp>
      <p:sp>
        <p:nvSpPr>
          <p:cNvPr id="26" name="Rectangle 43"/>
          <p:cNvSpPr/>
          <p:nvPr/>
        </p:nvSpPr>
        <p:spPr>
          <a:xfrm>
            <a:off x="2843808" y="4365104"/>
            <a:ext cx="2520280" cy="1077218"/>
          </a:xfrm>
          <a:prstGeom prst="rect">
            <a:avLst/>
          </a:prstGeom>
          <a:solidFill>
            <a:srgbClr val="595959">
              <a:alpha val="12000"/>
            </a:srgb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1" name="标题 4"/>
          <p:cNvSpPr txBox="1">
            <a:spLocks/>
          </p:cNvSpPr>
          <p:nvPr/>
        </p:nvSpPr>
        <p:spPr>
          <a:xfrm>
            <a:off x="5436096" y="5013176"/>
            <a:ext cx="3707904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432FF"/>
                </a:solidFill>
                <a:latin typeface="Arial Black"/>
                <a:cs typeface="Arial Black"/>
              </a:rPr>
              <a:t>6:</a:t>
            </a:r>
            <a:r>
              <a:rPr lang="zh-CN" altLang="en-US" sz="3200" b="0" dirty="0" smtClean="0">
                <a:solidFill>
                  <a:srgbClr val="0432FF"/>
                </a:solidFill>
                <a:latin typeface="Arial Black"/>
                <a:cs typeface="Arial Black"/>
              </a:rPr>
              <a:t> </a:t>
            </a:r>
            <a:r>
              <a:rPr lang="en-US" altLang="zh-CN" sz="3200" b="0" dirty="0" smtClean="0">
                <a:solidFill>
                  <a:srgbClr val="0432FF"/>
                </a:solidFill>
                <a:latin typeface="Arial Black"/>
                <a:cs typeface="Arial Black"/>
              </a:rPr>
              <a:t>Interpretations</a:t>
            </a:r>
            <a:endParaRPr kumimoji="1" lang="zh-CN" altLang="en-US" sz="2800" b="0" dirty="0">
              <a:solidFill>
                <a:srgbClr val="0432FF"/>
              </a:solidFill>
              <a:latin typeface="Cambria Math"/>
              <a:cs typeface="Cambria Math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372200" y="3573016"/>
            <a:ext cx="2115157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2" algn="ctr">
              <a:spcAft>
                <a:spcPts val="300"/>
              </a:spcAft>
              <a:buClr>
                <a:srgbClr val="342698"/>
              </a:buClr>
              <a:buSzPct val="100000"/>
            </a:pPr>
            <a:r>
              <a:rPr lang="en-US" altLang="zh-CN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arXiv:1605.04285</a:t>
            </a:r>
          </a:p>
        </p:txBody>
      </p:sp>
      <p:pic>
        <p:nvPicPr>
          <p:cNvPr id="3" name="图片 2" descr="fig_06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608512" cy="3119932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467544" y="3933056"/>
            <a:ext cx="57606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spcAft>
                <a:spcPts val="200"/>
              </a:spcAft>
              <a:buFont typeface="Wingdings" charset="0"/>
              <a:buChar char="n"/>
            </a:pPr>
            <a:r>
              <a:rPr lang="en-US" altLang="zh-CN" sz="2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excludes </a:t>
            </a:r>
            <a:r>
              <a:rPr lang="en-US" altLang="zh-CN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gluino</a:t>
            </a:r>
            <a:r>
              <a:rPr lang="en-US" altLang="zh-CN" sz="22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masses</a:t>
            </a:r>
            <a:r>
              <a:rPr lang="en-US" altLang="zh-CN" sz="2200" dirty="0">
                <a:solidFill>
                  <a:srgbClr val="000000"/>
                </a:solidFill>
                <a:latin typeface="Arial" charset="0"/>
                <a:cs typeface="Arial" charset="0"/>
              </a:rPr>
              <a:t> up to </a:t>
            </a:r>
            <a:r>
              <a:rPr lang="en-US" altLang="zh-CN" sz="2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1.6 TeV</a:t>
            </a:r>
            <a:endParaRPr lang="en-US" altLang="zh-CN" sz="2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图片 4" descr="figaux_0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19" y="548680"/>
            <a:ext cx="4181761" cy="28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49889"/>
          <a:stretch>
            <a:fillRect/>
          </a:stretch>
        </p:blipFill>
        <p:spPr>
          <a:xfrm flipH="1">
            <a:off x="4572000" y="2540396"/>
            <a:ext cx="2768207" cy="4032825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38851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28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TeV</a:t>
            </a:r>
            <a:r>
              <a:rPr lang="en-US" sz="28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-scale) Supersymmetry (SUSY)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22" name="TextBox 17"/>
          <p:cNvSpPr txBox="1"/>
          <p:nvPr/>
        </p:nvSpPr>
        <p:spPr>
          <a:xfrm>
            <a:off x="3131840" y="508518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Trebuchet MS"/>
                <a:cs typeface="Trebuchet MS"/>
              </a:rPr>
              <a:t>Higgs</a:t>
            </a:r>
            <a:endParaRPr lang="en-GB" sz="1800" dirty="0">
              <a:latin typeface="Trebuchet MS"/>
              <a:cs typeface="Trebuchet MS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5292080" y="50758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Trebuchet MS"/>
                <a:cs typeface="Trebuchet MS"/>
              </a:rPr>
              <a:t>SUSY</a:t>
            </a:r>
            <a:endParaRPr lang="en-GB" sz="1800" dirty="0">
              <a:latin typeface="Trebuchet MS"/>
              <a:cs typeface="Trebuchet M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527" y="260649"/>
            <a:ext cx="854424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GB" altLang="zh-CN" sz="3600" b="1" dirty="0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SUSY search results @ LHC </a:t>
            </a:r>
            <a:r>
              <a:rPr lang="en-GB" altLang="zh-CN" sz="3600" b="1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and prospects at future </a:t>
            </a:r>
            <a:r>
              <a:rPr lang="en-GB" altLang="zh-CN" sz="3600" b="1" dirty="0" smtClean="0">
                <a:ln/>
                <a:solidFill>
                  <a:schemeClr val="accent3"/>
                </a:solidFill>
                <a:latin typeface="Arial Black"/>
                <a:cs typeface="Arial Black"/>
              </a:rPr>
              <a:t>colliders </a:t>
            </a:r>
            <a:endParaRPr lang="en-GB" altLang="zh-CN" sz="3600" b="1" dirty="0">
              <a:ln/>
              <a:solidFill>
                <a:schemeClr val="accent3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07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5</a:t>
            </a:fld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5496" y="2699627"/>
            <a:ext cx="15453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粒子“</a:t>
            </a:r>
            <a:r>
              <a:rPr lang="zh-CN" altLang="zh-CN" dirty="0">
                <a:latin typeface="SimHei" charset="-122"/>
                <a:ea typeface="SimHei" charset="-122"/>
                <a:cs typeface="SimHei" charset="-122"/>
              </a:rPr>
              <a:t>微观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世界”，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强弱相互作用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主导，理论模型是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标准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模型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2" name="右箭头标注 11"/>
          <p:cNvSpPr/>
          <p:nvPr/>
        </p:nvSpPr>
        <p:spPr>
          <a:xfrm>
            <a:off x="70992" y="2699627"/>
            <a:ext cx="1656184" cy="1728192"/>
          </a:xfrm>
          <a:prstGeom prst="rightArrowCallout">
            <a:avLst>
              <a:gd name="adj1" fmla="val 26781"/>
              <a:gd name="adj2" fmla="val 25891"/>
              <a:gd name="adj3" fmla="val 13072"/>
              <a:gd name="adj4" fmla="val 7755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99827"/>
            <a:ext cx="1152128" cy="10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3648377" y="601199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引力和电磁力占主导地位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80014" y="4679846"/>
            <a:ext cx="648071" cy="273630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5403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 rot="20619331">
            <a:off x="7670702" y="1896083"/>
            <a:ext cx="111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SimHei" charset="-122"/>
                <a:ea typeface="SimHei" charset="-122"/>
                <a:cs typeface="SimHei" charset="-122"/>
              </a:rPr>
              <a:t>引力主导，</a:t>
            </a:r>
            <a:endParaRPr lang="en-US" altLang="zh-CN" b="1" dirty="0" smtClean="0"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爱因斯坦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的广义相对论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5" name="直线箭头连接符 4"/>
          <p:cNvCxnSpPr/>
          <p:nvPr/>
        </p:nvCxnSpPr>
        <p:spPr>
          <a:xfrm flipH="1" flipV="1">
            <a:off x="1619672" y="4869160"/>
            <a:ext cx="1800200" cy="115212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57">
            <a:off x="8005325" y="3215817"/>
            <a:ext cx="1045196" cy="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右箭头标注 18"/>
          <p:cNvSpPr/>
          <p:nvPr/>
        </p:nvSpPr>
        <p:spPr>
          <a:xfrm rot="9774883">
            <a:off x="7340060" y="1817490"/>
            <a:ext cx="1520662" cy="1424994"/>
          </a:xfrm>
          <a:prstGeom prst="rightArrowCallout">
            <a:avLst>
              <a:gd name="adj1" fmla="val 25000"/>
              <a:gd name="adj2" fmla="val 25000"/>
              <a:gd name="adj3" fmla="val 16116"/>
              <a:gd name="adj4" fmla="val 75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44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SUSY Search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@ LHC 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50</a:t>
            </a:fld>
            <a:endParaRPr lang="zh-CN" altLang="en-US"/>
          </a:p>
        </p:txBody>
      </p:sp>
      <p:sp>
        <p:nvSpPr>
          <p:cNvPr id="9" name="标题 15"/>
          <p:cNvSpPr txBox="1">
            <a:spLocks/>
          </p:cNvSpPr>
          <p:nvPr/>
        </p:nvSpPr>
        <p:spPr>
          <a:xfrm>
            <a:off x="683568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8006" y="5949280"/>
            <a:ext cx="184073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ATLAS public link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CMS public link</a:t>
            </a:r>
            <a:endParaRPr lang="en-US" dirty="0"/>
          </a:p>
        </p:txBody>
      </p:sp>
      <p:pic>
        <p:nvPicPr>
          <p:cNvPr id="17" name="Picture 6" descr="xsec300_1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56892"/>
            <a:ext cx="4365021" cy="3140968"/>
          </a:xfrm>
          <a:prstGeom prst="rect">
            <a:avLst/>
          </a:prstGeom>
        </p:spPr>
      </p:pic>
      <p:pic>
        <p:nvPicPr>
          <p:cNvPr id="21" name="图片 20" descr="g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54" y="1196752"/>
            <a:ext cx="1314863" cy="1106479"/>
          </a:xfrm>
          <a:prstGeom prst="rect">
            <a:avLst/>
          </a:prstGeom>
          <a:ln w="28575" cmpd="sng">
            <a:noFill/>
          </a:ln>
        </p:spPr>
      </p:pic>
      <p:pic>
        <p:nvPicPr>
          <p:cNvPr id="22" name="图片 21" descr="C1N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" y="5589240"/>
            <a:ext cx="1547799" cy="1196752"/>
          </a:xfrm>
          <a:prstGeom prst="rect">
            <a:avLst/>
          </a:prstGeom>
          <a:ln w="28575" cmpd="sng">
            <a:noFill/>
          </a:ln>
        </p:spPr>
      </p:pic>
      <p:pic>
        <p:nvPicPr>
          <p:cNvPr id="23" name="图片 22" descr="sts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4" y="1052736"/>
            <a:ext cx="1268547" cy="1052736"/>
          </a:xfrm>
          <a:prstGeom prst="rect">
            <a:avLst/>
          </a:prstGeom>
          <a:ln w="38100" cmpd="sng">
            <a:noFill/>
          </a:ln>
        </p:spPr>
      </p:pic>
      <p:cxnSp>
        <p:nvCxnSpPr>
          <p:cNvPr id="24" name="直线箭头连接符 23"/>
          <p:cNvCxnSpPr/>
          <p:nvPr/>
        </p:nvCxnSpPr>
        <p:spPr>
          <a:xfrm flipH="1">
            <a:off x="2437582" y="1988840"/>
            <a:ext cx="1440160" cy="158417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/>
          <p:cNvCxnSpPr/>
          <p:nvPr/>
        </p:nvCxnSpPr>
        <p:spPr>
          <a:xfrm flipH="1">
            <a:off x="1116383" y="1934834"/>
            <a:ext cx="72008" cy="864096"/>
          </a:xfrm>
          <a:prstGeom prst="straightConnector1">
            <a:avLst/>
          </a:prstGeom>
          <a:ln w="38100" cmpd="sng">
            <a:solidFill>
              <a:srgbClr val="FF9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/>
          <p:cNvCxnSpPr/>
          <p:nvPr/>
        </p:nvCxnSpPr>
        <p:spPr>
          <a:xfrm flipV="1">
            <a:off x="853406" y="4293096"/>
            <a:ext cx="789150" cy="1584176"/>
          </a:xfrm>
          <a:prstGeom prst="straightConnector1">
            <a:avLst/>
          </a:prstGeom>
          <a:ln w="38100" cmpd="sng">
            <a:solidFill>
              <a:srgbClr val="9E3B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椭圆 7"/>
          <p:cNvSpPr/>
          <p:nvPr/>
        </p:nvSpPr>
        <p:spPr>
          <a:xfrm rot="19495658">
            <a:off x="1042294" y="2917762"/>
            <a:ext cx="808665" cy="2670036"/>
          </a:xfrm>
          <a:prstGeom prst="ellipse">
            <a:avLst/>
          </a:prstGeom>
          <a:noFill/>
          <a:ln w="31750">
            <a:solidFill>
              <a:srgbClr val="942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8" name="椭圆 7"/>
          <p:cNvSpPr/>
          <p:nvPr/>
        </p:nvSpPr>
        <p:spPr>
          <a:xfrm rot="18982320">
            <a:off x="2003464" y="2392469"/>
            <a:ext cx="952823" cy="264706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30" name="矩形 2"/>
          <p:cNvSpPr>
            <a:spLocks noChangeArrowheads="1"/>
          </p:cNvSpPr>
          <p:nvPr/>
        </p:nvSpPr>
        <p:spPr bwMode="auto">
          <a:xfrm>
            <a:off x="4570242" y="1017940"/>
            <a:ext cx="3960440" cy="584006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Strong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targeting gluinos and </a:t>
            </a:r>
            <a:r>
              <a:rPr lang="zh-CN" altLang="en-US" sz="1900" dirty="0" smtClean="0">
                <a:solidFill>
                  <a:srgbClr val="FF0000"/>
                </a:solidFill>
                <a:latin typeface="Arial"/>
                <a:cs typeface="Arial"/>
              </a:rPr>
              <a:t>             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en-US" altLang="zh-CN" sz="1900" baseline="30000" dirty="0" smtClean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and 2</a:t>
            </a:r>
            <a:r>
              <a:rPr lang="en-US" altLang="zh-CN" sz="1900" baseline="30000" dirty="0" smtClean="0">
                <a:solidFill>
                  <a:srgbClr val="FF0000"/>
                </a:solidFill>
                <a:latin typeface="Arial"/>
                <a:cs typeface="Arial"/>
              </a:rPr>
              <a:t>nd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generation </a:t>
            </a:r>
            <a:r>
              <a:rPr lang="zh-CN" altLang="en-US" sz="1900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altLang="zh-CN" sz="1900" dirty="0" err="1" smtClean="0">
                <a:solidFill>
                  <a:srgbClr val="FF0000"/>
                </a:solidFill>
                <a:latin typeface="Arial"/>
                <a:cs typeface="Arial"/>
              </a:rPr>
              <a:t>squarks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altLang="zh-CN" sz="19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by far largest cross-sections </a:t>
            </a: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FF9300"/>
                </a:solidFill>
                <a:latin typeface="Arial"/>
                <a:cs typeface="Arial"/>
              </a:rPr>
              <a:t>3</a:t>
            </a:r>
            <a:r>
              <a:rPr lang="en-US" altLang="zh-CN" sz="20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rd</a:t>
            </a:r>
            <a:r>
              <a:rPr lang="en-US" altLang="zh-CN" sz="2000" b="1" dirty="0" smtClean="0">
                <a:solidFill>
                  <a:srgbClr val="FF9300"/>
                </a:solidFill>
                <a:latin typeface="Arial"/>
                <a:cs typeface="Arial"/>
              </a:rPr>
              <a:t> generation:</a:t>
            </a:r>
            <a:r>
              <a:rPr lang="en-US" altLang="zh-CN" sz="2000" dirty="0" smtClean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endParaRPr lang="en-US" altLang="zh-CN" sz="2000" dirty="0">
              <a:solidFill>
                <a:srgbClr val="FF93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FF93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FF9300"/>
                </a:solidFill>
                <a:latin typeface="Arial"/>
                <a:cs typeface="Arial"/>
              </a:rPr>
              <a:t>stop and sbottoms</a:t>
            </a:r>
            <a:endParaRPr lang="en-US" altLang="zh-CN" sz="1900" dirty="0">
              <a:solidFill>
                <a:srgbClr val="FF93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FF9300"/>
                </a:solidFill>
                <a:latin typeface="Arial"/>
                <a:cs typeface="Arial"/>
              </a:rPr>
              <a:t>Should be lowest mass squarks for naturalness reasons</a:t>
            </a:r>
            <a:endParaRPr lang="en-US" altLang="zh-CN" sz="1900" dirty="0">
              <a:solidFill>
                <a:srgbClr val="FF9300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9E3B91"/>
                </a:solidFill>
                <a:latin typeface="Arial"/>
                <a:cs typeface="Arial"/>
              </a:rPr>
              <a:t>Electroweak </a:t>
            </a:r>
            <a:r>
              <a:rPr lang="en-US" altLang="zh-CN" sz="2000" b="1" dirty="0">
                <a:solidFill>
                  <a:srgbClr val="9E3B91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9E3B91"/>
                </a:solidFill>
                <a:latin typeface="Arial"/>
                <a:cs typeface="Arial"/>
              </a:rPr>
              <a:t>: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9E3B91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9E3B91"/>
                </a:solidFill>
                <a:latin typeface="Arial"/>
                <a:cs typeface="Arial"/>
              </a:rPr>
              <a:t>Electroweakinos, sleptons</a:t>
            </a:r>
            <a:endParaRPr lang="en-US" altLang="zh-CN" sz="1900" dirty="0">
              <a:solidFill>
                <a:srgbClr val="9E3B91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9E3B91"/>
                </a:solidFill>
                <a:latin typeface="Arial"/>
                <a:cs typeface="Arial"/>
              </a:rPr>
              <a:t>Lowest mass sparticles, clean signature</a:t>
            </a:r>
            <a:endParaRPr lang="en-US" altLang="zh-CN" sz="1900" dirty="0">
              <a:solidFill>
                <a:srgbClr val="9E3B91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RPV/LL</a:t>
            </a: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endParaRPr lang="en-US" altLang="zh-CN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R-parity violating models and long lived sparticles</a:t>
            </a:r>
            <a:endParaRPr lang="en-US" altLang="zh-CN" sz="19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More exotic models</a:t>
            </a:r>
            <a:endParaRPr lang="en-US" altLang="zh-CN" sz="1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6" name="Picture 16" descr="Bild 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/>
          <a:stretch/>
        </p:blipFill>
        <p:spPr bwMode="auto">
          <a:xfrm>
            <a:off x="7361642" y="61339"/>
            <a:ext cx="1720218" cy="227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950455" y="236222"/>
            <a:ext cx="691001" cy="45647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242121" y="1340768"/>
            <a:ext cx="839739" cy="3600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685356" y="225190"/>
            <a:ext cx="319663" cy="467505"/>
          </a:xfrm>
          <a:prstGeom prst="rect">
            <a:avLst/>
          </a:prstGeom>
          <a:noFill/>
          <a:ln w="38100">
            <a:solidFill>
              <a:srgbClr val="FF93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7709584" y="1656445"/>
            <a:ext cx="1372276" cy="531703"/>
          </a:xfrm>
          <a:prstGeom prst="rect">
            <a:avLst/>
          </a:prstGeom>
          <a:noFill/>
          <a:ln w="38100">
            <a:solidFill>
              <a:srgbClr val="9E3B9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7879101" y="685920"/>
            <a:ext cx="988674" cy="185602"/>
          </a:xfrm>
          <a:prstGeom prst="rect">
            <a:avLst/>
          </a:prstGeom>
          <a:noFill/>
          <a:ln w="38100">
            <a:solidFill>
              <a:srgbClr val="9E3B91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423811" y="30926"/>
            <a:ext cx="6767989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squark 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&amp; </a:t>
            </a:r>
            <a:r>
              <a:rPr kumimoji="1" lang="en-US" altLang="zh-CN" sz="2800" b="0" smtClean="0">
                <a:solidFill>
                  <a:srgbClr val="000000"/>
                </a:solidFill>
                <a:latin typeface="Arial Black"/>
                <a:cs typeface="Arial Black"/>
              </a:rPr>
              <a:t>gluino </a:t>
            </a:r>
            <a:r>
              <a:rPr kumimoji="1" lang="en-US" altLang="zh-CN" sz="2800" b="0" smtClean="0">
                <a:solidFill>
                  <a:srgbClr val="000000"/>
                </a:solidFill>
                <a:latin typeface="Arial Black"/>
                <a:cs typeface="Arial Black"/>
              </a:rPr>
              <a:t>search 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(all had.)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51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19646" y="5764589"/>
            <a:ext cx="7912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Corresponding sparticle mass limits for </a:t>
            </a:r>
            <a:r>
              <a:rPr lang="zh-CN" altLang="en-US" sz="20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BF=100%</a:t>
            </a:r>
            <a:r>
              <a:rPr lang="zh-CN" alt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altLang="zh-CN" sz="2000" dirty="0" smtClean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buSzPct val="150000"/>
              <a:buFont typeface="Arial" charset="0"/>
              <a:buChar char="•"/>
            </a:pPr>
            <a:r>
              <a:rPr lang="zh-CN" alt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Squarks</a:t>
            </a:r>
            <a:r>
              <a:rPr lang="zh-CN" altLang="en-US" sz="2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 up to 1.55 TeV assuming 8-fold squark degeneracy </a:t>
            </a:r>
            <a:endParaRPr lang="en-US" altLang="zh-CN" sz="2000" dirty="0" smtClean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buSzPct val="150000"/>
              <a:buFont typeface="Arial" charset="0"/>
              <a:buChar char="•"/>
            </a:pPr>
            <a:r>
              <a:rPr lang="zh-CN" altLang="en-US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Gluinos</a:t>
            </a:r>
            <a:r>
              <a:rPr lang="zh-CN" altLang="en-US" sz="2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 up to 2.05 TeV with neutralinos up to 1.1 TeV</a:t>
            </a:r>
          </a:p>
        </p:txBody>
      </p:sp>
      <p:sp>
        <p:nvSpPr>
          <p:cNvPr id="3" name="矩形 2"/>
          <p:cNvSpPr/>
          <p:nvPr/>
        </p:nvSpPr>
        <p:spPr>
          <a:xfrm>
            <a:off x="3281263" y="887560"/>
            <a:ext cx="189129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charset="0"/>
                <a:ea typeface="Times New Roman" charset="0"/>
                <a:cs typeface="Times New Roman" charset="0"/>
              </a:rPr>
              <a:t>Signal: jets and missing energy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54621"/>
            <a:ext cx="4752528" cy="354686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131840" y="3381723"/>
            <a:ext cx="183512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s-IS" altLang="zh-CN" sz="1600" dirty="0">
                <a:solidFill>
                  <a:srgbClr val="58438B"/>
                </a:solidFill>
                <a:latin typeface="arial" charset="0"/>
                <a:hlinkClick r:id="rId3"/>
              </a:rPr>
              <a:t>Phys. Rev. D 97 (2018) 112001</a:t>
            </a:r>
            <a:endParaRPr lang="zh-CN" altLang="en-US" sz="1600" dirty="0"/>
          </a:p>
        </p:txBody>
      </p:sp>
      <p:pic>
        <p:nvPicPr>
          <p:cNvPr id="16" name="图片 15" descr="fig_01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77969"/>
            <a:ext cx="1944216" cy="15501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60394"/>
            <a:ext cx="4104456" cy="3516878"/>
          </a:xfrm>
          <a:prstGeom prst="rect">
            <a:avLst/>
          </a:prstGeom>
        </p:spPr>
      </p:pic>
      <p:pic>
        <p:nvPicPr>
          <p:cNvPr id="18" name="图片 17" descr="fig_01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00" y="915336"/>
            <a:ext cx="1800200" cy="144505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73430" y="3166859"/>
            <a:ext cx="204254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is-IS" altLang="zh-CN" sz="1600" u="sng" dirty="0">
                <a:solidFill>
                  <a:srgbClr val="4571D0"/>
                </a:solidFill>
                <a:latin typeface="Arial" charset="0"/>
                <a:hlinkClick r:id="rId7"/>
              </a:rPr>
              <a:t>EPJC 77 (2017) 710</a:t>
            </a:r>
            <a:endParaRPr lang="zh-CN" altLang="en-US" sz="1600" dirty="0"/>
          </a:p>
        </p:txBody>
      </p:sp>
      <p:pic>
        <p:nvPicPr>
          <p:cNvPr id="13" name="Picture 16" descr="Bild 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/>
          <a:stretch/>
        </p:blipFill>
        <p:spPr bwMode="auto">
          <a:xfrm>
            <a:off x="7410843" y="57262"/>
            <a:ext cx="1720218" cy="227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8762525" y="1340768"/>
            <a:ext cx="368535" cy="2970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975928" y="245764"/>
            <a:ext cx="700528" cy="414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736385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Gluino decays to 3</a:t>
            </a:r>
            <a:r>
              <a:rPr kumimoji="1" lang="en-US" altLang="zh-CN" sz="2800" b="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rd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 Gen. </a:t>
            </a:r>
            <a:r>
              <a:rPr kumimoji="1" lang="en-US" altLang="zh-CN" sz="2800" b="0" dirty="0" err="1" smtClean="0">
                <a:solidFill>
                  <a:srgbClr val="000000"/>
                </a:solidFill>
                <a:latin typeface="Arial Black"/>
                <a:cs typeface="Arial Black"/>
              </a:rPr>
              <a:t>squarks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52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79512" y="5534638"/>
            <a:ext cx="8606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Corresponding sparticle mass limits for </a:t>
            </a:r>
            <a:r>
              <a:rPr lang="zh-CN" altLang="en-US" sz="22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BF=100%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altLang="zh-CN" sz="2200" dirty="0" smtClean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spcAft>
                <a:spcPts val="600"/>
              </a:spcAft>
              <a:buSzPct val="150000"/>
              <a:buFont typeface="Arial" charset="0"/>
              <a:buChar char="•"/>
            </a:pPr>
            <a:r>
              <a:rPr lang="en-US" altLang="zh-CN" sz="22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Gtt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Gluinos</a:t>
            </a:r>
            <a:r>
              <a:rPr lang="en-US" altLang="zh-CN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up to </a:t>
            </a:r>
            <a:r>
              <a:rPr lang="en-US" altLang="zh-CN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1.97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TeV with neutralinos up to 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1.</a:t>
            </a:r>
            <a:r>
              <a:rPr lang="en-US" altLang="zh-CN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19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endParaRPr lang="en-US" altLang="zh-CN" sz="2200" dirty="0" smtClean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spcAft>
                <a:spcPts val="600"/>
              </a:spcAft>
              <a:buSzPct val="150000"/>
              <a:buFont typeface="Arial" charset="0"/>
              <a:buChar char="•"/>
            </a:pPr>
            <a:r>
              <a:rPr lang="en-US" altLang="zh-CN" sz="22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Gbb</a:t>
            </a:r>
            <a:r>
              <a:rPr lang="en-US" altLang="zh-CN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Gluinos</a:t>
            </a:r>
            <a:r>
              <a:rPr lang="en-US" altLang="zh-CN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up </a:t>
            </a: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to 2.05 TeV with neutralinos up to 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1.</a:t>
            </a:r>
            <a:r>
              <a:rPr lang="en-US" altLang="zh-CN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zh-CN" altLang="en-US" sz="22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zh-CN" altLang="en-US" sz="22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TeV</a:t>
            </a:r>
          </a:p>
        </p:txBody>
      </p:sp>
      <p:sp>
        <p:nvSpPr>
          <p:cNvPr id="3" name="矩形 2"/>
          <p:cNvSpPr/>
          <p:nvPr/>
        </p:nvSpPr>
        <p:spPr>
          <a:xfrm>
            <a:off x="3619266" y="905593"/>
            <a:ext cx="226825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charset="0"/>
                <a:ea typeface="Times New Roman" charset="0"/>
                <a:cs typeface="Times New Roman" charset="0"/>
              </a:rPr>
              <a:t>Signal: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4b-</a:t>
            </a: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jets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 (right)</a:t>
            </a: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up to 4 top quarks (left)</a:t>
            </a:r>
            <a:endParaRPr lang="zh-CN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图片 4" descr="fig_0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38" y="810064"/>
            <a:ext cx="1872208" cy="1492849"/>
          </a:xfrm>
          <a:prstGeom prst="rect">
            <a:avLst/>
          </a:prstGeom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54741"/>
            <a:ext cx="3957583" cy="3391783"/>
          </a:xfrm>
          <a:prstGeom prst="rect">
            <a:avLst/>
          </a:prstGeom>
        </p:spPr>
      </p:pic>
      <p:sp>
        <p:nvSpPr>
          <p:cNvPr id="17" name="Rectangle 17"/>
          <p:cNvSpPr/>
          <p:nvPr/>
        </p:nvSpPr>
        <p:spPr>
          <a:xfrm>
            <a:off x="1043608" y="3038750"/>
            <a:ext cx="154259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arXiv:1711.01901</a:t>
            </a:r>
            <a:endParaRPr lang="en-US" sz="1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18" y="2199722"/>
            <a:ext cx="3697428" cy="3421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58237"/>
            <a:ext cx="1686788" cy="13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764704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标题 4"/>
          <p:cNvSpPr txBox="1">
            <a:spLocks/>
          </p:cNvSpPr>
          <p:nvPr/>
        </p:nvSpPr>
        <p:spPr>
          <a:xfrm>
            <a:off x="611561" y="30926"/>
            <a:ext cx="4752528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Multi-step decays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pic>
        <p:nvPicPr>
          <p:cNvPr id="19" name="图片 8" descr="fig_0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8" y="936743"/>
            <a:ext cx="1728192" cy="1152128"/>
          </a:xfrm>
          <a:prstGeom prst="rect">
            <a:avLst/>
          </a:prstGeom>
          <a:ln>
            <a:noFill/>
          </a:ln>
        </p:spPr>
      </p:pic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63483" y="6237312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53</a:t>
            </a:fld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" y="2567449"/>
            <a:ext cx="3108546" cy="3058682"/>
          </a:xfrm>
          <a:prstGeom prst="rect">
            <a:avLst/>
          </a:prstGeom>
        </p:spPr>
      </p:pic>
      <p:sp>
        <p:nvSpPr>
          <p:cNvPr id="23" name="Rectangle 27"/>
          <p:cNvSpPr/>
          <p:nvPr/>
        </p:nvSpPr>
        <p:spPr>
          <a:xfrm>
            <a:off x="574107" y="4869160"/>
            <a:ext cx="158417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arXiv:1708.08232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85275" y="339422"/>
            <a:ext cx="40324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charset="0"/>
                <a:ea typeface="Times New Roman" charset="0"/>
                <a:cs typeface="Times New Roman" charset="0"/>
              </a:rPr>
              <a:t>Signal: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1 or 2/3 leptons, jets and MET</a:t>
            </a:r>
            <a:endParaRPr lang="zh-CN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20"/>
          <p:cNvSpPr/>
          <p:nvPr/>
        </p:nvSpPr>
        <p:spPr>
          <a:xfrm>
            <a:off x="979010" y="2112614"/>
            <a:ext cx="144016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Arial"/>
                <a:cs typeface="Arial"/>
              </a:rPr>
              <a:t>Single lept.</a:t>
            </a:r>
            <a:endParaRPr lang="en-US" dirty="0"/>
          </a:p>
        </p:txBody>
      </p:sp>
      <p:sp>
        <p:nvSpPr>
          <p:cNvPr id="28" name="矩形 27"/>
          <p:cNvSpPr/>
          <p:nvPr/>
        </p:nvSpPr>
        <p:spPr>
          <a:xfrm>
            <a:off x="654630" y="5812992"/>
            <a:ext cx="7877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Corresponding sparticle mass limits for </a:t>
            </a:r>
            <a:r>
              <a:rPr lang="zh-CN" altLang="en-US" sz="24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BF=100%</a:t>
            </a:r>
            <a:r>
              <a:rPr lang="zh-CN" altLang="en-US" sz="24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altLang="zh-CN" sz="2400" dirty="0" smtClean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buSzPct val="150000"/>
              <a:buFont typeface="Arial" charset="0"/>
              <a:buChar char="•"/>
            </a:pPr>
            <a:r>
              <a:rPr lang="en-US" altLang="zh-CN" sz="24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Gluino mass up to 1.8-2 TeV, LSP up to 1-1.2 TeV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46" y="914652"/>
            <a:ext cx="1508980" cy="12424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60" y="2496957"/>
            <a:ext cx="3185640" cy="3154488"/>
          </a:xfrm>
          <a:prstGeom prst="rect">
            <a:avLst/>
          </a:prstGeom>
        </p:spPr>
      </p:pic>
      <p:sp>
        <p:nvSpPr>
          <p:cNvPr id="29" name="Rectangle 23"/>
          <p:cNvSpPr/>
          <p:nvPr/>
        </p:nvSpPr>
        <p:spPr>
          <a:xfrm>
            <a:off x="6281419" y="2050420"/>
            <a:ext cx="144016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Arial"/>
                <a:cs typeface="Arial"/>
              </a:rPr>
              <a:t>SS Di-lept.</a:t>
            </a:r>
            <a:endParaRPr lang="en-US" dirty="0"/>
          </a:p>
        </p:txBody>
      </p:sp>
      <p:sp>
        <p:nvSpPr>
          <p:cNvPr id="30" name="Rectangle 21"/>
          <p:cNvSpPr/>
          <p:nvPr/>
        </p:nvSpPr>
        <p:spPr>
          <a:xfrm>
            <a:off x="6536848" y="3249008"/>
            <a:ext cx="110252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cs-CZ" altLang="zh-CN" sz="1400" dirty="0">
                <a:solidFill>
                  <a:srgbClr val="58438B"/>
                </a:solidFill>
                <a:latin typeface="arial" charset="0"/>
                <a:hlinkClick r:id="rId7"/>
              </a:rPr>
              <a:t>JHEP 09 (2017) 084</a:t>
            </a:r>
            <a:endParaRPr lang="zh-CN" altLang="en-US" sz="1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45" y="921844"/>
            <a:ext cx="1628682" cy="1145154"/>
          </a:xfrm>
          <a:prstGeom prst="rect">
            <a:avLst/>
          </a:prstGeom>
        </p:spPr>
      </p:pic>
      <p:sp>
        <p:nvSpPr>
          <p:cNvPr id="32" name="Rectangle 23"/>
          <p:cNvSpPr/>
          <p:nvPr/>
        </p:nvSpPr>
        <p:spPr>
          <a:xfrm>
            <a:off x="4061861" y="2107711"/>
            <a:ext cx="144016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/>
                <a:cs typeface="Arial"/>
              </a:rPr>
              <a:t>O</a:t>
            </a:r>
            <a:r>
              <a:rPr lang="en-US" altLang="zh-CN" b="1" dirty="0" smtClean="0">
                <a:latin typeface="Arial"/>
                <a:cs typeface="Arial"/>
              </a:rPr>
              <a:t>S Di-lept.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9" y="2558469"/>
            <a:ext cx="2944944" cy="30676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73953" y="4606179"/>
            <a:ext cx="18260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altLang="zh-CN" sz="1600" b="1" u="sng" dirty="0">
                <a:solidFill>
                  <a:srgbClr val="4571D0"/>
                </a:solidFill>
                <a:latin typeface="arial" charset="0"/>
                <a:hlinkClick r:id="rId10"/>
              </a:rPr>
              <a:t>arXiv:1805.11381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242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标题 4"/>
          <p:cNvSpPr txBox="1">
            <a:spLocks/>
          </p:cNvSpPr>
          <p:nvPr/>
        </p:nvSpPr>
        <p:spPr>
          <a:xfrm>
            <a:off x="395536" y="165847"/>
            <a:ext cx="6840760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kumimoji="1" lang="en-US" altLang="zh-CN" sz="2800" b="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rd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 Generation: stop/</a:t>
            </a:r>
            <a:r>
              <a:rPr kumimoji="1" lang="en-US" altLang="zh-CN" sz="2800" b="0" dirty="0" err="1" smtClean="0">
                <a:solidFill>
                  <a:srgbClr val="000000"/>
                </a:solidFill>
                <a:latin typeface="Arial Black"/>
                <a:cs typeface="Arial Black"/>
              </a:rPr>
              <a:t>sbottom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 (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leptonic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) 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" y="2686710"/>
            <a:ext cx="4587361" cy="3950072"/>
          </a:xfrm>
          <a:prstGeom prst="rect">
            <a:avLst/>
          </a:prstGeom>
        </p:spPr>
      </p:pic>
      <p:sp>
        <p:nvSpPr>
          <p:cNvPr id="11" name="Rectangle 20"/>
          <p:cNvSpPr/>
          <p:nvPr/>
        </p:nvSpPr>
        <p:spPr>
          <a:xfrm>
            <a:off x="899811" y="3679889"/>
            <a:ext cx="144016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Arial"/>
                <a:cs typeface="Arial"/>
              </a:rPr>
              <a:t>Single lept.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30" y="1085335"/>
            <a:ext cx="2120528" cy="1674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85" y="2759436"/>
            <a:ext cx="4223767" cy="3672338"/>
          </a:xfrm>
          <a:prstGeom prst="rect">
            <a:avLst/>
          </a:prstGeom>
        </p:spPr>
      </p:pic>
      <p:sp>
        <p:nvSpPr>
          <p:cNvPr id="16" name="幻灯片编号占位符 6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18" name="Rectangle 23"/>
          <p:cNvSpPr/>
          <p:nvPr/>
        </p:nvSpPr>
        <p:spPr>
          <a:xfrm>
            <a:off x="5459091" y="3861048"/>
            <a:ext cx="144016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Arial"/>
                <a:cs typeface="Arial"/>
              </a:rPr>
              <a:t>SS Di-lept.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64" y="971633"/>
            <a:ext cx="2158628" cy="1732776"/>
          </a:xfrm>
          <a:prstGeom prst="rect">
            <a:avLst/>
          </a:prstGeom>
        </p:spPr>
      </p:pic>
      <p:sp>
        <p:nvSpPr>
          <p:cNvPr id="21" name="Rectangle 17"/>
          <p:cNvSpPr/>
          <p:nvPr/>
        </p:nvSpPr>
        <p:spPr>
          <a:xfrm>
            <a:off x="1403648" y="6390759"/>
            <a:ext cx="17281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b="1" u="sng">
                <a:hlinkClick r:id="rId6"/>
              </a:rPr>
              <a:t>arXiv:1711.11520</a:t>
            </a:r>
            <a:endParaRPr lang="is-IS" altLang="zh-CN"/>
          </a:p>
        </p:txBody>
      </p:sp>
      <p:sp>
        <p:nvSpPr>
          <p:cNvPr id="22" name="Rectangle 21"/>
          <p:cNvSpPr/>
          <p:nvPr/>
        </p:nvSpPr>
        <p:spPr>
          <a:xfrm>
            <a:off x="5794806" y="6386444"/>
            <a:ext cx="204933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cs-CZ" altLang="zh-CN" sz="1600" b="1" dirty="0">
                <a:solidFill>
                  <a:srgbClr val="58438B"/>
                </a:solidFill>
                <a:latin typeface="arial" charset="0"/>
                <a:hlinkClick r:id="rId7"/>
              </a:rPr>
              <a:t>JHEP 09 (2017) 084</a:t>
            </a:r>
            <a:endParaRPr lang="zh-CN" altLang="en-US" sz="1600" b="1" dirty="0"/>
          </a:p>
        </p:txBody>
      </p:sp>
      <p:pic>
        <p:nvPicPr>
          <p:cNvPr id="14" name="Picture 16" descr="Bild 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/>
          <a:stretch/>
        </p:blipFill>
        <p:spPr bwMode="auto">
          <a:xfrm>
            <a:off x="7410843" y="57262"/>
            <a:ext cx="1720218" cy="227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638050" y="250420"/>
            <a:ext cx="313462" cy="414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5892" y="-25255"/>
            <a:ext cx="6876256" cy="956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zh-CN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Gaugino search</a:t>
            </a: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: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 via slepton decay (2l/3l)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0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55</a:t>
            </a:fld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1" y="3928431"/>
            <a:ext cx="3456384" cy="2785043"/>
          </a:xfrm>
          <a:prstGeom prst="rect">
            <a:avLst/>
          </a:prstGeom>
        </p:spPr>
      </p:pic>
      <p:sp>
        <p:nvSpPr>
          <p:cNvPr id="25" name="矩形 10"/>
          <p:cNvSpPr/>
          <p:nvPr/>
        </p:nvSpPr>
        <p:spPr>
          <a:xfrm>
            <a:off x="719373" y="5045919"/>
            <a:ext cx="158417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E2224"/>
            </a:solidFill>
          </a:ln>
        </p:spPr>
        <p:txBody>
          <a:bodyPr wrap="square">
            <a:spAutoFit/>
          </a:bodyPr>
          <a:lstStyle/>
          <a:p>
            <a:r>
              <a:rPr lang="nb-NO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arXiv:1708.07875</a:t>
            </a:r>
            <a:endParaRPr lang="zh-CN" altLang="en-US" sz="14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25" y="1053828"/>
            <a:ext cx="2993529" cy="2697829"/>
          </a:xfrm>
          <a:prstGeom prst="rect">
            <a:avLst/>
          </a:prstGeom>
        </p:spPr>
      </p:pic>
      <p:sp>
        <p:nvSpPr>
          <p:cNvPr id="27" name="Rectangle 17"/>
          <p:cNvSpPr/>
          <p:nvPr/>
        </p:nvSpPr>
        <p:spPr>
          <a:xfrm>
            <a:off x="5419676" y="2961447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arXiv:1709.05406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8" name="图片 27" descr="fig_01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18" y="1923413"/>
            <a:ext cx="1512168" cy="12995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61" y="3703985"/>
            <a:ext cx="3059832" cy="2852936"/>
          </a:xfrm>
          <a:prstGeom prst="rect">
            <a:avLst/>
          </a:prstGeom>
        </p:spPr>
      </p:pic>
      <p:sp>
        <p:nvSpPr>
          <p:cNvPr id="30" name="Rectangle 17"/>
          <p:cNvSpPr/>
          <p:nvPr/>
        </p:nvSpPr>
        <p:spPr>
          <a:xfrm>
            <a:off x="5432031" y="5765492"/>
            <a:ext cx="158417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arXiv:1709.05406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1" name="图片 29" descr="fig_01a-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5" y="4591859"/>
            <a:ext cx="1584176" cy="13102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0" y="991098"/>
            <a:ext cx="3302609" cy="2932113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719373" y="1899599"/>
            <a:ext cx="180295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nb-NO" altLang="zh-CN" sz="1600" b="1" u="sng" dirty="0" smtClean="0">
                <a:hlinkClick r:id="rId10"/>
              </a:rPr>
              <a:t>arXiv:1803.02762</a:t>
            </a:r>
            <a:endParaRPr lang="zh-CN" altLang="en-US" sz="1600" b="1" dirty="0">
              <a:solidFill>
                <a:srgbClr val="000000"/>
              </a:solidFill>
            </a:endParaRPr>
          </a:p>
        </p:txBody>
      </p:sp>
      <p:pic>
        <p:nvPicPr>
          <p:cNvPr id="16" name="Picture 16" descr="Bild 2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/>
          <a:stretch/>
        </p:blipFill>
        <p:spPr bwMode="auto">
          <a:xfrm>
            <a:off x="7410843" y="57262"/>
            <a:ext cx="1720218" cy="227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834743" y="1641963"/>
            <a:ext cx="1296317" cy="56290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zh-CN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Slepton search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56</a:t>
            </a:fld>
            <a:endParaRPr lang="zh-CN" altLang="en-US"/>
          </a:p>
        </p:txBody>
      </p:sp>
      <p:pic>
        <p:nvPicPr>
          <p:cNvPr id="17" name="图片 44"/>
          <p:cNvPicPr>
            <a:picLocks noChangeAspect="1"/>
          </p:cNvPicPr>
          <p:nvPr/>
        </p:nvPicPr>
        <p:blipFill rotWithShape="1">
          <a:blip r:embed="rId2"/>
          <a:srcRect l="56871" t="51166" r="3077"/>
          <a:stretch/>
        </p:blipFill>
        <p:spPr>
          <a:xfrm>
            <a:off x="799999" y="1270647"/>
            <a:ext cx="1478921" cy="12239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CMS-PAS-SUS-17-003_Figure_004-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36912"/>
            <a:ext cx="2736304" cy="3308301"/>
          </a:xfrm>
          <a:prstGeom prst="rect">
            <a:avLst/>
          </a:prstGeom>
        </p:spPr>
      </p:pic>
      <p:sp>
        <p:nvSpPr>
          <p:cNvPr id="19" name="Rectangle 17"/>
          <p:cNvSpPr/>
          <p:nvPr/>
        </p:nvSpPr>
        <p:spPr>
          <a:xfrm>
            <a:off x="6466688" y="6164067"/>
            <a:ext cx="231305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Arial"/>
                <a:cs typeface="Arial"/>
              </a:rPr>
              <a:t>CMS-PAS-SUS-17-003</a:t>
            </a:r>
            <a:endParaRPr lang="en-US" sz="16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1781097" cy="12330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10"/>
          <p:cNvSpPr/>
          <p:nvPr/>
        </p:nvSpPr>
        <p:spPr>
          <a:xfrm>
            <a:off x="485922" y="6164067"/>
            <a:ext cx="20896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nb-NO" altLang="zh-CN" b="1" u="sng" dirty="0" smtClean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arXiv:1803.02762</a:t>
            </a:r>
            <a:endParaRPr lang="zh-CN" altLang="en-US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 descr="fig_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920"/>
            <a:ext cx="3240360" cy="31760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37927" y="6164067"/>
            <a:ext cx="286338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Phys. Rev. D 93, 052002 (2016)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" y="2784558"/>
            <a:ext cx="2967397" cy="3100409"/>
          </a:xfrm>
          <a:prstGeom prst="rect">
            <a:avLst/>
          </a:prstGeom>
        </p:spPr>
      </p:pic>
      <p:pic>
        <p:nvPicPr>
          <p:cNvPr id="15" name="Picture 16" descr="Bild 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/>
          <a:stretch/>
        </p:blipFill>
        <p:spPr bwMode="auto">
          <a:xfrm>
            <a:off x="7410843" y="57262"/>
            <a:ext cx="1720218" cy="227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991475" y="632267"/>
            <a:ext cx="1045021" cy="27645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Candara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9144000" cy="661981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6156176" y="743134"/>
            <a:ext cx="144016" cy="5710202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10"/>
          <p:cNvSpPr/>
          <p:nvPr/>
        </p:nvSpPr>
        <p:spPr>
          <a:xfrm>
            <a:off x="5436096" y="1988840"/>
            <a:ext cx="144016" cy="4464496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幻灯片编号占位符 5"/>
          <p:cNvSpPr txBox="1">
            <a:spLocks/>
          </p:cNvSpPr>
          <p:nvPr/>
        </p:nvSpPr>
        <p:spPr>
          <a:xfrm>
            <a:off x="8100392" y="6453336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57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05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7536" cy="631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58</a:t>
            </a:fld>
            <a:endParaRPr lang="zh-CN" altLang="en-US"/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>
            <a:off x="1096419" y="2834620"/>
            <a:ext cx="7200800" cy="2826628"/>
          </a:xfrm>
          <a:prstGeom prst="ellipse">
            <a:avLst/>
          </a:prstGeom>
          <a:noFill/>
          <a:ln w="28575" cmpd="sng">
            <a:solidFill>
              <a:srgbClr val="04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Wingdings" charset="0"/>
              <a:buChar char="l"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944" y="3777059"/>
            <a:ext cx="115468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2400" b="1" dirty="0" smtClean="0">
                <a:solidFill>
                  <a:srgbClr val="0432FF"/>
                </a:solidFill>
                <a:cs typeface="Arial" charset="0"/>
                <a:sym typeface="Symbol" charset="0"/>
              </a:rPr>
              <a:t>exotics</a:t>
            </a:r>
            <a:endParaRPr lang="zh-CN" alt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8712"/>
            <a:ext cx="8788330" cy="6520434"/>
          </a:xfrm>
          <a:prstGeom prst="rect">
            <a:avLst/>
          </a:prstGeom>
        </p:spPr>
      </p:pic>
      <p:sp>
        <p:nvSpPr>
          <p:cNvPr id="9" name="幻灯片编号占位符 5"/>
          <p:cNvSpPr txBox="1">
            <a:spLocks/>
          </p:cNvSpPr>
          <p:nvPr/>
        </p:nvSpPr>
        <p:spPr>
          <a:xfrm>
            <a:off x="8100392" y="6453336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59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5453" y="996972"/>
            <a:ext cx="9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432FF"/>
                </a:solidFill>
                <a:latin typeface="SimHei" charset="-122"/>
                <a:ea typeface="SimHei" charset="-122"/>
                <a:cs typeface="SimHei" charset="-122"/>
              </a:rPr>
              <a:t>额外维粒⼦</a:t>
            </a:r>
          </a:p>
        </p:txBody>
      </p:sp>
      <p:sp>
        <p:nvSpPr>
          <p:cNvPr id="10" name="矩形 9"/>
          <p:cNvSpPr/>
          <p:nvPr/>
        </p:nvSpPr>
        <p:spPr>
          <a:xfrm>
            <a:off x="182958" y="2188201"/>
            <a:ext cx="952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altLang="zh-CN" sz="2000" b="1" baseline="30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′</a:t>
            </a:r>
            <a:r>
              <a:rPr lang="en-US" altLang="zh-CN" sz="20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, Z</a:t>
            </a:r>
            <a:r>
              <a:rPr lang="en-US" altLang="zh-CN" sz="2000" b="1" baseline="30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′</a:t>
            </a:r>
            <a:endParaRPr lang="zh-CN" altLang="en-US" sz="2000" b="1" baseline="30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495" y="3181282"/>
            <a:ext cx="1080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432FF"/>
                </a:solidFill>
                <a:latin typeface="SimHei" charset="-122"/>
                <a:ea typeface="SimHei" charset="-122"/>
                <a:cs typeface="SimHei" charset="-122"/>
              </a:rPr>
              <a:t>暗物质</a:t>
            </a:r>
            <a:endParaRPr lang="zh-CN" altLang="en-US" b="1" dirty="0">
              <a:solidFill>
                <a:srgbClr val="0432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9628" y="3550614"/>
            <a:ext cx="1358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leptoquark</a:t>
            </a:r>
            <a:endParaRPr lang="zh-CN" alt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496" y="4014412"/>
            <a:ext cx="117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432FF"/>
                </a:solidFill>
                <a:latin typeface="SimHei" charset="-122"/>
                <a:ea typeface="SimHei" charset="-122"/>
                <a:cs typeface="SimHei" charset="-122"/>
              </a:rPr>
              <a:t>额外夸克</a:t>
            </a:r>
            <a:endParaRPr lang="zh-CN" altLang="en-US" b="1" dirty="0">
              <a:solidFill>
                <a:srgbClr val="0432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496" y="4664899"/>
            <a:ext cx="117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432FF"/>
                </a:solidFill>
                <a:latin typeface="SimHei" charset="-122"/>
                <a:ea typeface="SimHei" charset="-122"/>
                <a:cs typeface="SimHei" charset="-122"/>
              </a:rPr>
              <a:t>重费米子</a:t>
            </a:r>
            <a:endParaRPr lang="zh-CN" altLang="en-US" b="1" dirty="0">
              <a:solidFill>
                <a:srgbClr val="0432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496" y="5409852"/>
            <a:ext cx="117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432FF"/>
                </a:solidFill>
                <a:latin typeface="SimHei" charset="-122"/>
                <a:ea typeface="SimHei" charset="-122"/>
                <a:cs typeface="SimHei" charset="-122"/>
              </a:rPr>
              <a:t>其他</a:t>
            </a:r>
            <a:endParaRPr lang="zh-CN" altLang="en-US" b="1" dirty="0">
              <a:solidFill>
                <a:srgbClr val="0432F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9628" y="2658785"/>
            <a:ext cx="1359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Contact interactions</a:t>
            </a:r>
            <a:endParaRPr lang="zh-CN" altLang="en-US" sz="1600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Connector 7"/>
          <p:cNvCxnSpPr/>
          <p:nvPr/>
        </p:nvCxnSpPr>
        <p:spPr>
          <a:xfrm>
            <a:off x="1475656" y="4725144"/>
            <a:ext cx="86409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7"/>
          <p:cNvCxnSpPr/>
          <p:nvPr/>
        </p:nvCxnSpPr>
        <p:spPr>
          <a:xfrm>
            <a:off x="1475656" y="2276872"/>
            <a:ext cx="86409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6</a:t>
            </a:fld>
            <a:endParaRPr lang="zh-CN" altLang="en-US" dirty="0"/>
          </a:p>
        </p:txBody>
      </p:sp>
      <p:sp>
        <p:nvSpPr>
          <p:cNvPr id="9" name="椭圆 21"/>
          <p:cNvSpPr>
            <a:spLocks noChangeArrowheads="1"/>
          </p:cNvSpPr>
          <p:nvPr/>
        </p:nvSpPr>
        <p:spPr bwMode="auto">
          <a:xfrm>
            <a:off x="2915816" y="1988840"/>
            <a:ext cx="1800200" cy="782795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22313" indent="-265113" defTabSz="457200">
              <a:buFontTx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dirty="0">
              <a:solidFill>
                <a:srgbClr val="342698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496" y="2699627"/>
            <a:ext cx="15453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粒子“</a:t>
            </a:r>
            <a:r>
              <a:rPr lang="zh-CN" altLang="zh-CN" dirty="0">
                <a:latin typeface="SimHei" charset="-122"/>
                <a:ea typeface="SimHei" charset="-122"/>
                <a:cs typeface="SimHei" charset="-122"/>
              </a:rPr>
              <a:t>微观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世界”，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强弱相互作用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主导，理论模型是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标准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模型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99827"/>
            <a:ext cx="1152128" cy="10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3648377" y="601199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引力和电磁力占主导地位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80014" y="4679846"/>
            <a:ext cx="648071" cy="273630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5403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右箭头标注 18"/>
          <p:cNvSpPr/>
          <p:nvPr/>
        </p:nvSpPr>
        <p:spPr>
          <a:xfrm rot="2642113">
            <a:off x="1641897" y="1311618"/>
            <a:ext cx="1121737" cy="93193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232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/>
          <p:cNvSpPr/>
          <p:nvPr/>
        </p:nvSpPr>
        <p:spPr>
          <a:xfrm rot="18823486">
            <a:off x="1550164" y="1286155"/>
            <a:ext cx="102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新物理，新粒子</a:t>
            </a:r>
            <a:r>
              <a:rPr lang="zh-CN" altLang="en-US" b="1" dirty="0" smtClean="0">
                <a:solidFill>
                  <a:srgbClr val="FF0000"/>
                </a:solidFill>
              </a:rPr>
              <a:t>？</a:t>
            </a:r>
            <a:r>
              <a:rPr lang="zh-CN" altLang="zh-CN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8" name="直线箭头连接符 17"/>
          <p:cNvCxnSpPr/>
          <p:nvPr/>
        </p:nvCxnSpPr>
        <p:spPr>
          <a:xfrm flipV="1">
            <a:off x="1475656" y="2420888"/>
            <a:ext cx="504056" cy="12241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susy partic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1049">
            <a:off x="553965" y="893403"/>
            <a:ext cx="1132006" cy="98120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57">
            <a:off x="8005325" y="3215817"/>
            <a:ext cx="1045196" cy="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 rot="20619331">
            <a:off x="7670702" y="1896083"/>
            <a:ext cx="111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SimHei" charset="-122"/>
                <a:ea typeface="SimHei" charset="-122"/>
                <a:cs typeface="SimHei" charset="-122"/>
              </a:rPr>
              <a:t>引力主导，</a:t>
            </a:r>
            <a:endParaRPr lang="en-US" altLang="zh-CN" b="1" dirty="0" smtClean="0"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爱因斯坦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的广义相对论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4" name="右箭头标注 23"/>
          <p:cNvSpPr/>
          <p:nvPr/>
        </p:nvSpPr>
        <p:spPr>
          <a:xfrm rot="9774883">
            <a:off x="7340060" y="1817490"/>
            <a:ext cx="1520662" cy="1424994"/>
          </a:xfrm>
          <a:prstGeom prst="rightArrowCallout">
            <a:avLst>
              <a:gd name="adj1" fmla="val 25000"/>
              <a:gd name="adj2" fmla="val 25000"/>
              <a:gd name="adj3" fmla="val 16116"/>
              <a:gd name="adj4" fmla="val 75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右箭头标注 24"/>
          <p:cNvSpPr/>
          <p:nvPr/>
        </p:nvSpPr>
        <p:spPr>
          <a:xfrm>
            <a:off x="70992" y="2699627"/>
            <a:ext cx="1656184" cy="1728192"/>
          </a:xfrm>
          <a:prstGeom prst="rightArrowCallout">
            <a:avLst>
              <a:gd name="adj1" fmla="val 26781"/>
              <a:gd name="adj2" fmla="val 25891"/>
              <a:gd name="adj3" fmla="val 13072"/>
              <a:gd name="adj4" fmla="val 7755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96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423811" y="30926"/>
            <a:ext cx="6767989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Resonance (</a:t>
            </a:r>
            <a:r>
              <a:rPr lang="en-US" altLang="zh-CN" sz="2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di-jet</a:t>
            </a:r>
            <a:r>
              <a:rPr kumimoji="1" lang="en-US" altLang="zh-CN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)</a:t>
            </a:r>
            <a:endParaRPr kumimoji="1" lang="zh-CN" alt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60</a:t>
            </a:fld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7445466" y="211238"/>
            <a:ext cx="115288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mr-IN" altLang="zh-CN" sz="1600" b="1" u="sng" dirty="0" smtClean="0">
                <a:hlinkClick r:id="rId2"/>
              </a:rPr>
              <a:t>EXO-16-056</a:t>
            </a:r>
            <a:endParaRPr lang="zh-CN" altLang="en-US" sz="16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9" y="779781"/>
            <a:ext cx="4102904" cy="43054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59" y="779780"/>
            <a:ext cx="4712547" cy="430540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264213" y="5124092"/>
            <a:ext cx="4628726" cy="1477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Results interpreted in many models e.g.</a:t>
            </a:r>
            <a:r>
              <a:rPr lang="zh-CN" altLang="en-US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String resonance ~ 7.7 </a:t>
            </a:r>
            <a:r>
              <a:rPr lang="zh-CN" altLang="en-US" b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endParaRPr lang="en-US" altLang="zh-CN" b="1" dirty="0" smtClean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Excited quark ~ 6 TeV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W’ ~ 3.3 TeV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Z’ ~ 2.7 TeV</a:t>
            </a:r>
            <a:endParaRPr lang="zh-CN" altLang="en-US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3" y="4901036"/>
            <a:ext cx="3606777" cy="19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423811" y="30926"/>
            <a:ext cx="6767989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Dark Matter</a:t>
            </a:r>
            <a:r>
              <a:rPr kumimoji="1" lang="zh-CN" altLang="en-US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 （</a:t>
            </a:r>
            <a:r>
              <a:rPr kumimoji="1" lang="zh-CN" altLang="en-US" sz="2800" dirty="0" smtClean="0">
                <a:solidFill>
                  <a:srgbClr val="0432FF"/>
                </a:solidFill>
                <a:latin typeface="SimHei" charset="-122"/>
                <a:ea typeface="SimHei" charset="-122"/>
                <a:cs typeface="SimHei" charset="-122"/>
              </a:rPr>
              <a:t>暗物质</a:t>
            </a:r>
            <a:r>
              <a:rPr kumimoji="1" lang="zh-CN" altLang="en-US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）</a:t>
            </a:r>
            <a:endParaRPr kumimoji="1" lang="zh-CN" alt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" y="855576"/>
            <a:ext cx="6279624" cy="58137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/>
          <a:stretch/>
        </p:blipFill>
        <p:spPr>
          <a:xfrm>
            <a:off x="6359854" y="855577"/>
            <a:ext cx="2676642" cy="2357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611560" y="842472"/>
            <a:ext cx="4038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Searches with MET+X or mediator</a:t>
            </a:r>
          </a:p>
        </p:txBody>
      </p:sp>
      <p:sp>
        <p:nvSpPr>
          <p:cNvPr id="19" name="矩形 18"/>
          <p:cNvSpPr/>
          <p:nvPr/>
        </p:nvSpPr>
        <p:spPr>
          <a:xfrm>
            <a:off x="6117312" y="3212977"/>
            <a:ext cx="29488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Searches in the 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Mono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X </a:t>
            </a:r>
            <a:r>
              <a:rPr lang="zh-CN" alt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final 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states</a:t>
            </a:r>
            <a:r>
              <a:rPr lang="en-US" altLang="zh-CN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: Many models constrained up to 1-2 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TeV</a:t>
            </a:r>
          </a:p>
          <a:p>
            <a:pPr marL="285750" indent="-285750" algn="just">
              <a:spcAft>
                <a:spcPts val="600"/>
              </a:spcAft>
              <a:buFont typeface="Arial" charset="0"/>
              <a:buChar char="•"/>
            </a:pPr>
            <a:r>
              <a:rPr lang="en-US" altLang="zh-CN" b="1" dirty="0">
                <a:solidFill>
                  <a:srgbClr val="9437FF"/>
                </a:solidFill>
                <a:latin typeface="Times New Roman" charset="0"/>
                <a:ea typeface="Times New Roman" charset="0"/>
                <a:cs typeface="Times New Roman" charset="0"/>
              </a:rPr>
              <a:t>Searches also in the Di-Jet final states exclude up to </a:t>
            </a:r>
            <a:r>
              <a:rPr lang="en-US" altLang="zh-CN" b="1" dirty="0" smtClean="0">
                <a:solidFill>
                  <a:srgbClr val="9437FF"/>
                </a:solidFill>
                <a:latin typeface="Times New Roman" charset="0"/>
                <a:ea typeface="Times New Roman" charset="0"/>
                <a:cs typeface="Times New Roman" charset="0"/>
              </a:rPr>
              <a:t>2.6 </a:t>
            </a:r>
            <a:r>
              <a:rPr lang="en-US" altLang="zh-CN" b="1" dirty="0">
                <a:solidFill>
                  <a:srgbClr val="9437FF"/>
                </a:solidFill>
                <a:latin typeface="Times New Roman" charset="0"/>
                <a:ea typeface="Times New Roman" charset="0"/>
                <a:cs typeface="Times New Roman" charset="0"/>
              </a:rPr>
              <a:t>TeV for almost whole DM range</a:t>
            </a:r>
            <a:endParaRPr lang="zh-CN" altLang="en-US" b="1" dirty="0">
              <a:solidFill>
                <a:srgbClr val="9437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41582"/>
            <a:ext cx="2948900" cy="1293522"/>
          </a:xfrm>
          <a:prstGeom prst="rect">
            <a:avLst/>
          </a:prstGeom>
          <a:ln>
            <a:solidFill>
              <a:srgbClr val="9437FF"/>
            </a:solidFill>
          </a:ln>
        </p:spPr>
      </p:pic>
      <p:sp>
        <p:nvSpPr>
          <p:cNvPr id="23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173410" y="652331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75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423811" y="30926"/>
            <a:ext cx="6767989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err="1" smtClean="0">
                <a:solidFill>
                  <a:srgbClr val="0432FF"/>
                </a:solidFill>
                <a:latin typeface="Arial Black"/>
                <a:cs typeface="Arial Black"/>
              </a:rPr>
              <a:t>Leptoquarks</a:t>
            </a:r>
            <a:endParaRPr kumimoji="1" lang="zh-CN" alt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07903" y="814980"/>
            <a:ext cx="53285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Leptoquarks </a:t>
            </a:r>
            <a:r>
              <a:rPr lang="zh-CN" altLang="en-US" b="1" dirty="0">
                <a:latin typeface="Times New Roman" charset="0"/>
                <a:ea typeface="Times New Roman" charset="0"/>
                <a:cs typeface="Times New Roman" charset="0"/>
              </a:rPr>
              <a:t>(LQs) arise in many models, such as grand unified theories, compositeness models and superstring </a:t>
            </a: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theories.</a:t>
            </a:r>
            <a:endParaRPr lang="en-US" altLang="zh-CN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LQs</a:t>
            </a:r>
            <a:r>
              <a:rPr lang="zh-CN" altLang="en-US" b="1" dirty="0">
                <a:latin typeface="Times New Roman" charset="0"/>
                <a:ea typeface="Times New Roman" charset="0"/>
                <a:cs typeface="Times New Roman" charset="0"/>
              </a:rPr>
              <a:t>: carry colour charge, fractional electric charge, and both lepton and baryon quantum </a:t>
            </a: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numbers.</a:t>
            </a:r>
            <a:endParaRPr lang="en-US" altLang="zh-CN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zh-CN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If </a:t>
            </a:r>
            <a:r>
              <a:rPr lang="zh-CN" altLang="en-US" b="1" dirty="0">
                <a:latin typeface="Times New Roman" charset="0"/>
                <a:ea typeface="Times New Roman" charset="0"/>
                <a:cs typeface="Times New Roman" charset="0"/>
              </a:rPr>
              <a:t>exist, decay into a lepton and a quark. </a:t>
            </a:r>
            <a:r>
              <a:rPr lang="zh-CN" alt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Search for resonance of lepton+jet in experiment.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97" y="3541028"/>
            <a:ext cx="2935531" cy="2884451"/>
          </a:xfrm>
          <a:prstGeom prst="rect">
            <a:avLst/>
          </a:prstGeom>
        </p:spPr>
      </p:pic>
      <p:sp>
        <p:nvSpPr>
          <p:cNvPr id="13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62</a:t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0" y="1031037"/>
            <a:ext cx="1944216" cy="113769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72200" y="3171696"/>
            <a:ext cx="257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altLang="zh-CN" b="1" u="sng">
                <a:solidFill>
                  <a:srgbClr val="4571D0"/>
                </a:solidFill>
                <a:latin typeface="Arial" charset="0"/>
                <a:hlinkClick r:id="rId4"/>
              </a:rPr>
              <a:t>CMS-PAS-B2G-16-028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088088" y="4936445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τt</a:t>
            </a:r>
          </a:p>
        </p:txBody>
      </p:sp>
      <p:sp>
        <p:nvSpPr>
          <p:cNvPr id="15" name="矩形 14"/>
          <p:cNvSpPr/>
          <p:nvPr/>
        </p:nvSpPr>
        <p:spPr>
          <a:xfrm>
            <a:off x="611560" y="6425479"/>
            <a:ext cx="7874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charset="0"/>
                <a:ea typeface="Times New Roman" charset="0"/>
                <a:cs typeface="Times New Roman" charset="0"/>
              </a:rPr>
              <a:t>No significant excess observed in 2~36fb -1 . Results in terms of β = BR(LQ→lq)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68" y="1013893"/>
            <a:ext cx="1661064" cy="12687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0" y="3494365"/>
            <a:ext cx="3113369" cy="29969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83" y="3471953"/>
            <a:ext cx="3136652" cy="301936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690364" y="3206935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i="1" u="sng" dirty="0">
                <a:solidFill>
                  <a:srgbClr val="4571D0"/>
                </a:solidFill>
                <a:latin typeface="arial" charset="0"/>
                <a:hlinkClick r:id="rId8"/>
              </a:rPr>
              <a:t>New J. Phys. 18 (2016) 093016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296775" y="4822196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eq</a:t>
            </a:r>
          </a:p>
        </p:txBody>
      </p:sp>
      <p:sp>
        <p:nvSpPr>
          <p:cNvPr id="23" name="矩形 22"/>
          <p:cNvSpPr/>
          <p:nvPr/>
        </p:nvSpPr>
        <p:spPr>
          <a:xfrm>
            <a:off x="5156145" y="4705613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µq</a:t>
            </a:r>
          </a:p>
        </p:txBody>
      </p:sp>
      <p:sp>
        <p:nvSpPr>
          <p:cNvPr id="24" name="矩形 23"/>
          <p:cNvSpPr/>
          <p:nvPr/>
        </p:nvSpPr>
        <p:spPr>
          <a:xfrm>
            <a:off x="434794" y="2447842"/>
            <a:ext cx="2783711" cy="646331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m(LQ1,LQ2) &gt; 1.1TeV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m(LQ3) &gt; 0.9 TeV</a:t>
            </a:r>
            <a:endParaRPr lang="en-US" altLang="zh-CN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755576" y="13822"/>
            <a:ext cx="6767989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Heavy quarks (</a:t>
            </a:r>
            <a:r>
              <a:rPr kumimoji="1" lang="zh-CN" altLang="en-US" sz="2800" b="0" dirty="0" smtClean="0">
                <a:solidFill>
                  <a:srgbClr val="0432FF"/>
                </a:solidFill>
                <a:latin typeface="Arial Black"/>
                <a:cs typeface="Arial Black"/>
              </a:rPr>
              <a:t>额外夸克）</a:t>
            </a:r>
            <a:endParaRPr kumimoji="1" lang="zh-CN" altLang="en-US" sz="28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63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0" y="947557"/>
            <a:ext cx="9144000" cy="52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7B63E5F-8782-8A49-B04F-93428C034718}" type="slidenum">
              <a:rPr lang="zh-CN" altLang="en-US" smtClean="0"/>
              <a:pPr>
                <a:defRPr/>
              </a:pPr>
              <a:t>64</a:t>
            </a:fld>
            <a:endParaRPr lang="en-US" altLang="zh-CN"/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492249" y="4365104"/>
            <a:ext cx="8328223" cy="2015936"/>
          </a:xfrm>
          <a:prstGeom prst="rect">
            <a:avLst/>
          </a:prstGeom>
          <a:noFill/>
          <a:ln w="222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Long </a:t>
            </a:r>
            <a:r>
              <a:rPr lang="en-US" altLang="zh-CN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term prospects for 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 more collider scenarios have been studied (14, </a:t>
            </a:r>
            <a:r>
              <a:rPr lang="en-US" altLang="zh-CN" sz="23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33,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100 TeV @3000 fb</a:t>
            </a:r>
            <a:r>
              <a:rPr lang="en-US" altLang="zh-CN" sz="2300" b="1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Us</a:t>
            </a:r>
            <a:r>
              <a:rPr lang="en-US" altLang="zh-CN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same search strategy as 8-13TeV @LHC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Use simple analysis strategies, </a:t>
            </a:r>
            <a:r>
              <a:rPr lang="en-US" altLang="zh-CN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assume 20% syst. 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uncertainty, avoid assumption on detector design, pileup sensitivity,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etc</a:t>
            </a:r>
            <a:endParaRPr lang="en-US" altLang="zh-CN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4" name="图表 13"/>
          <p:cNvGraphicFramePr/>
          <p:nvPr>
            <p:extLst/>
          </p:nvPr>
        </p:nvGraphicFramePr>
        <p:xfrm>
          <a:off x="1259632" y="918393"/>
          <a:ext cx="6336704" cy="321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/>
          <p:cNvSpPr/>
          <p:nvPr/>
        </p:nvSpPr>
        <p:spPr>
          <a:xfrm>
            <a:off x="6156176" y="3073365"/>
            <a:ext cx="257993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arXiv:1311.6480, 1406.4512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altLang="zh-CN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1410.6287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zh-CN" altLang="en-US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标题 4"/>
          <p:cNvSpPr txBox="1">
            <a:spLocks/>
          </p:cNvSpPr>
          <p:nvPr/>
        </p:nvSpPr>
        <p:spPr>
          <a:xfrm>
            <a:off x="1259631" y="28304"/>
            <a:ext cx="6552728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Future Collider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835696" y="3002135"/>
            <a:ext cx="2160240" cy="1211805"/>
          </a:xfrm>
          <a:prstGeom prst="ellipse">
            <a:avLst/>
          </a:prstGeom>
          <a:noFill/>
          <a:ln w="28575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l"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395536" y="16815"/>
            <a:ext cx="6552728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HL-LHC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65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372200" y="332656"/>
            <a:ext cx="26323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ATL-PHYS-PUB-2014-010</a:t>
            </a:r>
            <a:endParaRPr lang="zh-CN" alt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图片 8" descr="fig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365104"/>
            <a:ext cx="3490053" cy="2492896"/>
          </a:xfrm>
          <a:prstGeom prst="rect">
            <a:avLst/>
          </a:prstGeom>
        </p:spPr>
      </p:pic>
      <p:pic>
        <p:nvPicPr>
          <p:cNvPr id="11" name="图片 10" descr="fig_09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07203"/>
            <a:ext cx="3384376" cy="2491933"/>
          </a:xfrm>
          <a:prstGeom prst="rect">
            <a:avLst/>
          </a:prstGeom>
        </p:spPr>
      </p:pic>
      <p:pic>
        <p:nvPicPr>
          <p:cNvPr id="13" name="图片 12" descr="fig_09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67164"/>
            <a:ext cx="3240360" cy="2325933"/>
          </a:xfrm>
          <a:prstGeom prst="rect">
            <a:avLst/>
          </a:prstGeom>
        </p:spPr>
      </p:pic>
      <p:pic>
        <p:nvPicPr>
          <p:cNvPr id="14" name="图片 13" descr="fig_06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708920"/>
            <a:ext cx="1370686" cy="1094623"/>
          </a:xfrm>
          <a:prstGeom prst="rect">
            <a:avLst/>
          </a:prstGeom>
        </p:spPr>
      </p:pic>
      <p:pic>
        <p:nvPicPr>
          <p:cNvPr id="15" name="图片 14" descr="fig_06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2204864"/>
            <a:ext cx="1368152" cy="108497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5496" y="908720"/>
            <a:ext cx="9000999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lIns="36000" rIns="10800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altLang="zh-CN" sz="2000" dirty="0" smtClean="0">
                <a:latin typeface="Times New Roman"/>
                <a:ea typeface="Hei"/>
                <a:cs typeface="Times New Roman"/>
              </a:rPr>
              <a:t>ATLAS studied long term prospects for the (HL-)LHC with 300, 3000 fb</a:t>
            </a:r>
            <a:r>
              <a:rPr lang="en-US" altLang="zh-CN" sz="2000" baseline="30000" dirty="0" smtClean="0">
                <a:latin typeface="Times New Roman"/>
                <a:ea typeface="Hei"/>
                <a:cs typeface="Times New Roman"/>
              </a:rPr>
              <a:t>-1</a:t>
            </a:r>
            <a:r>
              <a:rPr lang="en-US" altLang="zh-CN" sz="2000" dirty="0" smtClean="0">
                <a:latin typeface="Times New Roman"/>
                <a:ea typeface="Hei"/>
                <a:cs typeface="Times New Roman"/>
              </a:rPr>
              <a:t>@14TeV</a:t>
            </a:r>
            <a:endParaRPr lang="en-US" altLang="zh-CN" sz="2000" dirty="0">
              <a:latin typeface="Times New Roman"/>
              <a:ea typeface="Hei"/>
              <a:cs typeface="Times New Roman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altLang="zh-CN" sz="2000" b="1" dirty="0">
                <a:latin typeface="Times New Roman"/>
                <a:ea typeface="Hei"/>
                <a:cs typeface="Times New Roman"/>
              </a:rPr>
              <a:t>Discovery potential up to </a:t>
            </a:r>
            <a:r>
              <a:rPr lang="en-US" altLang="zh-CN" sz="2000" b="1" dirty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2.5 TeV gluinos, 1.3 TeV squarks/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sbottom and </a:t>
            </a:r>
            <a:r>
              <a:rPr lang="en-US" altLang="zh-CN" sz="2000" b="1" dirty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800 GeV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Electroweakinos, 500 GeV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stau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/>
                <a:ea typeface="Hei"/>
                <a:cs typeface="Times New Roman"/>
              </a:rPr>
              <a:t>with 3000 fb</a:t>
            </a:r>
            <a:r>
              <a:rPr lang="en-US" altLang="zh-CN" sz="2000" b="1" baseline="30000" dirty="0" smtClean="0">
                <a:solidFill>
                  <a:srgbClr val="000000"/>
                </a:solidFill>
                <a:latin typeface="Times New Roman"/>
                <a:ea typeface="Hei"/>
                <a:cs typeface="Times New Roman"/>
              </a:rPr>
              <a:t>-1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/>
                <a:ea typeface="Hei"/>
                <a:cs typeface="Times New Roman"/>
              </a:rPr>
              <a:t>.</a:t>
            </a:r>
            <a:endParaRPr lang="en-US" altLang="zh-CN" sz="2000" b="1" dirty="0">
              <a:solidFill>
                <a:srgbClr val="000000"/>
              </a:solidFill>
              <a:effectLst/>
              <a:latin typeface="Times New Roman"/>
              <a:ea typeface="Hei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6296" y="1916832"/>
            <a:ext cx="18041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Arial"/>
                <a:cs typeface="Arial"/>
              </a:rPr>
              <a:t>2023:~300   fb</a:t>
            </a:r>
            <a:r>
              <a:rPr kumimoji="1" lang="en-US" altLang="zh-CN" baseline="30000" dirty="0" smtClean="0">
                <a:solidFill>
                  <a:srgbClr val="0000FF"/>
                </a:solidFill>
                <a:latin typeface="Arial"/>
                <a:cs typeface="Arial"/>
              </a:rPr>
              <a:t>-1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Arial"/>
                <a:cs typeface="Arial"/>
              </a:rPr>
              <a:t>2037:~3000 fb</a:t>
            </a:r>
            <a:r>
              <a:rPr kumimoji="1" lang="en-US" altLang="zh-CN" baseline="30000" dirty="0" smtClean="0">
                <a:solidFill>
                  <a:srgbClr val="0000FF"/>
                </a:solidFill>
                <a:latin typeface="Arial"/>
                <a:cs typeface="Arial"/>
              </a:rPr>
              <a:t>-1</a:t>
            </a:r>
            <a:endParaRPr kumimoji="1" lang="zh-CN" altLang="en-US" baseline="30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6" name="图片 2" descr="fig_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66342"/>
            <a:ext cx="3816424" cy="259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39" y="5229200"/>
            <a:ext cx="145616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6372200" y="4797152"/>
            <a:ext cx="26323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ATL-PHYS-PUB-</a:t>
            </a:r>
            <a:r>
              <a:rPr lang="en-US" altLang="zh-CN" sz="1600" b="1" dirty="0" smtClean="0">
                <a:solidFill>
                  <a:srgbClr val="000000"/>
                </a:solidFill>
                <a:latin typeface="Arial"/>
                <a:cs typeface="Arial"/>
              </a:rPr>
              <a:t>2016-021</a:t>
            </a:r>
            <a:endParaRPr lang="zh-CN" alt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1" name="图片 9" descr="fig_02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77" y="5229200"/>
            <a:ext cx="133922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4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395536" y="16815"/>
            <a:ext cx="6552728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HL-LHC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4479"/>
            <a:ext cx="3915832" cy="375673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56491" y="5229020"/>
            <a:ext cx="3108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Exited quark </a:t>
            </a:r>
            <a:r>
              <a:rPr lang="en-US" altLang="zh-CN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*</a:t>
            </a:r>
            <a:r>
              <a:rPr lang="en-US" altLang="zh-CN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qg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: di-jet</a:t>
            </a:r>
            <a:endParaRPr lang="zh-CN" alt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6490" y="1092936"/>
            <a:ext cx="3237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altLang="zh-CN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ATL-PHYS-PUB-2015-004</a:t>
            </a:r>
            <a:endParaRPr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344790"/>
            <a:ext cx="4688371" cy="388423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364088" y="1055760"/>
            <a:ext cx="2762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altLang="zh-CN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ATL-PHYS-PUB-2017-002</a:t>
            </a:r>
            <a:endParaRPr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94969" y="5301208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Z’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ttbar</a:t>
            </a:r>
            <a:endParaRPr lang="zh-CN" alt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21117" y="5598352"/>
            <a:ext cx="108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8 TeV</a:t>
            </a:r>
            <a:endParaRPr lang="zh-CN" alt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628153" y="5877272"/>
            <a:ext cx="108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zh-CN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4 TeV</a:t>
            </a:r>
            <a:endParaRPr lang="zh-CN" alt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4"/>
          <p:cNvSpPr txBox="1">
            <a:spLocks/>
          </p:cNvSpPr>
          <p:nvPr/>
        </p:nvSpPr>
        <p:spPr>
          <a:xfrm>
            <a:off x="539552" y="28304"/>
            <a:ext cx="8328223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2400" b="0" dirty="0">
                <a:solidFill>
                  <a:srgbClr val="000000"/>
                </a:solidFill>
                <a:latin typeface="Arial Black"/>
                <a:cs typeface="Arial Black"/>
              </a:rPr>
              <a:t>Future hadron collider projects in a </a:t>
            </a:r>
            <a:r>
              <a:rPr kumimoji="1" lang="en-US" altLang="zh-CN" sz="2400" b="0" dirty="0" smtClean="0">
                <a:solidFill>
                  <a:srgbClr val="000000"/>
                </a:solidFill>
                <a:latin typeface="Arial Black"/>
                <a:cs typeface="Arial Black"/>
              </a:rPr>
              <a:t>nutshell</a:t>
            </a:r>
          </a:p>
          <a:p>
            <a:pPr algn="ctr"/>
            <a:r>
              <a:rPr kumimoji="1" lang="en-US" altLang="zh-CN" sz="2400" b="0" dirty="0" smtClean="0">
                <a:solidFill>
                  <a:srgbClr val="000000"/>
                </a:solidFill>
                <a:latin typeface="Arial Black"/>
                <a:cs typeface="Arial Black"/>
              </a:rPr>
              <a:t>-- The </a:t>
            </a:r>
            <a:r>
              <a:rPr kumimoji="1" lang="en-US" altLang="zh-CN" sz="2400" b="0" dirty="0">
                <a:solidFill>
                  <a:srgbClr val="000000"/>
                </a:solidFill>
                <a:latin typeface="Arial Black"/>
                <a:cs typeface="Arial Black"/>
              </a:rPr>
              <a:t>next discovery machine</a:t>
            </a:r>
            <a:endParaRPr kumimoji="1" lang="zh-CN" altLang="en-US" sz="24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947280"/>
            <a:ext cx="8772252" cy="24482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6120"/>
            <a:ext cx="3168352" cy="3293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09" y="3522440"/>
            <a:ext cx="4690687" cy="3175920"/>
          </a:xfrm>
          <a:prstGeom prst="rect">
            <a:avLst/>
          </a:prstGeom>
        </p:spPr>
      </p:pic>
      <p:sp>
        <p:nvSpPr>
          <p:cNvPr id="57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fld id="{B7B63E5F-8782-8A49-B04F-93428C034718}" type="slidenum">
              <a:rPr lang="zh-CN" altLang="en-US" smtClean="0"/>
              <a:pPr>
                <a:defRPr/>
              </a:pPr>
              <a:t>67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58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7B63E5F-8782-8A49-B04F-93428C034718}" type="slidenum">
              <a:rPr lang="zh-CN" altLang="en-US" smtClean="0"/>
              <a:pPr>
                <a:defRPr/>
              </a:pPr>
              <a:t>68</a:t>
            </a:fld>
            <a:endParaRPr lang="en-US" altLang="zh-CN"/>
          </a:p>
        </p:txBody>
      </p:sp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492249" y="4365104"/>
            <a:ext cx="8328223" cy="2015936"/>
          </a:xfrm>
          <a:prstGeom prst="rect">
            <a:avLst/>
          </a:prstGeom>
          <a:noFill/>
          <a:ln w="222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Long </a:t>
            </a:r>
            <a:r>
              <a:rPr lang="en-US" altLang="zh-CN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term prospects for 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 more collider scenarios have been studied (14, </a:t>
            </a:r>
            <a:r>
              <a:rPr lang="en-US" altLang="zh-CN" sz="2300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33,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3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100 TeV @3000 fb</a:t>
            </a:r>
            <a:r>
              <a:rPr lang="en-US" altLang="zh-CN" sz="2300" b="1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Us</a:t>
            </a:r>
            <a:r>
              <a:rPr lang="en-US" altLang="zh-CN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same search strategy as 8-13TeV @LHC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Use simple analysis strategies, </a:t>
            </a:r>
            <a:r>
              <a:rPr lang="en-US" altLang="zh-CN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assume 20% syst. 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uncertainty, avoid assumption on detector design, pileup sensitivity,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etc</a:t>
            </a:r>
            <a:endParaRPr lang="en-US" altLang="zh-CN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4" name="图表 13"/>
          <p:cNvGraphicFramePr/>
          <p:nvPr>
            <p:extLst/>
          </p:nvPr>
        </p:nvGraphicFramePr>
        <p:xfrm>
          <a:off x="1259632" y="918393"/>
          <a:ext cx="6336704" cy="321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 14"/>
          <p:cNvSpPr/>
          <p:nvPr/>
        </p:nvSpPr>
        <p:spPr>
          <a:xfrm>
            <a:off x="6156176" y="3073365"/>
            <a:ext cx="257993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arXiv:1311.6480, 1406.4512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altLang="zh-CN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1410.6287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zh-CN" altLang="en-US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标题 4"/>
          <p:cNvSpPr txBox="1">
            <a:spLocks/>
          </p:cNvSpPr>
          <p:nvPr/>
        </p:nvSpPr>
        <p:spPr>
          <a:xfrm>
            <a:off x="1259631" y="28304"/>
            <a:ext cx="6552728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Future Collider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3527884" y="1524112"/>
            <a:ext cx="3420380" cy="2048904"/>
          </a:xfrm>
          <a:prstGeom prst="ellipse">
            <a:avLst/>
          </a:prstGeom>
          <a:noFill/>
          <a:ln w="28575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l"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8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1259631" y="28304"/>
            <a:ext cx="6552728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Future Collider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233" y="920914"/>
            <a:ext cx="8544247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lIns="36000" rIns="10800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altLang="zh-CN" sz="2000" b="1" dirty="0" smtClean="0">
                <a:latin typeface="Times New Roman"/>
                <a:ea typeface="Hei"/>
                <a:cs typeface="Times New Roman"/>
              </a:rPr>
              <a:t>Discovery potential</a:t>
            </a:r>
            <a:r>
              <a:rPr lang="zh-CN" altLang="en-US" sz="2000" b="1" dirty="0" smtClean="0">
                <a:latin typeface="Times New Roman"/>
                <a:ea typeface="Hei"/>
                <a:cs typeface="Times New Roman"/>
              </a:rPr>
              <a:t> </a:t>
            </a:r>
            <a:r>
              <a:rPr lang="en-US" altLang="zh-CN" sz="2000" b="1" dirty="0" smtClean="0">
                <a:latin typeface="Times New Roman"/>
                <a:ea typeface="Hei"/>
                <a:cs typeface="Times New Roman"/>
              </a:rPr>
              <a:t>(exclusion) </a:t>
            </a:r>
            <a:r>
              <a:rPr lang="en-US" altLang="zh-CN" sz="2000" b="1" dirty="0">
                <a:latin typeface="Times New Roman"/>
                <a:ea typeface="Hei"/>
                <a:cs typeface="Times New Roman"/>
              </a:rPr>
              <a:t>up to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11(13) </a:t>
            </a:r>
            <a:r>
              <a:rPr lang="en-US" altLang="zh-CN" sz="2000" b="1" dirty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TeV gluinos,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6.5(8) </a:t>
            </a:r>
            <a:r>
              <a:rPr lang="en-US" altLang="zh-CN" sz="2000" b="1" dirty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TeV squarks/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sbottom and 2.1(3.2)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T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eV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Electroweakinos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.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/>
              <a:ea typeface="Hei"/>
              <a:cs typeface="Times New Roman"/>
            </a:endParaRPr>
          </a:p>
        </p:txBody>
      </p:sp>
      <p:pic>
        <p:nvPicPr>
          <p:cNvPr id="27" name="图片 26" descr="屏幕快照 2016-01-11 下午11.17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4"/>
          <a:stretch/>
        </p:blipFill>
        <p:spPr>
          <a:xfrm>
            <a:off x="111872" y="1688614"/>
            <a:ext cx="3175965" cy="2599281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74985" y="2861509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>
                <a:solidFill>
                  <a:srgbClr val="008F00"/>
                </a:solidFill>
                <a:latin typeface="Hobo Std"/>
                <a:cs typeface="Hobo Std"/>
              </a:rPr>
              <a:t>Discover </a:t>
            </a:r>
            <a:r>
              <a:rPr lang="en-US" altLang="zh-CN" b="1" dirty="0" smtClean="0">
                <a:solidFill>
                  <a:srgbClr val="008F00"/>
                </a:solidFill>
                <a:latin typeface="Hobo Std"/>
                <a:cs typeface="Hobo Std"/>
              </a:rPr>
              <a:t>11 </a:t>
            </a:r>
            <a:r>
              <a:rPr lang="en-US" altLang="zh-CN" b="1" dirty="0">
                <a:solidFill>
                  <a:srgbClr val="008F00"/>
                </a:solidFill>
                <a:latin typeface="Hobo Std"/>
                <a:cs typeface="Hobo Std"/>
              </a:rPr>
              <a:t>TeV gluino</a:t>
            </a:r>
          </a:p>
        </p:txBody>
      </p:sp>
      <p:pic>
        <p:nvPicPr>
          <p:cNvPr id="33" name="图片 32" descr="屏幕快照 2016-01-11 下午11.17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6" t="-1" b="-7820"/>
          <a:stretch/>
        </p:blipFill>
        <p:spPr>
          <a:xfrm>
            <a:off x="111872" y="4274394"/>
            <a:ext cx="3209057" cy="261099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80812" y="5266638"/>
            <a:ext cx="243338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 smtClean="0">
                <a:solidFill>
                  <a:srgbClr val="008F00"/>
                </a:solidFill>
                <a:latin typeface="Hobo Std"/>
                <a:cs typeface="Hobo Std"/>
              </a:rPr>
              <a:t>Exclude 13 </a:t>
            </a:r>
            <a:r>
              <a:rPr lang="en-US" altLang="zh-CN" b="1" dirty="0">
                <a:solidFill>
                  <a:srgbClr val="008F00"/>
                </a:solidFill>
                <a:latin typeface="Hobo Std"/>
                <a:cs typeface="Hobo Std"/>
              </a:rPr>
              <a:t>TeV gluino</a:t>
            </a:r>
          </a:p>
        </p:txBody>
      </p:sp>
      <p:pic>
        <p:nvPicPr>
          <p:cNvPr id="35" name="图片 34" descr="fig_0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21" y="1886225"/>
            <a:ext cx="1268155" cy="1005677"/>
          </a:xfrm>
          <a:prstGeom prst="rect">
            <a:avLst/>
          </a:prstGeom>
          <a:ln>
            <a:solidFill>
              <a:srgbClr val="008F00"/>
            </a:solidFill>
          </a:ln>
        </p:spPr>
      </p:pic>
      <p:pic>
        <p:nvPicPr>
          <p:cNvPr id="36" name="图片 35" descr="屏幕快照 2016-01-17 下午10.40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16068"/>
            <a:ext cx="2999965" cy="2565631"/>
          </a:xfrm>
          <a:prstGeom prst="rect">
            <a:avLst/>
          </a:prstGeom>
        </p:spPr>
      </p:pic>
      <p:pic>
        <p:nvPicPr>
          <p:cNvPr id="37" name="图片 36" descr="stst-ttN1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91" y="1996274"/>
            <a:ext cx="1077216" cy="865235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8" name="图片 37" descr="屏幕快照 2016-01-17 下午10.41.26.png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6" y="4221088"/>
            <a:ext cx="3132000" cy="2543769"/>
          </a:xfrm>
          <a:prstGeom prst="rect">
            <a:avLst/>
          </a:prstGeom>
        </p:spPr>
      </p:pic>
      <p:pic>
        <p:nvPicPr>
          <p:cNvPr id="39" name="图片 38" descr="屏幕快照 2016-01-15 下午8.54.31.png"/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8"/>
          <a:stretch/>
        </p:blipFill>
        <p:spPr>
          <a:xfrm>
            <a:off x="6300192" y="1839623"/>
            <a:ext cx="2725974" cy="2448272"/>
          </a:xfrm>
          <a:prstGeom prst="rect">
            <a:avLst/>
          </a:prstGeom>
        </p:spPr>
      </p:pic>
      <p:pic>
        <p:nvPicPr>
          <p:cNvPr id="40" name="图片 39" descr="屏幕快照 2016-01-15 下午8.54.31.png"/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1"/>
          <a:stretch/>
        </p:blipFill>
        <p:spPr>
          <a:xfrm>
            <a:off x="6484913" y="4406054"/>
            <a:ext cx="2642538" cy="2263306"/>
          </a:xfrm>
          <a:prstGeom prst="rect">
            <a:avLst/>
          </a:prstGeom>
        </p:spPr>
      </p:pic>
      <p:pic>
        <p:nvPicPr>
          <p:cNvPr id="41" name="图片 9" descr="fig_02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95" y="2891715"/>
            <a:ext cx="988193" cy="79700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2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69</a:t>
            </a:fld>
            <a:endParaRPr lang="zh-CN" altLang="en-US"/>
          </a:p>
        </p:txBody>
      </p:sp>
      <p:cxnSp>
        <p:nvCxnSpPr>
          <p:cNvPr id="43" name="直线连接符 42"/>
          <p:cNvCxnSpPr/>
          <p:nvPr/>
        </p:nvCxnSpPr>
        <p:spPr>
          <a:xfrm flipV="1">
            <a:off x="1043608" y="3145658"/>
            <a:ext cx="0" cy="711553"/>
          </a:xfrm>
          <a:prstGeom prst="line">
            <a:avLst/>
          </a:prstGeom>
          <a:ln w="28575" cmpd="sng">
            <a:solidFill>
              <a:srgbClr val="0432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线连接符 44"/>
          <p:cNvCxnSpPr/>
          <p:nvPr/>
        </p:nvCxnSpPr>
        <p:spPr>
          <a:xfrm flipV="1">
            <a:off x="1043608" y="5543885"/>
            <a:ext cx="0" cy="711553"/>
          </a:xfrm>
          <a:prstGeom prst="line">
            <a:avLst/>
          </a:prstGeom>
          <a:ln w="28575" cmpd="sng">
            <a:solidFill>
              <a:srgbClr val="0432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45"/>
          <p:cNvCxnSpPr/>
          <p:nvPr/>
        </p:nvCxnSpPr>
        <p:spPr>
          <a:xfrm flipV="1">
            <a:off x="3923928" y="3273137"/>
            <a:ext cx="0" cy="711553"/>
          </a:xfrm>
          <a:prstGeom prst="line">
            <a:avLst/>
          </a:prstGeom>
          <a:ln w="28575" cmpd="sng">
            <a:solidFill>
              <a:srgbClr val="0432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线连接符 46"/>
          <p:cNvCxnSpPr/>
          <p:nvPr/>
        </p:nvCxnSpPr>
        <p:spPr>
          <a:xfrm flipV="1">
            <a:off x="3923928" y="5661248"/>
            <a:ext cx="0" cy="711553"/>
          </a:xfrm>
          <a:prstGeom prst="line">
            <a:avLst/>
          </a:prstGeom>
          <a:ln w="28575" cmpd="sng">
            <a:solidFill>
              <a:srgbClr val="0432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/>
          <p:cNvCxnSpPr/>
          <p:nvPr/>
        </p:nvCxnSpPr>
        <p:spPr>
          <a:xfrm flipV="1">
            <a:off x="6732240" y="3068960"/>
            <a:ext cx="0" cy="711553"/>
          </a:xfrm>
          <a:prstGeom prst="line">
            <a:avLst/>
          </a:prstGeom>
          <a:ln w="28575" cmpd="sng">
            <a:solidFill>
              <a:srgbClr val="0432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 flipV="1">
            <a:off x="6660232" y="5527458"/>
            <a:ext cx="0" cy="711553"/>
          </a:xfrm>
          <a:prstGeom prst="line">
            <a:avLst/>
          </a:prstGeom>
          <a:ln w="28575" cmpd="sng">
            <a:solidFill>
              <a:srgbClr val="0432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矩形 39"/>
          <p:cNvSpPr/>
          <p:nvPr/>
        </p:nvSpPr>
        <p:spPr>
          <a:xfrm>
            <a:off x="6750082" y="2546428"/>
            <a:ext cx="23352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500" b="1" dirty="0">
                <a:solidFill>
                  <a:srgbClr val="C00000"/>
                </a:solidFill>
                <a:latin typeface="Hobo Std"/>
                <a:cs typeface="Hobo Std"/>
              </a:rPr>
              <a:t>Discover </a:t>
            </a:r>
            <a:r>
              <a:rPr lang="en-US" altLang="zh-CN" sz="1500" b="1" dirty="0" smtClean="0">
                <a:solidFill>
                  <a:srgbClr val="C00000"/>
                </a:solidFill>
                <a:latin typeface="Hobo Std"/>
                <a:cs typeface="Hobo Std"/>
              </a:rPr>
              <a:t>2.1 </a:t>
            </a:r>
            <a:r>
              <a:rPr lang="en-US" altLang="zh-CN" sz="1500" b="1" dirty="0">
                <a:solidFill>
                  <a:srgbClr val="C00000"/>
                </a:solidFill>
                <a:latin typeface="Hobo Std"/>
                <a:cs typeface="Hobo Std"/>
              </a:rPr>
              <a:t>TeV </a:t>
            </a:r>
            <a:r>
              <a:rPr lang="en-US" altLang="zh-CN" sz="1500" b="1" dirty="0" smtClean="0">
                <a:solidFill>
                  <a:srgbClr val="C00000"/>
                </a:solidFill>
                <a:latin typeface="Hobo Std"/>
                <a:cs typeface="Hobo Std"/>
              </a:rPr>
              <a:t>EWKino</a:t>
            </a:r>
            <a:endParaRPr lang="en-US" altLang="zh-CN" sz="1500" b="1" dirty="0">
              <a:solidFill>
                <a:srgbClr val="C00000"/>
              </a:solidFill>
              <a:latin typeface="Hobo Std"/>
              <a:cs typeface="Hobo Std"/>
            </a:endParaRPr>
          </a:p>
        </p:txBody>
      </p:sp>
      <p:sp>
        <p:nvSpPr>
          <p:cNvPr id="52" name="矩形 40"/>
          <p:cNvSpPr/>
          <p:nvPr/>
        </p:nvSpPr>
        <p:spPr>
          <a:xfrm>
            <a:off x="6767419" y="5058574"/>
            <a:ext cx="228581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500" b="1" dirty="0" smtClean="0">
                <a:solidFill>
                  <a:srgbClr val="C00000"/>
                </a:solidFill>
                <a:latin typeface="Hobo Std"/>
                <a:cs typeface="Hobo Std"/>
              </a:rPr>
              <a:t>Exclude 3.2 </a:t>
            </a:r>
            <a:r>
              <a:rPr lang="en-US" altLang="zh-CN" sz="1500" b="1" dirty="0">
                <a:solidFill>
                  <a:srgbClr val="C00000"/>
                </a:solidFill>
                <a:latin typeface="Hobo Std"/>
                <a:cs typeface="Hobo Std"/>
              </a:rPr>
              <a:t>TeV EWKino</a:t>
            </a:r>
          </a:p>
        </p:txBody>
      </p:sp>
      <p:sp>
        <p:nvSpPr>
          <p:cNvPr id="53" name="矩形 52"/>
          <p:cNvSpPr/>
          <p:nvPr/>
        </p:nvSpPr>
        <p:spPr>
          <a:xfrm>
            <a:off x="3898538" y="2998254"/>
            <a:ext cx="2070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600" b="1" dirty="0">
                <a:solidFill>
                  <a:srgbClr val="000000"/>
                </a:solidFill>
                <a:latin typeface="Hobo Std"/>
                <a:cs typeface="Hobo Std"/>
              </a:rPr>
              <a:t>Discover </a:t>
            </a:r>
            <a:r>
              <a:rPr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6.5 </a:t>
            </a:r>
            <a:r>
              <a:rPr lang="en-US" altLang="zh-CN" sz="1600" b="1" dirty="0">
                <a:solidFill>
                  <a:srgbClr val="000000"/>
                </a:solidFill>
                <a:latin typeface="Hobo Std"/>
                <a:cs typeface="Hobo Std"/>
              </a:rPr>
              <a:t>TeV </a:t>
            </a:r>
            <a:r>
              <a:rPr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stop</a:t>
            </a:r>
            <a:endParaRPr lang="en-US" altLang="zh-CN" sz="1600" b="1" dirty="0">
              <a:solidFill>
                <a:srgbClr val="000000"/>
              </a:solidFill>
              <a:latin typeface="Hobo Std"/>
              <a:cs typeface="Hobo Std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851920" y="5229200"/>
            <a:ext cx="1862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Exclude 8 </a:t>
            </a:r>
            <a:r>
              <a:rPr lang="en-US" altLang="zh-CN" sz="1600" b="1" dirty="0">
                <a:solidFill>
                  <a:srgbClr val="000000"/>
                </a:solidFill>
                <a:latin typeface="Hobo Std"/>
                <a:cs typeface="Hobo Std"/>
              </a:rPr>
              <a:t>TeV </a:t>
            </a:r>
            <a:r>
              <a:rPr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stop</a:t>
            </a:r>
            <a:endParaRPr lang="en-US" altLang="zh-CN" sz="1600" b="1" dirty="0">
              <a:solidFill>
                <a:srgbClr val="000000"/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20688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7</a:t>
            </a:fld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5496" y="2699627"/>
            <a:ext cx="15453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粒子“</a:t>
            </a:r>
            <a:r>
              <a:rPr lang="zh-CN" altLang="zh-CN" dirty="0">
                <a:latin typeface="SimHei" charset="-122"/>
                <a:ea typeface="SimHei" charset="-122"/>
                <a:cs typeface="SimHei" charset="-122"/>
              </a:rPr>
              <a:t>微观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世界”，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强弱相互作用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主导，理论模型是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标准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模型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99827"/>
            <a:ext cx="1152128" cy="10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3648377" y="601199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引力和电磁力占主导地位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80014" y="4679846"/>
            <a:ext cx="648071" cy="273630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5403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右箭头标注 18"/>
          <p:cNvSpPr/>
          <p:nvPr/>
        </p:nvSpPr>
        <p:spPr>
          <a:xfrm rot="2642113">
            <a:off x="1641897" y="1311618"/>
            <a:ext cx="1121737" cy="93193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232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/>
          <p:cNvSpPr/>
          <p:nvPr/>
        </p:nvSpPr>
        <p:spPr>
          <a:xfrm rot="18823486">
            <a:off x="1550164" y="1286155"/>
            <a:ext cx="102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新物理，新粒子</a:t>
            </a:r>
            <a:r>
              <a:rPr lang="zh-CN" altLang="en-US" b="1" dirty="0" smtClean="0">
                <a:solidFill>
                  <a:srgbClr val="FF0000"/>
                </a:solidFill>
              </a:rPr>
              <a:t>？</a:t>
            </a:r>
            <a:r>
              <a:rPr lang="zh-CN" altLang="zh-CN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8" name="直线箭头连接符 17"/>
          <p:cNvCxnSpPr/>
          <p:nvPr/>
        </p:nvCxnSpPr>
        <p:spPr>
          <a:xfrm flipV="1">
            <a:off x="1475656" y="2420888"/>
            <a:ext cx="504056" cy="12241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susy partic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1049">
            <a:off x="553965" y="893403"/>
            <a:ext cx="1132006" cy="98120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57">
            <a:off x="8005325" y="3215817"/>
            <a:ext cx="1045196" cy="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 rot="20619331">
            <a:off x="7670702" y="1896083"/>
            <a:ext cx="111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SimHei" charset="-122"/>
                <a:ea typeface="SimHei" charset="-122"/>
                <a:cs typeface="SimHei" charset="-122"/>
              </a:rPr>
              <a:t>引力主导，</a:t>
            </a:r>
            <a:endParaRPr lang="en-US" altLang="zh-CN" b="1" dirty="0" smtClean="0"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爱因斯坦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的广义相对论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4" name="右箭头标注 23"/>
          <p:cNvSpPr/>
          <p:nvPr/>
        </p:nvSpPr>
        <p:spPr>
          <a:xfrm rot="9774883">
            <a:off x="7340060" y="1817490"/>
            <a:ext cx="1520662" cy="1424994"/>
          </a:xfrm>
          <a:prstGeom prst="rightArrowCallout">
            <a:avLst>
              <a:gd name="adj1" fmla="val 25000"/>
              <a:gd name="adj2" fmla="val 25000"/>
              <a:gd name="adj3" fmla="val 16116"/>
              <a:gd name="adj4" fmla="val 75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右箭头标注 24"/>
          <p:cNvSpPr/>
          <p:nvPr/>
        </p:nvSpPr>
        <p:spPr>
          <a:xfrm>
            <a:off x="70992" y="2699627"/>
            <a:ext cx="1656184" cy="1728192"/>
          </a:xfrm>
          <a:prstGeom prst="rightArrowCallout">
            <a:avLst>
              <a:gd name="adj1" fmla="val 26781"/>
              <a:gd name="adj2" fmla="val 25891"/>
              <a:gd name="adj3" fmla="val 13072"/>
              <a:gd name="adj4" fmla="val 7755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/>
          <p:cNvSpPr/>
          <p:nvPr/>
        </p:nvSpPr>
        <p:spPr>
          <a:xfrm rot="18727143">
            <a:off x="782615" y="507884"/>
            <a:ext cx="1622178" cy="2152221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1"/>
          <p:cNvSpPr>
            <a:spLocks noChangeArrowheads="1"/>
          </p:cNvSpPr>
          <p:nvPr/>
        </p:nvSpPr>
        <p:spPr bwMode="auto">
          <a:xfrm>
            <a:off x="2915816" y="1988840"/>
            <a:ext cx="1800200" cy="782795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22313" indent="-265113" defTabSz="457200">
              <a:buFontTx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dirty="0">
              <a:solidFill>
                <a:srgbClr val="342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70</a:t>
            </a:fld>
            <a:endParaRPr lang="zh-CN" altLang="en-US"/>
          </a:p>
        </p:txBody>
      </p:sp>
      <p:pic>
        <p:nvPicPr>
          <p:cNvPr id="5" name="图片 4" descr="屏幕快照 2017-01-23 下午10.3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7912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/>
              <a:t>IHEP Beijing, 8-Sep-2016             Peter Jenni (Freiburg and CERN)</a:t>
            </a:r>
          </a:p>
        </p:txBody>
      </p:sp>
      <p:pic>
        <p:nvPicPr>
          <p:cNvPr id="162819" name="Picture 3" descr="Nova_et_Accuratissima_Terrarum_Orbis_Tabula_(J_Blaeu,_166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275"/>
            <a:ext cx="9144000" cy="70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6019800" y="6429375"/>
            <a:ext cx="10795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J Blaeu 1664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450" y="152400"/>
            <a:ext cx="7874000" cy="120015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The journey into new physics territory</a:t>
            </a: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has just only begun, and for sure, exciting times are </a:t>
            </a: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ahead of us! </a:t>
            </a:r>
            <a:endParaRPr lang="en-US" b="1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2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3C6DCD-CAE3-B64E-BE7D-A33865B98294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LHC, Higgs and Beyond (ATLAS Highlights)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72</a:t>
            </a:fld>
            <a:endParaRPr lang="zh-CN" altLang="en-US" dirty="0"/>
          </a:p>
        </p:txBody>
      </p:sp>
      <p:pic>
        <p:nvPicPr>
          <p:cNvPr id="11" name="Picture 6" descr="Weltall_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9699"/>
            <a:ext cx="8280920" cy="64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 rot="18532054">
            <a:off x="-88706" y="2087487"/>
            <a:ext cx="446709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3200" b="1" i="1" dirty="0" smtClean="0">
                <a:solidFill>
                  <a:srgbClr val="FFFF00"/>
                </a:solidFill>
                <a:cs typeface="宋体" charset="0"/>
              </a:rPr>
              <a:t>New World !!!</a:t>
            </a:r>
            <a:endParaRPr lang="en-US" altLang="zh-CN" sz="3200" b="1" i="1" dirty="0">
              <a:solidFill>
                <a:srgbClr val="FFFF00"/>
              </a:solidFill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21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43166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64931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94504" y="2120861"/>
            <a:ext cx="62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Arial"/>
                <a:cs typeface="Arial"/>
              </a:rPr>
              <a:t>LEP</a:t>
            </a:r>
            <a:endParaRPr lang="en-GB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071118" y="2874422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471260" y="2874422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238304" y="2874422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15955" y="2874422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47547" y="2915652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Arial"/>
                <a:cs typeface="Arial"/>
              </a:rPr>
              <a:t>LHC – operation run 2</a:t>
            </a:r>
            <a:endParaRPr lang="en-GB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022298" y="3801234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437515" y="3801234"/>
            <a:ext cx="1567125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771283" y="3801234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6539" y="3881136"/>
            <a:ext cx="29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Arial"/>
                <a:cs typeface="Arial"/>
              </a:rPr>
              <a:t>HL-LHC - ongoing project</a:t>
            </a:r>
            <a:endParaRPr lang="en-GB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1904" y="5090096"/>
            <a:ext cx="3385431" cy="529137"/>
            <a:chOff x="5722541" y="5110794"/>
            <a:chExt cx="3385431" cy="529137"/>
          </a:xfrm>
        </p:grpSpPr>
        <p:sp>
          <p:nvSpPr>
            <p:cNvPr id="63" name="Rectangle 62"/>
            <p:cNvSpPr/>
            <p:nvPr/>
          </p:nvSpPr>
          <p:spPr>
            <a:xfrm>
              <a:off x="8176308" y="5110794"/>
              <a:ext cx="931664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660231" y="5110794"/>
              <a:ext cx="1483137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1" y="5110794"/>
              <a:ext cx="904749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52380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0324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184206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63646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84460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52404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0500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18444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15046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82990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1086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49030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471260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15070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1671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79615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77711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45655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437516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16956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08297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76241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42281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355459" y="4589124"/>
            <a:ext cx="2736304" cy="424052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effectLst>
                  <a:outerShdw blurRad="25400" dist="25400" dir="2700000" algn="tl" rotWithShape="0">
                    <a:schemeClr val="tx2">
                      <a:lumMod val="75000"/>
                      <a:alpha val="45000"/>
                    </a:schemeClr>
                  </a:outerShdw>
                </a:effectLst>
                <a:latin typeface="Arial"/>
                <a:cs typeface="Arial"/>
              </a:rPr>
              <a:t>~20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7504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7504" y="4509120"/>
            <a:ext cx="8819162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592666" y="5090096"/>
            <a:ext cx="1021830" cy="529136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80000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CERN Circular Colliders &amp; FCC</a:t>
            </a:r>
            <a:endParaRPr lang="en-US" dirty="0"/>
          </a:p>
        </p:txBody>
      </p:sp>
      <p:pic>
        <p:nvPicPr>
          <p:cNvPr id="5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7734337" y="1484784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027908" y="118712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2040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339432" y="1488563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8" name="幻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028385" y="652127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73</a:t>
            </a:fld>
            <a:endParaRPr lang="zh-CN" altLang="en-US" dirty="0"/>
          </a:p>
        </p:txBody>
      </p:sp>
      <p:sp>
        <p:nvSpPr>
          <p:cNvPr id="60" name="TextBox 73"/>
          <p:cNvSpPr txBox="1"/>
          <p:nvPr/>
        </p:nvSpPr>
        <p:spPr>
          <a:xfrm>
            <a:off x="1899075" y="5115177"/>
            <a:ext cx="261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b="1" spc="100" dirty="0">
                <a:solidFill>
                  <a:srgbClr val="0000FF"/>
                </a:solidFill>
                <a:latin typeface="Arial"/>
                <a:cs typeface="Arial"/>
              </a:rPr>
              <a:t>FCC – design study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11443" y="2348880"/>
            <a:ext cx="1667844" cy="33855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latin typeface="Arial"/>
                <a:cs typeface="Arial"/>
              </a:rPr>
              <a:t>14 TeV, 300 fb</a:t>
            </a:r>
            <a:r>
              <a:rPr kumimoji="1" lang="en-US" altLang="zh-CN" sz="1600" baseline="30000" dirty="0" smtClean="0">
                <a:latin typeface="Arial"/>
                <a:cs typeface="Arial"/>
              </a:rPr>
              <a:t>-1</a:t>
            </a:r>
            <a:endParaRPr kumimoji="1" lang="zh-CN" altLang="en-US" sz="1600" baseline="30000" dirty="0">
              <a:latin typeface="Arial"/>
              <a:cs typeface="Arial"/>
            </a:endParaRPr>
          </a:p>
        </p:txBody>
      </p:sp>
      <p:cxnSp>
        <p:nvCxnSpPr>
          <p:cNvPr id="61" name="直线连接符 60"/>
          <p:cNvCxnSpPr/>
          <p:nvPr/>
        </p:nvCxnSpPr>
        <p:spPr>
          <a:xfrm>
            <a:off x="6075539" y="2636912"/>
            <a:ext cx="0" cy="288032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051642" y="3356992"/>
            <a:ext cx="1875023" cy="33855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latin typeface="Arial"/>
                <a:cs typeface="Arial"/>
              </a:rPr>
              <a:t>14 TeV, 3000 fb</a:t>
            </a:r>
            <a:r>
              <a:rPr kumimoji="1" lang="en-US" altLang="zh-CN" sz="1600" baseline="30000" dirty="0" smtClean="0">
                <a:latin typeface="Arial"/>
                <a:cs typeface="Arial"/>
              </a:rPr>
              <a:t>-1</a:t>
            </a:r>
            <a:endParaRPr kumimoji="1" lang="zh-CN" altLang="en-US" sz="1600" baseline="30000" dirty="0">
              <a:latin typeface="Arial"/>
              <a:cs typeface="Arial"/>
            </a:endParaRPr>
          </a:p>
        </p:txBody>
      </p:sp>
      <p:cxnSp>
        <p:nvCxnSpPr>
          <p:cNvPr id="64" name="直线连接符 63"/>
          <p:cNvCxnSpPr/>
          <p:nvPr/>
        </p:nvCxnSpPr>
        <p:spPr>
          <a:xfrm>
            <a:off x="8019755" y="3573016"/>
            <a:ext cx="0" cy="288032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7167291" y="5898758"/>
            <a:ext cx="1896072" cy="33855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latin typeface="Arial"/>
                <a:cs typeface="Arial"/>
              </a:rPr>
              <a:t>100 TeV, 3000 fb</a:t>
            </a:r>
            <a:r>
              <a:rPr kumimoji="1" lang="en-US" altLang="zh-CN" sz="1600" baseline="30000" dirty="0" smtClean="0">
                <a:latin typeface="Arial"/>
                <a:cs typeface="Arial"/>
              </a:rPr>
              <a:t>-1</a:t>
            </a:r>
            <a:endParaRPr kumimoji="1" lang="zh-CN" altLang="en-US" sz="1600" baseline="30000" dirty="0">
              <a:latin typeface="Arial"/>
              <a:cs typeface="Arial"/>
            </a:endParaRPr>
          </a:p>
        </p:txBody>
      </p:sp>
      <p:cxnSp>
        <p:nvCxnSpPr>
          <p:cNvPr id="69" name="直线连接符 68"/>
          <p:cNvCxnSpPr/>
          <p:nvPr/>
        </p:nvCxnSpPr>
        <p:spPr>
          <a:xfrm>
            <a:off x="9063363" y="5601434"/>
            <a:ext cx="0" cy="288032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1"/>
          <p:cNvSpPr/>
          <p:nvPr/>
        </p:nvSpPr>
        <p:spPr>
          <a:xfrm>
            <a:off x="323528" y="6165304"/>
            <a:ext cx="2952328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Tx/>
              <a:buSzPct val="100000"/>
            </a:pPr>
            <a:r>
              <a:rPr lang="en-US" altLang="zh-CN" sz="2400" dirty="0" smtClean="0">
                <a:solidFill>
                  <a:srgbClr val="FF0000"/>
                </a:solidFill>
                <a:latin typeface="Arial"/>
                <a:cs typeface="Arial"/>
              </a:rPr>
              <a:t>See Michael’s talk </a:t>
            </a:r>
            <a:endParaRPr lang="en-US" altLang="zh-CN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6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5"/>
          <p:cNvSpPr txBox="1">
            <a:spLocks/>
          </p:cNvSpPr>
          <p:nvPr/>
        </p:nvSpPr>
        <p:spPr>
          <a:xfrm>
            <a:off x="611560" y="764704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标题 4"/>
          <p:cNvSpPr txBox="1">
            <a:spLocks/>
          </p:cNvSpPr>
          <p:nvPr/>
        </p:nvSpPr>
        <p:spPr>
          <a:xfrm>
            <a:off x="539552" y="116632"/>
            <a:ext cx="799288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Long-Lived particles in SUSY</a:t>
            </a:r>
            <a:endParaRPr kumimoji="1" lang="zh-CN" altLang="en-US" sz="2800" b="0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27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172400" y="652127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74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plot-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7956375" cy="562237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56176" y="6021288"/>
            <a:ext cx="1455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PRD92.072004</a:t>
            </a:r>
            <a:endParaRPr kumimoji="1" lang="zh-CN" alt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76256" y="393305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PRD90.112005</a:t>
            </a:r>
            <a:endParaRPr kumimoji="1" lang="zh-CN" alt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32240" y="234888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PRD88.112003</a:t>
            </a:r>
            <a:endParaRPr kumimoji="1" lang="zh-CN" alt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48264" y="1196752"/>
            <a:ext cx="1448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PRD88.112006</a:t>
            </a:r>
            <a:endParaRPr kumimoji="1" lang="zh-CN" alt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5576" y="6309320"/>
            <a:ext cx="1791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PLB(2016)647-665</a:t>
            </a:r>
            <a:endParaRPr kumimoji="1" lang="zh-CN" alt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7544" y="486916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PRD93.112015</a:t>
            </a:r>
            <a:endParaRPr kumimoji="1" lang="zh-CN" alt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62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32"/>
    </mc:Choice>
    <mc:Fallback xmlns="">
      <p:transition xmlns:p14="http://schemas.microsoft.com/office/powerpoint/2010/main" spd="slow" advTm="104332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82" name="Rectangle 2"/>
          <p:cNvSpPr>
            <a:spLocks noChangeArrowheads="1"/>
          </p:cNvSpPr>
          <p:nvPr/>
        </p:nvSpPr>
        <p:spPr bwMode="ltGray">
          <a:xfrm>
            <a:off x="152400" y="0"/>
            <a:ext cx="8675688" cy="588963"/>
          </a:xfrm>
          <a:prstGeom prst="rect">
            <a:avLst/>
          </a:prstGeom>
          <a:solidFill>
            <a:srgbClr val="CCECFF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GB" altLang="zh-CN" sz="3200" b="1">
                <a:solidFill>
                  <a:schemeClr val="tx1"/>
                </a:solidFill>
              </a:rPr>
              <a:t>Minimal Supersymmetric Standard Model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graphicFrame>
        <p:nvGraphicFramePr>
          <p:cNvPr id="1710083" name="Group 3"/>
          <p:cNvGraphicFramePr>
            <a:graphicFrameLocks noGrp="1"/>
          </p:cNvGraphicFramePr>
          <p:nvPr/>
        </p:nvGraphicFramePr>
        <p:xfrm>
          <a:off x="179388" y="692150"/>
          <a:ext cx="8497887" cy="5836980"/>
        </p:xfrm>
        <a:graphic>
          <a:graphicData uri="http://schemas.openxmlformats.org/drawingml/2006/table">
            <a:tbl>
              <a:tblPr/>
              <a:tblGrid>
                <a:gridCol w="1684337"/>
                <a:gridCol w="1450975"/>
                <a:gridCol w="1116013"/>
                <a:gridCol w="1414462"/>
                <a:gridCol w="1417638"/>
                <a:gridCol w="1414462"/>
              </a:tblGrid>
              <a:tr h="64770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42698"/>
                          </a:solidFill>
                          <a:effectLst/>
                          <a:latin typeface="Comic Sans MS" charset="0"/>
                          <a:ea typeface="宋体" charset="0"/>
                          <a:cs typeface="宋体" charset="0"/>
                        </a:rPr>
                        <a:t>Standard Model Particles and Fields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42698"/>
                          </a:solidFill>
                          <a:effectLst/>
                          <a:latin typeface="Comic Sans MS" charset="0"/>
                          <a:ea typeface="宋体" charset="0"/>
                          <a:cs typeface="宋体" charset="0"/>
                        </a:rPr>
                        <a:t>Supersymmetric Partners</a:t>
                      </a:r>
                      <a:endParaRPr kumimoji="1" lang="zh-CN" alt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342698"/>
                        </a:solidFill>
                        <a:effectLst/>
                        <a:latin typeface="Comic Sans MS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77800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charset="0"/>
                          <a:ea typeface="宋体" charset="0"/>
                          <a:cs typeface="宋体" charset="0"/>
                        </a:rPr>
                        <a:t>Interaction Eigenstates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charset="0"/>
                          <a:ea typeface="宋体" charset="0"/>
                          <a:cs typeface="宋体" charset="0"/>
                        </a:rPr>
                        <a:t>Mass           Eigenstates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Symbol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Name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Symbol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Name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Symbol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Name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quark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squark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squark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54000" marB="54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lepton</a:t>
                      </a:r>
                    </a:p>
                  </a:txBody>
                  <a:tcPr marL="90000" marR="90000" marT="54000" marB="54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54000" marB="54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slepton</a:t>
                      </a:r>
                    </a:p>
                  </a:txBody>
                  <a:tcPr marL="90000" marR="90000" marT="54000" marB="54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54000" marB="54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slepton</a:t>
                      </a:r>
                    </a:p>
                  </a:txBody>
                  <a:tcPr marL="90000" marR="90000" marT="54000" marB="54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-4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neutrino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sneutrino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sneutrino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gluon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gluino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gluino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W-boson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wino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chargino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charged Higgs boson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charged higgsino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B-field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bino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neutralino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W</a:t>
                      </a:r>
                      <a:r>
                        <a:rPr kumimoji="1" lang="en-GB" altLang="zh-CN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-field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wino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neutral Higgs boson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1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1" lang="en-GB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neutral higgsino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10162" name="Object 82"/>
          <p:cNvGraphicFramePr>
            <a:graphicFrameLocks noChangeAspect="1"/>
          </p:cNvGraphicFramePr>
          <p:nvPr/>
        </p:nvGraphicFramePr>
        <p:xfrm>
          <a:off x="3492500" y="2492375"/>
          <a:ext cx="63341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4" name="Equation" r:id="rId4" imgW="393480" imgH="215640" progId="Equation.3">
                  <p:embed/>
                </p:oleObj>
              </mc:Choice>
              <mc:Fallback>
                <p:oleObj name="Equation" r:id="rId4" imgW="393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492375"/>
                        <a:ext cx="63341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3" name="Object 83"/>
          <p:cNvGraphicFramePr>
            <a:graphicFrameLocks noChangeAspect="1"/>
          </p:cNvGraphicFramePr>
          <p:nvPr/>
        </p:nvGraphicFramePr>
        <p:xfrm>
          <a:off x="3492500" y="2852738"/>
          <a:ext cx="5095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5" name="Equation" r:id="rId6" imgW="317160" imgH="241200" progId="Equation.3">
                  <p:embed/>
                </p:oleObj>
              </mc:Choice>
              <mc:Fallback>
                <p:oleObj name="Equation" r:id="rId6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852738"/>
                        <a:ext cx="5095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4" name="Object 84"/>
          <p:cNvGraphicFramePr>
            <a:graphicFrameLocks noChangeAspect="1"/>
          </p:cNvGraphicFramePr>
          <p:nvPr/>
        </p:nvGraphicFramePr>
        <p:xfrm>
          <a:off x="3635375" y="3357563"/>
          <a:ext cx="22225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6" name="Equation" r:id="rId8" imgW="139680" imgH="177480" progId="Equation.3">
                  <p:embed/>
                </p:oleObj>
              </mc:Choice>
              <mc:Fallback>
                <p:oleObj name="Equation" r:id="rId8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357563"/>
                        <a:ext cx="222250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5" name="Object 85"/>
          <p:cNvGraphicFramePr>
            <a:graphicFrameLocks noChangeAspect="1"/>
          </p:cNvGraphicFramePr>
          <p:nvPr/>
        </p:nvGraphicFramePr>
        <p:xfrm>
          <a:off x="3635375" y="3716338"/>
          <a:ext cx="2428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7" name="Equation" r:id="rId10" imgW="152280" imgH="203040" progId="Equation.3">
                  <p:embed/>
                </p:oleObj>
              </mc:Choice>
              <mc:Fallback>
                <p:oleObj name="Equation" r:id="rId10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716338"/>
                        <a:ext cx="24288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6" name="Object 86"/>
          <p:cNvGraphicFramePr>
            <a:graphicFrameLocks noChangeAspect="1"/>
          </p:cNvGraphicFramePr>
          <p:nvPr/>
        </p:nvGraphicFramePr>
        <p:xfrm>
          <a:off x="3563938" y="4076700"/>
          <a:ext cx="3873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8" name="Equation" r:id="rId12" imgW="241200" imgH="215640" progId="Equation.3">
                  <p:embed/>
                </p:oleObj>
              </mc:Choice>
              <mc:Fallback>
                <p:oleObj name="Equation" r:id="rId12" imgW="241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076700"/>
                        <a:ext cx="387350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7" name="Object 87"/>
          <p:cNvGraphicFramePr>
            <a:graphicFrameLocks noChangeAspect="1"/>
          </p:cNvGraphicFramePr>
          <p:nvPr/>
        </p:nvGraphicFramePr>
        <p:xfrm>
          <a:off x="3419475" y="4581525"/>
          <a:ext cx="83502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9" name="Equation" r:id="rId14" imgW="520560" imgH="253800" progId="Equation.3">
                  <p:embed/>
                </p:oleObj>
              </mc:Choice>
              <mc:Fallback>
                <p:oleObj name="Equation" r:id="rId14" imgW="520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581525"/>
                        <a:ext cx="83502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8" name="Object 88"/>
          <p:cNvGraphicFramePr>
            <a:graphicFrameLocks noChangeAspect="1"/>
          </p:cNvGraphicFramePr>
          <p:nvPr/>
        </p:nvGraphicFramePr>
        <p:xfrm>
          <a:off x="3419475" y="5949950"/>
          <a:ext cx="795338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0" name="Equation" r:id="rId16" imgW="495000" imgH="253800" progId="Equation.3">
                  <p:embed/>
                </p:oleObj>
              </mc:Choice>
              <mc:Fallback>
                <p:oleObj name="Equation" r:id="rId16" imgW="495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949950"/>
                        <a:ext cx="795338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69" name="Object 89"/>
          <p:cNvGraphicFramePr>
            <a:graphicFrameLocks noChangeAspect="1"/>
          </p:cNvGraphicFramePr>
          <p:nvPr/>
        </p:nvGraphicFramePr>
        <p:xfrm>
          <a:off x="3625850" y="5140325"/>
          <a:ext cx="2428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" name="Equation" r:id="rId18" imgW="152280" imgH="203040" progId="Equation.3">
                  <p:embed/>
                </p:oleObj>
              </mc:Choice>
              <mc:Fallback>
                <p:oleObj name="Equation" r:id="rId18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5850" y="5140325"/>
                        <a:ext cx="24288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0" name="Object 90"/>
          <p:cNvGraphicFramePr>
            <a:graphicFrameLocks noChangeAspect="1"/>
          </p:cNvGraphicFramePr>
          <p:nvPr/>
        </p:nvGraphicFramePr>
        <p:xfrm>
          <a:off x="3635375" y="5516563"/>
          <a:ext cx="3683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2" name="Equation" r:id="rId20" imgW="228600" imgH="215640" progId="Equation.3">
                  <p:embed/>
                </p:oleObj>
              </mc:Choice>
              <mc:Fallback>
                <p:oleObj name="Equation" r:id="rId20" imgW="228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516563"/>
                        <a:ext cx="36830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1" name="Object 91"/>
          <p:cNvGraphicFramePr>
            <a:graphicFrameLocks noChangeAspect="1"/>
          </p:cNvGraphicFramePr>
          <p:nvPr/>
        </p:nvGraphicFramePr>
        <p:xfrm>
          <a:off x="6227763" y="2492375"/>
          <a:ext cx="5730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3" name="Equation" r:id="rId22" imgW="355320" imgH="215640" progId="Equation.3">
                  <p:embed/>
                </p:oleObj>
              </mc:Choice>
              <mc:Fallback>
                <p:oleObj name="Equation" r:id="rId22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492375"/>
                        <a:ext cx="57308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2" name="Object 92"/>
          <p:cNvGraphicFramePr>
            <a:graphicFrameLocks noChangeAspect="1"/>
          </p:cNvGraphicFramePr>
          <p:nvPr/>
        </p:nvGraphicFramePr>
        <p:xfrm>
          <a:off x="6372225" y="3716338"/>
          <a:ext cx="24288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4" name="Equation" r:id="rId24" imgW="152280" imgH="203040" progId="Equation.3">
                  <p:embed/>
                </p:oleObj>
              </mc:Choice>
              <mc:Fallback>
                <p:oleObj name="Equation" r:id="rId24" imgW="152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716338"/>
                        <a:ext cx="24288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3" name="Object 93"/>
          <p:cNvGraphicFramePr>
            <a:graphicFrameLocks noChangeAspect="1"/>
          </p:cNvGraphicFramePr>
          <p:nvPr/>
        </p:nvGraphicFramePr>
        <p:xfrm>
          <a:off x="6300788" y="2924175"/>
          <a:ext cx="4492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5" name="Equation" r:id="rId25" imgW="279360" imgH="241200" progId="Equation.3">
                  <p:embed/>
                </p:oleObj>
              </mc:Choice>
              <mc:Fallback>
                <p:oleObj name="Equation" r:id="rId25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924175"/>
                        <a:ext cx="4492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4" name="Object 94"/>
          <p:cNvGraphicFramePr>
            <a:graphicFrameLocks noChangeAspect="1"/>
          </p:cNvGraphicFramePr>
          <p:nvPr/>
        </p:nvGraphicFramePr>
        <p:xfrm>
          <a:off x="6372225" y="3357563"/>
          <a:ext cx="22225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6" name="Equation" r:id="rId27" imgW="139680" imgH="177480" progId="Equation.3">
                  <p:embed/>
                </p:oleObj>
              </mc:Choice>
              <mc:Fallback>
                <p:oleObj name="Equation" r:id="rId27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357563"/>
                        <a:ext cx="222250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5" name="Object 95"/>
          <p:cNvGraphicFramePr>
            <a:graphicFrameLocks noChangeAspect="1"/>
          </p:cNvGraphicFramePr>
          <p:nvPr/>
        </p:nvGraphicFramePr>
        <p:xfrm>
          <a:off x="6300788" y="4292600"/>
          <a:ext cx="50323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7" name="Equation" r:id="rId28" imgW="253800" imgH="253800" progId="Equation.3">
                  <p:embed/>
                </p:oleObj>
              </mc:Choice>
              <mc:Fallback>
                <p:oleObj name="Equation" r:id="rId28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4292600"/>
                        <a:ext cx="503237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76" name="Object 96"/>
          <p:cNvGraphicFramePr>
            <a:graphicFrameLocks noChangeAspect="1"/>
          </p:cNvGraphicFramePr>
          <p:nvPr/>
        </p:nvGraphicFramePr>
        <p:xfrm>
          <a:off x="6300788" y="5426075"/>
          <a:ext cx="79216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8" name="Equation" r:id="rId30" imgW="406080" imgH="253800" progId="Equation.3">
                  <p:embed/>
                </p:oleObj>
              </mc:Choice>
              <mc:Fallback>
                <p:oleObj name="Equation" r:id="rId30" imgW="406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426075"/>
                        <a:ext cx="792162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77" name="AutoShape 97"/>
          <p:cNvSpPr>
            <a:spLocks/>
          </p:cNvSpPr>
          <p:nvPr/>
        </p:nvSpPr>
        <p:spPr bwMode="auto">
          <a:xfrm>
            <a:off x="5867400" y="4076700"/>
            <a:ext cx="288925" cy="936625"/>
          </a:xfrm>
          <a:prstGeom prst="rightBrace">
            <a:avLst>
              <a:gd name="adj1" fmla="val 27015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10178" name="AutoShape 98"/>
          <p:cNvSpPr>
            <a:spLocks/>
          </p:cNvSpPr>
          <p:nvPr/>
        </p:nvSpPr>
        <p:spPr bwMode="auto">
          <a:xfrm>
            <a:off x="5867400" y="5157788"/>
            <a:ext cx="360363" cy="1295400"/>
          </a:xfrm>
          <a:prstGeom prst="rightBrace">
            <a:avLst>
              <a:gd name="adj1" fmla="val 29956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1710179" name="Object 99"/>
          <p:cNvGraphicFramePr>
            <a:graphicFrameLocks noChangeAspect="1"/>
          </p:cNvGraphicFramePr>
          <p:nvPr/>
        </p:nvGraphicFramePr>
        <p:xfrm>
          <a:off x="250825" y="2492375"/>
          <a:ext cx="15748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9" name="Equation" r:id="rId32" imgW="977760" imgH="203040" progId="Equation.3">
                  <p:embed/>
                </p:oleObj>
              </mc:Choice>
              <mc:Fallback>
                <p:oleObj name="Equation" r:id="rId32" imgW="977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92375"/>
                        <a:ext cx="15748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0" name="Object 100"/>
          <p:cNvGraphicFramePr>
            <a:graphicFrameLocks noChangeAspect="1"/>
          </p:cNvGraphicFramePr>
          <p:nvPr/>
        </p:nvGraphicFramePr>
        <p:xfrm>
          <a:off x="611188" y="2852738"/>
          <a:ext cx="10033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0" name="Equation" r:id="rId34" imgW="622080" imgH="203040" progId="Equation.3">
                  <p:embed/>
                </p:oleObj>
              </mc:Choice>
              <mc:Fallback>
                <p:oleObj name="Equation" r:id="rId34" imgW="622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852738"/>
                        <a:ext cx="10033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1" name="Object 101"/>
          <p:cNvGraphicFramePr>
            <a:graphicFrameLocks noChangeAspect="1"/>
          </p:cNvGraphicFramePr>
          <p:nvPr/>
        </p:nvGraphicFramePr>
        <p:xfrm>
          <a:off x="539750" y="3284538"/>
          <a:ext cx="1249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1" name="Equation" r:id="rId36" imgW="774360" imgH="241200" progId="Equation.3">
                  <p:embed/>
                </p:oleObj>
              </mc:Choice>
              <mc:Fallback>
                <p:oleObj name="Equation" r:id="rId36" imgW="774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284538"/>
                        <a:ext cx="1249363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2" name="Object 102"/>
          <p:cNvGraphicFramePr>
            <a:graphicFrameLocks noChangeAspect="1"/>
          </p:cNvGraphicFramePr>
          <p:nvPr/>
        </p:nvGraphicFramePr>
        <p:xfrm>
          <a:off x="900113" y="3716338"/>
          <a:ext cx="222250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2" name="Equation" r:id="rId38" imgW="139680" imgH="164880" progId="Equation.3">
                  <p:embed/>
                </p:oleObj>
              </mc:Choice>
              <mc:Fallback>
                <p:oleObj name="Equation" r:id="rId38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716338"/>
                        <a:ext cx="222250" cy="26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3" name="Object 103"/>
          <p:cNvGraphicFramePr>
            <a:graphicFrameLocks noChangeAspect="1"/>
          </p:cNvGraphicFramePr>
          <p:nvPr/>
        </p:nvGraphicFramePr>
        <p:xfrm>
          <a:off x="827088" y="4076700"/>
          <a:ext cx="3841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3" name="Equation" r:id="rId40" imgW="241200" imgH="203040" progId="Equation.3">
                  <p:embed/>
                </p:oleObj>
              </mc:Choice>
              <mc:Fallback>
                <p:oleObj name="Equation" r:id="rId40" imgW="241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76700"/>
                        <a:ext cx="3841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4" name="Object 104"/>
          <p:cNvGraphicFramePr>
            <a:graphicFrameLocks noChangeAspect="1"/>
          </p:cNvGraphicFramePr>
          <p:nvPr/>
        </p:nvGraphicFramePr>
        <p:xfrm>
          <a:off x="539750" y="4581525"/>
          <a:ext cx="9366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4" name="Equation" r:id="rId42" imgW="520560" imgH="241200" progId="Equation.3">
                  <p:embed/>
                </p:oleObj>
              </mc:Choice>
              <mc:Fallback>
                <p:oleObj name="Equation" r:id="rId42" imgW="520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581525"/>
                        <a:ext cx="936625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5" name="Object 105"/>
          <p:cNvGraphicFramePr>
            <a:graphicFrameLocks noChangeAspect="1"/>
          </p:cNvGraphicFramePr>
          <p:nvPr/>
        </p:nvGraphicFramePr>
        <p:xfrm>
          <a:off x="835025" y="5113338"/>
          <a:ext cx="242888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5" name="Equation" r:id="rId44" imgW="152280" imgH="164880" progId="Equation.3">
                  <p:embed/>
                </p:oleObj>
              </mc:Choice>
              <mc:Fallback>
                <p:oleObj name="Equation" r:id="rId44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5113338"/>
                        <a:ext cx="242888" cy="26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6" name="Object 106"/>
          <p:cNvGraphicFramePr>
            <a:graphicFrameLocks noChangeAspect="1"/>
          </p:cNvGraphicFramePr>
          <p:nvPr/>
        </p:nvGraphicFramePr>
        <p:xfrm>
          <a:off x="755650" y="5516563"/>
          <a:ext cx="3651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6" name="Equation" r:id="rId46" imgW="228600" imgH="203040" progId="Equation.3">
                  <p:embed/>
                </p:oleObj>
              </mc:Choice>
              <mc:Fallback>
                <p:oleObj name="Equation" r:id="rId46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516563"/>
                        <a:ext cx="3651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87" name="Object 107"/>
          <p:cNvGraphicFramePr>
            <a:graphicFrameLocks noChangeAspect="1"/>
          </p:cNvGraphicFramePr>
          <p:nvPr/>
        </p:nvGraphicFramePr>
        <p:xfrm>
          <a:off x="611188" y="5949950"/>
          <a:ext cx="889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7" name="公式" r:id="rId48" imgW="495000" imgH="241200" progId="Equation.3">
                  <p:embed/>
                </p:oleObj>
              </mc:Choice>
              <mc:Fallback>
                <p:oleObj name="公式" r:id="rId48" imgW="495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949950"/>
                        <a:ext cx="8890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88" name="Oval 108"/>
          <p:cNvSpPr>
            <a:spLocks noChangeArrowheads="1"/>
          </p:cNvSpPr>
          <p:nvPr/>
        </p:nvSpPr>
        <p:spPr bwMode="auto">
          <a:xfrm>
            <a:off x="5651500" y="1196975"/>
            <a:ext cx="3313113" cy="5327650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10189" name="Slide Number Placeholder 2"/>
          <p:cNvSpPr txBox="1">
            <a:spLocks noGrp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r" eaLnBrk="0" hangingPunct="0">
              <a:buFontTx/>
              <a:buNone/>
            </a:pPr>
            <a:fld id="{41C32EE2-B423-7A4E-BDE9-A89B3B36A97D}" type="slidenum">
              <a:rPr kumimoji="0" lang="zh-CN" altLang="en-US" sz="1200">
                <a:solidFill>
                  <a:schemeClr val="tx2"/>
                </a:solidFill>
                <a:latin typeface="Comic Sans MS" charset="0"/>
                <a:ea typeface="MS PGothic" charset="0"/>
                <a:cs typeface="MS PGothic" charset="0"/>
              </a:rPr>
              <a:pPr algn="r" eaLnBrk="0" hangingPunct="0">
                <a:buFontTx/>
                <a:buNone/>
              </a:pPr>
              <a:t>75</a:t>
            </a:fld>
            <a:endParaRPr kumimoji="0" lang="en-US" altLang="zh-CN" sz="1200">
              <a:solidFill>
                <a:schemeClr val="tx2"/>
              </a:solidFill>
              <a:latin typeface="Comic Sans MS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8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Text Box 2"/>
          <p:cNvSpPr txBox="1">
            <a:spLocks noChangeArrowheads="1"/>
          </p:cNvSpPr>
          <p:nvPr/>
        </p:nvSpPr>
        <p:spPr bwMode="auto">
          <a:xfrm>
            <a:off x="115888" y="20638"/>
            <a:ext cx="1103312" cy="588962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3200" b="1">
                <a:solidFill>
                  <a:schemeClr val="tx2"/>
                </a:solidFill>
              </a:rPr>
              <a:t>LHC</a:t>
            </a:r>
            <a:r>
              <a:rPr lang="en-US" altLang="zh-CN" sz="32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726467" name="Text Box 3"/>
          <p:cNvSpPr txBox="1">
            <a:spLocks noChangeArrowheads="1"/>
          </p:cNvSpPr>
          <p:nvPr/>
        </p:nvSpPr>
        <p:spPr bwMode="auto">
          <a:xfrm>
            <a:off x="5029200" y="6230938"/>
            <a:ext cx="1428750" cy="59055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LHCb : </a:t>
            </a:r>
          </a:p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pp, B-physics</a:t>
            </a:r>
          </a:p>
        </p:txBody>
      </p:sp>
      <p:pic>
        <p:nvPicPr>
          <p:cNvPr id="1726468" name="Picture 4" descr="LHCUnd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676400"/>
            <a:ext cx="6445250" cy="45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26469" name="Line 5"/>
          <p:cNvSpPr>
            <a:spLocks noChangeShapeType="1"/>
          </p:cNvSpPr>
          <p:nvPr/>
        </p:nvSpPr>
        <p:spPr bwMode="auto">
          <a:xfrm flipV="1">
            <a:off x="838200" y="5011738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6470" name="Line 6"/>
          <p:cNvSpPr>
            <a:spLocks noChangeShapeType="1"/>
          </p:cNvSpPr>
          <p:nvPr/>
        </p:nvSpPr>
        <p:spPr bwMode="auto">
          <a:xfrm flipH="1" flipV="1">
            <a:off x="5715000" y="5697538"/>
            <a:ext cx="76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6471" name="Rectangle 7"/>
          <p:cNvSpPr>
            <a:spLocks noChangeArrowheads="1"/>
          </p:cNvSpPr>
          <p:nvPr/>
        </p:nvSpPr>
        <p:spPr bwMode="auto">
          <a:xfrm>
            <a:off x="1219200" y="1887538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26472" name="Text Box 8"/>
          <p:cNvSpPr txBox="1">
            <a:spLocks noChangeArrowheads="1"/>
          </p:cNvSpPr>
          <p:nvPr/>
        </p:nvSpPr>
        <p:spPr bwMode="auto">
          <a:xfrm>
            <a:off x="249238" y="5487988"/>
            <a:ext cx="1160462" cy="59055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ALICE : </a:t>
            </a:r>
          </a:p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heavy ions</a:t>
            </a:r>
          </a:p>
        </p:txBody>
      </p:sp>
      <p:sp>
        <p:nvSpPr>
          <p:cNvPr id="1726473" name="Rectangle 9"/>
          <p:cNvSpPr>
            <a:spLocks noChangeArrowheads="1"/>
          </p:cNvSpPr>
          <p:nvPr/>
        </p:nvSpPr>
        <p:spPr bwMode="auto">
          <a:xfrm>
            <a:off x="5257800" y="1811338"/>
            <a:ext cx="1905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26474" name="Text Box 10"/>
          <p:cNvSpPr txBox="1">
            <a:spLocks noChangeArrowheads="1"/>
          </p:cNvSpPr>
          <p:nvPr/>
        </p:nvSpPr>
        <p:spPr bwMode="auto">
          <a:xfrm>
            <a:off x="7050088" y="2135188"/>
            <a:ext cx="2017712" cy="59055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ATLAS and  CMS :</a:t>
            </a:r>
          </a:p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pp, general purpose</a:t>
            </a:r>
          </a:p>
        </p:txBody>
      </p:sp>
      <p:sp>
        <p:nvSpPr>
          <p:cNvPr id="1726475" name="Line 11"/>
          <p:cNvSpPr>
            <a:spLocks noChangeShapeType="1"/>
          </p:cNvSpPr>
          <p:nvPr/>
        </p:nvSpPr>
        <p:spPr bwMode="auto">
          <a:xfrm flipH="1">
            <a:off x="5562600" y="2344738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6476" name="Line 12"/>
          <p:cNvSpPr>
            <a:spLocks noChangeShapeType="1"/>
          </p:cNvSpPr>
          <p:nvPr/>
        </p:nvSpPr>
        <p:spPr bwMode="auto">
          <a:xfrm flipH="1">
            <a:off x="4191000" y="2725738"/>
            <a:ext cx="33528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6477" name="Text Box 13"/>
          <p:cNvSpPr txBox="1">
            <a:spLocks noChangeArrowheads="1"/>
          </p:cNvSpPr>
          <p:nvPr/>
        </p:nvSpPr>
        <p:spPr bwMode="auto">
          <a:xfrm>
            <a:off x="3059113" y="3213100"/>
            <a:ext cx="1944687" cy="107950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LHC housed in former LEP tunnel </a:t>
            </a:r>
          </a:p>
          <a:p>
            <a:pPr eaLnBrk="0" hangingPunct="0">
              <a:buFontTx/>
              <a:buNone/>
            </a:pPr>
            <a:r>
              <a:rPr lang="en-US" altLang="zh-CN" sz="1600">
                <a:solidFill>
                  <a:schemeClr val="tx1"/>
                </a:solidFill>
              </a:rPr>
              <a:t>with 27 km circumference</a:t>
            </a:r>
          </a:p>
        </p:txBody>
      </p:sp>
      <p:sp>
        <p:nvSpPr>
          <p:cNvPr id="1726478" name="Text Box 14"/>
          <p:cNvSpPr txBox="1">
            <a:spLocks noChangeArrowheads="1"/>
          </p:cNvSpPr>
          <p:nvPr/>
        </p:nvSpPr>
        <p:spPr bwMode="auto">
          <a:xfrm>
            <a:off x="6400800" y="5526088"/>
            <a:ext cx="2390775" cy="376237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1800">
                <a:solidFill>
                  <a:schemeClr val="tx1"/>
                </a:solidFill>
              </a:rPr>
              <a:t>Start : Winter 2009</a:t>
            </a:r>
          </a:p>
        </p:txBody>
      </p:sp>
      <p:sp>
        <p:nvSpPr>
          <p:cNvPr id="1726479" name="Rectangle 15"/>
          <p:cNvSpPr>
            <a:spLocks noChangeArrowheads="1"/>
          </p:cNvSpPr>
          <p:nvPr/>
        </p:nvSpPr>
        <p:spPr bwMode="auto">
          <a:xfrm>
            <a:off x="317500" y="685800"/>
            <a:ext cx="520700" cy="466725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en-US" altLang="zh-CN" sz="2400">
                <a:solidFill>
                  <a:schemeClr val="tx1"/>
                </a:solidFill>
              </a:rPr>
              <a:t>pp</a:t>
            </a:r>
          </a:p>
        </p:txBody>
      </p:sp>
      <p:sp>
        <p:nvSpPr>
          <p:cNvPr id="1726480" name="Text Box 16"/>
          <p:cNvSpPr txBox="1">
            <a:spLocks noChangeArrowheads="1"/>
          </p:cNvSpPr>
          <p:nvPr/>
        </p:nvSpPr>
        <p:spPr bwMode="auto">
          <a:xfrm>
            <a:off x="1536700" y="260350"/>
            <a:ext cx="73564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Blip>
                <a:blip r:embed="rId3"/>
              </a:buBlip>
            </a:pPr>
            <a:r>
              <a:rPr lang="zh-CN" altLang="en-US" sz="2000">
                <a:solidFill>
                  <a:schemeClr val="tx1"/>
                </a:solidFill>
                <a:sym typeface="Symbol" charset="0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sym typeface="Symbol" charset="0"/>
              </a:rPr>
              <a:t></a:t>
            </a:r>
            <a:r>
              <a:rPr lang="en-US" altLang="zh-CN" sz="2000" b="1">
                <a:solidFill>
                  <a:schemeClr val="accent1"/>
                </a:solidFill>
                <a:sym typeface="Symbol" charset="0"/>
              </a:rPr>
              <a:t>s = 14 TeV</a:t>
            </a:r>
            <a:r>
              <a:rPr lang="en-US" altLang="zh-CN" sz="2000">
                <a:solidFill>
                  <a:schemeClr val="tx1"/>
                </a:solidFill>
                <a:sym typeface="Symbol" charset="0"/>
              </a:rPr>
              <a:t>              </a:t>
            </a:r>
            <a:r>
              <a:rPr lang="en-US" altLang="zh-CN" sz="1600">
                <a:solidFill>
                  <a:schemeClr val="tx1"/>
                </a:solidFill>
                <a:sym typeface="Symbol" charset="0"/>
              </a:rPr>
              <a:t>(7 times higher than Tevatron/Fermilab)</a:t>
            </a:r>
            <a:r>
              <a:rPr lang="en-US" altLang="zh-CN" sz="2000">
                <a:solidFill>
                  <a:schemeClr val="tx1"/>
                </a:solidFill>
                <a:sym typeface="Symbol" charset="0"/>
              </a:rPr>
              <a:t> </a:t>
            </a:r>
          </a:p>
          <a:p>
            <a:pPr eaLnBrk="0" hangingPunct="0">
              <a:buFontTx/>
              <a:buNone/>
            </a:pPr>
            <a:r>
              <a:rPr lang="en-US" altLang="zh-CN" sz="2000">
                <a:solidFill>
                  <a:schemeClr val="tx1"/>
                </a:solidFill>
                <a:sym typeface="Symbol" charset="0"/>
              </a:rPr>
              <a:t>   </a:t>
            </a:r>
            <a:r>
              <a:rPr lang="en-US" altLang="zh-CN" sz="2000">
                <a:solidFill>
                  <a:schemeClr val="accent1"/>
                </a:solidFill>
              </a:rPr>
              <a:t>search for new</a:t>
            </a:r>
            <a:r>
              <a:rPr lang="en-US" altLang="zh-CN" sz="2000">
                <a:solidFill>
                  <a:srgbClr val="009900"/>
                </a:solidFill>
              </a:rPr>
              <a:t> </a:t>
            </a:r>
            <a:r>
              <a:rPr lang="en-US" altLang="zh-CN" sz="2000">
                <a:solidFill>
                  <a:schemeClr val="tx2"/>
                </a:solidFill>
              </a:rPr>
              <a:t>massive particles </a:t>
            </a:r>
            <a:r>
              <a:rPr lang="en-US" altLang="zh-CN" sz="2000">
                <a:solidFill>
                  <a:srgbClr val="009900"/>
                </a:solidFill>
              </a:rPr>
              <a:t> </a:t>
            </a:r>
            <a:r>
              <a:rPr lang="en-US" altLang="zh-CN" sz="2000">
                <a:solidFill>
                  <a:schemeClr val="accent1"/>
                </a:solidFill>
              </a:rPr>
              <a:t>up to  m ~ 5 TeV</a:t>
            </a:r>
          </a:p>
          <a:p>
            <a:pPr eaLnBrk="0" hangingPunct="0">
              <a:buFontTx/>
              <a:buNone/>
            </a:pPr>
            <a:endParaRPr lang="en-US" altLang="zh-CN" sz="1200">
              <a:solidFill>
                <a:schemeClr val="accent1"/>
              </a:solidFill>
            </a:endParaRPr>
          </a:p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2000">
                <a:solidFill>
                  <a:schemeClr val="tx1"/>
                </a:solidFill>
                <a:sym typeface="Symbol" charset="0"/>
              </a:rPr>
              <a:t>  </a:t>
            </a:r>
            <a:r>
              <a:rPr lang="en-US" altLang="zh-CN" sz="2000" b="1" u="sng">
                <a:solidFill>
                  <a:srgbClr val="CC0000"/>
                </a:solidFill>
                <a:sym typeface="Symbol" charset="0"/>
              </a:rPr>
              <a:t>L</a:t>
            </a:r>
            <a:r>
              <a:rPr lang="en-US" altLang="zh-CN" sz="2000" b="1" u="sng" baseline="-25000">
                <a:solidFill>
                  <a:srgbClr val="CC0000"/>
                </a:solidFill>
                <a:sym typeface="Symbol" charset="0"/>
              </a:rPr>
              <a:t>design</a:t>
            </a:r>
            <a:r>
              <a:rPr lang="en-US" altLang="zh-CN" sz="2000" b="1" u="sng">
                <a:solidFill>
                  <a:srgbClr val="CC0000"/>
                </a:solidFill>
                <a:sym typeface="Symbol" charset="0"/>
              </a:rPr>
              <a:t> = 10</a:t>
            </a:r>
            <a:r>
              <a:rPr lang="en-US" altLang="zh-CN" sz="2000" b="1" u="sng" baseline="30000">
                <a:solidFill>
                  <a:srgbClr val="CC0000"/>
                </a:solidFill>
                <a:sym typeface="Symbol" charset="0"/>
              </a:rPr>
              <a:t>34</a:t>
            </a:r>
            <a:r>
              <a:rPr lang="en-US" altLang="zh-CN" sz="2000" b="1" u="sng">
                <a:solidFill>
                  <a:srgbClr val="CC0000"/>
                </a:solidFill>
                <a:sym typeface="Symbol" charset="0"/>
              </a:rPr>
              <a:t> cm</a:t>
            </a:r>
            <a:r>
              <a:rPr lang="en-US" altLang="zh-CN" sz="2000" b="1" u="sng" baseline="30000">
                <a:solidFill>
                  <a:srgbClr val="CC0000"/>
                </a:solidFill>
                <a:sym typeface="Symbol" charset="0"/>
              </a:rPr>
              <a:t>-2</a:t>
            </a:r>
            <a:r>
              <a:rPr lang="en-US" altLang="zh-CN" sz="2000" b="1" u="sng">
                <a:solidFill>
                  <a:srgbClr val="CC0000"/>
                </a:solidFill>
                <a:sym typeface="Symbol" charset="0"/>
              </a:rPr>
              <a:t> s</a:t>
            </a:r>
            <a:r>
              <a:rPr lang="en-US" altLang="zh-CN" sz="2000" b="1" u="sng" baseline="30000">
                <a:solidFill>
                  <a:srgbClr val="CC0000"/>
                </a:solidFill>
                <a:sym typeface="Symbol" charset="0"/>
              </a:rPr>
              <a:t>-1</a:t>
            </a:r>
            <a:r>
              <a:rPr lang="en-US" altLang="zh-CN" sz="2000" baseline="30000">
                <a:solidFill>
                  <a:srgbClr val="CC0000"/>
                </a:solidFill>
                <a:sym typeface="Symbol" charset="0"/>
              </a:rPr>
              <a:t>     </a:t>
            </a:r>
            <a:r>
              <a:rPr lang="en-US" altLang="zh-CN" sz="1600">
                <a:solidFill>
                  <a:schemeClr val="tx1"/>
                </a:solidFill>
                <a:sym typeface="Symbol" charset="0"/>
              </a:rPr>
              <a:t>(&gt;10</a:t>
            </a:r>
            <a:r>
              <a:rPr lang="en-US" altLang="zh-CN" sz="1600" baseline="30000">
                <a:solidFill>
                  <a:schemeClr val="tx1"/>
                </a:solidFill>
                <a:sym typeface="Symbol" charset="0"/>
              </a:rPr>
              <a:t>2</a:t>
            </a:r>
            <a:r>
              <a:rPr lang="en-US" altLang="zh-CN" sz="1600">
                <a:solidFill>
                  <a:schemeClr val="tx1"/>
                </a:solidFill>
                <a:sym typeface="Symbol" charset="0"/>
              </a:rPr>
              <a:t> higher than Tevatron/Fermilab) </a:t>
            </a:r>
            <a:endParaRPr lang="en-US" altLang="zh-CN" sz="1600" baseline="30000">
              <a:solidFill>
                <a:srgbClr val="CC0000"/>
              </a:solidFill>
              <a:sym typeface="Symbol" charset="0"/>
            </a:endParaRPr>
          </a:p>
          <a:p>
            <a:pPr eaLnBrk="0" hangingPunct="0"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charset="0"/>
                <a:sym typeface="Symbol" charset="0"/>
              </a:rPr>
              <a:t>  </a:t>
            </a:r>
            <a:r>
              <a:rPr lang="en-US" altLang="zh-CN" sz="2000">
                <a:solidFill>
                  <a:schemeClr val="tx1"/>
                </a:solidFill>
                <a:sym typeface="Symbol" charset="0"/>
              </a:rPr>
              <a:t> </a:t>
            </a:r>
            <a:r>
              <a:rPr lang="en-US" altLang="zh-CN" sz="2000">
                <a:solidFill>
                  <a:schemeClr val="tx1"/>
                </a:solidFill>
              </a:rPr>
              <a:t>search for </a:t>
            </a:r>
            <a:r>
              <a:rPr lang="en-US" altLang="zh-CN" sz="2000">
                <a:solidFill>
                  <a:srgbClr val="FF0066"/>
                </a:solidFill>
              </a:rPr>
              <a:t>rare processes</a:t>
            </a:r>
            <a:r>
              <a:rPr lang="en-US" altLang="zh-CN" sz="2000">
                <a:solidFill>
                  <a:schemeClr val="tx1"/>
                </a:solidFill>
              </a:rPr>
              <a:t> with small </a:t>
            </a:r>
            <a:r>
              <a:rPr lang="en-US" altLang="zh-CN" sz="2000">
                <a:solidFill>
                  <a:schemeClr val="tx1"/>
                </a:solidFill>
                <a:latin typeface="Symbol" charset="0"/>
              </a:rPr>
              <a:t>s</a:t>
            </a:r>
            <a:r>
              <a:rPr lang="en-US" altLang="zh-CN" sz="2000">
                <a:solidFill>
                  <a:schemeClr val="tx1"/>
                </a:solidFill>
              </a:rPr>
              <a:t>   (N = L</a:t>
            </a:r>
            <a:r>
              <a:rPr lang="en-US" altLang="zh-CN" sz="2000">
                <a:solidFill>
                  <a:schemeClr val="tx1"/>
                </a:solidFill>
                <a:latin typeface="Symbol" charset="0"/>
              </a:rPr>
              <a:t>s</a:t>
            </a:r>
            <a:r>
              <a:rPr lang="en-US" altLang="zh-CN" sz="2000">
                <a:solidFill>
                  <a:schemeClr val="tx1"/>
                </a:solidFill>
              </a:rPr>
              <a:t> )</a:t>
            </a:r>
          </a:p>
          <a:p>
            <a:pPr eaLnBrk="0" hangingPunct="0">
              <a:buFontTx/>
              <a:buNone/>
            </a:pPr>
            <a:endParaRPr lang="zh-CN" altLang="en-US" sz="2000" baseline="30000">
              <a:solidFill>
                <a:schemeClr val="tx1"/>
              </a:solidFill>
              <a:sym typeface="Symbol" charset="0"/>
            </a:endParaRPr>
          </a:p>
        </p:txBody>
      </p:sp>
      <p:sp>
        <p:nvSpPr>
          <p:cNvPr id="1726481" name="Slide Number Placeholder 2"/>
          <p:cNvSpPr txBox="1">
            <a:spLocks noGrp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r" eaLnBrk="0" hangingPunct="0">
              <a:buFontTx/>
              <a:buNone/>
            </a:pPr>
            <a:fld id="{FDF0542F-B09B-C840-AFC9-E773B9441A09}" type="slidenum">
              <a:rPr kumimoji="0" lang="zh-CN" altLang="en-US" sz="1200">
                <a:solidFill>
                  <a:schemeClr val="tx2"/>
                </a:solidFill>
                <a:latin typeface="Comic Sans MS" charset="0"/>
                <a:ea typeface="MS PGothic" charset="0"/>
                <a:cs typeface="MS PGothic" charset="0"/>
              </a:rPr>
              <a:pPr algn="r" eaLnBrk="0" hangingPunct="0">
                <a:buFontTx/>
                <a:buNone/>
              </a:pPr>
              <a:t>76</a:t>
            </a:fld>
            <a:endParaRPr kumimoji="0" lang="en-US" altLang="zh-CN" sz="1200">
              <a:solidFill>
                <a:schemeClr val="tx2"/>
              </a:solidFill>
              <a:latin typeface="Comic Sans MS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6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224" y="228601"/>
            <a:ext cx="8688263" cy="680120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and exclusion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611560" y="1196752"/>
            <a:ext cx="8153400" cy="7486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P-value=probability that result is as/less compatible with the hypothesis</a:t>
            </a:r>
            <a:endParaRPr lang="zh-CN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3455645" cy="42120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3907236" cy="4212000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ED7D31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08674" y="3426720"/>
            <a:ext cx="3456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1649700455"/>
              </p:ext>
            </p:extLst>
          </p:nvPr>
        </p:nvGraphicFramePr>
        <p:xfrm>
          <a:off x="214282" y="571480"/>
          <a:ext cx="8715436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500702"/>
            <a:ext cx="1090215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 l="3829" r="4931" b="60535"/>
          <a:stretch>
            <a:fillRect/>
          </a:stretch>
        </p:blipFill>
        <p:spPr bwMode="auto">
          <a:xfrm>
            <a:off x="6429388" y="4786322"/>
            <a:ext cx="2481377" cy="16560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043608" y="12417"/>
            <a:ext cx="7128792" cy="70788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Interpretation strategy</a:t>
            </a:r>
            <a:endParaRPr lang="zh-CN" altLang="en-US" sz="4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2" y="1844824"/>
            <a:ext cx="714380" cy="65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3645024"/>
            <a:ext cx="952989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88060" y="5605892"/>
            <a:ext cx="9408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12" cstate="print"/>
          <a:srcRect t="15264"/>
          <a:stretch>
            <a:fillRect/>
          </a:stretch>
        </p:blipFill>
        <p:spPr bwMode="auto">
          <a:xfrm>
            <a:off x="3838337" y="2000240"/>
            <a:ext cx="1519481" cy="39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78</a:t>
            </a:fld>
            <a:endParaRPr lang="zh-CN" altLang="en-US"/>
          </a:p>
        </p:txBody>
      </p:sp>
      <p:sp>
        <p:nvSpPr>
          <p:cNvPr id="14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ED7D31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36852"/>
      </p:ext>
    </p:extLst>
  </p:cSld>
  <p:clrMapOvr>
    <a:masterClrMapping/>
  </p:clrMapOvr>
  <p:transition advTm="407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79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239000" cy="54927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Simultaneous fit  </a:t>
            </a:r>
            <a:endParaRPr lang="zh-CN" alt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4294967295"/>
          </p:nvPr>
        </p:nvSpPr>
        <p:spPr>
          <a:xfrm>
            <a:off x="20638" y="692150"/>
            <a:ext cx="9123362" cy="6165850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CN" sz="1800" b="1" dirty="0" smtClean="0">
                <a:latin typeface="Comic Sans MS" pitchFamily="66" charset="0"/>
              </a:rPr>
              <a:t>Background estimates in SRs are obtained by a </a:t>
            </a:r>
            <a:r>
              <a:rPr lang="en-US" altLang="zh-CN" sz="1800" b="1" i="1" dirty="0" smtClean="0">
                <a:latin typeface="Comic Sans MS" pitchFamily="66" charset="0"/>
              </a:rPr>
              <a:t>simultaneous fit </a:t>
            </a:r>
            <a:r>
              <a:rPr lang="en-US" altLang="zh-CN" sz="1800" b="1" dirty="0" smtClean="0">
                <a:latin typeface="Comic Sans MS" pitchFamily="66" charset="0"/>
              </a:rPr>
              <a:t>in each channel based on the profile likelihood method. Three dedicated fit for different purpose…</a:t>
            </a:r>
          </a:p>
          <a:p>
            <a:pPr lvl="1">
              <a:defRPr/>
            </a:pPr>
            <a:r>
              <a:rPr lang="en-US" altLang="zh-C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Background-only fit</a:t>
            </a:r>
          </a:p>
          <a:p>
            <a:pPr lvl="2">
              <a:defRPr/>
            </a:pPr>
            <a:r>
              <a:rPr lang="en-US" altLang="zh-CN" sz="1400" b="1" dirty="0" smtClean="0">
                <a:latin typeface="Comic Sans MS" pitchFamily="66" charset="0"/>
              </a:rPr>
              <a:t>Fit for all CRs, excluding SRs.</a:t>
            </a:r>
          </a:p>
          <a:p>
            <a:pPr lvl="3">
              <a:defRPr/>
            </a:pPr>
            <a:r>
              <a:rPr lang="en-US" altLang="zh-CN" sz="1400" b="1" dirty="0" smtClean="0">
                <a:solidFill>
                  <a:schemeClr val="accent2"/>
                </a:solidFill>
                <a:latin typeface="Comic Sans MS" pitchFamily="66" charset="0"/>
              </a:rPr>
              <a:t>Get background-only estimates.</a:t>
            </a:r>
          </a:p>
          <a:p>
            <a:pPr lvl="3">
              <a:defRPr/>
            </a:pPr>
            <a:r>
              <a:rPr lang="en-US" altLang="zh-CN" sz="1400" b="1" dirty="0" smtClean="0">
                <a:latin typeface="Comic Sans MS" pitchFamily="66" charset="0"/>
              </a:rPr>
              <a:t>Also extrapolate to VRs (non used in fit, only for cross-check) and SRs.</a:t>
            </a:r>
            <a:endParaRPr lang="en-US" altLang="zh-CN" sz="1800" b="1" dirty="0" smtClean="0">
              <a:latin typeface="Comic Sans MS" pitchFamily="66" charset="0"/>
            </a:endParaRPr>
          </a:p>
          <a:p>
            <a:pPr lvl="1">
              <a:defRPr/>
            </a:pPr>
            <a:r>
              <a:rPr lang="en-US" altLang="zh-C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Discovery fit</a:t>
            </a:r>
          </a:p>
          <a:p>
            <a:pPr lvl="2">
              <a:defRPr/>
            </a:pPr>
            <a:r>
              <a:rPr lang="en-US" altLang="zh-CN" sz="1400" b="1" dirty="0" smtClean="0">
                <a:latin typeface="Comic Sans MS" pitchFamily="66" charset="0"/>
              </a:rPr>
              <a:t>Fit for all CRs and SRs.</a:t>
            </a:r>
          </a:p>
          <a:p>
            <a:pPr lvl="2">
              <a:defRPr/>
            </a:pPr>
            <a:r>
              <a:rPr lang="en-US" altLang="zh-CN" sz="1400" b="1" dirty="0" smtClean="0">
                <a:latin typeface="Comic Sans MS" pitchFamily="66" charset="0"/>
              </a:rPr>
              <a:t>Signal contamination is turned off in CRs</a:t>
            </a:r>
            <a:r>
              <a:rPr lang="en-US" altLang="zh-CN" sz="1400" b="1" dirty="0" smtClean="0">
                <a:latin typeface="Comic Sans MS" pitchFamily="66" charset="0"/>
                <a:sym typeface="Wingdings" pitchFamily="2" charset="2"/>
              </a:rPr>
              <a:t> and set as a dummy number 1 in SR (so, the fitted non-SM signal strength = the excess in </a:t>
            </a:r>
            <a:r>
              <a:rPr lang="en-US" altLang="zh-CN" sz="1400" b="1" dirty="0" err="1" smtClean="0">
                <a:latin typeface="Comic Sans MS" pitchFamily="66" charset="0"/>
                <a:sym typeface="Wingdings" pitchFamily="2" charset="2"/>
              </a:rPr>
              <a:t>Nevents</a:t>
            </a:r>
            <a:r>
              <a:rPr lang="en-US" altLang="zh-CN" sz="1400" b="1" dirty="0" smtClean="0">
                <a:latin typeface="Comic Sans MS" pitchFamily="66" charset="0"/>
                <a:sym typeface="Wingdings" pitchFamily="2" charset="2"/>
              </a:rPr>
              <a:t> of SR)</a:t>
            </a:r>
            <a:endParaRPr lang="en-US" altLang="zh-CN" sz="1400" b="1" dirty="0" smtClean="0">
              <a:latin typeface="Comic Sans MS" pitchFamily="66" charset="0"/>
            </a:endParaRPr>
          </a:p>
          <a:p>
            <a:pPr lvl="3">
              <a:defRPr/>
            </a:pPr>
            <a:r>
              <a:rPr lang="en-US" altLang="zh-CN" sz="1400" b="1" dirty="0" smtClean="0">
                <a:solidFill>
                  <a:schemeClr val="accent2"/>
                </a:solidFill>
                <a:latin typeface="Comic Sans MS" pitchFamily="66" charset="0"/>
              </a:rPr>
              <a:t>Get model-independent upper limit on signal in SR.</a:t>
            </a:r>
            <a:endParaRPr lang="en-US" altLang="zh-CN" sz="1400" b="1" dirty="0" smtClean="0">
              <a:latin typeface="Comic Sans MS" pitchFamily="66" charset="0"/>
            </a:endParaRPr>
          </a:p>
          <a:p>
            <a:pPr lvl="1">
              <a:defRPr/>
            </a:pPr>
            <a:r>
              <a:rPr lang="en-US" altLang="zh-C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Exclusion fit</a:t>
            </a:r>
          </a:p>
          <a:p>
            <a:pPr lvl="2">
              <a:defRPr/>
            </a:pPr>
            <a:r>
              <a:rPr lang="en-US" altLang="zh-CN" sz="1400" b="1" dirty="0" smtClean="0">
                <a:latin typeface="Comic Sans MS" pitchFamily="66" charset="0"/>
              </a:rPr>
              <a:t>Fit for all CRs and SRs.</a:t>
            </a:r>
          </a:p>
          <a:p>
            <a:pPr lvl="2">
              <a:defRPr/>
            </a:pPr>
            <a:r>
              <a:rPr lang="en-US" altLang="zh-CN" sz="1400" b="1" dirty="0" smtClean="0">
                <a:latin typeface="Comic Sans MS" pitchFamily="66" charset="0"/>
              </a:rPr>
              <a:t>Signal is turned on in all regions, according to model-dependent prediction.</a:t>
            </a:r>
          </a:p>
          <a:p>
            <a:pPr lvl="3">
              <a:defRPr/>
            </a:pPr>
            <a:r>
              <a:rPr lang="en-US" altLang="zh-CN" sz="1400" b="1" dirty="0" smtClean="0">
                <a:solidFill>
                  <a:schemeClr val="accent2"/>
                </a:solidFill>
                <a:latin typeface="Comic Sans MS" pitchFamily="66" charset="0"/>
              </a:rPr>
              <a:t>Got signal model-dependent exclusion from all </a:t>
            </a:r>
            <a:r>
              <a:rPr lang="en-US" altLang="zh-CN" sz="1400" b="1" dirty="0" err="1" smtClean="0">
                <a:solidFill>
                  <a:schemeClr val="accent2"/>
                </a:solidFill>
                <a:latin typeface="Comic Sans MS" pitchFamily="66" charset="0"/>
              </a:rPr>
              <a:t>CRs+SRs</a:t>
            </a:r>
            <a:r>
              <a:rPr lang="en-US" altLang="zh-CN" sz="14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zh-CN" sz="1400" b="1" dirty="0" smtClean="0">
                <a:solidFill>
                  <a:schemeClr val="accent2"/>
                </a:solidFill>
                <a:latin typeface="Comic Sans MS" pitchFamily="66" charset="0"/>
                <a:sym typeface="Wingdings" pitchFamily="2" charset="2"/>
              </a:rPr>
              <a:t>final exclusion contours for SUSY model</a:t>
            </a:r>
          </a:p>
          <a:p>
            <a:pPr>
              <a:defRPr/>
            </a:pPr>
            <a:r>
              <a:rPr lang="en-US" altLang="zh-CN" sz="1800" b="1" dirty="0" smtClean="0">
                <a:latin typeface="Comic Sans MS" pitchFamily="66" charset="0"/>
              </a:rPr>
              <a:t>The basic strategy is to share background information in all regions (CR,SR,VR). The background parameters are predominantly constrained by CRs with large statistics, which in turn reduces the impact of </a:t>
            </a:r>
            <a:r>
              <a:rPr lang="en-US" altLang="zh-CN" sz="1800" b="1" dirty="0" err="1" smtClean="0">
                <a:latin typeface="Comic Sans MS" pitchFamily="66" charset="0"/>
              </a:rPr>
              <a:t>uncerts</a:t>
            </a:r>
            <a:r>
              <a:rPr lang="en-US" altLang="zh-CN" sz="1800" b="1" dirty="0" smtClean="0">
                <a:latin typeface="Comic Sans MS" pitchFamily="66" charset="0"/>
              </a:rPr>
              <a:t> in SR. </a:t>
            </a:r>
          </a:p>
        </p:txBody>
      </p:sp>
    </p:spTree>
    <p:extLst>
      <p:ext uri="{BB962C8B-B14F-4D97-AF65-F5344CB8AC3E}">
        <p14:creationId xmlns:p14="http://schemas.microsoft.com/office/powerpoint/2010/main" val="66066701"/>
      </p:ext>
    </p:extLst>
  </p:cSld>
  <p:clrMapOvr>
    <a:masterClrMapping/>
  </p:clrMapOvr>
  <p:transition advTm="1315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332656"/>
            <a:ext cx="7650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希腊神话中的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怪物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“</a:t>
            </a:r>
            <a:r>
              <a:rPr lang="en-US" altLang="zh-CN" sz="2400" i="1" dirty="0" smtClean="0">
                <a:solidFill>
                  <a:srgbClr val="0000FF"/>
                </a:solidFill>
                <a:latin typeface="+mn-ea"/>
              </a:rPr>
              <a:t>Uroboros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+mn-ea"/>
              </a:rPr>
              <a:t>”</a:t>
            </a:r>
            <a:r>
              <a:rPr lang="zh-CN" altLang="zh-CN" sz="2400" b="1" i="1" dirty="0" smtClean="0">
                <a:solidFill>
                  <a:srgbClr val="0000FF"/>
                </a:solidFill>
                <a:latin typeface="+mn-ea"/>
              </a:rPr>
              <a:t>与格拉肖</a:t>
            </a:r>
            <a:r>
              <a:rPr lang="zh-CN" altLang="zh-CN" sz="2400" b="1" i="1" dirty="0">
                <a:solidFill>
                  <a:srgbClr val="0000FF"/>
                </a:solidFill>
                <a:latin typeface="+mn-ea"/>
              </a:rPr>
              <a:t>的“宇宙圈”</a:t>
            </a:r>
            <a:endParaRPr lang="zh-CN" altLang="zh-CN" sz="2400" i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75491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8</a:t>
            </a:fld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5496" y="2699627"/>
            <a:ext cx="15453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粒子“</a:t>
            </a:r>
            <a:r>
              <a:rPr lang="zh-CN" altLang="zh-CN" dirty="0">
                <a:latin typeface="SimHei" charset="-122"/>
                <a:ea typeface="SimHei" charset="-122"/>
                <a:cs typeface="SimHei" charset="-122"/>
              </a:rPr>
              <a:t>微观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世界”，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强弱相互作用</a:t>
            </a:r>
            <a:r>
              <a:rPr lang="zh-CN" altLang="zh-CN" dirty="0" smtClean="0">
                <a:latin typeface="SimHei" charset="-122"/>
                <a:ea typeface="SimHei" charset="-122"/>
                <a:cs typeface="SimHei" charset="-122"/>
              </a:rPr>
              <a:t>主导，理论模型是</a:t>
            </a:r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标准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模型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99827"/>
            <a:ext cx="1152128" cy="10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3648377" y="6011996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引力和电磁力占主导地位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80014" y="4679846"/>
            <a:ext cx="648071" cy="273630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55403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右箭头标注 18"/>
          <p:cNvSpPr/>
          <p:nvPr/>
        </p:nvSpPr>
        <p:spPr>
          <a:xfrm rot="2642113">
            <a:off x="1641897" y="1311618"/>
            <a:ext cx="1121737" cy="93193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232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/>
          <p:cNvSpPr/>
          <p:nvPr/>
        </p:nvSpPr>
        <p:spPr>
          <a:xfrm rot="18823486">
            <a:off x="1550164" y="1286155"/>
            <a:ext cx="1029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SimHei" charset="-122"/>
                <a:ea typeface="SimHei" charset="-122"/>
                <a:cs typeface="SimHei" charset="-122"/>
              </a:rPr>
              <a:t>新物理，新粒子</a:t>
            </a:r>
            <a:r>
              <a:rPr lang="zh-CN" altLang="en-US" b="1" dirty="0" smtClean="0">
                <a:solidFill>
                  <a:srgbClr val="FF0000"/>
                </a:solidFill>
              </a:rPr>
              <a:t>？</a:t>
            </a:r>
            <a:r>
              <a:rPr lang="zh-CN" altLang="zh-CN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8" name="直线箭头连接符 17"/>
          <p:cNvCxnSpPr/>
          <p:nvPr/>
        </p:nvCxnSpPr>
        <p:spPr>
          <a:xfrm flipV="1">
            <a:off x="1475656" y="2420888"/>
            <a:ext cx="504056" cy="12241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susy partic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1049">
            <a:off x="553965" y="893403"/>
            <a:ext cx="1132006" cy="98120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57">
            <a:off x="8005325" y="3215817"/>
            <a:ext cx="1045196" cy="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 rot="20619331">
            <a:off x="7670702" y="1896083"/>
            <a:ext cx="111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SimHei" charset="-122"/>
                <a:ea typeface="SimHei" charset="-122"/>
                <a:cs typeface="SimHei" charset="-122"/>
              </a:rPr>
              <a:t>引力主导，</a:t>
            </a:r>
            <a:endParaRPr lang="en-US" altLang="zh-CN" b="1" dirty="0" smtClean="0">
              <a:latin typeface="SimHei" charset="-122"/>
              <a:ea typeface="SimHei" charset="-122"/>
              <a:cs typeface="SimHei" charset="-122"/>
            </a:endParaRPr>
          </a:p>
          <a:p>
            <a:r>
              <a:rPr lang="zh-CN" altLang="zh-CN" b="1" dirty="0" smtClean="0">
                <a:latin typeface="SimHei" charset="-122"/>
                <a:ea typeface="SimHei" charset="-122"/>
                <a:cs typeface="SimHei" charset="-122"/>
              </a:rPr>
              <a:t>爱因斯坦</a:t>
            </a:r>
            <a:r>
              <a:rPr lang="zh-CN" altLang="zh-CN" b="1" dirty="0">
                <a:latin typeface="SimHei" charset="-122"/>
                <a:ea typeface="SimHei" charset="-122"/>
                <a:cs typeface="SimHei" charset="-122"/>
              </a:rPr>
              <a:t>的广义相对论 </a:t>
            </a:r>
            <a:endParaRPr lang="zh-CN" altLang="en-US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4" name="右箭头标注 23"/>
          <p:cNvSpPr/>
          <p:nvPr/>
        </p:nvSpPr>
        <p:spPr>
          <a:xfrm rot="9774883">
            <a:off x="7340060" y="1817490"/>
            <a:ext cx="1520662" cy="1424994"/>
          </a:xfrm>
          <a:prstGeom prst="rightArrowCallout">
            <a:avLst>
              <a:gd name="adj1" fmla="val 25000"/>
              <a:gd name="adj2" fmla="val 25000"/>
              <a:gd name="adj3" fmla="val 16116"/>
              <a:gd name="adj4" fmla="val 7500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右箭头标注 24"/>
          <p:cNvSpPr/>
          <p:nvPr/>
        </p:nvSpPr>
        <p:spPr>
          <a:xfrm>
            <a:off x="70992" y="2699627"/>
            <a:ext cx="1656184" cy="1728192"/>
          </a:xfrm>
          <a:prstGeom prst="rightArrowCallout">
            <a:avLst>
              <a:gd name="adj1" fmla="val 26781"/>
              <a:gd name="adj2" fmla="val 25891"/>
              <a:gd name="adj3" fmla="val 13072"/>
              <a:gd name="adj4" fmla="val 7755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20547" y="2636912"/>
            <a:ext cx="1475656" cy="3024336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1"/>
          <p:cNvSpPr>
            <a:spLocks noChangeArrowheads="1"/>
          </p:cNvSpPr>
          <p:nvPr/>
        </p:nvSpPr>
        <p:spPr bwMode="auto">
          <a:xfrm>
            <a:off x="2915816" y="1988840"/>
            <a:ext cx="1800200" cy="782795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22313" indent="-265113" defTabSz="457200">
              <a:buFontTx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dirty="0">
              <a:solidFill>
                <a:srgbClr val="342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F6C2C634-287A-4A18-97D8-4716869DD48C}" type="slidenum">
              <a:rPr lang="zh-CN" altLang="en-US" smtClean="0"/>
              <a:pPr>
                <a:defRPr/>
              </a:pPr>
              <a:t>80</a:t>
            </a:fld>
            <a:endParaRPr lang="zh-CN" altLang="en-US"/>
          </a:p>
        </p:txBody>
      </p:sp>
      <p:sp>
        <p:nvSpPr>
          <p:cNvPr id="1730562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4572000" y="4419600"/>
            <a:ext cx="4572000" cy="2249760"/>
          </a:xfrm>
          <a:prstGeom prst="rect">
            <a:avLst/>
          </a:prstGeom>
        </p:spPr>
        <p:txBody>
          <a:bodyPr/>
          <a:lstStyle/>
          <a:p>
            <a:pPr marL="447675" indent="-447675">
              <a:lnSpc>
                <a:spcPct val="90000"/>
              </a:lnSpc>
              <a:buClr>
                <a:schemeClr val="accent1"/>
              </a:buClr>
              <a:buSzTx/>
              <a:buFont typeface="Wingdings" charset="0"/>
              <a:buChar char="Ø"/>
            </a:pPr>
            <a:r>
              <a:rPr lang="en-US" altLang="zh-CN" sz="1800" b="1" u="sng" dirty="0">
                <a:solidFill>
                  <a:srgbClr val="009900"/>
                </a:solidFill>
                <a:latin typeface="Comic Sans MS" charset="0"/>
              </a:rPr>
              <a:t>Hadronic Calorimeter:</a:t>
            </a:r>
            <a:r>
              <a:rPr lang="en-US" altLang="zh-CN" sz="1400" b="1" dirty="0">
                <a:latin typeface="Comic Sans MS" charset="0"/>
              </a:rPr>
              <a:t> Hadrons interact with dense material and produce a shower of charged particles</a:t>
            </a:r>
          </a:p>
          <a:p>
            <a:pPr marL="447675" indent="-447675">
              <a:lnSpc>
                <a:spcPct val="90000"/>
              </a:lnSpc>
              <a:buClr>
                <a:schemeClr val="accent1"/>
              </a:buClr>
              <a:buSzTx/>
              <a:buFont typeface="Wingdings" charset="0"/>
              <a:buChar char="Ø"/>
            </a:pPr>
            <a:r>
              <a:rPr lang="en-US" altLang="zh-CN" sz="1800" b="1" u="sng" dirty="0">
                <a:solidFill>
                  <a:srgbClr val="009900"/>
                </a:solidFill>
                <a:latin typeface="Comic Sans MS" charset="0"/>
              </a:rPr>
              <a:t>Toroid Magnets:</a:t>
            </a:r>
            <a:r>
              <a:rPr lang="en-US" altLang="zh-CN" sz="1400" b="1" dirty="0">
                <a:latin typeface="Comic Sans MS" charset="0"/>
              </a:rPr>
              <a:t> 8 </a:t>
            </a:r>
            <a:r>
              <a:rPr lang="en-US" altLang="zh-CN" sz="1400" b="1" dirty="0" err="1">
                <a:latin typeface="Comic Sans MS" charset="0"/>
              </a:rPr>
              <a:t>toroidal</a:t>
            </a:r>
            <a:r>
              <a:rPr lang="en-US" altLang="zh-CN" sz="1400" b="1" dirty="0">
                <a:latin typeface="Comic Sans MS" charset="0"/>
              </a:rPr>
              <a:t> coils that create a 0,4T magnetic field in the area of the Muon Spectrometer</a:t>
            </a:r>
          </a:p>
          <a:p>
            <a:pPr marL="447675" indent="-447675">
              <a:lnSpc>
                <a:spcPct val="90000"/>
              </a:lnSpc>
              <a:buClr>
                <a:schemeClr val="accent1"/>
              </a:buClr>
              <a:buSzTx/>
              <a:buFont typeface="Wingdings" charset="0"/>
              <a:buChar char="Ø"/>
            </a:pPr>
            <a:r>
              <a:rPr lang="en-US" altLang="zh-CN" sz="1800" b="1" u="sng" dirty="0">
                <a:solidFill>
                  <a:srgbClr val="009900"/>
                </a:solidFill>
                <a:latin typeface="Comic Sans MS" charset="0"/>
              </a:rPr>
              <a:t>Muon Spectrometer:</a:t>
            </a:r>
            <a:r>
              <a:rPr lang="en-US" altLang="zh-CN" sz="1400" b="1" dirty="0">
                <a:latin typeface="Comic Sans MS" charset="0"/>
              </a:rPr>
              <a:t> Muons traverse the rest of the detector and are measured in its outer layers</a:t>
            </a:r>
            <a:endParaRPr lang="de-DE" altLang="zh-CN" sz="1400" b="1" u="sng" dirty="0">
              <a:solidFill>
                <a:srgbClr val="009900"/>
              </a:solidFill>
              <a:latin typeface="Comic Sans MS" charset="0"/>
            </a:endParaRPr>
          </a:p>
        </p:txBody>
      </p:sp>
      <p:pic>
        <p:nvPicPr>
          <p:cNvPr id="1730563" name="Picture 3" descr="atlas-model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46" y="0"/>
            <a:ext cx="563975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30567" name="Rectangle 7"/>
          <p:cNvSpPr>
            <a:spLocks noChangeArrowheads="1"/>
          </p:cNvSpPr>
          <p:nvPr/>
        </p:nvSpPr>
        <p:spPr bwMode="ltGray">
          <a:xfrm>
            <a:off x="3218" y="4280663"/>
            <a:ext cx="4568782" cy="25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Wingdings" charset="0"/>
              <a:buChar char="Ø"/>
            </a:pPr>
            <a:r>
              <a:rPr kumimoji="1" lang="en-US" altLang="zh-CN" sz="2000" b="1" u="sng" dirty="0">
                <a:solidFill>
                  <a:srgbClr val="009900"/>
                </a:solidFill>
              </a:rPr>
              <a:t>Inner Detector: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 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Highly segmented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 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silicon strips, determine very accurately charged particles trajectories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Wingdings" charset="0"/>
              <a:buChar char="Ø"/>
            </a:pPr>
            <a:r>
              <a:rPr kumimoji="1" lang="en-US" altLang="zh-CN" sz="2000" b="1" u="sng" dirty="0">
                <a:solidFill>
                  <a:srgbClr val="009900"/>
                </a:solidFill>
              </a:rPr>
              <a:t>Solenoid Magnet: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 Solenoid coil that generates a 2T magnetic field in the region of the Inner Detector</a:t>
            </a:r>
            <a:endParaRPr kumimoji="1" lang="en-US" altLang="zh-CN" sz="2000" b="1" u="sng" dirty="0">
              <a:solidFill>
                <a:srgbClr val="009900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Wingdings" charset="0"/>
              <a:buChar char="Ø"/>
            </a:pPr>
            <a:r>
              <a:rPr kumimoji="1" lang="en-US" altLang="zh-CN" sz="2000" b="1" u="sng" dirty="0">
                <a:solidFill>
                  <a:srgbClr val="009900"/>
                </a:solidFill>
              </a:rPr>
              <a:t>Electromagnetic Calorimeter: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 Electron and photon energies are measured through electromagnetic showers </a:t>
            </a:r>
          </a:p>
        </p:txBody>
      </p:sp>
      <p:sp>
        <p:nvSpPr>
          <p:cNvPr id="1730568" name="Text Box 8"/>
          <p:cNvSpPr txBox="1">
            <a:spLocks noChangeArrowheads="1"/>
          </p:cNvSpPr>
          <p:nvPr/>
        </p:nvSpPr>
        <p:spPr bwMode="auto">
          <a:xfrm>
            <a:off x="0" y="0"/>
            <a:ext cx="4020452" cy="892552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4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kumimoji="1" lang="en-US" altLang="zh-CN" sz="2400" b="1" dirty="0" err="1">
                <a:latin typeface="Arial"/>
                <a:cs typeface="Arial"/>
              </a:rPr>
              <a:t>oroidal</a:t>
            </a:r>
            <a:r>
              <a:rPr kumimoji="1" lang="en-US" altLang="zh-CN" sz="2400" b="1" dirty="0">
                <a:latin typeface="Arial"/>
                <a:cs typeface="Arial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kumimoji="1" lang="en-US" altLang="zh-CN" sz="2400" b="1" dirty="0">
                <a:latin typeface="Arial"/>
                <a:cs typeface="Arial"/>
              </a:rPr>
              <a:t>HC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kumimoji="1" lang="en-US" altLang="zh-CN" sz="2400" b="1" dirty="0" err="1">
                <a:latin typeface="Arial"/>
                <a:cs typeface="Arial"/>
              </a:rPr>
              <a:t>pparatu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kumimoji="1" lang="en-US" altLang="zh-CN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endParaRPr kumimoji="1" lang="en-US" altLang="zh-CN" sz="800" b="1" dirty="0">
              <a:latin typeface="Arial"/>
              <a:cs typeface="Arial"/>
            </a:endParaRPr>
          </a:p>
          <a:p>
            <a:pPr>
              <a:defRPr/>
            </a:pPr>
            <a:r>
              <a:rPr kumimoji="1" lang="en-US" altLang="zh-CN" sz="2000" dirty="0">
                <a:latin typeface="Arial"/>
                <a:cs typeface="Arial"/>
              </a:rPr>
              <a:t>- 42m×22m, 7000 ton</a:t>
            </a:r>
          </a:p>
        </p:txBody>
      </p:sp>
      <p:pic>
        <p:nvPicPr>
          <p:cNvPr id="3" name="图片 2" descr="屏幕快照 2014-02-10 下午5.08.5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42900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de-DE" altLang="zh-CN" sz="2400" b="1">
                <a:solidFill>
                  <a:srgbClr val="C00000"/>
                </a:solidFill>
              </a:rPr>
              <a:t>The Higgs mechanism, an analogy...</a:t>
            </a:r>
          </a:p>
        </p:txBody>
      </p:sp>
      <p:sp>
        <p:nvSpPr>
          <p:cNvPr id="118788" name="Text Box 10"/>
          <p:cNvSpPr txBox="1">
            <a:spLocks noChangeArrowheads="1"/>
          </p:cNvSpPr>
          <p:nvPr/>
        </p:nvSpPr>
        <p:spPr bwMode="auto">
          <a:xfrm>
            <a:off x="7986713" y="228600"/>
            <a:ext cx="1157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de-DE" altLang="zh-CN" sz="1200" b="1"/>
              <a:t>D. Miller</a:t>
            </a:r>
          </a:p>
          <a:p>
            <a:pPr eaLnBrk="1" hangingPunct="1"/>
            <a:r>
              <a:rPr lang="de-DE" altLang="zh-CN" sz="1200" b="1"/>
              <a:t>(UC London)</a:t>
            </a:r>
            <a:r>
              <a:rPr lang="de-DE" altLang="zh-CN" sz="1100" b="1"/>
              <a:t> </a:t>
            </a:r>
          </a:p>
        </p:txBody>
      </p:sp>
      <p:grpSp>
        <p:nvGrpSpPr>
          <p:cNvPr id="118789" name="Group 2"/>
          <p:cNvGrpSpPr>
            <a:grpSpLocks/>
          </p:cNvGrpSpPr>
          <p:nvPr/>
        </p:nvGrpSpPr>
        <p:grpSpPr bwMode="auto">
          <a:xfrm>
            <a:off x="250825" y="1125538"/>
            <a:ext cx="8653463" cy="4818062"/>
            <a:chOff x="0" y="854"/>
            <a:chExt cx="6522" cy="3777"/>
          </a:xfrm>
        </p:grpSpPr>
        <p:pic>
          <p:nvPicPr>
            <p:cNvPr id="11879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4"/>
              <a:ext cx="2097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" y="1475"/>
              <a:ext cx="2097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2097"/>
              <a:ext cx="2097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795" name="Text Box 6"/>
            <p:cNvSpPr txBox="1">
              <a:spLocks noChangeArrowheads="1"/>
            </p:cNvSpPr>
            <p:nvPr/>
          </p:nvSpPr>
          <p:spPr bwMode="auto">
            <a:xfrm>
              <a:off x="98" y="2421"/>
              <a:ext cx="1841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/>
                <a:t>The Higgs field fills all space</a:t>
              </a:r>
            </a:p>
          </p:txBody>
        </p:sp>
        <p:sp>
          <p:nvSpPr>
            <p:cNvPr id="118796" name="Text Box 7"/>
            <p:cNvSpPr txBox="1">
              <a:spLocks noChangeArrowheads="1"/>
            </p:cNvSpPr>
            <p:nvPr/>
          </p:nvSpPr>
          <p:spPr bwMode="auto">
            <a:xfrm>
              <a:off x="2484" y="3229"/>
              <a:ext cx="1624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/>
                <a:t>A </a:t>
              </a:r>
              <a:r>
                <a:rPr lang="en-GB" altLang="zh-CN" sz="1400" b="1">
                  <a:solidFill>
                    <a:srgbClr val="C00000"/>
                  </a:solidFill>
                </a:rPr>
                <a:t>‘particle’ </a:t>
              </a:r>
              <a:r>
                <a:rPr lang="en-GB" altLang="zh-CN" sz="1400" b="1"/>
                <a:t>that moves in 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/>
                <a:t>the Higgs field ...</a:t>
              </a:r>
            </a:p>
          </p:txBody>
        </p:sp>
        <p:sp>
          <p:nvSpPr>
            <p:cNvPr id="118797" name="Text Box 8"/>
            <p:cNvSpPr txBox="1">
              <a:spLocks noChangeArrowheads="1"/>
            </p:cNvSpPr>
            <p:nvPr/>
          </p:nvSpPr>
          <p:spPr bwMode="auto">
            <a:xfrm>
              <a:off x="4554" y="3846"/>
              <a:ext cx="1968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/>
                <a:t>... moves slower the more it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/>
                <a:t>attract attention </a:t>
              </a:r>
              <a:r>
                <a:rPr lang="en-GB" altLang="zh-CN" sz="1400" b="1">
                  <a:solidFill>
                    <a:srgbClr val="C00000"/>
                  </a:solidFill>
                </a:rPr>
                <a:t>(interacts with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>
                  <a:solidFill>
                    <a:srgbClr val="C00000"/>
                  </a:solidFill>
                </a:rPr>
                <a:t>the Higgs field, generating its 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>
                  <a:solidFill>
                    <a:srgbClr val="C00000"/>
                  </a:solidFill>
                </a:rPr>
                <a:t>mass, the larger, the stronger 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zh-CN" sz="1400" b="1">
                  <a:solidFill>
                    <a:srgbClr val="C00000"/>
                  </a:solidFill>
                </a:rPr>
                <a:t>its interactions...)</a:t>
              </a:r>
              <a:endParaRPr lang="en-GB" altLang="zh-CN" sz="1400" b="1"/>
            </a:p>
          </p:txBody>
        </p:sp>
      </p:grpSp>
      <p:sp>
        <p:nvSpPr>
          <p:cNvPr id="118790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BFD4DDF8-9EAD-2748-9CCC-BAF6D1BD9E30}" type="slidenum">
              <a:rPr lang="en-US" altLang="zh-CN">
                <a:solidFill>
                  <a:srgbClr val="898989"/>
                </a:solidFill>
              </a:rPr>
              <a:pPr eaLnBrk="1" hangingPunct="1"/>
              <a:t>81</a:t>
            </a:fld>
            <a:endParaRPr lang="en-US" altLang="zh-CN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2" descr="C:\Full.work.backup.27Oct10\Various Documents\Outreach\Higgs.cartoon\9603021_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71588"/>
            <a:ext cx="334962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3" descr="C:\Full.work.backup.27Oct10\Various Documents\Outreach\Higgs.cartoon\9603021_0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95600"/>
            <a:ext cx="342582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9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de-DE" altLang="zh-CN" sz="2400" b="1">
                <a:solidFill>
                  <a:srgbClr val="C00000"/>
                </a:solidFill>
              </a:rPr>
              <a:t>The Higgs particle, an analogy...</a:t>
            </a: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762000" y="3810000"/>
            <a:ext cx="299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zh-CN" sz="1400" b="1"/>
              <a:t>Somebody whispers a rumour into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zh-CN" sz="1400" b="1"/>
              <a:t>the  room...</a:t>
            </a:r>
          </a:p>
        </p:txBody>
      </p:sp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5410200" y="5410200"/>
            <a:ext cx="29876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zh-CN" sz="1400" b="1"/>
              <a:t>... and the field starts to get excited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zh-CN" sz="1400" b="1"/>
              <a:t>and interact with itself giving birth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zh-CN" sz="1400" b="1"/>
              <a:t>to a </a:t>
            </a:r>
            <a:r>
              <a:rPr lang="en-GB" altLang="zh-CN" sz="1400" b="1">
                <a:solidFill>
                  <a:srgbClr val="C00000"/>
                </a:solidFill>
              </a:rPr>
              <a:t>massive particle</a:t>
            </a:r>
            <a:endParaRPr lang="en-GB" altLang="zh-CN" sz="1400" b="1"/>
          </a:p>
        </p:txBody>
      </p:sp>
      <p:sp>
        <p:nvSpPr>
          <p:cNvPr id="119816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3A04906D-7CA3-654B-BB00-DCCAB28A1D6C}" type="slidenum">
              <a:rPr lang="en-US" altLang="zh-CN">
                <a:solidFill>
                  <a:srgbClr val="898989"/>
                </a:solidFill>
              </a:rPr>
              <a:pPr eaLnBrk="1" hangingPunct="1"/>
              <a:t>82</a:t>
            </a:fld>
            <a:endParaRPr lang="en-US" altLang="zh-CN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203848" y="3026890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203848" y="425102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4499992" y="2815993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4499992" y="404012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2060848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7664" y="3285742"/>
            <a:ext cx="2520280" cy="1077218"/>
          </a:xfrm>
          <a:prstGeom prst="rect">
            <a:avLst/>
          </a:prstGeom>
          <a:solidFill>
            <a:srgbClr val="BE0202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3203848" y="547516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4499992" y="526426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83968" y="3069718"/>
            <a:ext cx="2520280" cy="107721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15816" y="4506218"/>
            <a:ext cx="2520280" cy="1077218"/>
          </a:xfrm>
          <a:prstGeom prst="rect">
            <a:avLst/>
          </a:prstGeom>
          <a:solidFill>
            <a:srgbClr val="59595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915816" y="5732495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5816" y="2060849"/>
            <a:ext cx="2520280" cy="107721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3968" y="3060931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5816" y="4487624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15816" y="5732494"/>
            <a:ext cx="2520280" cy="47923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Estimation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2" name="右箭头标注 31"/>
          <p:cNvSpPr/>
          <p:nvPr/>
        </p:nvSpPr>
        <p:spPr>
          <a:xfrm rot="10800000">
            <a:off x="4067944" y="1916832"/>
            <a:ext cx="4824536" cy="3744416"/>
          </a:xfrm>
          <a:prstGeom prst="rightArrowCallout">
            <a:avLst>
              <a:gd name="adj1" fmla="val 26781"/>
              <a:gd name="adj2" fmla="val 21746"/>
              <a:gd name="adj3" fmla="val 20101"/>
              <a:gd name="adj4" fmla="val 76755"/>
            </a:avLst>
          </a:prstGeom>
          <a:solidFill>
            <a:schemeClr val="bg1"/>
          </a:solidFill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5364088" y="1988840"/>
            <a:ext cx="3528392" cy="3744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n"/>
            </a:pPr>
            <a:r>
              <a:rPr lang="en-US" altLang="zh-CN" sz="1900" b="1" u="sng" dirty="0">
                <a:latin typeface="Times New Roman"/>
                <a:cs typeface="Times New Roman"/>
              </a:rPr>
              <a:t>M</a:t>
            </a:r>
            <a:r>
              <a:rPr lang="en-GB" altLang="zh-CN" sz="1900" b="1" u="sng" dirty="0" err="1" smtClean="0">
                <a:latin typeface="Times New Roman"/>
                <a:cs typeface="Times New Roman"/>
              </a:rPr>
              <a:t>ultijet</a:t>
            </a:r>
            <a:r>
              <a:rPr lang="en-GB" altLang="zh-CN" sz="1900" b="1" u="sng" dirty="0" smtClean="0">
                <a:latin typeface="Times New Roman"/>
                <a:cs typeface="Times New Roman"/>
              </a:rPr>
              <a:t> background</a:t>
            </a:r>
            <a:r>
              <a:rPr lang="en-GB" altLang="zh-CN" sz="1900" dirty="0" smtClean="0">
                <a:latin typeface="Times New Roman"/>
                <a:cs typeface="Times New Roman"/>
              </a:rPr>
              <a:t>: “ABCD method” or jet smearing method</a:t>
            </a:r>
            <a:endParaRPr lang="en-GB" altLang="zh-CN" sz="1900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n"/>
            </a:pPr>
            <a:r>
              <a:rPr lang="en-GB" altLang="zh-CN" sz="1900" b="1" u="sng" dirty="0" smtClean="0">
                <a:latin typeface="Times New Roman"/>
                <a:cs typeface="Times New Roman"/>
              </a:rPr>
              <a:t>Fake </a:t>
            </a:r>
            <a:r>
              <a:rPr lang="en-GB" altLang="zh-CN" sz="1900" b="1" u="sng" dirty="0">
                <a:latin typeface="Times New Roman"/>
                <a:cs typeface="Times New Roman"/>
              </a:rPr>
              <a:t>leptons or heavy-flavour jets</a:t>
            </a:r>
            <a:r>
              <a:rPr lang="en-GB" altLang="zh-CN" sz="1900" b="1" dirty="0">
                <a:latin typeface="Times New Roman"/>
                <a:cs typeface="Times New Roman"/>
              </a:rPr>
              <a:t> </a:t>
            </a:r>
            <a:r>
              <a:rPr lang="en-GB" altLang="zh-CN" sz="1900" dirty="0">
                <a:latin typeface="Times New Roman"/>
                <a:cs typeface="Times New Roman"/>
              </a:rPr>
              <a:t>determined with “matrix method” in different-purity samples using “real” and “fake” probabilities measured in data.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n"/>
            </a:pPr>
            <a:r>
              <a:rPr lang="en-GB" altLang="zh-CN" sz="1900" b="1" u="sng" dirty="0">
                <a:latin typeface="Times New Roman"/>
                <a:cs typeface="Times New Roman"/>
              </a:rPr>
              <a:t>Charge flip rate</a:t>
            </a:r>
            <a:r>
              <a:rPr lang="en-GB" altLang="zh-CN" sz="1900" b="1" dirty="0">
                <a:latin typeface="Times New Roman"/>
                <a:cs typeface="Times New Roman"/>
              </a:rPr>
              <a:t> </a:t>
            </a:r>
            <a:r>
              <a:rPr lang="en-GB" altLang="zh-CN" sz="1900" dirty="0">
                <a:latin typeface="Times New Roman"/>
                <a:cs typeface="Times New Roman"/>
              </a:rPr>
              <a:t>measured in </a:t>
            </a:r>
            <a:r>
              <a:rPr lang="en-GB" altLang="zh-CN" sz="1900" i="1" dirty="0">
                <a:latin typeface="Times New Roman"/>
                <a:cs typeface="Times New Roman"/>
              </a:rPr>
              <a:t>Z</a:t>
            </a:r>
            <a:r>
              <a:rPr lang="en-GB" altLang="zh-CN" sz="1900" dirty="0">
                <a:latin typeface="Times New Roman"/>
                <a:cs typeface="Times New Roman"/>
              </a:rPr>
              <a:t> </a:t>
            </a:r>
            <a:r>
              <a:rPr lang="en-GB" altLang="zh-CN" sz="1900" dirty="0" smtClean="0">
                <a:latin typeface="Times New Roman"/>
                <a:cs typeface="Times New Roman"/>
              </a:rPr>
              <a:t>events</a:t>
            </a:r>
            <a:endParaRPr lang="en-GB" altLang="zh-CN" sz="1900" dirty="0">
              <a:latin typeface="Times New Roman"/>
              <a:cs typeface="Times New Roman"/>
            </a:endParaRPr>
          </a:p>
        </p:txBody>
      </p:sp>
      <p:sp>
        <p:nvSpPr>
          <p:cNvPr id="34" name="幻灯片编号占位符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713204"/>
                </a:solidFill>
              </a:rPr>
              <a:pPr algn="r"/>
              <a:t>83</a:t>
            </a:fld>
            <a:endParaRPr lang="zh-CN" altLang="en-US" dirty="0">
              <a:solidFill>
                <a:srgbClr val="713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355976" y="3252787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4355976" y="439504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652120" y="3176033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652120" y="440016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2204864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99792" y="3429758"/>
            <a:ext cx="2520280" cy="1077218"/>
          </a:xfrm>
          <a:prstGeom prst="rect">
            <a:avLst/>
          </a:prstGeom>
          <a:solidFill>
            <a:srgbClr val="BE0202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4355976" y="561917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652120" y="562430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36096" y="3429758"/>
            <a:ext cx="2520280" cy="107721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67944" y="4650234"/>
            <a:ext cx="2520280" cy="1077218"/>
          </a:xfrm>
          <a:prstGeom prst="rect">
            <a:avLst/>
          </a:prstGeom>
          <a:solidFill>
            <a:srgbClr val="59595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67944" y="5876511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7944" y="2204865"/>
            <a:ext cx="2520280" cy="107721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99792" y="3411164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67944" y="4631640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944" y="5876510"/>
            <a:ext cx="2520280" cy="47923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493059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800" dirty="0" smtClean="0">
              <a:latin typeface="Trebuchet MS"/>
              <a:cs typeface="Trebuchet MS"/>
            </a:endParaRPr>
          </a:p>
        </p:txBody>
      </p:sp>
      <p:sp>
        <p:nvSpPr>
          <p:cNvPr id="36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Estimation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4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srgbClr val="D9D9D9"/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srgbClr val="D9D9D9"/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56" name="右箭头标注 55"/>
          <p:cNvSpPr/>
          <p:nvPr/>
        </p:nvSpPr>
        <p:spPr>
          <a:xfrm>
            <a:off x="467544" y="1844824"/>
            <a:ext cx="4896544" cy="4392488"/>
          </a:xfrm>
          <a:prstGeom prst="rightArrowCallout">
            <a:avLst>
              <a:gd name="adj1" fmla="val 26780"/>
              <a:gd name="adj2" fmla="val 21393"/>
              <a:gd name="adj3" fmla="val 17610"/>
              <a:gd name="adj4" fmla="val 77017"/>
            </a:avLst>
          </a:prstGeom>
          <a:solidFill>
            <a:schemeClr val="bg1"/>
          </a:solidFill>
          <a:ln w="28575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Normalise MC prediction in SRs using </a:t>
            </a:r>
            <a:r>
              <a:rPr lang="en-GB" altLang="zh-CN" dirty="0" smtClean="0">
                <a:solidFill>
                  <a:srgbClr val="0000FF"/>
                </a:solidFill>
                <a:latin typeface="Trebuchet MS"/>
                <a:cs typeface="Trebuchet MS"/>
              </a:rPr>
              <a:t>dedicated 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CRs </a:t>
            </a:r>
            <a:r>
              <a:rPr lang="en-GB" altLang="zh-CN" dirty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 transfer factor: </a:t>
            </a:r>
            <a:r>
              <a:rPr lang="en-GB" altLang="zh-CN" b="1" i="1" dirty="0" smtClean="0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pic>
        <p:nvPicPr>
          <p:cNvPr id="57" name="图片 56" descr="屏幕快照 2015-08-07 上午11.5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3528392" cy="2580009"/>
          </a:xfrm>
          <a:prstGeom prst="rect">
            <a:avLst/>
          </a:prstGeom>
        </p:spPr>
      </p:pic>
      <p:sp>
        <p:nvSpPr>
          <p:cNvPr id="60" name="幻灯片编号占位符 2"/>
          <p:cNvSpPr txBox="1">
            <a:spLocks/>
          </p:cNvSpPr>
          <p:nvPr/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713204"/>
                </a:solidFill>
              </a:rPr>
              <a:pPr algn="r"/>
              <a:t>84</a:t>
            </a:fld>
            <a:endParaRPr lang="zh-CN" altLang="en-US" dirty="0">
              <a:solidFill>
                <a:srgbClr val="713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1523999"/>
            <a:ext cx="9144000" cy="5052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355976" y="3252787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4355976" y="4395042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652120" y="3176033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652120" y="4400169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2204864"/>
            <a:ext cx="252028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99792" y="3429758"/>
            <a:ext cx="2520280" cy="1077218"/>
          </a:xfrm>
          <a:prstGeom prst="rect">
            <a:avLst/>
          </a:prstGeom>
          <a:solidFill>
            <a:srgbClr val="BE0202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</p:txBody>
      </p:sp>
      <p:sp>
        <p:nvSpPr>
          <p:cNvPr id="53" name="Down Arrow 52"/>
          <p:cNvSpPr/>
          <p:nvPr/>
        </p:nvSpPr>
        <p:spPr>
          <a:xfrm>
            <a:off x="4355976" y="561917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652120" y="562430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36096" y="3429758"/>
            <a:ext cx="2520280" cy="107721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normalise MC in data control regions</a:t>
            </a:r>
          </a:p>
          <a:p>
            <a:pPr algn="ctr"/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67944" y="4650234"/>
            <a:ext cx="2520280" cy="1077218"/>
          </a:xfrm>
          <a:prstGeom prst="rect">
            <a:avLst/>
          </a:prstGeom>
          <a:solidFill>
            <a:srgbClr val="59595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67944" y="5876511"/>
            <a:ext cx="2520280" cy="479235"/>
          </a:xfrm>
          <a:prstGeom prst="rect">
            <a:avLst/>
          </a:prstGeom>
          <a:solidFill>
            <a:srgbClr val="4185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7944" y="2204865"/>
            <a:ext cx="2520280" cy="107721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99792" y="3411164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67944" y="4631640"/>
            <a:ext cx="2520280" cy="109581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944" y="5876510"/>
            <a:ext cx="2520280" cy="47923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493059" y="304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800" dirty="0" smtClean="0">
              <a:latin typeface="Trebuchet MS"/>
              <a:cs typeface="Trebuchet MS"/>
            </a:endParaRPr>
          </a:p>
        </p:txBody>
      </p:sp>
      <p:sp>
        <p:nvSpPr>
          <p:cNvPr id="36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Rectangle 1"/>
          <p:cNvSpPr/>
          <p:nvPr/>
        </p:nvSpPr>
        <p:spPr>
          <a:xfrm>
            <a:off x="0" y="0"/>
            <a:ext cx="9144000" cy="122667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Estimation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4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srgbClr val="D9D9D9"/>
                </a:solidFill>
                <a:latin typeface="Times New Roman"/>
                <a:cs typeface="Times New Roman"/>
              </a:rPr>
              <a:t>SUSY searches rely primarily on the understanding of the SM </a:t>
            </a:r>
            <a:r>
              <a:rPr lang="en-GB" altLang="zh-CN" sz="2400" b="1" dirty="0" smtClean="0">
                <a:solidFill>
                  <a:srgbClr val="D9D9D9"/>
                </a:solidFill>
                <a:latin typeface="Times New Roman"/>
                <a:cs typeface="Times New Roman"/>
              </a:rPr>
              <a:t>BG</a:t>
            </a:r>
            <a:endParaRPr lang="en-GB" altLang="zh-CN" sz="2400" b="1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56" name="右箭头标注 55"/>
          <p:cNvSpPr/>
          <p:nvPr/>
        </p:nvSpPr>
        <p:spPr>
          <a:xfrm>
            <a:off x="467544" y="1844824"/>
            <a:ext cx="4896544" cy="4392488"/>
          </a:xfrm>
          <a:prstGeom prst="rightArrowCallout">
            <a:avLst>
              <a:gd name="adj1" fmla="val 27424"/>
              <a:gd name="adj2" fmla="val 21072"/>
              <a:gd name="adj3" fmla="val 15041"/>
              <a:gd name="adj4" fmla="val 78458"/>
            </a:avLst>
          </a:prstGeom>
          <a:solidFill>
            <a:schemeClr val="bg1"/>
          </a:solidFill>
          <a:ln w="28575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Normalise MC prediction in SRs using </a:t>
            </a:r>
            <a:r>
              <a:rPr lang="en-GB" altLang="zh-CN" dirty="0" smtClean="0">
                <a:solidFill>
                  <a:srgbClr val="0000FF"/>
                </a:solidFill>
                <a:latin typeface="Trebuchet MS"/>
                <a:cs typeface="Trebuchet MS"/>
              </a:rPr>
              <a:t>dedicated 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CRs </a:t>
            </a:r>
            <a:r>
              <a:rPr lang="en-GB" altLang="zh-CN" dirty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 transfer factor: </a:t>
            </a:r>
            <a:r>
              <a:rPr lang="en-GB" altLang="zh-CN" b="1" i="1" dirty="0" smtClean="0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pic>
        <p:nvPicPr>
          <p:cNvPr id="57" name="图片 56" descr="屏幕快照 2015-08-07 上午11.5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3528392" cy="2580009"/>
          </a:xfrm>
          <a:prstGeom prst="rect">
            <a:avLst/>
          </a:prstGeom>
        </p:spPr>
      </p:pic>
      <p:sp>
        <p:nvSpPr>
          <p:cNvPr id="29" name="幻灯片编号占位符 2"/>
          <p:cNvSpPr txBox="1">
            <a:spLocks/>
          </p:cNvSpPr>
          <p:nvPr/>
        </p:nvSpPr>
        <p:spPr>
          <a:xfrm>
            <a:off x="107504" y="6453336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713204"/>
                </a:solidFill>
              </a:rPr>
              <a:pPr algn="r"/>
              <a:t>85</a:t>
            </a:fld>
            <a:endParaRPr lang="zh-CN" altLang="en-US" dirty="0">
              <a:solidFill>
                <a:srgbClr val="713204"/>
              </a:solidFill>
            </a:endParaRPr>
          </a:p>
        </p:txBody>
      </p:sp>
      <p:pic>
        <p:nvPicPr>
          <p:cNvPr id="9" name="图片 8" descr="fig_03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6024"/>
            <a:ext cx="3349047" cy="3212976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7596336" y="112474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8000"/>
                </a:solidFill>
                <a:latin typeface="Times New Roman"/>
                <a:cs typeface="Times New Roman"/>
              </a:rPr>
              <a:t>Top CR</a:t>
            </a:r>
            <a:endParaRPr kumimoji="1" lang="zh-CN" alt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图片 9" descr="fig_03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429000"/>
            <a:ext cx="3456384" cy="3315952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668344" y="42930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90"/>
                </a:solidFill>
                <a:latin typeface="Times New Roman"/>
                <a:cs typeface="Times New Roman"/>
              </a:rPr>
              <a:t>W CR</a:t>
            </a:r>
            <a:endParaRPr kumimoji="1" lang="zh-CN" alt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9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组合 2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72009"/>
            <a:chExt cx="9144000" cy="6858000"/>
          </a:xfrm>
        </p:grpSpPr>
        <p:pic>
          <p:nvPicPr>
            <p:cNvPr id="3584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09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45" name="组合 49"/>
            <p:cNvGrpSpPr>
              <a:grpSpLocks/>
            </p:cNvGrpSpPr>
            <p:nvPr/>
          </p:nvGrpSpPr>
          <p:grpSpPr bwMode="auto">
            <a:xfrm>
              <a:off x="857250" y="1196752"/>
              <a:ext cx="6955108" cy="4765547"/>
              <a:chOff x="857224" y="1196737"/>
              <a:chExt cx="6955157" cy="4765339"/>
            </a:xfrm>
          </p:grpSpPr>
          <p:sp>
            <p:nvSpPr>
              <p:cNvPr id="35846" name="矩形 27"/>
              <p:cNvSpPr>
                <a:spLocks noChangeArrowheads="1"/>
              </p:cNvSpPr>
              <p:nvPr/>
            </p:nvSpPr>
            <p:spPr bwMode="auto">
              <a:xfrm>
                <a:off x="3707898" y="1196737"/>
                <a:ext cx="1584187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CC"/>
                    </a:solidFill>
                    <a:latin typeface="微软雅黑" charset="-122"/>
                    <a:ea typeface="微软雅黑" charset="-122"/>
                  </a:rPr>
                  <a:t> </a:t>
                </a:r>
                <a:r>
                  <a:rPr lang="zh-CN" altLang="en-US" b="1">
                    <a:solidFill>
                      <a:srgbClr val="0000CC"/>
                    </a:solidFill>
                    <a:latin typeface="微软雅黑" charset="-122"/>
                    <a:ea typeface="微软雅黑" charset="-122"/>
                  </a:rPr>
                  <a:t>质量起源</a:t>
                </a:r>
              </a:p>
            </p:txBody>
          </p:sp>
          <p:sp>
            <p:nvSpPr>
              <p:cNvPr id="35847" name="矩形 28"/>
              <p:cNvSpPr>
                <a:spLocks noChangeArrowheads="1"/>
              </p:cNvSpPr>
              <p:nvPr/>
            </p:nvSpPr>
            <p:spPr bwMode="auto">
              <a:xfrm>
                <a:off x="5429256" y="2571658"/>
                <a:ext cx="1428760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FF"/>
                    </a:solidFill>
                    <a:ea typeface="隶书" charset="0"/>
                  </a:rPr>
                  <a:t>   </a:t>
                </a:r>
                <a:r>
                  <a:rPr lang="zh-CN" altLang="en-US" b="1">
                    <a:latin typeface="微软雅黑" charset="-122"/>
                    <a:ea typeface="微软雅黑" charset="-122"/>
                  </a:rPr>
                  <a:t>暗物质</a:t>
                </a:r>
              </a:p>
            </p:txBody>
          </p:sp>
          <p:sp>
            <p:nvSpPr>
              <p:cNvPr id="35848" name="矩形 29"/>
              <p:cNvSpPr>
                <a:spLocks noChangeArrowheads="1"/>
              </p:cNvSpPr>
              <p:nvPr/>
            </p:nvSpPr>
            <p:spPr bwMode="auto">
              <a:xfrm>
                <a:off x="6372212" y="4895880"/>
                <a:ext cx="1440169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FF"/>
                    </a:solidFill>
                    <a:latin typeface="微软雅黑" charset="-122"/>
                    <a:ea typeface="微软雅黑" charset="-122"/>
                  </a:rPr>
                  <a:t>  </a:t>
                </a:r>
                <a:r>
                  <a:rPr lang="zh-CN" altLang="en-US" b="1">
                    <a:latin typeface="微软雅黑" charset="-122"/>
                    <a:ea typeface="微软雅黑" charset="-122"/>
                  </a:rPr>
                  <a:t>暗能量</a:t>
                </a:r>
              </a:p>
            </p:txBody>
          </p:sp>
          <p:sp>
            <p:nvSpPr>
              <p:cNvPr id="35849" name="矩形 30"/>
              <p:cNvSpPr>
                <a:spLocks noChangeArrowheads="1"/>
              </p:cNvSpPr>
              <p:nvPr/>
            </p:nvSpPr>
            <p:spPr bwMode="auto">
              <a:xfrm>
                <a:off x="2051702" y="5500431"/>
                <a:ext cx="1656196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FF"/>
                    </a:solidFill>
                    <a:ea typeface="隶书" charset="0"/>
                  </a:rPr>
                  <a:t>  </a:t>
                </a:r>
                <a:r>
                  <a:rPr lang="zh-CN" altLang="en-US" b="1">
                    <a:latin typeface="微软雅黑" charset="-122"/>
                    <a:ea typeface="微软雅黑" charset="-122"/>
                  </a:rPr>
                  <a:t>质子衰变</a:t>
                </a:r>
              </a:p>
            </p:txBody>
          </p:sp>
          <p:sp>
            <p:nvSpPr>
              <p:cNvPr id="35850" name="矩形 31"/>
              <p:cNvSpPr>
                <a:spLocks noChangeArrowheads="1"/>
              </p:cNvSpPr>
              <p:nvPr/>
            </p:nvSpPr>
            <p:spPr bwMode="auto">
              <a:xfrm>
                <a:off x="857224" y="4357495"/>
                <a:ext cx="1986572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FF"/>
                    </a:solidFill>
                    <a:ea typeface="隶书" charset="0"/>
                  </a:rPr>
                  <a:t>  </a:t>
                </a:r>
                <a:r>
                  <a:rPr lang="zh-CN" altLang="en-US" b="1">
                    <a:solidFill>
                      <a:srgbClr val="FF0000"/>
                    </a:solidFill>
                    <a:latin typeface="微软雅黑" charset="-122"/>
                    <a:ea typeface="微软雅黑" charset="-122"/>
                  </a:rPr>
                  <a:t>中微子振荡</a:t>
                </a:r>
              </a:p>
            </p:txBody>
          </p:sp>
          <p:grpSp>
            <p:nvGrpSpPr>
              <p:cNvPr id="35851" name="组合 41"/>
              <p:cNvGrpSpPr>
                <a:grpSpLocks/>
              </p:cNvGrpSpPr>
              <p:nvPr/>
            </p:nvGrpSpPr>
            <p:grpSpPr bwMode="auto">
              <a:xfrm>
                <a:off x="3275847" y="3068863"/>
                <a:ext cx="2582037" cy="1325703"/>
                <a:chOff x="3275847" y="3068863"/>
                <a:chExt cx="2582037" cy="1325703"/>
              </a:xfrm>
            </p:grpSpPr>
            <p:sp>
              <p:nvSpPr>
                <p:cNvPr id="35854" name="矩形 32"/>
                <p:cNvSpPr>
                  <a:spLocks noChangeArrowheads="1"/>
                </p:cNvSpPr>
                <p:nvPr/>
              </p:nvSpPr>
              <p:spPr bwMode="auto">
                <a:xfrm>
                  <a:off x="3779907" y="3068863"/>
                  <a:ext cx="1506479" cy="4616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9pPr>
                </a:lstStyle>
                <a:p>
                  <a:pPr eaLnBrk="1" hangingPunct="1">
                    <a:buFont typeface="Symbol" charset="2"/>
                    <a:buNone/>
                  </a:pPr>
                  <a:r>
                    <a:rPr lang="zh-CN" altLang="en-US">
                      <a:solidFill>
                        <a:srgbClr val="0000FF"/>
                      </a:solidFill>
                      <a:ea typeface="隶书" charset="0"/>
                    </a:rPr>
                    <a:t> </a:t>
                  </a:r>
                  <a:r>
                    <a:rPr lang="zh-CN" altLang="en-US" b="1">
                      <a:solidFill>
                        <a:srgbClr val="009900"/>
                      </a:solidFill>
                      <a:latin typeface="微软雅黑" charset="-122"/>
                      <a:ea typeface="微软雅黑" charset="-122"/>
                    </a:rPr>
                    <a:t>宇宙起源</a:t>
                  </a:r>
                  <a:endParaRPr lang="en-US" altLang="zh-CN" b="1">
                    <a:solidFill>
                      <a:srgbClr val="009900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sp>
              <p:nvSpPr>
                <p:cNvPr id="35855" name="矩形 33"/>
                <p:cNvSpPr>
                  <a:spLocks noChangeArrowheads="1"/>
                </p:cNvSpPr>
                <p:nvPr/>
              </p:nvSpPr>
              <p:spPr bwMode="auto">
                <a:xfrm>
                  <a:off x="3419864" y="3500892"/>
                  <a:ext cx="2232264" cy="4616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9pPr>
                </a:lstStyle>
                <a:p>
                  <a:pPr eaLnBrk="1" hangingPunct="1">
                    <a:buFont typeface="Symbol" charset="2"/>
                    <a:buNone/>
                  </a:pPr>
                  <a:r>
                    <a:rPr lang="zh-CN" altLang="en-US">
                      <a:solidFill>
                        <a:srgbClr val="0000CC"/>
                      </a:solidFill>
                      <a:latin typeface="微软雅黑" charset="-122"/>
                      <a:ea typeface="微软雅黑" charset="-122"/>
                    </a:rPr>
                    <a:t> </a:t>
                  </a:r>
                  <a:r>
                    <a:rPr lang="zh-CN" altLang="en-US" b="1">
                      <a:solidFill>
                        <a:srgbClr val="0000CC"/>
                      </a:solidFill>
                      <a:latin typeface="微软雅黑" charset="-122"/>
                      <a:ea typeface="微软雅黑" charset="-122"/>
                    </a:rPr>
                    <a:t>自然力的统一</a:t>
                  </a:r>
                  <a:endParaRPr lang="en-US" altLang="zh-CN" b="1">
                    <a:solidFill>
                      <a:srgbClr val="0000CC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sp>
              <p:nvSpPr>
                <p:cNvPr id="35856" name="矩形 34"/>
                <p:cNvSpPr>
                  <a:spLocks noChangeArrowheads="1"/>
                </p:cNvSpPr>
                <p:nvPr/>
              </p:nvSpPr>
              <p:spPr bwMode="auto">
                <a:xfrm>
                  <a:off x="3707898" y="3932921"/>
                  <a:ext cx="1512179" cy="4616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9pPr>
                </a:lstStyle>
                <a:p>
                  <a:pPr eaLnBrk="1" hangingPunct="1">
                    <a:buFont typeface="Symbol" charset="2"/>
                    <a:buNone/>
                  </a:pPr>
                  <a:r>
                    <a:rPr lang="zh-CN" altLang="en-US">
                      <a:solidFill>
                        <a:srgbClr val="0000FF"/>
                      </a:solidFill>
                      <a:latin typeface="微软雅黑" charset="-122"/>
                      <a:ea typeface="微软雅黑" charset="-122"/>
                    </a:rPr>
                    <a:t>   </a:t>
                  </a:r>
                  <a:r>
                    <a:rPr lang="zh-CN" altLang="en-US" b="1">
                      <a:solidFill>
                        <a:srgbClr val="FF00FF"/>
                      </a:solidFill>
                      <a:latin typeface="微软雅黑" charset="-122"/>
                      <a:ea typeface="微软雅黑" charset="-122"/>
                    </a:rPr>
                    <a:t>新物理</a:t>
                  </a:r>
                  <a:endParaRPr lang="en-US" altLang="zh-CN" b="1">
                    <a:solidFill>
                      <a:srgbClr val="FF00FF"/>
                    </a:solidFill>
                    <a:latin typeface="微软雅黑" charset="-122"/>
                    <a:ea typeface="微软雅黑" charset="-122"/>
                  </a:endParaRPr>
                </a:p>
              </p:txBody>
            </p:sp>
            <p:sp>
              <p:nvSpPr>
                <p:cNvPr id="35857" name="矩形 35"/>
                <p:cNvSpPr>
                  <a:spLocks noChangeArrowheads="1"/>
                </p:cNvSpPr>
                <p:nvPr/>
              </p:nvSpPr>
              <p:spPr bwMode="auto">
                <a:xfrm flipH="1">
                  <a:off x="3714744" y="3214686"/>
                  <a:ext cx="214314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35858" name="矩形 36"/>
                <p:cNvSpPr>
                  <a:spLocks noChangeArrowheads="1"/>
                </p:cNvSpPr>
                <p:nvPr/>
              </p:nvSpPr>
              <p:spPr bwMode="auto">
                <a:xfrm flipH="1">
                  <a:off x="5286380" y="3286124"/>
                  <a:ext cx="214314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35859" name="矩形 37"/>
                <p:cNvSpPr>
                  <a:spLocks noChangeArrowheads="1"/>
                </p:cNvSpPr>
                <p:nvPr/>
              </p:nvSpPr>
              <p:spPr bwMode="auto">
                <a:xfrm>
                  <a:off x="3286116" y="4000505"/>
                  <a:ext cx="421782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charset="0"/>
                      <a:ea typeface="宋体" charset="-122"/>
                    </a:defRPr>
                  </a:lvl9pPr>
                </a:lstStyle>
                <a:p>
                  <a:pPr eaLnBrk="1" hangingPunct="1"/>
                  <a:endParaRPr lang="zh-CN" altLang="en-US" sz="1400"/>
                </a:p>
              </p:txBody>
            </p:sp>
            <p:pic>
              <p:nvPicPr>
                <p:cNvPr id="3586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 flipV="1">
                  <a:off x="5143504" y="4031909"/>
                  <a:ext cx="714380" cy="241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61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 flipV="1">
                  <a:off x="4857751" y="3929065"/>
                  <a:ext cx="614367" cy="71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62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3244106" y="3892657"/>
                  <a:ext cx="398180" cy="334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5852" name="矩形 47"/>
              <p:cNvSpPr>
                <a:spLocks noChangeArrowheads="1"/>
              </p:cNvSpPr>
              <p:nvPr/>
            </p:nvSpPr>
            <p:spPr bwMode="auto">
              <a:xfrm>
                <a:off x="2195719" y="2924854"/>
                <a:ext cx="1440170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FF"/>
                    </a:solidFill>
                    <a:ea typeface="隶书" charset="0"/>
                  </a:rPr>
                  <a:t>   </a:t>
                </a:r>
                <a:r>
                  <a:rPr lang="zh-CN" altLang="en-US" b="1">
                    <a:latin typeface="微软雅黑" charset="-122"/>
                    <a:ea typeface="微软雅黑" charset="-122"/>
                  </a:rPr>
                  <a:t>不对称</a:t>
                </a:r>
                <a:r>
                  <a:rPr lang="zh-CN" altLang="en-US" b="1">
                    <a:solidFill>
                      <a:srgbClr val="0000FF"/>
                    </a:solidFill>
                    <a:ea typeface="隶书" charset="0"/>
                  </a:rPr>
                  <a:t> </a:t>
                </a:r>
                <a:r>
                  <a:rPr lang="zh-CN" altLang="en-US">
                    <a:solidFill>
                      <a:srgbClr val="0000FF"/>
                    </a:solidFill>
                    <a:ea typeface="隶书" charset="0"/>
                  </a:rPr>
                  <a:t> </a:t>
                </a:r>
                <a:endParaRPr lang="zh-CN" altLang="en-US"/>
              </a:p>
            </p:txBody>
          </p:sp>
          <p:sp>
            <p:nvSpPr>
              <p:cNvPr id="35853" name="矩形 48"/>
              <p:cNvSpPr>
                <a:spLocks noChangeArrowheads="1"/>
              </p:cNvSpPr>
              <p:nvPr/>
            </p:nvSpPr>
            <p:spPr bwMode="auto">
              <a:xfrm>
                <a:off x="1907685" y="2500306"/>
                <a:ext cx="2088247" cy="4616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宋体" charset="-122"/>
                  </a:defRPr>
                </a:lvl9pPr>
              </a:lstStyle>
              <a:p>
                <a:pPr eaLnBrk="1" hangingPunct="1">
                  <a:buFont typeface="Symbol" charset="2"/>
                  <a:buNone/>
                </a:pPr>
                <a:r>
                  <a:rPr lang="zh-CN" altLang="en-US">
                    <a:solidFill>
                      <a:srgbClr val="0000FF"/>
                    </a:solidFill>
                    <a:ea typeface="隶书" charset="0"/>
                  </a:rPr>
                  <a:t>  </a:t>
                </a:r>
                <a:r>
                  <a:rPr lang="zh-CN" altLang="en-US" b="1">
                    <a:latin typeface="微软雅黑" charset="-122"/>
                    <a:ea typeface="微软雅黑" charset="-122"/>
                  </a:rPr>
                  <a:t>物质</a:t>
                </a:r>
                <a:r>
                  <a:rPr lang="en-US" altLang="zh-CN" b="1">
                    <a:latin typeface="微软雅黑" charset="-122"/>
                    <a:ea typeface="微软雅黑" charset="-122"/>
                  </a:rPr>
                  <a:t>-</a:t>
                </a:r>
                <a:r>
                  <a:rPr lang="zh-CN" altLang="en-US" b="1">
                    <a:latin typeface="微软雅黑" charset="-122"/>
                    <a:ea typeface="微软雅黑" charset="-122"/>
                  </a:rPr>
                  <a:t>反物质  </a:t>
                </a:r>
              </a:p>
            </p:txBody>
          </p:sp>
        </p:grpSp>
      </p:grpSp>
      <p:sp>
        <p:nvSpPr>
          <p:cNvPr id="35843" name="Rectangle 30"/>
          <p:cNvSpPr>
            <a:spLocks noChangeArrowheads="1"/>
          </p:cNvSpPr>
          <p:nvPr/>
        </p:nvSpPr>
        <p:spPr bwMode="auto">
          <a:xfrm>
            <a:off x="0" y="0"/>
            <a:ext cx="1979613" cy="954088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微软雅黑" charset="-122"/>
                <a:ea typeface="微软雅黑" charset="-122"/>
              </a:rPr>
              <a:t>基础物理学的三大前沿</a:t>
            </a:r>
            <a:endParaRPr lang="en-US" altLang="zh-CN" sz="2800" b="1">
              <a:latin typeface="微软雅黑" charset="-122"/>
              <a:ea typeface="微软雅黑" charset="-122"/>
            </a:endParaRPr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3545061" y="3812832"/>
            <a:ext cx="1955626" cy="585217"/>
          </a:xfrm>
          <a:prstGeom prst="ellipse">
            <a:avLst/>
          </a:prstGeom>
          <a:noFill/>
          <a:ln w="28575" cmpd="sng">
            <a:solidFill>
              <a:srgbClr val="FF4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Wingdings" charset="0"/>
              <a:buChar char="l"/>
            </a:pPr>
            <a:endParaRPr lang="zh-CN" altLang="en-US"/>
          </a:p>
        </p:txBody>
      </p:sp>
      <p:pic>
        <p:nvPicPr>
          <p:cNvPr id="24" name="图片 23" descr="LHC_hall_1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49" y="1024993"/>
            <a:ext cx="1862410" cy="13947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" y="954088"/>
            <a:ext cx="1755527" cy="1714701"/>
          </a:xfrm>
          <a:prstGeom prst="rect">
            <a:avLst/>
          </a:prstGeom>
        </p:spPr>
      </p:pic>
      <p:cxnSp>
        <p:nvCxnSpPr>
          <p:cNvPr id="26" name="曲线连接符 33"/>
          <p:cNvCxnSpPr>
            <a:cxnSpLocks noChangeShapeType="1"/>
          </p:cNvCxnSpPr>
          <p:nvPr/>
        </p:nvCxnSpPr>
        <p:spPr bwMode="auto">
          <a:xfrm flipV="1">
            <a:off x="5447872" y="2461539"/>
            <a:ext cx="2780082" cy="1532718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FF4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曲线连接符 33"/>
          <p:cNvCxnSpPr>
            <a:cxnSpLocks noChangeShapeType="1"/>
          </p:cNvCxnSpPr>
          <p:nvPr/>
        </p:nvCxnSpPr>
        <p:spPr bwMode="auto">
          <a:xfrm>
            <a:off x="758964" y="2754250"/>
            <a:ext cx="2684239" cy="1296843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FF4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64627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685800"/>
            <a:ext cx="6103937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6540"/>
          <p:cNvSpPr txBox="1">
            <a:spLocks noChangeArrowheads="1"/>
          </p:cNvSpPr>
          <p:nvPr/>
        </p:nvSpPr>
        <p:spPr bwMode="auto">
          <a:xfrm>
            <a:off x="906463" y="76200"/>
            <a:ext cx="778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CC0000"/>
                </a:solidFill>
                <a:latin typeface="Arial" charset="0"/>
              </a:rPr>
              <a:t>The Worldwide LHC Computing Grid (WLCG)</a:t>
            </a:r>
            <a:endParaRPr lang="en-US" altLang="en-US" sz="2400" b="1" i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1473" y="1643050"/>
            <a:ext cx="2826327" cy="4524315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Tier-0 (CERN):</a:t>
            </a:r>
          </a:p>
          <a:p>
            <a:pPr marL="179388" lvl="1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Data recording</a:t>
            </a:r>
          </a:p>
          <a:p>
            <a:pPr marL="179388" lvl="1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Initial data reconstruction</a:t>
            </a:r>
          </a:p>
          <a:p>
            <a:pPr marL="179388" lvl="1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Data distribution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Tier-1 (12 </a:t>
            </a:r>
            <a:r>
              <a:rPr lang="en-US" b="1" dirty="0" err="1">
                <a:solidFill>
                  <a:srgbClr val="FFFFFF"/>
                </a:solidFill>
              </a:rPr>
              <a:t>centres</a:t>
            </a:r>
            <a:r>
              <a:rPr lang="en-US" b="1" dirty="0">
                <a:solidFill>
                  <a:srgbClr val="FFFFFF"/>
                </a:solidFill>
              </a:rPr>
              <a:t>):</a:t>
            </a:r>
          </a:p>
          <a:p>
            <a:pPr marL="179388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Permanent storage</a:t>
            </a:r>
          </a:p>
          <a:p>
            <a:pPr marL="179388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Re-processing</a:t>
            </a:r>
          </a:p>
          <a:p>
            <a:pPr marL="179388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Analysis</a:t>
            </a:r>
          </a:p>
          <a:p>
            <a:pPr marL="179388" indent="-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Simulation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Tier-2  (68 federations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            of &gt;100 </a:t>
            </a:r>
            <a:r>
              <a:rPr lang="en-US" b="1" dirty="0" err="1">
                <a:solidFill>
                  <a:srgbClr val="FFFFFF"/>
                </a:solidFill>
              </a:rPr>
              <a:t>centres</a:t>
            </a:r>
            <a:r>
              <a:rPr lang="en-US" b="1" dirty="0">
                <a:solidFill>
                  <a:srgbClr val="FFFFFF"/>
                </a:solidFill>
              </a:rPr>
              <a:t>):</a:t>
            </a:r>
          </a:p>
          <a:p>
            <a:pPr marL="82550" indent="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 Simulation</a:t>
            </a:r>
          </a:p>
          <a:p>
            <a:pPr marL="82550" indent="96838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 End-user analysis</a:t>
            </a:r>
          </a:p>
        </p:txBody>
      </p:sp>
      <p:pic>
        <p:nvPicPr>
          <p:cNvPr id="9933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073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151E71-7011-B94E-966C-C1BB7B75ABA2}" type="slidenum">
              <a:rPr lang="en-US" altLang="en-US" sz="1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0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88</a:t>
            </a:fld>
            <a:endParaRPr lang="zh-CN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980728"/>
            <a:ext cx="8496944" cy="532859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1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>
              <a:solidFill>
                <a:srgbClr val="0000FF"/>
              </a:solidFill>
              <a:latin typeface="Arial" charset="0"/>
              <a:ea typeface="宋体" charset="0"/>
              <a:cs typeface="宋体" charset="0"/>
            </a:endParaRP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b="1" dirty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GB" altLang="zh-CN" sz="2400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Simplified Models: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Not really a model (Br~100%, most masses fixed at high scales)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GB" altLang="zh-CN" sz="2200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Important tool for signal region optimization &amp; interpretation</a:t>
            </a:r>
          </a:p>
          <a:p>
            <a:pPr lvl="1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b="1" dirty="0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b="1" dirty="0" smtClean="0">
                <a:solidFill>
                  <a:srgbClr val="000090"/>
                </a:solidFill>
                <a:latin typeface="Arial" charset="0"/>
                <a:ea typeface="宋体" charset="0"/>
                <a:cs typeface="宋体" charset="0"/>
              </a:rPr>
              <a:t>Phenomenological models: 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p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pMSSM: </a:t>
            </a:r>
            <a:r>
              <a:rPr lang="en-GB" altLang="zh-CN" sz="2200" dirty="0">
                <a:latin typeface="Arial"/>
                <a:cs typeface="Arial"/>
              </a:rPr>
              <a:t>captures “most” of phenomenologic features of R-parity conserving MSSM </a:t>
            </a:r>
            <a:endParaRPr lang="en-GB" altLang="zh-CN" sz="2200" dirty="0" smtClean="0">
              <a:solidFill>
                <a:srgbClr val="000000"/>
              </a:solidFill>
              <a:latin typeface="Arial"/>
              <a:ea typeface="宋体" charset="0"/>
              <a:cs typeface="Arial"/>
            </a:endParaRPr>
          </a:p>
          <a:p>
            <a:pPr marL="1257300" lvl="2" indent="-342900" defTabSz="457200">
              <a:spcAft>
                <a:spcPts val="300"/>
              </a:spcAft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19 free parameters: M1,M2,M3 ; tan β, μ and m</a:t>
            </a:r>
            <a:r>
              <a:rPr lang="en-GB" altLang="zh-CN" sz="2000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A;</a:t>
            </a:r>
            <a:r>
              <a:rPr lang="en-GB" altLang="zh-CN" sz="2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10 sfermion mass 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parameters; A</a:t>
            </a:r>
            <a:r>
              <a:rPr lang="en-GB" altLang="zh-CN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t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, A</a:t>
            </a:r>
            <a:r>
              <a:rPr lang="en-GB" altLang="zh-CN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b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and A</a:t>
            </a:r>
            <a:r>
              <a:rPr lang="en-GB" altLang="zh-CN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τ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   </a:t>
            </a:r>
          </a:p>
          <a:p>
            <a:pPr marL="1257300" lvl="2" indent="-342900" defTabSz="457200">
              <a:spcAft>
                <a:spcPts val="300"/>
              </a:spcAft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000" dirty="0" smtClean="0">
                <a:latin typeface="Arial"/>
                <a:cs typeface="Arial"/>
              </a:rPr>
              <a:t>Comprehensive </a:t>
            </a:r>
            <a:r>
              <a:rPr lang="en-GB" altLang="zh-CN" sz="2000" dirty="0">
                <a:latin typeface="Arial"/>
                <a:cs typeface="Arial"/>
              </a:rPr>
              <a:t>and computationally realistic approximation of the MSSM with neutralino LSP </a:t>
            </a:r>
            <a:r>
              <a:rPr lang="en-GB" altLang="zh-CN" sz="2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 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p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GGM (gravitino)</a:t>
            </a:r>
          </a:p>
          <a:p>
            <a:pPr lvl="1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1000" dirty="0" smtClean="0">
              <a:solidFill>
                <a:srgbClr val="000000"/>
              </a:solidFill>
              <a:latin typeface="Arial"/>
              <a:ea typeface="宋体" charset="0"/>
              <a:cs typeface="Arial"/>
            </a:endParaRP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b="1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Complete SUSY models</a:t>
            </a:r>
            <a:r>
              <a:rPr lang="en-GB" altLang="zh-CN" sz="24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: mSUGRA, GMSB …</a:t>
            </a:r>
            <a:endParaRPr lang="en-GB" altLang="zh-CN" sz="2400" dirty="0">
              <a:solidFill>
                <a:srgbClr val="000000"/>
              </a:solidFill>
              <a:latin typeface="Arial"/>
              <a:ea typeface="宋体" charset="0"/>
              <a:cs typeface="Arial"/>
            </a:endParaRPr>
          </a:p>
        </p:txBody>
      </p:sp>
      <p:sp>
        <p:nvSpPr>
          <p:cNvPr id="9" name="标题 5"/>
          <p:cNvSpPr txBox="1">
            <a:spLocks/>
          </p:cNvSpPr>
          <p:nvPr/>
        </p:nvSpPr>
        <p:spPr>
          <a:xfrm>
            <a:off x="539552" y="116632"/>
            <a:ext cx="842493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Arial Black"/>
                <a:ea typeface="华文中宋" charset="0"/>
                <a:cs typeface="Arial Black"/>
              </a:rPr>
              <a:t>SUSY models: good sale in market</a:t>
            </a:r>
            <a:endParaRPr kumimoji="1" lang="zh-CN" altLang="en-US" sz="3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lum bright="20000"/>
          </a:blip>
          <a:stretch>
            <a:fillRect/>
          </a:stretch>
        </p:blipFill>
        <p:spPr>
          <a:xfrm>
            <a:off x="1805515" y="2539424"/>
            <a:ext cx="5524109" cy="40328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97875" y="6357777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P. Higgs at CMS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15816" y="188640"/>
            <a:ext cx="604867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n"/>
            </a:pPr>
            <a:r>
              <a:rPr lang="en-US" altLang="zh-CN" sz="2400" dirty="0">
                <a:solidFill>
                  <a:srgbClr val="342698"/>
                </a:solidFill>
                <a:latin typeface="Arial"/>
                <a:cs typeface="Arial"/>
              </a:rPr>
              <a:t>Higgs boson observed, SM is complete. SM fits the experimental data very well </a:t>
            </a:r>
            <a:r>
              <a:rPr lang="en-US" altLang="zh-CN" sz="2400" dirty="0">
                <a:solidFill>
                  <a:srgbClr val="34269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zh-CN" sz="2400" dirty="0">
                <a:solidFill>
                  <a:srgbClr val="342698"/>
                </a:solidFill>
                <a:latin typeface="Arial"/>
                <a:cs typeface="Arial"/>
                <a:sym typeface="Wingdings"/>
              </a:rPr>
              <a:t> big success in </a:t>
            </a:r>
            <a:r>
              <a:rPr lang="en-US" altLang="zh-CN" sz="24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EW scale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2661575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21"/>
          <p:cNvSpPr>
            <a:spLocks noChangeArrowheads="1"/>
          </p:cNvSpPr>
          <p:nvPr/>
        </p:nvSpPr>
        <p:spPr bwMode="auto">
          <a:xfrm>
            <a:off x="1187624" y="1052735"/>
            <a:ext cx="630070" cy="523959"/>
          </a:xfrm>
          <a:prstGeom prst="ellipse">
            <a:avLst/>
          </a:prstGeom>
          <a:noFill/>
          <a:ln w="28575" cmpd="sng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22313" indent="-265113" defTabSz="457200">
              <a:buFontTx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>
              <a:solidFill>
                <a:srgbClr val="342698"/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17" name="图片 16" descr="屏幕快照 2014-12-07 下午12.30.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84784"/>
            <a:ext cx="3528392" cy="7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36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56632</TotalTime>
  <Words>4268</Words>
  <Application>Microsoft Macintosh PowerPoint</Application>
  <PresentationFormat>全屏显示(4:3)</PresentationFormat>
  <Paragraphs>944</Paragraphs>
  <Slides>88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88</vt:i4>
      </vt:variant>
    </vt:vector>
  </HeadingPairs>
  <TitlesOfParts>
    <vt:vector size="124" baseType="lpstr">
      <vt:lpstr>Arial Black</vt:lpstr>
      <vt:lpstr>Calibri</vt:lpstr>
      <vt:lpstr>Cambria Math</vt:lpstr>
      <vt:lpstr>Candara</vt:lpstr>
      <vt:lpstr>Comic Sans MS</vt:lpstr>
      <vt:lpstr>Courier New</vt:lpstr>
      <vt:lpstr>Hannotate SC Regular</vt:lpstr>
      <vt:lpstr>Hei</vt:lpstr>
      <vt:lpstr>Heiti SC Light</vt:lpstr>
      <vt:lpstr>Hobo Std</vt:lpstr>
      <vt:lpstr>Mangal</vt:lpstr>
      <vt:lpstr>MS PGothic</vt:lpstr>
      <vt:lpstr>ＭＳ Ｐゴシック</vt:lpstr>
      <vt:lpstr>SimHei</vt:lpstr>
      <vt:lpstr>StarSymbol</vt:lpstr>
      <vt:lpstr>STLiti</vt:lpstr>
      <vt:lpstr>Symbol</vt:lpstr>
      <vt:lpstr>Tahoma</vt:lpstr>
      <vt:lpstr>Times New Roman</vt:lpstr>
      <vt:lpstr>Trebuchet MS</vt:lpstr>
      <vt:lpstr>Tunga</vt:lpstr>
      <vt:lpstr>Wingdings</vt:lpstr>
      <vt:lpstr>黑体</vt:lpstr>
      <vt:lpstr>华文楷体</vt:lpstr>
      <vt:lpstr>华文中宋</vt:lpstr>
      <vt:lpstr>楷体</vt:lpstr>
      <vt:lpstr>楷体_GB2312</vt:lpstr>
      <vt:lpstr>隶书</vt:lpstr>
      <vt:lpstr>宋体</vt:lpstr>
      <vt:lpstr>微软雅黑</vt:lpstr>
      <vt:lpstr>헤드라인A</vt:lpstr>
      <vt:lpstr>Arial</vt:lpstr>
      <vt:lpstr>Arial</vt:lpstr>
      <vt:lpstr>Soho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CERN’s particle accelerator chain</vt:lpstr>
      <vt:lpstr>PowerPoint 演示文稿</vt:lpstr>
      <vt:lpstr>PowerPoint 演示文稿</vt:lpstr>
      <vt:lpstr>PowerPoint 演示文稿</vt:lpstr>
      <vt:lpstr>PowerPoint 演示文稿</vt:lpstr>
      <vt:lpstr>ATLAS Cavern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SUSY Sensitive Variables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Discovery and exclusion</vt:lpstr>
      <vt:lpstr>PowerPoint 演示文稿</vt:lpstr>
      <vt:lpstr>Simultaneous fit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</dc:creator>
  <cp:lastModifiedBy>xuai zhuang</cp:lastModifiedBy>
  <cp:revision>3649</cp:revision>
  <dcterms:created xsi:type="dcterms:W3CDTF">2014-08-12T06:37:15Z</dcterms:created>
  <dcterms:modified xsi:type="dcterms:W3CDTF">2018-07-20T15:57:09Z</dcterms:modified>
</cp:coreProperties>
</file>