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1" r:id="rId4"/>
    <p:sldId id="266" r:id="rId5"/>
    <p:sldId id="262" r:id="rId6"/>
    <p:sldId id="264" r:id="rId7"/>
    <p:sldId id="263" r:id="rId8"/>
    <p:sldId id="258" r:id="rId9"/>
    <p:sldId id="269" r:id="rId10"/>
    <p:sldId id="268" r:id="rId11"/>
    <p:sldId id="270" r:id="rId12"/>
    <p:sldId id="260" r:id="rId13"/>
    <p:sldId id="265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82492-5510-4A26-8BF0-E5DDEDD5EA67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9474B-93EE-4B8D-9989-B57EC8B820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6023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E9474B-93EE-4B8D-9989-B57EC8B820EC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2465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E047-B74D-4F3D-8D8A-94E4A1F878BE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11D2-D7B8-47C5-88C5-A835B83922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893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E047-B74D-4F3D-8D8A-94E4A1F878BE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11D2-D7B8-47C5-88C5-A835B83922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6904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E047-B74D-4F3D-8D8A-94E4A1F878BE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11D2-D7B8-47C5-88C5-A835B83922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5926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E047-B74D-4F3D-8D8A-94E4A1F878BE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11D2-D7B8-47C5-88C5-A835B83922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01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E047-B74D-4F3D-8D8A-94E4A1F878BE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11D2-D7B8-47C5-88C5-A835B83922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677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E047-B74D-4F3D-8D8A-94E4A1F878BE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11D2-D7B8-47C5-88C5-A835B83922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7836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E047-B74D-4F3D-8D8A-94E4A1F878BE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11D2-D7B8-47C5-88C5-A835B83922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946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E047-B74D-4F3D-8D8A-94E4A1F878BE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11D2-D7B8-47C5-88C5-A835B83922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58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E047-B74D-4F3D-8D8A-94E4A1F878BE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11D2-D7B8-47C5-88C5-A835B83922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6379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E047-B74D-4F3D-8D8A-94E4A1F878BE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11D2-D7B8-47C5-88C5-A835B83922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654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E047-B74D-4F3D-8D8A-94E4A1F878BE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11D2-D7B8-47C5-88C5-A835B83922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2379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9E047-B74D-4F3D-8D8A-94E4A1F878BE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111D2-D7B8-47C5-88C5-A835B83922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5815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通过卷积神经网络方法对</a:t>
            </a:r>
            <a:r>
              <a:rPr lang="en-US" altLang="zh-CN" dirty="0"/>
              <a:t>Durham</a:t>
            </a:r>
            <a:r>
              <a:rPr lang="zh-CN" altLang="en-US" dirty="0"/>
              <a:t>喷注重建算法的改进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388443" y="5476105"/>
            <a:ext cx="2212063" cy="725518"/>
          </a:xfrm>
        </p:spPr>
        <p:txBody>
          <a:bodyPr>
            <a:normAutofit lnSpcReduction="10000"/>
          </a:bodyPr>
          <a:lstStyle/>
          <a:p>
            <a:r>
              <a:rPr lang="zh-CN" altLang="en-US" sz="2000" dirty="0"/>
              <a:t>指导老</a:t>
            </a:r>
            <a:r>
              <a:rPr lang="zh-CN" altLang="en-US" sz="2000" dirty="0" smtClean="0"/>
              <a:t>师：白羽</a:t>
            </a:r>
            <a:endParaRPr lang="en-US" altLang="zh-CN" sz="2000" dirty="0" smtClean="0"/>
          </a:p>
          <a:p>
            <a:r>
              <a:rPr lang="zh-CN" altLang="en-US" sz="2000" dirty="0"/>
              <a:t>史静远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96358" cy="1796358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90130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结</a:t>
            </a:r>
            <a:r>
              <a:rPr lang="zh-CN" altLang="en-US" dirty="0" smtClean="0"/>
              <a:t>果分析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94325"/>
            <a:ext cx="3886199" cy="264663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399" y="1390618"/>
            <a:ext cx="3891641" cy="265034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040960"/>
            <a:ext cx="3886199" cy="264663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8614" y="4037021"/>
            <a:ext cx="3891984" cy="265057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8404439" y="2529037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H-&gt;WW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8502221" y="5171588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H-&gt;ZZ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2382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结果分析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04" y="1625209"/>
            <a:ext cx="5792901" cy="3945166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651" y="398725"/>
            <a:ext cx="4533190" cy="308725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486" y="3780209"/>
            <a:ext cx="4181519" cy="2847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218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结</a:t>
            </a:r>
            <a:r>
              <a:rPr lang="zh-CN" altLang="en-US" dirty="0" smtClean="0"/>
              <a:t>果分析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44"/>
          <a:stretch/>
        </p:blipFill>
        <p:spPr>
          <a:xfrm>
            <a:off x="838200" y="1690688"/>
            <a:ext cx="7200900" cy="1506136"/>
          </a:xfrm>
        </p:spPr>
      </p:pic>
      <p:sp>
        <p:nvSpPr>
          <p:cNvPr id="5" name="文本框 4"/>
          <p:cNvSpPr txBox="1"/>
          <p:nvPr/>
        </p:nvSpPr>
        <p:spPr>
          <a:xfrm>
            <a:off x="3223413" y="3313569"/>
            <a:ext cx="2430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目前正确率在</a:t>
            </a:r>
            <a:r>
              <a:rPr lang="en-US" altLang="zh-CN" dirty="0" smtClean="0"/>
              <a:t>80%</a:t>
            </a:r>
            <a:r>
              <a:rPr lang="zh-CN" altLang="en-US" dirty="0" smtClean="0"/>
              <a:t>左右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838200" y="4106888"/>
            <a:ext cx="58032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zh-CN" altLang="en-US" sz="2400" dirty="0" smtClean="0"/>
              <a:t>更</a:t>
            </a:r>
            <a:r>
              <a:rPr lang="zh-CN" altLang="en-US" sz="2400" dirty="0" smtClean="0"/>
              <a:t>加合理的</a:t>
            </a:r>
            <a:r>
              <a:rPr lang="en-US" altLang="zh-CN" sz="2400" dirty="0" err="1" smtClean="0"/>
              <a:t>parton</a:t>
            </a:r>
            <a:r>
              <a:rPr lang="zh-CN" altLang="en-US" sz="2400" dirty="0" smtClean="0"/>
              <a:t>数作为</a:t>
            </a:r>
            <a:r>
              <a:rPr lang="en-US" altLang="zh-CN" sz="2400" dirty="0" smtClean="0"/>
              <a:t>label</a:t>
            </a:r>
          </a:p>
          <a:p>
            <a:pPr marL="342900" indent="-342900">
              <a:buFont typeface="Arial"/>
              <a:buChar char="•"/>
            </a:pPr>
            <a:r>
              <a:rPr lang="zh-CN" altLang="en-US" sz="2400" dirty="0"/>
              <a:t>次级顶</a:t>
            </a:r>
            <a:r>
              <a:rPr lang="zh-CN" altLang="en-US" sz="2400" dirty="0" smtClean="0"/>
              <a:t>点当做复合粒子考虑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4686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73347"/>
            <a:ext cx="12192000" cy="1325563"/>
          </a:xfrm>
        </p:spPr>
        <p:txBody>
          <a:bodyPr/>
          <a:lstStyle/>
          <a:p>
            <a:pPr algn="ctr"/>
            <a:r>
              <a:rPr lang="zh-CN" altLang="en-US" dirty="0" smtClean="0"/>
              <a:t>谢谢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9017252" y="5939073"/>
            <a:ext cx="2707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thomas3030@foxmail.com</a:t>
            </a:r>
          </a:p>
        </p:txBody>
      </p:sp>
    </p:spTree>
    <p:extLst>
      <p:ext uri="{BB962C8B-B14F-4D97-AF65-F5344CB8AC3E}">
        <p14:creationId xmlns:p14="http://schemas.microsoft.com/office/powerpoint/2010/main" val="377846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简介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11" y="2122902"/>
            <a:ext cx="3343275" cy="100965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344076" y="3108361"/>
            <a:ext cx="93602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/>
              <a:t>目前分析中没有指定距离阈值，而是根据研究的信号直接指定需要重建</a:t>
            </a:r>
            <a:r>
              <a:rPr lang="en-US" altLang="zh-CN" sz="2000" dirty="0" smtClean="0"/>
              <a:t>jet</a:t>
            </a:r>
            <a:r>
              <a:rPr lang="zh-CN" altLang="en-US" sz="2000" dirty="0" smtClean="0"/>
              <a:t>的多重数：</a:t>
            </a:r>
            <a:endParaRPr lang="en-US" altLang="zh-CN" sz="2000" dirty="0" smtClean="0"/>
          </a:p>
          <a:p>
            <a:pPr marL="342900" indent="-342900">
              <a:buFont typeface="Arial"/>
              <a:buChar char="•"/>
            </a:pPr>
            <a:r>
              <a:rPr lang="zh-CN" altLang="en-US" sz="2000" dirty="0" smtClean="0"/>
              <a:t>较好的质量分辨率</a:t>
            </a:r>
            <a:endParaRPr lang="en-US" altLang="zh-CN" sz="2000" dirty="0" smtClean="0"/>
          </a:p>
          <a:p>
            <a:pPr marL="342900" indent="-342900">
              <a:buFont typeface="Arial"/>
              <a:buChar char="•"/>
            </a:pPr>
            <a:r>
              <a:rPr lang="zh-CN" altLang="en-US" sz="2000" dirty="0" smtClean="0"/>
              <a:t>对</a:t>
            </a:r>
            <a:r>
              <a:rPr lang="en-US" altLang="zh-CN" sz="2000" dirty="0" smtClean="0"/>
              <a:t>jet</a:t>
            </a:r>
            <a:r>
              <a:rPr lang="zh-CN" altLang="en-US" sz="2000" dirty="0" smtClean="0"/>
              <a:t>多重数判断较差</a:t>
            </a:r>
            <a:endParaRPr lang="zh-CN" altLang="en-US" sz="2000" dirty="0"/>
          </a:p>
        </p:txBody>
      </p:sp>
      <p:sp>
        <p:nvSpPr>
          <p:cNvPr id="3" name="文本框 2"/>
          <p:cNvSpPr txBox="1"/>
          <p:nvPr/>
        </p:nvSpPr>
        <p:spPr>
          <a:xfrm>
            <a:off x="4366380" y="1947333"/>
            <a:ext cx="40881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dirty="0" smtClean="0"/>
              <a:t>重复合并最小距离的</a:t>
            </a:r>
            <a:r>
              <a:rPr kumimoji="1" lang="en-US" altLang="zh-CN" dirty="0" smtClean="0"/>
              <a:t>Cluster</a:t>
            </a:r>
            <a:r>
              <a:rPr kumimoji="1" lang="zh-CN" altLang="en-US" dirty="0" smtClean="0"/>
              <a:t>，</a:t>
            </a:r>
            <a:r>
              <a:rPr kumimoji="1" lang="zh-CN" altLang="en-US" dirty="0"/>
              <a:t>直到</a:t>
            </a:r>
            <a:r>
              <a:rPr kumimoji="1" lang="zh-CN" altLang="en-US" dirty="0" smtClean="0"/>
              <a:t>得到指定的</a:t>
            </a:r>
            <a:r>
              <a:rPr kumimoji="1" lang="en-US" altLang="zh-CN" dirty="0" smtClean="0"/>
              <a:t>Cluster</a:t>
            </a:r>
            <a:r>
              <a:rPr kumimoji="1" lang="zh-CN" altLang="en-US" dirty="0" smtClean="0"/>
              <a:t>数目或是所有</a:t>
            </a:r>
            <a:r>
              <a:rPr kumimoji="1" lang="en-US" altLang="zh-CN" dirty="0" smtClean="0"/>
              <a:t>Cluster</a:t>
            </a:r>
            <a:r>
              <a:rPr kumimoji="1" lang="zh-CN" altLang="en-US" dirty="0" smtClean="0"/>
              <a:t>之间距离都大于所设的阈值</a:t>
            </a:r>
            <a:endParaRPr kumimoji="1"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1221618" y="1765905"/>
            <a:ext cx="177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Cluster</a:t>
            </a:r>
            <a:r>
              <a:rPr kumimoji="1" lang="zh-CN" altLang="en-US" dirty="0" smtClean="0"/>
              <a:t>间距离：</a:t>
            </a:r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1112762" y="1403048"/>
            <a:ext cx="18384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200" dirty="0" smtClean="0"/>
              <a:t>Durham</a:t>
            </a:r>
            <a:r>
              <a:rPr kumimoji="1" lang="zh-CN" altLang="en-US" sz="2200" dirty="0" smtClean="0"/>
              <a:t>算法：</a:t>
            </a:r>
            <a:endParaRPr kumimoji="1" lang="zh-CN" altLang="en-US" sz="2200" dirty="0"/>
          </a:p>
        </p:txBody>
      </p:sp>
      <p:sp>
        <p:nvSpPr>
          <p:cNvPr id="9" name="文本框 8"/>
          <p:cNvSpPr txBox="1"/>
          <p:nvPr/>
        </p:nvSpPr>
        <p:spPr>
          <a:xfrm>
            <a:off x="1378857" y="4499429"/>
            <a:ext cx="72329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000" b="1" dirty="0" smtClean="0">
                <a:latin typeface="Heiti SC Light"/>
                <a:ea typeface="Heiti SC Light"/>
                <a:cs typeface="Heiti SC Light"/>
              </a:rPr>
              <a:t>目标：判断</a:t>
            </a:r>
            <a:r>
              <a:rPr kumimoji="1" lang="en-US" altLang="zh-CN" sz="2000" b="1" dirty="0" smtClean="0">
                <a:latin typeface="Heiti SC Light"/>
                <a:ea typeface="Heiti SC Light"/>
                <a:cs typeface="Heiti SC Light"/>
              </a:rPr>
              <a:t>jet</a:t>
            </a:r>
            <a:r>
              <a:rPr kumimoji="1" lang="zh-CN" altLang="en-US" sz="2000" b="1" dirty="0" smtClean="0">
                <a:latin typeface="Heiti SC Light"/>
                <a:ea typeface="Heiti SC Light"/>
                <a:cs typeface="Heiti SC Light"/>
              </a:rPr>
              <a:t>多重数。</a:t>
            </a:r>
            <a:endParaRPr kumimoji="1" lang="en-US" altLang="zh-CN" sz="2000" b="1" dirty="0" smtClean="0">
              <a:latin typeface="Heiti SC Light"/>
              <a:ea typeface="Heiti SC Light"/>
              <a:cs typeface="Heiti SC Light"/>
            </a:endParaRPr>
          </a:p>
          <a:p>
            <a:r>
              <a:rPr kumimoji="1" lang="zh-CN" altLang="en-US" sz="2000" b="1" dirty="0" smtClean="0">
                <a:latin typeface="Heiti SC Light"/>
                <a:ea typeface="Heiti SC Light"/>
                <a:cs typeface="Heiti SC Light"/>
              </a:rPr>
              <a:t>应用：使</a:t>
            </a:r>
            <a:r>
              <a:rPr kumimoji="1" lang="en-US" altLang="zh-CN" sz="2000" b="1" dirty="0" smtClean="0">
                <a:latin typeface="Heiti SC Light"/>
                <a:ea typeface="Heiti SC Light"/>
                <a:cs typeface="Heiti SC Light"/>
              </a:rPr>
              <a:t>jet</a:t>
            </a:r>
            <a:r>
              <a:rPr kumimoji="1" lang="zh-CN" altLang="en-US" sz="2000" b="1" dirty="0" smtClean="0">
                <a:latin typeface="Heiti SC Light"/>
                <a:ea typeface="Heiti SC Light"/>
                <a:cs typeface="Heiti SC Light"/>
              </a:rPr>
              <a:t>重建更加准确，</a:t>
            </a:r>
            <a:r>
              <a:rPr kumimoji="1" lang="en-US" altLang="zh-CN" sz="2000" b="1" dirty="0" smtClean="0">
                <a:latin typeface="Heiti SC Light"/>
                <a:ea typeface="Heiti SC Light"/>
                <a:cs typeface="Heiti SC Light"/>
              </a:rPr>
              <a:t>Higgs</a:t>
            </a:r>
            <a:r>
              <a:rPr kumimoji="1" lang="zh-CN" altLang="en-US" sz="2000" b="1" dirty="0" smtClean="0">
                <a:latin typeface="Heiti SC Light"/>
                <a:ea typeface="Heiti SC Light"/>
                <a:cs typeface="Heiti SC Light"/>
              </a:rPr>
              <a:t>强衰变过程的研究，</a:t>
            </a:r>
            <a:r>
              <a:rPr kumimoji="1" lang="en-US" altLang="zh-CN" sz="2000" b="1" dirty="0" smtClean="0">
                <a:latin typeface="Heiti SC Light"/>
                <a:ea typeface="Heiti SC Light"/>
                <a:cs typeface="Heiti SC Light"/>
              </a:rPr>
              <a:t>QCD</a:t>
            </a:r>
            <a:r>
              <a:rPr kumimoji="1" lang="zh-CN" altLang="en-US" sz="2000" b="1" dirty="0" smtClean="0">
                <a:latin typeface="Heiti SC Light"/>
                <a:ea typeface="Heiti SC Light"/>
                <a:cs typeface="Heiti SC Light"/>
              </a:rPr>
              <a:t>过程的研究等。</a:t>
            </a:r>
            <a:endParaRPr kumimoji="1" lang="zh-CN" altLang="en-US" sz="2000" b="1" dirty="0">
              <a:latin typeface="Heiti SC Light"/>
              <a:ea typeface="Heiti SC Light"/>
              <a:cs typeface="Heiti SC Light"/>
            </a:endParaRPr>
          </a:p>
        </p:txBody>
      </p:sp>
    </p:spTree>
    <p:extLst>
      <p:ext uri="{BB962C8B-B14F-4D97-AF65-F5344CB8AC3E}">
        <p14:creationId xmlns:p14="http://schemas.microsoft.com/office/powerpoint/2010/main" val="582269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得到</a:t>
            </a:r>
            <a:r>
              <a:rPr lang="en-US" altLang="zh-CN" dirty="0" smtClean="0"/>
              <a:t>Jet</a:t>
            </a:r>
            <a:r>
              <a:rPr lang="zh-CN" altLang="en-US" dirty="0" smtClean="0"/>
              <a:t>数目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021" y="2295437"/>
            <a:ext cx="2574997" cy="164357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8828" y="2500781"/>
            <a:ext cx="3223250" cy="1359809"/>
          </a:xfrm>
          <a:prstGeom prst="rect">
            <a:avLst/>
          </a:prstGeom>
        </p:spPr>
      </p:pic>
      <p:sp>
        <p:nvSpPr>
          <p:cNvPr id="7" name="文本框 14"/>
          <p:cNvSpPr txBox="1"/>
          <p:nvPr/>
        </p:nvSpPr>
        <p:spPr>
          <a:xfrm>
            <a:off x="1431331" y="428128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zh-CN" altLang="en-US" dirty="0"/>
              <a:t>胶</a:t>
            </a:r>
            <a:r>
              <a:rPr kumimoji="1" lang="zh-CN" altLang="en-US" dirty="0" smtClean="0"/>
              <a:t>子辐射</a:t>
            </a:r>
            <a:endParaRPr kumimoji="1" lang="zh-CN" altLang="en-US" dirty="0"/>
          </a:p>
        </p:txBody>
      </p:sp>
      <p:sp>
        <p:nvSpPr>
          <p:cNvPr id="9" name="文本框 18"/>
          <p:cNvSpPr txBox="1"/>
          <p:nvPr/>
        </p:nvSpPr>
        <p:spPr>
          <a:xfrm>
            <a:off x="4136455" y="428128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zh-CN" altLang="en-US" dirty="0" smtClean="0"/>
              <a:t>胶子劈裂</a:t>
            </a:r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838200" y="1531946"/>
            <a:ext cx="447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/>
              <a:t>考虑到胶子劈裂和胶子辐射的情况，从</a:t>
            </a:r>
            <a:r>
              <a:rPr lang="en-US" altLang="zh-CN" sz="2000" dirty="0" smtClean="0"/>
              <a:t>MC Truth</a:t>
            </a:r>
            <a:r>
              <a:rPr lang="zh-CN" altLang="en-US" sz="2000" dirty="0" smtClean="0"/>
              <a:t>信息中提取出部分子的数目</a:t>
            </a:r>
            <a:endParaRPr lang="zh-CN" altLang="en-US" sz="200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247529"/>
            <a:ext cx="8914286" cy="400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639695"/>
            <a:ext cx="10058400" cy="309013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078" y="1421379"/>
            <a:ext cx="5891899" cy="3621401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4613499" y="6082658"/>
            <a:ext cx="2507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手动设定参数得到</a:t>
            </a:r>
            <a:r>
              <a:rPr lang="en-US" altLang="zh-CN" dirty="0" smtClean="0"/>
              <a:t>jet</a:t>
            </a:r>
            <a:r>
              <a:rPr lang="zh-CN" altLang="en-US" dirty="0" smtClean="0"/>
              <a:t>数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79804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预处理</a:t>
            </a:r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 rot="16200000">
            <a:off x="2118511" y="1699742"/>
            <a:ext cx="2037030" cy="201892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箭头连接符 5"/>
          <p:cNvCxnSpPr>
            <a:endCxn id="4" idx="3"/>
          </p:cNvCxnSpPr>
          <p:nvPr/>
        </p:nvCxnSpPr>
        <p:spPr>
          <a:xfrm>
            <a:off x="3137027" y="2713731"/>
            <a:ext cx="713797" cy="715671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>
            <a:endCxn id="4" idx="5"/>
          </p:cNvCxnSpPr>
          <p:nvPr/>
        </p:nvCxnSpPr>
        <p:spPr>
          <a:xfrm flipV="1">
            <a:off x="3137027" y="1989005"/>
            <a:ext cx="713797" cy="724725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4" idx="4"/>
            <a:endCxn id="4" idx="0"/>
          </p:cNvCxnSpPr>
          <p:nvPr/>
        </p:nvCxnSpPr>
        <p:spPr>
          <a:xfrm flipH="1">
            <a:off x="2127565" y="2709203"/>
            <a:ext cx="2018923" cy="1"/>
          </a:xfrm>
          <a:prstGeom prst="straightConnector1">
            <a:avLst/>
          </a:prstGeom>
          <a:ln w="571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2239184" y="3912385"/>
            <a:ext cx="17956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/>
              <a:t>对</a:t>
            </a:r>
            <a:r>
              <a:rPr lang="en-US" altLang="zh-CN" sz="2000" dirty="0"/>
              <a:t>phi</a:t>
            </a:r>
            <a:r>
              <a:rPr lang="zh-CN" altLang="en-US" sz="2000" dirty="0"/>
              <a:t>的预处理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3850824" y="1730275"/>
            <a:ext cx="547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jet1</a:t>
            </a:r>
            <a:endParaRPr lang="zh-CN" altLang="en-US" dirty="0"/>
          </a:p>
        </p:txBody>
      </p:sp>
      <p:sp>
        <p:nvSpPr>
          <p:cNvPr id="38" name="文本框 37"/>
          <p:cNvSpPr txBox="1"/>
          <p:nvPr/>
        </p:nvSpPr>
        <p:spPr>
          <a:xfrm>
            <a:off x="3850824" y="3318800"/>
            <a:ext cx="547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jet2</a:t>
            </a:r>
            <a:endParaRPr lang="zh-CN" altLang="en-US" dirty="0"/>
          </a:p>
        </p:txBody>
      </p:sp>
      <p:sp>
        <p:nvSpPr>
          <p:cNvPr id="39" name="文本框 38"/>
          <p:cNvSpPr txBox="1"/>
          <p:nvPr/>
        </p:nvSpPr>
        <p:spPr>
          <a:xfrm>
            <a:off x="1413906" y="2524537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phi=0</a:t>
            </a:r>
            <a:endParaRPr lang="zh-CN" altLang="en-US" dirty="0"/>
          </a:p>
        </p:txBody>
      </p:sp>
      <p:pic>
        <p:nvPicPr>
          <p:cNvPr id="40" name="图片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841" y="1225513"/>
            <a:ext cx="6361905" cy="1009524"/>
          </a:xfrm>
          <a:prstGeom prst="rect">
            <a:avLst/>
          </a:prstGeom>
        </p:spPr>
      </p:pic>
      <p:pic>
        <p:nvPicPr>
          <p:cNvPr id="41" name="图片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841" y="2398631"/>
            <a:ext cx="5114286" cy="990476"/>
          </a:xfrm>
          <a:prstGeom prst="rect">
            <a:avLst/>
          </a:prstGeom>
        </p:spPr>
      </p:pic>
      <p:sp>
        <p:nvSpPr>
          <p:cNvPr id="42" name="文本框 41"/>
          <p:cNvSpPr txBox="1"/>
          <p:nvPr/>
        </p:nvSpPr>
        <p:spPr>
          <a:xfrm>
            <a:off x="1413906" y="4946912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对</a:t>
            </a:r>
            <a:r>
              <a:rPr lang="en-US" altLang="zh-CN" dirty="0" smtClean="0"/>
              <a:t>eta</a:t>
            </a:r>
            <a:r>
              <a:rPr lang="zh-CN" altLang="en-US" dirty="0" smtClean="0"/>
              <a:t>的预处理则是各</a:t>
            </a:r>
            <a:r>
              <a:rPr lang="en-US" altLang="zh-CN" dirty="0" smtClean="0"/>
              <a:t>object</a:t>
            </a:r>
            <a:r>
              <a:rPr lang="zh-CN" altLang="en-US" dirty="0" smtClean="0"/>
              <a:t>减去</a:t>
            </a:r>
            <a:r>
              <a:rPr lang="en-US" altLang="zh-CN" dirty="0" smtClean="0"/>
              <a:t>eta</a:t>
            </a:r>
            <a:r>
              <a:rPr lang="zh-CN" altLang="en-US" dirty="0" smtClean="0"/>
              <a:t>的平均值，使得两</a:t>
            </a:r>
            <a:r>
              <a:rPr lang="en-US" altLang="zh-CN" dirty="0" smtClean="0"/>
              <a:t>jet</a:t>
            </a:r>
            <a:r>
              <a:rPr lang="zh-CN" altLang="en-US" dirty="0" smtClean="0"/>
              <a:t>的</a:t>
            </a:r>
            <a:r>
              <a:rPr lang="en-US" altLang="zh-CN" dirty="0" smtClean="0"/>
              <a:t>eta</a:t>
            </a:r>
            <a:r>
              <a:rPr lang="zh-CN" altLang="en-US" dirty="0" smtClean="0"/>
              <a:t>异号</a:t>
            </a:r>
            <a:endParaRPr lang="zh-CN" altLang="en-US" dirty="0"/>
          </a:p>
        </p:txBody>
      </p:sp>
      <p:sp>
        <p:nvSpPr>
          <p:cNvPr id="43" name="文本框 42"/>
          <p:cNvSpPr txBox="1"/>
          <p:nvPr/>
        </p:nvSpPr>
        <p:spPr>
          <a:xfrm>
            <a:off x="7646963" y="3543053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具</a:t>
            </a:r>
            <a:r>
              <a:rPr lang="zh-CN" altLang="en-US" dirty="0" smtClean="0"/>
              <a:t>体代码实现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1070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喷注图像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9864" y="365125"/>
            <a:ext cx="3027269" cy="20616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9862" y="2448946"/>
            <a:ext cx="3027270" cy="206167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9861" y="4560247"/>
            <a:ext cx="3027271" cy="2061676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848274" y="6451435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H-&gt;cc</a:t>
            </a: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313" y="365345"/>
            <a:ext cx="3069554" cy="209047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959" y="2456037"/>
            <a:ext cx="3068908" cy="2090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960" y="4546069"/>
            <a:ext cx="3068908" cy="2090033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4766984" y="6451435"/>
            <a:ext cx="776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H-&gt;bb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9776016" y="1211296"/>
            <a:ext cx="689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 jets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9776016" y="5406419"/>
            <a:ext cx="689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4</a:t>
            </a:r>
            <a:r>
              <a:rPr lang="en-US" altLang="zh-CN" dirty="0" smtClean="0"/>
              <a:t> jets</a:t>
            </a:r>
            <a:endParaRPr lang="zh-CN" altLang="en-US" dirty="0"/>
          </a:p>
        </p:txBody>
      </p:sp>
      <p:sp>
        <p:nvSpPr>
          <p:cNvPr id="25" name="文本框 24"/>
          <p:cNvSpPr txBox="1"/>
          <p:nvPr/>
        </p:nvSpPr>
        <p:spPr>
          <a:xfrm>
            <a:off x="9732034" y="3316387"/>
            <a:ext cx="689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3 jets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500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喷注图像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270" y="401917"/>
            <a:ext cx="3069556" cy="209047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270" y="2492389"/>
            <a:ext cx="3069554" cy="209047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268" y="4582862"/>
            <a:ext cx="3069556" cy="2090474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385541" y="6488668"/>
            <a:ext cx="735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H-&gt;</a:t>
            </a:r>
            <a:r>
              <a:rPr lang="en-US" altLang="zh-CN" dirty="0" err="1" smtClean="0"/>
              <a:t>gg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7331806" y="1263240"/>
            <a:ext cx="689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 jets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7331806" y="5458363"/>
            <a:ext cx="689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4</a:t>
            </a:r>
            <a:r>
              <a:rPr lang="en-US" altLang="zh-CN" dirty="0" smtClean="0"/>
              <a:t> jets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7287824" y="3368331"/>
            <a:ext cx="689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3 jets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7835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喷注图</a:t>
            </a:r>
            <a:r>
              <a:rPr lang="zh-CN" altLang="en-US" dirty="0" smtClean="0"/>
              <a:t>像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455" y="373860"/>
            <a:ext cx="3069878" cy="209069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084" y="2464551"/>
            <a:ext cx="3064179" cy="208681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455" y="4551362"/>
            <a:ext cx="3068808" cy="208996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264" y="369872"/>
            <a:ext cx="3075734" cy="209468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262" y="2464549"/>
            <a:ext cx="3068809" cy="208996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261" y="4551361"/>
            <a:ext cx="3068809" cy="208996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7915236" y="6488668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H-&gt;WW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4944211" y="6488668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H-&gt;ZZ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9780980" y="1216994"/>
            <a:ext cx="689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 jets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9780980" y="5412117"/>
            <a:ext cx="689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4</a:t>
            </a:r>
            <a:r>
              <a:rPr lang="en-US" altLang="zh-CN" dirty="0" smtClean="0"/>
              <a:t> jets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9736998" y="3322085"/>
            <a:ext cx="689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3 jets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4284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卷积神经网络（</a:t>
            </a:r>
            <a:r>
              <a:rPr lang="en-US" altLang="zh-CN" dirty="0"/>
              <a:t>CNNs</a:t>
            </a:r>
            <a:r>
              <a:rPr lang="zh-CN" altLang="en-US" dirty="0"/>
              <a:t>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50494" y="3018121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65</a:t>
            </a:r>
            <a:r>
              <a:rPr lang="zh-CN" altLang="en-US" dirty="0" smtClean="0"/>
              <a:t>*</a:t>
            </a:r>
            <a:r>
              <a:rPr lang="en-US" altLang="zh-CN" dirty="0" smtClean="0"/>
              <a:t>65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3935257" y="288809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预处理</a:t>
            </a:r>
            <a:endParaRPr lang="zh-CN" altLang="en-US" dirty="0"/>
          </a:p>
        </p:txBody>
      </p:sp>
      <p:cxnSp>
        <p:nvCxnSpPr>
          <p:cNvPr id="7" name="直接箭头连接符 6"/>
          <p:cNvCxnSpPr/>
          <p:nvPr/>
        </p:nvCxnSpPr>
        <p:spPr>
          <a:xfrm>
            <a:off x="2361506" y="3877563"/>
            <a:ext cx="0" cy="8870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923394" y="4028709"/>
            <a:ext cx="15247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卷积核数：</a:t>
            </a:r>
            <a:r>
              <a:rPr lang="en-US" altLang="zh-CN" sz="1600" dirty="0" smtClean="0"/>
              <a:t>64</a:t>
            </a:r>
          </a:p>
          <a:p>
            <a:r>
              <a:rPr lang="zh-CN" altLang="en-US" sz="1600" dirty="0" smtClean="0"/>
              <a:t>核尺寸：</a:t>
            </a:r>
            <a:r>
              <a:rPr lang="en-US" altLang="zh-CN" sz="1600" dirty="0" smtClean="0"/>
              <a:t>10</a:t>
            </a:r>
            <a:r>
              <a:rPr lang="zh-CN" altLang="en-US" sz="1600" dirty="0" smtClean="0"/>
              <a:t>*</a:t>
            </a:r>
            <a:r>
              <a:rPr lang="en-US" altLang="zh-CN" sz="1600" dirty="0" smtClean="0"/>
              <a:t>10</a:t>
            </a:r>
            <a:endParaRPr lang="zh-CN" altLang="en-US" sz="1600" dirty="0"/>
          </a:p>
        </p:txBody>
      </p:sp>
      <p:sp>
        <p:nvSpPr>
          <p:cNvPr id="9" name="文本框 8"/>
          <p:cNvSpPr txBox="1"/>
          <p:nvPr/>
        </p:nvSpPr>
        <p:spPr>
          <a:xfrm>
            <a:off x="1399543" y="1769784"/>
            <a:ext cx="1923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喷注图像</a:t>
            </a:r>
            <a:r>
              <a:rPr lang="en-US" altLang="zh-CN" dirty="0" smtClean="0"/>
              <a:t>83000</a:t>
            </a:r>
            <a:r>
              <a:rPr lang="zh-CN" altLang="en-US" dirty="0" smtClean="0"/>
              <a:t>个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2413687" y="4151819"/>
            <a:ext cx="1521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池化尺寸：</a:t>
            </a:r>
            <a:r>
              <a:rPr lang="en-US" altLang="zh-CN" sz="1600" dirty="0"/>
              <a:t>4</a:t>
            </a:r>
            <a:r>
              <a:rPr lang="zh-CN" altLang="en-US" sz="1600" dirty="0" smtClean="0"/>
              <a:t>*</a:t>
            </a:r>
            <a:r>
              <a:rPr lang="en-US" altLang="zh-CN" sz="1600" dirty="0"/>
              <a:t>4</a:t>
            </a:r>
            <a:endParaRPr lang="zh-CN" altLang="en-US" sz="1600" dirty="0"/>
          </a:p>
        </p:txBody>
      </p:sp>
      <p:sp>
        <p:nvSpPr>
          <p:cNvPr id="13" name="文本框 12"/>
          <p:cNvSpPr txBox="1"/>
          <p:nvPr/>
        </p:nvSpPr>
        <p:spPr>
          <a:xfrm>
            <a:off x="346095" y="5177878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14</a:t>
            </a:r>
            <a:r>
              <a:rPr lang="zh-CN" altLang="en-US" dirty="0" smtClean="0"/>
              <a:t>*</a:t>
            </a:r>
            <a:r>
              <a:rPr lang="en-US" altLang="zh-CN" dirty="0" smtClean="0"/>
              <a:t>14</a:t>
            </a:r>
            <a:endParaRPr lang="zh-CN" altLang="en-US" dirty="0"/>
          </a:p>
        </p:txBody>
      </p:sp>
      <p:cxnSp>
        <p:nvCxnSpPr>
          <p:cNvPr id="14" name="直接箭头连接符 13"/>
          <p:cNvCxnSpPr/>
          <p:nvPr/>
        </p:nvCxnSpPr>
        <p:spPr>
          <a:xfrm>
            <a:off x="3252899" y="5350277"/>
            <a:ext cx="144599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3266408" y="4752365"/>
            <a:ext cx="1418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卷积核数：</a:t>
            </a:r>
            <a:r>
              <a:rPr lang="en-US" altLang="zh-CN" sz="1600" dirty="0" smtClean="0"/>
              <a:t>64</a:t>
            </a:r>
          </a:p>
          <a:p>
            <a:r>
              <a:rPr lang="zh-CN" altLang="en-US" sz="1600" dirty="0" smtClean="0"/>
              <a:t>核尺寸：</a:t>
            </a:r>
            <a:r>
              <a:rPr lang="en-US" altLang="zh-CN" sz="1600" dirty="0"/>
              <a:t>5</a:t>
            </a:r>
            <a:r>
              <a:rPr lang="zh-CN" altLang="en-US" sz="1600" dirty="0" smtClean="0"/>
              <a:t>*</a:t>
            </a:r>
            <a:r>
              <a:rPr lang="en-US" altLang="zh-CN" sz="1600" dirty="0"/>
              <a:t>5</a:t>
            </a:r>
            <a:endParaRPr lang="zh-CN" altLang="en-US" sz="1600" dirty="0"/>
          </a:p>
        </p:txBody>
      </p:sp>
      <p:sp>
        <p:nvSpPr>
          <p:cNvPr id="16" name="文本框 15"/>
          <p:cNvSpPr txBox="1"/>
          <p:nvPr/>
        </p:nvSpPr>
        <p:spPr>
          <a:xfrm>
            <a:off x="3215112" y="5445627"/>
            <a:ext cx="1521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池化尺寸：</a:t>
            </a:r>
            <a:r>
              <a:rPr lang="en-US" altLang="zh-CN" sz="1600" dirty="0" smtClean="0"/>
              <a:t>2</a:t>
            </a:r>
            <a:r>
              <a:rPr lang="zh-CN" altLang="en-US" sz="1600" dirty="0" smtClean="0"/>
              <a:t>*</a:t>
            </a:r>
            <a:r>
              <a:rPr lang="en-US" altLang="zh-CN" sz="1600" dirty="0" smtClean="0"/>
              <a:t>2</a:t>
            </a:r>
            <a:endParaRPr lang="zh-CN" altLang="en-US" sz="1600" dirty="0"/>
          </a:p>
        </p:txBody>
      </p:sp>
      <p:sp>
        <p:nvSpPr>
          <p:cNvPr id="20" name="文本框 19"/>
          <p:cNvSpPr txBox="1"/>
          <p:nvPr/>
        </p:nvSpPr>
        <p:spPr>
          <a:xfrm>
            <a:off x="8371717" y="5165610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*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654" y="2161423"/>
            <a:ext cx="2676328" cy="1822671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900" y="4781209"/>
            <a:ext cx="1707212" cy="1162670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918" y="4952854"/>
            <a:ext cx="1167114" cy="794845"/>
          </a:xfrm>
          <a:prstGeom prst="rect">
            <a:avLst/>
          </a:prstGeom>
        </p:spPr>
      </p:pic>
      <p:sp>
        <p:nvSpPr>
          <p:cNvPr id="33" name="文本框 32"/>
          <p:cNvSpPr txBox="1"/>
          <p:nvPr/>
        </p:nvSpPr>
        <p:spPr>
          <a:xfrm>
            <a:off x="4839739" y="5204479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5</a:t>
            </a:r>
            <a:r>
              <a:rPr lang="zh-CN" altLang="en-US" dirty="0" smtClean="0"/>
              <a:t>*</a:t>
            </a:r>
            <a:r>
              <a:rPr lang="en-US" altLang="zh-CN" dirty="0"/>
              <a:t>5</a:t>
            </a:r>
            <a:endParaRPr lang="zh-CN" altLang="en-US" dirty="0"/>
          </a:p>
        </p:txBody>
      </p:sp>
      <p:cxnSp>
        <p:nvCxnSpPr>
          <p:cNvPr id="34" name="直接箭头连接符 33"/>
          <p:cNvCxnSpPr/>
          <p:nvPr/>
        </p:nvCxnSpPr>
        <p:spPr>
          <a:xfrm>
            <a:off x="6733581" y="5386154"/>
            <a:ext cx="144599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6747090" y="4788242"/>
            <a:ext cx="1418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卷积核数：</a:t>
            </a:r>
            <a:r>
              <a:rPr lang="en-US" altLang="zh-CN" sz="1600" dirty="0" smtClean="0"/>
              <a:t>64</a:t>
            </a:r>
          </a:p>
          <a:p>
            <a:r>
              <a:rPr lang="zh-CN" altLang="en-US" sz="1600" dirty="0" smtClean="0"/>
              <a:t>核尺寸：</a:t>
            </a:r>
            <a:r>
              <a:rPr lang="en-US" altLang="zh-CN" sz="1600" dirty="0" smtClean="0"/>
              <a:t>4</a:t>
            </a:r>
            <a:r>
              <a:rPr lang="zh-CN" altLang="en-US" sz="1600" dirty="0" smtClean="0"/>
              <a:t>*</a:t>
            </a:r>
            <a:r>
              <a:rPr lang="en-US" altLang="zh-CN" sz="1600" dirty="0" smtClean="0"/>
              <a:t>4</a:t>
            </a:r>
            <a:endParaRPr lang="zh-CN" altLang="en-US" sz="1600" dirty="0"/>
          </a:p>
        </p:txBody>
      </p:sp>
      <p:sp>
        <p:nvSpPr>
          <p:cNvPr id="36" name="文本框 35"/>
          <p:cNvSpPr txBox="1"/>
          <p:nvPr/>
        </p:nvSpPr>
        <p:spPr>
          <a:xfrm>
            <a:off x="6695794" y="5481504"/>
            <a:ext cx="1521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池化尺寸：</a:t>
            </a:r>
            <a:r>
              <a:rPr lang="en-US" altLang="zh-CN" sz="1600" dirty="0" smtClean="0"/>
              <a:t>2</a:t>
            </a:r>
            <a:r>
              <a:rPr lang="zh-CN" altLang="en-US" sz="1600" dirty="0" smtClean="0"/>
              <a:t>*</a:t>
            </a:r>
            <a:r>
              <a:rPr lang="en-US" altLang="zh-CN" sz="1600" dirty="0" smtClean="0"/>
              <a:t>2</a:t>
            </a:r>
            <a:endParaRPr lang="zh-CN" altLang="en-US" sz="1600" dirty="0"/>
          </a:p>
        </p:txBody>
      </p:sp>
      <p:pic>
        <p:nvPicPr>
          <p:cNvPr id="37" name="图片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838" y="5153411"/>
            <a:ext cx="614161" cy="418265"/>
          </a:xfrm>
          <a:prstGeom prst="rect">
            <a:avLst/>
          </a:prstGeom>
        </p:spPr>
      </p:pic>
      <p:cxnSp>
        <p:nvCxnSpPr>
          <p:cNvPr id="38" name="直接箭头连接符 37"/>
          <p:cNvCxnSpPr/>
          <p:nvPr/>
        </p:nvCxnSpPr>
        <p:spPr>
          <a:xfrm flipH="1" flipV="1">
            <a:off x="9207631" y="4028709"/>
            <a:ext cx="1" cy="9524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/>
          <p:cNvSpPr txBox="1"/>
          <p:nvPr/>
        </p:nvSpPr>
        <p:spPr>
          <a:xfrm>
            <a:off x="7720545" y="4182124"/>
            <a:ext cx="1371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Hidden layer</a:t>
            </a:r>
            <a:endParaRPr lang="zh-CN" altLang="en-US" dirty="0"/>
          </a:p>
        </p:txBody>
      </p:sp>
      <p:sp>
        <p:nvSpPr>
          <p:cNvPr id="41" name="文本框 40"/>
          <p:cNvSpPr txBox="1"/>
          <p:nvPr/>
        </p:nvSpPr>
        <p:spPr>
          <a:xfrm>
            <a:off x="9519999" y="4043624"/>
            <a:ext cx="17672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128 units</a:t>
            </a:r>
          </a:p>
          <a:p>
            <a:r>
              <a:rPr lang="zh-CN" altLang="en-US" dirty="0"/>
              <a:t>激活函</a:t>
            </a:r>
            <a:r>
              <a:rPr lang="zh-CN" altLang="en-US" dirty="0" smtClean="0"/>
              <a:t>数：</a:t>
            </a:r>
            <a:r>
              <a:rPr lang="en-US" altLang="zh-CN" dirty="0" err="1" smtClean="0"/>
              <a:t>tanh</a:t>
            </a: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8779821" y="3549087"/>
            <a:ext cx="855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Layer 3</a:t>
            </a:r>
            <a:endParaRPr lang="zh-CN" altLang="en-US" dirty="0"/>
          </a:p>
        </p:txBody>
      </p:sp>
      <p:cxnSp>
        <p:nvCxnSpPr>
          <p:cNvPr id="44" name="直接箭头连接符 43"/>
          <p:cNvCxnSpPr/>
          <p:nvPr/>
        </p:nvCxnSpPr>
        <p:spPr>
          <a:xfrm flipH="1" flipV="1">
            <a:off x="9207629" y="2486352"/>
            <a:ext cx="1" cy="9524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文本框 44"/>
          <p:cNvSpPr txBox="1"/>
          <p:nvPr/>
        </p:nvSpPr>
        <p:spPr>
          <a:xfrm>
            <a:off x="7243379" y="2777908"/>
            <a:ext cx="1947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Logistic Regression</a:t>
            </a:r>
            <a:endParaRPr lang="zh-CN" altLang="en-US" dirty="0"/>
          </a:p>
        </p:txBody>
      </p:sp>
      <p:sp>
        <p:nvSpPr>
          <p:cNvPr id="47" name="右大括号 46"/>
          <p:cNvSpPr/>
          <p:nvPr/>
        </p:nvSpPr>
        <p:spPr>
          <a:xfrm rot="5400000">
            <a:off x="9072599" y="96720"/>
            <a:ext cx="270060" cy="411042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文本框 47"/>
          <p:cNvSpPr txBox="1"/>
          <p:nvPr/>
        </p:nvSpPr>
        <p:spPr>
          <a:xfrm>
            <a:off x="7243379" y="1504816"/>
            <a:ext cx="4110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	1	2	3	4+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23423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结果分析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4121313"/>
              </p:ext>
            </p:extLst>
          </p:nvPr>
        </p:nvGraphicFramePr>
        <p:xfrm>
          <a:off x="838200" y="1825625"/>
          <a:ext cx="1051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Signal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Background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y34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0.57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nParton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0.89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0.38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4538907" y="3213980"/>
            <a:ext cx="3114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利用</a:t>
            </a:r>
            <a:r>
              <a:rPr lang="en-US" altLang="zh-CN" dirty="0" smtClean="0"/>
              <a:t>y34</a:t>
            </a:r>
            <a:r>
              <a:rPr lang="zh-CN" altLang="en-US" dirty="0" smtClean="0"/>
              <a:t>和利用</a:t>
            </a:r>
            <a:r>
              <a:rPr lang="en-US" altLang="zh-CN" dirty="0" err="1" smtClean="0"/>
              <a:t>nParton</a:t>
            </a:r>
            <a:r>
              <a:rPr lang="zh-CN" altLang="en-US" dirty="0" smtClean="0"/>
              <a:t>的效率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710090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501</Words>
  <Application>Microsoft Office PowerPoint</Application>
  <PresentationFormat>宽屏</PresentationFormat>
  <Paragraphs>84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Heiti SC Light</vt:lpstr>
      <vt:lpstr>宋体</vt:lpstr>
      <vt:lpstr>Arial</vt:lpstr>
      <vt:lpstr>Calibri</vt:lpstr>
      <vt:lpstr>Calibri Light</vt:lpstr>
      <vt:lpstr>Office 主题</vt:lpstr>
      <vt:lpstr>通过卷积神经网络方法对Durham喷注重建算法的改进</vt:lpstr>
      <vt:lpstr>简介</vt:lpstr>
      <vt:lpstr>得到Jet数目</vt:lpstr>
      <vt:lpstr>预处理</vt:lpstr>
      <vt:lpstr>喷注图像</vt:lpstr>
      <vt:lpstr>喷注图像</vt:lpstr>
      <vt:lpstr>喷注图像</vt:lpstr>
      <vt:lpstr>卷积神经网络（CNNs）</vt:lpstr>
      <vt:lpstr>结果分析</vt:lpstr>
      <vt:lpstr>结果分析</vt:lpstr>
      <vt:lpstr>结果分析</vt:lpstr>
      <vt:lpstr>结果分析</vt:lpstr>
      <vt:lpstr>谢谢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通过卷积神经网络方法对Durham喷注重建算法的改进</dc:title>
  <dc:creator>史静远</dc:creator>
  <cp:lastModifiedBy>静远 史</cp:lastModifiedBy>
  <cp:revision>60</cp:revision>
  <dcterms:created xsi:type="dcterms:W3CDTF">2018-04-03T07:39:02Z</dcterms:created>
  <dcterms:modified xsi:type="dcterms:W3CDTF">2018-04-09T07:20:03Z</dcterms:modified>
</cp:coreProperties>
</file>