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36"/>
  </p:notesMasterIdLst>
  <p:sldIdLst>
    <p:sldId id="400" r:id="rId2"/>
    <p:sldId id="714" r:id="rId3"/>
    <p:sldId id="715" r:id="rId4"/>
    <p:sldId id="712" r:id="rId5"/>
    <p:sldId id="716" r:id="rId6"/>
    <p:sldId id="706" r:id="rId7"/>
    <p:sldId id="707" r:id="rId8"/>
    <p:sldId id="704" r:id="rId9"/>
    <p:sldId id="719" r:id="rId10"/>
    <p:sldId id="721" r:id="rId11"/>
    <p:sldId id="720" r:id="rId12"/>
    <p:sldId id="705" r:id="rId13"/>
    <p:sldId id="682" r:id="rId14"/>
    <p:sldId id="680" r:id="rId15"/>
    <p:sldId id="684" r:id="rId16"/>
    <p:sldId id="685" r:id="rId17"/>
    <p:sldId id="688" r:id="rId18"/>
    <p:sldId id="713" r:id="rId19"/>
    <p:sldId id="695" r:id="rId20"/>
    <p:sldId id="689" r:id="rId21"/>
    <p:sldId id="708" r:id="rId22"/>
    <p:sldId id="687" r:id="rId23"/>
    <p:sldId id="709" r:id="rId24"/>
    <p:sldId id="672" r:id="rId25"/>
    <p:sldId id="673" r:id="rId26"/>
    <p:sldId id="717" r:id="rId27"/>
    <p:sldId id="710" r:id="rId28"/>
    <p:sldId id="678" r:id="rId29"/>
    <p:sldId id="679" r:id="rId30"/>
    <p:sldId id="675" r:id="rId31"/>
    <p:sldId id="718" r:id="rId32"/>
    <p:sldId id="674" r:id="rId33"/>
    <p:sldId id="722" r:id="rId34"/>
    <p:sldId id="696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93300"/>
    <a:srgbClr val="0000CC"/>
    <a:srgbClr val="FF3300"/>
    <a:srgbClr val="009900"/>
    <a:srgbClr val="003399"/>
    <a:srgbClr val="0066FF"/>
    <a:srgbClr val="FF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18" autoAdjust="0"/>
    <p:restoredTop sz="94690" autoAdjust="0"/>
  </p:normalViewPr>
  <p:slideViewPr>
    <p:cSldViewPr>
      <p:cViewPr>
        <p:scale>
          <a:sx n="80" d="100"/>
          <a:sy n="80" d="100"/>
        </p:scale>
        <p:origin x="-155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3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A528AE5C-04A6-42D4-A291-6186B44D9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9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AE5C-04A6-42D4-A291-6186B44D9B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7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AE5C-04A6-42D4-A291-6186B44D9B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733899" y="654575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2690173-FC65-4DDF-815E-63AF4FB547CA}" type="slidenum">
              <a:rPr lang="en-US" sz="14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9922" name="Picture 2" descr="Image result for Michig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699"/>
            <a:ext cx="1021031" cy="7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225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8.bin"/><Relationship Id="rId10" Type="http://schemas.openxmlformats.org/officeDocument/2006/relationships/hyperlink" Target="http://arxiv.org/abs/1310.8361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5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2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4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3.wmf"/><Relationship Id="rId5" Type="http://schemas.openxmlformats.org/officeDocument/2006/relationships/image" Target="../media/image66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65.png"/><Relationship Id="rId9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1.wmf"/><Relationship Id="rId5" Type="http://schemas.openxmlformats.org/officeDocument/2006/relationships/image" Target="../media/image72.jpe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68.wmf"/><Relationship Id="rId9" Type="http://schemas.openxmlformats.org/officeDocument/2006/relationships/image" Target="../media/image7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png"/><Relationship Id="rId5" Type="http://schemas.openxmlformats.org/officeDocument/2006/relationships/image" Target="../media/image73.wmf"/><Relationship Id="rId10" Type="http://schemas.openxmlformats.org/officeDocument/2006/relationships/image" Target="../media/image75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82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79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8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93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91.w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7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pn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gif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9.wmf"/><Relationship Id="rId10" Type="http://schemas.openxmlformats.org/officeDocument/2006/relationships/image" Target="../media/image101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://prl.aps.org/abstract/PRL/v13/i20/p585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l.aps.org/abstract/PRL/v13/i16/p508_1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prl.aps.org/abstract/PRL/v13/i9/p321_1" TargetMode="Externa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09.png"/><Relationship Id="rId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png"/><Relationship Id="rId7" Type="http://schemas.openxmlformats.org/officeDocument/2006/relationships/image" Target="../media/image20.w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4.png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172" y="685800"/>
            <a:ext cx="6656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</a:rPr>
              <a:t>Higgs Physics Now and Future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7708" y="4267200"/>
            <a:ext cx="281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003399"/>
                </a:solidFill>
              </a:rPr>
              <a:t>Jianming</a:t>
            </a:r>
            <a:r>
              <a:rPr lang="en-US" sz="2600" dirty="0" smtClean="0">
                <a:solidFill>
                  <a:srgbClr val="003399"/>
                </a:solidFill>
              </a:rPr>
              <a:t> Qian</a:t>
            </a:r>
          </a:p>
          <a:p>
            <a:pPr algn="ctr"/>
            <a:r>
              <a:rPr lang="en-US" sz="2200" dirty="0" smtClean="0">
                <a:solidFill>
                  <a:srgbClr val="003399"/>
                </a:solidFill>
              </a:rPr>
              <a:t>University of Michigan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369" y="2362200"/>
            <a:ext cx="3968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Higgs measurements now</a:t>
            </a:r>
          </a:p>
          <a:p>
            <a:r>
              <a:rPr lang="en-US" b="0" dirty="0" smtClean="0"/>
              <a:t>Higgs measurements at CEPC</a:t>
            </a:r>
          </a:p>
          <a:p>
            <a:r>
              <a:rPr lang="en-US" b="0" dirty="0" smtClean="0"/>
              <a:t>Notes from Higgs white paper</a:t>
            </a:r>
            <a:endParaRPr lang="en-US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43799" y="5756701"/>
            <a:ext cx="681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ini-CEPC workshop, IHEP, Beijing, June 27-29, 2018</a:t>
            </a:r>
          </a:p>
        </p:txBody>
      </p:sp>
    </p:spTree>
    <p:extLst>
      <p:ext uri="{BB962C8B-B14F-4D97-AF65-F5344CB8AC3E}">
        <p14:creationId xmlns:p14="http://schemas.microsoft.com/office/powerpoint/2010/main" val="36524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Calibri"/>
              </a:rPr>
              <a:t>→</a:t>
            </a:r>
            <a:r>
              <a:rPr lang="en-US" dirty="0" err="1" smtClean="0">
                <a:latin typeface="Symbol" panose="05050102010706020507" pitchFamily="18" charset="2"/>
              </a:rPr>
              <a:t>tt</a:t>
            </a:r>
            <a:r>
              <a:rPr lang="en-US" dirty="0" smtClean="0">
                <a:latin typeface="Calibri"/>
              </a:rPr>
              <a:t> decay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262865"/>
              </p:ext>
            </p:extLst>
          </p:nvPr>
        </p:nvGraphicFramePr>
        <p:xfrm>
          <a:off x="3740150" y="846138"/>
          <a:ext cx="504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Equation" r:id="rId3" imgW="5041800" imgH="1028520" progId="Equation.DSMT4">
                  <p:embed/>
                </p:oleObj>
              </mc:Choice>
              <mc:Fallback>
                <p:oleObj name="Equation" r:id="rId3" imgW="504180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846138"/>
                        <a:ext cx="504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6400800"/>
            <a:ext cx="545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ATLAS: ATLAS-CONF-2018-021; CMS: PLB 779 (2018) 283</a:t>
            </a:r>
            <a:endParaRPr lang="en-US" sz="1800" b="0" dirty="0"/>
          </a:p>
        </p:txBody>
      </p:sp>
      <p:pic>
        <p:nvPicPr>
          <p:cNvPr id="229381" name="Picture 5" descr="http://cms-results.web.cern.ch/cms-results/public-results/publications/HIG-16-043/CMS-HIG-16-043_Figure_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081689"/>
            <a:ext cx="4501991" cy="43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3" name="Picture 7" descr="http://cms-results.web.cern.ch/cms-results/public-results/publications/HIG-16-043/CMS-HIG-16-043_Figure_021-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14226"/>
            <a:ext cx="4155374" cy="39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455" y="927011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Run 1 + Run 2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6029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 Production with </a:t>
            </a:r>
            <a:r>
              <a:rPr lang="en-US" i="1" dirty="0" err="1" smtClean="0"/>
              <a:t>H</a:t>
            </a:r>
            <a:r>
              <a:rPr lang="en-US" i="1" dirty="0" err="1" smtClean="0">
                <a:latin typeface="Calibri"/>
              </a:rPr>
              <a:t>→bb</a:t>
            </a:r>
            <a:r>
              <a:rPr lang="en-US" i="1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decay</a:t>
            </a:r>
            <a:endParaRPr lang="en-US" dirty="0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9244"/>
            <a:ext cx="2642850" cy="18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https://atlas.web.cern.ch/Atlas/GROUPS/PHYSICS/PAPERS/HIGG-2016-29/fig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09815"/>
            <a:ext cx="3877301" cy="37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9" name="Picture 7" descr="https://atlas.web.cern.ch/Atlas/GROUPS/PHYSICS/PAPERS/HIGG-2016-29/fig_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2909815"/>
            <a:ext cx="373031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37962"/>
              </p:ext>
            </p:extLst>
          </p:nvPr>
        </p:nvGraphicFramePr>
        <p:xfrm>
          <a:off x="3532092" y="1258372"/>
          <a:ext cx="4965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8" name="Equation" r:id="rId6" imgW="4965480" imgH="1155600" progId="Equation.DSMT4">
                  <p:embed/>
                </p:oleObj>
              </mc:Choice>
              <mc:Fallback>
                <p:oleObj name="Equation" r:id="rId6" imgW="496548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2092" y="1258372"/>
                        <a:ext cx="49657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420654"/>
            <a:ext cx="513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ATLAS: JHEP 12 (2017) 024; CMS: PLB 780 (2018) 501</a:t>
            </a:r>
            <a:endParaRPr lang="en-US" sz="1800" b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713178"/>
              </p:ext>
            </p:extLst>
          </p:nvPr>
        </p:nvGraphicFramePr>
        <p:xfrm>
          <a:off x="5105400" y="2751065"/>
          <a:ext cx="254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9" name="Equation" r:id="rId8" imgW="2539800" imgH="317160" progId="Equation.DSMT4">
                  <p:embed/>
                </p:oleObj>
              </mc:Choice>
              <mc:Fallback>
                <p:oleObj name="Equation" r:id="rId8" imgW="2539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400" y="2751065"/>
                        <a:ext cx="2540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687271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Run 1 + Run 2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6979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Coupling Projections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30" y="1687914"/>
            <a:ext cx="3733800" cy="27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47501"/>
            <a:ext cx="7920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olidFill>
                  <a:srgbClr val="000000"/>
                </a:solidFill>
              </a:rPr>
              <a:t>Many studies done for US Snowmass process, Europe ECFA studies.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322" y="5613430"/>
            <a:ext cx="2947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(Based on parametric simulation)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6713" y="4419600"/>
            <a:ext cx="33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(Extrapolated from 2011/2012 results)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35071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</a:rPr>
              <a:t>300 fb</a:t>
            </a:r>
            <a:r>
              <a:rPr lang="en-US" sz="1800" b="0" baseline="30000" dirty="0" smtClean="0">
                <a:solidFill>
                  <a:srgbClr val="000000"/>
                </a:solidFill>
              </a:rPr>
              <a:t>-1</a:t>
            </a:r>
            <a:endParaRPr lang="en-US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06731"/>
              </p:ext>
            </p:extLst>
          </p:nvPr>
        </p:nvGraphicFramePr>
        <p:xfrm>
          <a:off x="4669839" y="4798873"/>
          <a:ext cx="325383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0" name="Equation" r:id="rId5" imgW="3479760" imgH="977760" progId="Equation.DSMT4">
                  <p:embed/>
                </p:oleObj>
              </mc:Choice>
              <mc:Fallback>
                <p:oleObj name="Equation" r:id="rId5" imgW="34797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9839" y="4798873"/>
                        <a:ext cx="325383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565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8230"/>
            <a:ext cx="2406855" cy="39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31091"/>
              </p:ext>
            </p:extLst>
          </p:nvPr>
        </p:nvGraphicFramePr>
        <p:xfrm>
          <a:off x="1438063" y="5943600"/>
          <a:ext cx="6337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1" name="Equation" r:id="rId8" imgW="6337080" imgH="761760" progId="Equation.DSMT4">
                  <p:embed/>
                </p:oleObj>
              </mc:Choice>
              <mc:Fallback>
                <p:oleObj name="Equation" r:id="rId8" imgW="63370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8063" y="5943600"/>
                        <a:ext cx="6337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hlinkClick r:id="rId10"/>
          </p:cNvPr>
          <p:cNvSpPr txBox="1"/>
          <p:nvPr/>
        </p:nvSpPr>
        <p:spPr>
          <a:xfrm rot="16200000">
            <a:off x="-1073599" y="3292875"/>
            <a:ext cx="3587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hlinkClick r:id="rId10"/>
              </a:rPr>
              <a:t>Snowmass Higgs report, arXiv:1310.8361</a:t>
            </a:r>
            <a:endParaRPr lang="en-US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178388"/>
            <a:ext cx="6414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1" dirty="0" smtClean="0">
                <a:solidFill>
                  <a:srgbClr val="FF0000"/>
                </a:solidFill>
              </a:rPr>
              <a:t>150 millions of Higgs bosons produced per experiment</a:t>
            </a:r>
            <a:endParaRPr lang="en-US" sz="22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for a Precision Higgs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576" y="714153"/>
            <a:ext cx="7937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How large are potential deviations from BSM physics? How well do we </a:t>
            </a:r>
          </a:p>
          <a:p>
            <a:r>
              <a:rPr lang="en-US" sz="2000" b="0" dirty="0" smtClean="0"/>
              <a:t>need to measure them to be sensitive?</a:t>
            </a:r>
          </a:p>
          <a:p>
            <a:pPr lvl="1"/>
            <a:r>
              <a:rPr lang="en-US" sz="1800" b="0" i="1" dirty="0" smtClean="0">
                <a:solidFill>
                  <a:srgbClr val="FF0000"/>
                </a:solidFill>
              </a:rPr>
              <a:t>To be sensitive to a deviation </a:t>
            </a:r>
            <a:r>
              <a:rPr lang="en-US" sz="1800" b="0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b="0" i="1" dirty="0" smtClean="0">
                <a:solidFill>
                  <a:srgbClr val="FF0000"/>
                </a:solidFill>
              </a:rPr>
              <a:t>, the measurement precision needs to be </a:t>
            </a:r>
          </a:p>
          <a:p>
            <a:pPr lvl="1"/>
            <a:r>
              <a:rPr lang="en-US" sz="1800" b="0" i="1" dirty="0" smtClean="0">
                <a:solidFill>
                  <a:srgbClr val="FF0000"/>
                </a:solidFill>
              </a:rPr>
              <a:t>much better than </a:t>
            </a:r>
            <a:r>
              <a:rPr lang="en-US" sz="1800" b="0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b="0" i="1" dirty="0" smtClean="0">
                <a:solidFill>
                  <a:srgbClr val="FF0000"/>
                </a:solidFill>
              </a:rPr>
              <a:t>, at least </a:t>
            </a:r>
            <a:r>
              <a:rPr lang="en-US" sz="1800" b="0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b="0" i="1" dirty="0" smtClean="0">
                <a:solidFill>
                  <a:srgbClr val="FF0000"/>
                </a:solidFill>
              </a:rPr>
              <a:t>/3 and preferably </a:t>
            </a:r>
            <a:r>
              <a:rPr lang="en-US" sz="1800" b="0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b="0" i="1" dirty="0" smtClean="0">
                <a:solidFill>
                  <a:srgbClr val="FF0000"/>
                </a:solidFill>
              </a:rPr>
              <a:t>/5!</a:t>
            </a:r>
          </a:p>
          <a:p>
            <a:pPr lvl="1"/>
            <a:endParaRPr lang="en-US" sz="1000" b="0" dirty="0"/>
          </a:p>
          <a:p>
            <a:r>
              <a:rPr lang="en-US" sz="2000" b="0" dirty="0" smtClean="0"/>
              <a:t>Since the couplings of the 125 </a:t>
            </a:r>
            <a:r>
              <a:rPr lang="en-US" sz="2000" b="0" dirty="0" err="1" smtClean="0"/>
              <a:t>GeV</a:t>
            </a:r>
            <a:r>
              <a:rPr lang="en-US" sz="2000" b="0" dirty="0" smtClean="0"/>
              <a:t> Higgs boson are found to be very close </a:t>
            </a:r>
          </a:p>
          <a:p>
            <a:r>
              <a:rPr lang="en-US" sz="2000" b="0" dirty="0" smtClean="0"/>
              <a:t>to SM </a:t>
            </a:r>
            <a:r>
              <a:rPr lang="en-US" sz="2000" b="0" dirty="0" smtClean="0">
                <a:sym typeface="Symbol"/>
              </a:rPr>
              <a:t> </a:t>
            </a:r>
            <a:r>
              <a:rPr lang="en-US" sz="2000" b="0" dirty="0" smtClean="0"/>
              <a:t>deviations from BSM physics must be small. </a:t>
            </a:r>
          </a:p>
          <a:p>
            <a:endParaRPr lang="en-US" sz="1000" b="0" dirty="0" smtClean="0"/>
          </a:p>
          <a:p>
            <a:r>
              <a:rPr lang="en-US" sz="2000" b="0" dirty="0"/>
              <a:t>T</a:t>
            </a:r>
            <a:r>
              <a:rPr lang="en-US" sz="2000" b="0" dirty="0" smtClean="0"/>
              <a:t>ypical effect on coupling from heavy state M or new physics at scale M: </a:t>
            </a:r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1000" b="0" dirty="0"/>
          </a:p>
          <a:p>
            <a:r>
              <a:rPr lang="en-US" sz="1800" b="0" dirty="0" smtClean="0"/>
              <a:t>(Han et al., </a:t>
            </a:r>
            <a:r>
              <a:rPr lang="en-US" sz="1800" b="0" dirty="0" err="1" smtClean="0"/>
              <a:t>hep-ph</a:t>
            </a:r>
            <a:r>
              <a:rPr lang="en-US" sz="1800" b="0" dirty="0" smtClean="0"/>
              <a:t>/0302188, Gupta et al. arXiv:1206.3560, …)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503" y="4476985"/>
            <a:ext cx="39037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ym typeface="Symbol"/>
              </a:rPr>
              <a:t>MSSM decoupling limit</a:t>
            </a:r>
          </a:p>
          <a:p>
            <a:pPr lvl="1"/>
            <a:r>
              <a:rPr lang="en-US" sz="1800" b="0" dirty="0" smtClean="0">
                <a:latin typeface="Symbol" pitchFamily="18" charset="2"/>
                <a:sym typeface="Symbol"/>
              </a:rPr>
              <a:t>D</a:t>
            </a:r>
            <a:r>
              <a:rPr lang="en-US" sz="1800" b="0" dirty="0" smtClean="0">
                <a:sym typeface="Symbol"/>
              </a:rPr>
              <a:t> at sub-percent to a few percent, </a:t>
            </a:r>
          </a:p>
          <a:p>
            <a:pPr lvl="1"/>
            <a:r>
              <a:rPr lang="en-US" sz="1800" b="0" dirty="0">
                <a:sym typeface="Symbol"/>
              </a:rPr>
              <a:t>w</a:t>
            </a:r>
            <a:r>
              <a:rPr lang="en-US" sz="1800" b="0" dirty="0" smtClean="0">
                <a:sym typeface="Symbol"/>
              </a:rPr>
              <a:t>ill be challenging to distinguish </a:t>
            </a:r>
          </a:p>
          <a:p>
            <a:pPr lvl="1"/>
            <a:r>
              <a:rPr lang="en-US" sz="1800" b="0" dirty="0" smtClean="0">
                <a:sym typeface="Symbol"/>
              </a:rPr>
              <a:t>the MSSM decoupling limit from </a:t>
            </a:r>
          </a:p>
          <a:p>
            <a:pPr lvl="1"/>
            <a:r>
              <a:rPr lang="en-US" sz="1800" b="0" dirty="0" smtClean="0">
                <a:sym typeface="Symbol"/>
              </a:rPr>
              <a:t>the SM in the case of no direct </a:t>
            </a:r>
          </a:p>
          <a:p>
            <a:pPr lvl="1"/>
            <a:r>
              <a:rPr lang="en-US" sz="1800" b="0" dirty="0" smtClean="0">
                <a:sym typeface="Symbol"/>
              </a:rPr>
              <a:t>discovery.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63" y="4476985"/>
            <a:ext cx="3581400" cy="15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6035891"/>
            <a:ext cx="173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(ILC </a:t>
            </a:r>
            <a:r>
              <a:rPr lang="en-US" sz="1800" b="0" dirty="0" err="1" smtClean="0"/>
              <a:t>DBDPhysics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00952"/>
              </p:ext>
            </p:extLst>
          </p:nvPr>
        </p:nvGraphicFramePr>
        <p:xfrm>
          <a:off x="1736651" y="3155333"/>
          <a:ext cx="2971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8" name="Equation" r:id="rId5" imgW="2971800" imgH="672840" progId="Equation.DSMT4">
                  <p:embed/>
                </p:oleObj>
              </mc:Choice>
              <mc:Fallback>
                <p:oleObj name="Equation" r:id="rId5" imgW="29718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651" y="3155333"/>
                        <a:ext cx="29718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07672"/>
              </p:ext>
            </p:extLst>
          </p:nvPr>
        </p:nvGraphicFramePr>
        <p:xfrm>
          <a:off x="838200" y="6405223"/>
          <a:ext cx="551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9" name="Equation" r:id="rId7" imgW="5511600" imgH="304560" progId="Equation.DSMT4">
                  <p:embed/>
                </p:oleObj>
              </mc:Choice>
              <mc:Fallback>
                <p:oleObj name="Equation" r:id="rId7" imgW="5511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6405223"/>
                        <a:ext cx="5511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4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Colliders</a:t>
            </a:r>
            <a:endParaRPr lang="en-US" dirty="0"/>
          </a:p>
        </p:txBody>
      </p:sp>
      <p:pic>
        <p:nvPicPr>
          <p:cNvPr id="24633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5"/>
          <a:stretch/>
        </p:blipFill>
        <p:spPr bwMode="auto">
          <a:xfrm>
            <a:off x="4744156" y="2895600"/>
            <a:ext cx="4313443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320065"/>
              </p:ext>
            </p:extLst>
          </p:nvPr>
        </p:nvGraphicFramePr>
        <p:xfrm>
          <a:off x="4953000" y="978142"/>
          <a:ext cx="309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1" name="Equation" r:id="rId4" imgW="3098520" imgH="1371600" progId="Equation.DSMT4">
                  <p:embed/>
                </p:oleObj>
              </mc:Choice>
              <mc:Fallback>
                <p:oleObj name="Equation" r:id="rId4" imgW="30985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978142"/>
                        <a:ext cx="309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51083" y="4508956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On the other hand…</a:t>
            </a:r>
            <a:endParaRPr lang="en-US" sz="2200" b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066696"/>
              </p:ext>
            </p:extLst>
          </p:nvPr>
        </p:nvGraphicFramePr>
        <p:xfrm>
          <a:off x="5152274" y="4939843"/>
          <a:ext cx="316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2" name="Equation" r:id="rId6" imgW="3162240" imgH="685800" progId="Equation.DSMT4">
                  <p:embed/>
                </p:oleObj>
              </mc:Choice>
              <mc:Fallback>
                <p:oleObj name="Equation" r:id="rId6" imgW="3162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2274" y="4939843"/>
                        <a:ext cx="3162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756" y="609600"/>
            <a:ext cx="4724400" cy="6129703"/>
            <a:chOff x="19756" y="609600"/>
            <a:chExt cx="4724400" cy="6129703"/>
          </a:xfrm>
        </p:grpSpPr>
        <p:pic>
          <p:nvPicPr>
            <p:cNvPr id="756738" name="Picture 2" descr="http://www.hep.ph.ic.ac.uk/~wstirlin/plots/crosssections201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6" y="609600"/>
              <a:ext cx="4724400" cy="612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124200" y="1524000"/>
              <a:ext cx="0" cy="29745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542311" y="533400"/>
            <a:ext cx="2191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Huge background</a:t>
            </a:r>
            <a:endParaRPr lang="en-US" sz="2200" b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830058"/>
              </p:ext>
            </p:extLst>
          </p:nvPr>
        </p:nvGraphicFramePr>
        <p:xfrm>
          <a:off x="4710289" y="2438400"/>
          <a:ext cx="2222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53" name="Equation" r:id="rId9" imgW="2222280" imgH="330120" progId="Equation.DSMT4">
                  <p:embed/>
                </p:oleObj>
              </mc:Choice>
              <mc:Fallback>
                <p:oleObj name="Equation" r:id="rId9" imgW="2222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0289" y="2438400"/>
                        <a:ext cx="2222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64938" y="5799117"/>
            <a:ext cx="3861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i="1" dirty="0" smtClean="0">
                <a:solidFill>
                  <a:srgbClr val="FF0000"/>
                </a:solidFill>
              </a:rPr>
              <a:t>HL-LHC will deliver</a:t>
            </a:r>
            <a:r>
              <a:rPr lang="en-US" sz="2200" b="0" i="1" dirty="0">
                <a:solidFill>
                  <a:srgbClr val="FF0000"/>
                </a:solidFill>
              </a:rPr>
              <a:t> </a:t>
            </a:r>
            <a:r>
              <a:rPr lang="en-US" sz="2200" b="0" i="1" dirty="0" smtClean="0">
                <a:solidFill>
                  <a:srgbClr val="FF0000"/>
                </a:solidFill>
              </a:rPr>
              <a:t>150 millions </a:t>
            </a:r>
          </a:p>
          <a:p>
            <a:pPr algn="ctr"/>
            <a:r>
              <a:rPr lang="en-US" sz="2200" b="0" i="1" dirty="0" smtClean="0">
                <a:solidFill>
                  <a:srgbClr val="FF0000"/>
                </a:solidFill>
              </a:rPr>
              <a:t>of Higgs events per experiment !</a:t>
            </a:r>
            <a:endParaRPr lang="en-US" sz="22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nspirehep.net/record/662983/files/sec1_cross_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69" y="516912"/>
            <a:ext cx="4538230" cy="60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37" y="990600"/>
            <a:ext cx="394261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Electroweak production 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cross  sections are predicted with</a:t>
            </a:r>
          </a:p>
          <a:p>
            <a:r>
              <a:rPr lang="en-US" sz="2000" b="0" dirty="0" smtClean="0"/>
              <a:t>    (sub)percent level precisions in </a:t>
            </a:r>
          </a:p>
          <a:p>
            <a:r>
              <a:rPr lang="en-US" sz="2000" b="0" dirty="0" smtClean="0"/>
              <a:t>    most cases</a:t>
            </a:r>
          </a:p>
          <a:p>
            <a:endParaRPr lang="en-US" sz="1000" b="0" dirty="0"/>
          </a:p>
          <a:p>
            <a:r>
              <a:rPr lang="en-US" sz="2000" b="0" dirty="0" smtClean="0"/>
              <a:t>Relative low rate</a:t>
            </a:r>
          </a:p>
          <a:p>
            <a:r>
              <a:rPr lang="en-US" sz="2000" b="0" dirty="0">
                <a:sym typeface="Symbol"/>
              </a:rPr>
              <a:t> </a:t>
            </a:r>
            <a:r>
              <a:rPr lang="en-US" sz="2000" b="0" dirty="0" smtClean="0">
                <a:sym typeface="Symbol"/>
              </a:rPr>
              <a:t>   can trigger on every event</a:t>
            </a:r>
          </a:p>
          <a:p>
            <a:endParaRPr lang="en-US" sz="1000" b="0" dirty="0">
              <a:sym typeface="Symbol"/>
            </a:endParaRPr>
          </a:p>
          <a:p>
            <a:r>
              <a:rPr lang="en-US" sz="2000" b="0" dirty="0" smtClean="0"/>
              <a:t>Well defined collision energy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allow for the “missing” mass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reconstruction (</a:t>
            </a:r>
            <a:r>
              <a:rPr lang="en-US" sz="2000" b="0" i="1" dirty="0" err="1" smtClean="0"/>
              <a:t>eg</a:t>
            </a:r>
            <a:r>
              <a:rPr lang="en-US" sz="2000" b="0" dirty="0" smtClean="0"/>
              <a:t> </a:t>
            </a:r>
            <a:r>
              <a:rPr lang="en-US" sz="2000" b="0" dirty="0"/>
              <a:t>r</a:t>
            </a:r>
            <a:r>
              <a:rPr lang="en-US" sz="2000" b="0" dirty="0" smtClean="0"/>
              <a:t>ecoiling mass)</a:t>
            </a:r>
          </a:p>
          <a:p>
            <a:endParaRPr lang="en-US" sz="1000" b="0" dirty="0"/>
          </a:p>
          <a:p>
            <a:r>
              <a:rPr lang="en-US" sz="2000" b="0" dirty="0" smtClean="0"/>
              <a:t>Clean events, smaller background</a:t>
            </a:r>
          </a:p>
          <a:p>
            <a:r>
              <a:rPr lang="en-US" sz="2000" b="0" dirty="0"/>
              <a:t> </a:t>
            </a:r>
            <a:r>
              <a:rPr lang="en-US" sz="2000" b="0" dirty="0" smtClean="0"/>
              <a:t>    small number of processes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285" y="5334000"/>
            <a:ext cx="3784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Lepton colliders have unique</a:t>
            </a:r>
          </a:p>
          <a:p>
            <a:r>
              <a:rPr lang="en-US" sz="2200" b="0" dirty="0"/>
              <a:t>r</a:t>
            </a:r>
            <a:r>
              <a:rPr lang="en-US" sz="2200" b="0" dirty="0" smtClean="0"/>
              <a:t>ole in precision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27489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origo.files.wordpress.com/2008/03/3nu.jpg?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1449"/>
            <a:ext cx="2598891" cy="25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70" y="4304131"/>
            <a:ext cx="2390783" cy="23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Success Story: LEP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70956"/>
            <a:ext cx="779739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LEP-1 was first built as a Z factory (though it initially had top quark </a:t>
            </a:r>
          </a:p>
          <a:p>
            <a:r>
              <a:rPr lang="en-US" sz="2200" b="0" dirty="0" smtClean="0"/>
              <a:t>in sight), it was widely successful…</a:t>
            </a:r>
          </a:p>
          <a:p>
            <a:endParaRPr lang="en-US" sz="1000" b="0" dirty="0"/>
          </a:p>
          <a:p>
            <a:r>
              <a:rPr lang="en-US" sz="2200" b="0" dirty="0" smtClean="0"/>
              <a:t>About 17 millions of Z bosons were produced, key physics</a:t>
            </a:r>
          </a:p>
          <a:p>
            <a:pPr marL="800100" lvl="1" indent="-342900">
              <a:buFontTx/>
              <a:buChar char="-"/>
            </a:pPr>
            <a:r>
              <a:rPr lang="en-US" sz="2000" b="0" dirty="0" smtClean="0"/>
              <a:t>Number of light neutrino species;</a:t>
            </a:r>
          </a:p>
          <a:p>
            <a:pPr marL="800100" lvl="1" indent="-342900">
              <a:buFontTx/>
              <a:buChar char="-"/>
            </a:pPr>
            <a:r>
              <a:rPr lang="en-US" sz="2000" b="0" dirty="0" smtClean="0"/>
              <a:t>Precision electroweak measurements;</a:t>
            </a:r>
          </a:p>
          <a:p>
            <a:pPr marL="800100" lvl="1" indent="-342900">
              <a:buFontTx/>
              <a:buChar char="-"/>
            </a:pPr>
            <a:r>
              <a:rPr lang="en-US" sz="2000" b="0" dirty="0" smtClean="0"/>
              <a:t>Direct search and indirect constraint 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 on the Higgs boson; ...</a:t>
            </a:r>
          </a:p>
        </p:txBody>
      </p:sp>
      <p:pic>
        <p:nvPicPr>
          <p:cNvPr id="7" name="Picture 2" descr="http://www.quantumdiaries.org/wp-content/uploads/2010/05/Zre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5540"/>
            <a:ext cx="4543620" cy="33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 Production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56932"/>
            <a:ext cx="4617720" cy="385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inspirehep.net/record/1188885/files/FeynFig1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8" y="2438401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nspirehep.net/record/1188885/files/FeynFig1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" y="4365555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8225"/>
              </p:ext>
            </p:extLst>
          </p:nvPr>
        </p:nvGraphicFramePr>
        <p:xfrm>
          <a:off x="730956" y="762000"/>
          <a:ext cx="6997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2" name="Equation" r:id="rId6" imgW="6997680" imgH="698400" progId="Equation.DSMT4">
                  <p:embed/>
                </p:oleObj>
              </mc:Choice>
              <mc:Fallback>
                <p:oleObj name="Equation" r:id="rId6" imgW="69976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956" y="762000"/>
                        <a:ext cx="69977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01677"/>
              </p:ext>
            </p:extLst>
          </p:nvPr>
        </p:nvGraphicFramePr>
        <p:xfrm>
          <a:off x="1060450" y="1701800"/>
          <a:ext cx="683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3" name="Equation" r:id="rId8" imgW="6832440" imgH="647640" progId="Equation.DSMT4">
                  <p:embed/>
                </p:oleObj>
              </mc:Choice>
              <mc:Fallback>
                <p:oleObj name="Equation" r:id="rId8" imgW="68324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0450" y="1701800"/>
                        <a:ext cx="6832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97673"/>
              </p:ext>
            </p:extLst>
          </p:nvPr>
        </p:nvGraphicFramePr>
        <p:xfrm>
          <a:off x="1752600" y="6196753"/>
          <a:ext cx="463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4" name="Equation" r:id="rId10" imgW="4635360" imgH="406080" progId="Equation.DSMT4">
                  <p:embed/>
                </p:oleObj>
              </mc:Choice>
              <mc:Fallback>
                <p:oleObj name="Equation" r:id="rId10" imgW="4635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2600" y="6196753"/>
                        <a:ext cx="4635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 and Event Rates</a:t>
            </a:r>
            <a:endParaRPr lang="en-US" dirty="0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4" y="1092530"/>
            <a:ext cx="7573562" cy="477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4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53743"/>
              </p:ext>
            </p:extLst>
          </p:nvPr>
        </p:nvGraphicFramePr>
        <p:xfrm>
          <a:off x="577932" y="838200"/>
          <a:ext cx="74549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7" name="Equation" r:id="rId3" imgW="7454880" imgH="2438280" progId="Equation.DSMT4">
                  <p:embed/>
                </p:oleObj>
              </mc:Choice>
              <mc:Fallback>
                <p:oleObj name="Equation" r:id="rId3" imgW="7454880" imgH="243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32" y="838200"/>
                        <a:ext cx="74549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process</a:t>
            </a:r>
            <a:endParaRPr lang="en-US" dirty="0"/>
          </a:p>
        </p:txBody>
      </p:sp>
      <p:pic>
        <p:nvPicPr>
          <p:cNvPr id="710904" name="Picture 248" descr="http://ihp-lx.ethz.ch/Stamet/higgsL3/pictures/higgsstrahlu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65912" cy="15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49748"/>
              </p:ext>
            </p:extLst>
          </p:nvPr>
        </p:nvGraphicFramePr>
        <p:xfrm>
          <a:off x="572984" y="3581400"/>
          <a:ext cx="647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8" name="Equation" r:id="rId6" imgW="6476760" imgH="1015920" progId="Equation.DSMT4">
                  <p:embed/>
                </p:oleObj>
              </mc:Choice>
              <mc:Fallback>
                <p:oleObj name="Equation" r:id="rId6" imgW="647676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84" y="3581400"/>
                        <a:ext cx="6477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85988"/>
              </p:ext>
            </p:extLst>
          </p:nvPr>
        </p:nvGraphicFramePr>
        <p:xfrm>
          <a:off x="609600" y="4876800"/>
          <a:ext cx="5816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9" name="Equation" r:id="rId8" imgW="5816520" imgH="711000" progId="Equation.DSMT4">
                  <p:embed/>
                </p:oleObj>
              </mc:Choice>
              <mc:Fallback>
                <p:oleObj name="Equation" r:id="rId8" imgW="5816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4876800"/>
                        <a:ext cx="5816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599" y="5867400"/>
            <a:ext cx="747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The energy and momentum of the Z and H bosons are fixed. However,</a:t>
            </a:r>
          </a:p>
          <a:p>
            <a:r>
              <a:rPr lang="en-US" sz="2000" b="0" dirty="0"/>
              <a:t>b</a:t>
            </a:r>
            <a:r>
              <a:rPr lang="en-US" sz="2000" b="0" dirty="0" smtClean="0"/>
              <a:t>oth radiations and Z boson width will change these values.  </a:t>
            </a:r>
            <a:endParaRPr lang="en-US" sz="20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89607"/>
              </p:ext>
            </p:extLst>
          </p:nvPr>
        </p:nvGraphicFramePr>
        <p:xfrm>
          <a:off x="6882576" y="1451523"/>
          <a:ext cx="1968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0" name="Equation" r:id="rId10" imgW="1968480" imgH="609480" progId="Equation.DSMT4">
                  <p:embed/>
                </p:oleObj>
              </mc:Choice>
              <mc:Fallback>
                <p:oleObj name="Equation" r:id="rId10" imgW="19684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82576" y="1451523"/>
                        <a:ext cx="1968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8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2012 Discovery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1"/>
            <a:ext cx="3451722" cy="444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6" y="1145886"/>
            <a:ext cx="4690732" cy="245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3" y="4790299"/>
            <a:ext cx="8491919" cy="9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3" y="5862321"/>
            <a:ext cx="8373047" cy="9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8720" y="5333736"/>
            <a:ext cx="2799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Phys. Lett. B716 (2012)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6334094"/>
            <a:ext cx="2929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Phys. Lett. B716 (2012) 30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655367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Seminar of July 4, 2012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83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4778" y="4572000"/>
            <a:ext cx="7236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/>
              <a:t>Recoil mass reconstruction:</a:t>
            </a:r>
          </a:p>
          <a:p>
            <a:endParaRPr lang="en-US" sz="2200" b="0" dirty="0"/>
          </a:p>
          <a:p>
            <a:endParaRPr lang="en-US" sz="1400" b="0" dirty="0" smtClean="0"/>
          </a:p>
          <a:p>
            <a:pPr marL="342900" indent="-342900">
              <a:buFont typeface="Symbol"/>
              <a:buChar char="Þ"/>
            </a:pPr>
            <a:r>
              <a:rPr lang="en-US" sz="2200" b="0" dirty="0" smtClean="0"/>
              <a:t>identify Higgs without looking at Higgs.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Tagging </a:t>
            </a:r>
            <a:endParaRPr lang="en-US" sz="3600" dirty="0"/>
          </a:p>
        </p:txBody>
      </p:sp>
      <p:pic>
        <p:nvPicPr>
          <p:cNvPr id="5" name="Picture 4" descr="http://inspirehep.net/record/1188885/files/FeynFig1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78" y="20574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46734"/>
              </p:ext>
            </p:extLst>
          </p:nvPr>
        </p:nvGraphicFramePr>
        <p:xfrm>
          <a:off x="2778790" y="4859728"/>
          <a:ext cx="3149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6" name="Equation" r:id="rId4" imgW="3149280" imgH="622080" progId="Equation.DSMT4">
                  <p:embed/>
                </p:oleObj>
              </mc:Choice>
              <mc:Fallback>
                <p:oleObj name="Equation" r:id="rId4" imgW="31492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8790" y="4859728"/>
                        <a:ext cx="3149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58" name="Picture 5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7350"/>
            <a:ext cx="3415592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5798"/>
              </p:ext>
            </p:extLst>
          </p:nvPr>
        </p:nvGraphicFramePr>
        <p:xfrm>
          <a:off x="825500" y="863600"/>
          <a:ext cx="7645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7" name="Equation" r:id="rId7" imgW="7645320" imgH="1028520" progId="Equation.DSMT4">
                  <p:embed/>
                </p:oleObj>
              </mc:Choice>
              <mc:Fallback>
                <p:oleObj name="Equation" r:id="rId7" imgW="76453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500" y="863600"/>
                        <a:ext cx="7645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27732"/>
              </p:ext>
            </p:extLst>
          </p:nvPr>
        </p:nvGraphicFramePr>
        <p:xfrm>
          <a:off x="1527528" y="6019800"/>
          <a:ext cx="557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8" name="Equation" r:id="rId9" imgW="5574960" imgH="393480" progId="Equation.DSMT4">
                  <p:embed/>
                </p:oleObj>
              </mc:Choice>
              <mc:Fallback>
                <p:oleObj name="Equation" r:id="rId9" imgW="557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7528" y="6019800"/>
                        <a:ext cx="5575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0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Recoiling Mass Distributions </a:t>
            </a:r>
            <a:endParaRPr lang="en-US" sz="3600" dirty="0"/>
          </a:p>
        </p:txBody>
      </p:sp>
      <p:pic>
        <p:nvPicPr>
          <p:cNvPr id="5561" name="Picture 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493496"/>
            <a:ext cx="3657600" cy="31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" y="770726"/>
            <a:ext cx="5029200" cy="3347418"/>
            <a:chOff x="519389" y="838201"/>
            <a:chExt cx="4431196" cy="3048000"/>
          </a:xfrm>
        </p:grpSpPr>
        <p:pic>
          <p:nvPicPr>
            <p:cNvPr id="55334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89" y="838201"/>
              <a:ext cx="4431196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6074772"/>
                </p:ext>
              </p:extLst>
            </p:nvPr>
          </p:nvGraphicFramePr>
          <p:xfrm>
            <a:off x="3581400" y="1828800"/>
            <a:ext cx="393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06" name="Equation" r:id="rId5" imgW="393480" imgH="241200" progId="Equation.DSMT4">
                    <p:embed/>
                  </p:oleObj>
                </mc:Choice>
                <mc:Fallback>
                  <p:oleObj name="Equation" r:id="rId5" imgW="3934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81400" y="1828800"/>
                          <a:ext cx="3937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448267"/>
                </p:ext>
              </p:extLst>
            </p:nvPr>
          </p:nvGraphicFramePr>
          <p:xfrm>
            <a:off x="2734987" y="1295400"/>
            <a:ext cx="3556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07" name="Equation" r:id="rId7" imgW="355320" imgH="241200" progId="Equation.DSMT4">
                    <p:embed/>
                  </p:oleObj>
                </mc:Choice>
                <mc:Fallback>
                  <p:oleObj name="Equation" r:id="rId7" imgW="355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4987" y="1295400"/>
                          <a:ext cx="3556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025260" y="2667000"/>
            <a:ext cx="1302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TLEP study</a:t>
            </a:r>
            <a:endParaRPr lang="en-US" sz="20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75598"/>
              </p:ext>
            </p:extLst>
          </p:nvPr>
        </p:nvGraphicFramePr>
        <p:xfrm>
          <a:off x="5334000" y="1371600"/>
          <a:ext cx="327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8" name="Equation" r:id="rId9" imgW="3276360" imgH="571320" progId="Equation.DSMT4">
                  <p:embed/>
                </p:oleObj>
              </mc:Choice>
              <mc:Fallback>
                <p:oleObj name="Equation" r:id="rId9" imgW="3276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0" y="1371600"/>
                        <a:ext cx="3276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18244"/>
              </p:ext>
            </p:extLst>
          </p:nvPr>
        </p:nvGraphicFramePr>
        <p:xfrm>
          <a:off x="5549900" y="2355850"/>
          <a:ext cx="3225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9" name="Equation" r:id="rId11" imgW="3225600" imgH="622080" progId="Equation.DSMT4">
                  <p:embed/>
                </p:oleObj>
              </mc:Choice>
              <mc:Fallback>
                <p:oleObj name="Equation" r:id="rId11" imgW="32256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49900" y="2355850"/>
                        <a:ext cx="3225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0906" y="5572673"/>
            <a:ext cx="45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Utilized extensively for Higgs searches </a:t>
            </a:r>
          </a:p>
          <a:p>
            <a:r>
              <a:rPr lang="en-US" sz="2200" b="0" dirty="0" smtClean="0"/>
              <a:t>at LEP</a:t>
            </a:r>
            <a:endParaRPr lang="en-US" sz="2200" b="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69201"/>
              </p:ext>
            </p:extLst>
          </p:nvPr>
        </p:nvGraphicFramePr>
        <p:xfrm>
          <a:off x="868488" y="4267200"/>
          <a:ext cx="411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10" name="Equation" r:id="rId13" imgW="4114800" imgH="901440" progId="Equation.DSMT4">
                  <p:embed/>
                </p:oleObj>
              </mc:Choice>
              <mc:Fallback>
                <p:oleObj name="Equation" r:id="rId13" imgW="4114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8488" y="4267200"/>
                        <a:ext cx="41148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5334000" y="5715000"/>
            <a:ext cx="4572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Decay Modes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51454"/>
              </p:ext>
            </p:extLst>
          </p:nvPr>
        </p:nvGraphicFramePr>
        <p:xfrm>
          <a:off x="715962" y="685800"/>
          <a:ext cx="755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2" name="Equation" r:id="rId3" imgW="7556400" imgH="368280" progId="Equation.DSMT4">
                  <p:embed/>
                </p:oleObj>
              </mc:Choice>
              <mc:Fallback>
                <p:oleObj name="Equation" r:id="rId3" imgW="75564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962" y="685800"/>
                        <a:ext cx="7556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115772"/>
            <a:ext cx="5670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1" dirty="0" smtClean="0">
                <a:solidFill>
                  <a:srgbClr val="FF0000"/>
                </a:solidFill>
              </a:rPr>
              <a:t>Limitations:  statistics at Higgs factories,  </a:t>
            </a:r>
          </a:p>
          <a:p>
            <a:r>
              <a:rPr lang="en-US" sz="2200" b="0" i="1" dirty="0">
                <a:solidFill>
                  <a:srgbClr val="FF0000"/>
                </a:solidFill>
              </a:rPr>
              <a:t> </a:t>
            </a:r>
            <a:r>
              <a:rPr lang="en-US" sz="2200" b="0" i="1" dirty="0" smtClean="0">
                <a:solidFill>
                  <a:srgbClr val="FF0000"/>
                </a:solidFill>
              </a:rPr>
              <a:t>                      trigger and systematics at (HL-)LHC</a:t>
            </a:r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2" y="1066800"/>
            <a:ext cx="7335815" cy="40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5391" y="5885213"/>
            <a:ext cx="7439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Higgs factories are sensitive to </a:t>
            </a:r>
            <a:r>
              <a:rPr lang="en-US" sz="2200" b="0" i="1" dirty="0" smtClean="0">
                <a:solidFill>
                  <a:srgbClr val="FF0000"/>
                </a:solidFill>
              </a:rPr>
              <a:t>unknown </a:t>
            </a:r>
            <a:r>
              <a:rPr lang="en-US" sz="2200" b="0" i="1" dirty="0" err="1" smtClean="0">
                <a:solidFill>
                  <a:srgbClr val="FF0000"/>
                </a:solidFill>
              </a:rPr>
              <a:t>unknown</a:t>
            </a:r>
            <a:r>
              <a:rPr lang="en-US" sz="2200" b="0" i="1" dirty="0" smtClean="0">
                <a:solidFill>
                  <a:srgbClr val="FF0000"/>
                </a:solidFill>
              </a:rPr>
              <a:t> </a:t>
            </a:r>
            <a:r>
              <a:rPr lang="en-US" sz="2200" b="0" dirty="0" smtClean="0"/>
              <a:t>decays while</a:t>
            </a:r>
          </a:p>
          <a:p>
            <a:r>
              <a:rPr lang="en-US" sz="2200" b="0" dirty="0" smtClean="0"/>
              <a:t>HL-LHC </a:t>
            </a:r>
            <a:r>
              <a:rPr lang="en-US" sz="2200" b="0" i="1" dirty="0" smtClean="0"/>
              <a:t>may</a:t>
            </a:r>
            <a:r>
              <a:rPr lang="en-US" sz="2200" b="0" dirty="0" smtClean="0"/>
              <a:t> be sensitive to </a:t>
            </a:r>
            <a:r>
              <a:rPr lang="en-US" sz="2200" b="0" i="1" dirty="0" smtClean="0">
                <a:solidFill>
                  <a:srgbClr val="FF0000"/>
                </a:solidFill>
              </a:rPr>
              <a:t>known unknown </a:t>
            </a:r>
            <a:r>
              <a:rPr lang="en-US" sz="2200" b="0" dirty="0" smtClean="0"/>
              <a:t>decays (</a:t>
            </a:r>
            <a:r>
              <a:rPr lang="en-US" sz="2200" b="0" i="1" dirty="0" err="1" smtClean="0"/>
              <a:t>eg</a:t>
            </a:r>
            <a:r>
              <a:rPr lang="en-US" sz="2200" b="0" i="1" dirty="0" smtClean="0"/>
              <a:t> </a:t>
            </a:r>
            <a:r>
              <a:rPr lang="en-US" sz="2200" b="0" i="1" dirty="0" err="1" smtClean="0"/>
              <a:t>H</a:t>
            </a:r>
            <a:r>
              <a:rPr lang="en-US" sz="2200" b="0" i="1" dirty="0" err="1" smtClean="0">
                <a:latin typeface="Calibri"/>
              </a:rPr>
              <a:t>→inv</a:t>
            </a:r>
            <a:r>
              <a:rPr lang="en-US" sz="2200" b="0" dirty="0" smtClean="0">
                <a:latin typeface="Calibri"/>
              </a:rPr>
              <a:t>).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2970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re-CDR and CDR Comparison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89240"/>
              </p:ext>
            </p:extLst>
          </p:nvPr>
        </p:nvGraphicFramePr>
        <p:xfrm>
          <a:off x="2039092" y="5943600"/>
          <a:ext cx="499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3" name="Equation" r:id="rId3" imgW="4991040" imgH="317160" progId="Equation.DSMT4">
                  <p:embed/>
                </p:oleObj>
              </mc:Choice>
              <mc:Fallback>
                <p:oleObj name="Equation" r:id="rId3" imgW="4991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9092" y="5943600"/>
                        <a:ext cx="499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603664" y="838200"/>
            <a:ext cx="5600700" cy="4841128"/>
            <a:chOff x="1603664" y="838200"/>
            <a:chExt cx="5600700" cy="4841128"/>
          </a:xfrm>
        </p:grpSpPr>
        <p:pic>
          <p:nvPicPr>
            <p:cNvPr id="2119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664" y="838200"/>
              <a:ext cx="5600700" cy="484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76800" y="2560320"/>
              <a:ext cx="205740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76800" y="4191000"/>
              <a:ext cx="205740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3623" y="3170172"/>
              <a:ext cx="2057400" cy="274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Estimates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14554" y="2286000"/>
            <a:ext cx="4306908" cy="4132379"/>
            <a:chOff x="4648201" y="1981200"/>
            <a:chExt cx="4306908" cy="4132379"/>
          </a:xfrm>
        </p:grpSpPr>
        <p:pic>
          <p:nvPicPr>
            <p:cNvPr id="206850" name="Picture 2" descr="Recoil mass distribution for the process: e + e â â Zh followed by Z â Âµ + Âµ â decay for m h = 120 GeV with 250 fb â1 at â s = 250 GeV [9]. Â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1981200"/>
              <a:ext cx="4306908" cy="413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00800" y="2514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2460666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408" y="779413"/>
            <a:ext cx="8479694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The goal of CEPC studies is to estimate expected precision on physical</a:t>
            </a:r>
          </a:p>
          <a:p>
            <a:r>
              <a:rPr lang="en-US" sz="2200" b="0" dirty="0"/>
              <a:t>q</a:t>
            </a:r>
            <a:r>
              <a:rPr lang="en-US" sz="2200" b="0" dirty="0" smtClean="0"/>
              <a:t>uantifies of interest, not the values of physical quantities.</a:t>
            </a:r>
          </a:p>
          <a:p>
            <a:endParaRPr lang="en-US" sz="500" b="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dirty="0" smtClean="0"/>
              <a:t>The central values or distributions  should always be the those expected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 in the model of interest.</a:t>
            </a:r>
          </a:p>
          <a:p>
            <a:pPr lvl="1"/>
            <a:endParaRPr lang="en-US" sz="500" b="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dirty="0" smtClean="0"/>
              <a:t>Estimate the statistical and 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systematic uncertainties 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expected from CEPC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Ideally, MC statistics should be far </a:t>
            </a:r>
          </a:p>
          <a:p>
            <a:r>
              <a:rPr lang="en-US" sz="2200" b="0" dirty="0" smtClean="0"/>
              <a:t>greater than the expected data </a:t>
            </a:r>
          </a:p>
          <a:p>
            <a:r>
              <a:rPr lang="en-US" sz="2200" b="0" dirty="0"/>
              <a:t>s</a:t>
            </a:r>
            <a:r>
              <a:rPr lang="en-US" sz="2200" b="0" dirty="0" smtClean="0"/>
              <a:t>tatistics to minimize fluctuations</a:t>
            </a:r>
          </a:p>
          <a:p>
            <a:r>
              <a:rPr lang="en-US" sz="2200" b="0" dirty="0"/>
              <a:t>a</a:t>
            </a:r>
            <a:r>
              <a:rPr lang="en-US" sz="2200" b="0" dirty="0" smtClean="0"/>
              <a:t>s illustrated by the plot on the right:</a:t>
            </a:r>
          </a:p>
          <a:p>
            <a:endParaRPr lang="en-US" sz="500" b="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dirty="0" smtClean="0"/>
              <a:t>The histogram is smooth from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 large MC statistics;</a:t>
            </a:r>
          </a:p>
          <a:p>
            <a:endParaRPr lang="en-US" sz="500" b="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0" dirty="0" smtClean="0"/>
              <a:t>The error bars are expected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 uncertainties from expected </a:t>
            </a:r>
          </a:p>
          <a:p>
            <a:pPr lvl="1"/>
            <a:r>
              <a:rPr lang="en-US" sz="2000" b="0" dirty="0"/>
              <a:t> </a:t>
            </a:r>
            <a:r>
              <a:rPr lang="en-US" sz="2000" b="0" dirty="0" smtClean="0"/>
              <a:t>     data (not MC) statistics</a:t>
            </a:r>
          </a:p>
        </p:txBody>
      </p:sp>
    </p:spTree>
    <p:extLst>
      <p:ext uri="{BB962C8B-B14F-4D97-AF65-F5344CB8AC3E}">
        <p14:creationId xmlns:p14="http://schemas.microsoft.com/office/powerpoint/2010/main" val="1632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429"/>
            <a:ext cx="8229600" cy="609600"/>
          </a:xfrm>
        </p:spPr>
        <p:txBody>
          <a:bodyPr/>
          <a:lstStyle/>
          <a:p>
            <a:r>
              <a:rPr lang="en-US" dirty="0" smtClean="0"/>
              <a:t>Event Selections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399" y="914400"/>
            <a:ext cx="830310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Know your signal and background processes: what are their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 most important differences, what are key detector performance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 requirements, …</a:t>
            </a:r>
          </a:p>
          <a:p>
            <a:pPr lvl="1"/>
            <a:r>
              <a:rPr lang="en-US" sz="2000" b="0" dirty="0" smtClean="0"/>
              <a:t>Example: </a:t>
            </a:r>
            <a:r>
              <a:rPr lang="en-US" sz="2000" b="0" dirty="0" err="1" smtClean="0">
                <a:latin typeface="Symbol" panose="05050102010706020507" pitchFamily="18" charset="2"/>
              </a:rPr>
              <a:t>nn</a:t>
            </a:r>
            <a:r>
              <a:rPr lang="en-US" sz="2000" b="0" dirty="0" err="1" smtClean="0"/>
              <a:t>H</a:t>
            </a:r>
            <a:r>
              <a:rPr lang="en-US" sz="2000" b="0" dirty="0" smtClean="0"/>
              <a:t> and Z(</a:t>
            </a:r>
            <a:r>
              <a:rPr lang="en-US" sz="2000" b="0" dirty="0" err="1" smtClean="0">
                <a:latin typeface="Symbol" panose="05050102010706020507" pitchFamily="18" charset="2"/>
              </a:rPr>
              <a:t>nn</a:t>
            </a:r>
            <a:r>
              <a:rPr lang="en-US" sz="2000" b="0" dirty="0" smtClean="0"/>
              <a:t>)H, the missing mass has a continuum distribution </a:t>
            </a:r>
          </a:p>
          <a:p>
            <a:pPr lvl="1"/>
            <a:r>
              <a:rPr lang="en-US" sz="2000" b="0" dirty="0"/>
              <a:t>f</a:t>
            </a:r>
            <a:r>
              <a:rPr lang="en-US" sz="2000" b="0" dirty="0" smtClean="0"/>
              <a:t>or the former and a resonance structure for the later. </a:t>
            </a:r>
          </a:p>
          <a:p>
            <a:endParaRPr lang="en-US" sz="10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Selections should be logical (and factorized if possible), cuts should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be simple and easy to explain;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Should always have a cut-flow table of expected events or cross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sections, plot distributions of key variables before cutting on them</a:t>
            </a:r>
          </a:p>
          <a:p>
            <a:endParaRPr lang="en-US" sz="10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Consider to use MVAs to explore subtle S/B differences and use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 shape information to improve sensitivities</a:t>
            </a:r>
          </a:p>
          <a:p>
            <a:endParaRPr lang="en-US" sz="10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Every analysis should have at least one PR/money plot!</a:t>
            </a:r>
          </a:p>
          <a:p>
            <a:pPr lvl="1"/>
            <a:r>
              <a:rPr lang="en-US" sz="2000" b="0" dirty="0" smtClean="0"/>
              <a:t>Some are obvious: m</a:t>
            </a:r>
            <a:r>
              <a:rPr lang="en-US" sz="2000" b="0" baseline="-25000" dirty="0" smtClean="0">
                <a:sym typeface="Symbol"/>
              </a:rPr>
              <a:t></a:t>
            </a:r>
            <a:r>
              <a:rPr lang="en-US" sz="2000" b="0" dirty="0" smtClean="0">
                <a:sym typeface="Symbol"/>
              </a:rPr>
              <a:t> distribution for H</a:t>
            </a:r>
            <a:r>
              <a:rPr lang="en-US" sz="2000" b="0" dirty="0" smtClean="0">
                <a:latin typeface="Calibri"/>
                <a:sym typeface="Symbol"/>
              </a:rPr>
              <a:t>→ analysis;</a:t>
            </a:r>
            <a:endParaRPr lang="en-US" sz="2200" b="0" dirty="0" smtClean="0">
              <a:sym typeface="Symbol"/>
            </a:endParaRPr>
          </a:p>
          <a:p>
            <a:pPr lvl="1"/>
            <a:r>
              <a:rPr lang="en-US" sz="2000" b="0" dirty="0" smtClean="0">
                <a:sym typeface="Symbol"/>
              </a:rPr>
              <a:t>Some are more complicated: 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1096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29075" cy="44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ms-results.web.cern.ch/cms-results/public-results/publications/HIG-17-008/CMS-HIG-17-008_Figure_006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2" y="3359728"/>
            <a:ext cx="4501991" cy="32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33880"/>
              </p:ext>
            </p:extLst>
          </p:nvPr>
        </p:nvGraphicFramePr>
        <p:xfrm>
          <a:off x="455613" y="1320800"/>
          <a:ext cx="43053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4" name="Equation" r:id="rId5" imgW="4305240" imgH="1981080" progId="Equation.DSMT4">
                  <p:embed/>
                </p:oleObj>
              </mc:Choice>
              <mc:Fallback>
                <p:oleObj name="Equation" r:id="rId5" imgW="430524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613" y="1320800"/>
                        <a:ext cx="43053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95982"/>
              </p:ext>
            </p:extLst>
          </p:nvPr>
        </p:nvGraphicFramePr>
        <p:xfrm>
          <a:off x="381000" y="914400"/>
          <a:ext cx="276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5" name="Equation" r:id="rId7" imgW="2768400" imgH="304560" progId="Equation.DSMT4">
                  <p:embed/>
                </p:oleObj>
              </mc:Choice>
              <mc:Fallback>
                <p:oleObj name="Equation" r:id="rId7" imgW="2768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914400"/>
                        <a:ext cx="276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5294"/>
              </p:ext>
            </p:extLst>
          </p:nvPr>
        </p:nvGraphicFramePr>
        <p:xfrm>
          <a:off x="4953000" y="838200"/>
          <a:ext cx="204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6" name="Equation" r:id="rId9" imgW="2044440" imgH="304560" progId="Equation.DSMT4">
                  <p:embed/>
                </p:oleObj>
              </mc:Choice>
              <mc:Fallback>
                <p:oleObj name="Equation" r:id="rId9" imgW="204444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38200"/>
                        <a:ext cx="204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048"/>
              </p:ext>
            </p:extLst>
          </p:nvPr>
        </p:nvGraphicFramePr>
        <p:xfrm>
          <a:off x="5257800" y="1263073"/>
          <a:ext cx="3695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7" name="Equation" r:id="rId11" imgW="3695400" imgH="939600" progId="Equation.DSMT4">
                  <p:embed/>
                </p:oleObj>
              </mc:Choice>
              <mc:Fallback>
                <p:oleObj name="Equation" r:id="rId11" imgW="3695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1263073"/>
                        <a:ext cx="36957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6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14499"/>
            <a:ext cx="45434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8995"/>
              </p:ext>
            </p:extLst>
          </p:nvPr>
        </p:nvGraphicFramePr>
        <p:xfrm>
          <a:off x="7620000" y="4781674"/>
          <a:ext cx="1092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3" name="Equation" r:id="rId4" imgW="1091880" imgH="266400" progId="Equation.DSMT4">
                  <p:embed/>
                </p:oleObj>
              </mc:Choice>
              <mc:Fallback>
                <p:oleObj name="Equation" r:id="rId4" imgW="1091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0" y="4781674"/>
                        <a:ext cx="1092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010025" cy="381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37814"/>
              </p:ext>
            </p:extLst>
          </p:nvPr>
        </p:nvGraphicFramePr>
        <p:xfrm>
          <a:off x="533400" y="4504871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4" name="Equation" r:id="rId7" imgW="2019240" imgH="279360" progId="Equation.DSMT4">
                  <p:embed/>
                </p:oleObj>
              </mc:Choice>
              <mc:Fallback>
                <p:oleObj name="Equation" r:id="rId7" imgW="2019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4504871"/>
                        <a:ext cx="2019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512" y="4876800"/>
            <a:ext cx="4686026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This analysis suffers from low MC statistics, </a:t>
            </a:r>
          </a:p>
          <a:p>
            <a:r>
              <a:rPr lang="en-US" sz="1800" b="0" dirty="0" smtClean="0"/>
              <a:t>resulting in large fluctuations unrelated to </a:t>
            </a:r>
          </a:p>
          <a:p>
            <a:r>
              <a:rPr lang="en-US" sz="1800" b="0" dirty="0" smtClean="0"/>
              <a:t>the expected data statistics. </a:t>
            </a:r>
          </a:p>
          <a:p>
            <a:endParaRPr lang="en-US" sz="500" b="0" dirty="0"/>
          </a:p>
          <a:p>
            <a:r>
              <a:rPr lang="en-US" sz="1800" b="0" dirty="0" smtClean="0"/>
              <a:t>Consider smearing or fit the distribution to </a:t>
            </a:r>
          </a:p>
          <a:p>
            <a:r>
              <a:rPr lang="en-US" sz="1800" b="0" dirty="0" smtClean="0"/>
              <a:t>generate Asimov data if increasing MC statistics </a:t>
            </a:r>
          </a:p>
          <a:p>
            <a:r>
              <a:rPr lang="en-US" sz="1800" b="0" dirty="0" smtClean="0"/>
              <a:t>is not practical. 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888730" y="5084549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The upper range of this plot should </a:t>
            </a:r>
          </a:p>
          <a:p>
            <a:r>
              <a:rPr lang="en-US" sz="2000" b="0" dirty="0"/>
              <a:t>b</a:t>
            </a:r>
            <a:r>
              <a:rPr lang="en-US" sz="2000" b="0" dirty="0" smtClean="0"/>
              <a:t>e extended to show more sidebands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927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Kinematics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5117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Use polar angle </a:t>
            </a:r>
            <a:r>
              <a:rPr lang="en-US" sz="2200" b="0" dirty="0" smtClean="0">
                <a:sym typeface="Symbol"/>
              </a:rPr>
              <a:t> or cos, not !  is a creation for hadron colliders</a:t>
            </a:r>
          </a:p>
          <a:p>
            <a:r>
              <a:rPr lang="en-US" sz="2200" b="0" dirty="0">
                <a:sym typeface="Symbol"/>
              </a:rPr>
              <a:t> </a:t>
            </a:r>
            <a:r>
              <a:rPr lang="en-US" sz="2200" b="0" dirty="0" smtClean="0">
                <a:sym typeface="Symbol"/>
              </a:rPr>
              <a:t>    for which the initial longitudinal momentum is unknown. </a:t>
            </a:r>
            <a:r>
              <a:rPr lang="en-US" sz="2200" b="0" dirty="0">
                <a:sym typeface="Symbol"/>
              </a:rPr>
              <a:t> </a:t>
            </a:r>
            <a:r>
              <a:rPr lang="en-US" sz="2200" b="0" dirty="0" smtClean="0">
                <a:sym typeface="Symbol"/>
              </a:rPr>
              <a:t>Minimize</a:t>
            </a:r>
          </a:p>
          <a:p>
            <a:r>
              <a:rPr lang="en-US" sz="2200" b="0" dirty="0">
                <a:sym typeface="Symbol"/>
              </a:rPr>
              <a:t> </a:t>
            </a:r>
            <a:r>
              <a:rPr lang="en-US" sz="2200" b="0" dirty="0" smtClean="0">
                <a:sym typeface="Symbol"/>
              </a:rPr>
              <a:t>    the usage of E</a:t>
            </a:r>
            <a:r>
              <a:rPr lang="en-US" sz="2200" b="0" baseline="-25000" dirty="0" smtClean="0">
                <a:sym typeface="Symbol"/>
              </a:rPr>
              <a:t>T</a:t>
            </a:r>
            <a:r>
              <a:rPr lang="en-US" sz="2200" b="0" dirty="0" smtClean="0">
                <a:sym typeface="Symbol"/>
              </a:rPr>
              <a:t> or </a:t>
            </a:r>
            <a:r>
              <a:rPr lang="en-US" sz="2200" b="0" dirty="0" err="1" smtClean="0">
                <a:sym typeface="Symbol"/>
              </a:rPr>
              <a:t>p</a:t>
            </a:r>
            <a:r>
              <a:rPr lang="en-US" sz="2200" b="0" baseline="-25000" dirty="0" err="1" smtClean="0">
                <a:sym typeface="Symbol"/>
              </a:rPr>
              <a:t>T</a:t>
            </a:r>
            <a:r>
              <a:rPr lang="en-US" sz="2200" b="0" baseline="-25000" dirty="0" smtClean="0">
                <a:sym typeface="Symbol"/>
              </a:rPr>
              <a:t> </a:t>
            </a:r>
            <a:r>
              <a:rPr lang="en-US" sz="2200" b="0" dirty="0" smtClean="0">
                <a:sym typeface="Symbol"/>
              </a:rPr>
              <a:t>. </a:t>
            </a:r>
          </a:p>
          <a:p>
            <a:endParaRPr lang="en-US" sz="1000" b="0" dirty="0">
              <a:sym typeface="Symbo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>
                <a:sym typeface="Symbol"/>
              </a:rPr>
              <a:t>Use known resonance mass to improve the mass resolution of parent </a:t>
            </a:r>
          </a:p>
          <a:p>
            <a:r>
              <a:rPr lang="en-US" sz="2200" b="0" dirty="0">
                <a:sym typeface="Symbol"/>
              </a:rPr>
              <a:t> </a:t>
            </a:r>
            <a:r>
              <a:rPr lang="en-US" sz="2200" b="0" dirty="0" smtClean="0">
                <a:sym typeface="Symbol"/>
              </a:rPr>
              <a:t>    particles</a:t>
            </a:r>
            <a:r>
              <a:rPr lang="en-US" sz="2200" b="0" dirty="0">
                <a:sym typeface="Symbol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979" y="3436516"/>
            <a:ext cx="3861250" cy="3215383"/>
            <a:chOff x="4953000" y="1828800"/>
            <a:chExt cx="3861250" cy="3215383"/>
          </a:xfrm>
        </p:grpSpPr>
        <p:pic>
          <p:nvPicPr>
            <p:cNvPr id="207877" name="Picture 5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828800"/>
              <a:ext cx="3861250" cy="2821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781801" y="4419600"/>
              <a:ext cx="1752600" cy="2308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6331133"/>
                </p:ext>
              </p:extLst>
            </p:nvPr>
          </p:nvGraphicFramePr>
          <p:xfrm>
            <a:off x="7137401" y="4650483"/>
            <a:ext cx="1397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91" name="Equation" r:id="rId4" imgW="1396800" imgH="393480" progId="Equation.DSMT4">
                    <p:embed/>
                  </p:oleObj>
                </mc:Choice>
                <mc:Fallback>
                  <p:oleObj name="Equation" r:id="rId4" imgW="13968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37401" y="4650483"/>
                          <a:ext cx="1397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67826"/>
              </p:ext>
            </p:extLst>
          </p:nvPr>
        </p:nvGraphicFramePr>
        <p:xfrm>
          <a:off x="2133600" y="2438400"/>
          <a:ext cx="4013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2" name="Equation" r:id="rId6" imgW="4012920" imgH="1028520" progId="Equation.DSMT4">
                  <p:embed/>
                </p:oleObj>
              </mc:Choice>
              <mc:Fallback>
                <p:oleObj name="Equation" r:id="rId6" imgW="40129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2438400"/>
                        <a:ext cx="40132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47166"/>
            <a:ext cx="3942838" cy="312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2003"/>
              </p:ext>
            </p:extLst>
          </p:nvPr>
        </p:nvGraphicFramePr>
        <p:xfrm>
          <a:off x="5597269" y="6377132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3" name="Equation" r:id="rId9" imgW="2501640" imgH="393480" progId="Equation.DSMT4">
                  <p:embed/>
                </p:oleObj>
              </mc:Choice>
              <mc:Fallback>
                <p:oleObj name="Equation" r:id="rId9" imgW="250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97269" y="6377132"/>
                        <a:ext cx="2501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1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14399"/>
            <a:ext cx="852829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Many of the analyses for CDR were done independently and through</a:t>
            </a:r>
          </a:p>
          <a:p>
            <a:r>
              <a:rPr lang="en-US" sz="2200" b="0" dirty="0" smtClean="0"/>
              <a:t>     times led to differences that are hard to justify. </a:t>
            </a:r>
          </a:p>
          <a:p>
            <a:pPr lvl="1"/>
            <a:r>
              <a:rPr lang="en-US" sz="2000" b="0" dirty="0" smtClean="0"/>
              <a:t>   Example, Z</a:t>
            </a:r>
            <a:r>
              <a:rPr lang="en-US" sz="2000" b="0" dirty="0" smtClean="0">
                <a:latin typeface="Calibri"/>
              </a:rPr>
              <a:t>→</a:t>
            </a:r>
            <a:r>
              <a:rPr lang="en-US" sz="2000" b="0" dirty="0" smtClean="0">
                <a:latin typeface="Calibri"/>
                <a:sym typeface="Symbol"/>
              </a:rPr>
              <a:t> mass window used are 80-100, 81-101, 76-106 GeV</a:t>
            </a:r>
            <a:endParaRPr lang="en-US" sz="2000" b="0" dirty="0" smtClean="0"/>
          </a:p>
          <a:p>
            <a:endParaRPr lang="en-US" sz="22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It will be good to have some common starting points for new people </a:t>
            </a:r>
          </a:p>
          <a:p>
            <a:r>
              <a:rPr lang="en-US" sz="2200" b="0" dirty="0" smtClean="0"/>
              <a:t>     and  to ensure some consistencies  among different analyses.  We can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start with simple ones such as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/>
          </a:p>
          <a:p>
            <a:r>
              <a:rPr lang="en-US" sz="2200" b="0" dirty="0" smtClean="0"/>
              <a:t>    and expand the list as we gain experience. </a:t>
            </a:r>
          </a:p>
          <a:p>
            <a:endParaRPr lang="en-US" sz="22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The standardization should not limit analysis sensitivity. Those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benefiting from non-standard selections should be free to do so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with some justification.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17465"/>
              </p:ext>
            </p:extLst>
          </p:nvPr>
        </p:nvGraphicFramePr>
        <p:xfrm>
          <a:off x="1447800" y="3276600"/>
          <a:ext cx="565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5" name="Equation" r:id="rId3" imgW="5651280" imgH="685800" progId="Equation.DSMT4">
                  <p:embed/>
                </p:oleObj>
              </mc:Choice>
              <mc:Fallback>
                <p:oleObj name="Equation" r:id="rId3" imgW="5651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276600"/>
                        <a:ext cx="5651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7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Development</a:t>
            </a:r>
            <a:endParaRPr lang="en-US" dirty="0"/>
          </a:p>
        </p:txBody>
      </p:sp>
      <p:pic>
        <p:nvPicPr>
          <p:cNvPr id="27033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0" y="3644568"/>
            <a:ext cx="6215561" cy="101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3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9" y="2162646"/>
            <a:ext cx="5732164" cy="95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9" y="5257800"/>
            <a:ext cx="5431944" cy="100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681" y="792748"/>
            <a:ext cx="7953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In 1964, three teams published proposals on how mass could arise in local </a:t>
            </a:r>
          </a:p>
          <a:p>
            <a:r>
              <a:rPr lang="en-US" sz="2000" b="0" dirty="0" smtClean="0"/>
              <a:t>gauge theories. They are now credited  for the BEH mechanism and the</a:t>
            </a:r>
          </a:p>
          <a:p>
            <a:r>
              <a:rPr lang="en-US" sz="2000" b="0" dirty="0" smtClean="0"/>
              <a:t>Higgs boson.</a:t>
            </a:r>
            <a:endParaRPr lang="en-US" sz="2000" b="0" dirty="0"/>
          </a:p>
        </p:txBody>
      </p:sp>
      <p:pic>
        <p:nvPicPr>
          <p:cNvPr id="12" name="Picture 2" descr="http://upload.wikimedia.org/wikipedia/en/6/6a/Nobel_med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77" y="2436875"/>
            <a:ext cx="1358568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41648" y="1808411"/>
            <a:ext cx="23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2013 Nobel Prize!</a:t>
            </a:r>
            <a:endParaRPr lang="en-US" b="0" dirty="0"/>
          </a:p>
        </p:txBody>
      </p:sp>
      <p:pic>
        <p:nvPicPr>
          <p:cNvPr id="223234" name="Picture 2" descr="Image result for 2013 Nobel physic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26" y="4089936"/>
            <a:ext cx="3449671" cy="19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2670" y="6044230"/>
            <a:ext cx="3535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Francois </a:t>
            </a:r>
            <a:r>
              <a:rPr lang="en-US" sz="2000" b="0" dirty="0" err="1" smtClean="0"/>
              <a:t>Englert</a:t>
            </a:r>
            <a:r>
              <a:rPr lang="en-US" sz="2000" b="0" dirty="0" smtClean="0"/>
              <a:t> and Peter Higgs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776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Final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594" y="990600"/>
            <a:ext cx="84165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Electron-positron collisions are clean, but it does not mean that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analyses are easy! While HL-LHC will deliver  ~150 millions Higgs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events  per experiment,   CEPC will only produce ~1 million two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experiments combined.</a:t>
            </a:r>
          </a:p>
          <a:p>
            <a:endParaRPr lang="en-US" sz="10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What CEPC lacks in quantity is made up by quality.  Most of the Higgs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events produced at the LHC are indistinguishable from backgrounds,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practically every event at CEPC counts. </a:t>
            </a:r>
          </a:p>
          <a:p>
            <a:endParaRPr lang="en-US" sz="10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A large number of final states need to be analyzed to fully realize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CEPC’s potential.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/>
          </a:p>
          <a:p>
            <a:endParaRPr lang="en-US" sz="2200" b="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42351"/>
              </p:ext>
            </p:extLst>
          </p:nvPr>
        </p:nvGraphicFramePr>
        <p:xfrm>
          <a:off x="1295400" y="4458579"/>
          <a:ext cx="7112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9" name="Equation" r:id="rId3" imgW="7111800" imgH="1346040" progId="Equation.DSMT4">
                  <p:embed/>
                </p:oleObj>
              </mc:Choice>
              <mc:Fallback>
                <p:oleObj name="Equation" r:id="rId3" imgW="71118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458579"/>
                        <a:ext cx="71120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5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Final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3319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For the Higgs white paper, sensitivities from ~32 final states (counting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different W and Z decay modes) are quoted.  Probably less than half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of all final states, though likely the most sensitive ones. </a:t>
            </a:r>
          </a:p>
          <a:p>
            <a:endParaRPr lang="en-US" sz="22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A mixed approach of final states and Higgs decay modes driven: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Are there other ways to organize the analyses with the aim to improve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efficiencies and cover more final states?</a:t>
            </a:r>
            <a:endParaRPr lang="en-US" sz="2200" b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072757"/>
              </p:ext>
            </p:extLst>
          </p:nvPr>
        </p:nvGraphicFramePr>
        <p:xfrm>
          <a:off x="1447800" y="2971800"/>
          <a:ext cx="669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Equation" r:id="rId3" imgW="6692760" imgH="609480" progId="Equation.DSMT4">
                  <p:embed/>
                </p:oleObj>
              </mc:Choice>
              <mc:Fallback>
                <p:oleObj name="Equation" r:id="rId3" imgW="66927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971800"/>
                        <a:ext cx="6692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8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thoughts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768" y="914400"/>
            <a:ext cx="87408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Cross contaminations of different Higgs boson decay modes are real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issues for many analyses.  Need to treat them consistently without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complicating individual analyses.</a:t>
            </a:r>
          </a:p>
          <a:p>
            <a:endParaRPr lang="en-US" sz="10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Suggest to treat contributions from other Higgs boson decay modes </a:t>
            </a:r>
            <a:endParaRPr lang="en-US" sz="2200" b="0" dirty="0"/>
          </a:p>
          <a:p>
            <a:r>
              <a:rPr lang="en-US" sz="2200" b="0" dirty="0"/>
              <a:t> </a:t>
            </a:r>
            <a:r>
              <a:rPr lang="en-US" sz="2200" b="0" dirty="0" smtClean="0"/>
              <a:t>    as part of the SM background in most cases, but with separate handlers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to facilitate combination.</a:t>
            </a:r>
          </a:p>
          <a:p>
            <a:endParaRPr lang="en-US" sz="8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In a few cases in which contributions from other Higgs processes are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larger than the signal itself, e.g. </a:t>
            </a:r>
            <a:r>
              <a:rPr lang="en-US" sz="2200" b="0" i="1" dirty="0" smtClean="0"/>
              <a:t>Z(</a:t>
            </a:r>
            <a:r>
              <a:rPr lang="en-US" sz="2200" b="0" i="1" dirty="0" err="1" smtClean="0">
                <a:latin typeface="Symbol" panose="05050102010706020507" pitchFamily="18" charset="2"/>
              </a:rPr>
              <a:t>nn</a:t>
            </a:r>
            <a:r>
              <a:rPr lang="en-US" sz="2200" b="0" i="1" dirty="0" smtClean="0"/>
              <a:t>)H</a:t>
            </a:r>
            <a:r>
              <a:rPr lang="en-US" sz="2200" b="0" dirty="0" smtClean="0"/>
              <a:t> contribution to </a:t>
            </a:r>
            <a:r>
              <a:rPr lang="en-US" sz="2200" b="0" i="1" dirty="0" err="1" smtClean="0">
                <a:latin typeface="Symbol" panose="05050102010706020507" pitchFamily="18" charset="2"/>
              </a:rPr>
              <a:t>nn</a:t>
            </a:r>
            <a:r>
              <a:rPr lang="en-US" sz="2200" b="0" i="1" dirty="0" err="1" smtClean="0"/>
              <a:t>H</a:t>
            </a:r>
            <a:r>
              <a:rPr lang="en-US" sz="2200" b="0" dirty="0" smtClean="0"/>
              <a:t>, combined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analysis may be necessary.</a:t>
            </a:r>
          </a:p>
          <a:p>
            <a:endParaRPr lang="en-US" sz="10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 smtClean="0"/>
              <a:t>Always compare your results with those of ILC and FCC-</a:t>
            </a:r>
            <a:r>
              <a:rPr lang="en-US" sz="2200" b="0" dirty="0" err="1" smtClean="0"/>
              <a:t>ee</a:t>
            </a:r>
            <a:r>
              <a:rPr lang="en-US" sz="2200" b="0" dirty="0" smtClean="0"/>
              <a:t>, if available, </a:t>
            </a:r>
          </a:p>
          <a:p>
            <a:r>
              <a:rPr lang="en-US" sz="2200" b="0" dirty="0"/>
              <a:t> </a:t>
            </a:r>
            <a:r>
              <a:rPr lang="en-US" sz="2200" b="0" dirty="0" smtClean="0"/>
              <a:t>    to check if they are consistent. If not, understand why.</a:t>
            </a:r>
          </a:p>
          <a:p>
            <a:endParaRPr lang="en-US" sz="1000" b="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0" dirty="0"/>
              <a:t>Individual analysis measure </a:t>
            </a:r>
            <a:r>
              <a:rPr lang="en-US" sz="2200" b="0" dirty="0">
                <a:sym typeface="Symbol"/>
              </a:rPr>
              <a:t></a:t>
            </a:r>
            <a:r>
              <a:rPr lang="en-US" sz="2200" b="0" dirty="0"/>
              <a:t>BR, so quote precision on it, not on BR</a:t>
            </a:r>
          </a:p>
          <a:p>
            <a:r>
              <a:rPr lang="en-US" sz="2200" b="0" dirty="0"/>
              <a:t>      (need independent measurement of </a:t>
            </a:r>
            <a:r>
              <a:rPr lang="en-US" sz="2200" b="0" dirty="0">
                <a:sym typeface="Symbol"/>
              </a:rPr>
              <a:t></a:t>
            </a:r>
            <a:r>
              <a:rPr lang="en-US" sz="2200" b="0" dirty="0"/>
              <a:t> to extract BR</a:t>
            </a:r>
            <a:r>
              <a:rPr lang="en-US" sz="2200" b="0" dirty="0" smtClean="0"/>
              <a:t>)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2950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072244"/>
            <a:ext cx="61439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What’s our </a:t>
            </a:r>
            <a:r>
              <a:rPr lang="en-US" sz="3200" smtClean="0">
                <a:solidFill>
                  <a:srgbClr val="C00000"/>
                </a:solidFill>
              </a:rPr>
              <a:t>plan next?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What can we improve?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How do we go from here to there?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processes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72865"/>
              </p:ext>
            </p:extLst>
          </p:nvPr>
        </p:nvGraphicFramePr>
        <p:xfrm>
          <a:off x="533400" y="990600"/>
          <a:ext cx="56388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8" name="Equation" r:id="rId3" imgW="5638680" imgH="3695400" progId="Equation.DSMT4">
                  <p:embed/>
                </p:oleObj>
              </mc:Choice>
              <mc:Fallback>
                <p:oleObj name="Equation" r:id="rId3" imgW="5638680" imgH="36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990600"/>
                        <a:ext cx="563880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594" name="Picture 10" descr="Image result for muon pair production L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362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22677"/>
              </p:ext>
            </p:extLst>
          </p:nvPr>
        </p:nvGraphicFramePr>
        <p:xfrm>
          <a:off x="685800" y="4832350"/>
          <a:ext cx="3733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9" name="Equation" r:id="rId6" imgW="3733560" imgH="1104840" progId="Equation.DSMT4">
                  <p:embed/>
                </p:oleObj>
              </mc:Choice>
              <mc:Fallback>
                <p:oleObj name="Equation" r:id="rId6" imgW="373356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4832350"/>
                        <a:ext cx="37338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Run Plan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6988" y="666881"/>
            <a:ext cx="8669522" cy="3402686"/>
            <a:chOff x="252351" y="1295400"/>
            <a:chExt cx="8669522" cy="3402686"/>
          </a:xfrm>
        </p:grpSpPr>
        <p:pic>
          <p:nvPicPr>
            <p:cNvPr id="220162" name="Picture 2" descr="Image result for LHC run schedu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54"/>
            <a:stretch/>
          </p:blipFill>
          <p:spPr bwMode="auto">
            <a:xfrm>
              <a:off x="252351" y="1295400"/>
              <a:ext cx="8669522" cy="278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3886200" y="2971800"/>
              <a:ext cx="0" cy="129540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527512" y="4267199"/>
              <a:ext cx="7173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0" dirty="0" smtClean="0">
                  <a:solidFill>
                    <a:srgbClr val="FF0000"/>
                  </a:solidFill>
                </a:rPr>
                <a:t>Now</a:t>
              </a:r>
              <a:endParaRPr lang="en-US" sz="2200" b="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40697"/>
              </p:ext>
            </p:extLst>
          </p:nvPr>
        </p:nvGraphicFramePr>
        <p:xfrm>
          <a:off x="609600" y="4099255"/>
          <a:ext cx="5321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6" name="Equation" r:id="rId4" imgW="5321160" imgH="812520" progId="Equation.DSMT4">
                  <p:embed/>
                </p:oleObj>
              </mc:Choice>
              <mc:Fallback>
                <p:oleObj name="Equation" r:id="rId4" imgW="53211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4099255"/>
                        <a:ext cx="53213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996292"/>
              </p:ext>
            </p:extLst>
          </p:nvPr>
        </p:nvGraphicFramePr>
        <p:xfrm>
          <a:off x="5499100" y="27876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7" name="Equation" r:id="rId6" imgW="177480" imgH="291960" progId="Equation.DSMT4">
                  <p:embed/>
                </p:oleObj>
              </mc:Choice>
              <mc:Fallback>
                <p:oleObj name="Equation" r:id="rId6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9100" y="27876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157445"/>
              </p:ext>
            </p:extLst>
          </p:nvPr>
        </p:nvGraphicFramePr>
        <p:xfrm>
          <a:off x="609600" y="5181600"/>
          <a:ext cx="6997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8" name="Equation" r:id="rId8" imgW="6997680" imgH="787320" progId="Equation.DSMT4">
                  <p:embed/>
                </p:oleObj>
              </mc:Choice>
              <mc:Fallback>
                <p:oleObj name="Equation" r:id="rId8" imgW="69976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5181600"/>
                        <a:ext cx="69977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8098" y="6154578"/>
            <a:ext cx="5008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&gt;90% of the data is yet to be taken !</a:t>
            </a:r>
            <a:endParaRPr lang="en-US" sz="2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 Production Processes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4923" y="1532344"/>
            <a:ext cx="4905751" cy="3048000"/>
            <a:chOff x="320530" y="801310"/>
            <a:chExt cx="4872366" cy="2399090"/>
          </a:xfrm>
        </p:grpSpPr>
        <p:pic>
          <p:nvPicPr>
            <p:cNvPr id="8" name="Picture 7" descr="http://www.hep.ph.ic.ac.uk/cms/physics/HIGGS/Higgs_prod_graphs_n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30" y="801310"/>
              <a:ext cx="4872366" cy="239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834640" y="801310"/>
              <a:ext cx="0" cy="239909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835010" y="4369751"/>
            <a:ext cx="302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ATLAS and CMS: arXiv:1606.02266</a:t>
            </a:r>
            <a:endParaRPr lang="en-US" sz="1600" b="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72" y="1722844"/>
            <a:ext cx="357173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302617"/>
              </p:ext>
            </p:extLst>
          </p:nvPr>
        </p:nvGraphicFramePr>
        <p:xfrm>
          <a:off x="2773082" y="4800600"/>
          <a:ext cx="223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5" name="Equation" r:id="rId5" imgW="2234880" imgH="914400" progId="Equation.DSMT4">
                  <p:embed/>
                </p:oleObj>
              </mc:Choice>
              <mc:Fallback>
                <p:oleObj name="Equation" r:id="rId5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082" y="4800600"/>
                        <a:ext cx="2235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29126"/>
              </p:ext>
            </p:extLst>
          </p:nvPr>
        </p:nvGraphicFramePr>
        <p:xfrm>
          <a:off x="452252" y="4724400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6" name="Equation" r:id="rId7" imgW="1701720" imgH="914400" progId="Equation.DSMT4">
                  <p:embed/>
                </p:oleObj>
              </mc:Choice>
              <mc:Fallback>
                <p:oleObj name="Equation" r:id="rId7" imgW="17017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52" y="4724400"/>
                        <a:ext cx="1701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709715"/>
              </p:ext>
            </p:extLst>
          </p:nvPr>
        </p:nvGraphicFramePr>
        <p:xfrm>
          <a:off x="5464034" y="5105400"/>
          <a:ext cx="351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7" name="Equation" r:id="rId9" imgW="3517560" imgH="622080" progId="Equation.DSMT4">
                  <p:embed/>
                </p:oleObj>
              </mc:Choice>
              <mc:Fallback>
                <p:oleObj name="Equation" r:id="rId9" imgW="3517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64034" y="5105400"/>
                        <a:ext cx="35179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6314" y="1044949"/>
            <a:ext cx="278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Four main processes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809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 Decay</a:t>
            </a:r>
            <a:endParaRPr lang="en-US" dirty="0"/>
          </a:p>
        </p:txBody>
      </p:sp>
      <p:pic>
        <p:nvPicPr>
          <p:cNvPr id="224258" name="Picture 2" descr="https://atlas.web.cern.ch/Atlas/GROUPS/PHYSICS/PAPERS/HIGG-2015-07/fig_0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7" y="838200"/>
            <a:ext cx="2302002" cy="179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0" name="Picture 4" descr="https://atlas.web.cern.ch/Atlas/GROUPS/PHYSICS/PAPERS/HIGG-2015-07/fig_05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4" y="2971800"/>
            <a:ext cx="2345436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2" name="Picture 6" descr="Image result for higgs boson decay into two phot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76" y="4772025"/>
            <a:ext cx="52006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4377" y="825772"/>
            <a:ext cx="4500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Higgs boson couples to particle mass </a:t>
            </a:r>
          </a:p>
          <a:p>
            <a:r>
              <a:rPr lang="en-US" sz="2200" b="0" dirty="0" smtClean="0">
                <a:sym typeface="Symbol"/>
              </a:rPr>
              <a:t></a:t>
            </a:r>
            <a:r>
              <a:rPr lang="en-US" sz="2200" b="0" dirty="0">
                <a:sym typeface="Symbol"/>
              </a:rPr>
              <a:t> </a:t>
            </a:r>
            <a:r>
              <a:rPr lang="en-US" sz="2200" b="0" dirty="0" smtClean="0"/>
              <a:t>decay to heaviest particle possible </a:t>
            </a:r>
            <a:endParaRPr lang="en-US" sz="2200" b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70424"/>
              </p:ext>
            </p:extLst>
          </p:nvPr>
        </p:nvGraphicFramePr>
        <p:xfrm>
          <a:off x="323603" y="2133600"/>
          <a:ext cx="185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4" name="Equation" r:id="rId6" imgW="1854000" imgH="355320" progId="Equation.DSMT4">
                  <p:embed/>
                </p:oleObj>
              </mc:Choice>
              <mc:Fallback>
                <p:oleObj name="Equation" r:id="rId6" imgW="1854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603" y="2133600"/>
                        <a:ext cx="1854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95451"/>
              </p:ext>
            </p:extLst>
          </p:nvPr>
        </p:nvGraphicFramePr>
        <p:xfrm>
          <a:off x="327700" y="4315113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5" name="Equation" r:id="rId8" imgW="1917360" imgH="317160" progId="Equation.DSMT4">
                  <p:embed/>
                </p:oleObj>
              </mc:Choice>
              <mc:Fallback>
                <p:oleObj name="Equation" r:id="rId8" imgW="1917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00" y="4315113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00781"/>
              </p:ext>
            </p:extLst>
          </p:nvPr>
        </p:nvGraphicFramePr>
        <p:xfrm>
          <a:off x="609600" y="5257800"/>
          <a:ext cx="2819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6" name="Equation" r:id="rId10" imgW="2819160" imgH="1054080" progId="Equation.DSMT4">
                  <p:embed/>
                </p:oleObj>
              </mc:Choice>
              <mc:Fallback>
                <p:oleObj name="Equation" r:id="rId10" imgW="281916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2819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25" y="1610057"/>
            <a:ext cx="3285700" cy="32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Boson Decays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418115"/>
            <a:ext cx="5852610" cy="4879770"/>
            <a:chOff x="304801" y="998516"/>
            <a:chExt cx="5852610" cy="4879770"/>
          </a:xfrm>
        </p:grpSpPr>
        <p:pic>
          <p:nvPicPr>
            <p:cNvPr id="219138" name="Picture 2" descr="https://atlas.web.cern.ch/Atlas/GROUPS/PHYSICS/PAPERS/HIGG-2015-07/tab_05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542" b="12276"/>
            <a:stretch/>
          </p:blipFill>
          <p:spPr bwMode="auto">
            <a:xfrm>
              <a:off x="304801" y="998517"/>
              <a:ext cx="1488374" cy="487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atlas.web.cern.ch/Atlas/GROUPS/PHYSICS/PAPERS/HIGG-2015-07/tab_05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6" b="12276"/>
            <a:stretch/>
          </p:blipFill>
          <p:spPr bwMode="auto">
            <a:xfrm>
              <a:off x="1793175" y="998516"/>
              <a:ext cx="4364236" cy="487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14499" y="6342113"/>
            <a:ext cx="33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ATLAS and CMS: arXiv:1606.02266</a:t>
            </a:r>
            <a:endParaRPr lang="en-US" sz="1800" b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82481" y="2286000"/>
            <a:ext cx="735687" cy="1905000"/>
            <a:chOff x="6324600" y="2286000"/>
            <a:chExt cx="735687" cy="1905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324600" y="2286000"/>
              <a:ext cx="609600" cy="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24600" y="4191000"/>
              <a:ext cx="609600" cy="0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629400" y="2286000"/>
              <a:ext cx="0" cy="1905000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400000">
              <a:off x="6342142" y="3059671"/>
              <a:ext cx="100540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b="0" dirty="0" smtClean="0">
                  <a:solidFill>
                    <a:srgbClr val="0000CC"/>
                  </a:solidFill>
                </a:rPr>
                <a:t>Bosons</a:t>
              </a:r>
              <a:endParaRPr lang="en-US" sz="2200" b="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82482" y="4283947"/>
            <a:ext cx="735686" cy="1905000"/>
            <a:chOff x="6324600" y="2286000"/>
            <a:chExt cx="735686" cy="1905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324600" y="2286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24600" y="4191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629400" y="2286000"/>
              <a:ext cx="0" cy="1905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5400000">
              <a:off x="6221563" y="3059671"/>
              <a:ext cx="12465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b="0" dirty="0" smtClean="0">
                  <a:solidFill>
                    <a:srgbClr val="FF0000"/>
                  </a:solidFill>
                </a:rPr>
                <a:t>Fermions</a:t>
              </a:r>
              <a:endParaRPr lang="en-US" sz="2200" b="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614282"/>
              </p:ext>
            </p:extLst>
          </p:nvPr>
        </p:nvGraphicFramePr>
        <p:xfrm>
          <a:off x="7467600" y="3103664"/>
          <a:ext cx="825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0" name="Equation" r:id="rId4" imgW="825480" imgH="342720" progId="Equation.DSMT4">
                  <p:embed/>
                </p:oleObj>
              </mc:Choice>
              <mc:Fallback>
                <p:oleObj name="Equation" r:id="rId4" imgW="825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7600" y="3103664"/>
                        <a:ext cx="825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66007"/>
              </p:ext>
            </p:extLst>
          </p:nvPr>
        </p:nvGraphicFramePr>
        <p:xfrm>
          <a:off x="7423150" y="5102225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1" name="Equation" r:id="rId6" imgW="812520" imgH="342720" progId="Equation.DSMT4">
                  <p:embed/>
                </p:oleObj>
              </mc:Choice>
              <mc:Fallback>
                <p:oleObj name="Equation" r:id="rId6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5102225"/>
                        <a:ext cx="812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499" y="927751"/>
            <a:ext cx="240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Run 1 combination 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17304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and CMS Run 1 Summary</a:t>
            </a:r>
            <a:endParaRPr lang="en-US" dirty="0"/>
          </a:p>
        </p:txBody>
      </p:sp>
      <p:pic>
        <p:nvPicPr>
          <p:cNvPr id="151554" name="Picture 2" descr="https://atlas.web.cern.ch/Atlas/GROUPS/PHYSICS/PAPERS/HIGG-2015-07/fig_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/>
          <a:stretch/>
        </p:blipFill>
        <p:spPr bwMode="auto">
          <a:xfrm>
            <a:off x="3248102" y="838200"/>
            <a:ext cx="5437467" cy="49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3650"/>
              </p:ext>
            </p:extLst>
          </p:nvPr>
        </p:nvGraphicFramePr>
        <p:xfrm>
          <a:off x="609600" y="1478230"/>
          <a:ext cx="24511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0" name="Equation" r:id="rId4" imgW="2450880" imgH="3695400" progId="Equation.DSMT4">
                  <p:embed/>
                </p:oleObj>
              </mc:Choice>
              <mc:Fallback>
                <p:oleObj name="Equation" r:id="rId4" imgW="2450880" imgH="369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78230"/>
                        <a:ext cx="2451100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6364543"/>
            <a:ext cx="32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ATLAS &amp; CMS: JHEP 08 (2016) 04</a:t>
            </a:r>
            <a:endParaRPr lang="en-US" sz="1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851971"/>
            <a:ext cx="5825249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ym typeface="Symbol"/>
              </a:rPr>
              <a:t>Measured couplings are very Standard Model like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0243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</a:t>
            </a:r>
            <a:r>
              <a:rPr lang="en-US" dirty="0" err="1" smtClean="0"/>
              <a:t>ttH</a:t>
            </a:r>
            <a:r>
              <a:rPr lang="en-US" dirty="0" smtClean="0"/>
              <a:t> Production</a:t>
            </a:r>
            <a:endParaRPr lang="en-US" dirty="0"/>
          </a:p>
        </p:txBody>
      </p:sp>
      <p:pic>
        <p:nvPicPr>
          <p:cNvPr id="214018" name="Picture 2" descr="https://atlas.web.cern.ch/Atlas/GROUPS/PHYSICS/PAPERS/HIGG-2018-13/figaux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33451"/>
            <a:ext cx="4210050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6347810"/>
            <a:ext cx="197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ATLAS: 1806.00425</a:t>
            </a:r>
            <a:endParaRPr lang="en-US" sz="1800" b="0" dirty="0"/>
          </a:p>
        </p:txBody>
      </p:sp>
      <p:pic>
        <p:nvPicPr>
          <p:cNvPr id="225282" name="Picture 2" descr="Image result for tth prod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750381" cy="15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0" name="Picture 2" descr="http://cms-results.web.cern.ch/cms-results/public-results/publications/HIG-17-035/CMS-HIG-17-035_Figure_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7" y="2795649"/>
            <a:ext cx="4038600" cy="38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77464"/>
              </p:ext>
            </p:extLst>
          </p:nvPr>
        </p:nvGraphicFramePr>
        <p:xfrm>
          <a:off x="1143000" y="1516974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Equation" r:id="rId6" imgW="698400" imgH="380880" progId="Equation.DSMT4">
                  <p:embed/>
                </p:oleObj>
              </mc:Choice>
              <mc:Fallback>
                <p:oleObj name="Equation" r:id="rId6" imgW="698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516974"/>
                        <a:ext cx="69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87272"/>
              </p:ext>
            </p:extLst>
          </p:nvPr>
        </p:nvGraphicFramePr>
        <p:xfrm>
          <a:off x="4146550" y="1219200"/>
          <a:ext cx="46609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Equation" r:id="rId8" imgW="4660560" imgH="1688760" progId="Equation.DSMT4">
                  <p:embed/>
                </p:oleObj>
              </mc:Choice>
              <mc:Fallback>
                <p:oleObj name="Equation" r:id="rId8" imgW="466056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6550" y="1219200"/>
                        <a:ext cx="46609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954338" y="451045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CMS: PRL 120 (2018) 231801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496752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20524</TotalTime>
  <Words>1481</Words>
  <Application>Microsoft Office PowerPoint</Application>
  <PresentationFormat>On-screen Show (4:3)</PresentationFormat>
  <Paragraphs>250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1_Default Design</vt:lpstr>
      <vt:lpstr>Equation</vt:lpstr>
      <vt:lpstr>PowerPoint Presentation</vt:lpstr>
      <vt:lpstr>The 2012 Discovery </vt:lpstr>
      <vt:lpstr>Historical Development</vt:lpstr>
      <vt:lpstr>LHC Run Plan</vt:lpstr>
      <vt:lpstr>Higgs Boson Production Processes</vt:lpstr>
      <vt:lpstr>Higgs Boson Decay</vt:lpstr>
      <vt:lpstr>Higgs Boson Decays</vt:lpstr>
      <vt:lpstr>ATLAS and CMS Run 1 Summary</vt:lpstr>
      <vt:lpstr>Observation of ttH Production</vt:lpstr>
      <vt:lpstr>H→tt decay</vt:lpstr>
      <vt:lpstr>VH Production with H→bb decay</vt:lpstr>
      <vt:lpstr>HL-LHC Coupling Projections</vt:lpstr>
      <vt:lpstr>Cases for a Precision Higgs Program</vt:lpstr>
      <vt:lpstr>Hadron Colliders</vt:lpstr>
      <vt:lpstr>e+e- Collider</vt:lpstr>
      <vt:lpstr>A Success Story: LEP</vt:lpstr>
      <vt:lpstr>Higgs Boson Production</vt:lpstr>
      <vt:lpstr>Cross Sections and Event Rates</vt:lpstr>
      <vt:lpstr>Know your process</vt:lpstr>
      <vt:lpstr>Higgs Tagging </vt:lpstr>
      <vt:lpstr>Recoiling Mass Distributions </vt:lpstr>
      <vt:lpstr>Accessible Decay Modes</vt:lpstr>
      <vt:lpstr>pre-CDR and CDR Comparison</vt:lpstr>
      <vt:lpstr>Sensitivity Estimates</vt:lpstr>
      <vt:lpstr>Event Selections</vt:lpstr>
      <vt:lpstr>Examples</vt:lpstr>
      <vt:lpstr>Examples</vt:lpstr>
      <vt:lpstr>Event Kinematics</vt:lpstr>
      <vt:lpstr>Standardization</vt:lpstr>
      <vt:lpstr>Analysis Final States</vt:lpstr>
      <vt:lpstr>Analysis Final States</vt:lpstr>
      <vt:lpstr>A few other thoughts</vt:lpstr>
      <vt:lpstr>Discussion</vt:lpstr>
      <vt:lpstr>Physics processes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Licensed User</dc:creator>
  <cp:lastModifiedBy>JQ</cp:lastModifiedBy>
  <cp:revision>1497</cp:revision>
  <dcterms:created xsi:type="dcterms:W3CDTF">2008-09-17T13:04:00Z</dcterms:created>
  <dcterms:modified xsi:type="dcterms:W3CDTF">2018-06-25T01:47:51Z</dcterms:modified>
</cp:coreProperties>
</file>