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323" r:id="rId4"/>
    <p:sldId id="301" r:id="rId5"/>
    <p:sldId id="303" r:id="rId6"/>
    <p:sldId id="327" r:id="rId7"/>
    <p:sldId id="329" r:id="rId8"/>
    <p:sldId id="304" r:id="rId9"/>
    <p:sldId id="306" r:id="rId10"/>
    <p:sldId id="324" r:id="rId11"/>
    <p:sldId id="305" r:id="rId12"/>
    <p:sldId id="316" r:id="rId13"/>
    <p:sldId id="325" r:id="rId14"/>
    <p:sldId id="328" r:id="rId15"/>
    <p:sldId id="300" r:id="rId16"/>
    <p:sldId id="319" r:id="rId17"/>
    <p:sldId id="313" r:id="rId18"/>
    <p:sldId id="312" r:id="rId19"/>
    <p:sldId id="320" r:id="rId20"/>
    <p:sldId id="314" r:id="rId21"/>
    <p:sldId id="309" r:id="rId22"/>
    <p:sldId id="311" r:id="rId23"/>
    <p:sldId id="326" r:id="rId24"/>
    <p:sldId id="322" r:id="rId25"/>
    <p:sldId id="310" r:id="rId26"/>
    <p:sldId id="321" r:id="rId27"/>
    <p:sldId id="330" r:id="rId28"/>
    <p:sldId id="29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6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23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4666-45F4-451F-A168-27DBE9822B2B}" type="datetimeFigureOut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F94F1-CB5D-4E14-941F-59B32131F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8291-2F0C-449C-A2B5-102147E7BF70}" type="datetimeFigureOut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5862D-9654-427D-BA10-E7E9BB66CC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flip="none" rotWithShape="1">
          <a:gsLst>
            <a:gs pos="23000">
              <a:schemeClr val="bg1">
                <a:alpha val="43000"/>
              </a:schemeClr>
            </a:gs>
            <a:gs pos="100000">
              <a:schemeClr val="bg1">
                <a:alpha val="43000"/>
              </a:schemeClr>
            </a:gs>
            <a:gs pos="0">
              <a:schemeClr val="bg1">
                <a:alpha val="43000"/>
              </a:schemeClr>
            </a:gs>
            <a:gs pos="39999">
              <a:srgbClr val="85C2FF"/>
            </a:gs>
            <a:gs pos="52000">
              <a:srgbClr val="C4D6EB"/>
            </a:gs>
            <a:gs pos="52000">
              <a:srgbClr val="C4D6EB"/>
            </a:gs>
            <a:gs pos="100000">
              <a:srgbClr val="C4D6EB"/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868A-1B14-45A7-9110-D4C25EE46141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23673" y="-24"/>
            <a:ext cx="1920327" cy="1428736"/>
          </a:xfrm>
          <a:prstGeom prst="rect">
            <a:avLst/>
          </a:prstGeom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www.hep.wisc.edu/cms/CMS-Color-Label.gif"/>
          <p:cNvPicPr>
            <a:picLocks noChangeAspect="1" noChangeArrowheads="1"/>
          </p:cNvPicPr>
          <p:nvPr userDrawn="1"/>
        </p:nvPicPr>
        <p:blipFill>
          <a:blip r:embed="rId3"/>
          <a:srcRect l="1420" t="1588" r="581" b="1587"/>
          <a:stretch>
            <a:fillRect/>
          </a:stretch>
        </p:blipFill>
        <p:spPr bwMode="auto">
          <a:xfrm>
            <a:off x="0" y="0"/>
            <a:ext cx="1357290" cy="13572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197-C141-4812-A204-54D2E1DC032B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F59C-6B1A-40C9-A1EB-624F982CD899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8470" y="0"/>
            <a:ext cx="7000924" cy="9286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16664"/>
            <a:ext cx="9144000" cy="714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C71A-0231-4888-B0AC-954F32CDDE35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18B6-5298-4BB6-A6A4-C1662CE95B8F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06F6-0612-48D1-8D0C-8A53837E840A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F2E8-7AE4-4EC2-A109-132AFFE363BA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746C-8D3F-4993-A605-C1A4FD701E57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0FC3-CFB1-4B6C-90C7-D0E8F85633B9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BBD6-B5CB-427B-9E92-49FEE670F41E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57224" y="0"/>
            <a:ext cx="7072362" cy="9286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CD52-CAC1-4305-AFEA-57BF566F2514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1FD1-16A2-4808-9181-87EF6ADAFA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8149" y="0"/>
            <a:ext cx="1285851" cy="90884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9" name="Picture 4" descr="http://www.hep.wisc.edu/cms/CMS-Color-Label.gif"/>
          <p:cNvPicPr>
            <a:picLocks noChangeAspect="1" noChangeArrowheads="1"/>
          </p:cNvPicPr>
          <p:nvPr/>
        </p:nvPicPr>
        <p:blipFill>
          <a:blip r:embed="rId14"/>
          <a:srcRect l="1420" t="1588" r="581" b="1587"/>
          <a:stretch>
            <a:fillRect/>
          </a:stretch>
        </p:blipFill>
        <p:spPr bwMode="auto">
          <a:xfrm>
            <a:off x="-32" y="-24"/>
            <a:ext cx="888470" cy="9286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5.png"/><Relationship Id="rId7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ndico.cern.ch/getFile.py/access?contribId=8&amp;resId=0&amp;materialId=slides&amp;confId=523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>
                <a:ea typeface="华文仿宋" pitchFamily="2" charset="-122"/>
              </a:rPr>
              <a:t>Bc→J</a:t>
            </a:r>
            <a:r>
              <a:rPr lang="en-US" altLang="zh-CN" dirty="0" smtClean="0">
                <a:ea typeface="华文仿宋" pitchFamily="2" charset="-122"/>
              </a:rPr>
              <a:t>/</a:t>
            </a:r>
            <a:r>
              <a:rPr lang="en-US" altLang="zh-CN" dirty="0" smtClean="0">
                <a:ea typeface="华文仿宋" pitchFamily="2" charset="-122"/>
                <a:sym typeface="Symbol"/>
              </a:rPr>
              <a:t>x analysis</a:t>
            </a:r>
            <a:endParaRPr lang="zh-CN" altLang="en-US" dirty="0">
              <a:ea typeface="华文仿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Xianyou</a:t>
            </a:r>
            <a:r>
              <a:rPr lang="en-US" altLang="zh-CN" dirty="0" smtClean="0">
                <a:solidFill>
                  <a:schemeClr val="tx1"/>
                </a:solidFill>
              </a:rPr>
              <a:t> Wang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err="1" smtClean="0">
                <a:solidFill>
                  <a:schemeClr val="tx1"/>
                </a:solidFill>
              </a:rPr>
              <a:t>Guoming</a:t>
            </a:r>
            <a:r>
              <a:rPr lang="en-US" altLang="zh-CN" dirty="0" smtClean="0">
                <a:solidFill>
                  <a:schemeClr val="tx1"/>
                </a:solidFill>
              </a:rPr>
              <a:t> Chen, </a:t>
            </a:r>
            <a:r>
              <a:rPr lang="en-US" altLang="zh-CN" dirty="0" err="1" smtClean="0">
                <a:solidFill>
                  <a:schemeClr val="tx1"/>
                </a:solidFill>
              </a:rPr>
              <a:t>Xiangwei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Meng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altLang="zh-CN" dirty="0" err="1" smtClean="0">
                <a:solidFill>
                  <a:schemeClr val="tx1"/>
                </a:solidFill>
              </a:rPr>
              <a:t>Junquan</a:t>
            </a:r>
            <a:r>
              <a:rPr lang="en-US" altLang="zh-CN" dirty="0" smtClean="0">
                <a:solidFill>
                  <a:schemeClr val="tx1"/>
                </a:solidFill>
              </a:rPr>
              <a:t> Tao, </a:t>
            </a:r>
            <a:r>
              <a:rPr lang="en-US" altLang="zh-CN" dirty="0" err="1" smtClean="0">
                <a:solidFill>
                  <a:schemeClr val="tx1"/>
                </a:solidFill>
              </a:rPr>
              <a:t>Jianguo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Bian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dirty="0" err="1" smtClean="0">
                <a:solidFill>
                  <a:schemeClr val="tx1"/>
                </a:solidFill>
              </a:rPr>
              <a:t>Zheng</a:t>
            </a:r>
            <a:r>
              <a:rPr lang="en-US" altLang="zh-CN" dirty="0" smtClean="0">
                <a:solidFill>
                  <a:schemeClr val="tx1"/>
                </a:solidFill>
              </a:rPr>
              <a:t> Wang, </a:t>
            </a:r>
            <a:r>
              <a:rPr lang="en-US" altLang="zh-CN" dirty="0" err="1" smtClean="0">
                <a:solidFill>
                  <a:schemeClr val="tx1"/>
                </a:solidFill>
              </a:rPr>
              <a:t>Jian</a:t>
            </a:r>
            <a:r>
              <a:rPr lang="en-US" altLang="zh-CN" dirty="0" smtClean="0">
                <a:solidFill>
                  <a:schemeClr val="tx1"/>
                </a:solidFill>
              </a:rPr>
              <a:t> Wang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Institute of High Energy Physics, CAS, Beijing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Institute of </a:t>
            </a:r>
            <a:r>
              <a:rPr lang="en-US" altLang="zh-CN" dirty="0" err="1" smtClean="0">
                <a:solidFill>
                  <a:schemeClr val="tx1"/>
                </a:solidFill>
              </a:rPr>
              <a:t>theoritical</a:t>
            </a:r>
            <a:r>
              <a:rPr lang="en-US" altLang="zh-CN" dirty="0" smtClean="0">
                <a:solidFill>
                  <a:schemeClr val="tx1"/>
                </a:solidFill>
              </a:rPr>
              <a:t> physics, CQU, CQ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selection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357850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sz="42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714375" indent="-266700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Theoretical status</a:t>
            </a:r>
          </a:p>
          <a:p>
            <a:pPr marL="714375" indent="-266700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Experimental status</a:t>
            </a:r>
            <a:endParaRPr lang="en-US" altLang="zh-CN" sz="3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714375" indent="-266700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Event generation</a:t>
            </a:r>
            <a:endParaRPr lang="en-US" altLang="zh-CN" sz="3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714375" indent="-266700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Related parameters</a:t>
            </a:r>
            <a:endParaRPr lang="en-US" altLang="zh-CN" sz="3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sz="4200" dirty="0" smtClean="0"/>
              <a:t>Event selection</a:t>
            </a:r>
          </a:p>
          <a:p>
            <a:pPr marL="361950" indent="85725"/>
            <a:r>
              <a:rPr lang="zh-CN" altLang="zh-CN" sz="3800" dirty="0" smtClean="0"/>
              <a:t>Event selection</a:t>
            </a:r>
            <a:r>
              <a:rPr lang="en-US" altLang="zh-CN" sz="3800" dirty="0" smtClean="0"/>
              <a:t> strategy</a:t>
            </a:r>
          </a:p>
          <a:p>
            <a:pPr marL="361950" indent="85725"/>
            <a:r>
              <a:rPr lang="en-US" altLang="zh-CN" sz="3800" dirty="0" smtClean="0"/>
              <a:t>Generate and Reconstruction</a:t>
            </a:r>
          </a:p>
          <a:p>
            <a:pPr marL="361950" indent="85725"/>
            <a:r>
              <a:rPr lang="en-US" altLang="zh-CN" sz="3800" dirty="0" smtClean="0"/>
              <a:t>The Cuts:</a:t>
            </a:r>
          </a:p>
          <a:p>
            <a:pPr marL="1162050" indent="-266700"/>
            <a:r>
              <a:rPr lang="en-US" altLang="zh-CN" sz="2900" dirty="0" err="1" smtClean="0"/>
              <a:t>Bc</a:t>
            </a:r>
            <a:r>
              <a:rPr lang="en-US" altLang="zh-CN" sz="2900" dirty="0" smtClean="0"/>
              <a:t> candidate mass window</a:t>
            </a:r>
          </a:p>
          <a:p>
            <a:pPr marL="1162050" indent="-266700"/>
            <a:r>
              <a:rPr lang="en-US" altLang="zh-CN" sz="2900" dirty="0" err="1" smtClean="0"/>
              <a:t>Jpsi</a:t>
            </a:r>
            <a:r>
              <a:rPr lang="en-US" altLang="zh-CN" sz="2900" dirty="0" smtClean="0"/>
              <a:t> candidate mass window</a:t>
            </a:r>
          </a:p>
          <a:p>
            <a:pPr marL="1162050" indent="-266700"/>
            <a:r>
              <a:rPr lang="en-US" altLang="zh-CN" sz="2900" dirty="0" err="1" smtClean="0"/>
              <a:t>Dimuon</a:t>
            </a:r>
            <a:r>
              <a:rPr lang="en-US" altLang="zh-CN" sz="2900" dirty="0" smtClean="0"/>
              <a:t> </a:t>
            </a:r>
            <a:r>
              <a:rPr lang="en-US" altLang="zh-CN" sz="2900" dirty="0" err="1" smtClean="0"/>
              <a:t>muon</a:t>
            </a:r>
            <a:r>
              <a:rPr lang="en-US" altLang="zh-CN" sz="2900" dirty="0" smtClean="0"/>
              <a:t> pt</a:t>
            </a:r>
          </a:p>
          <a:p>
            <a:pPr marL="1162050" indent="-266700"/>
            <a:r>
              <a:rPr lang="en-US" altLang="zh-CN" sz="2900" dirty="0" smtClean="0"/>
              <a:t>The third </a:t>
            </a:r>
            <a:r>
              <a:rPr lang="en-US" altLang="zh-CN" sz="2900" dirty="0" err="1" smtClean="0"/>
              <a:t>muon</a:t>
            </a:r>
            <a:r>
              <a:rPr lang="en-US" altLang="zh-CN" sz="2900" dirty="0" smtClean="0"/>
              <a:t> pt</a:t>
            </a:r>
          </a:p>
          <a:p>
            <a:pPr marL="1162050" indent="-266700"/>
            <a:r>
              <a:rPr lang="en-US" altLang="zh-CN" sz="2900" dirty="0" smtClean="0"/>
              <a:t>High level trigger</a:t>
            </a:r>
          </a:p>
          <a:p>
            <a:pPr marL="1162050" indent="-266700"/>
            <a:r>
              <a:rPr lang="en-US" altLang="zh-CN" sz="2900" dirty="0" err="1" smtClean="0"/>
              <a:t>Jpsi</a:t>
            </a:r>
            <a:r>
              <a:rPr lang="en-US" altLang="zh-CN" sz="2900" dirty="0" smtClean="0"/>
              <a:t> </a:t>
            </a:r>
            <a:r>
              <a:rPr lang="en-US" altLang="zh-CN" sz="2900" dirty="0" err="1" smtClean="0"/>
              <a:t>nomalnized</a:t>
            </a:r>
            <a:r>
              <a:rPr lang="en-US" altLang="zh-CN" sz="2900" dirty="0" smtClean="0"/>
              <a:t> </a:t>
            </a:r>
            <a:r>
              <a:rPr lang="en-US" altLang="zh-CN" sz="2900" dirty="0" smtClean="0">
                <a:sym typeface="Symbol"/>
              </a:rPr>
              <a:t></a:t>
            </a:r>
            <a:r>
              <a:rPr lang="en-US" altLang="zh-CN" sz="2900" baseline="30000" dirty="0" smtClean="0">
                <a:sym typeface="Symbol"/>
              </a:rPr>
              <a:t>2</a:t>
            </a:r>
          </a:p>
          <a:p>
            <a:pPr marL="1162050" indent="-266700"/>
            <a:r>
              <a:rPr lang="en-US" altLang="zh-CN" sz="2900" dirty="0" err="1" smtClean="0"/>
              <a:t>Bc</a:t>
            </a:r>
            <a:r>
              <a:rPr lang="en-US" altLang="zh-CN" sz="2900" dirty="0" smtClean="0"/>
              <a:t> candidate Pt</a:t>
            </a:r>
          </a:p>
          <a:p>
            <a:pPr marL="1162050" indent="-266700"/>
            <a:r>
              <a:rPr lang="en-US" altLang="zh-CN" sz="2900" dirty="0" err="1" smtClean="0"/>
              <a:t>Bc</a:t>
            </a:r>
            <a:r>
              <a:rPr lang="en-US" altLang="zh-CN" sz="2900" dirty="0" smtClean="0"/>
              <a:t> </a:t>
            </a:r>
            <a:r>
              <a:rPr lang="en-US" altLang="zh-CN" sz="2900" dirty="0" err="1" smtClean="0"/>
              <a:t>nomalnized</a:t>
            </a:r>
            <a:r>
              <a:rPr lang="en-US" altLang="zh-CN" sz="2900" dirty="0" smtClean="0"/>
              <a:t> </a:t>
            </a:r>
            <a:r>
              <a:rPr lang="en-US" altLang="zh-CN" sz="2900" dirty="0" smtClean="0">
                <a:sym typeface="Symbol"/>
              </a:rPr>
              <a:t></a:t>
            </a:r>
            <a:r>
              <a:rPr lang="en-US" altLang="zh-CN" sz="2900" baseline="30000" dirty="0" smtClean="0">
                <a:sym typeface="Symbol"/>
              </a:rPr>
              <a:t>2</a:t>
            </a:r>
          </a:p>
          <a:p>
            <a:pPr marL="361950" indent="-361950"/>
            <a:r>
              <a:rPr lang="en-US" altLang="zh-CN" sz="42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The results</a:t>
            </a:r>
          </a:p>
          <a:p>
            <a:pPr marL="361950" indent="0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The efficiency of the cuts </a:t>
            </a:r>
          </a:p>
          <a:p>
            <a:pPr marL="361950" indent="0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Invariant mass of </a:t>
            </a:r>
            <a:r>
              <a:rPr lang="en-US" altLang="zh-CN" sz="38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 candidate</a:t>
            </a:r>
            <a:endParaRPr lang="zh-CN" altLang="en-US" sz="3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/>
              <a:t>Event selection</a:t>
            </a:r>
          </a:p>
        </p:txBody>
      </p:sp>
      <p:sp>
        <p:nvSpPr>
          <p:cNvPr id="102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Step 0: trigger(Level 1 and High level trigger)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Step 1: J/psi candidates:</a:t>
            </a:r>
          </a:p>
          <a:p>
            <a:pPr eaLnBrk="1" hangingPunct="1">
              <a:buNone/>
            </a:pPr>
            <a:r>
              <a:rPr lang="en-US" altLang="zh-CN" sz="2400" dirty="0" smtClean="0"/>
              <a:t>     2 </a:t>
            </a:r>
            <a:r>
              <a:rPr lang="en-US" altLang="zh-CN" sz="2400" dirty="0" err="1" smtClean="0"/>
              <a:t>muons</a:t>
            </a:r>
            <a:r>
              <a:rPr lang="el-GR" altLang="zh-CN" sz="2400" dirty="0" smtClean="0"/>
              <a:t>, </a:t>
            </a:r>
            <a:r>
              <a:rPr lang="en-US" altLang="zh-CN" sz="2400" dirty="0" smtClean="0"/>
              <a:t>same vertex, different charge,  </a:t>
            </a:r>
            <a:r>
              <a:rPr lang="en-US" altLang="zh-CN" sz="2400" dirty="0" err="1" smtClean="0"/>
              <a:t>M</a:t>
            </a:r>
            <a:r>
              <a:rPr lang="en-US" altLang="zh-CN" sz="2400" baseline="-25000" dirty="0" err="1" smtClean="0"/>
              <a:t>inv</a:t>
            </a:r>
            <a:r>
              <a:rPr lang="en-US" altLang="zh-CN" sz="2400" dirty="0" smtClean="0"/>
              <a:t> (3.0,3.2) </a:t>
            </a:r>
            <a:r>
              <a:rPr lang="en-US" altLang="zh-CN" sz="2400" dirty="0" err="1" smtClean="0"/>
              <a:t>GeV</a:t>
            </a:r>
            <a:endParaRPr lang="en-US" altLang="zh-CN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Step 2: </a:t>
            </a:r>
            <a:r>
              <a:rPr lang="en-US" altLang="zh-CN" sz="2400" dirty="0" err="1" smtClean="0"/>
              <a:t>Bc</a:t>
            </a:r>
            <a:r>
              <a:rPr lang="en-US" altLang="zh-CN" sz="2400" dirty="0" smtClean="0"/>
              <a:t> candidates:</a:t>
            </a:r>
          </a:p>
          <a:p>
            <a:pPr eaLnBrk="1" hangingPunct="1">
              <a:buNone/>
            </a:pPr>
            <a:r>
              <a:rPr lang="en-US" altLang="zh-CN" sz="2400" dirty="0" smtClean="0"/>
              <a:t>     Find the third </a:t>
            </a:r>
            <a:r>
              <a:rPr lang="en-US" altLang="zh-CN" sz="2400" dirty="0" err="1" smtClean="0"/>
              <a:t>muon</a:t>
            </a:r>
            <a:r>
              <a:rPr lang="en-US" altLang="zh-CN" sz="2400" dirty="0" smtClean="0"/>
              <a:t> and fit vertex with J/psi candidates</a:t>
            </a:r>
            <a:r>
              <a:rPr lang="el-GR" altLang="zh-CN" sz="2400" dirty="0" smtClean="0"/>
              <a:t>,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</a:t>
            </a:r>
            <a:r>
              <a:rPr lang="en-US" altLang="zh-CN" sz="2400" baseline="-25000" dirty="0" err="1" smtClean="0"/>
              <a:t>inv</a:t>
            </a:r>
            <a:r>
              <a:rPr lang="en-US" altLang="zh-CN" sz="2400" dirty="0" smtClean="0"/>
              <a:t> (3.0,7.0) </a:t>
            </a:r>
            <a:r>
              <a:rPr lang="en-US" altLang="zh-CN" sz="2400" dirty="0" err="1" smtClean="0"/>
              <a:t>GeV</a:t>
            </a:r>
            <a:endParaRPr lang="en-US" altLang="zh-CN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Step 3: Suppress prompt J/psi background</a:t>
            </a:r>
          </a:p>
          <a:p>
            <a:pPr eaLnBrk="1" hangingPunct="1">
              <a:buNone/>
            </a:pPr>
            <a:r>
              <a:rPr lang="en-US" altLang="zh-CN" sz="2400" dirty="0" smtClean="0"/>
              <a:t>     Cut on proper decay length (</a:t>
            </a:r>
            <a:r>
              <a:rPr lang="en-US" altLang="zh-CN" sz="2400" dirty="0" err="1" smtClean="0"/>
              <a:t>L</a:t>
            </a:r>
            <a:r>
              <a:rPr lang="en-US" altLang="zh-CN" sz="2400" baseline="30000" dirty="0" err="1" smtClean="0"/>
              <a:t>PDL</a:t>
            </a:r>
            <a:r>
              <a:rPr lang="en-US" altLang="zh-CN" sz="2400" baseline="-25000" dirty="0" err="1" smtClean="0"/>
              <a:t>xy</a:t>
            </a:r>
            <a:r>
              <a:rPr lang="en-US" altLang="zh-CN" sz="2400" dirty="0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400" dirty="0" smtClean="0"/>
              <a:t>     and  </a:t>
            </a:r>
            <a:r>
              <a:rPr lang="en-US" altLang="zh-CN" sz="2400" dirty="0" err="1" smtClean="0"/>
              <a:t>signiﬁcance</a:t>
            </a:r>
            <a:r>
              <a:rPr lang="en-US" altLang="zh-CN" sz="2400" dirty="0" smtClean="0"/>
              <a:t> (</a:t>
            </a:r>
            <a:r>
              <a:rPr lang="en-US" altLang="zh-CN" sz="2400" dirty="0" err="1" smtClean="0"/>
              <a:t>L</a:t>
            </a:r>
            <a:r>
              <a:rPr lang="en-US" altLang="zh-CN" sz="2400" baseline="30000" dirty="0" err="1" smtClean="0"/>
              <a:t>PDL</a:t>
            </a:r>
            <a:r>
              <a:rPr lang="en-US" altLang="zh-CN" sz="2400" baseline="-25000" dirty="0" err="1" smtClean="0"/>
              <a:t>xy</a:t>
            </a:r>
            <a:r>
              <a:rPr lang="en-US" altLang="zh-CN" sz="2400" dirty="0" smtClean="0"/>
              <a:t> /</a:t>
            </a:r>
            <a:r>
              <a:rPr lang="el-GR" altLang="zh-CN" sz="2400" dirty="0" smtClean="0"/>
              <a:t>σ</a:t>
            </a:r>
            <a:r>
              <a:rPr lang="en-US" altLang="zh-CN" sz="2400" baseline="-25000" dirty="0" err="1" smtClean="0"/>
              <a:t>xy</a:t>
            </a:r>
            <a:r>
              <a:rPr lang="en-US" altLang="zh-CN" sz="2400" dirty="0" smtClean="0"/>
              <a:t>)</a:t>
            </a:r>
            <a:endParaRPr lang="zh-CN" altLang="zh-CN" sz="2400" dirty="0" smtClean="0"/>
          </a:p>
        </p:txBody>
      </p:sp>
      <p:sp>
        <p:nvSpPr>
          <p:cNvPr id="1029" name="日期占位符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fld id="{46682036-C2A6-4D21-843B-A7A0BE659006}" type="datetime1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/>
              <a:t>6/5/2009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030" name="页脚占位符 4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t>CMS B-Physics Meeting</a:t>
            </a:r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031" name="灯片编号占位符 5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5853B62F-978A-4116-A35C-E40F7E4BCA76}" type="slidenum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 algn="r"/>
              <a:t>11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00563" y="3571875"/>
            <a:ext cx="4286250" cy="2798763"/>
            <a:chOff x="0" y="0"/>
            <a:chExt cx="4286280" cy="2798224"/>
          </a:xfrm>
        </p:grpSpPr>
        <p:sp>
          <p:nvSpPr>
            <p:cNvPr id="1033" name="椭圆 7"/>
            <p:cNvSpPr>
              <a:spLocks noChangeArrowheads="1"/>
            </p:cNvSpPr>
            <p:nvPr/>
          </p:nvSpPr>
          <p:spPr bwMode="auto">
            <a:xfrm>
              <a:off x="1214446" y="2357454"/>
              <a:ext cx="1143008" cy="357190"/>
            </a:xfrm>
            <a:prstGeom prst="ellipse">
              <a:avLst/>
            </a:prstGeom>
            <a:noFill/>
            <a:ln w="25400">
              <a:solidFill>
                <a:srgbClr val="08509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cxnSp>
          <p:nvCxnSpPr>
            <p:cNvPr id="1034" name="直接箭头连接符 8"/>
            <p:cNvCxnSpPr>
              <a:cxnSpLocks noChangeShapeType="1"/>
            </p:cNvCxnSpPr>
            <p:nvPr/>
          </p:nvCxnSpPr>
          <p:spPr bwMode="auto">
            <a:xfrm rot="5400000" flipH="1" flipV="1">
              <a:off x="1571636" y="857256"/>
              <a:ext cx="2214578" cy="1214446"/>
            </a:xfrm>
            <a:prstGeom prst="straightConnector1">
              <a:avLst/>
            </a:prstGeom>
            <a:noFill/>
            <a:ln w="9525">
              <a:solidFill>
                <a:srgbClr val="065093"/>
              </a:solidFill>
              <a:round/>
              <a:headEnd/>
              <a:tailEnd type="arrow" w="med" len="med"/>
            </a:ln>
          </p:spPr>
        </p:cxnSp>
        <p:cxnSp>
          <p:nvCxnSpPr>
            <p:cNvPr id="1035" name="直接连接符 9"/>
            <p:cNvCxnSpPr>
              <a:cxnSpLocks noChangeShapeType="1"/>
            </p:cNvCxnSpPr>
            <p:nvPr/>
          </p:nvCxnSpPr>
          <p:spPr bwMode="auto">
            <a:xfrm rot="5400000" flipH="1" flipV="1">
              <a:off x="1607355" y="1607355"/>
              <a:ext cx="1428760" cy="500066"/>
            </a:xfrm>
            <a:prstGeom prst="line">
              <a:avLst/>
            </a:prstGeom>
            <a:noFill/>
            <a:ln w="9525">
              <a:solidFill>
                <a:srgbClr val="065093"/>
              </a:solidFill>
              <a:prstDash val="sysDash"/>
              <a:round/>
              <a:headEnd/>
              <a:tailEnd/>
            </a:ln>
          </p:spPr>
        </p:cxnSp>
        <p:sp>
          <p:nvSpPr>
            <p:cNvPr id="1036" name="弧形 10"/>
            <p:cNvSpPr>
              <a:spLocks noChangeArrowheads="1"/>
            </p:cNvSpPr>
            <p:nvPr/>
          </p:nvSpPr>
          <p:spPr bwMode="auto">
            <a:xfrm>
              <a:off x="2193062" y="1807466"/>
              <a:ext cx="307268" cy="49922"/>
            </a:xfrm>
            <a:custGeom>
              <a:avLst/>
              <a:gdLst>
                <a:gd name="T0" fmla="*/ 153634 w 307268"/>
                <a:gd name="T1" fmla="*/ 0 h 49922"/>
                <a:gd name="T2" fmla="*/ 153634 w 307268"/>
                <a:gd name="T3" fmla="*/ 24961 h 49922"/>
                <a:gd name="T4" fmla="*/ 307268 w 307268"/>
                <a:gd name="T5" fmla="*/ 24961 h 49922"/>
                <a:gd name="T6" fmla="*/ 11796480 60000 65536"/>
                <a:gd name="T7" fmla="*/ 11796480 60000 65536"/>
                <a:gd name="T8" fmla="*/ 5898240 60000 65536"/>
                <a:gd name="T9" fmla="*/ 153634 w 307268"/>
                <a:gd name="T10" fmla="*/ 0 h 49922"/>
                <a:gd name="T11" fmla="*/ 307268 w 307268"/>
                <a:gd name="T12" fmla="*/ 24961 h 499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268" h="49922" stroke="0">
                  <a:moveTo>
                    <a:pt x="153634" y="0"/>
                  </a:moveTo>
                  <a:lnTo>
                    <a:pt x="153633" y="0"/>
                  </a:lnTo>
                  <a:cubicBezTo>
                    <a:pt x="238483" y="0"/>
                    <a:pt x="307268" y="11175"/>
                    <a:pt x="307268" y="24961"/>
                  </a:cubicBezTo>
                  <a:lnTo>
                    <a:pt x="153634" y="24961"/>
                  </a:lnTo>
                  <a:close/>
                </a:path>
                <a:path w="307268" h="49922" fill="none">
                  <a:moveTo>
                    <a:pt x="153634" y="0"/>
                  </a:moveTo>
                  <a:lnTo>
                    <a:pt x="153633" y="0"/>
                  </a:lnTo>
                  <a:cubicBezTo>
                    <a:pt x="238483" y="0"/>
                    <a:pt x="307268" y="11175"/>
                    <a:pt x="307268" y="24961"/>
                  </a:cubicBezTo>
                </a:path>
              </a:pathLst>
            </a:custGeom>
            <a:noFill/>
            <a:ln w="9525">
              <a:solidFill>
                <a:srgbClr val="0650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latin typeface="Constantia" pitchFamily="18" charset="0"/>
              </a:endParaRPr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2373330" y="1643074"/>
            <a:ext cx="127000" cy="177800"/>
          </p:xfrm>
          <a:graphic>
            <a:graphicData uri="http://schemas.openxmlformats.org/presentationml/2006/ole">
              <p:oleObj spid="_x0000_s1026" r:id="rId3" imgW="127262" imgH="178040" progId="Equation.DSMT4">
                <p:embed/>
              </p:oleObj>
            </a:graphicData>
          </a:graphic>
        </p:graphicFrame>
        <p:sp>
          <p:nvSpPr>
            <p:cNvPr id="1037" name="椭圆 12"/>
            <p:cNvSpPr>
              <a:spLocks noChangeArrowheads="1"/>
            </p:cNvSpPr>
            <p:nvPr/>
          </p:nvSpPr>
          <p:spPr bwMode="auto">
            <a:xfrm rot="966586">
              <a:off x="2463293" y="865450"/>
              <a:ext cx="211509" cy="571504"/>
            </a:xfrm>
            <a:prstGeom prst="ellipse">
              <a:avLst/>
            </a:prstGeom>
            <a:noFill/>
            <a:ln w="25400">
              <a:solidFill>
                <a:srgbClr val="08509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cxnSp>
          <p:nvCxnSpPr>
            <p:cNvPr id="1038" name="直接箭头连接符 13"/>
            <p:cNvCxnSpPr>
              <a:cxnSpLocks noChangeShapeType="1"/>
            </p:cNvCxnSpPr>
            <p:nvPr/>
          </p:nvCxnSpPr>
          <p:spPr bwMode="auto">
            <a:xfrm rot="5400000" flipH="1" flipV="1">
              <a:off x="2178065" y="750099"/>
              <a:ext cx="786612" cy="79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39" name="直接箭头连接符 14"/>
            <p:cNvCxnSpPr>
              <a:cxnSpLocks noChangeShapeType="1"/>
            </p:cNvCxnSpPr>
            <p:nvPr/>
          </p:nvCxnSpPr>
          <p:spPr bwMode="auto">
            <a:xfrm rot="5400000" flipH="1" flipV="1">
              <a:off x="2423733" y="576663"/>
              <a:ext cx="724698" cy="42862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40" name="直接箭头连接符 15"/>
            <p:cNvCxnSpPr>
              <a:cxnSpLocks noChangeShapeType="1"/>
            </p:cNvCxnSpPr>
            <p:nvPr/>
          </p:nvCxnSpPr>
          <p:spPr bwMode="auto">
            <a:xfrm flipV="1">
              <a:off x="2571768" y="714380"/>
              <a:ext cx="785818" cy="42862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041" name="矩形 16"/>
            <p:cNvSpPr>
              <a:spLocks noChangeArrowheads="1"/>
            </p:cNvSpPr>
            <p:nvPr/>
          </p:nvSpPr>
          <p:spPr bwMode="auto">
            <a:xfrm>
              <a:off x="2857536" y="1143008"/>
              <a:ext cx="14287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Constantia" pitchFamily="18" charset="0"/>
                </a:rPr>
                <a:t>Secondary</a:t>
              </a:r>
            </a:p>
            <a:p>
              <a:r>
                <a:rPr lang="en-US" altLang="zh-CN">
                  <a:latin typeface="Constantia" pitchFamily="18" charset="0"/>
                </a:rPr>
                <a:t>vertex</a:t>
              </a:r>
              <a:endParaRPr lang="zh-CN" altLang="zh-CN">
                <a:latin typeface="Constantia" pitchFamily="18" charset="0"/>
              </a:endParaRPr>
            </a:p>
          </p:txBody>
        </p:sp>
        <p:sp>
          <p:nvSpPr>
            <p:cNvPr id="1042" name="矩形 17"/>
            <p:cNvSpPr>
              <a:spLocks noChangeArrowheads="1"/>
            </p:cNvSpPr>
            <p:nvPr/>
          </p:nvSpPr>
          <p:spPr bwMode="auto">
            <a:xfrm>
              <a:off x="2428892" y="0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CN">
                  <a:latin typeface="Constantia" pitchFamily="18" charset="0"/>
                </a:rPr>
                <a:t>µ</a:t>
              </a:r>
              <a:r>
                <a:rPr lang="en-US" altLang="zh-CN" baseline="30000">
                  <a:latin typeface="Constantia" pitchFamily="18" charset="0"/>
                </a:rPr>
                <a:t>+</a:t>
              </a:r>
              <a:endParaRPr lang="zh-CN" altLang="zh-CN" baseline="30000">
                <a:latin typeface="Constantia" pitchFamily="18" charset="0"/>
              </a:endParaRPr>
            </a:p>
          </p:txBody>
        </p:sp>
        <p:sp>
          <p:nvSpPr>
            <p:cNvPr id="1043" name="矩形 18"/>
            <p:cNvSpPr>
              <a:spLocks noChangeArrowheads="1"/>
            </p:cNvSpPr>
            <p:nvPr/>
          </p:nvSpPr>
          <p:spPr bwMode="auto">
            <a:xfrm>
              <a:off x="2857520" y="71438"/>
              <a:ext cx="3690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CN">
                  <a:latin typeface="Constantia" pitchFamily="18" charset="0"/>
                </a:rPr>
                <a:t>µ</a:t>
              </a:r>
              <a:r>
                <a:rPr lang="en-US" altLang="zh-CN" baseline="30000">
                  <a:latin typeface="Constantia" pitchFamily="18" charset="0"/>
                </a:rPr>
                <a:t>-</a:t>
              </a:r>
              <a:endParaRPr lang="zh-CN" altLang="zh-CN" baseline="30000">
                <a:latin typeface="Constantia" pitchFamily="18" charset="0"/>
              </a:endParaRPr>
            </a:p>
          </p:txBody>
        </p:sp>
        <p:sp>
          <p:nvSpPr>
            <p:cNvPr id="1044" name="矩形 19"/>
            <p:cNvSpPr>
              <a:spLocks noChangeArrowheads="1"/>
            </p:cNvSpPr>
            <p:nvPr/>
          </p:nvSpPr>
          <p:spPr bwMode="auto">
            <a:xfrm>
              <a:off x="3357586" y="50006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zh-CN">
                  <a:latin typeface="Constantia" pitchFamily="18" charset="0"/>
                </a:rPr>
                <a:t>µ</a:t>
              </a:r>
              <a:endParaRPr lang="zh-CN" altLang="zh-CN" baseline="30000">
                <a:latin typeface="Constantia" pitchFamily="18" charset="0"/>
              </a:endParaRPr>
            </a:p>
          </p:txBody>
        </p:sp>
        <p:sp>
          <p:nvSpPr>
            <p:cNvPr id="1045" name="矩形 20"/>
            <p:cNvSpPr>
              <a:spLocks noChangeArrowheads="1"/>
            </p:cNvSpPr>
            <p:nvPr/>
          </p:nvSpPr>
          <p:spPr bwMode="auto">
            <a:xfrm>
              <a:off x="1214446" y="1357322"/>
              <a:ext cx="13573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Constantia" pitchFamily="18" charset="0"/>
                </a:rPr>
                <a:t>decay</a:t>
              </a:r>
            </a:p>
            <a:p>
              <a:r>
                <a:rPr lang="en-US" altLang="zh-CN">
                  <a:latin typeface="Constantia" pitchFamily="18" charset="0"/>
                </a:rPr>
                <a:t>length L</a:t>
              </a:r>
              <a:r>
                <a:rPr lang="en-US" altLang="zh-CN" baseline="-25000">
                  <a:latin typeface="Constantia" pitchFamily="18" charset="0"/>
                </a:rPr>
                <a:t>xy</a:t>
              </a:r>
              <a:endParaRPr lang="zh-CN" altLang="zh-CN" baseline="-25000">
                <a:latin typeface="Constantia" pitchFamily="18" charset="0"/>
              </a:endParaRPr>
            </a:p>
          </p:txBody>
        </p:sp>
        <p:sp>
          <p:nvSpPr>
            <p:cNvPr id="1046" name="矩形 21"/>
            <p:cNvSpPr>
              <a:spLocks noChangeArrowheads="1"/>
            </p:cNvSpPr>
            <p:nvPr/>
          </p:nvSpPr>
          <p:spPr bwMode="auto">
            <a:xfrm>
              <a:off x="3143272" y="0"/>
              <a:ext cx="959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onstantia" pitchFamily="18" charset="0"/>
                </a:rPr>
                <a:t>Reco Bc</a:t>
              </a:r>
              <a:endParaRPr lang="zh-CN" altLang="zh-CN" baseline="30000">
                <a:latin typeface="Constantia" pitchFamily="18" charset="0"/>
              </a:endParaRPr>
            </a:p>
          </p:txBody>
        </p:sp>
        <p:sp>
          <p:nvSpPr>
            <p:cNvPr id="1047" name="矩形 22"/>
            <p:cNvSpPr>
              <a:spLocks noChangeArrowheads="1"/>
            </p:cNvSpPr>
            <p:nvPr/>
          </p:nvSpPr>
          <p:spPr bwMode="auto">
            <a:xfrm>
              <a:off x="0" y="2286016"/>
              <a:ext cx="11641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onstantia" pitchFamily="18" charset="0"/>
                </a:rPr>
                <a:t>beamspot</a:t>
              </a:r>
              <a:endParaRPr lang="zh-CN" altLang="zh-CN">
                <a:latin typeface="Constantia" pitchFamily="18" charset="0"/>
              </a:endParaRPr>
            </a:p>
          </p:txBody>
        </p:sp>
        <p:sp>
          <p:nvSpPr>
            <p:cNvPr id="1048" name="椭圆 23"/>
            <p:cNvSpPr>
              <a:spLocks noChangeArrowheads="1"/>
            </p:cNvSpPr>
            <p:nvPr/>
          </p:nvSpPr>
          <p:spPr bwMode="auto">
            <a:xfrm>
              <a:off x="1714512" y="2500330"/>
              <a:ext cx="71438" cy="4571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8509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sp>
          <p:nvSpPr>
            <p:cNvPr id="1049" name="椭圆 24"/>
            <p:cNvSpPr>
              <a:spLocks noChangeArrowheads="1"/>
            </p:cNvSpPr>
            <p:nvPr/>
          </p:nvSpPr>
          <p:spPr bwMode="auto">
            <a:xfrm>
              <a:off x="2000264" y="2500330"/>
              <a:ext cx="142876" cy="7143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08509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sp>
          <p:nvSpPr>
            <p:cNvPr id="1050" name="矩形 25"/>
            <p:cNvSpPr>
              <a:spLocks noChangeArrowheads="1"/>
            </p:cNvSpPr>
            <p:nvPr/>
          </p:nvSpPr>
          <p:spPr bwMode="auto">
            <a:xfrm>
              <a:off x="2286016" y="2428892"/>
              <a:ext cx="19574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onstantia" pitchFamily="18" charset="0"/>
                </a:rPr>
                <a:t>Production vertex</a:t>
              </a:r>
              <a:endParaRPr lang="zh-CN" altLang="zh-CN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Generate and Reconstruction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928662" y="4071942"/>
          <a:ext cx="70009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071570"/>
                <a:gridCol w="1143008"/>
                <a:gridCol w="1071570"/>
                <a:gridCol w="1071570"/>
              </a:tblGrid>
              <a:tr h="249676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56964" marR="15696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Signal</a:t>
                      </a:r>
                      <a:r>
                        <a:rPr lang="en-US" altLang="zh-CN" sz="1400" baseline="0" dirty="0" smtClean="0"/>
                        <a:t> 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56964" marR="156964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</a:t>
                      </a:r>
                      <a:r>
                        <a:rPr lang="en-US" altLang="zh-CN" sz="1400" dirty="0" smtClean="0">
                          <a:latin typeface="Calibri"/>
                        </a:rPr>
                        <a:t>→J/</a:t>
                      </a:r>
                      <a:r>
                        <a:rPr lang="en-US" altLang="zh-CN" sz="1400" dirty="0" smtClean="0">
                          <a:latin typeface="Calibri"/>
                          <a:sym typeface="Symbol"/>
                        </a:rPr>
                        <a:t> background</a:t>
                      </a:r>
                      <a:endParaRPr lang="zh-CN" altLang="en-US" sz="1400" dirty="0" smtClean="0"/>
                    </a:p>
                  </a:txBody>
                  <a:tcPr marL="156964" marR="1569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56964" marR="156964" anchor="ctr"/>
                </a:tc>
              </a:tr>
              <a:tr h="249676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Events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Efﬁciency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Events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Efﬁciency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</a:tr>
              <a:tr h="2496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 Generation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2.4*10</a:t>
                      </a:r>
                      <a:r>
                        <a:rPr lang="en-US" altLang="zh-CN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400" baseline="300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56964" marR="156964" anchor="ctr"/>
                </a:tc>
              </a:tr>
              <a:tr h="2496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Gen-</a:t>
                      </a:r>
                      <a:r>
                        <a:rPr lang="en-US" altLang="zh-CN" sz="1400" baseline="0" dirty="0" err="1" smtClean="0"/>
                        <a:t>Sim</a:t>
                      </a:r>
                      <a:r>
                        <a:rPr lang="en-US" altLang="zh-CN" sz="1400" baseline="0" dirty="0" smtClean="0"/>
                        <a:t>-</a:t>
                      </a:r>
                      <a:r>
                        <a:rPr lang="en-US" altLang="zh-CN" sz="1400" baseline="0" dirty="0" err="1" smtClean="0"/>
                        <a:t>Reco</a:t>
                      </a:r>
                      <a:r>
                        <a:rPr lang="en-US" altLang="zh-CN" sz="1400" baseline="0" dirty="0" smtClean="0"/>
                        <a:t> 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136610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0.057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2434076</a:t>
                      </a:r>
                      <a:endParaRPr lang="zh-CN" altLang="en-US" sz="1400" b="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56964" marR="156964" anchor="ctr"/>
                </a:tc>
              </a:tr>
              <a:tr h="4300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Dimuon</a:t>
                      </a:r>
                      <a:r>
                        <a:rPr lang="en-US" altLang="zh-CN" sz="1400" baseline="0" dirty="0" smtClean="0"/>
                        <a:t> select  and  vertex fit</a:t>
                      </a:r>
                    </a:p>
                    <a:p>
                      <a:pPr algn="ctr"/>
                      <a:r>
                        <a:rPr lang="en-US" altLang="zh-CN" sz="1400" baseline="0" dirty="0" smtClean="0"/>
                        <a:t>The three </a:t>
                      </a:r>
                      <a:r>
                        <a:rPr lang="en-US" altLang="zh-CN" sz="1400" baseline="0" dirty="0" err="1" smtClean="0"/>
                        <a:t>muon</a:t>
                      </a:r>
                      <a:r>
                        <a:rPr lang="en-US" altLang="zh-CN" sz="1400" baseline="0" dirty="0" smtClean="0"/>
                        <a:t> vertex fit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62030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0.454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47578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0.020</a:t>
                      </a:r>
                      <a:endParaRPr lang="zh-CN" altLang="en-US" sz="1400" dirty="0"/>
                    </a:p>
                  </a:txBody>
                  <a:tcPr marL="156964" marR="156964" anchor="ctr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8091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4286248" y="1643051"/>
            <a:ext cx="46434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CN" dirty="0" smtClean="0"/>
              <a:t>Generator cuts (simulate L1 and HLT trigger):  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CN" sz="2000" dirty="0" err="1" smtClean="0"/>
              <a:t>Dimuon</a:t>
            </a:r>
            <a:r>
              <a:rPr lang="en-US" altLang="zh-CN" sz="2000" b="1" dirty="0" smtClean="0"/>
              <a:t> </a:t>
            </a:r>
            <a:r>
              <a:rPr lang="en-US" altLang="zh-CN" dirty="0" smtClean="0"/>
              <a:t>(from </a:t>
            </a:r>
            <a:r>
              <a:rPr lang="en-US" altLang="zh-CN" dirty="0" err="1" smtClean="0"/>
              <a:t>JPsi</a:t>
            </a:r>
            <a:r>
              <a:rPr lang="en-US" altLang="zh-CN" dirty="0" smtClean="0"/>
              <a:t>)</a:t>
            </a:r>
            <a:r>
              <a:rPr lang="el-GR" altLang="zh-CN" dirty="0" smtClean="0"/>
              <a:t>   </a:t>
            </a:r>
            <a:r>
              <a:rPr lang="en-US" altLang="zh-CN" dirty="0" smtClean="0"/>
              <a:t>pT≥2.5GeV  |</a:t>
            </a:r>
            <a:r>
              <a:rPr lang="el-GR" altLang="zh-CN" dirty="0" smtClean="0"/>
              <a:t>η|≤2.</a:t>
            </a:r>
            <a:r>
              <a:rPr lang="en-US" altLang="zh-CN" dirty="0" smtClean="0"/>
              <a:t>5 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altLang="zh-CN" dirty="0" smtClean="0"/>
              <a:t>                </a:t>
            </a:r>
            <a:r>
              <a:rPr lang="en-US" altLang="zh-CN" dirty="0" err="1" smtClean="0"/>
              <a:t>InvMass</a:t>
            </a:r>
            <a:r>
              <a:rPr lang="en-US" altLang="zh-CN" dirty="0" smtClean="0"/>
              <a:t>(3.096GeV, 3.098GeV)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l-GR" altLang="zh-CN" dirty="0" smtClean="0"/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CN" dirty="0" smtClean="0"/>
              <a:t>Third </a:t>
            </a:r>
            <a:r>
              <a:rPr lang="el-GR" altLang="zh-CN" dirty="0" smtClean="0"/>
              <a:t>µ</a:t>
            </a:r>
            <a:r>
              <a:rPr lang="en-US" altLang="zh-CN" dirty="0" smtClean="0"/>
              <a:t>(</a:t>
            </a:r>
            <a:r>
              <a:rPr lang="el-GR" altLang="zh-CN" dirty="0" smtClean="0"/>
              <a:t>µ</a:t>
            </a:r>
            <a:r>
              <a:rPr lang="en-US" altLang="zh-CN" dirty="0" smtClean="0"/>
              <a:t> from </a:t>
            </a:r>
            <a:r>
              <a:rPr lang="en-US" altLang="zh-CN" dirty="0" err="1" smtClean="0"/>
              <a:t>Bc</a:t>
            </a:r>
            <a:r>
              <a:rPr lang="en-US" altLang="zh-CN" dirty="0" smtClean="0"/>
              <a:t>)</a:t>
            </a:r>
            <a:r>
              <a:rPr lang="el-GR" altLang="zh-CN" dirty="0" smtClean="0"/>
              <a:t>   </a:t>
            </a:r>
            <a:r>
              <a:rPr lang="en-US" altLang="zh-CN" dirty="0" smtClean="0"/>
              <a:t>pT≥2.5GeV  |</a:t>
            </a:r>
            <a:r>
              <a:rPr lang="el-GR" altLang="zh-CN" dirty="0" smtClean="0"/>
              <a:t>η|≤2.</a:t>
            </a:r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Cuts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85720" y="928670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714375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Theoretical status</a:t>
            </a:r>
          </a:p>
          <a:p>
            <a:pPr marL="714375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 status</a:t>
            </a:r>
            <a:endParaRPr kumimoji="0" lang="en-US" altLang="zh-CN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4375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generation</a:t>
            </a:r>
            <a:endParaRPr kumimoji="0" lang="en-US" altLang="zh-CN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4375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 parameters</a:t>
            </a:r>
            <a:endParaRPr kumimoji="0" lang="en-US" altLang="zh-CN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selection</a:t>
            </a:r>
          </a:p>
          <a:p>
            <a:pPr marL="361950"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selection</a:t>
            </a:r>
            <a:r>
              <a:rPr kumimoji="0" lang="en-US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strategy</a:t>
            </a:r>
          </a:p>
          <a:p>
            <a:pPr marL="361950"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and Reconstruction</a:t>
            </a:r>
          </a:p>
          <a:p>
            <a:pPr marL="361950"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Cuts: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candidate mass window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Jpsi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candidate mass window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Dimuon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pt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third </a:t>
            </a: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pt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level trigger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Jpsi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nomalnized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</a:t>
            </a:r>
            <a:r>
              <a:rPr kumimoji="0" lang="en-US" altLang="zh-CN" sz="2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candidate Pt</a:t>
            </a:r>
          </a:p>
          <a:p>
            <a:pPr marL="11620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nomalnized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</a:t>
            </a:r>
            <a:r>
              <a:rPr kumimoji="0" lang="en-US" altLang="zh-CN" sz="2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The results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efficiency of the cuts 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Invariant mass of </a:t>
            </a:r>
            <a:r>
              <a:rPr kumimoji="0" lang="en-US" altLang="zh-CN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</a:t>
            </a:r>
            <a:r>
              <a:rPr kumimoji="0" lang="en-US" altLang="zh-C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candidate</a:t>
            </a:r>
            <a:endParaRPr kumimoji="0" lang="zh-CN" alt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Criteria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4414" y="928670"/>
            <a:ext cx="2357454" cy="357190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err="1" smtClean="0"/>
              <a:t>Jpsi</a:t>
            </a:r>
            <a:r>
              <a:rPr lang="en-US" altLang="zh-CN" dirty="0" smtClean="0"/>
              <a:t> selection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595699"/>
            <a:ext cx="4843478" cy="26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6" y="1285860"/>
            <a:ext cx="38481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928662" y="3214686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selection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43372" y="2000240"/>
            <a:ext cx="4714908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smtClean="0"/>
              <a:t>My cut</a:t>
            </a:r>
            <a:endParaRPr lang="en-US" altLang="zh-CN" dirty="0" smtClean="0">
              <a:hlinkClick r:id="rId4" action="ppaction://hlinksldjump"/>
            </a:endParaRPr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err="1" smtClean="0">
                <a:hlinkClick r:id="rId4" action="ppaction://hlinksldjump"/>
              </a:rPr>
              <a:t>Bc</a:t>
            </a:r>
            <a:r>
              <a:rPr lang="en-US" altLang="zh-CN" dirty="0" smtClean="0">
                <a:hlinkClick r:id="rId4" action="ppaction://hlinksldjump"/>
              </a:rPr>
              <a:t> candidate mass window(2,12)</a:t>
            </a:r>
            <a:endParaRPr lang="en-US" altLang="zh-CN" dirty="0" smtClean="0"/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err="1" smtClean="0">
                <a:hlinkClick r:id="rId5" action="ppaction://hlinksldjump"/>
              </a:rPr>
              <a:t>Jpsi</a:t>
            </a:r>
            <a:r>
              <a:rPr lang="en-US" altLang="zh-CN" dirty="0" smtClean="0">
                <a:hlinkClick r:id="rId5" action="ppaction://hlinksldjump"/>
              </a:rPr>
              <a:t> candidate mass window(3.047,3.147)</a:t>
            </a:r>
            <a:endParaRPr lang="en-US" altLang="zh-CN" dirty="0" smtClean="0"/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err="1" smtClean="0">
                <a:hlinkClick r:id="rId6" action="ppaction://hlinksldjump"/>
              </a:rPr>
              <a:t>Dimuon</a:t>
            </a:r>
            <a:r>
              <a:rPr lang="en-US" altLang="zh-CN" dirty="0" smtClean="0">
                <a:hlinkClick r:id="rId6" action="ppaction://hlinksldjump"/>
              </a:rPr>
              <a:t> </a:t>
            </a:r>
            <a:r>
              <a:rPr lang="en-US" altLang="zh-CN" dirty="0" err="1" smtClean="0">
                <a:hlinkClick r:id="rId6" action="ppaction://hlinksldjump"/>
              </a:rPr>
              <a:t>muon</a:t>
            </a:r>
            <a:r>
              <a:rPr lang="en-US" altLang="zh-CN" dirty="0" smtClean="0">
                <a:hlinkClick r:id="rId6" action="ppaction://hlinksldjump"/>
              </a:rPr>
              <a:t> pt(&gt;2.5Gev/c)</a:t>
            </a:r>
            <a:endParaRPr lang="en-US" altLang="zh-CN" dirty="0" smtClean="0"/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smtClean="0">
                <a:hlinkClick r:id="rId7" action="ppaction://hlinksldjump"/>
              </a:rPr>
              <a:t>The third </a:t>
            </a:r>
            <a:r>
              <a:rPr lang="en-US" altLang="zh-CN" dirty="0" err="1" smtClean="0">
                <a:hlinkClick r:id="rId7" action="ppaction://hlinksldjump"/>
              </a:rPr>
              <a:t>muon</a:t>
            </a:r>
            <a:r>
              <a:rPr lang="en-US" altLang="zh-CN" dirty="0" smtClean="0">
                <a:hlinkClick r:id="rId7" action="ppaction://hlinksldjump"/>
              </a:rPr>
              <a:t> pt(&gt;3.0Gev/c)</a:t>
            </a:r>
            <a:endParaRPr lang="en-US" altLang="zh-CN" dirty="0" smtClean="0"/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smtClean="0">
                <a:hlinkClick r:id="rId8" action="ppaction://hlinksldjump"/>
              </a:rPr>
              <a:t>High level trigger(HLT_MU3)</a:t>
            </a:r>
            <a:endParaRPr lang="en-US" altLang="zh-CN" dirty="0" smtClean="0"/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err="1" smtClean="0">
                <a:hlinkClick r:id="rId9" action="ppaction://hlinksldjump"/>
              </a:rPr>
              <a:t>Jpsi</a:t>
            </a:r>
            <a:r>
              <a:rPr lang="en-US" altLang="zh-CN" dirty="0" smtClean="0">
                <a:hlinkClick r:id="rId9" action="ppaction://hlinksldjump"/>
              </a:rPr>
              <a:t> </a:t>
            </a:r>
            <a:r>
              <a:rPr lang="en-US" altLang="zh-CN" dirty="0" err="1" smtClean="0">
                <a:hlinkClick r:id="rId9" action="ppaction://hlinksldjump"/>
              </a:rPr>
              <a:t>nomalnized</a:t>
            </a:r>
            <a:r>
              <a:rPr lang="en-US" altLang="zh-CN" dirty="0" smtClean="0">
                <a:hlinkClick r:id="rId9" action="ppaction://hlinksldjump"/>
              </a:rPr>
              <a:t> </a:t>
            </a:r>
            <a:r>
              <a:rPr lang="en-US" altLang="zh-CN" dirty="0" smtClean="0">
                <a:sym typeface="Symbol"/>
                <a:hlinkClick r:id="rId9" action="ppaction://hlinksldjump"/>
              </a:rPr>
              <a:t></a:t>
            </a:r>
            <a:r>
              <a:rPr lang="en-US" altLang="zh-CN" baseline="30000" dirty="0" smtClean="0">
                <a:sym typeface="Symbol"/>
                <a:hlinkClick r:id="rId9" action="ppaction://hlinksldjump"/>
              </a:rPr>
              <a:t>2</a:t>
            </a:r>
            <a:r>
              <a:rPr lang="en-US" altLang="zh-CN" dirty="0" smtClean="0">
                <a:sym typeface="Symbol"/>
                <a:hlinkClick r:id="rId9" action="ppaction://hlinksldjump"/>
              </a:rPr>
              <a:t>(&lt;8)</a:t>
            </a:r>
            <a:endParaRPr lang="en-US" altLang="zh-CN" dirty="0" smtClean="0">
              <a:sym typeface="Symbol"/>
            </a:endParaRPr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err="1" smtClean="0">
                <a:hlinkClick r:id="rId10" action="ppaction://hlinksldjump"/>
              </a:rPr>
              <a:t>Bc</a:t>
            </a:r>
            <a:r>
              <a:rPr lang="en-US" altLang="zh-CN" dirty="0" smtClean="0">
                <a:hlinkClick r:id="rId10" action="ppaction://hlinksldjump"/>
              </a:rPr>
              <a:t> candidate Pt(&gt;3.0Gev/c)</a:t>
            </a:r>
            <a:endParaRPr lang="en-US" altLang="zh-CN" dirty="0" smtClean="0"/>
          </a:p>
          <a:p>
            <a:pPr marL="1162050" lvl="0" indent="-2667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 err="1" smtClean="0">
                <a:hlinkClick r:id="rId11" action="ppaction://hlinksldjump"/>
              </a:rPr>
              <a:t>Bc</a:t>
            </a:r>
            <a:r>
              <a:rPr lang="en-US" altLang="zh-CN" dirty="0" smtClean="0">
                <a:hlinkClick r:id="rId11" action="ppaction://hlinksldjump"/>
              </a:rPr>
              <a:t> </a:t>
            </a:r>
            <a:r>
              <a:rPr lang="en-US" altLang="zh-CN" dirty="0" err="1" smtClean="0">
                <a:hlinkClick r:id="rId11" action="ppaction://hlinksldjump"/>
              </a:rPr>
              <a:t>nomalnized</a:t>
            </a:r>
            <a:r>
              <a:rPr lang="en-US" altLang="zh-CN" dirty="0" smtClean="0">
                <a:hlinkClick r:id="rId11" action="ppaction://hlinksldjump"/>
              </a:rPr>
              <a:t> </a:t>
            </a:r>
            <a:r>
              <a:rPr lang="en-US" altLang="zh-CN" dirty="0" smtClean="0">
                <a:sym typeface="Symbol"/>
                <a:hlinkClick r:id="rId11" action="ppaction://hlinksldjump"/>
              </a:rPr>
              <a:t></a:t>
            </a:r>
            <a:r>
              <a:rPr lang="en-US" altLang="zh-CN" baseline="30000" dirty="0" smtClean="0">
                <a:sym typeface="Symbol"/>
                <a:hlinkClick r:id="rId11" action="ppaction://hlinksldjump"/>
              </a:rPr>
              <a:t>2</a:t>
            </a:r>
            <a:r>
              <a:rPr lang="en-US" altLang="zh-CN" dirty="0" smtClean="0">
                <a:sym typeface="Symbol"/>
                <a:hlinkClick r:id="rId11" action="ppaction://hlinksldjump"/>
              </a:rPr>
              <a:t> (&lt;8)</a:t>
            </a:r>
            <a:endParaRPr lang="en-US" altLang="zh-CN" baseline="300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Bc</a:t>
            </a:r>
            <a:r>
              <a:rPr lang="en-US" altLang="zh-CN" dirty="0" smtClean="0"/>
              <a:t> candidate mass window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00034" y="5429264"/>
            <a:ext cx="3786214" cy="857256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 smtClean="0"/>
              <a:t>Select condition:</a:t>
            </a:r>
          </a:p>
          <a:p>
            <a:r>
              <a:rPr lang="en-US" altLang="zh-CN" dirty="0" smtClean="0"/>
              <a:t>1) Inverse charge </a:t>
            </a:r>
            <a:r>
              <a:rPr lang="en-US" altLang="zh-CN" dirty="0" err="1" smtClean="0"/>
              <a:t>dimuon</a:t>
            </a:r>
            <a:r>
              <a:rPr lang="en-US" altLang="zh-CN" dirty="0" smtClean="0"/>
              <a:t>, the best one. </a:t>
            </a:r>
          </a:p>
          <a:p>
            <a:r>
              <a:rPr lang="en-US" altLang="zh-CN" dirty="0" smtClean="0"/>
              <a:t>2) </a:t>
            </a:r>
            <a:r>
              <a:rPr lang="en-US" altLang="zh-CN" dirty="0" err="1" smtClean="0"/>
              <a:t>kalman</a:t>
            </a:r>
            <a:r>
              <a:rPr lang="en-US" altLang="zh-CN" dirty="0" smtClean="0"/>
              <a:t> vertex fit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983233"/>
            <a:ext cx="321119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32208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31922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143248"/>
            <a:ext cx="319929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直接箭头连接符 12"/>
          <p:cNvCxnSpPr/>
          <p:nvPr/>
        </p:nvCxnSpPr>
        <p:spPr>
          <a:xfrm rot="5400000">
            <a:off x="4528449" y="2106603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286248" y="5500702"/>
            <a:ext cx="4643469" cy="571504"/>
            <a:chOff x="1214415" y="4929198"/>
            <a:chExt cx="4643469" cy="571504"/>
          </a:xfrm>
        </p:grpSpPr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1643042" y="4929198"/>
              <a:ext cx="421484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altLang="zh-CN" sz="3200" dirty="0" smtClean="0"/>
                <a:t>3)</a:t>
              </a:r>
              <a:r>
                <a:rPr lang="en-US" altLang="zh-CN" sz="3200" dirty="0" err="1" smtClean="0"/>
                <a:t>Bc</a:t>
              </a:r>
              <a:r>
                <a:rPr lang="en-US" altLang="zh-CN" sz="3200" dirty="0" smtClean="0"/>
                <a:t> mass window(2,12) </a:t>
              </a:r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下箭头 15"/>
            <p:cNvSpPr/>
            <p:nvPr/>
          </p:nvSpPr>
          <p:spPr>
            <a:xfrm rot="16200000">
              <a:off x="1284563" y="5001926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右箭头 16">
            <a:hlinkClick r:id="rId6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Jpsi</a:t>
            </a:r>
            <a:r>
              <a:rPr lang="en-US" altLang="zh-CN" dirty="0" smtClean="0"/>
              <a:t> candidate mass window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3857628"/>
            <a:ext cx="3214710" cy="500066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This is the reference to CDF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142984"/>
            <a:ext cx="319699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430" y="1197562"/>
            <a:ext cx="318290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箭头连接符 8"/>
          <p:cNvCxnSpPr/>
          <p:nvPr/>
        </p:nvCxnSpPr>
        <p:spPr>
          <a:xfrm rot="5400000">
            <a:off x="5529681" y="2320917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5400000">
            <a:off x="6037273" y="2314797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5400000">
            <a:off x="1087061" y="2255599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>
            <a:off x="1594653" y="2249479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142976" y="4572008"/>
            <a:ext cx="5572164" cy="571504"/>
            <a:chOff x="-1571667" y="4143380"/>
            <a:chExt cx="4214842" cy="571504"/>
          </a:xfrm>
        </p:grpSpPr>
        <p:sp>
          <p:nvSpPr>
            <p:cNvPr id="14" name="内容占位符 2"/>
            <p:cNvSpPr txBox="1">
              <a:spLocks/>
            </p:cNvSpPr>
            <p:nvPr/>
          </p:nvSpPr>
          <p:spPr>
            <a:xfrm>
              <a:off x="-1139376" y="4143380"/>
              <a:ext cx="3782551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altLang="zh-CN" sz="3200" dirty="0" smtClean="0"/>
                <a:t>3)</a:t>
              </a:r>
              <a:r>
                <a:rPr lang="en-US" altLang="zh-CN" sz="3200" dirty="0" err="1" smtClean="0"/>
                <a:t>Jpsi</a:t>
              </a:r>
              <a:r>
                <a:rPr lang="en-US" altLang="zh-CN" sz="3200" dirty="0" smtClean="0"/>
                <a:t> mass window(3.047,3.147) </a:t>
              </a:r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下箭头 14"/>
            <p:cNvSpPr/>
            <p:nvPr/>
          </p:nvSpPr>
          <p:spPr>
            <a:xfrm rot="16200000">
              <a:off x="-1501519" y="4216108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右箭头 15">
            <a:hlinkClick r:id="rId4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Dimuon</a:t>
            </a:r>
            <a:r>
              <a:rPr lang="en-US" altLang="zh-CN" dirty="0" smtClean="0"/>
              <a:t> pt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27" y="1025057"/>
            <a:ext cx="3669259" cy="247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3558658" cy="238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箭头连接符 8"/>
          <p:cNvCxnSpPr/>
          <p:nvPr/>
        </p:nvCxnSpPr>
        <p:spPr>
          <a:xfrm rot="5400000">
            <a:off x="749273" y="2647613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5400000">
            <a:off x="4964909" y="2409201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 txBox="1">
            <a:spLocks/>
          </p:cNvSpPr>
          <p:nvPr/>
        </p:nvSpPr>
        <p:spPr>
          <a:xfrm>
            <a:off x="1643042" y="3857628"/>
            <a:ext cx="471490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condition: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Inverse charge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dimuon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best one.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kalman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vertex fit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200" dirty="0" smtClean="0"/>
              <a:t>3)</a:t>
            </a:r>
            <a:r>
              <a:rPr lang="en-US" altLang="zh-CN" sz="3200" dirty="0" err="1" smtClean="0"/>
              <a:t>Bc</a:t>
            </a:r>
            <a:r>
              <a:rPr lang="en-US" altLang="zh-CN" sz="3200" dirty="0" smtClean="0"/>
              <a:t> mass window(2,12)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14415" y="4929198"/>
            <a:ext cx="4643469" cy="571504"/>
            <a:chOff x="1214415" y="4929198"/>
            <a:chExt cx="4643469" cy="571504"/>
          </a:xfrm>
        </p:grpSpPr>
        <p:sp>
          <p:nvSpPr>
            <p:cNvPr id="16" name="内容占位符 2"/>
            <p:cNvSpPr txBox="1">
              <a:spLocks/>
            </p:cNvSpPr>
            <p:nvPr/>
          </p:nvSpPr>
          <p:spPr>
            <a:xfrm>
              <a:off x="1643042" y="4929198"/>
              <a:ext cx="421484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bg2">
                    <a:lumMod val="50000"/>
                  </a:schemeClr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zh-CN" sz="3200" dirty="0" smtClean="0"/>
                <a:t>4)</a:t>
              </a:r>
              <a:r>
                <a:rPr lang="en-US" altLang="zh-CN" sz="3200" dirty="0" err="1" smtClean="0"/>
                <a:t>Dimuon</a:t>
              </a:r>
              <a:r>
                <a:rPr lang="en-US" altLang="zh-CN" sz="3200" dirty="0" smtClean="0"/>
                <a:t> pt &gt;2.5Gev</a:t>
              </a: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下箭头 16"/>
            <p:cNvSpPr/>
            <p:nvPr/>
          </p:nvSpPr>
          <p:spPr>
            <a:xfrm rot="16200000">
              <a:off x="1284563" y="5001926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右箭头 13">
            <a:hlinkClick r:id="rId4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 smtClean="0"/>
              <a:t>The third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pt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14422"/>
            <a:ext cx="3857652" cy="26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698" y="1142984"/>
            <a:ext cx="40388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箭头连接符 9"/>
          <p:cNvCxnSpPr/>
          <p:nvPr/>
        </p:nvCxnSpPr>
        <p:spPr>
          <a:xfrm rot="5400000">
            <a:off x="4551889" y="2544585"/>
            <a:ext cx="2000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5400000">
            <a:off x="274245" y="2518829"/>
            <a:ext cx="2000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214547" y="4572008"/>
            <a:ext cx="4643469" cy="571504"/>
            <a:chOff x="1214415" y="4929198"/>
            <a:chExt cx="4643469" cy="571504"/>
          </a:xfrm>
        </p:grpSpPr>
        <p:sp>
          <p:nvSpPr>
            <p:cNvPr id="14" name="内容占位符 2"/>
            <p:cNvSpPr txBox="1">
              <a:spLocks/>
            </p:cNvSpPr>
            <p:nvPr/>
          </p:nvSpPr>
          <p:spPr>
            <a:xfrm>
              <a:off x="1643042" y="4929198"/>
              <a:ext cx="421484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bg2">
                    <a:lumMod val="50000"/>
                  </a:schemeClr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zh-CN" sz="3200" dirty="0" smtClean="0"/>
                <a:t>5)The third  </a:t>
              </a:r>
              <a:r>
                <a:rPr lang="en-US" altLang="zh-CN" sz="3200" dirty="0" err="1" smtClean="0"/>
                <a:t>muon</a:t>
              </a:r>
              <a:r>
                <a:rPr lang="en-US" altLang="zh-CN" sz="3200" dirty="0" smtClean="0"/>
                <a:t> pt &gt;3Gev/c</a:t>
              </a: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下箭头 14"/>
            <p:cNvSpPr/>
            <p:nvPr/>
          </p:nvSpPr>
          <p:spPr>
            <a:xfrm rot="16200000">
              <a:off x="1284563" y="5001926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右箭头 15">
            <a:hlinkClick r:id="rId4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 level trigger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00205"/>
            <a:ext cx="3796352" cy="25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内容占位符 9"/>
          <p:cNvGrpSpPr>
            <a:grpSpLocks noGrp="1"/>
          </p:cNvGrpSpPr>
          <p:nvPr>
            <p:ph idx="1"/>
          </p:nvPr>
        </p:nvGrpSpPr>
        <p:grpSpPr>
          <a:xfrm>
            <a:off x="2428860" y="4857760"/>
            <a:ext cx="4286280" cy="571504"/>
            <a:chOff x="2428861" y="5500702"/>
            <a:chExt cx="4643469" cy="571504"/>
          </a:xfrm>
        </p:grpSpPr>
        <p:sp>
          <p:nvSpPr>
            <p:cNvPr id="11" name="内容占位符 2"/>
            <p:cNvSpPr txBox="1">
              <a:spLocks/>
            </p:cNvSpPr>
            <p:nvPr/>
          </p:nvSpPr>
          <p:spPr>
            <a:xfrm>
              <a:off x="2857488" y="5500702"/>
              <a:ext cx="421484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altLang="zh-CN" sz="3200" dirty="0" smtClean="0"/>
                <a:t>6) High level trigger HLT_Mu3 </a:t>
              </a:r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下箭头 11"/>
            <p:cNvSpPr/>
            <p:nvPr/>
          </p:nvSpPr>
          <p:spPr>
            <a:xfrm rot="16200000">
              <a:off x="2499009" y="5573430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75"/>
            <a:ext cx="3923670" cy="26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643438" y="407194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Bc</a:t>
            </a:r>
            <a:r>
              <a:rPr lang="en-US" altLang="zh-CN" dirty="0" smtClean="0"/>
              <a:t> High level trigger efficiency </a:t>
            </a:r>
            <a:endParaRPr lang="zh-CN" altLang="en-US" dirty="0"/>
          </a:p>
        </p:txBody>
      </p:sp>
      <p:sp>
        <p:nvSpPr>
          <p:cNvPr id="15" name="右箭头 14">
            <a:hlinkClick r:id="rId4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357850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sz="4200" dirty="0" smtClean="0"/>
              <a:t>Motivation</a:t>
            </a:r>
          </a:p>
          <a:p>
            <a:pPr marL="714375" indent="-266700"/>
            <a:r>
              <a:rPr lang="en-US" altLang="zh-CN" sz="3800" dirty="0" smtClean="0"/>
              <a:t>Theoretical status</a:t>
            </a:r>
          </a:p>
          <a:p>
            <a:pPr marL="714375" indent="-266700"/>
            <a:r>
              <a:rPr lang="zh-CN" altLang="zh-CN" sz="3800" dirty="0" smtClean="0"/>
              <a:t>Experimental status</a:t>
            </a:r>
            <a:endParaRPr lang="en-US" altLang="zh-CN" sz="3800" dirty="0" smtClean="0"/>
          </a:p>
          <a:p>
            <a:pPr marL="714375" indent="-266700"/>
            <a:r>
              <a:rPr lang="zh-CN" altLang="zh-CN" sz="3800" dirty="0" smtClean="0"/>
              <a:t>Event generation</a:t>
            </a:r>
            <a:endParaRPr lang="en-US" altLang="zh-CN" sz="3800" dirty="0" smtClean="0"/>
          </a:p>
          <a:p>
            <a:pPr marL="714375" indent="-266700"/>
            <a:r>
              <a:rPr lang="zh-CN" altLang="zh-CN" sz="3800" dirty="0" smtClean="0"/>
              <a:t>Related parameters</a:t>
            </a:r>
            <a:endParaRPr lang="en-US" altLang="zh-CN" sz="3800" dirty="0" smtClean="0"/>
          </a:p>
          <a:p>
            <a:r>
              <a:rPr lang="en-US" altLang="zh-CN" sz="4200" dirty="0" smtClean="0"/>
              <a:t>Event selection</a:t>
            </a:r>
          </a:p>
          <a:p>
            <a:pPr marL="361950" indent="85725"/>
            <a:r>
              <a:rPr lang="zh-CN" altLang="zh-CN" sz="3800" dirty="0" smtClean="0"/>
              <a:t>Event selection</a:t>
            </a:r>
            <a:r>
              <a:rPr lang="en-US" altLang="zh-CN" sz="3800" dirty="0" smtClean="0"/>
              <a:t> strategy</a:t>
            </a:r>
          </a:p>
          <a:p>
            <a:pPr marL="361950" indent="85725"/>
            <a:r>
              <a:rPr lang="en-US" altLang="zh-CN" sz="3800" dirty="0" smtClean="0"/>
              <a:t>Generate and Reconstruction</a:t>
            </a:r>
          </a:p>
          <a:p>
            <a:pPr marL="361950" indent="85725"/>
            <a:r>
              <a:rPr lang="en-US" altLang="zh-CN" sz="3800" dirty="0" smtClean="0"/>
              <a:t>The Cuts:</a:t>
            </a:r>
          </a:p>
          <a:p>
            <a:pPr marL="1162050" indent="-266700"/>
            <a:r>
              <a:rPr lang="en-US" altLang="zh-CN" sz="2900" dirty="0" err="1" smtClean="0"/>
              <a:t>Bc</a:t>
            </a:r>
            <a:r>
              <a:rPr lang="en-US" altLang="zh-CN" sz="2900" dirty="0" smtClean="0"/>
              <a:t> candidate mass window</a:t>
            </a:r>
          </a:p>
          <a:p>
            <a:pPr marL="1162050" indent="-266700"/>
            <a:r>
              <a:rPr lang="en-US" altLang="zh-CN" sz="2900" dirty="0" err="1" smtClean="0"/>
              <a:t>Jpsi</a:t>
            </a:r>
            <a:r>
              <a:rPr lang="en-US" altLang="zh-CN" sz="2900" dirty="0" smtClean="0"/>
              <a:t> candidate mass window</a:t>
            </a:r>
          </a:p>
          <a:p>
            <a:pPr marL="1162050" indent="-266700"/>
            <a:r>
              <a:rPr lang="en-US" altLang="zh-CN" sz="2900" dirty="0" err="1" smtClean="0"/>
              <a:t>Dimuon</a:t>
            </a:r>
            <a:r>
              <a:rPr lang="en-US" altLang="zh-CN" sz="2900" dirty="0" smtClean="0"/>
              <a:t> </a:t>
            </a:r>
            <a:r>
              <a:rPr lang="en-US" altLang="zh-CN" sz="2900" dirty="0" err="1" smtClean="0"/>
              <a:t>muon</a:t>
            </a:r>
            <a:r>
              <a:rPr lang="en-US" altLang="zh-CN" sz="2900" dirty="0" smtClean="0"/>
              <a:t> pt</a:t>
            </a:r>
          </a:p>
          <a:p>
            <a:pPr marL="1162050" indent="-266700"/>
            <a:r>
              <a:rPr lang="en-US" altLang="zh-CN" sz="2900" dirty="0" smtClean="0"/>
              <a:t>The third </a:t>
            </a:r>
            <a:r>
              <a:rPr lang="en-US" altLang="zh-CN" sz="2900" dirty="0" err="1" smtClean="0"/>
              <a:t>muon</a:t>
            </a:r>
            <a:r>
              <a:rPr lang="en-US" altLang="zh-CN" sz="2900" dirty="0" smtClean="0"/>
              <a:t> pt</a:t>
            </a:r>
          </a:p>
          <a:p>
            <a:pPr marL="1162050" indent="-266700"/>
            <a:r>
              <a:rPr lang="en-US" altLang="zh-CN" sz="2900" dirty="0" smtClean="0"/>
              <a:t>High level trigger</a:t>
            </a:r>
          </a:p>
          <a:p>
            <a:pPr marL="1162050" indent="-266700"/>
            <a:r>
              <a:rPr lang="en-US" altLang="zh-CN" sz="2900" dirty="0" err="1" smtClean="0"/>
              <a:t>Jpsi</a:t>
            </a:r>
            <a:r>
              <a:rPr lang="en-US" altLang="zh-CN" sz="2900" dirty="0" smtClean="0"/>
              <a:t> </a:t>
            </a:r>
            <a:r>
              <a:rPr lang="en-US" altLang="zh-CN" sz="2900" dirty="0" err="1" smtClean="0"/>
              <a:t>nomalnized</a:t>
            </a:r>
            <a:r>
              <a:rPr lang="en-US" altLang="zh-CN" sz="2900" dirty="0" smtClean="0"/>
              <a:t> </a:t>
            </a:r>
            <a:r>
              <a:rPr lang="en-US" altLang="zh-CN" sz="2900" dirty="0" smtClean="0">
                <a:sym typeface="Symbol"/>
              </a:rPr>
              <a:t></a:t>
            </a:r>
            <a:r>
              <a:rPr lang="en-US" altLang="zh-CN" sz="2900" baseline="30000" dirty="0" smtClean="0">
                <a:sym typeface="Symbol"/>
              </a:rPr>
              <a:t>2</a:t>
            </a:r>
          </a:p>
          <a:p>
            <a:pPr marL="1162050" indent="-266700"/>
            <a:r>
              <a:rPr lang="en-US" altLang="zh-CN" sz="2900" dirty="0" err="1" smtClean="0"/>
              <a:t>Bc</a:t>
            </a:r>
            <a:r>
              <a:rPr lang="en-US" altLang="zh-CN" sz="2900" dirty="0" smtClean="0"/>
              <a:t> candidate Pt</a:t>
            </a:r>
          </a:p>
          <a:p>
            <a:pPr marL="1162050" indent="-266700"/>
            <a:r>
              <a:rPr lang="en-US" altLang="zh-CN" sz="2900" dirty="0" err="1" smtClean="0"/>
              <a:t>Bc</a:t>
            </a:r>
            <a:r>
              <a:rPr lang="en-US" altLang="zh-CN" sz="2900" dirty="0" smtClean="0"/>
              <a:t> </a:t>
            </a:r>
            <a:r>
              <a:rPr lang="en-US" altLang="zh-CN" sz="2900" dirty="0" err="1" smtClean="0"/>
              <a:t>nomalnized</a:t>
            </a:r>
            <a:r>
              <a:rPr lang="en-US" altLang="zh-CN" sz="2900" dirty="0" smtClean="0"/>
              <a:t> </a:t>
            </a:r>
            <a:r>
              <a:rPr lang="en-US" altLang="zh-CN" sz="2900" dirty="0" smtClean="0">
                <a:sym typeface="Symbol"/>
              </a:rPr>
              <a:t></a:t>
            </a:r>
            <a:r>
              <a:rPr lang="en-US" altLang="zh-CN" sz="2900" baseline="30000" dirty="0" smtClean="0">
                <a:sym typeface="Symbol"/>
              </a:rPr>
              <a:t>2</a:t>
            </a:r>
          </a:p>
          <a:p>
            <a:pPr marL="361950" indent="-361950"/>
            <a:r>
              <a:rPr lang="en-US" altLang="zh-CN" sz="4200" dirty="0" smtClean="0">
                <a:sym typeface="Symbol"/>
              </a:rPr>
              <a:t>The results</a:t>
            </a:r>
          </a:p>
          <a:p>
            <a:pPr marL="361950" indent="0"/>
            <a:r>
              <a:rPr lang="en-US" altLang="zh-CN" sz="3800" dirty="0" smtClean="0"/>
              <a:t>The efficiency of the cuts </a:t>
            </a:r>
          </a:p>
          <a:p>
            <a:pPr marL="361950" indent="0"/>
            <a:r>
              <a:rPr lang="en-US" altLang="zh-CN" sz="3800" dirty="0" smtClean="0"/>
              <a:t>Invariant mass of </a:t>
            </a:r>
            <a:r>
              <a:rPr lang="en-US" altLang="zh-CN" sz="3800" dirty="0" err="1" smtClean="0"/>
              <a:t>Bc</a:t>
            </a:r>
            <a:r>
              <a:rPr lang="en-US" altLang="zh-CN" sz="3800" dirty="0" smtClean="0"/>
              <a:t> candidate</a:t>
            </a:r>
            <a:endParaRPr lang="zh-CN" alt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effectLst/>
              </a:rPr>
              <a:t>Jpsi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err="1" smtClean="0">
                <a:effectLst/>
              </a:rPr>
              <a:t>nomalnized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smtClean="0">
                <a:effectLst/>
                <a:sym typeface="Symbol"/>
              </a:rPr>
              <a:t></a:t>
            </a:r>
            <a:r>
              <a:rPr lang="en-US" altLang="zh-CN" baseline="30000" dirty="0" smtClean="0">
                <a:effectLst/>
                <a:sym typeface="Symbol"/>
              </a:rPr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3578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CMS B-Physics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000" y="3214686"/>
            <a:ext cx="318993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319450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28670"/>
            <a:ext cx="31945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85" y="928670"/>
            <a:ext cx="320654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箭头连接符 10"/>
          <p:cNvCxnSpPr/>
          <p:nvPr/>
        </p:nvCxnSpPr>
        <p:spPr>
          <a:xfrm rot="5400000">
            <a:off x="1590865" y="2249479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5400000">
            <a:off x="5589805" y="2295039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5591393" y="4566233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1608117" y="4566233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2428861" y="5500702"/>
            <a:ext cx="4643469" cy="571504"/>
            <a:chOff x="2428861" y="5500702"/>
            <a:chExt cx="4643469" cy="571504"/>
          </a:xfrm>
        </p:grpSpPr>
        <p:sp>
          <p:nvSpPr>
            <p:cNvPr id="18" name="内容占位符 2"/>
            <p:cNvSpPr txBox="1">
              <a:spLocks/>
            </p:cNvSpPr>
            <p:nvPr/>
          </p:nvSpPr>
          <p:spPr>
            <a:xfrm>
              <a:off x="2857488" y="5500702"/>
              <a:ext cx="421484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altLang="zh-CN" sz="3200" dirty="0" smtClean="0"/>
                <a:t>7)</a:t>
              </a:r>
              <a:r>
                <a:rPr lang="en-US" altLang="zh-CN" sz="3200" dirty="0" err="1" smtClean="0"/>
                <a:t>Jpsi</a:t>
              </a:r>
              <a:r>
                <a:rPr lang="en-US" altLang="zh-CN" sz="3200" dirty="0" smtClean="0"/>
                <a:t> </a:t>
              </a:r>
              <a:r>
                <a:rPr lang="en-US" altLang="zh-CN" sz="3200" dirty="0" err="1" smtClean="0"/>
                <a:t>nomalnized</a:t>
              </a:r>
              <a:r>
                <a:rPr lang="en-US" altLang="zh-CN" sz="3200" dirty="0" smtClean="0"/>
                <a:t> </a:t>
              </a:r>
              <a:r>
                <a:rPr lang="en-US" altLang="zh-CN" sz="3200" dirty="0" smtClean="0">
                  <a:sym typeface="Symbol"/>
                </a:rPr>
                <a:t></a:t>
              </a:r>
              <a:r>
                <a:rPr lang="en-US" altLang="zh-CN" sz="3200" baseline="30000" dirty="0" smtClean="0">
                  <a:sym typeface="Symbol"/>
                </a:rPr>
                <a:t>2</a:t>
              </a:r>
              <a:r>
                <a:rPr lang="en-US" altLang="zh-CN" sz="3200" dirty="0" smtClean="0">
                  <a:sym typeface="Symbol"/>
                </a:rPr>
                <a:t>&lt;8(</a:t>
              </a:r>
              <a:r>
                <a:rPr lang="en-US" altLang="zh-CN" sz="3200" baseline="30000" dirty="0" smtClean="0">
                  <a:sym typeface="Symbol"/>
                </a:rPr>
                <a:t>2</a:t>
              </a:r>
              <a:r>
                <a:rPr lang="en-US" altLang="zh-CN" sz="3200" dirty="0" smtClean="0">
                  <a:sym typeface="Symbol"/>
                </a:rPr>
                <a:t>/</a:t>
              </a:r>
              <a:r>
                <a:rPr lang="en-US" altLang="zh-CN" sz="3200" dirty="0" err="1" smtClean="0">
                  <a:sym typeface="Symbol"/>
                </a:rPr>
                <a:t>ndof</a:t>
              </a:r>
              <a:r>
                <a:rPr lang="en-US" altLang="zh-CN" sz="3200" dirty="0" smtClean="0">
                  <a:sym typeface="Symbol"/>
                </a:rPr>
                <a:t>)</a:t>
              </a:r>
              <a:endParaRPr lang="en-US" altLang="zh-CN" sz="3200" dirty="0" smtClean="0"/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下箭头 18"/>
            <p:cNvSpPr/>
            <p:nvPr/>
          </p:nvSpPr>
          <p:spPr>
            <a:xfrm rot="16200000">
              <a:off x="2499009" y="5573430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右箭头 20">
            <a:hlinkClick r:id="rId6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Bc</a:t>
            </a:r>
            <a:r>
              <a:rPr lang="en-US" altLang="zh-CN" dirty="0" smtClean="0"/>
              <a:t> candidate Pt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3429024" cy="23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3372726" cy="228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969354"/>
            <a:ext cx="3429024" cy="231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976259"/>
            <a:ext cx="3429024" cy="230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箭头连接符 10"/>
          <p:cNvCxnSpPr/>
          <p:nvPr/>
        </p:nvCxnSpPr>
        <p:spPr>
          <a:xfrm rot="5400000">
            <a:off x="805630" y="2497333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5400000">
            <a:off x="4313762" y="2008072"/>
            <a:ext cx="2000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643042" y="5786454"/>
            <a:ext cx="4643469" cy="571504"/>
            <a:chOff x="1214415" y="4929198"/>
            <a:chExt cx="4643469" cy="571504"/>
          </a:xfrm>
        </p:grpSpPr>
        <p:sp>
          <p:nvSpPr>
            <p:cNvPr id="17" name="内容占位符 2"/>
            <p:cNvSpPr txBox="1">
              <a:spLocks/>
            </p:cNvSpPr>
            <p:nvPr/>
          </p:nvSpPr>
          <p:spPr>
            <a:xfrm>
              <a:off x="1643042" y="4929198"/>
              <a:ext cx="421484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bg2">
                    <a:lumMod val="50000"/>
                  </a:schemeClr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zh-CN" sz="3200" dirty="0" smtClean="0"/>
                <a:t>8)</a:t>
              </a:r>
              <a:r>
                <a:rPr lang="en-US" altLang="zh-CN" sz="3200" dirty="0" err="1" smtClean="0"/>
                <a:t>Bc</a:t>
              </a:r>
              <a:r>
                <a:rPr lang="en-US" altLang="zh-CN" sz="3200" dirty="0" smtClean="0"/>
                <a:t> candidate pt &gt;12Gev/c</a:t>
              </a: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下箭头 18"/>
            <p:cNvSpPr/>
            <p:nvPr/>
          </p:nvSpPr>
          <p:spPr>
            <a:xfrm rot="16200000">
              <a:off x="1284563" y="5001926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右箭头 14">
            <a:hlinkClick r:id="rId6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effectLst/>
              </a:rPr>
              <a:t>Bc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err="1" smtClean="0">
                <a:effectLst/>
              </a:rPr>
              <a:t>nomalnized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 smtClean="0">
                <a:effectLst/>
                <a:sym typeface="Symbol"/>
              </a:rPr>
              <a:t></a:t>
            </a:r>
            <a:r>
              <a:rPr lang="en-US" altLang="zh-CN" baseline="30000" dirty="0" smtClean="0">
                <a:effectLst/>
                <a:sym typeface="Symbol"/>
              </a:rPr>
              <a:t>2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32" y="928670"/>
            <a:ext cx="31922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5510" y="928670"/>
            <a:ext cx="31945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510" y="3197826"/>
            <a:ext cx="32112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010" y="3214686"/>
            <a:ext cx="318743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接箭头连接符 20"/>
          <p:cNvCxnSpPr/>
          <p:nvPr/>
        </p:nvCxnSpPr>
        <p:spPr>
          <a:xfrm rot="5400000">
            <a:off x="2075639" y="2356636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5400000">
            <a:off x="5747552" y="2399499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5400000">
            <a:off x="2070876" y="4590264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5400000">
            <a:off x="5768190" y="4642652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428861" y="5500702"/>
            <a:ext cx="4643469" cy="571504"/>
            <a:chOff x="2428861" y="5500702"/>
            <a:chExt cx="4643469" cy="571504"/>
          </a:xfrm>
        </p:grpSpPr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2857488" y="5500702"/>
              <a:ext cx="421484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Select </a:t>
              </a:r>
              <a:r>
                <a:rPr lang="en-US" altLang="zh-CN" sz="3200" dirty="0" smtClean="0"/>
                <a:t>Criteria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altLang="zh-CN" sz="3200" dirty="0" smtClean="0"/>
                <a:t>9)</a:t>
              </a:r>
              <a:r>
                <a:rPr lang="en-US" altLang="zh-CN" sz="3200" dirty="0" err="1" smtClean="0"/>
                <a:t>Jpsi</a:t>
              </a:r>
              <a:r>
                <a:rPr lang="en-US" altLang="zh-CN" sz="3200" dirty="0" smtClean="0"/>
                <a:t> </a:t>
              </a:r>
              <a:r>
                <a:rPr lang="en-US" altLang="zh-CN" sz="3200" dirty="0" err="1" smtClean="0"/>
                <a:t>nomalnized</a:t>
              </a:r>
              <a:r>
                <a:rPr lang="en-US" altLang="zh-CN" sz="3200" dirty="0" smtClean="0"/>
                <a:t> </a:t>
              </a:r>
              <a:r>
                <a:rPr lang="en-US" altLang="zh-CN" sz="3200" dirty="0" smtClean="0">
                  <a:sym typeface="Symbol"/>
                </a:rPr>
                <a:t></a:t>
              </a:r>
              <a:r>
                <a:rPr lang="en-US" altLang="zh-CN" sz="3200" baseline="30000" dirty="0" smtClean="0">
                  <a:sym typeface="Symbol"/>
                </a:rPr>
                <a:t>2</a:t>
              </a:r>
              <a:r>
                <a:rPr lang="en-US" altLang="zh-CN" sz="3200" dirty="0" smtClean="0">
                  <a:sym typeface="Symbol"/>
                </a:rPr>
                <a:t>&lt;8(</a:t>
              </a:r>
              <a:r>
                <a:rPr lang="en-US" altLang="zh-CN" sz="3200" baseline="30000" dirty="0" smtClean="0">
                  <a:sym typeface="Symbol"/>
                </a:rPr>
                <a:t>2</a:t>
              </a:r>
              <a:r>
                <a:rPr lang="en-US" altLang="zh-CN" sz="3200" dirty="0" smtClean="0">
                  <a:sym typeface="Symbol"/>
                </a:rPr>
                <a:t>/</a:t>
              </a:r>
              <a:r>
                <a:rPr lang="en-US" altLang="zh-CN" sz="3200" dirty="0" err="1" smtClean="0">
                  <a:sym typeface="Symbol"/>
                </a:rPr>
                <a:t>ndof</a:t>
              </a:r>
              <a:r>
                <a:rPr lang="en-US" altLang="zh-CN" sz="3200" dirty="0" smtClean="0">
                  <a:sym typeface="Symbol"/>
                </a:rPr>
                <a:t>)</a:t>
              </a:r>
              <a:endParaRPr lang="en-US" altLang="zh-CN" sz="3200" dirty="0" smtClean="0"/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lvl="0" indent="-342900">
                <a:spcBef>
                  <a:spcPct val="20000"/>
                </a:spcBef>
                <a:buClr>
                  <a:schemeClr val="bg2">
                    <a:lumMod val="50000"/>
                  </a:schemeClr>
                </a:buClr>
                <a:buFont typeface="Arial" pitchFamily="34" charset="0"/>
                <a:buChar char="•"/>
              </a:pPr>
              <a:endPara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下箭头 15"/>
            <p:cNvSpPr/>
            <p:nvPr/>
          </p:nvSpPr>
          <p:spPr>
            <a:xfrm rot="16200000">
              <a:off x="2499009" y="5573430"/>
              <a:ext cx="214313" cy="35460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右箭头 16">
            <a:hlinkClick r:id="rId6" action="ppaction://hlinksldjump"/>
          </p:cNvPr>
          <p:cNvSpPr/>
          <p:nvPr/>
        </p:nvSpPr>
        <p:spPr>
          <a:xfrm rot="10800000">
            <a:off x="8288515" y="5999230"/>
            <a:ext cx="357190" cy="1444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1950" indent="-361950"/>
            <a:r>
              <a:rPr lang="en-US" altLang="zh-CN" dirty="0" smtClean="0">
                <a:sym typeface="Symbol"/>
              </a:rPr>
              <a:t>The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357850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sz="42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714375" indent="-266700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Theoretical status</a:t>
            </a:r>
          </a:p>
          <a:p>
            <a:pPr marL="714375" indent="-266700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Experimental status</a:t>
            </a:r>
            <a:endParaRPr lang="en-US" altLang="zh-CN" sz="3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714375" indent="-266700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Event generation</a:t>
            </a:r>
            <a:endParaRPr lang="en-US" altLang="zh-CN" sz="3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714375" indent="-266700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Related parameters</a:t>
            </a:r>
            <a:endParaRPr lang="en-US" altLang="zh-CN" sz="3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sz="4200" dirty="0" smtClean="0">
                <a:solidFill>
                  <a:schemeClr val="bg1">
                    <a:lumMod val="65000"/>
                  </a:schemeClr>
                </a:solidFill>
              </a:rPr>
              <a:t>Event selection</a:t>
            </a:r>
          </a:p>
          <a:p>
            <a:pPr marL="361950" indent="85725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Event selection</a:t>
            </a:r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 strategy</a:t>
            </a:r>
          </a:p>
          <a:p>
            <a:pPr marL="361950" indent="85725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Generate and Reconstruction</a:t>
            </a:r>
          </a:p>
          <a:p>
            <a:pPr marL="361950" indent="85725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The Cuts: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candidate mass window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Jpsi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candidate mass window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Dimuon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muon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pt</a:t>
            </a:r>
          </a:p>
          <a:p>
            <a:pPr marL="1162050" indent="-266700"/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The third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muon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pt</a:t>
            </a:r>
          </a:p>
          <a:p>
            <a:pPr marL="1162050" indent="-266700"/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High level trigger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Jpsi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nomalnized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</a:t>
            </a:r>
            <a:r>
              <a:rPr lang="en-US" altLang="zh-CN" sz="2900" baseline="300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2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candidate Pt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nomalnized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</a:t>
            </a:r>
            <a:r>
              <a:rPr lang="en-US" altLang="zh-CN" sz="2900" baseline="300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2</a:t>
            </a:r>
          </a:p>
          <a:p>
            <a:pPr marL="361950" indent="-361950"/>
            <a:r>
              <a:rPr lang="en-US" altLang="zh-CN" sz="4200" dirty="0" smtClean="0">
                <a:sym typeface="Symbol"/>
              </a:rPr>
              <a:t>The results</a:t>
            </a:r>
          </a:p>
          <a:p>
            <a:pPr marL="361950" indent="0"/>
            <a:r>
              <a:rPr lang="en-US" altLang="zh-CN" sz="3800" dirty="0" smtClean="0"/>
              <a:t>The efficiency of the cuts </a:t>
            </a:r>
          </a:p>
          <a:p>
            <a:pPr marL="361950" indent="0"/>
            <a:r>
              <a:rPr lang="en-US" altLang="zh-CN" sz="3800" dirty="0" smtClean="0"/>
              <a:t>Invariant mass of </a:t>
            </a:r>
            <a:r>
              <a:rPr lang="en-US" altLang="zh-CN" sz="3800" dirty="0" err="1" smtClean="0"/>
              <a:t>Bc</a:t>
            </a:r>
            <a:r>
              <a:rPr lang="en-US" altLang="zh-CN" sz="3800" dirty="0" smtClean="0"/>
              <a:t> candidate</a:t>
            </a:r>
            <a:endParaRPr lang="zh-CN" alt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efficiency of the cuts 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928660" y="1285860"/>
          <a:ext cx="7000926" cy="449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071570"/>
                <a:gridCol w="1071571"/>
                <a:gridCol w="1166821"/>
                <a:gridCol w="1166821"/>
                <a:gridCol w="1166821"/>
              </a:tblGrid>
              <a:tr h="513498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Signal</a:t>
                      </a:r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</a:t>
                      </a:r>
                      <a:r>
                        <a:rPr lang="en-US" altLang="zh-CN" sz="1200" dirty="0" smtClean="0">
                          <a:latin typeface="Calibri"/>
                        </a:rPr>
                        <a:t>→J/</a:t>
                      </a:r>
                      <a:r>
                        <a:rPr lang="en-US" altLang="zh-CN" sz="1200" dirty="0" smtClean="0">
                          <a:latin typeface="Calibri"/>
                          <a:sym typeface="Symbol"/>
                        </a:rPr>
                        <a:t> background</a:t>
                      </a:r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description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Selection Criteria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Events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Efﬁciency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Events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Efﬁciency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16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Bc</a:t>
                      </a:r>
                      <a:r>
                        <a:rPr lang="en-US" altLang="zh-CN" sz="1200" dirty="0" smtClean="0"/>
                        <a:t> mass window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(2,12)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52637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0.38531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21065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0.00865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516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J/</a:t>
                      </a:r>
                      <a:r>
                        <a:rPr lang="en-US" altLang="zh-CN" sz="1200" dirty="0" smtClean="0">
                          <a:sym typeface="Symbol"/>
                        </a:rPr>
                        <a:t> </a:t>
                      </a:r>
                      <a:r>
                        <a:rPr lang="en-US" altLang="zh-CN" sz="1200" dirty="0" smtClean="0"/>
                        <a:t>mass window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(3.047,3.147)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39669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0.29038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14267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0.00586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16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HLTigger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HLT_Mu3 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36386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0.26635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10256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0.00421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16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Dimuon</a:t>
                      </a:r>
                      <a:r>
                        <a:rPr lang="en-US" altLang="zh-CN" sz="1200" baseline="0" dirty="0" smtClean="0"/>
                        <a:t> pt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&gt;2.5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36289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0.26564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9074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0.00373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16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J/</a:t>
                      </a:r>
                      <a:r>
                        <a:rPr lang="en-US" altLang="zh-CN" sz="1200" dirty="0" smtClean="0">
                          <a:sym typeface="Symbol"/>
                        </a:rPr>
                        <a:t> </a:t>
                      </a:r>
                      <a:r>
                        <a:rPr lang="en-US" altLang="zh-CN" sz="1200" dirty="0" err="1" smtClean="0"/>
                        <a:t>Nomalized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n-US" altLang="zh-CN" sz="1200" dirty="0" smtClean="0">
                          <a:sym typeface="Symbol"/>
                        </a:rPr>
                        <a:t></a:t>
                      </a:r>
                      <a:r>
                        <a:rPr lang="en-US" altLang="zh-CN" sz="1200" baseline="30000" dirty="0" smtClean="0">
                          <a:sym typeface="Symbol"/>
                        </a:rPr>
                        <a:t>2</a:t>
                      </a:r>
                      <a:r>
                        <a:rPr lang="en-US" altLang="zh-CN" sz="1200" dirty="0" smtClean="0"/>
                        <a:t> 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&lt;8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35503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0.25989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8802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0.00362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16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Third </a:t>
                      </a:r>
                      <a:r>
                        <a:rPr lang="en-US" altLang="zh-CN" sz="1200" dirty="0" err="1" smtClean="0"/>
                        <a:t>muon</a:t>
                      </a:r>
                      <a:r>
                        <a:rPr lang="en-US" altLang="zh-CN" sz="1200" dirty="0" smtClean="0"/>
                        <a:t> pt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&gt;3.0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33676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0.24651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4605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0.00189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16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Bc</a:t>
                      </a:r>
                      <a:r>
                        <a:rPr lang="en-US" altLang="zh-CN" sz="1200" dirty="0" smtClean="0"/>
                        <a:t> candidate pt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&gt;12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32098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0.23496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2818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0.00116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416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Bc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n-US" altLang="zh-CN" sz="1200" dirty="0" err="1" smtClean="0"/>
                        <a:t>Nomalized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n-US" altLang="zh-CN" sz="1200" dirty="0" smtClean="0">
                          <a:sym typeface="Symbol"/>
                        </a:rPr>
                        <a:t></a:t>
                      </a:r>
                      <a:r>
                        <a:rPr lang="en-US" altLang="zh-CN" sz="1200" baseline="30000" dirty="0" smtClean="0">
                          <a:sym typeface="Symbol"/>
                        </a:rPr>
                        <a:t>2</a:t>
                      </a:r>
                      <a:r>
                        <a:rPr lang="en-US" altLang="zh-CN" sz="1200" dirty="0" smtClean="0"/>
                        <a:t> </a:t>
                      </a:r>
                      <a:endParaRPr lang="zh-CN" altLang="en-US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&lt;8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31730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0.23227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1149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0.00047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dirty="0" smtClean="0"/>
              <a:t>Invariant mass of </a:t>
            </a:r>
            <a:r>
              <a:rPr lang="en-US" altLang="zh-CN" dirty="0" err="1" smtClean="0"/>
              <a:t>Bc</a:t>
            </a:r>
            <a:r>
              <a:rPr lang="en-US" altLang="zh-CN" dirty="0" smtClean="0"/>
              <a:t> candidate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714612" y="3429000"/>
            <a:ext cx="4643470" cy="2500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</a:t>
            </a:r>
            <a:r>
              <a:rPr lang="en-US" altLang="zh-CN" sz="3200" dirty="0" smtClean="0"/>
              <a:t>Criteria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Inverse charge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dimuon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best one.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3200" dirty="0" smtClean="0"/>
              <a:t>2)</a:t>
            </a:r>
            <a:r>
              <a:rPr lang="en-US" altLang="zh-CN" sz="3200" dirty="0" err="1" smtClean="0"/>
              <a:t>Bc</a:t>
            </a:r>
            <a:r>
              <a:rPr lang="en-US" altLang="zh-CN" sz="3200" dirty="0" smtClean="0"/>
              <a:t> mass window(2,12)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3200" dirty="0" smtClean="0"/>
              <a:t>3) </a:t>
            </a:r>
            <a:r>
              <a:rPr lang="en-US" altLang="zh-CN" sz="3200" dirty="0" err="1" smtClean="0"/>
              <a:t>Jpsi</a:t>
            </a:r>
            <a:r>
              <a:rPr lang="en-US" altLang="zh-CN" sz="3200" dirty="0" smtClean="0"/>
              <a:t> mass window(3.047,3.147)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200" dirty="0" smtClean="0"/>
              <a:t>4) Single </a:t>
            </a:r>
            <a:r>
              <a:rPr lang="en-US" altLang="zh-CN" sz="3200" dirty="0" err="1" smtClean="0"/>
              <a:t>muon</a:t>
            </a:r>
            <a:r>
              <a:rPr lang="en-US" altLang="zh-CN" sz="3200" dirty="0" smtClean="0"/>
              <a:t> pt&gt;2.5Gev/c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200" dirty="0" smtClean="0"/>
              <a:t>5</a:t>
            </a:r>
            <a:r>
              <a:rPr lang="en-US" altLang="zh-CN" sz="3200" baseline="0" dirty="0" smtClean="0"/>
              <a:t>)The</a:t>
            </a:r>
            <a:r>
              <a:rPr lang="en-US" altLang="zh-CN" sz="3200" dirty="0" smtClean="0"/>
              <a:t> third </a:t>
            </a:r>
            <a:r>
              <a:rPr lang="en-US" altLang="zh-CN" sz="3200" dirty="0" err="1" smtClean="0"/>
              <a:t>muon</a:t>
            </a:r>
            <a:r>
              <a:rPr lang="en-US" altLang="zh-CN" sz="3200" dirty="0" smtClean="0"/>
              <a:t> pt&gt;3.0Gev/c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CN" sz="3200" dirty="0" smtClean="0"/>
              <a:t>6) High level trigger HLT_Mu3 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3200" dirty="0" smtClean="0"/>
              <a:t>7)</a:t>
            </a:r>
            <a:r>
              <a:rPr lang="en-US" altLang="zh-CN" sz="3200" dirty="0" err="1" smtClean="0"/>
              <a:t>Jpsi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nomalnized</a:t>
            </a:r>
            <a:r>
              <a:rPr lang="en-US" altLang="zh-CN" sz="3200" dirty="0" smtClean="0"/>
              <a:t> </a:t>
            </a:r>
            <a:r>
              <a:rPr lang="en-US" altLang="zh-CN" sz="3200" dirty="0" smtClean="0">
                <a:sym typeface="Symbol"/>
              </a:rPr>
              <a:t></a:t>
            </a:r>
            <a:r>
              <a:rPr lang="en-US" altLang="zh-CN" sz="3200" baseline="30000" dirty="0" smtClean="0">
                <a:sym typeface="Symbol"/>
              </a:rPr>
              <a:t>2</a:t>
            </a:r>
            <a:r>
              <a:rPr lang="en-US" altLang="zh-CN" sz="3200" dirty="0" smtClean="0">
                <a:sym typeface="Symbol"/>
              </a:rPr>
              <a:t>&lt;8(</a:t>
            </a:r>
            <a:r>
              <a:rPr lang="en-US" altLang="zh-CN" sz="3200" baseline="30000" dirty="0" smtClean="0">
                <a:sym typeface="Symbol"/>
              </a:rPr>
              <a:t>2</a:t>
            </a:r>
            <a:r>
              <a:rPr lang="en-US" altLang="zh-CN" sz="3200" dirty="0" smtClean="0">
                <a:sym typeface="Symbol"/>
              </a:rPr>
              <a:t>/</a:t>
            </a:r>
            <a:r>
              <a:rPr lang="en-US" altLang="zh-CN" sz="3200" dirty="0" err="1" smtClean="0">
                <a:sym typeface="Symbol"/>
              </a:rPr>
              <a:t>ndof</a:t>
            </a:r>
            <a:r>
              <a:rPr lang="en-US" altLang="zh-CN" sz="3200" dirty="0" smtClean="0">
                <a:sym typeface="Symbol"/>
              </a:rPr>
              <a:t>)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200" dirty="0" smtClean="0"/>
              <a:t>8)</a:t>
            </a:r>
            <a:r>
              <a:rPr lang="en-US" altLang="zh-CN" sz="3200" dirty="0" err="1" smtClean="0"/>
              <a:t>Bc</a:t>
            </a:r>
            <a:r>
              <a:rPr lang="en-US" altLang="zh-CN" sz="3200" dirty="0" smtClean="0"/>
              <a:t> pt&gt;12.0Gev/c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9)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nomalnized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</a:t>
            </a:r>
            <a:r>
              <a:rPr kumimoji="0" lang="en-US" altLang="zh-CN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</a:t>
            </a:r>
            <a:r>
              <a:rPr lang="en-US" altLang="zh-CN" sz="3200" dirty="0" smtClean="0">
                <a:sym typeface="Symbol"/>
              </a:rPr>
              <a:t>&lt;8(</a:t>
            </a:r>
            <a:r>
              <a:rPr lang="en-US" altLang="zh-CN" sz="3200" baseline="30000" dirty="0" smtClean="0">
                <a:sym typeface="Symbol"/>
              </a:rPr>
              <a:t>2</a:t>
            </a:r>
            <a:r>
              <a:rPr lang="en-US" altLang="zh-CN" sz="3200" dirty="0" smtClean="0">
                <a:sym typeface="Symbol"/>
              </a:rPr>
              <a:t>/</a:t>
            </a:r>
            <a:r>
              <a:rPr lang="en-US" altLang="zh-CN" sz="3200" dirty="0" err="1" smtClean="0">
                <a:sym typeface="Symbol"/>
              </a:rPr>
              <a:t>ndof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318766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7313" y="1000108"/>
            <a:ext cx="320886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14612" y="1071546"/>
            <a:ext cx="5572164" cy="42862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Integrated in 1fb</a:t>
            </a:r>
            <a:r>
              <a:rPr lang="en-US" altLang="zh-CN" baseline="30000" dirty="0" smtClean="0"/>
              <a:t>-1</a:t>
            </a:r>
            <a:endParaRPr lang="zh-CN" altLang="en-US" baseline="30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292" y="1840504"/>
            <a:ext cx="320408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40504"/>
            <a:ext cx="319929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step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Add QCD </a:t>
            </a:r>
            <a:r>
              <a:rPr lang="en-US" altLang="zh-CN" dirty="0" err="1" smtClean="0"/>
              <a:t>backgruond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Add Criteria </a:t>
            </a:r>
            <a:r>
              <a:rPr lang="en-US" altLang="zh-CN" dirty="0" err="1" smtClean="0"/>
              <a:t>signiﬁcance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L</a:t>
            </a:r>
            <a:r>
              <a:rPr lang="en-US" altLang="zh-CN" baseline="30000" dirty="0" err="1" smtClean="0"/>
              <a:t>PDL</a:t>
            </a:r>
            <a:r>
              <a:rPr lang="en-US" altLang="zh-CN" baseline="-25000" dirty="0" err="1" smtClean="0"/>
              <a:t>xy</a:t>
            </a:r>
            <a:r>
              <a:rPr lang="en-US" altLang="zh-CN" dirty="0" smtClean="0"/>
              <a:t> /</a:t>
            </a:r>
            <a:r>
              <a:rPr lang="el-GR" altLang="zh-CN" dirty="0" smtClean="0"/>
              <a:t>σ</a:t>
            </a:r>
            <a:r>
              <a:rPr lang="en-US" altLang="zh-CN" baseline="-25000" dirty="0" err="1" smtClean="0"/>
              <a:t>xy</a:t>
            </a:r>
            <a:r>
              <a:rPr lang="en-US" altLang="zh-CN" dirty="0" smtClean="0"/>
              <a:t>)</a:t>
            </a:r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06695" y="2786058"/>
            <a:ext cx="3779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Thank you!</a:t>
            </a:r>
            <a:endParaRPr lang="zh-CN" alt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357850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sz="4200" dirty="0" smtClean="0"/>
              <a:t>Motivation</a:t>
            </a:r>
          </a:p>
          <a:p>
            <a:pPr marL="714375" indent="-266700"/>
            <a:r>
              <a:rPr lang="en-US" altLang="zh-CN" sz="3800" dirty="0" smtClean="0"/>
              <a:t>Theoretical status</a:t>
            </a:r>
          </a:p>
          <a:p>
            <a:pPr marL="714375" indent="-266700"/>
            <a:r>
              <a:rPr lang="zh-CN" altLang="zh-CN" sz="3800" dirty="0" smtClean="0"/>
              <a:t>Experimental status</a:t>
            </a:r>
            <a:endParaRPr lang="en-US" altLang="zh-CN" sz="3800" dirty="0" smtClean="0"/>
          </a:p>
          <a:p>
            <a:pPr marL="714375" indent="-266700"/>
            <a:r>
              <a:rPr lang="zh-CN" altLang="zh-CN" sz="3800" dirty="0" smtClean="0"/>
              <a:t>Event generation</a:t>
            </a:r>
            <a:endParaRPr lang="en-US" altLang="zh-CN" sz="3800" dirty="0" smtClean="0"/>
          </a:p>
          <a:p>
            <a:pPr marL="714375" indent="-266700"/>
            <a:r>
              <a:rPr lang="zh-CN" altLang="zh-CN" sz="3800" dirty="0" smtClean="0"/>
              <a:t>Related parameters</a:t>
            </a:r>
            <a:endParaRPr lang="en-US" altLang="zh-CN" sz="3800" dirty="0" smtClean="0"/>
          </a:p>
          <a:p>
            <a:r>
              <a:rPr lang="en-US" altLang="zh-CN" sz="4200" dirty="0" smtClean="0">
                <a:solidFill>
                  <a:schemeClr val="bg1">
                    <a:lumMod val="65000"/>
                  </a:schemeClr>
                </a:solidFill>
              </a:rPr>
              <a:t>Event selection</a:t>
            </a:r>
          </a:p>
          <a:p>
            <a:pPr marL="361950" indent="85725"/>
            <a:r>
              <a:rPr lang="zh-CN" altLang="zh-CN" sz="3800" dirty="0" smtClean="0">
                <a:solidFill>
                  <a:schemeClr val="bg1">
                    <a:lumMod val="65000"/>
                  </a:schemeClr>
                </a:solidFill>
              </a:rPr>
              <a:t>Event selection</a:t>
            </a:r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 strategy</a:t>
            </a:r>
          </a:p>
          <a:p>
            <a:pPr marL="361950" indent="85725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Generate and Reconstruction</a:t>
            </a:r>
          </a:p>
          <a:p>
            <a:pPr marL="361950" indent="85725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The Cuts: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candidate mass window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Jpsi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candidate mass window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Dimuon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muon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pt</a:t>
            </a:r>
          </a:p>
          <a:p>
            <a:pPr marL="1162050" indent="-266700"/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The third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muon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pt</a:t>
            </a:r>
          </a:p>
          <a:p>
            <a:pPr marL="1162050" indent="-266700"/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High level trigger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Jpsi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nomalnized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</a:t>
            </a:r>
            <a:r>
              <a:rPr lang="en-US" altLang="zh-CN" sz="2900" baseline="300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2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candidate Pt</a:t>
            </a:r>
          </a:p>
          <a:p>
            <a:pPr marL="1162050" indent="-266700"/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err="1" smtClean="0">
                <a:solidFill>
                  <a:schemeClr val="bg1">
                    <a:lumMod val="65000"/>
                  </a:schemeClr>
                </a:solidFill>
              </a:rPr>
              <a:t>nomalnized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9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</a:t>
            </a:r>
            <a:r>
              <a:rPr lang="en-US" altLang="zh-CN" sz="2900" baseline="300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2</a:t>
            </a:r>
          </a:p>
          <a:p>
            <a:pPr marL="361950" indent="-361950"/>
            <a:r>
              <a:rPr lang="en-US" altLang="zh-CN" sz="42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The results</a:t>
            </a:r>
          </a:p>
          <a:p>
            <a:pPr marL="361950" indent="0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The efficiency of the cuts </a:t>
            </a:r>
          </a:p>
          <a:p>
            <a:pPr marL="361950" indent="0"/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Invariant mass of </a:t>
            </a:r>
            <a:r>
              <a:rPr lang="en-US" altLang="zh-CN" sz="3800" dirty="0" err="1" smtClean="0">
                <a:solidFill>
                  <a:schemeClr val="bg1">
                    <a:lumMod val="65000"/>
                  </a:schemeClr>
                </a:solidFill>
              </a:rPr>
              <a:t>Bc</a:t>
            </a:r>
            <a:r>
              <a:rPr lang="en-US" altLang="zh-CN" sz="3800" dirty="0" smtClean="0">
                <a:solidFill>
                  <a:schemeClr val="bg1">
                    <a:lumMod val="65000"/>
                  </a:schemeClr>
                </a:solidFill>
              </a:rPr>
              <a:t> candidate</a:t>
            </a:r>
            <a:endParaRPr lang="zh-CN" altLang="en-US" sz="3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Theoretical status</a:t>
            </a:r>
            <a:endParaRPr lang="zh-CN" altLang="zh-CN" dirty="0" smtClean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200" dirty="0" smtClean="0"/>
              <a:t>Goal: measure mass and lifetime of </a:t>
            </a:r>
            <a:r>
              <a:rPr lang="en-US" altLang="zh-CN" sz="2200" dirty="0" err="1" smtClean="0"/>
              <a:t>Bc</a:t>
            </a:r>
            <a:r>
              <a:rPr lang="en-US" altLang="zh-CN" sz="2200" dirty="0" smtClean="0"/>
              <a:t>-meson with CMS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CN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200" dirty="0" smtClean="0"/>
              <a:t> Theory-predictions: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200" dirty="0" err="1" smtClean="0"/>
              <a:t>Bc</a:t>
            </a:r>
            <a:r>
              <a:rPr lang="en-US" altLang="zh-CN" sz="2200" dirty="0" smtClean="0"/>
              <a:t> production in </a:t>
            </a:r>
            <a:r>
              <a:rPr lang="en-US" altLang="zh-CN" sz="2200" dirty="0" err="1" smtClean="0"/>
              <a:t>hadron</a:t>
            </a:r>
            <a:r>
              <a:rPr lang="en-US" altLang="zh-CN" sz="2200" dirty="0" smtClean="0"/>
              <a:t> collider: many theoretical uncertainties!</a:t>
            </a:r>
          </a:p>
          <a:p>
            <a:pPr eaLnBrk="1" hangingPunct="1">
              <a:lnSpc>
                <a:spcPct val="90000"/>
              </a:lnSpc>
            </a:pPr>
            <a:r>
              <a:rPr lang="el-GR" altLang="zh-CN" sz="2200" dirty="0" smtClean="0">
                <a:sym typeface="Century" pitchFamily="18" charset="0"/>
              </a:rPr>
              <a:t>σ</a:t>
            </a:r>
            <a:r>
              <a:rPr lang="el-GR" altLang="zh-CN" sz="2200" dirty="0" smtClean="0"/>
              <a:t> (</a:t>
            </a:r>
            <a:r>
              <a:rPr lang="en-US" altLang="zh-CN" sz="2200" dirty="0" err="1" smtClean="0"/>
              <a:t>Bc</a:t>
            </a:r>
            <a:r>
              <a:rPr lang="en-US" altLang="zh-CN" sz="2200" dirty="0" smtClean="0"/>
              <a:t>) ~ 10</a:t>
            </a:r>
            <a:r>
              <a:rPr lang="en-US" altLang="zh-CN" sz="2200" baseline="30000" dirty="0" smtClean="0"/>
              <a:t>-3</a:t>
            </a:r>
            <a:r>
              <a:rPr lang="zh-CN" altLang="zh-CN" sz="2200" baseline="30000" dirty="0" smtClean="0"/>
              <a:t> </a:t>
            </a:r>
            <a:r>
              <a:rPr lang="el-GR" altLang="zh-CN" sz="2200" dirty="0" smtClean="0">
                <a:sym typeface="Century" pitchFamily="18" charset="0"/>
              </a:rPr>
              <a:t>σ</a:t>
            </a:r>
            <a:r>
              <a:rPr lang="el-GR" altLang="zh-CN" sz="2200" dirty="0" smtClean="0"/>
              <a:t>(</a:t>
            </a:r>
            <a:r>
              <a:rPr lang="en-US" altLang="zh-CN" sz="2200" dirty="0" smtClean="0"/>
              <a:t>other B-mesons) </a:t>
            </a:r>
            <a:r>
              <a:rPr lang="en-US" altLang="zh-CN" sz="2200" dirty="0" smtClean="0">
                <a:solidFill>
                  <a:srgbClr val="FF0000"/>
                </a:solidFill>
              </a:rPr>
              <a:t>[E.g:Chang&amp;Wu,EPJC38,267]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200" dirty="0" err="1" smtClean="0"/>
              <a:t>Bc</a:t>
            </a:r>
            <a:r>
              <a:rPr lang="en-US" altLang="zh-CN" sz="2200" dirty="0" smtClean="0"/>
              <a:t> mass: M=6.24±0.05 </a:t>
            </a:r>
            <a:r>
              <a:rPr lang="en-US" altLang="zh-CN" sz="2000" dirty="0" err="1" smtClean="0"/>
              <a:t>GeV</a:t>
            </a:r>
            <a:r>
              <a:rPr lang="en-US" altLang="zh-CN" sz="2000" dirty="0" smtClean="0"/>
              <a:t>  </a:t>
            </a:r>
            <a:r>
              <a:rPr lang="en-US" altLang="zh-CN" sz="2000" dirty="0" smtClean="0">
                <a:solidFill>
                  <a:srgbClr val="FF0000"/>
                </a:solidFill>
              </a:rPr>
              <a:t>See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e.g</a:t>
            </a:r>
            <a:r>
              <a:rPr lang="en-US" altLang="zh-CN" sz="2000" dirty="0" smtClean="0">
                <a:solidFill>
                  <a:srgbClr val="FF0000"/>
                </a:solidFill>
              </a:rPr>
              <a:t>: [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Kwong,Rosner</a:t>
            </a:r>
            <a:r>
              <a:rPr lang="en-US" altLang="zh-CN" sz="2000" dirty="0" smtClean="0">
                <a:solidFill>
                  <a:srgbClr val="FF0000"/>
                </a:solidFill>
              </a:rPr>
              <a:t>, PRD44, 212]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sz="2200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[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Eichten</a:t>
            </a:r>
            <a:r>
              <a:rPr lang="en-US" altLang="zh-CN" sz="2000" dirty="0" smtClean="0">
                <a:solidFill>
                  <a:srgbClr val="FF000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Quigg</a:t>
            </a:r>
            <a:r>
              <a:rPr lang="en-US" altLang="zh-CN" sz="2000" dirty="0" smtClean="0">
                <a:solidFill>
                  <a:srgbClr val="FF0000"/>
                </a:solidFill>
              </a:rPr>
              <a:t>, PRD49, 5845]</a:t>
            </a:r>
            <a:endParaRPr lang="en-US" altLang="zh-CN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200" dirty="0" err="1" smtClean="0"/>
              <a:t>Bc</a:t>
            </a:r>
            <a:r>
              <a:rPr lang="en-US" altLang="zh-CN" sz="2200" dirty="0" smtClean="0"/>
              <a:t>  decay (only weak!):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200" dirty="0" smtClean="0"/>
              <a:t>b-decay with c as spectator: 20-25%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200" dirty="0" smtClean="0"/>
              <a:t> c-decay with b as spectator: 64-72%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200" dirty="0" smtClean="0"/>
              <a:t> annihilation decays: 6.6-7.2%</a:t>
            </a:r>
            <a:endParaRPr lang="zh-CN" altLang="zh-CN" sz="2200" dirty="0" smtClean="0"/>
          </a:p>
        </p:txBody>
      </p:sp>
      <p:sp>
        <p:nvSpPr>
          <p:cNvPr id="10244" name="日期占位符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fld id="{24347ECF-F767-4856-BA12-D1D561B31A63}" type="datetime1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/>
              <a:t>6/5/2009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0245" name="页脚占位符 4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t>CMS B-Physics Meeting</a:t>
            </a:r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0246" name="灯片编号占位符 5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2B0F05DF-9685-43EC-B926-EC00FECDA1D0}" type="slidenum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 algn="r"/>
              <a:t>4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500563"/>
            <a:ext cx="32067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椭圆 8"/>
          <p:cNvSpPr>
            <a:spLocks noChangeArrowheads="1"/>
          </p:cNvSpPr>
          <p:nvPr/>
        </p:nvSpPr>
        <p:spPr bwMode="auto">
          <a:xfrm>
            <a:off x="7769225" y="4572000"/>
            <a:ext cx="357188" cy="8572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5786438" y="1285860"/>
            <a:ext cx="2214562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Constantia" pitchFamily="18" charset="0"/>
              </a:rPr>
              <a:t> ground state of </a:t>
            </a:r>
            <a:r>
              <a:rPr lang="en-US" altLang="zh-CN" dirty="0" err="1">
                <a:latin typeface="Constantia" pitchFamily="18" charset="0"/>
              </a:rPr>
              <a:t>bc</a:t>
            </a:r>
            <a:endParaRPr lang="en-US" altLang="zh-CN" dirty="0">
              <a:latin typeface="Constantia" pitchFamily="18" charset="0"/>
            </a:endParaRPr>
          </a:p>
          <a:p>
            <a:r>
              <a:rPr lang="en-US" altLang="zh-CN" dirty="0">
                <a:latin typeface="Constantia" pitchFamily="18" charset="0"/>
              </a:rPr>
              <a:t>  unique properties!!</a:t>
            </a:r>
            <a:endParaRPr lang="zh-CN" altLang="zh-CN" dirty="0">
              <a:latin typeface="Constantia" pitchFamily="18" charset="0"/>
            </a:endParaRPr>
          </a:p>
        </p:txBody>
      </p:sp>
      <p:cxnSp>
        <p:nvCxnSpPr>
          <p:cNvPr id="10250" name="肘形连接符 14"/>
          <p:cNvCxnSpPr>
            <a:cxnSpLocks noChangeShapeType="1"/>
          </p:cNvCxnSpPr>
          <p:nvPr/>
        </p:nvCxnSpPr>
        <p:spPr bwMode="auto">
          <a:xfrm rot="16200000" flipH="1">
            <a:off x="5553076" y="1266811"/>
            <a:ext cx="323850" cy="142875"/>
          </a:xfrm>
          <a:prstGeom prst="bentConnector2">
            <a:avLst/>
          </a:prstGeom>
          <a:noFill/>
          <a:ln w="9525">
            <a:solidFill>
              <a:srgbClr val="065093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/>
              <a:t>Experimental status</a:t>
            </a:r>
          </a:p>
        </p:txBody>
      </p:sp>
      <p:pic>
        <p:nvPicPr>
          <p:cNvPr id="112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1000108"/>
            <a:ext cx="8643938" cy="3560072"/>
          </a:xfrm>
          <a:noFill/>
        </p:spPr>
      </p:pic>
      <p:sp>
        <p:nvSpPr>
          <p:cNvPr id="11267" name="日期占位符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fld id="{759CA5A0-F2F3-4F3B-9747-1540C9F88564}" type="datetime1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/>
              <a:t>6/5/2009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1268" name="页脚占位符 4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t>CMS B-Physics Meeting</a:t>
            </a:r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1269" name="灯片编号占位符 5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4F8190EC-DAC5-45F2-BC54-221F6D3A9C27}" type="slidenum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 algn="r"/>
              <a:t>5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1271" name="矩形 6"/>
          <p:cNvSpPr>
            <a:spLocks noChangeArrowheads="1"/>
          </p:cNvSpPr>
          <p:nvPr/>
        </p:nvSpPr>
        <p:spPr bwMode="auto">
          <a:xfrm>
            <a:off x="785813" y="4643438"/>
            <a:ext cx="7786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LHC:   p-p collisions at ECM = 14.0 TeV,</a:t>
            </a:r>
          </a:p>
          <a:p>
            <a:r>
              <a:rPr lang="en-US" altLang="zh-CN"/>
              <a:t>  Initial L ~ 2 x 10</a:t>
            </a:r>
            <a:r>
              <a:rPr lang="en-US" altLang="zh-CN" baseline="30000"/>
              <a:t>32</a:t>
            </a:r>
            <a:r>
              <a:rPr lang="en-US" altLang="zh-CN"/>
              <a:t> cm-2 s-1, nominal L ~ 1 x 10</a:t>
            </a:r>
            <a:r>
              <a:rPr lang="en-US" altLang="zh-CN" baseline="30000"/>
              <a:t>34</a:t>
            </a:r>
            <a:r>
              <a:rPr lang="en-US" altLang="zh-CN"/>
              <a:t> cm-2 s-1</a:t>
            </a:r>
          </a:p>
          <a:p>
            <a:endParaRPr lang="en-US" altLang="zh-CN"/>
          </a:p>
          <a:p>
            <a:r>
              <a:rPr lang="en-US" altLang="zh-CN"/>
              <a:t>CMS:  Competition with ALICE, LHCb, (ATLAS)... </a:t>
            </a:r>
          </a:p>
          <a:p>
            <a:r>
              <a:rPr lang="en-US" altLang="zh-CN"/>
              <a:t>           but...CMS has excellent muon system, tracker, large acceptance!</a:t>
            </a:r>
          </a:p>
          <a:p>
            <a:r>
              <a:rPr lang="en-US" altLang="zh-CN"/>
              <a:t>           Most analyses here based on medium and high PT muons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l="2749" t="5670" r="3802"/>
          <a:stretch>
            <a:fillRect/>
          </a:stretch>
        </p:blipFill>
        <p:spPr bwMode="auto">
          <a:xfrm>
            <a:off x="4640610" y="1000108"/>
            <a:ext cx="32594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 l="5237" r="3092"/>
          <a:stretch>
            <a:fillRect/>
          </a:stretch>
        </p:blipFill>
        <p:spPr bwMode="auto">
          <a:xfrm>
            <a:off x="928662" y="928670"/>
            <a:ext cx="321899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 l="2109" r="2993"/>
          <a:stretch>
            <a:fillRect/>
          </a:stretch>
        </p:blipFill>
        <p:spPr bwMode="auto">
          <a:xfrm>
            <a:off x="4643438" y="3714750"/>
            <a:ext cx="321471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9" y="3643314"/>
            <a:ext cx="332897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D1D-6725-4AE0-9B5E-CEB19836C332}" type="datetime1">
              <a:rPr lang="zh-CN" altLang="en-US" smtClean="0"/>
              <a:pPr/>
              <a:t>2009-6-5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CMS B-Physics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1FD1-16A2-4808-9181-87EF6ADAFA56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790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4071966" cy="25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/>
              <a:t>Event generation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zh-CN" sz="1700" dirty="0" smtClean="0"/>
              <a:t>Signal: </a:t>
            </a:r>
            <a:r>
              <a:rPr lang="en-US" altLang="zh-CN" sz="1700" dirty="0" err="1" smtClean="0"/>
              <a:t>Bc→J</a:t>
            </a:r>
            <a:r>
              <a:rPr lang="en-US" altLang="zh-CN" sz="1700" dirty="0" smtClean="0"/>
              <a:t>/</a:t>
            </a:r>
            <a:r>
              <a:rPr lang="el-GR" altLang="zh-CN" sz="1700" dirty="0" smtClean="0"/>
              <a:t>ψ µ, </a:t>
            </a:r>
            <a:r>
              <a:rPr lang="en-US" altLang="zh-CN" sz="1700" dirty="0" smtClean="0"/>
              <a:t>J/</a:t>
            </a:r>
            <a:r>
              <a:rPr lang="el-GR" altLang="zh-CN" sz="1700" dirty="0" smtClean="0"/>
              <a:t>ψ</a:t>
            </a:r>
            <a:r>
              <a:rPr lang="en-US" altLang="zh-CN" sz="1700" dirty="0" smtClean="0"/>
              <a:t> → </a:t>
            </a:r>
            <a:r>
              <a:rPr lang="el-GR" altLang="zh-CN" sz="1700" dirty="0" smtClean="0"/>
              <a:t>µµ </a:t>
            </a:r>
            <a:r>
              <a:rPr lang="en-US" altLang="zh-CN" sz="1700" dirty="0" smtClean="0"/>
              <a:t>generated with BCVEGPY 2.1 generator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1700" dirty="0" smtClean="0">
                <a:solidFill>
                  <a:srgbClr val="FF0000"/>
                </a:solidFill>
              </a:rPr>
              <a:t>                                                             [</a:t>
            </a:r>
            <a:r>
              <a:rPr lang="en-US" altLang="zh-CN" sz="1700" dirty="0" err="1" smtClean="0">
                <a:solidFill>
                  <a:srgbClr val="FF0000"/>
                </a:solidFill>
              </a:rPr>
              <a:t>Chang&amp;Wu</a:t>
            </a:r>
            <a:r>
              <a:rPr lang="en-US" altLang="zh-CN" sz="1700" dirty="0" smtClean="0">
                <a:solidFill>
                  <a:srgbClr val="FF0000"/>
                </a:solidFill>
              </a:rPr>
              <a:t>, EPJC38:267,2004]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1700" dirty="0" smtClean="0"/>
              <a:t> </a:t>
            </a:r>
            <a:r>
              <a:rPr lang="en-US" altLang="zh-CN" sz="1700" dirty="0" err="1" smtClean="0"/>
              <a:t>GeneratorInterface</a:t>
            </a:r>
            <a:r>
              <a:rPr lang="en-US" altLang="zh-CN" sz="1700" dirty="0" smtClean="0"/>
              <a:t>/</a:t>
            </a:r>
            <a:r>
              <a:rPr lang="en-US" altLang="zh-CN" sz="1700" dirty="0" err="1" smtClean="0"/>
              <a:t>GenExtension</a:t>
            </a:r>
            <a:r>
              <a:rPr lang="en-US" altLang="zh-CN" sz="1700" dirty="0" smtClean="0"/>
              <a:t>(BCVEGPY 2.1) in CMSSW_3_1_x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1700" dirty="0" smtClean="0">
                <a:hlinkClick r:id="rId2"/>
              </a:rPr>
              <a:t>https://twiki.cern.ch/twiki/bin/view/CMS/BcGenerator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1700" dirty="0" smtClean="0">
                <a:hlinkClick r:id="rId2"/>
              </a:rPr>
              <a:t>http://indico.cern.ch/getFile.py/access?contribId=8&amp;resId=0&amp;materialId=slides&amp;confId=52322</a:t>
            </a:r>
            <a:endParaRPr lang="en-US" altLang="zh-CN" sz="17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1700" dirty="0" smtClean="0"/>
              <a:t>I generate and analyze the signal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1700" dirty="0" smtClean="0"/>
              <a:t> in CMSSW_2_2_3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CN" sz="17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altLang="zh-CN" sz="1700" dirty="0" smtClean="0"/>
              <a:t>Generator cuts (simulate L1 and HLT trigger):  </a:t>
            </a:r>
          </a:p>
          <a:p>
            <a:pPr eaLnBrk="1" hangingPunct="1"/>
            <a:r>
              <a:rPr lang="el-GR" altLang="zh-CN" sz="1700" dirty="0" smtClean="0"/>
              <a:t>µ</a:t>
            </a:r>
            <a:r>
              <a:rPr lang="en-US" altLang="zh-CN" sz="1700" dirty="0" smtClean="0"/>
              <a:t> pair</a:t>
            </a:r>
            <a:r>
              <a:rPr lang="en-US" altLang="zh-CN" sz="1800" b="1" dirty="0" smtClean="0"/>
              <a:t> </a:t>
            </a:r>
            <a:r>
              <a:rPr lang="en-US" altLang="zh-CN" sz="1600" dirty="0" smtClean="0"/>
              <a:t>(from </a:t>
            </a:r>
            <a:r>
              <a:rPr lang="en-US" altLang="zh-CN" sz="1600" dirty="0" err="1" smtClean="0"/>
              <a:t>JPsi</a:t>
            </a:r>
            <a:r>
              <a:rPr lang="en-US" altLang="zh-CN" sz="1600" dirty="0" smtClean="0"/>
              <a:t>)</a:t>
            </a:r>
            <a:r>
              <a:rPr lang="el-GR" altLang="zh-CN" sz="1600" dirty="0" smtClean="0"/>
              <a:t>   </a:t>
            </a:r>
            <a:r>
              <a:rPr lang="en-US" altLang="zh-CN" sz="1700" dirty="0" smtClean="0"/>
              <a:t>pT≥2.5GeV  |</a:t>
            </a:r>
            <a:r>
              <a:rPr lang="el-GR" altLang="zh-CN" sz="1700" dirty="0" smtClean="0"/>
              <a:t>η|≤2.</a:t>
            </a:r>
            <a:r>
              <a:rPr lang="en-US" altLang="zh-CN" sz="1700" dirty="0" smtClean="0"/>
              <a:t>5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1700" dirty="0" smtClean="0"/>
              <a:t>                  </a:t>
            </a:r>
            <a:r>
              <a:rPr lang="en-US" altLang="zh-CN" sz="1700" dirty="0" err="1" smtClean="0"/>
              <a:t>InvMass</a:t>
            </a:r>
            <a:r>
              <a:rPr lang="en-US" altLang="zh-CN" sz="1700" dirty="0" smtClean="0"/>
              <a:t>(3.096GeV, 3.098GeV)</a:t>
            </a:r>
          </a:p>
          <a:p>
            <a:pPr eaLnBrk="1" hangingPunct="1">
              <a:buFont typeface="Wingdings 2" pitchFamily="18" charset="2"/>
              <a:buNone/>
            </a:pPr>
            <a:endParaRPr lang="el-GR" altLang="zh-CN" sz="1700" dirty="0" smtClean="0"/>
          </a:p>
          <a:p>
            <a:pPr eaLnBrk="1" hangingPunct="1"/>
            <a:r>
              <a:rPr lang="en-US" altLang="zh-CN" sz="1700" dirty="0" smtClean="0"/>
              <a:t>Third </a:t>
            </a:r>
            <a:r>
              <a:rPr lang="el-GR" altLang="zh-CN" sz="1700" dirty="0" smtClean="0"/>
              <a:t>µ</a:t>
            </a:r>
            <a:r>
              <a:rPr lang="en-US" altLang="zh-CN" sz="1700" dirty="0" smtClean="0"/>
              <a:t>(</a:t>
            </a:r>
            <a:r>
              <a:rPr lang="el-GR" altLang="zh-CN" sz="1700" dirty="0" smtClean="0"/>
              <a:t>µ</a:t>
            </a:r>
            <a:r>
              <a:rPr lang="en-US" altLang="zh-CN" sz="1700" dirty="0" smtClean="0"/>
              <a:t> from </a:t>
            </a:r>
            <a:r>
              <a:rPr lang="en-US" altLang="zh-CN" sz="1700" dirty="0" err="1" smtClean="0"/>
              <a:t>Bc</a:t>
            </a:r>
            <a:r>
              <a:rPr lang="en-US" altLang="zh-CN" sz="1700" dirty="0" smtClean="0"/>
              <a:t>)</a:t>
            </a:r>
            <a:r>
              <a:rPr lang="el-GR" altLang="zh-CN" sz="1700" dirty="0" smtClean="0"/>
              <a:t>   </a:t>
            </a:r>
            <a:r>
              <a:rPr lang="en-US" altLang="zh-CN" sz="1700" dirty="0" smtClean="0"/>
              <a:t>pT≥2.5GeV  |</a:t>
            </a:r>
            <a:r>
              <a:rPr lang="el-GR" altLang="zh-CN" sz="1700" dirty="0" smtClean="0"/>
              <a:t>η|≤2.</a:t>
            </a:r>
            <a:r>
              <a:rPr lang="en-US" altLang="zh-CN" sz="1700" dirty="0" smtClean="0"/>
              <a:t>5</a:t>
            </a:r>
          </a:p>
          <a:p>
            <a:pPr eaLnBrk="1" hangingPunct="1"/>
            <a:endParaRPr lang="el-GR" altLang="zh-CN" dirty="0" smtClean="0"/>
          </a:p>
        </p:txBody>
      </p:sp>
      <p:sp>
        <p:nvSpPr>
          <p:cNvPr id="12292" name="日期占位符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fld id="{88B81729-109F-4CFB-A173-467E0180E603}" type="datetime1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/>
              <a:t>6/5/2009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2293" name="页脚占位符 4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t>CMS B-Physics Meeting</a:t>
            </a:r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2294" name="灯片编号占位符 5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94F666DF-88CE-41CE-9075-FED940E0EB88}" type="slidenum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 algn="r"/>
              <a:t>8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214688"/>
            <a:ext cx="36877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/>
              <a:t>Related parameters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Br (b-&gt;</a:t>
            </a:r>
            <a:r>
              <a:rPr lang="en-US" altLang="zh-CN" sz="2000" dirty="0" err="1" smtClean="0"/>
              <a:t>Bc</a:t>
            </a:r>
            <a:r>
              <a:rPr lang="en-US" altLang="zh-CN" sz="2000" dirty="0" smtClean="0"/>
              <a:t>) =1.3*10</a:t>
            </a:r>
            <a:r>
              <a:rPr lang="en-US" altLang="zh-CN" sz="2000" baseline="30000" dirty="0" smtClean="0"/>
              <a:t>-3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[from HERWIGM. Phys.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Lett</a:t>
            </a:r>
            <a:r>
              <a:rPr lang="en-US" altLang="zh-CN" sz="2000" dirty="0" smtClean="0">
                <a:solidFill>
                  <a:srgbClr val="FF0000"/>
                </a:solidFill>
              </a:rPr>
              <a:t>. B 266, 142 (1991).]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sz="1700" dirty="0" smtClean="0">
                <a:solidFill>
                  <a:srgbClr val="FF0000"/>
                </a:solidFill>
              </a:rPr>
              <a:t>                                                   [E.g:Chang&amp;Wu,EPJC38,267]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Br (QCD-&gt;bb(bar))=1.16%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err="1" smtClean="0"/>
              <a:t>Bc</a:t>
            </a:r>
            <a:r>
              <a:rPr lang="en-US" altLang="zh-CN" sz="2000" dirty="0" smtClean="0"/>
              <a:t> cross section 51.56 </a:t>
            </a:r>
            <a:r>
              <a:rPr lang="en-US" altLang="zh-CN" sz="2000" dirty="0" err="1" smtClean="0"/>
              <a:t>mb</a:t>
            </a:r>
            <a:r>
              <a:rPr lang="en-US" altLang="zh-CN" sz="2000" dirty="0" smtClean="0"/>
              <a:t>*0.0116*0.001*2=0.00119619 mb≈1000 </a:t>
            </a:r>
            <a:r>
              <a:rPr lang="en-US" altLang="zh-CN" sz="2000" dirty="0" err="1" smtClean="0"/>
              <a:t>nb</a:t>
            </a:r>
            <a:endParaRPr lang="zh-CN" altLang="zh-CN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CN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Br (Bc2JPsiMuNu) = 1.9 %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Br (J2MuMu = 6 %) = 5.93</a:t>
            </a:r>
            <a:r>
              <a:rPr lang="en-US" altLang="zh-CN" sz="2000" dirty="0" smtClean="0">
                <a:sym typeface="Symbol"/>
              </a:rPr>
              <a:t></a:t>
            </a:r>
            <a:r>
              <a:rPr lang="en-US" altLang="zh-CN" sz="2000" dirty="0" smtClean="0"/>
              <a:t>0.06 %</a:t>
            </a:r>
            <a:endParaRPr lang="zh-CN" altLang="en-US" sz="2000" dirty="0" smtClean="0"/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so three </a:t>
            </a:r>
            <a:r>
              <a:rPr lang="en-US" altLang="zh-CN" sz="2000" dirty="0" err="1" smtClean="0"/>
              <a:t>muon</a:t>
            </a:r>
            <a:r>
              <a:rPr lang="en-US" altLang="zh-CN" sz="2000" dirty="0" smtClean="0"/>
              <a:t> Branch = 5.93 %*2 % </a:t>
            </a:r>
            <a:r>
              <a:rPr lang="en-US" altLang="zh-CN" sz="2000" dirty="0" smtClean="0">
                <a:sym typeface="Symbol"/>
              </a:rPr>
              <a:t></a:t>
            </a:r>
            <a:r>
              <a:rPr lang="en-US" altLang="zh-CN" sz="2000" dirty="0" smtClean="0"/>
              <a:t> 0.0012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1000 </a:t>
            </a:r>
            <a:r>
              <a:rPr lang="en-US" altLang="zh-CN" sz="2000" dirty="0" err="1" smtClean="0"/>
              <a:t>nb</a:t>
            </a:r>
            <a:r>
              <a:rPr lang="en-US" altLang="zh-CN" sz="2000" dirty="0" smtClean="0"/>
              <a:t>*0.0012 = 1.2 </a:t>
            </a:r>
            <a:r>
              <a:rPr lang="en-US" altLang="zh-CN" sz="2000" dirty="0" err="1" smtClean="0"/>
              <a:t>nb</a:t>
            </a:r>
            <a:r>
              <a:rPr lang="en-US" altLang="zh-CN" sz="2000" dirty="0" smtClean="0"/>
              <a:t> = 1.2*10</a:t>
            </a:r>
            <a:r>
              <a:rPr lang="en-US" altLang="zh-CN" sz="2000" baseline="30000" dirty="0" smtClean="0"/>
              <a:t>6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fb</a:t>
            </a:r>
            <a:endParaRPr lang="en-US" altLang="zh-CN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After filter.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Signal cross section 1000 </a:t>
            </a:r>
            <a:r>
              <a:rPr lang="en-US" altLang="zh-CN" sz="2000" dirty="0" err="1" smtClean="0"/>
              <a:t>nb</a:t>
            </a:r>
            <a:r>
              <a:rPr lang="en-US" altLang="zh-CN" sz="2000" dirty="0" smtClean="0"/>
              <a:t>*0.0012*0.057 = 0.0684 </a:t>
            </a:r>
            <a:r>
              <a:rPr lang="en-US" altLang="zh-CN" sz="2000" dirty="0" err="1" smtClean="0"/>
              <a:t>nb</a:t>
            </a:r>
            <a:r>
              <a:rPr lang="en-US" altLang="zh-CN" sz="2000" dirty="0" smtClean="0"/>
              <a:t>= 68400fb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CN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000" u="sng" dirty="0" smtClean="0">
                <a:solidFill>
                  <a:srgbClr val="00B050"/>
                </a:solidFill>
              </a:rPr>
              <a:t>So I asked for generate 2 fb</a:t>
            </a:r>
            <a:r>
              <a:rPr lang="en-US" altLang="zh-CN" sz="2000" u="sng" baseline="30000" dirty="0" smtClean="0">
                <a:solidFill>
                  <a:srgbClr val="00B050"/>
                </a:solidFill>
              </a:rPr>
              <a:t>-1 </a:t>
            </a:r>
            <a:r>
              <a:rPr lang="en-US" altLang="zh-CN" sz="2000" u="sng" dirty="0" smtClean="0">
                <a:solidFill>
                  <a:srgbClr val="00B050"/>
                </a:solidFill>
              </a:rPr>
              <a:t> data in official </a:t>
            </a:r>
            <a:endParaRPr lang="en-US" altLang="zh-CN" sz="2000" u="sng" baseline="30000" dirty="0" smtClean="0">
              <a:solidFill>
                <a:srgbClr val="00B050"/>
              </a:solidFill>
            </a:endParaRPr>
          </a:p>
        </p:txBody>
      </p:sp>
      <p:sp>
        <p:nvSpPr>
          <p:cNvPr id="13316" name="日期占位符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fld id="{3DEC1623-B975-4870-8DB1-C696EC297DE4}" type="datetime1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/>
              <a:t>6/5/2009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3317" name="页脚占位符 4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t>CMS B-Physics Meeting</a:t>
            </a:r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3318" name="灯片编号占位符 5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4AD892E4-DC95-4981-9C03-16F88D8ED757}" type="slidenum">
              <a:rPr lang="en-US" altLang="zh-CN" sz="1200">
                <a:solidFill>
                  <a:srgbClr val="045C75"/>
                </a:solidFill>
                <a:latin typeface="Constantia" pitchFamily="18" charset="0"/>
              </a:rPr>
              <a:pPr algn="r"/>
              <a:t>9</a:t>
            </a:fld>
            <a:endParaRPr lang="zh-CN" altLang="zh-CN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3319" name="矩形 8"/>
          <p:cNvSpPr>
            <a:spLocks noChangeArrowheads="1"/>
          </p:cNvSpPr>
          <p:nvPr/>
        </p:nvSpPr>
        <p:spPr bwMode="auto">
          <a:xfrm>
            <a:off x="642910" y="1571615"/>
            <a:ext cx="2143140" cy="357187"/>
          </a:xfrm>
          <a:prstGeom prst="rect">
            <a:avLst/>
          </a:prstGeom>
          <a:noFill/>
          <a:ln w="25400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onstantia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86315" y="4286256"/>
            <a:ext cx="2857519" cy="857253"/>
            <a:chOff x="4718031" y="4913305"/>
            <a:chExt cx="2857519" cy="857253"/>
          </a:xfrm>
        </p:grpSpPr>
        <p:sp>
          <p:nvSpPr>
            <p:cNvPr id="13320" name="矩形 12"/>
            <p:cNvSpPr>
              <a:spLocks noChangeArrowheads="1"/>
            </p:cNvSpPr>
            <p:nvPr/>
          </p:nvSpPr>
          <p:spPr bwMode="auto">
            <a:xfrm>
              <a:off x="4718031" y="4913305"/>
              <a:ext cx="642942" cy="214319"/>
            </a:xfrm>
            <a:prstGeom prst="rect">
              <a:avLst/>
            </a:prstGeom>
            <a:noFill/>
            <a:ln w="25400">
              <a:solidFill>
                <a:srgbClr val="08509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sp>
          <p:nvSpPr>
            <p:cNvPr id="13321" name="矩形 13"/>
            <p:cNvSpPr>
              <a:spLocks noChangeArrowheads="1"/>
            </p:cNvSpPr>
            <p:nvPr/>
          </p:nvSpPr>
          <p:spPr bwMode="auto">
            <a:xfrm>
              <a:off x="5788025" y="5127620"/>
              <a:ext cx="1787525" cy="642938"/>
            </a:xfrm>
            <a:prstGeom prst="rect">
              <a:avLst/>
            </a:prstGeom>
            <a:noFill/>
            <a:ln w="25400">
              <a:solidFill>
                <a:srgbClr val="08509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latin typeface="Constantia" pitchFamily="18" charset="0"/>
                </a:rPr>
                <a:t>Filter efficiency</a:t>
              </a:r>
              <a:endParaRPr lang="zh-CN" altLang="zh-CN" dirty="0">
                <a:latin typeface="Constantia" pitchFamily="18" charset="0"/>
              </a:endParaRPr>
            </a:p>
          </p:txBody>
        </p:sp>
        <p:cxnSp>
          <p:nvCxnSpPr>
            <p:cNvPr id="13322" name="直接箭头连接符 16"/>
            <p:cNvCxnSpPr>
              <a:cxnSpLocks noChangeShapeType="1"/>
            </p:cNvCxnSpPr>
            <p:nvPr/>
          </p:nvCxnSpPr>
          <p:spPr bwMode="auto">
            <a:xfrm>
              <a:off x="5360972" y="5127619"/>
              <a:ext cx="427053" cy="142881"/>
            </a:xfrm>
            <a:prstGeom prst="straightConnector1">
              <a:avLst/>
            </a:prstGeom>
            <a:noFill/>
            <a:ln w="9525">
              <a:solidFill>
                <a:srgbClr val="065093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lvsive PPmux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xywwang">
      <a:majorFont>
        <a:latin typeface="Calibri"/>
        <a:ea typeface="华文新魏"/>
        <a:cs typeface=""/>
      </a:majorFont>
      <a:minorFont>
        <a:latin typeface="Cambr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Inclvsive PPmux</Template>
  <TotalTime>4603</TotalTime>
  <Words>1136</Words>
  <Application>Microsoft Office PowerPoint</Application>
  <PresentationFormat>全屏显示(4:3)</PresentationFormat>
  <Paragraphs>406</Paragraphs>
  <Slides>28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Inclvsive PPmux</vt:lpstr>
      <vt:lpstr>MathType 6.0 Equation</vt:lpstr>
      <vt:lpstr>Bc→J/x analysis</vt:lpstr>
      <vt:lpstr>Outline</vt:lpstr>
      <vt:lpstr>Motivation </vt:lpstr>
      <vt:lpstr>Theoretical status</vt:lpstr>
      <vt:lpstr>Experimental status</vt:lpstr>
      <vt:lpstr>幻灯片 6</vt:lpstr>
      <vt:lpstr>幻灯片 7</vt:lpstr>
      <vt:lpstr>Event generation</vt:lpstr>
      <vt:lpstr>Related parameters</vt:lpstr>
      <vt:lpstr>Event selection</vt:lpstr>
      <vt:lpstr>Event selection</vt:lpstr>
      <vt:lpstr>Generate and Reconstruction</vt:lpstr>
      <vt:lpstr>The Cuts</vt:lpstr>
      <vt:lpstr>Select Criteria</vt:lpstr>
      <vt:lpstr>Bc candidate mass window</vt:lpstr>
      <vt:lpstr>Jpsi candidate mass window</vt:lpstr>
      <vt:lpstr>Dimuon pt</vt:lpstr>
      <vt:lpstr>The third muon pt</vt:lpstr>
      <vt:lpstr>High level trigger</vt:lpstr>
      <vt:lpstr>Jpsi nomalnized 2</vt:lpstr>
      <vt:lpstr>Bc candidate Pt</vt:lpstr>
      <vt:lpstr>Bc nomalnized 2</vt:lpstr>
      <vt:lpstr>The results</vt:lpstr>
      <vt:lpstr>The efficiency of the cuts </vt:lpstr>
      <vt:lpstr>Invariant mass of Bc candidate</vt:lpstr>
      <vt:lpstr>The results</vt:lpstr>
      <vt:lpstr>Next step</vt:lpstr>
      <vt:lpstr>幻灯片 28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Background for B+→J/K+</dc:title>
  <dc:creator>微软用户</dc:creator>
  <cp:lastModifiedBy>微软用户</cp:lastModifiedBy>
  <cp:revision>446</cp:revision>
  <dcterms:created xsi:type="dcterms:W3CDTF">2009-05-16T02:28:59Z</dcterms:created>
  <dcterms:modified xsi:type="dcterms:W3CDTF">2009-06-05T06:34:50Z</dcterms:modified>
</cp:coreProperties>
</file>