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256" r:id="rId2"/>
    <p:sldId id="257" r:id="rId3"/>
    <p:sldId id="355" r:id="rId4"/>
    <p:sldId id="360" r:id="rId5"/>
    <p:sldId id="361" r:id="rId6"/>
    <p:sldId id="362" r:id="rId7"/>
    <p:sldId id="363" r:id="rId8"/>
    <p:sldId id="364" r:id="rId9"/>
    <p:sldId id="281" r:id="rId10"/>
    <p:sldId id="365" r:id="rId11"/>
    <p:sldId id="381" r:id="rId12"/>
    <p:sldId id="369" r:id="rId13"/>
    <p:sldId id="366" r:id="rId14"/>
    <p:sldId id="284" r:id="rId15"/>
    <p:sldId id="291" r:id="rId16"/>
    <p:sldId id="367" r:id="rId17"/>
    <p:sldId id="377" r:id="rId18"/>
    <p:sldId id="378" r:id="rId19"/>
    <p:sldId id="379" r:id="rId20"/>
    <p:sldId id="325" r:id="rId21"/>
    <p:sldId id="368" r:id="rId22"/>
    <p:sldId id="348" r:id="rId23"/>
    <p:sldId id="350" r:id="rId24"/>
    <p:sldId id="351" r:id="rId25"/>
    <p:sldId id="370" r:id="rId26"/>
    <p:sldId id="345" r:id="rId27"/>
    <p:sldId id="371" r:id="rId28"/>
    <p:sldId id="326" r:id="rId29"/>
    <p:sldId id="353" r:id="rId30"/>
    <p:sldId id="327" r:id="rId31"/>
    <p:sldId id="352" r:id="rId32"/>
    <p:sldId id="328" r:id="rId33"/>
    <p:sldId id="359" r:id="rId34"/>
    <p:sldId id="347" r:id="rId35"/>
    <p:sldId id="375" r:id="rId36"/>
    <p:sldId id="374" r:id="rId37"/>
    <p:sldId id="358" r:id="rId38"/>
    <p:sldId id="372" r:id="rId39"/>
    <p:sldId id="373" r:id="rId40"/>
    <p:sldId id="382" r:id="rId41"/>
    <p:sldId id="376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FF66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55" y="-4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7C31D-60DC-453D-B6C2-904B129E11FA}" type="datetimeFigureOut">
              <a:rPr lang="zh-CN" altLang="en-US" smtClean="0"/>
              <a:pPr/>
              <a:t>2018/10/26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F747-665F-42A4-B9AC-834144E0D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840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F747-665F-42A4-B9AC-834144E0D77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F747-665F-42A4-B9AC-834144E0D77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F747-665F-42A4-B9AC-834144E0D77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9B7-6DDA-4F59-8AD0-CD62E2F0A4A4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BBE0-8AAE-4612-B5BA-AB6DC2FC3C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61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E0C1-3011-4A74-85DD-3FF38B4BF81F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983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C09-BCAF-4A73-BF00-A27E6E1F4BAF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873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81F7-C748-4560-993D-4AEA44FBF2D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194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C848-BFF9-41B7-98EC-7374823C8594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BBE0-8AAE-4612-B5BA-AB6DC2FC3C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887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CA3A-1DD4-4D2E-A710-8BEFE8EE5745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175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D234-80C2-4B5E-9325-22358B42BB9F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99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B66-3FFA-42AC-9BDD-D493515B0DD2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608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26F6-3395-4D16-9491-14E437873A5D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810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70B5-612D-4695-9E0E-B265E0F30895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27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11D7-41D4-4D90-A7D2-56C716F580EF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354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11CF-1687-41E4-B5D4-D15A69F6765E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58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00232" y="4135473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2600" b="1" dirty="0" smtClean="0">
                <a:latin typeface="微软雅黑" pitchFamily="34" charset="-122"/>
                <a:ea typeface="微软雅黑" pitchFamily="34" charset="-122"/>
              </a:rPr>
              <a:t>Lei  Wu</a:t>
            </a:r>
          </a:p>
          <a:p>
            <a:pPr algn="ctr"/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  （武 雷）</a:t>
            </a:r>
            <a:endParaRPr lang="en-US" altLang="zh-CN" sz="2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623305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robing Stop in </a:t>
            </a:r>
            <a:r>
              <a:rPr 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Natural SUSY</a:t>
            </a: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FF4E-8F9A-443E-89C3-6B7BD93950D4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BBE0-8AAE-4612-B5BA-AB6DC2FC3CA6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143512"/>
            <a:ext cx="3037161" cy="4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 descr="http://www.haut.edu.cn/images/banne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385" cy="1785926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1142976" y="109815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全国第十六届重味物理和</a:t>
            </a:r>
            <a:r>
              <a:rPr lang="en-US" altLang="zh-CN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zh-CN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破坏研讨会</a:t>
            </a:r>
            <a:r>
              <a:rPr lang="en-US" altLang="zh-CN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(HFCP-2018)</a:t>
            </a:r>
            <a:endParaRPr lang="zh-CN" altLang="en-US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4B68-90DB-496D-BC67-8F59CDF1CC1F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>
          <a:xfrm>
            <a:off x="236227" y="2058760"/>
            <a:ext cx="8643998" cy="1643074"/>
            <a:chOff x="285720" y="2000240"/>
            <a:chExt cx="8643998" cy="1643074"/>
          </a:xfrm>
        </p:grpSpPr>
        <p:pic>
          <p:nvPicPr>
            <p:cNvPr id="1028" name="Picture 4" descr="https://timgsa.baidu.com/timg?image&amp;quality=80&amp;size=b9999_10000&amp;sec=1538026774595&amp;di=4b305bd4be39d419986587acf09789c2&amp;imgtype=0&amp;src=http%3A%2F%2Fb-ssl.duitang.com%2Fuploads%2Fitem%2F201701%2F06%2F20170106143516_kGYvh.png"/>
            <p:cNvPicPr>
              <a:picLocks noChangeAspect="1" noChangeArrowheads="1"/>
            </p:cNvPicPr>
            <p:nvPr/>
          </p:nvPicPr>
          <p:blipFill>
            <a:blip r:embed="rId2">
              <a:lum contrast="25000"/>
            </a:blip>
            <a:srcRect/>
            <a:stretch>
              <a:fillRect/>
            </a:stretch>
          </p:blipFill>
          <p:spPr bwMode="auto">
            <a:xfrm>
              <a:off x="285720" y="2000240"/>
              <a:ext cx="8643998" cy="16430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357158" y="2487035"/>
              <a:ext cx="8429684" cy="584775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C00000"/>
                  </a:solidFill>
                  <a:latin typeface="Calibri" pitchFamily="34" charset="0"/>
                </a:rPr>
                <a:t>2. Hunting for stop @ LHC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81F7-C748-4560-993D-4AEA44FBF2D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7" name="Picture 3" descr="C:\Users\wulei\AppData\Roaming\Tencent\Users\502091012\QQ\WinTemp\RichOle\LCDT{G1Y)6V7D0)9Q]GUFK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8687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66-5D6A-4DB5-8B62-485EFAD80E12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2225" name="Picture 1" descr="C:\Users\wulei\AppData\Roaming\Tencent\Users\502091012\QQ\WinTemp\RichOle\7FCIE{Q8Z6__WUL5[KEW_)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072494" cy="4663113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4643438" y="714356"/>
            <a:ext cx="1571636" cy="4929222"/>
            <a:chOff x="4643438" y="714356"/>
            <a:chExt cx="1571636" cy="4929222"/>
          </a:xfrm>
        </p:grpSpPr>
        <p:sp>
          <p:nvSpPr>
            <p:cNvPr id="7" name="矩形 6"/>
            <p:cNvSpPr/>
            <p:nvPr/>
          </p:nvSpPr>
          <p:spPr>
            <a:xfrm>
              <a:off x="4643438" y="1142984"/>
              <a:ext cx="1571636" cy="450059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96090" y="714356"/>
              <a:ext cx="1033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C000"/>
                  </a:solidFill>
                </a:rPr>
                <a:t>NSUSY</a:t>
              </a:r>
              <a:endParaRPr lang="zh-CN" altLang="en-US" sz="24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pic>
        <p:nvPicPr>
          <p:cNvPr id="5121" name="Picture 1" descr="C:\Users\leiwu\AppData\Roaming\Tencent\Users\502091012\QQ\WinTemp\RichOle\TZQITCL%S11%}[DU9@X{A0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92" y="1000108"/>
            <a:ext cx="8051342" cy="5429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967467"/>
            <a:ext cx="1954381" cy="461665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Left-handed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0464" y="2852285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,</a:t>
            </a:r>
            <a:r>
              <a:rPr lang="en-US" altLang="zh-CN" sz="800" dirty="0" smtClean="0">
                <a:solidFill>
                  <a:srgbClr val="FF0000"/>
                </a:solidFill>
              </a:rPr>
              <a:t>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362" y="3272263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,</a:t>
            </a:r>
            <a:r>
              <a:rPr lang="en-US" altLang="zh-CN" sz="800" dirty="0" smtClean="0">
                <a:solidFill>
                  <a:srgbClr val="FF0000"/>
                </a:solidFill>
              </a:rPr>
              <a:t>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4382" y="5169695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,</a:t>
            </a:r>
            <a:r>
              <a:rPr lang="en-US" altLang="zh-CN" sz="800" dirty="0" smtClean="0">
                <a:solidFill>
                  <a:srgbClr val="FF0000"/>
                </a:solidFill>
              </a:rPr>
              <a:t>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3724" y="4736369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,</a:t>
            </a:r>
            <a:r>
              <a:rPr lang="en-US" altLang="zh-CN" sz="800" dirty="0" smtClean="0">
                <a:solidFill>
                  <a:srgbClr val="FF0000"/>
                </a:solidFill>
              </a:rPr>
              <a:t>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10800000" flipV="1">
            <a:off x="4429124" y="3357562"/>
            <a:ext cx="928694" cy="857256"/>
          </a:xfrm>
          <a:prstGeom prst="straightConnector1">
            <a:avLst/>
          </a:prstGeom>
          <a:ln w="38100">
            <a:solidFill>
              <a:srgbClr val="66FF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6200000" flipH="1">
            <a:off x="4500562" y="3357563"/>
            <a:ext cx="857256" cy="857256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E3B5-1916-45DD-BF7D-83C8938781B9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3679790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Pair production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674766" y="48260"/>
            <a:ext cx="2379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Han,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Hikasa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LW, Yang, Zhang 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arXiv:1308.5307, JHEP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3009" name="Picture 1" descr="C:\Users\leiwu\AppData\Roaming\Tencent\Users\502091012\QQ\WinTemp\RichOle\3RPT4TG31IO{(V]9R3{@6Z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001056" cy="52149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428604"/>
            <a:ext cx="1357322" cy="276999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/>
              <a:t>LHC-8TeV, 20 fb-1</a:t>
            </a:r>
            <a:endParaRPr lang="zh-CN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6294" y="5957848"/>
            <a:ext cx="74819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Left-handed stop is constrained more tightly than right-handed stop!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0E9-E87F-46BA-B25E-C34C29AE1D86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92940" y="6000768"/>
            <a:ext cx="830862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Inclusive SUSY analysis can give a stronger bound than specific stop searches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8662" y="857232"/>
            <a:ext cx="7143800" cy="5143519"/>
            <a:chOff x="4714876" y="928687"/>
            <a:chExt cx="4214842" cy="5143519"/>
          </a:xfrm>
        </p:grpSpPr>
        <p:pic>
          <p:nvPicPr>
            <p:cNvPr id="45057" name="Picture 1" descr="C:\Users\leiwu\AppData\Roaming\Tencent\Users\502091012\QQ\WinTemp\RichOle\])%]B9`4Q{C0SDK4%__4Q1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4876" y="928687"/>
              <a:ext cx="4143372" cy="5143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椭圆 8"/>
            <p:cNvSpPr/>
            <p:nvPr/>
          </p:nvSpPr>
          <p:spPr>
            <a:xfrm>
              <a:off x="6643702" y="1142984"/>
              <a:ext cx="2286016" cy="285752"/>
            </a:xfrm>
            <a:prstGeom prst="ellipse">
              <a:avLst/>
            </a:prstGeom>
            <a:noFill/>
            <a:ln w="508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-32" y="142852"/>
            <a:ext cx="2623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Kobakhidze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Liu, LW, Yang, Zhang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arXiv:1511.02371, PLB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71193" y="142852"/>
            <a:ext cx="2131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Han,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Ren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LW, Yang, Zhang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arXiv:1609.02361, EPJC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6370-1B7B-4FFF-B096-7636C52173B4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0906-447A-4B3E-92A6-62798CB02662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7409" name="Picture 1" descr="C:\Users\wulei\AppData\Roaming\Tencent\Users\502091012\QQ\WinTemp\RichOle\P8Q~KF50[)6BD(2J$R`Z~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02337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81F7-C748-4560-993D-4AEA44FBF2D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26626" name="Picture 2" descr="C:\Users\wulei\AppData\Roaming\Tencent\Users\502091012\QQ\WinTemp\RichOle\34{_W7~92X~K}NVWQC[HK9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53952"/>
            <a:ext cx="6438896" cy="803412"/>
          </a:xfrm>
          <a:prstGeom prst="rect">
            <a:avLst/>
          </a:prstGeom>
          <a:noFill/>
        </p:spPr>
      </p:pic>
      <p:pic>
        <p:nvPicPr>
          <p:cNvPr id="26628" name="Picture 4" descr="C:\Users\wulei\AppData\Roaming\Tencent\Users\502091012\QQ\WinTemp\RichOle\`DCYCQS`8A76QQG18251C%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765923"/>
            <a:ext cx="6357982" cy="1163407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66062" y="3977350"/>
            <a:ext cx="19918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/>
              <a:t>But in NSUSY,</a:t>
            </a:r>
            <a:endParaRPr lang="zh-CN" altLang="en-US" sz="26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428728" y="2214554"/>
            <a:ext cx="6288258" cy="1541561"/>
            <a:chOff x="1428728" y="2357430"/>
            <a:chExt cx="6288258" cy="1541561"/>
          </a:xfrm>
        </p:grpSpPr>
        <p:pic>
          <p:nvPicPr>
            <p:cNvPr id="26627" name="Picture 3" descr="C:\Users\wulei\AppData\Roaming\Tencent\Users\502091012\QQ\WinTemp\RichOle\V]~7CDQJQXB@[DM22QAH$4J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6" y="2357430"/>
              <a:ext cx="6119828" cy="1540272"/>
            </a:xfrm>
            <a:prstGeom prst="rect">
              <a:avLst/>
            </a:prstGeom>
            <a:noFill/>
          </p:spPr>
        </p:pic>
        <p:sp>
          <p:nvSpPr>
            <p:cNvPr id="12" name="左中括号 11"/>
            <p:cNvSpPr/>
            <p:nvPr/>
          </p:nvSpPr>
          <p:spPr>
            <a:xfrm>
              <a:off x="1428728" y="2428868"/>
              <a:ext cx="142876" cy="1428760"/>
            </a:xfrm>
            <a:prstGeom prst="leftBracket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中括号 12"/>
            <p:cNvSpPr/>
            <p:nvPr/>
          </p:nvSpPr>
          <p:spPr>
            <a:xfrm>
              <a:off x="7572396" y="2357430"/>
              <a:ext cx="144590" cy="1541561"/>
            </a:xfrm>
            <a:prstGeom prst="rightBracket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8596" y="214290"/>
            <a:ext cx="4643470" cy="642942"/>
            <a:chOff x="71406" y="428604"/>
            <a:chExt cx="4643470" cy="642942"/>
          </a:xfrm>
        </p:grpSpPr>
        <p:sp>
          <p:nvSpPr>
            <p:cNvPr id="15" name="TextBox 14"/>
            <p:cNvSpPr txBox="1"/>
            <p:nvPr/>
          </p:nvSpPr>
          <p:spPr>
            <a:xfrm>
              <a:off x="302506" y="500042"/>
              <a:ext cx="4340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</a:rPr>
                <a:t>Polarization and Spin correlation</a:t>
              </a:r>
              <a:endParaRPr lang="zh-CN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横卷形 15"/>
            <p:cNvSpPr/>
            <p:nvPr/>
          </p:nvSpPr>
          <p:spPr>
            <a:xfrm>
              <a:off x="71406" y="428604"/>
              <a:ext cx="4643470" cy="642942"/>
            </a:xfrm>
            <a:prstGeom prst="horizontalScroll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/>
          <p:cNvSpPr/>
          <p:nvPr/>
        </p:nvSpPr>
        <p:spPr>
          <a:xfrm>
            <a:off x="642910" y="4500570"/>
            <a:ext cx="7715304" cy="1571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147764" y="68025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LW, Zhou</a:t>
            </a:r>
          </a:p>
          <a:p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arXiv:1811.xxxxx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81F7-C748-4560-993D-4AEA44FBF2D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25601" name="Picture 1" descr="C:\Users\wulei\AppData\Roaming\Tencent\Users\502091012\QQ\WinTemp\RichOle\LQ0DGOTUXVH}ZTVPII4$@`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24"/>
            <a:ext cx="8855532" cy="4396741"/>
          </a:xfrm>
          <a:prstGeom prst="rect">
            <a:avLst/>
          </a:prstGeom>
          <a:noFill/>
        </p:spPr>
      </p:pic>
      <p:pic>
        <p:nvPicPr>
          <p:cNvPr id="25602" name="Picture 2" descr="C:\Users\wulei\AppData\Roaming\Tencent\Users\502091012\QQ\WinTemp\RichOle\Z9Q_`2@_[`T{SI~MA01)LA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6858048" cy="20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81F7-C748-4560-993D-4AEA44FBF2D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14282" y="285728"/>
            <a:ext cx="6929486" cy="642942"/>
            <a:chOff x="71406" y="428604"/>
            <a:chExt cx="4643470" cy="642942"/>
          </a:xfrm>
        </p:grpSpPr>
        <p:sp>
          <p:nvSpPr>
            <p:cNvPr id="8" name="TextBox 7"/>
            <p:cNvSpPr txBox="1"/>
            <p:nvPr/>
          </p:nvSpPr>
          <p:spPr>
            <a:xfrm>
              <a:off x="302506" y="500042"/>
              <a:ext cx="4310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</a:rPr>
                <a:t>Message passing neural networks for stop search</a:t>
              </a:r>
              <a:endParaRPr lang="zh-CN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横卷形 8"/>
            <p:cNvSpPr/>
            <p:nvPr/>
          </p:nvSpPr>
          <p:spPr>
            <a:xfrm>
              <a:off x="71406" y="428604"/>
              <a:ext cx="4643470" cy="642942"/>
            </a:xfrm>
            <a:prstGeom prst="horizontalScroll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601" name="Picture 1" descr="C:\Users\wulei\AppData\Roaming\Tencent\Users\502091012\QQ\WinTemp\RichOle\{6553[BTP$F`UZJB{S7]XL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143404" cy="3143272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6900901" y="126270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err="1" smtClean="0">
                <a:solidFill>
                  <a:schemeClr val="bg1">
                    <a:lumMod val="50000"/>
                  </a:schemeClr>
                </a:solidFill>
              </a:rPr>
              <a:t>Abdughani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, LW, </a:t>
            </a:r>
            <a:r>
              <a:rPr lang="en-US" altLang="zh-CN" sz="1400" b="1" dirty="0" err="1" smtClean="0">
                <a:solidFill>
                  <a:schemeClr val="bg1">
                    <a:lumMod val="50000"/>
                  </a:schemeClr>
                </a:solidFill>
              </a:rPr>
              <a:t>Ren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, Yang</a:t>
            </a:r>
          </a:p>
          <a:p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arXiv:1807.09088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77" name="Picture 1" descr="C:\Users\wulei\AppData\Roaming\Tencent\Users\502091012\QQ\WinTemp\RichOle\3Y]BJ[@E8}E9V(8EJWO)1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47863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357166"/>
            <a:ext cx="7200900" cy="571504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Outline of Topics</a:t>
            </a:r>
            <a:endParaRPr lang="zh-CN" altLang="en-US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Calibri" pitchFamily="34" charset="0"/>
              </a:rPr>
              <a:t>Implications of SUSY naturalness for LHC</a:t>
            </a:r>
          </a:p>
          <a:p>
            <a:endParaRPr lang="en-US" altLang="zh-CN" b="1" dirty="0" smtClean="0">
              <a:latin typeface="Calibri" pitchFamily="34" charset="0"/>
            </a:endParaRPr>
          </a:p>
          <a:p>
            <a:r>
              <a:rPr lang="en-US" altLang="zh-CN" b="1" dirty="0" smtClean="0">
                <a:latin typeface="Calibri" pitchFamily="34" charset="0"/>
              </a:rPr>
              <a:t>Hunting for Stop @ LHC</a:t>
            </a:r>
          </a:p>
          <a:p>
            <a:endParaRPr lang="en-US" altLang="zh-CN" b="1" dirty="0" smtClean="0">
              <a:latin typeface="Calibri" pitchFamily="34" charset="0"/>
            </a:endParaRPr>
          </a:p>
          <a:p>
            <a:r>
              <a:rPr lang="en-US" altLang="zh-CN" b="1" dirty="0" smtClean="0">
                <a:latin typeface="Calibri" pitchFamily="34" charset="0"/>
              </a:rPr>
              <a:t>Conclusions</a:t>
            </a:r>
          </a:p>
          <a:p>
            <a:endParaRPr lang="en-US" altLang="zh-CN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None/>
            </a:pP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15074" y="4786322"/>
            <a:ext cx="2314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arXiv:1811.xxxxx, </a:t>
            </a: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arXiv:1807.09088, </a:t>
            </a: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JHEP 1709 (2017) 037,  </a:t>
            </a: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JHEP 1703 (2017) 091, </a:t>
            </a: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EPJC 77 (2017) 93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66D3-8A3D-49D9-AE14-A85A66F8B827}" type="datetime2">
              <a:rPr lang="zh-CN" altLang="en-US" smtClean="0"/>
              <a:pPr/>
              <a:t>2018年10月26日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839-52E4-4E0C-A4B4-E963E543C9E9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-32" y="0"/>
            <a:ext cx="4002186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stop production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57290" y="1457573"/>
            <a:ext cx="6715172" cy="4400319"/>
            <a:chOff x="1357290" y="1142984"/>
            <a:chExt cx="6715172" cy="4400319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28" y="3786190"/>
              <a:ext cx="6643734" cy="175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5" name="Picture 1" descr="C:\Users\wulei\AppData\Roaming\Tencent\Users\502091012\QQ\WinTemp\RichOle\IS35VJVR%LQON988{X4~1Q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1142984"/>
              <a:ext cx="6643734" cy="2340136"/>
            </a:xfrm>
            <a:prstGeom prst="rect">
              <a:avLst/>
            </a:prstGeom>
            <a:noFill/>
          </p:spPr>
        </p:pic>
      </p:grpSp>
      <p:sp>
        <p:nvSpPr>
          <p:cNvPr id="10" name="矩形 9"/>
          <p:cNvSpPr/>
          <p:nvPr/>
        </p:nvSpPr>
        <p:spPr>
          <a:xfrm>
            <a:off x="6786578" y="500042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Li,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Hikasa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LW, Yang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arXiv:1505.06006, PRD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8596" y="3714752"/>
            <a:ext cx="8429684" cy="2643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D706-24B9-4A23-91CF-3626651F5A4C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57158" y="714356"/>
            <a:ext cx="8429684" cy="4572032"/>
            <a:chOff x="714348" y="2357430"/>
            <a:chExt cx="7643866" cy="3214710"/>
          </a:xfrm>
        </p:grpSpPr>
        <p:grpSp>
          <p:nvGrpSpPr>
            <p:cNvPr id="8" name="组合 7"/>
            <p:cNvGrpSpPr/>
            <p:nvPr/>
          </p:nvGrpSpPr>
          <p:grpSpPr>
            <a:xfrm>
              <a:off x="714348" y="2357430"/>
              <a:ext cx="7643866" cy="3214710"/>
              <a:chOff x="714348" y="2143116"/>
              <a:chExt cx="7643866" cy="3714776"/>
            </a:xfrm>
          </p:grpSpPr>
          <p:pic>
            <p:nvPicPr>
              <p:cNvPr id="11" name="Picture 1" descr="C:\Users\leiwu\AppData\Roaming\Tencent\Users\502091012\TIM\WinTemp\RichOle\6%E1D[(2G_XLZT$OOS8SJI3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14348" y="2143116"/>
                <a:ext cx="3857652" cy="3714776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C:\Users\leiwu\AppData\Roaming\Tencent\Users\502091012\TIM\WinTemp\RichOle\VS4IG$LDA%R$(U3G4JF0H_9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3438" y="2143116"/>
                <a:ext cx="3714776" cy="3714776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4" descr="C:\Users\leiwu\AppData\Roaming\Tencent\Users\502091012\TIM\WinTemp\RichOle\Z@WBG9@T`UR61{%]QEYK~MV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4480" y="4643446"/>
              <a:ext cx="1143008" cy="309718"/>
            </a:xfrm>
            <a:prstGeom prst="rect">
              <a:avLst/>
            </a:prstGeom>
            <a:noFill/>
          </p:spPr>
        </p:pic>
        <p:pic>
          <p:nvPicPr>
            <p:cNvPr id="10" name="Picture 5" descr="C:\Users\leiwu\AppData\Roaming\Tencent\Users\502091012\TIM\WinTemp\RichOle\N@M{(N%)L5UTUU}U}%P7I{9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2132" y="4786322"/>
              <a:ext cx="933454" cy="285751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-1997" y="5715016"/>
            <a:ext cx="91459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Its cross section is larger than that of stop pair when stop heavier than about 1.2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TeV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/>
              <a:t>Backgrounds:</a:t>
            </a:r>
            <a:endParaRPr lang="zh-CN" altLang="en-US" sz="28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pic>
        <p:nvPicPr>
          <p:cNvPr id="1026" name="Picture 2" descr="C:\Users\leiwu\AppData\Roaming\Tencent\Users\502091012\TIM\WinTemp\RichOle\]BIXNENNUMSIAKI%@`2V}R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5040" y="857232"/>
            <a:ext cx="5813174" cy="530259"/>
          </a:xfrm>
          <a:prstGeom prst="rect">
            <a:avLst/>
          </a:prstGeom>
          <a:noFill/>
        </p:spPr>
      </p:pic>
      <p:pic>
        <p:nvPicPr>
          <p:cNvPr id="1027" name="Picture 3" descr="C:\Users\leiwu\AppData\Roaming\Tencent\Users\502091012\TIM\WinTemp\RichOle\CI[]9KH0[6{}9G)V((G5M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285992"/>
            <a:ext cx="8093455" cy="3429024"/>
          </a:xfrm>
          <a:prstGeom prst="rect">
            <a:avLst/>
          </a:prstGeom>
          <a:noFill/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1B-CC57-46DA-B287-D84D4ECF1F24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49522" y="785795"/>
            <a:ext cx="202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Mono-top: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186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Event selections:</a:t>
            </a:r>
            <a:endParaRPr lang="zh-CN" alt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7FD-39CA-4005-BCFA-5311C6FA0632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13313" name="Picture 1" descr="C:\Users\wulei\AppData\Roaming\Tencent\Users\502091012\QQ\WinTemp\RichOle\MGZSY)`%{TIN5H[$~7PTOZ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429684" cy="3056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3362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Backgrounds:</a:t>
            </a:r>
            <a:endParaRPr lang="zh-CN" alt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pic>
        <p:nvPicPr>
          <p:cNvPr id="39937" name="Picture 1" descr="C:\Users\leiwu\AppData\Roaming\Tencent\Users\502091012\TIM\WinTemp\RichOle\YAUG}B$]WRNT)7X~WQ033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46024"/>
            <a:ext cx="5534019" cy="511340"/>
          </a:xfrm>
          <a:prstGeom prst="rect">
            <a:avLst/>
          </a:prstGeom>
          <a:noFill/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B7D-B5E6-45CD-ADCD-82F99CC1BB6B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6741" y="128586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Mono-b: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 descr="C:\Users\wulei\AppData\Roaming\Tencent\Users\502091012\QQ\WinTemp\RichOle\O_AY6)MX`NWPP2J535@K0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90857"/>
            <a:ext cx="8182837" cy="1571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4617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Event </a:t>
            </a:r>
            <a:r>
              <a:rPr lang="en-US" altLang="zh-CN" b="1" dirty="0" err="1" smtClean="0"/>
              <a:t>slections</a:t>
            </a:r>
            <a:r>
              <a:rPr lang="en-US" altLang="zh-CN" b="1" dirty="0" smtClean="0"/>
              <a:t>:</a:t>
            </a:r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6704-28ED-42E2-A946-17931BEB0517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3249" name="Picture 1" descr="C:\Users\wulei\AppData\Roaming\Tencent\Users\502091012\QQ\WinTemp\RichOle\DXNW]VOM6[EYY4TFF7I[D4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41" y="1857364"/>
            <a:ext cx="828416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pic>
        <p:nvPicPr>
          <p:cNvPr id="2051" name="Picture 3" descr="C:\Talk\2017-南京大学-SUSY-single-stop - 副本\mono_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286280" cy="46434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279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Mono-top(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hadronic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589-C9D6-4A02-956C-54213512F41D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11" name="Picture 1" descr="C:\Users\wulei\AppData\Roaming\Tencent\Users\502091012\QQ\WinTemp\RichOle\M~1AMX4]A)XVPFC%AU]L@J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1285860"/>
            <a:ext cx="4286280" cy="46434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65847" y="714356"/>
            <a:ext cx="270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Mono-top(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leptonic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06" y="71414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Li,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Hikasa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LW, Yang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arXiv:1505.06006, PRD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43702" y="71414"/>
            <a:ext cx="2435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Duan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Hikasa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LW, Yang, Zhang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arXiv:1611.05211, JHEP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DF4C-F12F-4455-956B-31AC3ED9AA44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8" name="Picture 2" descr="C:\Talk\2017-南京大学-SUSY-single-stop - 副本\mono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072362" cy="50006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43306" y="571480"/>
            <a:ext cx="2297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Mono-bottom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1704" y="928670"/>
            <a:ext cx="857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When two-body decay of stop are forbidden, the stops can form bound state near the threshold, if : </a:t>
            </a:r>
            <a:endParaRPr lang="zh-CN" altLang="en-US" sz="2400" b="1" dirty="0"/>
          </a:p>
        </p:txBody>
      </p:sp>
      <p:grpSp>
        <p:nvGrpSpPr>
          <p:cNvPr id="23" name="组合 22"/>
          <p:cNvGrpSpPr/>
          <p:nvPr/>
        </p:nvGrpSpPr>
        <p:grpSpPr>
          <a:xfrm>
            <a:off x="428596" y="2000240"/>
            <a:ext cx="4500594" cy="3954295"/>
            <a:chOff x="1390165" y="2767688"/>
            <a:chExt cx="5967408" cy="3168477"/>
          </a:xfrm>
        </p:grpSpPr>
        <p:pic>
          <p:nvPicPr>
            <p:cNvPr id="15363" name="Picture 3" descr="C:\Users\leiwu\AppData\Roaming\Tencent\Users\502091012\TIM\WinTemp\RichOle\D2MT(95R`UVB`4]IL`QJ}I4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0165" y="2786058"/>
              <a:ext cx="5967408" cy="3143272"/>
            </a:xfrm>
            <a:prstGeom prst="rect">
              <a:avLst/>
            </a:prstGeom>
            <a:noFill/>
          </p:spPr>
        </p:pic>
        <p:pic>
          <p:nvPicPr>
            <p:cNvPr id="15364" name="Picture 4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2838" y="5748386"/>
              <a:ext cx="142875" cy="187779"/>
            </a:xfrm>
            <a:prstGeom prst="rect">
              <a:avLst/>
            </a:prstGeom>
            <a:noFill/>
          </p:spPr>
        </p:pic>
        <p:pic>
          <p:nvPicPr>
            <p:cNvPr id="15365" name="Picture 5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3595" y="3143248"/>
              <a:ext cx="271774" cy="357190"/>
            </a:xfrm>
            <a:prstGeom prst="rect">
              <a:avLst/>
            </a:prstGeom>
            <a:noFill/>
          </p:spPr>
        </p:pic>
        <p:pic>
          <p:nvPicPr>
            <p:cNvPr id="15366" name="Picture 6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3595" y="2786058"/>
              <a:ext cx="285752" cy="375560"/>
            </a:xfrm>
            <a:prstGeom prst="rect">
              <a:avLst/>
            </a:prstGeom>
            <a:noFill/>
          </p:spPr>
        </p:pic>
        <p:pic>
          <p:nvPicPr>
            <p:cNvPr id="15367" name="Picture 7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5028" y="3143248"/>
              <a:ext cx="271774" cy="357190"/>
            </a:xfrm>
            <a:prstGeom prst="rect">
              <a:avLst/>
            </a:prstGeom>
            <a:noFill/>
          </p:spPr>
        </p:pic>
        <p:pic>
          <p:nvPicPr>
            <p:cNvPr id="19" name="Picture 4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983" y="5715016"/>
              <a:ext cx="163065" cy="214314"/>
            </a:xfrm>
            <a:prstGeom prst="rect">
              <a:avLst/>
            </a:prstGeom>
            <a:noFill/>
          </p:spPr>
        </p:pic>
        <p:pic>
          <p:nvPicPr>
            <p:cNvPr id="20" name="Picture 4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3257" y="5715016"/>
              <a:ext cx="163065" cy="214314"/>
            </a:xfrm>
            <a:prstGeom prst="rect">
              <a:avLst/>
            </a:prstGeom>
            <a:noFill/>
          </p:spPr>
        </p:pic>
        <p:pic>
          <p:nvPicPr>
            <p:cNvPr id="21" name="Picture 4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5921" y="4857760"/>
              <a:ext cx="142875" cy="187779"/>
            </a:xfrm>
            <a:prstGeom prst="rect">
              <a:avLst/>
            </a:prstGeom>
            <a:noFill/>
          </p:spPr>
        </p:pic>
        <p:pic>
          <p:nvPicPr>
            <p:cNvPr id="15368" name="Picture 8" descr="C:\Users\leiwu\AppData\Roaming\Tencent\Users\502091012\TIM\WinTemp\RichOle\J}]AG~TZJTA(9~OERVN6V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5028" y="2767688"/>
              <a:ext cx="285752" cy="375560"/>
            </a:xfrm>
            <a:prstGeom prst="rect">
              <a:avLst/>
            </a:prstGeom>
            <a:noFill/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D5C1-7ECF-46A9-8E5B-97731E62AEB7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-11745" y="0"/>
            <a:ext cx="5322804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state of stop: </a:t>
            </a:r>
            <a:r>
              <a:rPr lang="en-US" altLang="zh-C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stopnium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86314" y="2000240"/>
            <a:ext cx="4286280" cy="4143404"/>
            <a:chOff x="1285852" y="285729"/>
            <a:chExt cx="6522579" cy="5786478"/>
          </a:xfrm>
        </p:grpSpPr>
        <p:pic>
          <p:nvPicPr>
            <p:cNvPr id="25" name="Picture 2" descr="https://atlas.web.cern.ch/Atlas/GROUPS/PHYSICS/CombinedSummaryPlots/SUSY/ATLAS_SUSY_Stop_tLSP/ATLAS_SUSY_Stop_tLS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52" y="285729"/>
              <a:ext cx="6522579" cy="5786478"/>
            </a:xfrm>
            <a:prstGeom prst="rect">
              <a:avLst/>
            </a:prstGeom>
            <a:noFill/>
          </p:spPr>
        </p:pic>
        <p:sp>
          <p:nvSpPr>
            <p:cNvPr id="26" name="椭圆 25"/>
            <p:cNvSpPr/>
            <p:nvPr/>
          </p:nvSpPr>
          <p:spPr>
            <a:xfrm rot="19056393">
              <a:off x="2427822" y="2949618"/>
              <a:ext cx="2176759" cy="92869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1" descr="C:\Users\wulei\AppData\Roaming\Tencent\Users\502091012\QQ\WinTemp\RichOle\3U}Q$EIR{`WC(~93FQ%JQ$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285861"/>
            <a:ext cx="1214446" cy="5308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785794"/>
            <a:ext cx="8001056" cy="534036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3000" b="1" dirty="0" smtClean="0"/>
              <a:t>In contrast to existing direct stop pair searches, </a:t>
            </a:r>
          </a:p>
          <a:p>
            <a:pPr algn="just">
              <a:buNone/>
            </a:pPr>
            <a:r>
              <a:rPr lang="en-US" sz="3000" b="1" dirty="0" err="1" smtClean="0"/>
              <a:t>stoponium</a:t>
            </a:r>
            <a:r>
              <a:rPr lang="en-US" sz="3000" b="1" dirty="0" smtClean="0"/>
              <a:t> if formed, </a:t>
            </a:r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will resonantly decay to a pair of the SM particles and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can be independent of the assumptions of the LSP mass and the branching ratios of the stop. </a:t>
            </a:r>
          </a:p>
          <a:p>
            <a:pPr algn="just"/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3000" b="1" dirty="0" smtClean="0"/>
              <a:t>Therefore, the search of </a:t>
            </a:r>
            <a:r>
              <a:rPr lang="en-US" sz="3000" b="1" dirty="0" err="1" smtClean="0"/>
              <a:t>stoponium</a:t>
            </a:r>
            <a:r>
              <a:rPr lang="en-US" sz="3000" b="1" dirty="0" smtClean="0"/>
              <a:t> can provide a </a:t>
            </a:r>
          </a:p>
          <a:p>
            <a:pPr algn="just">
              <a:buNone/>
            </a:pPr>
            <a:r>
              <a:rPr lang="en-US" sz="3000" b="1" dirty="0" smtClean="0"/>
              <a:t>complementary probe to the direct stop pair </a:t>
            </a:r>
          </a:p>
          <a:p>
            <a:pPr algn="just">
              <a:buNone/>
            </a:pPr>
            <a:r>
              <a:rPr lang="en-US" sz="3000" b="1" dirty="0" smtClean="0"/>
              <a:t>production at the LHC.</a:t>
            </a:r>
            <a:endParaRPr lang="zh-CN" altLang="en-US" sz="3000" b="1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62E1-8CA0-4AE2-96B5-EFF077FD3D0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6F4-D3FD-4756-9206-613E64848908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6227" y="2058760"/>
            <a:ext cx="8643998" cy="1643074"/>
            <a:chOff x="285720" y="2000240"/>
            <a:chExt cx="8643998" cy="1643074"/>
          </a:xfrm>
        </p:grpSpPr>
        <p:pic>
          <p:nvPicPr>
            <p:cNvPr id="1028" name="Picture 4" descr="https://timgsa.baidu.com/timg?image&amp;quality=80&amp;size=b9999_10000&amp;sec=1538026774595&amp;di=4b305bd4be39d419986587acf09789c2&amp;imgtype=0&amp;src=http%3A%2F%2Fb-ssl.duitang.com%2Fuploads%2Fitem%2F201701%2F06%2F20170106143516_kGYvh.png"/>
            <p:cNvPicPr>
              <a:picLocks noChangeAspect="1" noChangeArrowheads="1"/>
            </p:cNvPicPr>
            <p:nvPr/>
          </p:nvPicPr>
          <p:blipFill>
            <a:blip r:embed="rId2">
              <a:lum contrast="25000"/>
            </a:blip>
            <a:srcRect/>
            <a:stretch>
              <a:fillRect/>
            </a:stretch>
          </p:blipFill>
          <p:spPr bwMode="auto">
            <a:xfrm>
              <a:off x="285720" y="2000240"/>
              <a:ext cx="8643998" cy="16430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357158" y="2487035"/>
              <a:ext cx="8429684" cy="584775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C00000"/>
                  </a:solidFill>
                  <a:latin typeface="Calibri" pitchFamily="34" charset="0"/>
                </a:rPr>
                <a:t>1. Implications of SUSY naturalness for LHC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pic>
        <p:nvPicPr>
          <p:cNvPr id="14337" name="Picture 1" descr="C:\Users\leiwu\AppData\Roaming\Tencent\Users\502091012\TIM\WinTemp\RichOle\0R{5AL%DL`@E38G~8~M$GD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34" y="500042"/>
            <a:ext cx="6096000" cy="857256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85720" y="1643050"/>
            <a:ext cx="8301765" cy="1244633"/>
            <a:chOff x="285720" y="2143116"/>
            <a:chExt cx="8301765" cy="1244633"/>
          </a:xfrm>
        </p:grpSpPr>
        <p:pic>
          <p:nvPicPr>
            <p:cNvPr id="14338" name="Picture 2" descr="C:\Users\leiwu\AppData\Roaming\Tencent\Users\502091012\TIM\WinTemp\RichOle\O)~3Q`]W4T]`@JTI7C0I@NU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143116"/>
              <a:ext cx="8301765" cy="1244633"/>
            </a:xfrm>
            <a:prstGeom prst="rect">
              <a:avLst/>
            </a:prstGeom>
            <a:noFill/>
          </p:spPr>
        </p:pic>
        <p:sp>
          <p:nvSpPr>
            <p:cNvPr id="7" name="椭圆 6"/>
            <p:cNvSpPr/>
            <p:nvPr/>
          </p:nvSpPr>
          <p:spPr>
            <a:xfrm>
              <a:off x="500034" y="2357430"/>
              <a:ext cx="142876" cy="7143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214546" y="2214554"/>
              <a:ext cx="142876" cy="10001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286248" y="2214554"/>
              <a:ext cx="142876" cy="10001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351276" y="2466936"/>
              <a:ext cx="14287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339" name="Picture 3" descr="C:\Users\leiwu\AppData\Roaming\Tencent\Users\502091012\TIM\WinTemp\RichOle\DHFLZM7Q(68BI25S1%$Q{F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2" y="3143248"/>
            <a:ext cx="4357686" cy="3090151"/>
          </a:xfrm>
          <a:prstGeom prst="rect">
            <a:avLst/>
          </a:prstGeom>
          <a:noFill/>
        </p:spPr>
      </p:pic>
      <p:pic>
        <p:nvPicPr>
          <p:cNvPr id="14340" name="Picture 4" descr="C:\Users\leiwu\AppData\Roaming\Tencent\Users\502091012\TIM\WinTemp\RichOle\T_W7SRKBH)PC}KB}9HTI_C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143248"/>
            <a:ext cx="4151774" cy="3081345"/>
          </a:xfrm>
          <a:prstGeom prst="rect">
            <a:avLst/>
          </a:prstGeo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04C6-27CD-4EF2-B093-729347F8D77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895" y="71414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Duan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LW,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Zheng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arXiv:1706.07562, JHEP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949296" cy="15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 descr="C:\Users\leiwu\AppData\Roaming\Tencent\Users\502091012\TIM\WinTemp\RichOle\MLN1ZE6N4IVM6(DII$D6YP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76544"/>
            <a:ext cx="8715436" cy="3467100"/>
          </a:xfrm>
          <a:prstGeom prst="rect">
            <a:avLst/>
          </a:prstGeom>
          <a:noFill/>
        </p:spPr>
      </p:pic>
      <p:pic>
        <p:nvPicPr>
          <p:cNvPr id="40964" name="Picture 4" descr="C:\Users\leiwu\AppData\Roaming\Tencent\Users\502091012\TIM\WinTemp\RichOle\U%(QKCNIM33$RAW%5~IK}Z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5729"/>
            <a:ext cx="3682304" cy="500066"/>
          </a:xfrm>
          <a:prstGeom prst="rect">
            <a:avLst/>
          </a:prstGeo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14C-1E9A-4F05-ACB1-99A3D69795ED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pic>
        <p:nvPicPr>
          <p:cNvPr id="13315" name="Picture 3" descr="C:\Users\leiwu\AppData\Roaming\Tencent\Users\502091012\TIM\WinTemp\RichOle\%0)IU6LYNP9L1U8P@V_@]Y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6357982" cy="55397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96190" y="200024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</a:t>
            </a:r>
            <a:r>
              <a:rPr lang="el-GR" altLang="zh-CN" b="1" dirty="0" smtClean="0">
                <a:latin typeface="Garamond"/>
              </a:rPr>
              <a:t>σ</a:t>
            </a:r>
            <a:endParaRPr lang="zh-CN" altLang="en-US" b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C3DE-1167-4AF0-BCAF-AF7112470BAC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46B6-5C1A-4958-9BB5-B8C254E60260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>
          <a:xfrm>
            <a:off x="285720" y="428604"/>
            <a:ext cx="8643998" cy="1643074"/>
            <a:chOff x="285720" y="2000240"/>
            <a:chExt cx="8643998" cy="1643074"/>
          </a:xfrm>
        </p:grpSpPr>
        <p:pic>
          <p:nvPicPr>
            <p:cNvPr id="1028" name="Picture 4" descr="https://timgsa.baidu.com/timg?image&amp;quality=80&amp;size=b9999_10000&amp;sec=1538026774595&amp;di=4b305bd4be39d419986587acf09789c2&amp;imgtype=0&amp;src=http%3A%2F%2Fb-ssl.duitang.com%2Fuploads%2Fitem%2F201701%2F06%2F20170106143516_kGYvh.png"/>
            <p:cNvPicPr>
              <a:picLocks noChangeAspect="1" noChangeArrowheads="1"/>
            </p:cNvPicPr>
            <p:nvPr/>
          </p:nvPicPr>
          <p:blipFill>
            <a:blip r:embed="rId2">
              <a:lum contrast="25000"/>
            </a:blip>
            <a:srcRect/>
            <a:stretch>
              <a:fillRect/>
            </a:stretch>
          </p:blipFill>
          <p:spPr bwMode="auto">
            <a:xfrm>
              <a:off x="285720" y="2000240"/>
              <a:ext cx="8643998" cy="16430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357158" y="2487035"/>
              <a:ext cx="8429684" cy="584775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C00000"/>
                  </a:solidFill>
                  <a:latin typeface="Calibri" pitchFamily="34" charset="0"/>
                </a:rPr>
                <a:t>3. Conclusions</a:t>
              </a:r>
            </a:p>
          </p:txBody>
        </p:sp>
      </p:grp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b="1" dirty="0" smtClean="0"/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SUSY will be there for a long time!</a:t>
            </a:r>
          </a:p>
          <a:p>
            <a:pPr>
              <a:buNone/>
            </a:pPr>
            <a:endParaRPr lang="en-US" altLang="zh-CN" sz="2400" b="1" dirty="0" smtClean="0">
              <a:solidFill>
                <a:srgbClr val="0000FF"/>
              </a:solidFill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A large portion of parameter space of NSUSY (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Delta_ew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&lt;30%) has not been explored yet.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Of course, we may live in a corner rather than favored region.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beforeitsnews.com/contributor/upload/329254/images/Success%20Kid-%20successful-famous-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4810" y="3071810"/>
            <a:ext cx="4857784" cy="135732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altLang="zh-CN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Understand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 data deeply!</a:t>
            </a:r>
            <a:endParaRPr lang="zh-CN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29190" y="114298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FF00"/>
                </a:solidFill>
                <a:latin typeface="Edwardian Script ITC" pitchFamily="66" charset="0"/>
              </a:rPr>
              <a:t>Thanks!</a:t>
            </a:r>
            <a:endParaRPr lang="zh-CN" altLang="en-US" sz="9600" b="1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810-F6BC-4CE3-9E32-FD20343BEC9C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Are they reliable?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4A-15AE-4F30-A2EE-62AB7C65B596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1025" name="Picture 1" descr="C:\Users\wulei\AppData\Roaming\Tencent\Users\502091012\QQ\WinTemp\RichOle\MM29Z33[~`~R`I0NS_)4(F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4" y="1500174"/>
            <a:ext cx="6643702" cy="2245411"/>
          </a:xfrm>
          <a:prstGeom prst="rect">
            <a:avLst/>
          </a:prstGeom>
          <a:noFill/>
        </p:spPr>
      </p:pic>
      <p:pic>
        <p:nvPicPr>
          <p:cNvPr id="1026" name="Picture 2" descr="C:\Users\wulei\AppData\Roaming\Tencent\Users\502091012\QQ\WinTemp\RichOle\N`EKY)K%}{%Y4I9[LZN3OW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8715404" cy="2075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BF3-9CA6-4A10-84C5-6355D98FD8DE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predictions of SUSY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Top quark mass, is within the range required to trigger a </a:t>
            </a:r>
            <a:r>
              <a:rPr lang="en-US" altLang="zh-CN" sz="2400" dirty="0" err="1" smtClean="0"/>
              <a:t>radiatively</a:t>
            </a:r>
            <a:r>
              <a:rPr lang="en-US" altLang="zh-CN" sz="2400" dirty="0" smtClean="0"/>
              <a:t>-driven breakdown of electroweak symmetry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Higgs mass, fall squarely with the narrow window of MSSM prediction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D994-FFEE-4FDE-8EB7-9F4CA0D50DE4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C4C1-7014-4BAC-8026-38358F26413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55297" name="Picture 1" descr="C:\Users\wulei\AppData\Roaming\Tencent\Users\502091012\QQ\WinTemp\RichOle\]PAX_@1PB[NSXLUNFJCN$8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375443" cy="545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2500-285C-4D42-ADE4-041DE27CBDBA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  <p:pic>
        <p:nvPicPr>
          <p:cNvPr id="57345" name="Picture 1" descr="C:\Users\wulei\AppData\Roaming\Tencent\Users\502091012\QQ\WinTemp\RichOle\6G51X$MOW$]EU}2H{O{@{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862895" cy="6333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2066" y="885836"/>
            <a:ext cx="3857652" cy="5257808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b="1" dirty="0" smtClean="0"/>
              <a:t>Discovery of Higgs boson completes the SM particle zoo. But the origin of the EWSB is still unclear.</a:t>
            </a:r>
            <a:endParaRPr lang="en-US" altLang="zh-CN" sz="2400" dirty="0" smtClean="0"/>
          </a:p>
          <a:p>
            <a:endParaRPr lang="en-US" altLang="zh-CN" sz="1800" dirty="0" smtClean="0"/>
          </a:p>
          <a:p>
            <a:pPr algn="just"/>
            <a:r>
              <a:rPr lang="en-US" altLang="zh-CN" sz="2400" b="1" dirty="0" smtClean="0">
                <a:solidFill>
                  <a:srgbClr val="FF0000"/>
                </a:solidFill>
              </a:rPr>
              <a:t>Naturalness problem</a:t>
            </a:r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endParaRPr lang="en-US" altLang="zh-CN" sz="1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Picture 8" descr="https://upload.wikimedia.org/wikipedia/commons/2/2f/Standard_Model_Of_Particle_Physics--Most_Complete_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786345" cy="521497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357562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4E01-4634-4565-B76F-53E25914D097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81F7-C748-4560-993D-4AEA44FBF2D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  <p:pic>
        <p:nvPicPr>
          <p:cNvPr id="7" name="Picture 2" descr="C:\Users\leiwu\AppData\Roaming\Tencent\Users\502091012\TIM\WinTemp\RichOle\A0QX)6SY}3M9%J(2N(QM95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414340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81F7-C748-4560-993D-4AEA44FBF2D1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11745" y="0"/>
            <a:ext cx="3841629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effect of stop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1" name="Picture 1" descr="C:\Users\wulei\AppData\Roaming\Tencent\Users\502091012\QQ\WinTemp\RichOle\`H49GGX4A72CAW~ANFPC)8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391400" cy="628650"/>
          </a:xfrm>
          <a:prstGeom prst="rect">
            <a:avLst/>
          </a:prstGeom>
          <a:noFill/>
        </p:spPr>
      </p:pic>
      <p:pic>
        <p:nvPicPr>
          <p:cNvPr id="10242" name="Picture 2" descr="C:\Users\wulei\AppData\Roaming\Tencent\Users\502091012\QQ\WinTemp\RichOle\AP{K`0CO}XX2}O45~W`NR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81" y="1991825"/>
            <a:ext cx="6200767" cy="429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57150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altLang="zh-CN" sz="3300" b="1" dirty="0" smtClean="0"/>
              <a:t>What are the </a:t>
            </a:r>
            <a:r>
              <a:rPr lang="en-US" altLang="zh-CN" sz="3300" b="1" dirty="0" smtClean="0">
                <a:solidFill>
                  <a:srgbClr val="0000FF"/>
                </a:solidFill>
              </a:rPr>
              <a:t>natural sizes of parameters </a:t>
            </a:r>
            <a:r>
              <a:rPr lang="en-US" altLang="zh-CN" sz="3300" b="1" dirty="0" smtClean="0"/>
              <a:t>in the QFT?</a:t>
            </a:r>
          </a:p>
          <a:p>
            <a:pPr algn="just">
              <a:buNone/>
            </a:pPr>
            <a:endParaRPr lang="en-US" altLang="zh-CN" dirty="0" smtClean="0"/>
          </a:p>
          <a:p>
            <a:r>
              <a:rPr lang="en-US" altLang="zh-CN" sz="2600" b="1" dirty="0" smtClean="0">
                <a:solidFill>
                  <a:srgbClr val="FF0000"/>
                </a:solidFill>
              </a:rPr>
              <a:t>Dirac Naturalness (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Large Numbers Hypothesis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): </a:t>
            </a:r>
          </a:p>
          <a:p>
            <a:pPr>
              <a:buNone/>
            </a:pPr>
            <a:r>
              <a:rPr lang="en-US" altLang="zh-CN" dirty="0" smtClean="0"/>
              <a:t>                              </a:t>
            </a:r>
            <a:r>
              <a:rPr lang="en-US" altLang="zh-CN" sz="2200" i="1" dirty="0" smtClean="0"/>
              <a:t>“Any two of the very large dimensionless numbers occurring</a:t>
            </a:r>
          </a:p>
          <a:p>
            <a:pPr>
              <a:buNone/>
            </a:pPr>
            <a:r>
              <a:rPr lang="en-US" altLang="zh-CN" sz="2200" i="1" dirty="0" smtClean="0"/>
              <a:t>                                             in Nature are connected by a simple mathematical relation, </a:t>
            </a:r>
          </a:p>
          <a:p>
            <a:pPr>
              <a:buNone/>
            </a:pPr>
            <a:r>
              <a:rPr lang="en-US" altLang="zh-CN" sz="2200" i="1" dirty="0" smtClean="0"/>
              <a:t>                                             in which the coefficients are of the order of magnitude </a:t>
            </a:r>
          </a:p>
          <a:p>
            <a:pPr>
              <a:buNone/>
            </a:pPr>
            <a:r>
              <a:rPr lang="en-US" altLang="zh-CN" sz="2200" i="1" dirty="0" smtClean="0"/>
              <a:t>                                             unity.”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P. A. M. Dirac, “New basis for cosmology," Proc. Roy. Soc. </a:t>
            </a:r>
            <a:r>
              <a:rPr lang="en-US" altLang="zh-CN" sz="1800" dirty="0" err="1" smtClean="0">
                <a:solidFill>
                  <a:schemeClr val="bg1">
                    <a:lumMod val="50000"/>
                  </a:schemeClr>
                </a:solidFill>
              </a:rPr>
              <a:t>Lond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pPr>
              <a:buNone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A165 (1938) 199-208.</a:t>
            </a:r>
          </a:p>
          <a:p>
            <a:pPr>
              <a:buNone/>
            </a:pPr>
            <a:endParaRPr lang="en-US" altLang="zh-CN" sz="9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zh-CN" sz="9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zh-CN" sz="9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zh-CN" sz="900" b="1" dirty="0" smtClean="0">
              <a:solidFill>
                <a:srgbClr val="0000FF"/>
              </a:solidFill>
            </a:endParaRPr>
          </a:p>
          <a:p>
            <a:r>
              <a:rPr lang="en-US" altLang="zh-CN" sz="2600" b="1" dirty="0" smtClean="0">
                <a:solidFill>
                  <a:srgbClr val="FF0000"/>
                </a:solidFill>
              </a:rPr>
              <a:t>'t </a:t>
            </a:r>
            <a:r>
              <a:rPr lang="en-US" altLang="zh-CN" sz="2600" b="1" dirty="0" err="1" smtClean="0">
                <a:solidFill>
                  <a:srgbClr val="FF0000"/>
                </a:solidFill>
              </a:rPr>
              <a:t>Hooft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 Naturalness (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Technical Naturalness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): 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                              </a:t>
            </a:r>
          </a:p>
          <a:p>
            <a:pPr>
              <a:buNone/>
            </a:pPr>
            <a:r>
              <a:rPr lang="en-US" altLang="zh-CN" sz="2200" b="1" i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altLang="zh-CN" sz="2200" b="1" i="1" dirty="0" smtClean="0"/>
              <a:t>“</a:t>
            </a:r>
            <a:r>
              <a:rPr lang="en-US" altLang="zh-CN" sz="2200" i="1" dirty="0" smtClean="0"/>
              <a:t>Coefficients can be much smaller than their Dirac natural            </a:t>
            </a:r>
          </a:p>
          <a:p>
            <a:pPr>
              <a:buNone/>
            </a:pPr>
            <a:r>
              <a:rPr lang="en-US" altLang="zh-CN" sz="2200" i="1" dirty="0" smtClean="0"/>
              <a:t>                                             value if there is an enhanced symmetry of the theory when </a:t>
            </a:r>
          </a:p>
          <a:p>
            <a:pPr>
              <a:buNone/>
            </a:pPr>
            <a:r>
              <a:rPr lang="en-US" altLang="zh-CN" sz="2200" i="1" dirty="0" smtClean="0"/>
              <a:t>                                             the coefficient is taken to zero. e.g. </a:t>
            </a:r>
            <a:r>
              <a:rPr lang="en-US" altLang="zh-CN" sz="2200" i="1" dirty="0" err="1" smtClean="0"/>
              <a:t>fermion</a:t>
            </a:r>
            <a:r>
              <a:rPr lang="en-US" altLang="zh-CN" sz="2200" i="1" dirty="0" smtClean="0"/>
              <a:t> mass and </a:t>
            </a:r>
            <a:r>
              <a:rPr lang="en-US" altLang="zh-CN" sz="2200" i="1" dirty="0" err="1" smtClean="0"/>
              <a:t>chiral</a:t>
            </a:r>
            <a:r>
              <a:rPr lang="en-US" altLang="zh-CN" sz="2200" i="1" dirty="0" smtClean="0"/>
              <a:t>   </a:t>
            </a:r>
          </a:p>
          <a:p>
            <a:pPr>
              <a:buNone/>
            </a:pPr>
            <a:r>
              <a:rPr lang="en-US" altLang="zh-CN" sz="2200" i="1" dirty="0" smtClean="0"/>
              <a:t>                                             symmetry.”</a:t>
            </a:r>
            <a:r>
              <a:rPr lang="en-US" altLang="zh-CN" sz="1000" i="1" dirty="0" smtClean="0">
                <a:solidFill>
                  <a:srgbClr val="0000FF"/>
                </a:solidFill>
              </a:rPr>
              <a:t>   </a:t>
            </a:r>
            <a:r>
              <a:rPr lang="en-US" altLang="zh-CN" sz="1800" dirty="0" err="1" smtClean="0">
                <a:solidFill>
                  <a:schemeClr val="bg1">
                    <a:lumMod val="50000"/>
                  </a:schemeClr>
                </a:solidFill>
              </a:rPr>
              <a:t>G.'t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800" dirty="0" err="1" smtClean="0">
                <a:solidFill>
                  <a:schemeClr val="bg1">
                    <a:lumMod val="50000"/>
                  </a:schemeClr>
                </a:solidFill>
              </a:rPr>
              <a:t>Hooft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 et al. Plenum Press, New York, 1980, page 135.</a:t>
            </a:r>
          </a:p>
          <a:p>
            <a:pPr algn="just">
              <a:buNone/>
            </a:pPr>
            <a:r>
              <a:rPr lang="en-US" altLang="zh-CN" dirty="0" smtClean="0"/>
              <a:t>          </a:t>
            </a: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endParaRPr lang="en-US" altLang="zh-CN" sz="1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85786" y="5681979"/>
            <a:ext cx="757242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400" b="1" dirty="0" smtClean="0">
                <a:solidFill>
                  <a:srgbClr val="0000FF"/>
                </a:solidFill>
              </a:rPr>
              <a:t>Naturalness is one of guiding principles to extend the SM.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F15A-485F-464D-95C7-7C085EAC5EB8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37890" name="AutoShape 2" descr="âdiracâçå¾çæç´¢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2" name="AutoShape 4" descr="âdiracâçå¾çæç´¢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4" name="AutoShape 6" descr="âdiracâçå¾çæç´¢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6" name="AutoShape 8" descr="âdiracâçå¾çæç´¢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7898" name="Picture 10" descr="âdiracâçå¾çæç´¢ç»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1428760" cy="1571636"/>
          </a:xfrm>
          <a:prstGeom prst="rect">
            <a:avLst/>
          </a:prstGeom>
          <a:noFill/>
        </p:spPr>
      </p:pic>
      <p:pic>
        <p:nvPicPr>
          <p:cNvPr id="37900" name="Picture 12" descr="âhooftâçå¾çæç´¢ç»æ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10050"/>
            <a:ext cx="1428760" cy="1490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285860"/>
            <a:ext cx="8429684" cy="454342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altLang="zh-CN" dirty="0" smtClean="0"/>
          </a:p>
          <a:p>
            <a:pPr algn="just">
              <a:buNone/>
            </a:pPr>
            <a:r>
              <a:rPr lang="en-US" altLang="zh-CN" dirty="0" smtClean="0"/>
              <a:t>          </a:t>
            </a: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endParaRPr lang="en-US" altLang="zh-CN" sz="1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Picture 2" descr="“higgs mass one loop correction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6929486" cy="2857520"/>
          </a:xfrm>
          <a:prstGeom prst="rect">
            <a:avLst/>
          </a:prstGeom>
          <a:noFill/>
        </p:spPr>
      </p:pic>
      <p:pic>
        <p:nvPicPr>
          <p:cNvPr id="6" name="Picture 2" descr="“supersymmetry”的图片搜索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7358114" cy="2857520"/>
          </a:xfrm>
          <a:prstGeom prst="rect">
            <a:avLst/>
          </a:prstGeom>
          <a:noFill/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5D93-4908-48DB-AA5F-7C8DF5E8681C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-32" y="-24"/>
            <a:ext cx="1260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SUSY</a:t>
            </a:r>
            <a:endParaRPr lang="zh-CN" alt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E69-A8B9-4450-AF5E-3D46A2E5D1EB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27" name="Picture 3" descr="C:\Users\wulei\AppData\Roaming\Tencent\Users\502091012\QQ\WinTemp\RichOle\5`]X3NZ[U58%8WZZ64Y]V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3735" cy="1928826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571472" y="2724732"/>
            <a:ext cx="8072462" cy="3490350"/>
            <a:chOff x="571472" y="2786058"/>
            <a:chExt cx="8072462" cy="3490350"/>
          </a:xfrm>
        </p:grpSpPr>
        <p:grpSp>
          <p:nvGrpSpPr>
            <p:cNvPr id="10" name="组合 9"/>
            <p:cNvGrpSpPr/>
            <p:nvPr/>
          </p:nvGrpSpPr>
          <p:grpSpPr>
            <a:xfrm>
              <a:off x="571472" y="2786058"/>
              <a:ext cx="8072462" cy="2347342"/>
              <a:chOff x="571472" y="1500174"/>
              <a:chExt cx="8072462" cy="2347342"/>
            </a:xfrm>
          </p:grpSpPr>
          <p:pic>
            <p:nvPicPr>
              <p:cNvPr id="11" name="Picture 1" descr="C:\Users\wulei\AppData\Roaming\Tencent\Users\502091012\QQ\WinTemp\RichOle\OS6`)]IJB5]LFPM3B0SO6BU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1472" y="1500174"/>
                <a:ext cx="8072462" cy="1728915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C:\Users\wulei\AppData\Roaming\Tencent\Users\502091012\QQ\WinTemp\RichOle\N$0`V0_B`X$`[4P31BE`61Y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4349" y="3352506"/>
                <a:ext cx="3286147" cy="49501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3" descr="C:\Users\wulei\AppData\Roaming\Tencent\Users\502091012\QQ\WinTemp\RichOle\1H8~4W{M]{L3Q7HIG_R%9TV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10" y="5276276"/>
              <a:ext cx="7538488" cy="10001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D75-572C-4A3D-A536-424DBC07C1B6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49156" name="Picture 4" descr="C:\Users\wulei\AppData\Roaming\Tencent\Users\502091012\QQ\WinTemp\RichOle\22D1$B[X31]A${R)1BAE9X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389342" cy="1643074"/>
          </a:xfrm>
          <a:prstGeom prst="rect">
            <a:avLst/>
          </a:prstGeom>
          <a:noFill/>
        </p:spPr>
      </p:pic>
      <p:pic>
        <p:nvPicPr>
          <p:cNvPr id="49158" name="Picture 6" descr="C:\Users\wulei\AppData\Roaming\Tencent\Users\502091012\QQ\WinTemp\RichOle\P4%P$N(${0PBV_SS41V4[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29198"/>
            <a:ext cx="8429684" cy="1206814"/>
          </a:xfrm>
          <a:prstGeom prst="rect">
            <a:avLst/>
          </a:prstGeom>
          <a:noFill/>
        </p:spPr>
      </p:pic>
      <p:pic>
        <p:nvPicPr>
          <p:cNvPr id="49159" name="Picture 7" descr="C:\Users\wulei\AppData\Roaming\Tencent\Users\502091012\QQ\WinTemp\RichOle\R6L3C]DEMVV}Z5IB(LTXI(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17984"/>
            <a:ext cx="7572428" cy="222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leiwu\AppData\Roaming\Tencent\Users\502091012\QQ\WinTemp\RichOle\T{HJPQ`ZNAUN~E9CB1D}B)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317" y="357166"/>
            <a:ext cx="8317087" cy="1740346"/>
          </a:xfrm>
          <a:prstGeom prst="rect">
            <a:avLst/>
          </a:prstGeom>
          <a:noFill/>
        </p:spPr>
      </p:pic>
      <p:grpSp>
        <p:nvGrpSpPr>
          <p:cNvPr id="30" name="组合 29"/>
          <p:cNvGrpSpPr/>
          <p:nvPr/>
        </p:nvGrpSpPr>
        <p:grpSpPr>
          <a:xfrm>
            <a:off x="1928794" y="2928934"/>
            <a:ext cx="5429288" cy="3429024"/>
            <a:chOff x="1588064" y="2428868"/>
            <a:chExt cx="5984332" cy="3786214"/>
          </a:xfrm>
        </p:grpSpPr>
        <p:grpSp>
          <p:nvGrpSpPr>
            <p:cNvPr id="2" name="组合 9"/>
            <p:cNvGrpSpPr/>
            <p:nvPr/>
          </p:nvGrpSpPr>
          <p:grpSpPr>
            <a:xfrm>
              <a:off x="1588064" y="2428868"/>
              <a:ext cx="5698580" cy="3786214"/>
              <a:chOff x="2213752" y="2501100"/>
              <a:chExt cx="4858578" cy="3144066"/>
            </a:xfrm>
          </p:grpSpPr>
          <p:cxnSp>
            <p:nvCxnSpPr>
              <p:cNvPr id="7" name="直接箭头连接符 6"/>
              <p:cNvCxnSpPr/>
              <p:nvPr/>
            </p:nvCxnSpPr>
            <p:spPr>
              <a:xfrm>
                <a:off x="2214546" y="5643578"/>
                <a:ext cx="4857784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 rot="5400000" flipH="1" flipV="1">
                <a:off x="642910" y="4071942"/>
                <a:ext cx="3143272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530" name="Picture 2" descr="C:\Users\leiwu\AppData\Roaming\Tencent\Users\502091012\QQ\WinTemp\RichOle\Z)95K`4U`4`@UWIP3K_8%{M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7344" y="5525897"/>
              <a:ext cx="921679" cy="430143"/>
            </a:xfrm>
            <a:prstGeom prst="rect">
              <a:avLst/>
            </a:prstGeom>
            <a:noFill/>
          </p:spPr>
        </p:pic>
        <p:pic>
          <p:nvPicPr>
            <p:cNvPr id="22532" name="Picture 4" descr="C:\Users\leiwu\AppData\Roaming\Tencent\Users\502091012\QQ\WinTemp\RichOle\8L38[TIJ@XWWUY)MXDXME1U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1636" y="3294893"/>
              <a:ext cx="346325" cy="424404"/>
            </a:xfrm>
            <a:prstGeom prst="rect">
              <a:avLst/>
            </a:prstGeom>
            <a:noFill/>
          </p:spPr>
        </p:pic>
        <p:pic>
          <p:nvPicPr>
            <p:cNvPr id="22533" name="Picture 5" descr="C:\Users\leiwu\AppData\Roaming\Tencent\Users\502091012\QQ\WinTemp\RichOle\B`P0_}LY1]F@IEFCY0WRU)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7967" y="3804369"/>
              <a:ext cx="1251240" cy="688229"/>
            </a:xfrm>
            <a:prstGeom prst="rect">
              <a:avLst/>
            </a:prstGeom>
            <a:noFill/>
          </p:spPr>
        </p:pic>
        <p:cxnSp>
          <p:nvCxnSpPr>
            <p:cNvPr id="20" name="直接箭头连接符 19"/>
            <p:cNvCxnSpPr/>
            <p:nvPr/>
          </p:nvCxnSpPr>
          <p:spPr>
            <a:xfrm rot="5400000">
              <a:off x="4474125" y="4449609"/>
              <a:ext cx="1118372" cy="1863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rot="5400000">
              <a:off x="5982326" y="3847408"/>
              <a:ext cx="1118372" cy="1863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48591" y="3890398"/>
              <a:ext cx="502734" cy="1912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456792" y="3289154"/>
              <a:ext cx="502734" cy="1912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72811" y="5413345"/>
              <a:ext cx="1459370" cy="37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F02BE"/>
                  </a:solidFill>
                </a:rPr>
                <a:t>100-300 </a:t>
              </a:r>
              <a:r>
                <a:rPr lang="en-US" altLang="zh-CN" sz="1400" b="1" dirty="0" err="1" smtClean="0">
                  <a:solidFill>
                    <a:srgbClr val="0F02BE"/>
                  </a:solidFill>
                </a:rPr>
                <a:t>GeV</a:t>
              </a:r>
              <a:endParaRPr lang="zh-CN" altLang="en-US" sz="1400" b="1" dirty="0">
                <a:solidFill>
                  <a:srgbClr val="0F02B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3438" y="3520716"/>
              <a:ext cx="1093043" cy="37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F02BE"/>
                  </a:solidFill>
                </a:rPr>
                <a:t>&lt; 2.5 </a:t>
              </a:r>
              <a:r>
                <a:rPr lang="en-US" altLang="zh-CN" sz="1400" b="1" dirty="0" err="1" smtClean="0">
                  <a:solidFill>
                    <a:srgbClr val="0F02BE"/>
                  </a:solidFill>
                </a:rPr>
                <a:t>TeV</a:t>
              </a:r>
              <a:endParaRPr lang="zh-CN" altLang="en-US" sz="1400" b="1" dirty="0">
                <a:solidFill>
                  <a:srgbClr val="0F02B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56792" y="2918516"/>
              <a:ext cx="1115604" cy="37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F02BE"/>
                  </a:solidFill>
                </a:rPr>
                <a:t>&lt; 3-4 </a:t>
              </a:r>
              <a:r>
                <a:rPr lang="en-US" altLang="zh-CN" sz="1400" b="1" dirty="0" err="1" smtClean="0">
                  <a:solidFill>
                    <a:srgbClr val="0F02BE"/>
                  </a:solidFill>
                </a:rPr>
                <a:t>TeV</a:t>
              </a:r>
              <a:endParaRPr lang="zh-CN" altLang="en-US" sz="1400" b="1" dirty="0">
                <a:solidFill>
                  <a:srgbClr val="0F02BE"/>
                </a:solidFill>
              </a:endParaRPr>
            </a:p>
          </p:txBody>
        </p:sp>
        <p:pic>
          <p:nvPicPr>
            <p:cNvPr id="34" name="Picture 2" descr="C:\Users\leiwu\AppData\Roaming\Tencent\Users\502091012\QQ\WinTemp\RichOle\CIY7X`NAG_V`PU9APJY34]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4610" y="2514897"/>
              <a:ext cx="1480292" cy="367593"/>
            </a:xfrm>
            <a:prstGeom prst="rect">
              <a:avLst/>
            </a:prstGeom>
            <a:noFill/>
          </p:spPr>
        </p:pic>
        <p:pic>
          <p:nvPicPr>
            <p:cNvPr id="37" name="Picture 6" descr="C:\Users\leiwu\AppData\Roaming\Tencent\Users\502091012\QQ\WinTemp\RichOle\R5]G8}[~1R~XQ$RVD5B4D40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2810" y="5758366"/>
              <a:ext cx="3367121" cy="28370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928794" y="2395831"/>
            <a:ext cx="51435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Roadmap of NSUSY at LHC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1C48-2733-43CF-9AE6-2589892DCEF7}" type="datetime2">
              <a:rPr lang="zh-CN" altLang="en-US" smtClean="0"/>
              <a:pPr/>
              <a:t>2018年10月26日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河南工业大学</a:t>
            </a:r>
            <a:r>
              <a:rPr lang="en-US" altLang="zh-CN" smtClean="0"/>
              <a:t>-HFCP2018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850</Words>
  <Application>Microsoft Office PowerPoint</Application>
  <PresentationFormat>全屏显示(4:3)</PresentationFormat>
  <Paragraphs>257</Paragraphs>
  <Slides>41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主题​​</vt:lpstr>
      <vt:lpstr>幻灯片 1</vt:lpstr>
      <vt:lpstr>Outline of Topics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Are they reliable?</vt:lpstr>
      <vt:lpstr>Backup</vt:lpstr>
      <vt:lpstr>Some predictions of SUSY</vt:lpstr>
      <vt:lpstr>幻灯片 38</vt:lpstr>
      <vt:lpstr>幻灯片 39</vt:lpstr>
      <vt:lpstr>幻灯片 40</vt:lpstr>
      <vt:lpstr>幻灯片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Physics Beyond the SM: An introduction</dc:title>
  <dc:creator>leiwu</dc:creator>
  <cp:lastModifiedBy>lei wu</cp:lastModifiedBy>
  <cp:revision>332</cp:revision>
  <dcterms:created xsi:type="dcterms:W3CDTF">2017-10-04T13:41:44Z</dcterms:created>
  <dcterms:modified xsi:type="dcterms:W3CDTF">2018-10-26T07:22:41Z</dcterms:modified>
</cp:coreProperties>
</file>