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8" r:id="rId3"/>
    <p:sldId id="270" r:id="rId4"/>
    <p:sldId id="272" r:id="rId5"/>
    <p:sldId id="273" r:id="rId6"/>
    <p:sldId id="377" r:id="rId7"/>
    <p:sldId id="382" r:id="rId8"/>
    <p:sldId id="384" r:id="rId9"/>
    <p:sldId id="383" r:id="rId10"/>
    <p:sldId id="375" r:id="rId11"/>
    <p:sldId id="369" r:id="rId12"/>
    <p:sldId id="385" r:id="rId13"/>
    <p:sldId id="336" r:id="rId14"/>
    <p:sldId id="339" r:id="rId15"/>
    <p:sldId id="352" r:id="rId16"/>
    <p:sldId id="392" r:id="rId17"/>
    <p:sldId id="391" r:id="rId18"/>
    <p:sldId id="393" r:id="rId19"/>
    <p:sldId id="386" r:id="rId20"/>
    <p:sldId id="387" r:id="rId21"/>
    <p:sldId id="388" r:id="rId22"/>
    <p:sldId id="389" r:id="rId23"/>
    <p:sldId id="390" r:id="rId24"/>
    <p:sldId id="346" r:id="rId25"/>
    <p:sldId id="347" r:id="rId26"/>
  </p:sldIdLst>
  <p:sldSz cx="9144000" cy="6858000" type="screen4x3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AC8A"/>
    <a:srgbClr val="1A9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7" autoAdjust="0"/>
    <p:restoredTop sz="87602" autoAdjust="0"/>
  </p:normalViewPr>
  <p:slideViewPr>
    <p:cSldViewPr snapToGrid="0">
      <p:cViewPr varScale="1">
        <p:scale>
          <a:sx n="70" d="100"/>
          <a:sy n="70" d="100"/>
        </p:scale>
        <p:origin x="11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D8E9DA-660F-449B-B5A7-9FAC061DDBFD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2018/10/27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dirty="0"/>
              <a:t>单击此处编辑母版文本样式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F3D8E9DA-660F-449B-B5A7-9FAC061DDBFD}" type="datetime1">
              <a:rPr lang="zh-CN" altLang="en-US" smtClean="0"/>
              <a:pPr algn="r"/>
              <a:t>2018/10/27</a:t>
            </a:fld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57E03411-58E2-43FD-AE1D-AD77DFF8CB20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fld id="{0CE07116-FD07-4601-B92A-C48F8878470E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01521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979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44F351F-53B1-3B4C-8CD4-15B0457E8E3F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796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BAB1E8F6-4F69-E448-82E4-3FF8C30628E4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1466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F790BAD4-EC93-8B4C-97AE-9AB5F3271B19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831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E6C9050E-E079-6441-81E7-806D30677343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8018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9B230AF-FFB7-DE42-B481-AAC2589869DA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981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DE9A7C16-FAF2-2C41-B697-563997C522AD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578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0A19D9EA-0687-604F-B97A-763B6765DF9F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047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3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4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1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信签纸\logo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6057" y="142362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8788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1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4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1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3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DABB9B27-4D02-2940-AED5-BC8F2B3B1507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2979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3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3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04CF7878-2C98-7449-BB8F-764A5EA8E558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699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E6D2F403-9584-1749-B6AB-5E1C5F94527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818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A58C0351-EB03-5444-BA93-B7E778374E24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774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A7EADB90-FF7E-5041-AB9F-1BC0957AB829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737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C1EB8CB6-48D8-4E47-B0D3-B56230F429D0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832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4EF716D3-DCE8-CC45-8106-AE5DFCD073F9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492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C:\Users\Administrator\Desktop\信签纸\logo.png"/>
          <p:cNvPicPr/>
          <p:nvPr userDrawn="1"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066057" y="142362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6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6" r:id="rId19"/>
    <p:sldLayoutId id="2147483688" r:id="rId20"/>
    <p:sldLayoutId id="2147483689" r:id="rId21"/>
    <p:sldLayoutId id="2147483698" r:id="rId22"/>
    <p:sldLayoutId id="2147483712" r:id="rId23"/>
    <p:sldLayoutId id="2147483720" r:id="rId24"/>
    <p:sldLayoutId id="2147483721" r:id="rId25"/>
    <p:sldLayoutId id="2147483722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928535" y="2082514"/>
            <a:ext cx="7071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Some new applications of the Principle of Maximum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Conformality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7" name="矩形 7"/>
          <p:cNvSpPr>
            <a:spLocks noChangeArrowheads="1"/>
          </p:cNvSpPr>
          <p:nvPr/>
        </p:nvSpPr>
        <p:spPr bwMode="auto">
          <a:xfrm>
            <a:off x="1929316" y="3433743"/>
            <a:ext cx="52806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000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吴兴刚</a:t>
            </a:r>
            <a:endParaRPr lang="en-US" altLang="zh-CN" sz="3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hangingPunct="1"/>
            <a:r>
              <a:rPr lang="en-US" altLang="zh-CN" sz="2100" b="1" i="1" dirty="0">
                <a:solidFill>
                  <a:srgbClr val="0070C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Xing-Gang Wu</a:t>
            </a:r>
          </a:p>
          <a:p>
            <a:pPr algn="ctr">
              <a:spcBef>
                <a:spcPts val="1200"/>
              </a:spcBef>
            </a:pPr>
            <a:r>
              <a:rPr lang="zh-CN" altLang="en-US" sz="3000" b="1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重庆大学物理系</a:t>
            </a:r>
            <a:endParaRPr lang="en-US" altLang="zh-CN" sz="3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hangingPunct="1"/>
            <a:r>
              <a:rPr lang="en-US" altLang="zh-CN" sz="2100" b="1" i="1" dirty="0">
                <a:solidFill>
                  <a:srgbClr val="0070C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Department of Physics, Chongqing </a:t>
            </a:r>
            <a:r>
              <a:rPr lang="en-US" altLang="zh-CN" sz="2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University</a:t>
            </a:r>
            <a:endParaRPr lang="en-US" altLang="zh-CN" sz="2100" b="1" i="1" dirty="0">
              <a:solidFill>
                <a:srgbClr val="0070C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5806433"/>
            <a:ext cx="6320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全国第十六届重味物理和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CP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破坏</a:t>
            </a:r>
            <a:r>
              <a:rPr lang="zh-CN" altLang="en-US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研讨会</a:t>
            </a:r>
            <a:r>
              <a:rPr lang="en-US" altLang="zh-CN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河南工业大学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5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0" y="4026329"/>
            <a:ext cx="3433435" cy="22621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27862" y="6385226"/>
            <a:ext cx="18004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NRQCD wrong 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609684" y="5644325"/>
            <a:ext cx="889000" cy="73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5163317" y="5633720"/>
            <a:ext cx="728133" cy="742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01" y="523481"/>
            <a:ext cx="3255841" cy="3240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131" y="4884672"/>
            <a:ext cx="1183953" cy="284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355" y="1635959"/>
            <a:ext cx="2953213" cy="21864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450" y="4050406"/>
            <a:ext cx="3022722" cy="22380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580" y="2495114"/>
            <a:ext cx="40719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LO-roughly agrees with data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NLO-agrees better with data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NNLO-highly inconsistent with data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783080" y="3438144"/>
            <a:ext cx="0" cy="61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875300" y="3614142"/>
            <a:ext cx="3026791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FFFF00"/>
                </a:solidFill>
              </a:rPr>
              <a:t>Special: |NNLO|&gt;|NLO|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23" y="1905517"/>
            <a:ext cx="3060202" cy="36919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788152" y="6433488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00FF"/>
                </a:solidFill>
              </a:rPr>
              <a:t>PMC works</a:t>
            </a:r>
            <a:endParaRPr lang="zh-CN" altLang="en-US" sz="1200" b="1" dirty="0">
              <a:solidFill>
                <a:srgbClr val="0000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9227" y="974995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Sheng-</a:t>
            </a:r>
            <a:r>
              <a:rPr lang="en-US" altLang="zh-CN" dirty="0" err="1" smtClean="0">
                <a:solidFill>
                  <a:srgbClr val="FF0000"/>
                </a:solidFill>
              </a:rPr>
              <a:t>Quan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Wang, Wen-Long Sang, XGW, SJB</a:t>
            </a:r>
          </a:p>
          <a:p>
            <a:pPr algn="r"/>
            <a:r>
              <a:rPr lang="en-US" altLang="zh-CN" dirty="0" smtClean="0">
                <a:solidFill>
                  <a:srgbClr val="FF0000"/>
                </a:solidFill>
              </a:rPr>
              <a:t>PRD2018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952" y="1792224"/>
            <a:ext cx="5077151" cy="23647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953" y="4407947"/>
            <a:ext cx="5079950" cy="22843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9590" y="578713"/>
            <a:ext cx="682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  <a:latin typeface="AdvOT19ee2aa8.B"/>
              </a:rPr>
              <a:t>Novel demonstration of the </a:t>
            </a:r>
            <a:r>
              <a:rPr lang="en-US" altLang="zh-CN" b="1" dirty="0" smtClean="0">
                <a:solidFill>
                  <a:srgbClr val="0000FF"/>
                </a:solidFill>
                <a:latin typeface="AdvOT19ee2aa8.B"/>
              </a:rPr>
              <a:t>RGI of fixed-order </a:t>
            </a:r>
            <a:r>
              <a:rPr lang="en-US" altLang="zh-CN" b="1" dirty="0">
                <a:solidFill>
                  <a:srgbClr val="0000FF"/>
                </a:solidFill>
                <a:latin typeface="AdvOT19ee2aa8.B"/>
              </a:rPr>
              <a:t>predictions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07403" y="948045"/>
            <a:ext cx="31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Jian-Min Sheng, XGW, SJB</a:t>
            </a:r>
          </a:p>
          <a:p>
            <a:pPr algn="r"/>
            <a:r>
              <a:rPr lang="en-US" altLang="zh-CN" dirty="0" smtClean="0">
                <a:solidFill>
                  <a:srgbClr val="FF0000"/>
                </a:solidFill>
              </a:rPr>
              <a:t>PRD2018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176" y="2084832"/>
            <a:ext cx="344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Introducing new coupling, whose scheme dependence is governed by a single-parameter </a:t>
            </a:r>
            <a:r>
              <a:rPr lang="en-US" altLang="zh-CN" i="1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, and whose scale running equation is scheme-independent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27" y="3938305"/>
            <a:ext cx="2421036" cy="738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27" y="4759406"/>
            <a:ext cx="1348191" cy="571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27" y="5458340"/>
            <a:ext cx="3232033" cy="5079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1827" y="6121717"/>
            <a:ext cx="24577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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-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项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，即消除方案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09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1491" y="1149213"/>
            <a:ext cx="307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Bo-</a:t>
            </a:r>
            <a:r>
              <a:rPr lang="en-US" altLang="zh-CN" dirty="0" err="1" smtClean="0">
                <a:solidFill>
                  <a:srgbClr val="FF0000"/>
                </a:solidFill>
              </a:rPr>
              <a:t>Lun</a:t>
            </a:r>
            <a:r>
              <a:rPr lang="en-US" altLang="zh-CN" dirty="0" smtClean="0">
                <a:solidFill>
                  <a:srgbClr val="FF0000"/>
                </a:solidFill>
              </a:rPr>
              <a:t> Du, JXS, XGW, SJB</a:t>
            </a:r>
          </a:p>
          <a:p>
            <a:pPr algn="r"/>
            <a:r>
              <a:rPr lang="en-US" altLang="zh-CN" dirty="0" smtClean="0">
                <a:solidFill>
                  <a:srgbClr val="FF0000"/>
                </a:solidFill>
              </a:rPr>
              <a:t>PLB2018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9590" y="578713"/>
            <a:ext cx="682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AdvOT19ee2aa8.B"/>
              </a:rPr>
              <a:t>Extending the predictive power of </a:t>
            </a:r>
            <a:r>
              <a:rPr lang="en-US" altLang="zh-CN" b="1" dirty="0" err="1" smtClean="0">
                <a:solidFill>
                  <a:srgbClr val="0000FF"/>
                </a:solidFill>
                <a:latin typeface="AdvOT19ee2aa8.B"/>
              </a:rPr>
              <a:t>pQCD</a:t>
            </a:r>
            <a:r>
              <a:rPr lang="en-US" altLang="zh-CN" b="1" dirty="0" smtClean="0">
                <a:solidFill>
                  <a:srgbClr val="0000FF"/>
                </a:solidFill>
                <a:latin typeface="AdvOT19ee2aa8.B"/>
              </a:rPr>
              <a:t> theory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62" y="2057400"/>
            <a:ext cx="3434949" cy="10972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0174" y="1591056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Page approximation</a:t>
            </a:r>
            <a:r>
              <a:rPr lang="zh-CN" altLang="en-US" b="1" dirty="0" smtClean="0">
                <a:solidFill>
                  <a:srgbClr val="0000FF"/>
                </a:solidFill>
              </a:rPr>
              <a:t>（</a:t>
            </a:r>
            <a:r>
              <a:rPr lang="en-US" altLang="zh-CN" b="1" dirty="0" smtClean="0">
                <a:solidFill>
                  <a:srgbClr val="0000FF"/>
                </a:solidFill>
              </a:rPr>
              <a:t>original version</a:t>
            </a:r>
            <a:r>
              <a:rPr lang="zh-CN" altLang="en-US" b="1" dirty="0" smtClean="0">
                <a:solidFill>
                  <a:srgbClr val="0000FF"/>
                </a:solidFill>
              </a:rPr>
              <a:t>）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64992" y="2615184"/>
            <a:ext cx="868680" cy="448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18888" y="234086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仅估算高一阶或将所有未知阶求和</a:t>
            </a:r>
            <a:endParaRPr lang="en-US" altLang="zh-CN" dirty="0" smtClean="0"/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Pade</a:t>
            </a:r>
            <a:r>
              <a:rPr lang="zh-CN" altLang="en-US" dirty="0" smtClean="0">
                <a:solidFill>
                  <a:srgbClr val="FF0000"/>
                </a:solidFill>
              </a:rPr>
              <a:t>改进版还在考虑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174" y="3310128"/>
            <a:ext cx="7157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传统能标方案下，猜测能标，每阶系数不准确　</a:t>
            </a:r>
            <a:r>
              <a:rPr lang="en-US" altLang="zh-CN" dirty="0" smtClean="0"/>
              <a:t>=&gt;</a:t>
            </a:r>
            <a:r>
              <a:rPr lang="zh-CN" altLang="en-US" dirty="0" smtClean="0"/>
              <a:t>　对角型效果最好</a:t>
            </a:r>
            <a:endParaRPr lang="en-US" altLang="zh-CN" dirty="0" smtClean="0"/>
          </a:p>
          <a:p>
            <a:r>
              <a:rPr lang="en-US" altLang="zh-CN" dirty="0" smtClean="0"/>
              <a:t>PMC</a:t>
            </a:r>
            <a:r>
              <a:rPr lang="zh-CN" altLang="en-US" dirty="0" smtClean="0"/>
              <a:t>方案下，每阶为确定的共形系数 </a:t>
            </a:r>
            <a:r>
              <a:rPr lang="en-US" altLang="zh-CN" dirty="0" smtClean="0"/>
              <a:t>=&gt; [0,n-1]</a:t>
            </a:r>
            <a:r>
              <a:rPr lang="zh-CN" altLang="en-US" dirty="0" smtClean="0"/>
              <a:t>型最好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74" y="4934186"/>
            <a:ext cx="7015034" cy="15047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864" y="586031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</a:rPr>
              <a:t>能标误差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672" y="5299486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</a:rPr>
              <a:t>括号为</a:t>
            </a:r>
            <a:r>
              <a:rPr lang="en-US" altLang="zh-CN" b="1" dirty="0" smtClean="0">
                <a:solidFill>
                  <a:srgbClr val="0000FF"/>
                </a:solidFill>
              </a:rPr>
              <a:t>full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571" y="3675663"/>
            <a:ext cx="2039400" cy="12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Oval 7"/>
          <p:cNvSpPr>
            <a:spLocks noChangeArrowheads="1"/>
          </p:cNvSpPr>
          <p:nvPr/>
        </p:nvSpPr>
        <p:spPr bwMode="auto">
          <a:xfrm>
            <a:off x="2077572" y="2781301"/>
            <a:ext cx="5195678" cy="1025129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2619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7556" y="1528424"/>
            <a:ext cx="604837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0000CC"/>
                </a:solidFill>
              </a:rPr>
              <a:t>Up to infinite order, the predictions are scheme and scale independent, there is no scale ambiguity</a:t>
            </a:r>
          </a:p>
          <a:p>
            <a:pPr algn="ctr"/>
            <a:endParaRPr lang="en-US" altLang="zh-CN" sz="1500" b="1" dirty="0">
              <a:solidFill>
                <a:srgbClr val="0000CC"/>
              </a:solidFill>
            </a:endParaRPr>
          </a:p>
          <a:p>
            <a:pPr algn="ctr"/>
            <a:r>
              <a:rPr lang="en-US" altLang="zh-CN" sz="1500" b="1" dirty="0">
                <a:solidFill>
                  <a:srgbClr val="0000CC"/>
                </a:solidFill>
              </a:rPr>
              <a:t>At fixed-order, guessing/using typical momentum flow as the scale, one cannot get precise value for all-orders, and also for each order, becoming an important systematic error</a:t>
            </a:r>
            <a:endParaRPr lang="zh-CN" altLang="en-US" sz="1500" b="1" dirty="0">
              <a:solidFill>
                <a:srgbClr val="0000CC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927845" y="4247532"/>
            <a:ext cx="7538757" cy="1061829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altLang="zh-CN" sz="2100" b="1" dirty="0">
                <a:solidFill>
                  <a:srgbClr val="FFFF00"/>
                </a:solidFill>
                <a:latin typeface="Comic Sans MS" pitchFamily="66" charset="0"/>
              </a:rPr>
              <a:t>PMC</a:t>
            </a:r>
            <a:r>
              <a:rPr lang="zh-CN" altLang="en-US" sz="2100" b="1" dirty="0">
                <a:solidFill>
                  <a:srgbClr val="FFFF00"/>
                </a:solidFill>
                <a:latin typeface="Comic Sans MS" pitchFamily="66" charset="0"/>
              </a:rPr>
              <a:t>不是简单的选择“特殊</a:t>
            </a:r>
            <a:r>
              <a:rPr lang="en-US" altLang="zh-CN" sz="2100" b="1" dirty="0">
                <a:solidFill>
                  <a:srgbClr val="FFFF00"/>
                </a:solidFill>
                <a:latin typeface="Comic Sans MS" pitchFamily="66" charset="0"/>
              </a:rPr>
              <a:t>/</a:t>
            </a:r>
            <a:r>
              <a:rPr lang="zh-CN" altLang="en-US" sz="2100" b="1" dirty="0">
                <a:solidFill>
                  <a:srgbClr val="FFFF00"/>
                </a:solidFill>
                <a:latin typeface="Comic Sans MS" pitchFamily="66" charset="0"/>
              </a:rPr>
              <a:t>有效</a:t>
            </a:r>
            <a:r>
              <a:rPr lang="en-US" altLang="zh-CN" sz="2100" b="1" dirty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zh-CN" altLang="en-US" sz="2100" b="1" dirty="0">
                <a:solidFill>
                  <a:srgbClr val="FFFF00"/>
                </a:solidFill>
                <a:latin typeface="Comic Sans MS" pitchFamily="66" charset="0"/>
              </a:rPr>
              <a:t>能标”</a:t>
            </a:r>
            <a:endParaRPr lang="en-US" altLang="zh-CN" sz="21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zh-CN" altLang="en-US" sz="2100" b="1" dirty="0">
                <a:solidFill>
                  <a:srgbClr val="FFFF00"/>
                </a:solidFill>
                <a:latin typeface="Comic Sans MS" pitchFamily="66" charset="0"/>
              </a:rPr>
              <a:t>而是基于</a:t>
            </a:r>
            <a:r>
              <a:rPr lang="en-US" altLang="zh-CN" sz="2100" b="1" dirty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zh-CN" altLang="en-US" sz="2100" b="1" dirty="0">
                <a:solidFill>
                  <a:srgbClr val="FFFF00"/>
                </a:solidFill>
                <a:latin typeface="Comic Sans MS" pitchFamily="66" charset="0"/>
              </a:rPr>
              <a:t>重整化群方程以及基本重整化群不变性</a:t>
            </a:r>
            <a:r>
              <a:rPr lang="en-US" altLang="zh-CN" sz="2100" b="1" dirty="0">
                <a:solidFill>
                  <a:srgbClr val="FFFF00"/>
                </a:solidFill>
                <a:latin typeface="Comic Sans MS" pitchFamily="66" charset="0"/>
              </a:rPr>
              <a:t>--</a:t>
            </a:r>
            <a:r>
              <a:rPr lang="zh-CN" altLang="en-US" sz="2100" b="1" dirty="0">
                <a:solidFill>
                  <a:srgbClr val="FFFF00"/>
                </a:solidFill>
                <a:latin typeface="Comic Sans MS" pitchFamily="66" charset="0"/>
              </a:rPr>
              <a:t>提供具普适性的可系统设定高能物理过程“最优”重整化能标的方案</a:t>
            </a:r>
          </a:p>
        </p:txBody>
      </p:sp>
      <p:sp>
        <p:nvSpPr>
          <p:cNvPr id="5" name="矩形 4"/>
          <p:cNvSpPr/>
          <p:nvPr/>
        </p:nvSpPr>
        <p:spPr>
          <a:xfrm>
            <a:off x="1687556" y="3043226"/>
            <a:ext cx="6048375" cy="91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endParaRPr lang="en-US" altLang="zh-CN" sz="900" b="1" dirty="0">
              <a:solidFill>
                <a:srgbClr val="0000CC"/>
              </a:solidFill>
              <a:latin typeface="Verdana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zh-CN" altLang="en-US" sz="1350" b="1" u="sng" dirty="0">
                <a:solidFill>
                  <a:srgbClr val="0000CC"/>
                </a:solidFill>
                <a:latin typeface="Verdana" pitchFamily="34" charset="0"/>
              </a:rPr>
              <a:t>希望即使是在有限阶，也可以找到一个普适方案确定出最优能标：</a:t>
            </a:r>
            <a:r>
              <a:rPr lang="zh-CN" altLang="en-US" sz="135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得到已知阶下的准确理论预言；同时通过提高收敛性得到更快更接近于真实值的理论预言；为新物理的寻找提供更好的依据</a:t>
            </a:r>
            <a:endParaRPr lang="en-US" altLang="zh-CN" sz="135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13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9553" y="1143442"/>
            <a:ext cx="72378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有限阶下，</a:t>
            </a:r>
            <a:r>
              <a:rPr lang="en-US" altLang="zh-CN" b="1" dirty="0">
                <a:solidFill>
                  <a:srgbClr val="FF0000"/>
                </a:solidFill>
              </a:rPr>
              <a:t>PMC</a:t>
            </a:r>
            <a:r>
              <a:rPr lang="zh-CN" altLang="en-US" b="1" dirty="0">
                <a:solidFill>
                  <a:srgbClr val="FF0000"/>
                </a:solidFill>
              </a:rPr>
              <a:t>最优能标的思想</a:t>
            </a:r>
            <a:endParaRPr lang="en-US" altLang="zh-CN" b="1" dirty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并不违背微扰论展开到无穷阶下与能标选择无关的基本理念</a:t>
            </a:r>
            <a:endParaRPr lang="en-US" altLang="zh-CN" b="1" dirty="0">
              <a:solidFill>
                <a:srgbClr val="FF0000"/>
              </a:solidFill>
            </a:endParaRPr>
          </a:p>
          <a:p>
            <a:pPr algn="ctr"/>
            <a:endParaRPr lang="en-US" altLang="zh-CN" b="1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/>
              <a:t>采用</a:t>
            </a:r>
            <a:r>
              <a:rPr lang="en-US" altLang="zh-CN" dirty="0"/>
              <a:t>PMC</a:t>
            </a:r>
            <a:r>
              <a:rPr lang="zh-CN" altLang="en-US" dirty="0"/>
              <a:t>最优能标</a:t>
            </a:r>
            <a:endParaRPr lang="en-US" altLang="zh-CN" dirty="0"/>
          </a:p>
          <a:p>
            <a:pPr algn="ctr"/>
            <a:r>
              <a:rPr lang="en-US" altLang="zh-CN" dirty="0"/>
              <a:t>1</a:t>
            </a:r>
            <a:r>
              <a:rPr lang="zh-CN" altLang="en-US" dirty="0"/>
              <a:t>）快速收敛</a:t>
            </a:r>
            <a:endParaRPr lang="en-US" altLang="zh-CN" dirty="0"/>
          </a:p>
          <a:p>
            <a:pPr algn="ctr"/>
            <a:r>
              <a:rPr lang="en-US" altLang="zh-CN" dirty="0"/>
              <a:t>2</a:t>
            </a:r>
            <a:r>
              <a:rPr lang="zh-CN" altLang="en-US" dirty="0"/>
              <a:t>）快速稳定，获得物理量真实值</a:t>
            </a:r>
            <a:endParaRPr lang="en-US" altLang="zh-CN" dirty="0"/>
          </a:p>
          <a:p>
            <a:pPr algn="ctr"/>
            <a:r>
              <a:rPr lang="en-US" altLang="zh-CN" dirty="0"/>
              <a:t>3</a:t>
            </a:r>
            <a:r>
              <a:rPr lang="zh-CN" altLang="en-US" dirty="0"/>
              <a:t>）低阶下就与初始能标、重整化方案选择无关，获得每一阶的准确值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传统方案</a:t>
            </a:r>
            <a:endParaRPr lang="en-US" altLang="zh-CN" dirty="0"/>
          </a:p>
          <a:p>
            <a:pPr algn="ctr"/>
            <a:r>
              <a:rPr lang="en-US" altLang="zh-CN" dirty="0"/>
              <a:t>1</a:t>
            </a:r>
            <a:r>
              <a:rPr lang="zh-CN" altLang="en-US" dirty="0"/>
              <a:t>）收敛慢－收敛性纯属猜测和运气</a:t>
            </a:r>
            <a:endParaRPr lang="en-US" altLang="zh-CN" dirty="0"/>
          </a:p>
          <a:p>
            <a:pPr algn="ctr"/>
            <a:r>
              <a:rPr lang="en-US" altLang="zh-CN" dirty="0"/>
              <a:t>2</a:t>
            </a:r>
            <a:r>
              <a:rPr lang="zh-CN" altLang="en-US" dirty="0"/>
              <a:t>）计算到任意高阶也无法获得每一阶真实值</a:t>
            </a:r>
            <a:endParaRPr lang="en-US" altLang="zh-CN" dirty="0"/>
          </a:p>
          <a:p>
            <a:pPr algn="ctr"/>
            <a:r>
              <a:rPr lang="en-US" altLang="zh-CN" dirty="0"/>
              <a:t>3</a:t>
            </a:r>
            <a:r>
              <a:rPr lang="zh-CN" altLang="en-US" dirty="0"/>
              <a:t>）非常高阶时才能获得与能标选择无关的预言值</a:t>
            </a:r>
          </a:p>
        </p:txBody>
      </p:sp>
      <p:sp>
        <p:nvSpPr>
          <p:cNvPr id="5" name="矩形 4"/>
          <p:cNvSpPr/>
          <p:nvPr/>
        </p:nvSpPr>
        <p:spPr>
          <a:xfrm>
            <a:off x="1271352" y="5216131"/>
            <a:ext cx="72051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sz="135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我们已表明</a:t>
            </a:r>
            <a:r>
              <a:rPr lang="en-US" altLang="zh-CN" sz="135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PMC</a:t>
            </a:r>
            <a:r>
              <a:rPr lang="zh-CN" altLang="en-US" sz="135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能标与初始能标选择无关，那么真正在做时，</a:t>
            </a: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可以直接采用</a:t>
            </a:r>
            <a:r>
              <a:rPr lang="zh-CN" altLang="en-US" sz="1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通常选择的</a:t>
            </a: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典型能标做为初始能</a:t>
            </a:r>
            <a:r>
              <a:rPr lang="zh-CN" altLang="en-US" sz="1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标（简化表达式），</a:t>
            </a: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然后再利用标准</a:t>
            </a:r>
            <a:r>
              <a:rPr lang="en-US" altLang="zh-CN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PMC</a:t>
            </a: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步骤处理获得</a:t>
            </a:r>
            <a:r>
              <a:rPr lang="zh-CN" altLang="en-US" sz="135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预言</a:t>
            </a:r>
            <a:endParaRPr lang="zh-CN" altLang="en-US" sz="135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3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44593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73384" y="704088"/>
            <a:ext cx="2127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cqutp.org</a:t>
            </a:r>
            <a:endParaRPr lang="zh-CN" altLang="en-US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4297600"/>
            <a:ext cx="2943225" cy="2560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4" y="2528941"/>
            <a:ext cx="2943225" cy="17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2077572" y="2781301"/>
            <a:ext cx="5195678" cy="1025129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400" b="1" dirty="0" smtClean="0">
                <a:solidFill>
                  <a:srgbClr val="0000FF"/>
                </a:solidFill>
              </a:rPr>
              <a:t>Back up slides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/>
          <p:cNvSpPr>
            <a:spLocks noChangeArrowheads="1"/>
          </p:cNvSpPr>
          <p:nvPr/>
        </p:nvSpPr>
        <p:spPr bwMode="auto">
          <a:xfrm>
            <a:off x="1519085" y="615790"/>
            <a:ext cx="4593848" cy="43219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rgbClr val="0000CC"/>
                </a:solidFill>
              </a:rPr>
              <a:t>最大共形原理（</a:t>
            </a:r>
            <a:r>
              <a:rPr lang="en-US" altLang="zh-CN" b="1" dirty="0">
                <a:solidFill>
                  <a:srgbClr val="0000CC"/>
                </a:solidFill>
              </a:rPr>
              <a:t>PMC</a:t>
            </a:r>
            <a:r>
              <a:rPr lang="zh-CN" altLang="en-US" b="1" dirty="0">
                <a:solidFill>
                  <a:srgbClr val="0000CC"/>
                </a:solidFill>
              </a:rPr>
              <a:t>）提出</a:t>
            </a:r>
            <a:r>
              <a:rPr lang="zh-CN" altLang="en-US" b="1" dirty="0" smtClean="0">
                <a:solidFill>
                  <a:srgbClr val="0000CC"/>
                </a:solidFill>
              </a:rPr>
              <a:t>及演变历程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0717" y="1317043"/>
            <a:ext cx="61026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1981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年，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 Brodsky-</a:t>
            </a:r>
            <a:r>
              <a:rPr lang="en-US" altLang="zh-CN" sz="1350" b="1" dirty="0" err="1">
                <a:solidFill>
                  <a:schemeClr val="tx2">
                    <a:lumMod val="50000"/>
                  </a:schemeClr>
                </a:solidFill>
              </a:rPr>
              <a:t>Lepage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-Mackenzie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提出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BLM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机制</a:t>
            </a:r>
            <a:endParaRPr lang="en-US" altLang="zh-CN" sz="135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1992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年，</a:t>
            </a:r>
            <a:r>
              <a:rPr lang="en-US" altLang="zh-CN" sz="1350" b="1" dirty="0" err="1">
                <a:solidFill>
                  <a:schemeClr val="tx2">
                    <a:lumMod val="50000"/>
                  </a:schemeClr>
                </a:solidFill>
              </a:rPr>
              <a:t>Gruberg-Kataev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提出（</a:t>
            </a:r>
            <a:r>
              <a:rPr lang="zh-CN" altLang="en-US" sz="135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错误延拓</a:t>
            </a:r>
            <a:r>
              <a:rPr lang="zh-CN" altLang="en-US" sz="1350" b="1" dirty="0" smtClean="0">
                <a:solidFill>
                  <a:schemeClr val="tx2">
                    <a:lumMod val="50000"/>
                  </a:schemeClr>
                </a:solidFill>
              </a:rPr>
              <a:t>）认为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BLM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机制存在问题</a:t>
            </a:r>
            <a:endParaRPr lang="en-US" altLang="zh-CN" sz="135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1995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年，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Brodsky-Lu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提出自洽能标对应关系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CSR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，拓展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BLM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机制到两圈</a:t>
            </a:r>
            <a:endParaRPr lang="en-US" altLang="zh-CN" sz="135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1997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-2011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年，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</a:rPr>
              <a:t>Brodsky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</a:rPr>
              <a:t>提出采用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函数替换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BLM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中</a:t>
            </a:r>
            <a:r>
              <a:rPr lang="en-US" altLang="zh-CN" sz="1350" b="1" dirty="0" err="1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nf</a:t>
            </a:r>
            <a:r>
              <a:rPr lang="en-US" altLang="zh-CN" sz="1350" b="1" dirty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项的原始</a:t>
            </a:r>
            <a:r>
              <a:rPr lang="zh-CN" altLang="en-US" sz="1350" b="1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理念</a:t>
            </a:r>
            <a:endParaRPr lang="en-US" altLang="zh-CN" sz="1350" b="1" dirty="0" smtClean="0">
              <a:solidFill>
                <a:schemeClr val="tx2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altLang="zh-CN" sz="1350" b="1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1997</a:t>
            </a:r>
            <a:r>
              <a:rPr lang="zh-CN" altLang="en-US" sz="1350" b="1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年，</a:t>
            </a:r>
            <a:r>
              <a:rPr lang="en-US" altLang="zh-CN" sz="1350" b="1" dirty="0" err="1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Mikhilov</a:t>
            </a:r>
            <a:r>
              <a:rPr lang="zh-CN" altLang="en-US" sz="1350" b="1" dirty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提出</a:t>
            </a:r>
            <a:r>
              <a:rPr lang="en-US" altLang="zh-CN" sz="1350" b="1" dirty="0" err="1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seBLM</a:t>
            </a:r>
            <a:r>
              <a:rPr lang="zh-CN" altLang="en-US" sz="1350" b="1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（</a:t>
            </a:r>
            <a:r>
              <a:rPr lang="zh-CN" altLang="en-US" sz="135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错误理解</a:t>
            </a:r>
            <a:r>
              <a:rPr lang="en-US" altLang="zh-CN" sz="135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BLM</a:t>
            </a:r>
            <a:r>
              <a:rPr lang="zh-CN" altLang="en-US" sz="1350" b="1" dirty="0" smtClean="0">
                <a:solidFill>
                  <a:schemeClr val="tx2">
                    <a:lumMod val="50000"/>
                  </a:schemeClr>
                </a:solidFill>
                <a:sym typeface="Symbol" panose="05050102010706020507" pitchFamily="18" charset="2"/>
              </a:rPr>
              <a:t>），变为仅提高微扰收敛性</a:t>
            </a:r>
            <a:endParaRPr lang="en-US" altLang="zh-CN" sz="1350" b="1" dirty="0" smtClean="0">
              <a:solidFill>
                <a:schemeClr val="tx2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altLang="zh-CN" sz="1350" b="1" dirty="0">
              <a:solidFill>
                <a:schemeClr val="tx2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altLang="zh-CN" sz="1350" b="1" dirty="0">
                <a:solidFill>
                  <a:srgbClr val="0000CC"/>
                </a:solidFill>
                <a:sym typeface="Symbol" panose="05050102010706020507" pitchFamily="18" charset="2"/>
              </a:rPr>
              <a:t>2011</a:t>
            </a:r>
            <a:r>
              <a:rPr lang="zh-CN" altLang="en-US" sz="1350" b="1" dirty="0">
                <a:solidFill>
                  <a:srgbClr val="0000CC"/>
                </a:solidFill>
                <a:sym typeface="Symbol" panose="05050102010706020507" pitchFamily="18" charset="2"/>
              </a:rPr>
              <a:t>年</a:t>
            </a:r>
            <a:r>
              <a:rPr lang="en-US" altLang="zh-CN" sz="1350" b="1" dirty="0">
                <a:solidFill>
                  <a:srgbClr val="0000CC"/>
                </a:solidFill>
                <a:sym typeface="Symbol" panose="05050102010706020507" pitchFamily="18" charset="2"/>
              </a:rPr>
              <a:t>4</a:t>
            </a:r>
            <a:r>
              <a:rPr lang="zh-CN" altLang="en-US" sz="1350" b="1" dirty="0">
                <a:solidFill>
                  <a:srgbClr val="0000CC"/>
                </a:solidFill>
                <a:sym typeface="Symbol" panose="05050102010706020507" pitchFamily="18" charset="2"/>
              </a:rPr>
              <a:t>月，</a:t>
            </a:r>
            <a:r>
              <a:rPr lang="en-US" altLang="zh-CN" sz="1350" b="1" dirty="0" err="1">
                <a:solidFill>
                  <a:srgbClr val="0000CC"/>
                </a:solidFill>
              </a:rPr>
              <a:t>Giustino</a:t>
            </a:r>
            <a:r>
              <a:rPr lang="en-US" altLang="zh-CN" sz="1350" b="1" dirty="0">
                <a:solidFill>
                  <a:srgbClr val="0000CC"/>
                </a:solidFill>
              </a:rPr>
              <a:t>-Brodsky</a:t>
            </a:r>
            <a:r>
              <a:rPr lang="zh-CN" altLang="en-US" sz="1350" b="1" dirty="0">
                <a:solidFill>
                  <a:srgbClr val="0000CC"/>
                </a:solidFill>
              </a:rPr>
              <a:t>初步设想将</a:t>
            </a:r>
            <a:r>
              <a:rPr lang="en-US" altLang="zh-CN" sz="1350" b="1" dirty="0">
                <a:solidFill>
                  <a:srgbClr val="0000CC"/>
                </a:solidFill>
              </a:rPr>
              <a:t>BLM</a:t>
            </a:r>
            <a:r>
              <a:rPr lang="zh-CN" altLang="en-US" sz="1350" b="1" dirty="0">
                <a:solidFill>
                  <a:srgbClr val="0000CC"/>
                </a:solidFill>
              </a:rPr>
              <a:t>升级到</a:t>
            </a:r>
            <a:r>
              <a:rPr lang="en-US" altLang="zh-CN" sz="1350" b="1" dirty="0">
                <a:solidFill>
                  <a:srgbClr val="0000CC"/>
                </a:solidFill>
              </a:rPr>
              <a:t>PMC</a:t>
            </a:r>
            <a:r>
              <a:rPr lang="zh-CN" altLang="en-US" sz="1350" b="1" dirty="0">
                <a:solidFill>
                  <a:srgbClr val="0000CC"/>
                </a:solidFill>
              </a:rPr>
              <a:t>方案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              </a:t>
            </a:r>
            <a:r>
              <a:rPr lang="zh-CN" altLang="en-US" sz="1350" b="1" dirty="0">
                <a:solidFill>
                  <a:srgbClr val="0000CC"/>
                </a:solidFill>
              </a:rPr>
              <a:t>（仅单圈，与</a:t>
            </a:r>
            <a:r>
              <a:rPr lang="en-US" altLang="zh-CN" sz="1350" b="1" dirty="0">
                <a:solidFill>
                  <a:srgbClr val="0000CC"/>
                </a:solidFill>
              </a:rPr>
              <a:t>BLM</a:t>
            </a:r>
            <a:r>
              <a:rPr lang="zh-CN" altLang="en-US" sz="1350" b="1" dirty="0">
                <a:solidFill>
                  <a:srgbClr val="0000CC"/>
                </a:solidFill>
              </a:rPr>
              <a:t>一致，</a:t>
            </a:r>
            <a:r>
              <a:rPr lang="en-US" altLang="zh-CN" sz="1350" b="1" dirty="0">
                <a:solidFill>
                  <a:srgbClr val="0000CC"/>
                </a:solidFill>
              </a:rPr>
              <a:t>2012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年</a:t>
            </a:r>
            <a:r>
              <a:rPr lang="zh-CN" altLang="en-US" sz="1350" b="1" dirty="0">
                <a:solidFill>
                  <a:srgbClr val="0000CC"/>
                </a:solidFill>
              </a:rPr>
              <a:t>底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才得以正式</a:t>
            </a:r>
            <a:r>
              <a:rPr lang="zh-CN" altLang="en-US" sz="1350" b="1" dirty="0">
                <a:solidFill>
                  <a:srgbClr val="0000CC"/>
                </a:solidFill>
              </a:rPr>
              <a:t>发表）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2011</a:t>
            </a:r>
            <a:r>
              <a:rPr lang="zh-CN" altLang="en-US" sz="1350" b="1" dirty="0">
                <a:solidFill>
                  <a:srgbClr val="0000CC"/>
                </a:solidFill>
              </a:rPr>
              <a:t>年</a:t>
            </a:r>
            <a:r>
              <a:rPr lang="en-US" altLang="zh-CN" sz="1350" b="1" dirty="0">
                <a:solidFill>
                  <a:srgbClr val="0000CC"/>
                </a:solidFill>
              </a:rPr>
              <a:t>11</a:t>
            </a:r>
            <a:r>
              <a:rPr lang="zh-CN" altLang="en-US" sz="1350" b="1" dirty="0">
                <a:solidFill>
                  <a:srgbClr val="0000CC"/>
                </a:solidFill>
              </a:rPr>
              <a:t>月，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en-US" altLang="zh-CN" sz="1350" b="1" dirty="0">
                <a:solidFill>
                  <a:srgbClr val="0000CC"/>
                </a:solidFill>
              </a:rPr>
              <a:t>-Brodsky</a:t>
            </a:r>
            <a:r>
              <a:rPr lang="zh-CN" altLang="en-US" sz="1350" b="1" dirty="0">
                <a:solidFill>
                  <a:srgbClr val="0000CC"/>
                </a:solidFill>
              </a:rPr>
              <a:t>提出</a:t>
            </a:r>
            <a:r>
              <a:rPr lang="en-US" altLang="zh-CN" sz="1350" b="1" dirty="0">
                <a:solidFill>
                  <a:srgbClr val="0000CC"/>
                </a:solidFill>
              </a:rPr>
              <a:t>PMC</a:t>
            </a:r>
            <a:r>
              <a:rPr lang="zh-CN" altLang="en-US" sz="1350" b="1" dirty="0">
                <a:solidFill>
                  <a:srgbClr val="0000CC"/>
                </a:solidFill>
              </a:rPr>
              <a:t>－</a:t>
            </a:r>
            <a:r>
              <a:rPr lang="en-US" altLang="zh-CN" sz="1350" b="1" dirty="0">
                <a:solidFill>
                  <a:srgbClr val="0000CC"/>
                </a:solidFill>
              </a:rPr>
              <a:t>BLM</a:t>
            </a:r>
            <a:r>
              <a:rPr lang="zh-CN" altLang="en-US" sz="1350" b="1" dirty="0">
                <a:solidFill>
                  <a:srgbClr val="0000CC"/>
                </a:solidFill>
              </a:rPr>
              <a:t>对应原理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                 </a:t>
            </a:r>
            <a:r>
              <a:rPr lang="zh-CN" altLang="en-US" sz="1350" b="1" dirty="0">
                <a:solidFill>
                  <a:srgbClr val="0000CC"/>
                </a:solidFill>
              </a:rPr>
              <a:t>四圈为例，基于</a:t>
            </a:r>
            <a:r>
              <a:rPr lang="en-US" altLang="zh-CN" sz="1350" b="1" dirty="0">
                <a:solidFill>
                  <a:srgbClr val="0000CC"/>
                </a:solidFill>
              </a:rPr>
              <a:t>RGE</a:t>
            </a:r>
            <a:r>
              <a:rPr lang="zh-CN" altLang="en-US" sz="1350" b="1" dirty="0">
                <a:solidFill>
                  <a:srgbClr val="0000CC"/>
                </a:solidFill>
              </a:rPr>
              <a:t>，将</a:t>
            </a:r>
            <a:r>
              <a:rPr lang="en-US" altLang="zh-CN" sz="1350" b="1" dirty="0">
                <a:solidFill>
                  <a:srgbClr val="0000CC"/>
                </a:solidFill>
              </a:rPr>
              <a:t>BLM</a:t>
            </a:r>
            <a:r>
              <a:rPr lang="zh-CN" altLang="en-US" sz="1350" b="1" dirty="0">
                <a:solidFill>
                  <a:srgbClr val="0000CC"/>
                </a:solidFill>
              </a:rPr>
              <a:t>拓展到高圈（</a:t>
            </a:r>
            <a:r>
              <a:rPr lang="zh-CN" altLang="en-US" sz="1350" b="1" dirty="0">
                <a:solidFill>
                  <a:srgbClr val="C00000"/>
                </a:solidFill>
              </a:rPr>
              <a:t>首</a:t>
            </a:r>
            <a:r>
              <a:rPr lang="zh-CN" altLang="en-US" sz="1350" b="1" dirty="0" smtClean="0">
                <a:solidFill>
                  <a:srgbClr val="C00000"/>
                </a:solidFill>
              </a:rPr>
              <a:t>篇</a:t>
            </a:r>
            <a:r>
              <a:rPr lang="en-US" altLang="zh-CN" sz="1350" b="1" dirty="0" smtClean="0">
                <a:solidFill>
                  <a:srgbClr val="C00000"/>
                </a:solidFill>
              </a:rPr>
              <a:t>PMC</a:t>
            </a:r>
            <a:r>
              <a:rPr lang="zh-CN" altLang="en-US" sz="1350" b="1" dirty="0" smtClean="0">
                <a:solidFill>
                  <a:srgbClr val="C00000"/>
                </a:solidFill>
              </a:rPr>
              <a:t>正式</a:t>
            </a:r>
            <a:r>
              <a:rPr lang="zh-CN" altLang="en-US" sz="1350" b="1" dirty="0">
                <a:solidFill>
                  <a:srgbClr val="C00000"/>
                </a:solidFill>
              </a:rPr>
              <a:t>论文</a:t>
            </a:r>
            <a:r>
              <a:rPr lang="zh-CN" altLang="en-US" sz="1350" b="1" dirty="0">
                <a:solidFill>
                  <a:srgbClr val="0000CC"/>
                </a:solidFill>
              </a:rPr>
              <a:t>）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2012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年初，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en-US" altLang="zh-CN" sz="1350" b="1" dirty="0">
                <a:solidFill>
                  <a:srgbClr val="0000CC"/>
                </a:solidFill>
              </a:rPr>
              <a:t>-Brodsky</a:t>
            </a:r>
            <a:r>
              <a:rPr lang="zh-CN" altLang="en-US" sz="1350" b="1" dirty="0">
                <a:solidFill>
                  <a:srgbClr val="0000CC"/>
                </a:solidFill>
              </a:rPr>
              <a:t>将</a:t>
            </a:r>
            <a:r>
              <a:rPr lang="en-US" altLang="zh-CN" sz="1350" b="1" dirty="0">
                <a:solidFill>
                  <a:srgbClr val="0000CC"/>
                </a:solidFill>
              </a:rPr>
              <a:t>PMC</a:t>
            </a:r>
            <a:r>
              <a:rPr lang="zh-CN" altLang="en-US" sz="1350" b="1" dirty="0">
                <a:solidFill>
                  <a:srgbClr val="0000CC"/>
                </a:solidFill>
              </a:rPr>
              <a:t>应用于</a:t>
            </a:r>
            <a:r>
              <a:rPr lang="en-US" altLang="zh-CN" sz="1350" b="1" dirty="0">
                <a:solidFill>
                  <a:srgbClr val="0000CC"/>
                </a:solidFill>
              </a:rPr>
              <a:t>Top</a:t>
            </a:r>
            <a:r>
              <a:rPr lang="zh-CN" altLang="en-US" sz="1350" b="1" dirty="0">
                <a:solidFill>
                  <a:srgbClr val="0000CC"/>
                </a:solidFill>
              </a:rPr>
              <a:t>产生取得成功（</a:t>
            </a:r>
            <a:r>
              <a:rPr lang="en-US" altLang="zh-CN" sz="1350" b="1" dirty="0">
                <a:solidFill>
                  <a:srgbClr val="0000CC"/>
                </a:solidFill>
              </a:rPr>
              <a:t>PRL, PRD</a:t>
            </a:r>
            <a:r>
              <a:rPr lang="zh-CN" altLang="en-US" sz="1350" b="1" dirty="0">
                <a:solidFill>
                  <a:srgbClr val="0000CC"/>
                </a:solidFill>
              </a:rPr>
              <a:t>）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2013</a:t>
            </a:r>
            <a:r>
              <a:rPr lang="zh-CN" altLang="en-US" sz="1350" b="1" dirty="0">
                <a:solidFill>
                  <a:srgbClr val="0000CC"/>
                </a:solidFill>
              </a:rPr>
              <a:t>年，</a:t>
            </a:r>
            <a:r>
              <a:rPr lang="en-US" altLang="zh-CN" sz="1350" b="1" dirty="0">
                <a:solidFill>
                  <a:srgbClr val="0000CC"/>
                </a:solidFill>
              </a:rPr>
              <a:t> 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en-US" altLang="zh-CN" sz="1350" b="1" dirty="0">
                <a:solidFill>
                  <a:srgbClr val="0000CC"/>
                </a:solidFill>
              </a:rPr>
              <a:t>-Brodsky-Mojaza</a:t>
            </a:r>
            <a:r>
              <a:rPr lang="zh-CN" altLang="en-US" sz="1350" b="1" dirty="0">
                <a:solidFill>
                  <a:srgbClr val="0000CC"/>
                </a:solidFill>
              </a:rPr>
              <a:t>完成</a:t>
            </a:r>
            <a:r>
              <a:rPr lang="en-US" altLang="zh-CN" sz="1350" b="1" dirty="0">
                <a:solidFill>
                  <a:srgbClr val="0000CC"/>
                </a:solidFill>
              </a:rPr>
              <a:t>PPNP</a:t>
            </a:r>
            <a:r>
              <a:rPr lang="zh-CN" altLang="en-US" sz="1350" b="1" dirty="0">
                <a:solidFill>
                  <a:srgbClr val="0000CC"/>
                </a:solidFill>
              </a:rPr>
              <a:t>综述（首篇重整化能标系统综述）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2014</a:t>
            </a:r>
            <a:r>
              <a:rPr lang="zh-CN" altLang="en-US" sz="1350" b="1" dirty="0">
                <a:solidFill>
                  <a:srgbClr val="0000CC"/>
                </a:solidFill>
              </a:rPr>
              <a:t>年，</a:t>
            </a:r>
            <a:r>
              <a:rPr lang="en-US" altLang="zh-CN" sz="1350" b="1" dirty="0">
                <a:solidFill>
                  <a:srgbClr val="0000CC"/>
                </a:solidFill>
              </a:rPr>
              <a:t>Brodsky-Mojaza-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zh-CN" altLang="en-US" sz="1350" b="1" dirty="0">
                <a:solidFill>
                  <a:srgbClr val="0000CC"/>
                </a:solidFill>
              </a:rPr>
              <a:t>提出</a:t>
            </a:r>
            <a:r>
              <a:rPr lang="en-US" altLang="zh-CN" sz="1350" b="1" dirty="0">
                <a:solidFill>
                  <a:srgbClr val="0000CC"/>
                </a:solidFill>
              </a:rPr>
              <a:t>PMC</a:t>
            </a:r>
            <a:r>
              <a:rPr lang="zh-CN" altLang="en-US" sz="1350" b="1" dirty="0">
                <a:solidFill>
                  <a:srgbClr val="0000CC"/>
                </a:solidFill>
              </a:rPr>
              <a:t>第二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种实现方案（</a:t>
            </a:r>
            <a:r>
              <a:rPr lang="en-US" altLang="zh-CN" sz="1350" b="1" dirty="0">
                <a:solidFill>
                  <a:srgbClr val="0000CC"/>
                </a:solidFill>
              </a:rPr>
              <a:t>PRL</a:t>
            </a:r>
            <a:r>
              <a:rPr lang="zh-CN" altLang="en-US" sz="1350" b="1" dirty="0">
                <a:solidFill>
                  <a:srgbClr val="0000CC"/>
                </a:solidFill>
              </a:rPr>
              <a:t>）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2015</a:t>
            </a:r>
            <a:r>
              <a:rPr lang="zh-CN" altLang="en-US" sz="1350" b="1" dirty="0">
                <a:solidFill>
                  <a:srgbClr val="0000CC"/>
                </a:solidFill>
              </a:rPr>
              <a:t>年，</a:t>
            </a:r>
            <a:r>
              <a:rPr lang="en-US" altLang="zh-CN" sz="1350" b="1" dirty="0">
                <a:solidFill>
                  <a:srgbClr val="0000CC"/>
                </a:solidFill>
              </a:rPr>
              <a:t>Bi-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zh-CN" altLang="en-US" sz="1350" b="1" dirty="0">
                <a:solidFill>
                  <a:srgbClr val="0000CC"/>
                </a:solidFill>
              </a:rPr>
              <a:t>等证明</a:t>
            </a:r>
            <a:r>
              <a:rPr lang="en-US" altLang="zh-CN" sz="1350" b="1" dirty="0">
                <a:solidFill>
                  <a:srgbClr val="0000CC"/>
                </a:solidFill>
              </a:rPr>
              <a:t>PMC</a:t>
            </a:r>
            <a:r>
              <a:rPr lang="zh-CN" altLang="en-US" sz="1350" b="1" dirty="0">
                <a:solidFill>
                  <a:srgbClr val="0000CC"/>
                </a:solidFill>
              </a:rPr>
              <a:t>两种方案的等价性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               Ma-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zh-CN" altLang="en-US" sz="1350" b="1" dirty="0">
                <a:solidFill>
                  <a:srgbClr val="0000CC"/>
                </a:solidFill>
              </a:rPr>
              <a:t>等基于重整化群不变性完成</a:t>
            </a:r>
            <a:r>
              <a:rPr lang="en-US" altLang="zh-CN" sz="1350" b="1" dirty="0">
                <a:solidFill>
                  <a:srgbClr val="0000CC"/>
                </a:solidFill>
              </a:rPr>
              <a:t>PMC</a:t>
            </a:r>
            <a:r>
              <a:rPr lang="zh-CN" altLang="en-US" sz="1350" b="1" dirty="0">
                <a:solidFill>
                  <a:srgbClr val="0000CC"/>
                </a:solidFill>
              </a:rPr>
              <a:t>和</a:t>
            </a:r>
            <a:r>
              <a:rPr lang="en-US" altLang="zh-CN" sz="1350" b="1" dirty="0">
                <a:solidFill>
                  <a:srgbClr val="0000CC"/>
                </a:solidFill>
              </a:rPr>
              <a:t>PMS</a:t>
            </a:r>
            <a:r>
              <a:rPr lang="zh-CN" altLang="en-US" sz="1350" b="1" dirty="0">
                <a:solidFill>
                  <a:srgbClr val="0000CC"/>
                </a:solidFill>
              </a:rPr>
              <a:t>的深入对比（</a:t>
            </a:r>
            <a:r>
              <a:rPr lang="en-US" altLang="zh-CN" sz="1350" b="1" dirty="0">
                <a:solidFill>
                  <a:srgbClr val="0000CC"/>
                </a:solidFill>
              </a:rPr>
              <a:t>PRD</a:t>
            </a:r>
            <a:r>
              <a:rPr lang="zh-CN" altLang="en-US" sz="1350" b="1" dirty="0">
                <a:solidFill>
                  <a:srgbClr val="0000CC"/>
                </a:solidFill>
              </a:rPr>
              <a:t>）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               </a:t>
            </a:r>
            <a:r>
              <a:rPr lang="en-US" altLang="zh-CN" sz="1350" b="1" dirty="0">
                <a:solidFill>
                  <a:srgbClr val="008000"/>
                </a:solidFill>
              </a:rPr>
              <a:t>Wu-Ma</a:t>
            </a:r>
            <a:r>
              <a:rPr lang="en-US" altLang="zh-CN" sz="1350" b="1" dirty="0">
                <a:solidFill>
                  <a:srgbClr val="0000CC"/>
                </a:solidFill>
              </a:rPr>
              <a:t>-Wang</a:t>
            </a:r>
            <a:r>
              <a:rPr lang="zh-CN" altLang="en-US" sz="1350" b="1" dirty="0">
                <a:solidFill>
                  <a:srgbClr val="0000CC"/>
                </a:solidFill>
              </a:rPr>
              <a:t>等完成</a:t>
            </a:r>
            <a:r>
              <a:rPr lang="en-US" altLang="zh-CN" sz="1350" b="1" dirty="0">
                <a:solidFill>
                  <a:srgbClr val="0000CC"/>
                </a:solidFill>
              </a:rPr>
              <a:t>RPP</a:t>
            </a:r>
            <a:r>
              <a:rPr lang="zh-CN" altLang="en-US" sz="1350" b="1" dirty="0">
                <a:solidFill>
                  <a:srgbClr val="0000CC"/>
                </a:solidFill>
              </a:rPr>
              <a:t>邀请综述、完成国内</a:t>
            </a:r>
            <a:r>
              <a:rPr lang="en-US" altLang="zh-CN" sz="1350" b="1" dirty="0">
                <a:solidFill>
                  <a:srgbClr val="0000CC"/>
                </a:solidFill>
              </a:rPr>
              <a:t>FOP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综述</a:t>
            </a:r>
            <a:endParaRPr lang="en-US" altLang="zh-CN" sz="1350" b="1" dirty="0" smtClean="0">
              <a:solidFill>
                <a:srgbClr val="0000CC"/>
              </a:solidFill>
            </a:endParaRPr>
          </a:p>
          <a:p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2016</a:t>
            </a:r>
            <a:r>
              <a:rPr lang="zh-CN" altLang="en-US" sz="1350" b="1" dirty="0">
                <a:solidFill>
                  <a:srgbClr val="0000CC"/>
                </a:solidFill>
              </a:rPr>
              <a:t>年，</a:t>
            </a:r>
            <a:r>
              <a:rPr lang="en-US" altLang="zh-CN" sz="1350" b="1" dirty="0">
                <a:solidFill>
                  <a:srgbClr val="0000CC"/>
                </a:solidFill>
              </a:rPr>
              <a:t>Shen-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zh-CN" altLang="en-US" sz="1350" b="1" dirty="0">
                <a:solidFill>
                  <a:srgbClr val="0000CC"/>
                </a:solidFill>
              </a:rPr>
              <a:t>等提出新的单能标实现方案，证明微扰等价性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2017</a:t>
            </a:r>
            <a:r>
              <a:rPr lang="zh-CN" altLang="en-US" sz="1350" b="1" dirty="0">
                <a:solidFill>
                  <a:srgbClr val="0000CC"/>
                </a:solidFill>
              </a:rPr>
              <a:t>年，</a:t>
            </a:r>
            <a:r>
              <a:rPr lang="en-US" altLang="zh-CN" sz="1350" b="1" dirty="0">
                <a:solidFill>
                  <a:srgbClr val="0000CC"/>
                </a:solidFill>
              </a:rPr>
              <a:t>Shen-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zh-CN" altLang="en-US" sz="1350" b="1" dirty="0">
                <a:solidFill>
                  <a:srgbClr val="0000CC"/>
                </a:solidFill>
              </a:rPr>
              <a:t>等将自洽能标对应关系</a:t>
            </a:r>
            <a:r>
              <a:rPr lang="en-US" altLang="zh-CN" sz="1350" b="1" dirty="0">
                <a:solidFill>
                  <a:srgbClr val="0000CC"/>
                </a:solidFill>
              </a:rPr>
              <a:t>CSR</a:t>
            </a:r>
            <a:r>
              <a:rPr lang="zh-CN" altLang="en-US" sz="1350" b="1" dirty="0">
                <a:solidFill>
                  <a:srgbClr val="0000CC"/>
                </a:solidFill>
              </a:rPr>
              <a:t>推到任意高阶</a:t>
            </a:r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               </a:t>
            </a:r>
            <a:r>
              <a:rPr lang="en-US" altLang="zh-CN" sz="1350" b="1" dirty="0" err="1">
                <a:solidFill>
                  <a:srgbClr val="0000CC"/>
                </a:solidFill>
              </a:rPr>
              <a:t>Deur</a:t>
            </a:r>
            <a:r>
              <a:rPr lang="en-US" altLang="zh-CN" sz="1350" b="1" dirty="0">
                <a:solidFill>
                  <a:srgbClr val="0000CC"/>
                </a:solidFill>
              </a:rPr>
              <a:t>-Shen-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zh-CN" altLang="en-US" sz="1350" b="1" dirty="0">
                <a:solidFill>
                  <a:srgbClr val="0000CC"/>
                </a:solidFill>
              </a:rPr>
              <a:t>等初步考虑将</a:t>
            </a:r>
            <a:r>
              <a:rPr lang="en-US" altLang="zh-CN" sz="1350" b="1" dirty="0">
                <a:solidFill>
                  <a:srgbClr val="0000CC"/>
                </a:solidFill>
              </a:rPr>
              <a:t>PMC</a:t>
            </a:r>
            <a:r>
              <a:rPr lang="zh-CN" altLang="en-US" sz="1350" b="1" dirty="0">
                <a:solidFill>
                  <a:srgbClr val="0000CC"/>
                </a:solidFill>
              </a:rPr>
              <a:t>应用于低能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区</a:t>
            </a:r>
            <a:endParaRPr lang="en-US" altLang="zh-CN" sz="1350" b="1" dirty="0" smtClean="0">
              <a:solidFill>
                <a:srgbClr val="0000CC"/>
              </a:solidFill>
            </a:endParaRPr>
          </a:p>
          <a:p>
            <a:endParaRPr lang="en-US" altLang="zh-CN" sz="1350" b="1" dirty="0">
              <a:solidFill>
                <a:srgbClr val="0000CC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2018</a:t>
            </a:r>
            <a:r>
              <a:rPr lang="zh-CN" altLang="en-US" sz="1350" b="1" dirty="0">
                <a:solidFill>
                  <a:srgbClr val="0000CC"/>
                </a:solidFill>
              </a:rPr>
              <a:t>年，</a:t>
            </a:r>
            <a:r>
              <a:rPr lang="en-US" altLang="zh-CN" sz="1350" b="1" dirty="0">
                <a:solidFill>
                  <a:srgbClr val="0000CC"/>
                </a:solidFill>
              </a:rPr>
              <a:t>Shen-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zh-CN" altLang="en-US" sz="1350" b="1" dirty="0">
                <a:solidFill>
                  <a:srgbClr val="0000CC"/>
                </a:solidFill>
              </a:rPr>
              <a:t>等证明</a:t>
            </a:r>
            <a:r>
              <a:rPr lang="en-US" altLang="zh-CN" sz="1350" b="1" dirty="0" smtClean="0">
                <a:solidFill>
                  <a:srgbClr val="0000CC"/>
                </a:solidFill>
              </a:rPr>
              <a:t>PMC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预言对于</a:t>
            </a:r>
            <a:r>
              <a:rPr lang="zh-CN" altLang="en-US" sz="1350" b="1" dirty="0">
                <a:solidFill>
                  <a:srgbClr val="FF0000"/>
                </a:solidFill>
              </a:rPr>
              <a:t>任意重整化方案有方案无关</a:t>
            </a:r>
            <a:r>
              <a:rPr lang="zh-CN" altLang="en-US" sz="1350" b="1" dirty="0" smtClean="0">
                <a:solidFill>
                  <a:srgbClr val="FF0000"/>
                </a:solidFill>
              </a:rPr>
              <a:t>性</a:t>
            </a:r>
            <a:endParaRPr lang="en-US" altLang="zh-CN" sz="1350" b="1" dirty="0" smtClean="0">
              <a:solidFill>
                <a:srgbClr val="FF0000"/>
              </a:solidFill>
            </a:endParaRPr>
          </a:p>
          <a:p>
            <a:r>
              <a:rPr lang="en-US" altLang="zh-CN" sz="1350" b="1" dirty="0">
                <a:solidFill>
                  <a:srgbClr val="0000CC"/>
                </a:solidFill>
              </a:rPr>
              <a:t>2018</a:t>
            </a:r>
            <a:r>
              <a:rPr lang="zh-CN" altLang="en-US" sz="1350" b="1" dirty="0">
                <a:solidFill>
                  <a:srgbClr val="0000CC"/>
                </a:solidFill>
              </a:rPr>
              <a:t>年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，</a:t>
            </a:r>
            <a:r>
              <a:rPr lang="en-US" altLang="zh-CN" sz="1350" b="1" dirty="0" smtClean="0">
                <a:solidFill>
                  <a:srgbClr val="0000CC"/>
                </a:solidFill>
              </a:rPr>
              <a:t>Du-</a:t>
            </a:r>
            <a:r>
              <a:rPr lang="en-US" altLang="zh-CN" sz="1350" b="1" dirty="0" smtClean="0">
                <a:solidFill>
                  <a:srgbClr val="008000"/>
                </a:solidFill>
              </a:rPr>
              <a:t>Wu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等提出</a:t>
            </a:r>
            <a:r>
              <a:rPr lang="en-US" altLang="zh-CN" sz="1350" b="1" dirty="0" err="1" smtClean="0">
                <a:solidFill>
                  <a:srgbClr val="0000CC"/>
                </a:solidFill>
              </a:rPr>
              <a:t>PMC+Pade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方法</a:t>
            </a:r>
            <a:r>
              <a:rPr lang="zh-CN" altLang="en-US" sz="1350" b="1" dirty="0">
                <a:solidFill>
                  <a:srgbClr val="FF0000"/>
                </a:solidFill>
              </a:rPr>
              <a:t>估算未知高阶</a:t>
            </a:r>
            <a:r>
              <a:rPr lang="zh-CN" altLang="en-US" sz="1350" b="1" dirty="0" smtClean="0">
                <a:solidFill>
                  <a:srgbClr val="FF0000"/>
                </a:solidFill>
              </a:rPr>
              <a:t>贡献</a:t>
            </a:r>
            <a:endParaRPr lang="en-US" altLang="zh-CN" sz="1350" b="1" dirty="0" smtClean="0">
              <a:solidFill>
                <a:srgbClr val="FF0000"/>
              </a:solidFill>
            </a:endParaRPr>
          </a:p>
          <a:p>
            <a:r>
              <a:rPr lang="en-US" altLang="zh-CN" sz="1350" b="1" dirty="0" smtClean="0">
                <a:solidFill>
                  <a:srgbClr val="0000CC"/>
                </a:solidFill>
              </a:rPr>
              <a:t>2018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年，</a:t>
            </a:r>
            <a:r>
              <a:rPr lang="en-US" altLang="zh-CN" sz="1350" b="1" dirty="0">
                <a:solidFill>
                  <a:srgbClr val="008000"/>
                </a:solidFill>
              </a:rPr>
              <a:t>Wu</a:t>
            </a:r>
            <a:r>
              <a:rPr lang="en-US" altLang="zh-CN" sz="1350" b="1" dirty="0" smtClean="0">
                <a:solidFill>
                  <a:srgbClr val="0000CC"/>
                </a:solidFill>
              </a:rPr>
              <a:t>-Shen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等获</a:t>
            </a:r>
            <a:r>
              <a:rPr lang="zh-CN" altLang="en-US" sz="1350" b="1" dirty="0">
                <a:solidFill>
                  <a:srgbClr val="0000CC"/>
                </a:solidFill>
              </a:rPr>
              <a:t>邀</a:t>
            </a:r>
            <a:r>
              <a:rPr lang="en-US" altLang="zh-CN" sz="1350" b="1" dirty="0">
                <a:solidFill>
                  <a:srgbClr val="0000CC"/>
                </a:solidFill>
              </a:rPr>
              <a:t>PPNP</a:t>
            </a:r>
            <a:r>
              <a:rPr lang="zh-CN" altLang="en-US" sz="1350" b="1" dirty="0">
                <a:solidFill>
                  <a:srgbClr val="0000CC"/>
                </a:solidFill>
              </a:rPr>
              <a:t>综述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，拟</a:t>
            </a:r>
            <a:r>
              <a:rPr lang="en-US" altLang="zh-CN" sz="1350" b="1" dirty="0" smtClean="0">
                <a:solidFill>
                  <a:srgbClr val="0000CC"/>
                </a:solidFill>
              </a:rPr>
              <a:t>2019</a:t>
            </a:r>
            <a:r>
              <a:rPr lang="zh-CN" altLang="en-US" sz="1350" b="1" dirty="0">
                <a:solidFill>
                  <a:srgbClr val="0000CC"/>
                </a:solidFill>
              </a:rPr>
              <a:t>年</a:t>
            </a:r>
            <a:r>
              <a:rPr lang="en-US" altLang="zh-CN" sz="1350" b="1" dirty="0">
                <a:solidFill>
                  <a:srgbClr val="0000CC"/>
                </a:solidFill>
              </a:rPr>
              <a:t>4</a:t>
            </a:r>
            <a:r>
              <a:rPr lang="zh-CN" altLang="en-US" sz="1350" b="1" dirty="0">
                <a:solidFill>
                  <a:srgbClr val="0000CC"/>
                </a:solidFill>
              </a:rPr>
              <a:t>月前</a:t>
            </a:r>
            <a:r>
              <a:rPr lang="zh-CN" altLang="en-US" sz="1350" b="1" dirty="0" smtClean="0">
                <a:solidFill>
                  <a:srgbClr val="0000CC"/>
                </a:solidFill>
              </a:rPr>
              <a:t>完成</a:t>
            </a:r>
            <a:endParaRPr lang="en-US" altLang="zh-CN" sz="1350" b="1" dirty="0">
              <a:solidFill>
                <a:srgbClr val="0000CC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30717" y="1326187"/>
            <a:ext cx="5770584" cy="1080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30717" y="2544952"/>
            <a:ext cx="5770584" cy="2204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930717" y="4825541"/>
            <a:ext cx="5770584" cy="71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30717" y="5674628"/>
            <a:ext cx="5770584" cy="71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9204" y="49443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拓展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79204" y="325030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提出</a:t>
            </a:r>
            <a:endParaRPr lang="en-US" altLang="zh-CN" dirty="0" smtClean="0"/>
          </a:p>
          <a:p>
            <a:r>
              <a:rPr lang="zh-CN" altLang="en-US" dirty="0"/>
              <a:t>及</a:t>
            </a:r>
            <a:endParaRPr lang="en-US" altLang="zh-CN" dirty="0" smtClean="0"/>
          </a:p>
          <a:p>
            <a:r>
              <a:rPr lang="zh-CN" altLang="en-US" dirty="0" smtClean="0"/>
              <a:t>发展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79204" y="5647196"/>
            <a:ext cx="64633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近期</a:t>
            </a:r>
            <a:endParaRPr lang="en-US" altLang="zh-CN" b="1" dirty="0" smtClean="0"/>
          </a:p>
          <a:p>
            <a:r>
              <a:rPr lang="zh-CN" altLang="en-US" b="1" dirty="0" smtClean="0"/>
              <a:t>进展</a:t>
            </a:r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79204" y="1594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原型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3D992AC-F58E-44D9-9130-B7066C71D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39" y="4606015"/>
            <a:ext cx="2229516" cy="14863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39" y="3045671"/>
            <a:ext cx="2229516" cy="132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8580685" y="3129028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 smtClean="0">
                <a:solidFill>
                  <a:srgbClr val="FF0000"/>
                </a:solidFill>
              </a:rPr>
              <a:t>2013</a:t>
            </a:r>
            <a:endParaRPr lang="zh-CN" altLang="en-US" sz="900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43365" y="4721359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 smtClean="0">
                <a:solidFill>
                  <a:srgbClr val="FF0000"/>
                </a:solidFill>
              </a:rPr>
              <a:t>2017</a:t>
            </a:r>
            <a:endParaRPr lang="zh-CN" altLang="en-US" sz="9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34" y="1613213"/>
            <a:ext cx="1842325" cy="114389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396688" y="1681200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 smtClean="0">
                <a:solidFill>
                  <a:srgbClr val="FF0000"/>
                </a:solidFill>
              </a:rPr>
              <a:t>2012</a:t>
            </a:r>
            <a:endParaRPr lang="zh-CN" alt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80335" y="1443948"/>
            <a:ext cx="37748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Top-quark pair production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9" y="2727960"/>
            <a:ext cx="4660596" cy="9229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02" y="4022245"/>
            <a:ext cx="2168641" cy="16003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9" y="4022245"/>
            <a:ext cx="2201562" cy="16003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91104" y="3698059"/>
            <a:ext cx="22621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FF"/>
                </a:solidFill>
              </a:rPr>
              <a:t>总截面与实验值更好的符合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21360" y="2356589"/>
            <a:ext cx="22621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FF"/>
                </a:solidFill>
              </a:rPr>
              <a:t>重整化能标不确定性的消除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838" y="2727961"/>
            <a:ext cx="3632686" cy="99322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25681" y="2356589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FF"/>
                </a:solidFill>
              </a:rPr>
              <a:t>解释前后不对称性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837" y="4003725"/>
            <a:ext cx="1726313" cy="16373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81" y="4033359"/>
            <a:ext cx="1816343" cy="158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7684807" y="4331117"/>
            <a:ext cx="12818" cy="93576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074497" y="1955287"/>
            <a:ext cx="2566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</a:rPr>
              <a:t>OUTLINE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287873" y="4735877"/>
            <a:ext cx="6282249" cy="432197"/>
            <a:chOff x="567" y="3702"/>
            <a:chExt cx="4627" cy="363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567" y="3702"/>
              <a:ext cx="4627" cy="36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altLang="zh-CN" dirty="0">
                  <a:solidFill>
                    <a:srgbClr val="0000CC"/>
                  </a:solidFill>
                </a:rPr>
                <a:t>Summary and Outlook</a:t>
              </a:r>
            </a:p>
          </p:txBody>
        </p:sp>
        <p:pic>
          <p:nvPicPr>
            <p:cNvPr id="13" name="Picture 18" descr="0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79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1287873" y="3127935"/>
            <a:ext cx="6282249" cy="43219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dirty="0">
                <a:solidFill>
                  <a:srgbClr val="0000CC"/>
                </a:solidFill>
              </a:rPr>
              <a:t>The principle of Maximum </a:t>
            </a:r>
            <a:r>
              <a:rPr lang="en-US" altLang="zh-CN" dirty="0" err="1">
                <a:solidFill>
                  <a:srgbClr val="0000CC"/>
                </a:solidFill>
              </a:rPr>
              <a:t>Conformality</a:t>
            </a:r>
            <a:r>
              <a:rPr lang="en-US" altLang="zh-CN" dirty="0">
                <a:solidFill>
                  <a:srgbClr val="0000CC"/>
                </a:solidFill>
              </a:rPr>
              <a:t> (PMC)</a:t>
            </a:r>
          </a:p>
        </p:txBody>
      </p:sp>
      <p:pic>
        <p:nvPicPr>
          <p:cNvPr id="23" name="Picture 25" descr="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32" y="3229733"/>
            <a:ext cx="238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1296920" y="3931906"/>
            <a:ext cx="6273202" cy="43219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dirty="0" smtClean="0">
                <a:solidFill>
                  <a:srgbClr val="0000CC"/>
                </a:solidFill>
              </a:rPr>
              <a:t>Some applications</a:t>
            </a:r>
            <a:endParaRPr lang="en-US" altLang="zh-CN" dirty="0">
              <a:solidFill>
                <a:srgbClr val="0000CC"/>
              </a:solidFill>
            </a:endParaRPr>
          </a:p>
        </p:txBody>
      </p:sp>
      <p:pic>
        <p:nvPicPr>
          <p:cNvPr id="25" name="Picture 25" descr="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78" y="4040252"/>
            <a:ext cx="238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6856209" y="2512630"/>
            <a:ext cx="1373392" cy="477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微扰论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321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71048" y="1266031"/>
            <a:ext cx="21242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介子半轻衰变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22" y="2590384"/>
            <a:ext cx="2023026" cy="32036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443" y="2458385"/>
            <a:ext cx="2888864" cy="329023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28181" y="2226769"/>
            <a:ext cx="20890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FF"/>
                </a:solidFill>
              </a:rPr>
              <a:t>消除重整化能标不确定性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228" y="3439086"/>
            <a:ext cx="1567685" cy="3277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53844" y="2137597"/>
            <a:ext cx="15311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0000FF"/>
                </a:solidFill>
              </a:rPr>
              <a:t>与实验一致的</a:t>
            </a:r>
            <a:r>
              <a:rPr lang="en-US" altLang="zh-CN" sz="1350" b="1" dirty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R</a:t>
            </a:r>
            <a:r>
              <a:rPr lang="zh-CN" altLang="en-US" sz="1350" b="1" dirty="0">
                <a:solidFill>
                  <a:srgbClr val="0000FF"/>
                </a:solidFill>
              </a:rPr>
              <a:t>值</a:t>
            </a:r>
          </a:p>
        </p:txBody>
      </p:sp>
    </p:spTree>
    <p:extLst>
      <p:ext uri="{BB962C8B-B14F-4D97-AF65-F5344CB8AC3E}">
        <p14:creationId xmlns:p14="http://schemas.microsoft.com/office/powerpoint/2010/main" val="14089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68624" y="1448086"/>
            <a:ext cx="1409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电弱参数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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028" y="2128146"/>
            <a:ext cx="729458" cy="2335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99" y="3993039"/>
            <a:ext cx="2052462" cy="19584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200" y="1936043"/>
            <a:ext cx="2052463" cy="20638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5538" y="3225215"/>
            <a:ext cx="13965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50" b="1" dirty="0">
                <a:solidFill>
                  <a:srgbClr val="0000FF"/>
                </a:solidFill>
              </a:rPr>
              <a:t>消除重整化能标</a:t>
            </a:r>
            <a:endParaRPr lang="en-US" altLang="zh-CN" sz="1350" b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1350" b="1" dirty="0">
                <a:solidFill>
                  <a:srgbClr val="0000FF"/>
                </a:solidFill>
              </a:rPr>
              <a:t>不确定性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732" y="2436454"/>
            <a:ext cx="4569575" cy="10026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83527" y="2084653"/>
            <a:ext cx="1955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0000FF"/>
                </a:solidFill>
              </a:rPr>
              <a:t>PMC</a:t>
            </a:r>
            <a:r>
              <a:rPr lang="zh-CN" altLang="en-US" sz="1350" b="1" dirty="0">
                <a:solidFill>
                  <a:srgbClr val="0000FF"/>
                </a:solidFill>
              </a:rPr>
              <a:t>后更快趋于稳定值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470" y="3513887"/>
            <a:ext cx="4522836" cy="23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14788" y="1634664"/>
            <a:ext cx="2244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玻色子的强衰变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02" y="2203705"/>
            <a:ext cx="2316390" cy="36205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408" y="2203706"/>
            <a:ext cx="3881363" cy="15581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943" y="3277067"/>
            <a:ext cx="13965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50" b="1" dirty="0">
                <a:solidFill>
                  <a:srgbClr val="0000FF"/>
                </a:solidFill>
              </a:rPr>
              <a:t>消除重整化能标</a:t>
            </a:r>
            <a:endParaRPr lang="en-US" altLang="zh-CN" sz="1350" b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1350" b="1" dirty="0">
                <a:solidFill>
                  <a:srgbClr val="0000FF"/>
                </a:solidFill>
              </a:rPr>
              <a:t>不确定性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407" y="3962999"/>
            <a:ext cx="2251992" cy="17545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61798" y="4520919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50" b="1" dirty="0">
                <a:solidFill>
                  <a:srgbClr val="0000FF"/>
                </a:solidFill>
              </a:rPr>
              <a:t>快速收敛</a:t>
            </a:r>
          </a:p>
        </p:txBody>
      </p:sp>
    </p:spTree>
    <p:extLst>
      <p:ext uri="{BB962C8B-B14F-4D97-AF65-F5344CB8AC3E}">
        <p14:creationId xmlns:p14="http://schemas.microsoft.com/office/powerpoint/2010/main" val="17170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65991" y="1680048"/>
            <a:ext cx="28632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Higgs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玻色子的强产生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" y="2422229"/>
            <a:ext cx="3109667" cy="30187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32" y="2422230"/>
            <a:ext cx="4270674" cy="18545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33" y="4276740"/>
            <a:ext cx="1700156" cy="1673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226" y="4327166"/>
            <a:ext cx="3507239" cy="14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AB5FADA-4B3C-4EA7-9328-FC8459580F4B}"/>
              </a:ext>
            </a:extLst>
          </p:cNvPr>
          <p:cNvSpPr txBox="1"/>
          <p:nvPr/>
        </p:nvSpPr>
        <p:spPr>
          <a:xfrm>
            <a:off x="1351430" y="1160748"/>
            <a:ext cx="749841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I) PMC solves the problem on </a:t>
            </a:r>
            <a:r>
              <a:rPr lang="en-US" altLang="zh-CN" sz="1350" dirty="0">
                <a:solidFill>
                  <a:srgbClr val="FF0000"/>
                </a:solidFill>
              </a:rPr>
              <a:t>when there are several momentum flows, which one is preferable for setting the scale</a:t>
            </a:r>
            <a:r>
              <a:rPr lang="en-US" altLang="zh-CN" sz="1350" dirty="0"/>
              <a:t>. — example for hadronic Z decay, the PMC scale is close to </a:t>
            </a:r>
            <a:r>
              <a:rPr lang="en-US" altLang="zh-CN" sz="1350" dirty="0" err="1"/>
              <a:t>mZ</a:t>
            </a:r>
            <a:r>
              <a:rPr lang="en-US" altLang="zh-CN" sz="1350" dirty="0"/>
              <a:t>, but not </a:t>
            </a:r>
            <a:r>
              <a:rPr lang="en-US" altLang="zh-CN" sz="1350" dirty="0" err="1"/>
              <a:t>mt.</a:t>
            </a:r>
            <a:r>
              <a:rPr lang="en-US" altLang="zh-CN" sz="1350" dirty="0"/>
              <a:t>        —  </a:t>
            </a:r>
            <a:r>
              <a:rPr lang="en-US" altLang="zh-CN" sz="1350" dirty="0">
                <a:solidFill>
                  <a:srgbClr val="0000CC"/>
                </a:solidFill>
              </a:rPr>
              <a:t>Phys.Rev.D90,037503(2014)</a:t>
            </a:r>
          </a:p>
          <a:p>
            <a:endParaRPr lang="en-US" altLang="zh-CN" sz="1350" dirty="0"/>
          </a:p>
          <a:p>
            <a:r>
              <a:rPr lang="en-US" altLang="zh-CN" sz="1350" dirty="0"/>
              <a:t>II) How to apply PMC to deal with such kind of </a:t>
            </a:r>
            <a:r>
              <a:rPr lang="en-US" altLang="zh-CN" sz="1350" dirty="0">
                <a:solidFill>
                  <a:srgbClr val="FF0000"/>
                </a:solidFill>
              </a:rPr>
              <a:t>multiscale problem </a:t>
            </a:r>
            <a:r>
              <a:rPr lang="en-US" altLang="zh-CN" sz="1350" dirty="0"/>
              <a:t>is in progress;  There is no conflict on setting the scale and resuming large logs</a:t>
            </a:r>
          </a:p>
          <a:p>
            <a:endParaRPr lang="en-US" altLang="zh-CN" sz="1350" dirty="0"/>
          </a:p>
          <a:p>
            <a:r>
              <a:rPr lang="en-US" altLang="zh-CN" sz="1350" dirty="0"/>
              <a:t>III) How to use PMC predictions in connection with the </a:t>
            </a:r>
            <a:r>
              <a:rPr lang="en-US" altLang="zh-CN" sz="1350" dirty="0">
                <a:solidFill>
                  <a:srgbClr val="FF0000"/>
                </a:solidFill>
              </a:rPr>
              <a:t>low-energy data </a:t>
            </a:r>
            <a:r>
              <a:rPr lang="en-US" altLang="zh-CN" sz="1350" dirty="0"/>
              <a:t>to achieve a better prediction of alphas in whole region is in progress</a:t>
            </a:r>
            <a:endParaRPr lang="zh-CN" altLang="en-US" sz="1350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8D7B787-A283-4245-90A5-3B49DE0C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78" y="3172634"/>
            <a:ext cx="2484277" cy="263203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3AC3AEA-FF17-44F8-B278-14B2C802C352}"/>
              </a:ext>
            </a:extLst>
          </p:cNvPr>
          <p:cNvGrpSpPr/>
          <p:nvPr/>
        </p:nvGrpSpPr>
        <p:grpSpPr>
          <a:xfrm>
            <a:off x="4496896" y="3472922"/>
            <a:ext cx="4090733" cy="2106234"/>
            <a:chOff x="4067944" y="3140968"/>
            <a:chExt cx="4579169" cy="2808312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9E998E96-15EB-4AB1-A05A-A063EEC92447}"/>
                </a:ext>
              </a:extLst>
            </p:cNvPr>
            <p:cNvSpPr txBox="1"/>
            <p:nvPr/>
          </p:nvSpPr>
          <p:spPr>
            <a:xfrm>
              <a:off x="4139951" y="3978931"/>
              <a:ext cx="443515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50" dirty="0"/>
                <a:t>Our initial results indicates PMC may work, but we should do some proper alterations.</a:t>
              </a:r>
            </a:p>
            <a:p>
              <a:pPr algn="ctr"/>
              <a:endParaRPr lang="en-US" altLang="zh-CN" sz="1350" dirty="0"/>
            </a:p>
            <a:p>
              <a:pPr algn="ctr"/>
              <a:r>
                <a:rPr lang="en-US" altLang="zh-CN" sz="1350" dirty="0"/>
                <a:t>e.g. </a:t>
              </a:r>
              <a:r>
                <a:rPr lang="en-US" altLang="zh-CN" sz="1350" b="1" dirty="0">
                  <a:solidFill>
                    <a:srgbClr val="1A9A20"/>
                  </a:solidFill>
                </a:rPr>
                <a:t>how to get reliable PMC prediction in the region close to critical point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CB87A492-7307-404B-9CE6-AE08E8471DDC}"/>
                </a:ext>
              </a:extLst>
            </p:cNvPr>
            <p:cNvSpPr/>
            <p:nvPr/>
          </p:nvSpPr>
          <p:spPr>
            <a:xfrm>
              <a:off x="4865343" y="3330859"/>
              <a:ext cx="235282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dirty="0">
                  <a:solidFill>
                    <a:srgbClr val="0000CC"/>
                  </a:solidFill>
                </a:rPr>
                <a:t>Phys.Lett.B773,98(2017)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="" xmlns:a16="http://schemas.microsoft.com/office/drawing/2014/main" id="{F8E4BFA6-21C8-4916-8353-34D5B46CBF16}"/>
                </a:ext>
              </a:extLst>
            </p:cNvPr>
            <p:cNvCxnSpPr/>
            <p:nvPr/>
          </p:nvCxnSpPr>
          <p:spPr>
            <a:xfrm>
              <a:off x="6300191" y="4843026"/>
              <a:ext cx="0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: 圆角 1">
              <a:extLst>
                <a:ext uri="{FF2B5EF4-FFF2-40B4-BE49-F238E27FC236}">
                  <a16:creationId xmlns="" xmlns:a16="http://schemas.microsoft.com/office/drawing/2014/main" id="{42ADFCDB-490E-49C6-9D86-7F711140B4FB}"/>
                </a:ext>
              </a:extLst>
            </p:cNvPr>
            <p:cNvSpPr/>
            <p:nvPr/>
          </p:nvSpPr>
          <p:spPr>
            <a:xfrm>
              <a:off x="4067944" y="3140968"/>
              <a:ext cx="4579169" cy="280831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1503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Oval 7"/>
          <p:cNvSpPr>
            <a:spLocks noChangeArrowheads="1"/>
          </p:cNvSpPr>
          <p:nvPr/>
        </p:nvSpPr>
        <p:spPr bwMode="auto">
          <a:xfrm>
            <a:off x="1971676" y="3164541"/>
            <a:ext cx="5195678" cy="1025129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3000" b="1" dirty="0">
                <a:solidFill>
                  <a:srgbClr val="0000FF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7836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3" y="2533252"/>
            <a:ext cx="3510368" cy="2642085"/>
          </a:xfrm>
          <a:prstGeom prst="rect">
            <a:avLst/>
          </a:prstGeom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90949" y="976951"/>
            <a:ext cx="82958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Verdana" pitchFamily="34" charset="0"/>
              </a:rPr>
              <a:t>The </a:t>
            </a:r>
            <a:r>
              <a:rPr lang="en-US" altLang="zh-CN" sz="2400" b="1" dirty="0">
                <a:solidFill>
                  <a:srgbClr val="0000FF"/>
                </a:solidFill>
                <a:latin typeface="Verdana" pitchFamily="34" charset="0"/>
              </a:rPr>
              <a:t>perturbative theory</a:t>
            </a:r>
            <a:r>
              <a:rPr lang="en-US" altLang="zh-CN" sz="1800" b="1" dirty="0">
                <a:solidFill>
                  <a:srgbClr val="0070C0"/>
                </a:solidFill>
                <a:latin typeface="Verdana" pitchFamily="34" charset="0"/>
              </a:rPr>
              <a:t>: A physical </a:t>
            </a:r>
            <a:r>
              <a:rPr lang="en-US" altLang="zh-CN" sz="1800" b="1" dirty="0" smtClean="0">
                <a:solidFill>
                  <a:srgbClr val="0070C0"/>
                </a:solidFill>
                <a:latin typeface="Verdana" pitchFamily="34" charset="0"/>
              </a:rPr>
              <a:t>observable </a:t>
            </a:r>
            <a:r>
              <a:rPr lang="en-US" altLang="zh-CN" sz="1800" b="1" i="1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</a:t>
            </a:r>
            <a:r>
              <a:rPr lang="en-US" altLang="zh-CN" sz="1800" b="1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  </a:t>
            </a:r>
            <a:r>
              <a:rPr lang="en-US" altLang="zh-CN" sz="1800" b="1" dirty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could be </a:t>
            </a:r>
            <a:r>
              <a:rPr lang="en-US" altLang="zh-CN" sz="1800" b="1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written as </a:t>
            </a:r>
            <a:r>
              <a:rPr lang="en-US" altLang="zh-CN" sz="1800" b="1" dirty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the </a:t>
            </a:r>
            <a:r>
              <a:rPr lang="en-US" altLang="zh-CN" sz="1800" b="1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perturbative form</a:t>
            </a:r>
            <a:endParaRPr lang="en-US" altLang="zh-CN" sz="1800" b="1" dirty="0">
              <a:solidFill>
                <a:srgbClr val="0070C0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2087029" y="5218432"/>
            <a:ext cx="6175772" cy="1125949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rgbClr val="FF0000"/>
                </a:solidFill>
                <a:latin typeface="Verdana" pitchFamily="34" charset="0"/>
              </a:rPr>
              <a:t>Up to infinite order</a:t>
            </a:r>
            <a:r>
              <a:rPr lang="en-US" altLang="zh-CN" sz="1350" b="1" dirty="0">
                <a:solidFill>
                  <a:srgbClr val="0070C0"/>
                </a:solidFill>
                <a:latin typeface="Verdana" pitchFamily="34" charset="0"/>
              </a:rPr>
              <a:t>, there is no scheme- and scale- dependence, i.e.,  </a:t>
            </a:r>
            <a:r>
              <a:rPr lang="en-US" altLang="zh-CN" sz="1350" b="1" dirty="0">
                <a:solidFill>
                  <a:srgbClr val="FF0000"/>
                </a:solidFill>
                <a:latin typeface="Verdana" pitchFamily="34" charset="0"/>
              </a:rPr>
              <a:t>any choice of scheme/scale should result in the same prediction</a:t>
            </a:r>
            <a:r>
              <a:rPr lang="en-US" altLang="zh-CN" sz="1350" b="1" dirty="0">
                <a:solidFill>
                  <a:srgbClr val="0070C0"/>
                </a:solidFill>
                <a:latin typeface="Verdana" pitchFamily="34" charset="0"/>
              </a:rPr>
              <a:t>.</a:t>
            </a:r>
          </a:p>
          <a:p>
            <a:pPr algn="ctr">
              <a:spcBef>
                <a:spcPts val="450"/>
              </a:spcBef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“Standard 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Renormalization group invariance (RGI)”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Line 25"/>
          <p:cNvSpPr>
            <a:spLocks noChangeShapeType="1"/>
          </p:cNvSpPr>
          <p:nvPr/>
        </p:nvSpPr>
        <p:spPr bwMode="auto">
          <a:xfrm flipH="1">
            <a:off x="5161359" y="3587766"/>
            <a:ext cx="6363" cy="1500701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7414" name="组合 4"/>
          <p:cNvGrpSpPr>
            <a:grpSpLocks/>
          </p:cNvGrpSpPr>
          <p:nvPr/>
        </p:nvGrpSpPr>
        <p:grpSpPr bwMode="auto">
          <a:xfrm>
            <a:off x="1845407" y="1894678"/>
            <a:ext cx="5841206" cy="453629"/>
            <a:chOff x="999771" y="2823617"/>
            <a:chExt cx="7788170" cy="605383"/>
          </a:xfrm>
        </p:grpSpPr>
        <p:pic>
          <p:nvPicPr>
            <p:cNvPr id="174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771" y="2823617"/>
              <a:ext cx="7788170" cy="605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4" name="Oval 15"/>
            <p:cNvSpPr>
              <a:spLocks noChangeArrowheads="1"/>
            </p:cNvSpPr>
            <p:nvPr/>
          </p:nvSpPr>
          <p:spPr bwMode="auto">
            <a:xfrm>
              <a:off x="1082674" y="3027126"/>
              <a:ext cx="287338" cy="3603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135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03073" y="3429000"/>
              <a:ext cx="15843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563632" y="3429000"/>
              <a:ext cx="15843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795627" y="3429000"/>
              <a:ext cx="15843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3336132" y="3086038"/>
            <a:ext cx="36631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altLang="zh-CN" sz="1350" b="1" dirty="0" smtClean="0">
                <a:solidFill>
                  <a:srgbClr val="FF0000"/>
                </a:solidFill>
                <a:latin typeface="Comic Sans MS" pitchFamily="66" charset="0"/>
              </a:rPr>
              <a:t>High-order prediction;</a:t>
            </a:r>
          </a:p>
          <a:p>
            <a:pPr algn="ctr" eaLnBrk="1" hangingPunct="1"/>
            <a:r>
              <a:rPr lang="en-US" altLang="zh-CN" sz="1350" b="1" dirty="0" smtClean="0">
                <a:solidFill>
                  <a:srgbClr val="FF0000"/>
                </a:solidFill>
                <a:latin typeface="Comic Sans MS" pitchFamily="66" charset="0"/>
              </a:rPr>
              <a:t>Introducing renormalization scheme/scale</a:t>
            </a:r>
          </a:p>
        </p:txBody>
      </p:sp>
      <p:sp>
        <p:nvSpPr>
          <p:cNvPr id="17417" name="TextBox 5"/>
          <p:cNvSpPr txBox="1">
            <a:spLocks noChangeArrowheads="1"/>
          </p:cNvSpPr>
          <p:nvPr/>
        </p:nvSpPr>
        <p:spPr bwMode="auto">
          <a:xfrm>
            <a:off x="5217456" y="3815064"/>
            <a:ext cx="3603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zh-CN" sz="1200" b="1" dirty="0" smtClean="0">
                <a:solidFill>
                  <a:srgbClr val="0000CC"/>
                </a:solidFill>
                <a:latin typeface="Comic Sans MS" pitchFamily="66" charset="0"/>
              </a:rPr>
              <a:t>regularization</a:t>
            </a:r>
            <a:r>
              <a:rPr lang="zh-CN" alt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、</a:t>
            </a:r>
            <a:r>
              <a:rPr lang="en-US" altLang="zh-CN" sz="1200" b="1" dirty="0" smtClean="0">
                <a:solidFill>
                  <a:srgbClr val="0000CC"/>
                </a:solidFill>
                <a:latin typeface="Comic Sans MS" pitchFamily="66" charset="0"/>
              </a:rPr>
              <a:t>renormalization</a:t>
            </a:r>
            <a:r>
              <a:rPr lang="zh-CN" alt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、</a:t>
            </a:r>
            <a:r>
              <a:rPr lang="en-US" altLang="zh-CN" sz="1200" b="1" dirty="0" smtClean="0">
                <a:solidFill>
                  <a:srgbClr val="0000CC"/>
                </a:solidFill>
                <a:latin typeface="Comic Sans MS" pitchFamily="66" charset="0"/>
              </a:rPr>
              <a:t>scale-setting</a:t>
            </a:r>
            <a:endParaRPr lang="zh-CN" altLang="en-US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681554" y="3815064"/>
            <a:ext cx="1033081" cy="492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/>
          </a:p>
        </p:txBody>
      </p:sp>
      <p:sp>
        <p:nvSpPr>
          <p:cNvPr id="17422" name="TextBox 2"/>
          <p:cNvSpPr txBox="1">
            <a:spLocks noChangeArrowheads="1"/>
          </p:cNvSpPr>
          <p:nvPr/>
        </p:nvSpPr>
        <p:spPr bwMode="auto">
          <a:xfrm>
            <a:off x="6115246" y="4437948"/>
            <a:ext cx="1832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accent1"/>
                </a:solidFill>
                <a:latin typeface="Comic Sans MS" pitchFamily="66" charset="0"/>
              </a:rPr>
              <a:t>s</a:t>
            </a:r>
            <a:r>
              <a:rPr lang="en-US" altLang="zh-CN" sz="1600" b="1" dirty="0" smtClean="0">
                <a:solidFill>
                  <a:schemeClr val="accent1"/>
                </a:solidFill>
                <a:latin typeface="Comic Sans MS" pitchFamily="66" charset="0"/>
              </a:rPr>
              <a:t>ame importance</a:t>
            </a:r>
            <a:endParaRPr lang="zh-CN" altLang="en-US" sz="16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5784963" y="4169239"/>
            <a:ext cx="495963" cy="37774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7877609" y="4169239"/>
            <a:ext cx="329485" cy="37774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17422" idx="0"/>
          </p:cNvCxnSpPr>
          <p:nvPr/>
        </p:nvCxnSpPr>
        <p:spPr>
          <a:xfrm flipH="1">
            <a:off x="7031523" y="4160831"/>
            <a:ext cx="11937" cy="27711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147888" y="2964038"/>
            <a:ext cx="922820" cy="629831"/>
            <a:chOff x="7524832" y="2799467"/>
            <a:chExt cx="922820" cy="629831"/>
          </a:xfrm>
        </p:grpSpPr>
        <p:sp>
          <p:nvSpPr>
            <p:cNvPr id="12" name="椭圆 11"/>
            <p:cNvSpPr/>
            <p:nvPr/>
          </p:nvSpPr>
          <p:spPr>
            <a:xfrm>
              <a:off x="7524832" y="2799467"/>
              <a:ext cx="922820" cy="629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7634309" y="2932552"/>
                  <a:ext cx="7263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309" y="2932552"/>
                  <a:ext cx="72635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61" r="-6723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椭圆 16"/>
          <p:cNvSpPr/>
          <p:nvPr/>
        </p:nvSpPr>
        <p:spPr>
          <a:xfrm>
            <a:off x="5268052" y="3801328"/>
            <a:ext cx="2342271" cy="506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16479" y="2860481"/>
            <a:ext cx="2523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Comic Sans MS" pitchFamily="66" charset="0"/>
              </a:rPr>
              <a:t>Reliable  High precision</a:t>
            </a:r>
            <a:endParaRPr lang="zh-CN" altLang="en-US" sz="16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6439187" y="3199035"/>
            <a:ext cx="158262" cy="733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8042351" y="3203280"/>
            <a:ext cx="155743" cy="729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737565" y="1465183"/>
            <a:ext cx="7594707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Verdana" pitchFamily="34" charset="0"/>
              </a:rPr>
              <a:t>Conventional scale-setting </a:t>
            </a:r>
            <a:r>
              <a:rPr lang="en-US" altLang="zh-CN" sz="2400" b="1" dirty="0" smtClean="0">
                <a:solidFill>
                  <a:srgbClr val="0070C0"/>
                </a:solidFill>
                <a:latin typeface="Verdana" pitchFamily="34" charset="0"/>
              </a:rPr>
              <a:t>approach</a:t>
            </a:r>
          </a:p>
          <a:p>
            <a:pPr algn="ctr">
              <a:spcBef>
                <a:spcPts val="450"/>
              </a:spcBef>
            </a:pPr>
            <a:endParaRPr lang="en-US" altLang="zh-CN" sz="4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>
              <a:spcBef>
                <a:spcPts val="450"/>
              </a:spcBef>
            </a:pPr>
            <a:r>
              <a:rPr lang="en-US" altLang="zh-CN" b="1" dirty="0" smtClean="0">
                <a:solidFill>
                  <a:srgbClr val="0070C0"/>
                </a:solidFill>
                <a:latin typeface="Verdana" pitchFamily="34" charset="0"/>
              </a:rPr>
              <a:t>=&gt;</a:t>
            </a:r>
            <a:r>
              <a:rPr lang="en-US" altLang="zh-CN" b="1" dirty="0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en-US" altLang="zh-CN" b="1" dirty="0">
                <a:solidFill>
                  <a:srgbClr val="FF0000"/>
                </a:solidFill>
                <a:latin typeface="Verdana" pitchFamily="34" charset="0"/>
              </a:rPr>
              <a:t>Choose”</a:t>
            </a:r>
            <a:r>
              <a:rPr lang="en-US" altLang="zh-CN" sz="1350" dirty="0">
                <a:solidFill>
                  <a:srgbClr val="0070C0"/>
                </a:solidFill>
                <a:latin typeface="Verdana" pitchFamily="34" charset="0"/>
              </a:rPr>
              <a:t> the scale </a:t>
            </a:r>
            <a:r>
              <a:rPr lang="en-US" altLang="zh-CN" sz="1350" dirty="0">
                <a:solidFill>
                  <a:srgbClr val="FF0000"/>
                </a:solidFill>
                <a:latin typeface="Verdana" pitchFamily="34" charset="0"/>
              </a:rPr>
              <a:t>Q</a:t>
            </a:r>
            <a:r>
              <a:rPr lang="en-US" altLang="zh-CN" sz="1350" dirty="0">
                <a:solidFill>
                  <a:srgbClr val="0070C0"/>
                </a:solidFill>
                <a:latin typeface="Verdana" pitchFamily="34" charset="0"/>
              </a:rPr>
              <a:t> to </a:t>
            </a:r>
            <a:r>
              <a:rPr lang="en-US" altLang="zh-CN" sz="1350" dirty="0" smtClean="0">
                <a:solidFill>
                  <a:srgbClr val="0070C0"/>
                </a:solidFill>
                <a:latin typeface="Verdana" pitchFamily="34" charset="0"/>
              </a:rPr>
              <a:t>be ``seemingly” </a:t>
            </a:r>
            <a:r>
              <a:rPr lang="en-US" altLang="zh-CN" sz="1350" b="1" dirty="0">
                <a:solidFill>
                  <a:srgbClr val="FF0000"/>
                </a:solidFill>
                <a:latin typeface="Verdana" pitchFamily="34" charset="0"/>
              </a:rPr>
              <a:t>typical momentum </a:t>
            </a:r>
            <a:r>
              <a:rPr lang="en-US" altLang="zh-CN" sz="1350" b="1" dirty="0" smtClean="0">
                <a:solidFill>
                  <a:srgbClr val="FF0000"/>
                </a:solidFill>
                <a:latin typeface="Verdana" pitchFamily="34" charset="0"/>
              </a:rPr>
              <a:t>transfer</a:t>
            </a:r>
            <a:endParaRPr lang="en-US" altLang="zh-CN" sz="13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altLang="zh-CN" sz="1350" b="1" dirty="0" smtClean="0">
                <a:solidFill>
                  <a:srgbClr val="0070C0"/>
                </a:solidFill>
                <a:latin typeface="Verdana" pitchFamily="34" charset="0"/>
              </a:rPr>
              <a:t>=&gt;</a:t>
            </a:r>
            <a:r>
              <a:rPr lang="en-US" altLang="zh-CN" b="1" dirty="0" smtClean="0">
                <a:solidFill>
                  <a:srgbClr val="FF0000"/>
                </a:solidFill>
                <a:latin typeface="Verdana" pitchFamily="34" charset="0"/>
              </a:rPr>
              <a:t>“</a:t>
            </a:r>
            <a:r>
              <a:rPr lang="en-US" altLang="zh-CN" b="1" dirty="0">
                <a:solidFill>
                  <a:srgbClr val="FF0000"/>
                </a:solidFill>
                <a:latin typeface="Verdana" pitchFamily="34" charset="0"/>
              </a:rPr>
              <a:t>Vary”</a:t>
            </a:r>
            <a:r>
              <a:rPr lang="en-US" altLang="zh-CN" sz="1350" dirty="0">
                <a:solidFill>
                  <a:srgbClr val="0070C0"/>
                </a:solidFill>
                <a:latin typeface="Verdana" pitchFamily="34" charset="0"/>
              </a:rPr>
              <a:t> in a certain range, e.g. [Q/2, 2Q], [Q/3, 3Q], </a:t>
            </a:r>
            <a:r>
              <a:rPr lang="en-US" altLang="zh-CN" sz="1350" dirty="0" smtClean="0">
                <a:solidFill>
                  <a:srgbClr val="0070C0"/>
                </a:solidFill>
                <a:latin typeface="Verdana" pitchFamily="34" charset="0"/>
              </a:rPr>
              <a:t>to </a:t>
            </a:r>
            <a:r>
              <a:rPr lang="en-US" altLang="zh-CN" sz="1350" dirty="0">
                <a:solidFill>
                  <a:srgbClr val="0070C0"/>
                </a:solidFill>
                <a:latin typeface="Verdana" pitchFamily="34" charset="0"/>
              </a:rPr>
              <a:t>discuss its </a:t>
            </a:r>
            <a:r>
              <a:rPr lang="en-US" altLang="zh-CN" sz="1350" dirty="0" smtClean="0">
                <a:solidFill>
                  <a:srgbClr val="0070C0"/>
                </a:solidFill>
                <a:latin typeface="Verdana" pitchFamily="34" charset="0"/>
              </a:rPr>
              <a:t>uncertainty</a:t>
            </a:r>
            <a:endParaRPr lang="en-US" altLang="zh-CN" sz="135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475" y="3187612"/>
            <a:ext cx="8090056" cy="277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Verdana" pitchFamily="34" charset="0"/>
              </a:rPr>
              <a:t>Main problems of conventional scale-setting</a:t>
            </a:r>
          </a:p>
          <a:p>
            <a:pPr eaLnBrk="1" hangingPunct="1">
              <a:defRPr/>
            </a:pPr>
            <a:endParaRPr lang="en-US" altLang="zh-CN" sz="1050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zh-CN" sz="2000" dirty="0" smtClean="0">
                <a:ea typeface="宋体" panose="02010600030101010101" pitchFamily="2" charset="-122"/>
              </a:rPr>
              <a:t>1) </a:t>
            </a:r>
            <a:r>
              <a:rPr lang="en-US" altLang="zh-CN" sz="2000" dirty="0">
                <a:ea typeface="宋体" panose="02010600030101010101" pitchFamily="2" charset="-122"/>
              </a:rPr>
              <a:t>Convergence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depends on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sym typeface="Symbol"/>
              </a:rPr>
              <a:t></a:t>
            </a:r>
            <a:r>
              <a:rPr lang="en-US" altLang="zh-CN" sz="2000" b="1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-power suppression</a:t>
            </a:r>
            <a:r>
              <a:rPr lang="zh-CN" altLang="en-US" sz="2000" dirty="0">
                <a:ea typeface="宋体" panose="02010600030101010101" pitchFamily="2" charset="-122"/>
              </a:rPr>
              <a:t>；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solidFill>
                  <a:srgbClr val="008000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2000" dirty="0" smtClean="0">
                <a:ea typeface="宋体" panose="02010600030101010101" pitchFamily="2" charset="-122"/>
              </a:rPr>
              <a:t>Once </a:t>
            </a:r>
            <a:r>
              <a:rPr lang="en-US" altLang="zh-CN" sz="2000" dirty="0" err="1">
                <a:ea typeface="宋体" panose="02010600030101010101" pitchFamily="2" charset="-122"/>
              </a:rPr>
              <a:t>inconvergence</a:t>
            </a:r>
            <a:r>
              <a:rPr lang="en-US" altLang="zh-CN" sz="2000" dirty="0">
                <a:ea typeface="宋体" panose="02010600030101010101" pitchFamily="2" charset="-122"/>
              </a:rPr>
              <a:t> appears, one cannot judge whether it is its intrinsic property or caused by improper choice of </a:t>
            </a:r>
            <a:r>
              <a:rPr lang="en-US" altLang="zh-CN" sz="2000" dirty="0" smtClean="0">
                <a:ea typeface="宋体" panose="02010600030101010101" pitchFamily="2" charset="-122"/>
              </a:rPr>
              <a:t>scale</a:t>
            </a:r>
            <a:r>
              <a:rPr lang="zh-CN" altLang="en-US" sz="2000" dirty="0" smtClean="0">
                <a:ea typeface="宋体" panose="02010600030101010101" pitchFamily="2" charset="-122"/>
              </a:rPr>
              <a:t>。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2000" dirty="0">
                <a:ea typeface="宋体" panose="02010600030101010101" pitchFamily="2" charset="-122"/>
              </a:rPr>
              <a:t>2</a:t>
            </a:r>
            <a:r>
              <a:rPr lang="en-US" altLang="zh-CN" sz="2000" dirty="0" smtClean="0">
                <a:ea typeface="宋体" panose="02010600030101010101" pitchFamily="2" charset="-122"/>
              </a:rPr>
              <a:t>) </a:t>
            </a:r>
            <a:r>
              <a:rPr lang="en-US" altLang="zh-CN" sz="2000" dirty="0">
                <a:ea typeface="宋体" panose="02010600030101010101" pitchFamily="2" charset="-122"/>
              </a:rPr>
              <a:t>By finishing more loop-terms, the scale-dependence </a:t>
            </a:r>
            <a:r>
              <a:rPr lang="en-US" altLang="zh-CN" sz="2000" dirty="0" smtClean="0">
                <a:ea typeface="宋体" panose="02010600030101010101" pitchFamily="2" charset="-122"/>
              </a:rPr>
              <a:t>could </a:t>
            </a:r>
            <a:r>
              <a:rPr lang="en-US" altLang="zh-CN" sz="2000" dirty="0">
                <a:ea typeface="宋体" panose="02010600030101010101" pitchFamily="2" charset="-122"/>
              </a:rPr>
              <a:t>be </a:t>
            </a:r>
            <a:r>
              <a:rPr lang="en-US" altLang="zh-CN" sz="2000" dirty="0" smtClean="0">
                <a:ea typeface="宋体" panose="02010600030101010101" pitchFamily="2" charset="-122"/>
              </a:rPr>
              <a:t>smaller, it </a:t>
            </a:r>
            <a:r>
              <a:rPr lang="en-US" altLang="zh-CN" sz="2000" dirty="0">
                <a:ea typeface="宋体" panose="02010600030101010101" pitchFamily="2" charset="-122"/>
              </a:rPr>
              <a:t>is </a:t>
            </a:r>
            <a:r>
              <a:rPr lang="en-US" altLang="zh-CN" sz="2000" dirty="0" smtClean="0">
                <a:ea typeface="宋体" panose="02010600030101010101" pitchFamily="2" charset="-122"/>
              </a:rPr>
              <a:t>however caused </a:t>
            </a:r>
            <a:r>
              <a:rPr lang="en-US" altLang="zh-CN" sz="2000" dirty="0">
                <a:ea typeface="宋体" panose="02010600030101010101" pitchFamily="2" charset="-122"/>
              </a:rPr>
              <a:t>by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cancellation among different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orders</a:t>
            </a:r>
            <a:r>
              <a:rPr lang="zh-CN" altLang="en-US" sz="2000" dirty="0" smtClean="0">
                <a:ea typeface="宋体" panose="02010600030101010101" pitchFamily="2" charset="-122"/>
              </a:rPr>
              <a:t>。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93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58D419D-9CEF-4CBC-A5E3-14B99FE4E92F}"/>
              </a:ext>
            </a:extLst>
          </p:cNvPr>
          <p:cNvSpPr txBox="1"/>
          <p:nvPr/>
        </p:nvSpPr>
        <p:spPr>
          <a:xfrm>
            <a:off x="703175" y="1377904"/>
            <a:ext cx="782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Even if the prediction of guessing scale agrees with the </a:t>
            </a:r>
            <a:r>
              <a:rPr lang="en-US" altLang="zh-CN" sz="2000" dirty="0" smtClean="0">
                <a:solidFill>
                  <a:srgbClr val="00B050"/>
                </a:solidFill>
              </a:rPr>
              <a:t>data</a:t>
            </a:r>
            <a:r>
              <a:rPr lang="en-US" altLang="zh-CN" sz="2000" dirty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It, in fact, cannot </a:t>
            </a:r>
            <a:r>
              <a:rPr lang="en-US" altLang="zh-CN" sz="2000" b="1" dirty="0">
                <a:solidFill>
                  <a:srgbClr val="FF0000"/>
                </a:solidFill>
              </a:rPr>
              <a:t>answer why this is the case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68680" y="2497052"/>
            <a:ext cx="7434071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altLang="zh-CN" sz="1800" b="1" dirty="0" smtClean="0">
                <a:solidFill>
                  <a:srgbClr val="0000FF"/>
                </a:solidFill>
                <a:latin typeface="Comic Sans MS" pitchFamily="66" charset="0"/>
              </a:rPr>
              <a:t>It is important </a:t>
            </a:r>
            <a:r>
              <a:rPr lang="en-US" altLang="zh-CN" sz="1800" b="1" dirty="0">
                <a:solidFill>
                  <a:srgbClr val="0000FF"/>
                </a:solidFill>
                <a:latin typeface="Comic Sans MS" pitchFamily="66" charset="0"/>
              </a:rPr>
              <a:t>to achieve reliable </a:t>
            </a:r>
            <a:r>
              <a:rPr lang="en-US" altLang="zh-CN" sz="1800" b="1" dirty="0" smtClean="0">
                <a:solidFill>
                  <a:srgbClr val="0000FF"/>
                </a:solidFill>
                <a:latin typeface="Comic Sans MS" pitchFamily="66" charset="0"/>
              </a:rPr>
              <a:t>fixed-order prediction </a:t>
            </a:r>
            <a:r>
              <a:rPr lang="en-US" altLang="zh-CN" sz="1800" b="1" dirty="0">
                <a:solidFill>
                  <a:srgbClr val="0000FF"/>
                </a:solidFill>
                <a:latin typeface="Comic Sans MS" pitchFamily="66" charset="0"/>
              </a:rPr>
              <a:t>at low-order </a:t>
            </a:r>
            <a:r>
              <a:rPr lang="en-US" altLang="zh-CN" sz="1800" b="1" dirty="0" smtClean="0">
                <a:solidFill>
                  <a:srgbClr val="0000FF"/>
                </a:solidFill>
                <a:latin typeface="Comic Sans MS" pitchFamily="66" charset="0"/>
              </a:rPr>
              <a:t>levels, </a:t>
            </a:r>
            <a:r>
              <a:rPr lang="en-US" altLang="zh-CN" sz="1800" b="1" dirty="0">
                <a:solidFill>
                  <a:srgbClr val="0000FF"/>
                </a:solidFill>
                <a:latin typeface="Comic Sans MS" pitchFamily="66" charset="0"/>
              </a:rPr>
              <a:t>such as NLO and NNLO ?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89" y="4751981"/>
            <a:ext cx="8515350" cy="847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91263" y="3587047"/>
            <a:ext cx="6168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scale dependence at fixed-order ?</a:t>
            </a:r>
          </a:p>
          <a:p>
            <a:pPr algn="ctr"/>
            <a:r>
              <a:rPr lang="en-US" altLang="zh-CN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Mismatching under conventional treatment</a:t>
            </a:r>
            <a:endParaRPr lang="zh-CN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8364" y="5990066"/>
            <a:ext cx="870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sym typeface="Symbol" panose="05050102010706020507" pitchFamily="18" charset="2"/>
              </a:rPr>
              <a:t>Directly replacing </a:t>
            </a:r>
            <a:r>
              <a:rPr lang="zh-CN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 </a:t>
            </a:r>
            <a:r>
              <a:rPr lang="en-US" altLang="zh-CN" dirty="0" smtClean="0">
                <a:solidFill>
                  <a:srgbClr val="FF0000"/>
                </a:solidFill>
                <a:sym typeface="Symbol" panose="05050102010706020507" pitchFamily="18" charset="2"/>
              </a:rPr>
              <a:t>-&gt; </a:t>
            </a:r>
            <a:r>
              <a:rPr lang="zh-CN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altLang="zh-CN" dirty="0" smtClean="0">
                <a:sym typeface="Symbol" panose="05050102010706020507" pitchFamily="18" charset="2"/>
              </a:rPr>
              <a:t>=&gt;  Mismatching of coefficients and alphas values</a:t>
            </a:r>
          </a:p>
          <a:p>
            <a:r>
              <a:rPr lang="en-US" altLang="zh-CN" dirty="0" smtClean="0">
                <a:sym typeface="Symbol" panose="05050102010706020507" pitchFamily="18" charset="2"/>
              </a:rPr>
              <a:t>                                              =&gt;   one reason for large scale uncertainty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16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22154" y="3607007"/>
            <a:ext cx="5878975" cy="58477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rgbClr val="C00000"/>
                </a:solidFill>
              </a:rPr>
              <a:t>早期解决方案＝</a:t>
            </a:r>
            <a:r>
              <a:rPr lang="zh-CN" altLang="en-US" sz="3200" b="1" dirty="0">
                <a:solidFill>
                  <a:srgbClr val="C00000"/>
                </a:solidFill>
              </a:rPr>
              <a:t>寻找最优能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标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3407881" y="2975277"/>
            <a:ext cx="4097" cy="59785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 flipV="1">
            <a:off x="6184519" y="2961266"/>
            <a:ext cx="1" cy="5921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196270" y="1677769"/>
            <a:ext cx="4158854" cy="1235869"/>
            <a:chOff x="2117" y="602"/>
            <a:chExt cx="3493" cy="1038"/>
          </a:xfrm>
        </p:grpSpPr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2199" y="762"/>
              <a:ext cx="3312" cy="3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FF"/>
                  </a:solidFill>
                </a:rPr>
                <a:t>Optimized perturbation theory </a:t>
              </a:r>
              <a:r>
                <a:rPr lang="en-US" altLang="zh-CN" sz="1200" dirty="0">
                  <a:solidFill>
                    <a:srgbClr val="0000FF"/>
                  </a:solidFill>
                  <a:latin typeface="Arial" panose="020B0604020202020204" pitchFamily="34" charset="0"/>
                </a:rPr>
                <a:t>–</a:t>
              </a:r>
              <a:r>
                <a:rPr lang="en-US" altLang="zh-CN" sz="1200" dirty="0">
                  <a:solidFill>
                    <a:srgbClr val="0000FF"/>
                  </a:solidFill>
                </a:rPr>
                <a:t> </a:t>
              </a:r>
            </a:p>
            <a:p>
              <a:pPr algn="ctr" eaLnBrk="1" hangingPunct="1"/>
              <a:r>
                <a:rPr lang="en-US" altLang="zh-CN" sz="1200" dirty="0">
                  <a:solidFill>
                    <a:srgbClr val="0000FF"/>
                  </a:solidFill>
                </a:rPr>
                <a:t>minimize the higher-order contributions </a:t>
              </a:r>
              <a:r>
                <a:rPr lang="en-US" altLang="zh-CN" sz="1200" dirty="0">
                  <a:solidFill>
                    <a:srgbClr val="0000FF"/>
                  </a:solidFill>
                  <a:latin typeface="Arial" panose="020B0604020202020204" pitchFamily="34" charset="0"/>
                </a:rPr>
                <a:t>–</a:t>
              </a:r>
              <a:r>
                <a:rPr lang="en-US" altLang="zh-CN" sz="1200" dirty="0">
                  <a:solidFill>
                    <a:srgbClr val="0000FF"/>
                  </a:solidFill>
                </a:rPr>
                <a:t> </a:t>
              </a:r>
              <a:r>
                <a:rPr lang="en-US" altLang="zh-CN" sz="1200" b="1" dirty="0">
                  <a:solidFill>
                    <a:srgbClr val="0000FF"/>
                  </a:solidFill>
                </a:rPr>
                <a:t>PMS</a:t>
              </a:r>
              <a:endParaRPr lang="zh-CN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30" name="AutoShape 45"/>
            <p:cNvSpPr>
              <a:spLocks noChangeArrowheads="1"/>
            </p:cNvSpPr>
            <p:nvPr/>
          </p:nvSpPr>
          <p:spPr bwMode="auto">
            <a:xfrm>
              <a:off x="2146" y="1358"/>
              <a:ext cx="3447" cy="18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0000"/>
                  </a:solidFill>
                </a:rPr>
                <a:t>How about directly set it to satisfy the RG invariance</a:t>
              </a:r>
            </a:p>
          </p:txBody>
        </p:sp>
        <p:sp>
          <p:nvSpPr>
            <p:cNvPr id="31" name="AutoShape 46"/>
            <p:cNvSpPr>
              <a:spLocks noChangeArrowheads="1"/>
            </p:cNvSpPr>
            <p:nvPr/>
          </p:nvSpPr>
          <p:spPr bwMode="auto">
            <a:xfrm>
              <a:off x="3568" y="1171"/>
              <a:ext cx="590" cy="18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>
                <a:solidFill>
                  <a:srgbClr val="FF0000"/>
                </a:solidFill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2117" y="602"/>
              <a:ext cx="3493" cy="1038"/>
            </a:xfrm>
            <a:prstGeom prst="rect">
              <a:avLst/>
            </a:prstGeom>
            <a:noFill/>
            <a:ln w="38100" cmpd="dbl">
              <a:solidFill>
                <a:srgbClr val="008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2153" y="1159829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寻找对方案和能标变化的稳定点</a:t>
            </a:r>
            <a:endParaRPr lang="zh-CN" altLang="en-US" sz="1600" b="1" dirty="0"/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407477" y="5696532"/>
            <a:ext cx="2299147" cy="71341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50" dirty="0">
                <a:solidFill>
                  <a:schemeClr val="bg1"/>
                </a:solidFill>
              </a:rPr>
              <a:t>BLM=&gt; </a:t>
            </a:r>
            <a:r>
              <a:rPr lang="en-US" altLang="zh-CN" sz="1350" dirty="0" err="1" smtClean="0">
                <a:solidFill>
                  <a:schemeClr val="bg1"/>
                </a:solidFill>
              </a:rPr>
              <a:t>nf</a:t>
            </a:r>
            <a:r>
              <a:rPr lang="en-US" altLang="zh-CN" sz="1350" dirty="0" smtClean="0">
                <a:solidFill>
                  <a:schemeClr val="bg1"/>
                </a:solidFill>
              </a:rPr>
              <a:t>-term</a:t>
            </a:r>
          </a:p>
          <a:p>
            <a:pPr algn="ctr" eaLnBrk="1" hangingPunct="1"/>
            <a:r>
              <a:rPr lang="en-US" altLang="zh-CN" sz="1350" dirty="0" smtClean="0">
                <a:solidFill>
                  <a:schemeClr val="bg1"/>
                </a:solidFill>
              </a:rPr>
              <a:t>QED</a:t>
            </a:r>
            <a:r>
              <a:rPr lang="zh-CN" altLang="en-US" sz="1350" dirty="0" smtClean="0">
                <a:solidFill>
                  <a:schemeClr val="bg1"/>
                </a:solidFill>
              </a:rPr>
              <a:t>极限＝</a:t>
            </a:r>
            <a:r>
              <a:rPr lang="en-US" altLang="zh-CN" sz="1350" dirty="0" smtClean="0">
                <a:solidFill>
                  <a:schemeClr val="bg1"/>
                </a:solidFill>
              </a:rPr>
              <a:t>GM-L</a:t>
            </a:r>
            <a:r>
              <a:rPr lang="zh-CN" altLang="en-US" sz="1350" dirty="0" smtClean="0">
                <a:solidFill>
                  <a:schemeClr val="bg1"/>
                </a:solidFill>
              </a:rPr>
              <a:t>方案</a:t>
            </a:r>
            <a:endParaRPr lang="en-US" altLang="zh-CN" sz="135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zh-CN" sz="1350" dirty="0" smtClean="0">
                <a:solidFill>
                  <a:schemeClr val="bg1"/>
                </a:solidFill>
              </a:rPr>
              <a:t>CSR</a:t>
            </a:r>
            <a:r>
              <a:rPr lang="zh-CN" altLang="en-US" sz="1350" dirty="0" smtClean="0">
                <a:solidFill>
                  <a:schemeClr val="bg1"/>
                </a:solidFill>
              </a:rPr>
              <a:t>＝</a:t>
            </a:r>
            <a:r>
              <a:rPr lang="en-US" altLang="zh-CN" sz="1350" dirty="0" smtClean="0">
                <a:solidFill>
                  <a:schemeClr val="bg1"/>
                </a:solidFill>
              </a:rPr>
              <a:t>&gt;</a:t>
            </a:r>
            <a:r>
              <a:rPr lang="zh-CN" altLang="en-US" sz="1350" dirty="0" smtClean="0">
                <a:solidFill>
                  <a:schemeClr val="bg1"/>
                </a:solidFill>
              </a:rPr>
              <a:t>解决方案不确定性</a:t>
            </a:r>
            <a:endParaRPr lang="en-US" altLang="zh-CN" sz="1350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3" y="4586112"/>
            <a:ext cx="2688300" cy="10149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78" y="4519226"/>
            <a:ext cx="2543175" cy="2019300"/>
          </a:xfrm>
          <a:prstGeom prst="rect">
            <a:avLst/>
          </a:prstGeom>
        </p:spPr>
      </p:pic>
      <p:sp>
        <p:nvSpPr>
          <p:cNvPr id="26" name="Line 37"/>
          <p:cNvSpPr>
            <a:spLocks noChangeShapeType="1"/>
          </p:cNvSpPr>
          <p:nvPr/>
        </p:nvSpPr>
        <p:spPr bwMode="auto">
          <a:xfrm flipH="1" flipV="1">
            <a:off x="2999232" y="4228358"/>
            <a:ext cx="9366" cy="339466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2" name="组合 11"/>
          <p:cNvGrpSpPr/>
          <p:nvPr/>
        </p:nvGrpSpPr>
        <p:grpSpPr>
          <a:xfrm>
            <a:off x="4574450" y="1563153"/>
            <a:ext cx="4322662" cy="1399503"/>
            <a:chOff x="4528730" y="1718601"/>
            <a:chExt cx="4322662" cy="1399503"/>
          </a:xfrm>
        </p:grpSpPr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646602" y="1770872"/>
              <a:ext cx="4135057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Any observable &lt;=&gt; an effective coupling constant (idea useful)</a:t>
              </a:r>
            </a:p>
            <a:p>
              <a:pPr algn="ctr" eaLnBrk="1" hangingPunct="1"/>
              <a:r>
                <a:rPr lang="en-US" altLang="zh-CN" sz="1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Fastest Apparent Convergence (FAC) </a:t>
              </a:r>
              <a:endParaRPr lang="zh-CN" altLang="en-US" sz="12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auto">
            <a:xfrm>
              <a:off x="4757982" y="2627091"/>
              <a:ext cx="3912299" cy="384175"/>
            </a:xfrm>
            <a:prstGeom prst="roundRect">
              <a:avLst>
                <a:gd name="adj" fmla="val 16667"/>
              </a:avLst>
            </a:prstGeom>
            <a:solidFill>
              <a:srgbClr val="FFAC8A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00FF"/>
                  </a:solidFill>
                  <a:latin typeface="Verdana" panose="020B0604030504040204" pitchFamily="34" charset="0"/>
                </a:rPr>
                <a:t>How about directly cut off all higher-order-terms ?</a:t>
              </a:r>
            </a:p>
          </p:txBody>
        </p:sp>
        <p:sp>
          <p:nvSpPr>
            <p:cNvPr id="29" name="AutoShape 44"/>
            <p:cNvSpPr>
              <a:spLocks noChangeArrowheads="1"/>
            </p:cNvSpPr>
            <p:nvPr/>
          </p:nvSpPr>
          <p:spPr bwMode="auto">
            <a:xfrm>
              <a:off x="6214045" y="2260200"/>
              <a:ext cx="1044575" cy="339725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20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4528730" y="1718601"/>
              <a:ext cx="4322662" cy="1399503"/>
            </a:xfrm>
            <a:prstGeom prst="rect">
              <a:avLst/>
            </a:prstGeom>
            <a:noFill/>
            <a:ln w="38100" cmpd="dbl">
              <a:solidFill>
                <a:srgbClr val="008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048977" y="1079593"/>
            <a:ext cx="3533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任意物理量可定义有效荷</a:t>
            </a:r>
            <a:r>
              <a:rPr lang="en-US" altLang="zh-CN" sz="1600" b="1" dirty="0" smtClean="0"/>
              <a:t>=&gt;</a:t>
            </a:r>
            <a:r>
              <a:rPr lang="zh-CN" altLang="en-US" sz="1600" b="1" dirty="0" smtClean="0"/>
              <a:t>有效能标</a:t>
            </a:r>
            <a:endParaRPr lang="zh-CN" altLang="en-US" sz="1600" b="1" dirty="0"/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20274" y="4537260"/>
            <a:ext cx="5558150" cy="2092140"/>
          </a:xfrm>
          <a:prstGeom prst="rect">
            <a:avLst/>
          </a:prstGeom>
          <a:noFill/>
          <a:ln w="38100" cmpd="dbl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13" name="文本框 12"/>
          <p:cNvSpPr txBox="1"/>
          <p:nvPr/>
        </p:nvSpPr>
        <p:spPr>
          <a:xfrm>
            <a:off x="5788540" y="4974706"/>
            <a:ext cx="3031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Using RGE</a:t>
            </a:r>
          </a:p>
          <a:p>
            <a:pPr algn="ctr"/>
            <a:r>
              <a:rPr lang="en-US" altLang="zh-CN" dirty="0" smtClean="0"/>
              <a:t>Runs from 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-&gt; 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zh-CN" dirty="0" smtClean="0"/>
              <a:t> </a:t>
            </a:r>
          </a:p>
          <a:p>
            <a:pPr algn="ctr"/>
            <a:r>
              <a:rPr lang="en-US" altLang="zh-CN" dirty="0" smtClean="0"/>
              <a:t>e.g. using </a:t>
            </a:r>
            <a:r>
              <a:rPr lang="en-US" altLang="zh-CN" dirty="0" smtClean="0">
                <a:sym typeface="Symbol" panose="05050102010706020507" pitchFamily="18" charset="2"/>
              </a:rPr>
              <a:t></a:t>
            </a:r>
            <a:r>
              <a:rPr lang="en-US" altLang="zh-CN" baseline="-25000" dirty="0" smtClean="0">
                <a:sym typeface="Symbol" panose="05050102010706020507" pitchFamily="18" charset="2"/>
              </a:rPr>
              <a:t>s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altLang="zh-CN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=</a:t>
            </a:r>
            <a:r>
              <a:rPr lang="en-US" altLang="zh-CN" dirty="0" smtClean="0">
                <a:sym typeface="Symbol" panose="05050102010706020507" pitchFamily="18" charset="2"/>
              </a:rPr>
              <a:t></a:t>
            </a:r>
            <a:r>
              <a:rPr lang="en-US" altLang="zh-CN" baseline="-25000" dirty="0" smtClean="0">
                <a:sym typeface="Symbol" panose="05050102010706020507" pitchFamily="18" charset="2"/>
              </a:rPr>
              <a:t>s</a:t>
            </a:r>
            <a:r>
              <a:rPr lang="en-US" altLang="zh-CN" dirty="0" smtClean="0">
                <a:sym typeface="Symbol" panose="05050102010706020507" pitchFamily="18" charset="2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altLang="zh-CN" dirty="0" smtClean="0">
                <a:sym typeface="Symbol" panose="05050102010706020507" pitchFamily="18" charset="2"/>
              </a:rPr>
              <a:t>)+…</a:t>
            </a:r>
            <a:endParaRPr lang="zh-CN" altLang="en-US" dirty="0"/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5820048" y="4885151"/>
            <a:ext cx="3000092" cy="1235869"/>
          </a:xfrm>
          <a:prstGeom prst="rect">
            <a:avLst/>
          </a:prstGeom>
          <a:noFill/>
          <a:ln w="38100" cmpd="dbl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flipH="1" flipV="1">
            <a:off x="6726415" y="4197793"/>
            <a:ext cx="3569" cy="638339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" name="椭圆 1"/>
          <p:cNvSpPr/>
          <p:nvPr/>
        </p:nvSpPr>
        <p:spPr>
          <a:xfrm>
            <a:off x="7589520" y="3438143"/>
            <a:ext cx="1099049" cy="923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典型四类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386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359" y="722375"/>
            <a:ext cx="7903126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Questions for previous solutions</a:t>
            </a:r>
          </a:p>
          <a:p>
            <a:endParaRPr lang="en-US" altLang="zh-CN" sz="1100" dirty="0" smtClean="0"/>
          </a:p>
          <a:p>
            <a:r>
              <a:rPr lang="en-US" altLang="zh-CN" dirty="0" smtClean="0"/>
              <a:t>PMS </a:t>
            </a:r>
            <a:r>
              <a:rPr lang="zh-CN" altLang="en-US" dirty="0" smtClean="0"/>
              <a:t>－ 破坏标准重整化群不变性，只能近似有效</a:t>
            </a:r>
            <a:endParaRPr lang="en-US" altLang="zh-CN" dirty="0" smtClean="0"/>
          </a:p>
          <a:p>
            <a:r>
              <a:rPr lang="en-US" altLang="zh-CN" dirty="0" smtClean="0"/>
              <a:t>FAC </a:t>
            </a:r>
            <a:r>
              <a:rPr lang="zh-CN" altLang="en-US" dirty="0" smtClean="0"/>
              <a:t>－ 由实验反定，破坏理论预言能力</a:t>
            </a:r>
            <a:endParaRPr lang="en-US" altLang="zh-CN" dirty="0" smtClean="0"/>
          </a:p>
          <a:p>
            <a:r>
              <a:rPr lang="en-US" altLang="zh-CN" dirty="0" smtClean="0"/>
              <a:t>BLM </a:t>
            </a:r>
            <a:r>
              <a:rPr lang="zh-CN" altLang="en-US" dirty="0" smtClean="0"/>
              <a:t>－ 单圈成功，但如何拓展到高圈，有不少失败尝试：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</a:t>
            </a:r>
            <a:r>
              <a:rPr lang="zh-CN" altLang="en-US" dirty="0" smtClean="0"/>
              <a:t>如</a:t>
            </a:r>
            <a:r>
              <a:rPr lang="en-US" altLang="zh-CN" dirty="0" err="1" smtClean="0"/>
              <a:t>seBLM</a:t>
            </a:r>
            <a:r>
              <a:rPr lang="zh-CN" altLang="en-US" dirty="0" smtClean="0"/>
              <a:t>等等－－基于大</a:t>
            </a:r>
            <a:r>
              <a:rPr lang="zh-CN" altLang="en-US" dirty="0" smtClean="0">
                <a:sym typeface="Symbol" panose="05050102010706020507" pitchFamily="18" charset="2"/>
              </a:rPr>
              <a:t></a:t>
            </a:r>
            <a:r>
              <a:rPr lang="en-US" altLang="zh-CN" baseline="-25000" dirty="0" smtClean="0">
                <a:sym typeface="Symbol" panose="05050102010706020507" pitchFamily="18" charset="2"/>
              </a:rPr>
              <a:t>0</a:t>
            </a:r>
            <a:r>
              <a:rPr lang="zh-CN" altLang="en-US" dirty="0" smtClean="0"/>
              <a:t>近似，目的变为提高微扰收敛性</a:t>
            </a:r>
            <a:endParaRPr lang="en-US" altLang="zh-CN" dirty="0" smtClean="0"/>
          </a:p>
          <a:p>
            <a:r>
              <a:rPr lang="en-US" altLang="zh-CN" dirty="0" smtClean="0"/>
              <a:t>RGE </a:t>
            </a:r>
            <a:r>
              <a:rPr lang="zh-CN" altLang="en-US" dirty="0"/>
              <a:t>－降低依赖，未解决问题，一般</a:t>
            </a:r>
            <a:r>
              <a:rPr lang="zh-CN" altLang="en-US" dirty="0" smtClean="0"/>
              <a:t>用于估算未知高阶（</a:t>
            </a:r>
            <a:r>
              <a:rPr lang="en-US" altLang="zh-CN" dirty="0" smtClean="0"/>
              <a:t>RG</a:t>
            </a:r>
            <a:r>
              <a:rPr lang="zh-CN" altLang="en-US" dirty="0" smtClean="0"/>
              <a:t>－</a:t>
            </a:r>
            <a:r>
              <a:rPr lang="en-US" altLang="zh-CN" dirty="0" smtClean="0"/>
              <a:t>improved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8280" y="2848786"/>
            <a:ext cx="5878975" cy="156966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rgbClr val="C00000"/>
                </a:solidFill>
              </a:rPr>
              <a:t>新一轮尝试：真正解决重整化能标及重整化方案不确定性</a:t>
            </a:r>
            <a:endParaRPr lang="en-US" altLang="zh-CN" sz="32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zh-CN" altLang="en-US" sz="3200" b="1" dirty="0" smtClean="0">
                <a:solidFill>
                  <a:srgbClr val="C00000"/>
                </a:solidFill>
              </a:rPr>
              <a:t>最大共形原理－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PMC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1527" y="4678124"/>
            <a:ext cx="8588153" cy="19082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可以选择任意初始重整化能标、重整化方案完成微扰论计算；但经过</a:t>
            </a:r>
            <a:r>
              <a:rPr lang="en-US" altLang="zh-CN" dirty="0" smtClean="0"/>
              <a:t>PMC</a:t>
            </a:r>
            <a:r>
              <a:rPr lang="zh-CN" altLang="en-US" dirty="0" smtClean="0"/>
              <a:t>能标设定步骤之后，最终获得的</a:t>
            </a:r>
            <a:r>
              <a:rPr lang="zh-CN" altLang="en-US" b="1" dirty="0" smtClean="0">
                <a:solidFill>
                  <a:srgbClr val="0000FF"/>
                </a:solidFill>
              </a:rPr>
              <a:t>微扰表达式与初始重整化能标和重整化方案的选择无关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b="1" dirty="0" smtClean="0">
                <a:solidFill>
                  <a:srgbClr val="C00000"/>
                </a:solidFill>
              </a:rPr>
              <a:t>优点：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I</a:t>
            </a:r>
            <a:r>
              <a:rPr lang="zh-CN" altLang="en-US" b="1" dirty="0" smtClean="0">
                <a:solidFill>
                  <a:srgbClr val="0000FF"/>
                </a:solidFill>
              </a:rPr>
              <a:t>）</a:t>
            </a:r>
            <a:r>
              <a:rPr lang="zh-CN" altLang="en-US" b="1" dirty="0" smtClean="0">
                <a:solidFill>
                  <a:srgbClr val="C00000"/>
                </a:solidFill>
              </a:rPr>
              <a:t>可确定正确“物理”动量流动值</a:t>
            </a:r>
            <a:r>
              <a:rPr lang="zh-CN" altLang="en-US" b="1" dirty="0" smtClean="0">
                <a:solidFill>
                  <a:srgbClr val="0000FF"/>
                </a:solidFill>
              </a:rPr>
              <a:t>－与初始能标选择无关，但不同方案下得到的动量流动值不一样，与共形系数相匹配＝</a:t>
            </a:r>
            <a:r>
              <a:rPr lang="en-US" altLang="zh-CN" b="1" dirty="0" smtClean="0">
                <a:solidFill>
                  <a:srgbClr val="0000FF"/>
                </a:solidFill>
              </a:rPr>
              <a:t>&gt; CSR </a:t>
            </a:r>
            <a:r>
              <a:rPr lang="zh-CN" altLang="en-US" b="1" dirty="0" smtClean="0">
                <a:solidFill>
                  <a:srgbClr val="0000FF"/>
                </a:solidFill>
              </a:rPr>
              <a:t>＝</a:t>
            </a:r>
            <a:r>
              <a:rPr lang="en-US" altLang="zh-CN" b="1" dirty="0" smtClean="0">
                <a:solidFill>
                  <a:srgbClr val="0000FF"/>
                </a:solidFill>
              </a:rPr>
              <a:t>&gt; </a:t>
            </a:r>
            <a:r>
              <a:rPr lang="zh-CN" altLang="en-US" b="1" dirty="0" smtClean="0">
                <a:solidFill>
                  <a:srgbClr val="0000FF"/>
                </a:solidFill>
              </a:rPr>
              <a:t>总预言与重整化方案无关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II</a:t>
            </a:r>
            <a:r>
              <a:rPr lang="zh-CN" altLang="en-US" b="1" dirty="0" smtClean="0">
                <a:solidFill>
                  <a:srgbClr val="0000FF"/>
                </a:solidFill>
              </a:rPr>
              <a:t>）</a:t>
            </a:r>
            <a:r>
              <a:rPr lang="zh-CN" altLang="en-US" b="1" dirty="0" smtClean="0">
                <a:solidFill>
                  <a:srgbClr val="C00000"/>
                </a:solidFill>
              </a:rPr>
              <a:t>可自然改善微扰收敛性</a:t>
            </a:r>
            <a:r>
              <a:rPr lang="zh-CN" altLang="en-US" b="1" dirty="0" smtClean="0">
                <a:solidFill>
                  <a:srgbClr val="0000FF"/>
                </a:solidFill>
              </a:rPr>
              <a:t>、</a:t>
            </a:r>
            <a:r>
              <a:rPr lang="zh-CN" altLang="en-US" b="1" dirty="0" smtClean="0">
                <a:solidFill>
                  <a:srgbClr val="C00000"/>
                </a:solidFill>
              </a:rPr>
              <a:t>可更好估算未知高阶贡献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4873" y="652771"/>
            <a:ext cx="561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1A9A20"/>
                </a:solidFill>
              </a:rPr>
              <a:t>Two equivalent ways to achieve the goal of PMC</a:t>
            </a:r>
            <a:endParaRPr lang="zh-CN" altLang="en-US" b="1" dirty="0">
              <a:solidFill>
                <a:srgbClr val="1A9A2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4163" y="1215387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Multi-scale scale-setting approach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Single-scale scale-setting approach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72" y="2738109"/>
            <a:ext cx="8180991" cy="1520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19791" y="2057158"/>
            <a:ext cx="819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Key: Based on the RGE, achieving the correct beta-series at each order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26" y="5020056"/>
            <a:ext cx="4144124" cy="8446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91" y="4978630"/>
            <a:ext cx="3424870" cy="9649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19001" y="4462725"/>
            <a:ext cx="562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利用已知</a:t>
            </a:r>
            <a:r>
              <a:rPr lang="zh-CN" altLang="en-US" b="1" dirty="0" smtClean="0">
                <a:sym typeface="Symbol" panose="05050102010706020507" pitchFamily="18" charset="2"/>
              </a:rPr>
              <a:t>项－类似于重求和－可准确确定耦合常数值</a:t>
            </a:r>
            <a:endParaRPr lang="zh-CN" altLang="en-US" b="1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862072" y="5632704"/>
            <a:ext cx="0" cy="3749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79576" y="6025896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Residual scale dependence</a:t>
            </a:r>
          </a:p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Relatively large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4" name="直接箭头连接符 13"/>
          <p:cNvCxnSpPr>
            <a:stCxn id="12" idx="3"/>
          </p:cNvCxnSpPr>
          <p:nvPr/>
        </p:nvCxnSpPr>
        <p:spPr>
          <a:xfrm flipV="1">
            <a:off x="4523761" y="5495544"/>
            <a:ext cx="2815689" cy="853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1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150" y="587753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1A9A20"/>
                </a:solidFill>
              </a:rPr>
              <a:t>Recent PMC applications</a:t>
            </a:r>
            <a:endParaRPr lang="zh-CN" altLang="en-US" b="1" dirty="0">
              <a:solidFill>
                <a:srgbClr val="1A9A2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85" y="1238971"/>
            <a:ext cx="2016225" cy="311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97" y="3941006"/>
            <a:ext cx="3145278" cy="5276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1006" y="3707393"/>
            <a:ext cx="4323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NLO-prediction can explain the data</a:t>
            </a:r>
          </a:p>
          <a:p>
            <a:r>
              <a:rPr lang="en-US" altLang="zh-CN" dirty="0" smtClean="0"/>
              <a:t>But strongly scale dependent</a:t>
            </a:r>
          </a:p>
          <a:p>
            <a:r>
              <a:rPr lang="en-US" altLang="zh-CN" dirty="0" smtClean="0"/>
              <a:t>Guessing:                    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244" y="4349365"/>
            <a:ext cx="1397673" cy="26752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38277" y="2069352"/>
            <a:ext cx="7634446" cy="1391479"/>
            <a:chOff x="786384" y="2385391"/>
            <a:chExt cx="7411411" cy="13914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3062" y="2596896"/>
              <a:ext cx="2951053" cy="40513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3062" y="3099816"/>
              <a:ext cx="2882634" cy="1992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3062" y="3429001"/>
              <a:ext cx="1556773" cy="24210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96112" y="2783732"/>
              <a:ext cx="83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Belle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86384" y="3338031"/>
              <a:ext cx="83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BaBar</a:t>
              </a:r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3233" y="2954722"/>
              <a:ext cx="1148540" cy="30167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4935929" y="2549005"/>
              <a:ext cx="2651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LO-NRQCD prediction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822569" y="2385391"/>
              <a:ext cx="7375226" cy="139147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738277" y="3707392"/>
            <a:ext cx="7634446" cy="1015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030" y="4990057"/>
            <a:ext cx="2313570" cy="1532939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001864" y="5513180"/>
            <a:ext cx="445273" cy="3896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166062" y="5384821"/>
            <a:ext cx="228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Why </a:t>
            </a:r>
            <a:r>
              <a:rPr lang="en-US" altLang="zh-CN" dirty="0" smtClean="0">
                <a:solidFill>
                  <a:srgbClr val="FF0000"/>
                </a:solidFill>
              </a:rPr>
              <a:t>such guessing scale is correct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8156" y="4931151"/>
            <a:ext cx="2521559" cy="15536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5300" y="5600301"/>
            <a:ext cx="834279" cy="10990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054279" y="5264519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FF0000"/>
                </a:solidFill>
              </a:rPr>
              <a:t>PMC scale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61040" y="1204581"/>
            <a:ext cx="35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Zhan Sun, Yang Ma, XGW, SJB</a:t>
            </a:r>
          </a:p>
          <a:p>
            <a:pPr algn="r"/>
            <a:r>
              <a:rPr lang="en-US" altLang="zh-CN" dirty="0" smtClean="0">
                <a:solidFill>
                  <a:srgbClr val="FF0000"/>
                </a:solidFill>
              </a:rPr>
              <a:t>PRD2018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65008" y="6049440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00FF"/>
                </a:solidFill>
              </a:rPr>
              <a:t>PMC works</a:t>
            </a:r>
            <a:endParaRPr lang="zh-CN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15180</TotalTime>
  <Words>1701</Words>
  <Application>Microsoft Office PowerPoint</Application>
  <PresentationFormat>全屏显示(4:3)</PresentationFormat>
  <Paragraphs>192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AdvOT19ee2aa8.B</vt:lpstr>
      <vt:lpstr>华文行楷</vt:lpstr>
      <vt:lpstr>宋体</vt:lpstr>
      <vt:lpstr>微软雅黑</vt:lpstr>
      <vt:lpstr>幼圆</vt:lpstr>
      <vt:lpstr>Arial</vt:lpstr>
      <vt:lpstr>Cambria Math</vt:lpstr>
      <vt:lpstr>Century Gothic</vt:lpstr>
      <vt:lpstr>Comic Sans MS</vt:lpstr>
      <vt:lpstr>Mathematica6</vt:lpstr>
      <vt:lpstr>Symbol</vt:lpstr>
      <vt:lpstr>Times New Roman</vt:lpstr>
      <vt:lpstr>Verdana</vt:lpstr>
      <vt:lpstr>Wingdings 3</vt:lpstr>
      <vt:lpstr>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Xing-Gang wu</dc:creator>
  <cp:lastModifiedBy>Dell</cp:lastModifiedBy>
  <cp:revision>1154</cp:revision>
  <dcterms:created xsi:type="dcterms:W3CDTF">2017-11-24T14:39:22Z</dcterms:created>
  <dcterms:modified xsi:type="dcterms:W3CDTF">2018-10-26T23:08:53Z</dcterms:modified>
</cp:coreProperties>
</file>