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97" r:id="rId13"/>
    <p:sldId id="267" r:id="rId14"/>
    <p:sldId id="268" r:id="rId15"/>
    <p:sldId id="269" r:id="rId16"/>
    <p:sldId id="274" r:id="rId17"/>
    <p:sldId id="275" r:id="rId18"/>
    <p:sldId id="296" r:id="rId19"/>
    <p:sldId id="276" r:id="rId20"/>
    <p:sldId id="270" r:id="rId21"/>
    <p:sldId id="277" r:id="rId22"/>
    <p:sldId id="298" r:id="rId23"/>
    <p:sldId id="288" r:id="rId24"/>
    <p:sldId id="278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289" r:id="rId33"/>
    <p:sldId id="299" r:id="rId34"/>
    <p:sldId id="290" r:id="rId35"/>
    <p:sldId id="294" r:id="rId36"/>
    <p:sldId id="292" r:id="rId37"/>
    <p:sldId id="295" r:id="rId38"/>
    <p:sldId id="293" r:id="rId39"/>
    <p:sldId id="300" r:id="rId40"/>
    <p:sldId id="301" r:id="rId4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CFFE68-1038-4BEF-A405-40B47F58D355}" type="datetimeFigureOut">
              <a:rPr lang="zh-CN" altLang="en-US" smtClean="0"/>
              <a:t>2018-6-16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6E4B89-18E9-4F25-B764-8C85E87FF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077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A53F5-0534-4B7C-866D-88710EC5A783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363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A53F5-0534-4B7C-866D-88710EC5A783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749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FB366-9E90-4CBF-BD9E-6840549D64F9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E4B89-18E9-4F25-B764-8C85E87FFC6C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154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62AF2-57AA-4A9E-A17D-3C21FF14DFD0}" type="datetime1">
              <a:rPr lang="zh-CN" altLang="en-US" smtClean="0"/>
              <a:t>2018-6-16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0617A-2E26-42F2-8EBD-5C53CAC47105}" type="datetime1">
              <a:rPr lang="zh-CN" altLang="en-US" smtClean="0"/>
              <a:t>2018-6-16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BF4F8-D4E7-4791-A5ED-4B558B77DDF0}" type="datetime1">
              <a:rPr lang="zh-CN" altLang="en-US" smtClean="0"/>
              <a:t>2018-6-16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9D035-4289-4090-B449-2C03B10F22B4}" type="datetime1">
              <a:rPr lang="zh-CN" altLang="en-US" smtClean="0"/>
              <a:t>2018-6-16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90529-1B16-4A64-AFF8-F590C1522BE1}" type="datetime1">
              <a:rPr lang="zh-CN" altLang="en-US" smtClean="0"/>
              <a:t>2018-6-16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FF767-5EFE-4BF4-85F7-A974D8544335}" type="datetime1">
              <a:rPr lang="zh-CN" altLang="en-US" smtClean="0"/>
              <a:t>2018-6-16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0E676-D1AA-4BA7-8FB8-F3CDEAD54307}" type="datetime1">
              <a:rPr lang="zh-CN" altLang="en-US" smtClean="0"/>
              <a:t>2018-6-16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EF456-AF84-42F3-9531-D56C96A4BEA1}" type="datetime1">
              <a:rPr lang="zh-CN" altLang="en-US" smtClean="0"/>
              <a:t>2018-6-16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EE236-5CBA-4528-BE94-8783011CE641}" type="datetime1">
              <a:rPr lang="zh-CN" altLang="en-US" smtClean="0"/>
              <a:t>2018-6-16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DA286-ED7D-48DC-AA34-70FD412CBB48}" type="datetime1">
              <a:rPr lang="zh-CN" altLang="en-US" smtClean="0"/>
              <a:t>2018-6-16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618B9-FF67-4ED5-802E-4B40797DF723}" type="datetime1">
              <a:rPr lang="zh-CN" altLang="en-US" smtClean="0"/>
              <a:t>2018-6-16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D4112-C13F-4D47-899E-B0ED70C67ED7}" type="datetime1">
              <a:rPr lang="zh-CN" altLang="en-US" smtClean="0"/>
              <a:t>2018-6-16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jpeg"/><Relationship Id="rId7" Type="http://schemas.openxmlformats.org/officeDocument/2006/relationships/image" Target="../media/image8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jpeg"/><Relationship Id="rId9" Type="http://schemas.openxmlformats.org/officeDocument/2006/relationships/image" Target="../media/image10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7" Type="http://schemas.openxmlformats.org/officeDocument/2006/relationships/image" Target="../media/image60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8.08912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27584" y="980728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zh-CN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ILC &amp; CEPC Status</a:t>
            </a:r>
            <a:endParaRPr lang="zh-CN" alt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03648" y="2564904"/>
            <a:ext cx="6400800" cy="17526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 Wang</a:t>
            </a:r>
          </a:p>
          <a:p>
            <a:r>
              <a:rPr lang="en-US" altLang="zh-C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High Energy Physics, Beijing</a:t>
            </a:r>
          </a:p>
          <a:p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Mini-Workshop on HEP, June 16,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  <a:p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5"/>
          <p:cNvSpPr/>
          <p:nvPr/>
        </p:nvSpPr>
        <p:spPr>
          <a:xfrm>
            <a:off x="-1" y="4608330"/>
            <a:ext cx="4499993" cy="2249671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62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608330"/>
            <a:ext cx="4644008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0828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ILC Time Line: Progress and Prospect</a:t>
            </a:r>
            <a:endParaRPr lang="zh-CN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75" r="4089"/>
          <a:stretch/>
        </p:blipFill>
        <p:spPr bwMode="auto">
          <a:xfrm>
            <a:off x="95724" y="1954441"/>
            <a:ext cx="8806001" cy="379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テキスト ボックス 1"/>
          <p:cNvSpPr txBox="1"/>
          <p:nvPr/>
        </p:nvSpPr>
        <p:spPr>
          <a:xfrm>
            <a:off x="3233487" y="4875280"/>
            <a:ext cx="2492818" cy="400027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none" lIns="91355" tIns="45679" rIns="91355" bIns="45679" rtlCol="0">
            <a:spAutoFit/>
          </a:bodyPr>
          <a:lstStyle/>
          <a:p>
            <a:pPr defTabSz="456600"/>
            <a:r>
              <a:rPr kumimoji="0"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Assuming </a:t>
            </a:r>
            <a:r>
              <a:rPr kumimoji="0"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(~2+</a:t>
            </a:r>
            <a:r>
              <a:rPr kumimoji="0"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) 4 year </a:t>
            </a:r>
            <a:r>
              <a:rPr kumimoji="0" lang="ja-JP" altLang="en-US" sz="2000" dirty="0">
                <a:solidFill>
                  <a:prstClr val="black"/>
                </a:solidFill>
                <a:latin typeface="Calibri"/>
                <a:ea typeface="ＭＳ Ｐゴシック"/>
              </a:rPr>
              <a:t>　</a:t>
            </a:r>
          </a:p>
        </p:txBody>
      </p:sp>
      <p:sp>
        <p:nvSpPr>
          <p:cNvPr id="5" name="テキスト ボックス 5"/>
          <p:cNvSpPr txBox="1"/>
          <p:nvPr/>
        </p:nvSpPr>
        <p:spPr>
          <a:xfrm>
            <a:off x="3103344" y="3762633"/>
            <a:ext cx="2687183" cy="769441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457016"/>
            <a:r>
              <a:rPr lang="en-US" altLang="ja-JP" sz="2000" dirty="0">
                <a:solidFill>
                  <a:srgbClr val="9BBB59">
                    <a:lumMod val="20000"/>
                    <a:lumOff val="80000"/>
                  </a:srgbClr>
                </a:solidFill>
                <a:latin typeface="Calibri"/>
                <a:ea typeface="ＭＳ Ｐゴシック"/>
              </a:rPr>
              <a:t>(Pre-Preparation) and </a:t>
            </a:r>
          </a:p>
          <a:p>
            <a:pPr defTabSz="457016"/>
            <a:r>
              <a:rPr lang="en-US" altLang="ja-JP" sz="2400" dirty="0">
                <a:solidFill>
                  <a:srgbClr val="FFFF00"/>
                </a:solidFill>
                <a:latin typeface="Calibri"/>
                <a:ea typeface="ＭＳ Ｐゴシック"/>
              </a:rPr>
              <a:t>Preparation Phase  </a:t>
            </a:r>
            <a:endParaRPr lang="ja-JP" altLang="en-US" sz="2400" dirty="0">
              <a:solidFill>
                <a:srgbClr val="FFFF00"/>
              </a:solidFill>
              <a:latin typeface="Calibri"/>
              <a:ea typeface="ＭＳ Ｐゴシック"/>
            </a:endParaRPr>
          </a:p>
        </p:txBody>
      </p:sp>
      <p:sp>
        <p:nvSpPr>
          <p:cNvPr id="6" name="上矢印 6"/>
          <p:cNvSpPr/>
          <p:nvPr/>
        </p:nvSpPr>
        <p:spPr>
          <a:xfrm>
            <a:off x="3569153" y="5281417"/>
            <a:ext cx="482155" cy="309264"/>
          </a:xfrm>
          <a:prstGeom prst="up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16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7" name="テキスト ボックス 7"/>
          <p:cNvSpPr txBox="1"/>
          <p:nvPr/>
        </p:nvSpPr>
        <p:spPr>
          <a:xfrm>
            <a:off x="4154837" y="5253043"/>
            <a:ext cx="1404201" cy="646331"/>
          </a:xfrm>
          <a:prstGeom prst="rect">
            <a:avLst/>
          </a:prstGeom>
          <a:solidFill>
            <a:srgbClr val="FFFF00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pPr defTabSz="457016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We are here, </a:t>
            </a:r>
            <a:endParaRPr lang="en-US" altLang="ja-JP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defTabSz="457016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2018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" name="テキスト ボックス 8"/>
          <p:cNvSpPr txBox="1"/>
          <p:nvPr/>
        </p:nvSpPr>
        <p:spPr>
          <a:xfrm>
            <a:off x="6121064" y="4875280"/>
            <a:ext cx="1099959" cy="400027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none" lIns="91355" tIns="45679" rIns="91355" bIns="45679" rtlCol="0">
            <a:spAutoFit/>
          </a:bodyPr>
          <a:lstStyle/>
          <a:p>
            <a:pPr defTabSz="456600"/>
            <a:r>
              <a:rPr kumimoji="0"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  (9 year) </a:t>
            </a:r>
            <a:r>
              <a:rPr kumimoji="0" lang="ja-JP" altLang="en-US" sz="2000" dirty="0">
                <a:solidFill>
                  <a:prstClr val="black"/>
                </a:solidFill>
                <a:latin typeface="Calibri"/>
                <a:ea typeface="ＭＳ Ｐゴシック"/>
              </a:rPr>
              <a:t>　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3401" y="3671483"/>
            <a:ext cx="428106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Example of earliest case (Shin </a:t>
            </a:r>
            <a:r>
              <a:rPr lang="en-US" dirty="0" err="1" smtClean="0"/>
              <a:t>Michizono</a:t>
            </a:r>
            <a:r>
              <a:rPr lang="en-US" dirty="0" smtClean="0"/>
              <a:t>):</a:t>
            </a:r>
          </a:p>
          <a:p>
            <a:r>
              <a:rPr lang="en-US" dirty="0" smtClean="0"/>
              <a:t>2019-2022  Preparation</a:t>
            </a:r>
          </a:p>
          <a:p>
            <a:r>
              <a:rPr lang="en-US" dirty="0" smtClean="0"/>
              <a:t>2023-2031  Construction</a:t>
            </a:r>
          </a:p>
          <a:p>
            <a:r>
              <a:rPr lang="en-US" dirty="0" smtClean="0"/>
              <a:t>2032            Commissioning start </a:t>
            </a:r>
            <a:endParaRPr 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5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b="1" dirty="0">
                <a:solidFill>
                  <a:srgbClr val="C00000"/>
                </a:solidFill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</a:rPr>
              <a:t>ILC Candidate Location: </a:t>
            </a:r>
            <a:r>
              <a:rPr lang="en-US" altLang="ja-JP" b="1" dirty="0" err="1">
                <a:solidFill>
                  <a:srgbClr val="C00000"/>
                </a:solidFill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</a:rPr>
              <a:t>Kitakami</a:t>
            </a:r>
            <a:r>
              <a:rPr lang="en-US" altLang="ja-JP" b="1" dirty="0">
                <a:solidFill>
                  <a:srgbClr val="C00000"/>
                </a:solidFill>
                <a:latin typeface="Times New Roman" panose="02020603050405020304" pitchFamily="18" charset="0"/>
                <a:ea typeface="ヒラギノ角ゴ Pro W3" charset="-128"/>
                <a:cs typeface="Times New Roman" panose="02020603050405020304" pitchFamily="18" charset="0"/>
              </a:rPr>
              <a:t>, Tohoku</a:t>
            </a:r>
            <a:endParaRPr lang="zh-CN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4" y="2205622"/>
            <a:ext cx="9052929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105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标题 1"/>
          <p:cNvSpPr>
            <a:spLocks noGrp="1"/>
          </p:cNvSpPr>
          <p:nvPr>
            <p:ph type="title"/>
          </p:nvPr>
        </p:nvSpPr>
        <p:spPr>
          <a:xfrm>
            <a:off x="482600" y="116632"/>
            <a:ext cx="8229600" cy="864096"/>
          </a:xfrm>
        </p:spPr>
        <p:txBody>
          <a:bodyPr>
            <a:normAutofit/>
          </a:bodyPr>
          <a:lstStyle/>
          <a:p>
            <a:r>
              <a:rPr lang="en-US" altLang="zh-C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</a:t>
            </a:r>
            <a:r>
              <a:rPr lang="zh-CN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Higgs Factory</a:t>
            </a:r>
            <a:endParaRPr lang="zh-CN" altLang="en-US" sz="4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7859" name="内容占位符 2"/>
          <p:cNvSpPr>
            <a:spLocks noGrp="1"/>
          </p:cNvSpPr>
          <p:nvPr>
            <p:ph idx="1"/>
          </p:nvPr>
        </p:nvSpPr>
        <p:spPr>
          <a:xfrm>
            <a:off x="107380" y="943675"/>
            <a:ext cx="9036620" cy="2403475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altLang="zh-CN" sz="2400" dirty="0" smtClean="0">
                <a:solidFill>
                  <a:schemeClr val="tx1"/>
                </a:solidFill>
              </a:rPr>
              <a:t>Since 2005, we were discussing the next machine after BEPC/BEPCII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altLang="zh-CN" sz="2400" dirty="0" smtClean="0">
                <a:solidFill>
                  <a:schemeClr val="tx1"/>
                </a:solidFill>
              </a:rPr>
              <a:t>Thanks to the low mass Higgs, there is the possibility to build a Higgs Factory: Circular </a:t>
            </a:r>
            <a:r>
              <a:rPr lang="en-US" altLang="zh-CN" sz="2400" dirty="0" err="1" smtClean="0">
                <a:solidFill>
                  <a:schemeClr val="tx1"/>
                </a:solidFill>
              </a:rPr>
              <a:t>e+e</a:t>
            </a:r>
            <a:r>
              <a:rPr lang="en-US" altLang="zh-CN" sz="2400" dirty="0" smtClean="0">
                <a:solidFill>
                  <a:schemeClr val="tx1"/>
                </a:solidFill>
              </a:rPr>
              <a:t>- Collider(CEPC)</a:t>
            </a:r>
          </a:p>
          <a:p>
            <a:pPr lvl="1">
              <a:spcBef>
                <a:spcPct val="0"/>
              </a:spcBef>
            </a:pPr>
            <a:r>
              <a:rPr lang="en-US" altLang="zh-CN" sz="2000" dirty="0" smtClean="0">
                <a:solidFill>
                  <a:schemeClr val="tx1"/>
                </a:solidFill>
              </a:rPr>
              <a:t>Looking for Hints (from Higgs) </a:t>
            </a:r>
            <a:r>
              <a:rPr lang="en-US" altLang="zh-CN" sz="2000" dirty="0" smtClean="0">
                <a:solidFill>
                  <a:schemeClr val="tx1"/>
                </a:solidFill>
                <a:sym typeface="Wingdings" pitchFamily="2" charset="2"/>
              </a:rPr>
              <a:t> direct searches</a:t>
            </a:r>
          </a:p>
          <a:p>
            <a:pPr lvl="1">
              <a:spcBef>
                <a:spcPct val="0"/>
              </a:spcBef>
            </a:pPr>
            <a:r>
              <a:rPr lang="en-US" altLang="zh-CN" sz="2000" dirty="0" smtClean="0">
                <a:solidFill>
                  <a:schemeClr val="tx1"/>
                </a:solidFill>
              </a:rPr>
              <a:t>The tunnel will allow us to build pp, AA, </a:t>
            </a:r>
            <a:r>
              <a:rPr lang="en-US" altLang="zh-CN" sz="2000" dirty="0" err="1" smtClean="0">
                <a:solidFill>
                  <a:schemeClr val="tx1"/>
                </a:solidFill>
              </a:rPr>
              <a:t>ep</a:t>
            </a:r>
            <a:r>
              <a:rPr lang="en-US" altLang="zh-CN" sz="2000" dirty="0" smtClean="0">
                <a:solidFill>
                  <a:schemeClr val="tx1"/>
                </a:solidFill>
              </a:rPr>
              <a:t> colliders in the far future: Super proton-proton Collider(</a:t>
            </a:r>
            <a:r>
              <a:rPr lang="en-US" altLang="zh-CN" sz="2000" dirty="0" err="1" smtClean="0">
                <a:solidFill>
                  <a:schemeClr val="tx1"/>
                </a:solidFill>
              </a:rPr>
              <a:t>SppC</a:t>
            </a:r>
            <a:r>
              <a:rPr lang="en-US" altLang="zh-CN" sz="2000" dirty="0" smtClean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37786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3265805"/>
            <a:ext cx="904875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7861" name="矩形 5"/>
          <p:cNvSpPr>
            <a:spLocks noChangeArrowheads="1"/>
          </p:cNvSpPr>
          <p:nvPr/>
        </p:nvSpPr>
        <p:spPr bwMode="auto">
          <a:xfrm>
            <a:off x="323850" y="5856605"/>
            <a:ext cx="8569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3200">
                <a:solidFill>
                  <a:srgbClr val="FF3300"/>
                </a:solidFill>
                <a:latin typeface="Arial" pitchFamily="34" charset="0"/>
                <a:ea typeface="黑体" pitchFamily="49" charset="-122"/>
              </a:defRPr>
            </a:lvl1pPr>
            <a:lvl2pPr marL="742950" indent="-285750" eaLnBrk="0" hangingPunct="0">
              <a:buChar char="–"/>
              <a:defRPr sz="2800">
                <a:solidFill>
                  <a:srgbClr val="FF3300"/>
                </a:solidFill>
                <a:latin typeface="Arial" pitchFamily="34" charset="0"/>
                <a:ea typeface="黑体" pitchFamily="49" charset="-122"/>
              </a:defRPr>
            </a:lvl2pPr>
            <a:lvl3pPr marL="1143000" indent="-228600" eaLnBrk="0" hangingPunct="0">
              <a:buChar char="•"/>
              <a:defRPr sz="2400">
                <a:solidFill>
                  <a:srgbClr val="FF3300"/>
                </a:solidFill>
                <a:latin typeface="Arial" pitchFamily="34" charset="0"/>
                <a:ea typeface="黑体" pitchFamily="49" charset="-122"/>
              </a:defRPr>
            </a:lvl3pPr>
            <a:lvl4pPr marL="1600200" indent="-228600" eaLnBrk="0" hangingPunct="0">
              <a:buChar char="–"/>
              <a:defRPr sz="2000">
                <a:solidFill>
                  <a:srgbClr val="FF3300"/>
                </a:solidFill>
                <a:latin typeface="Arial" pitchFamily="34" charset="0"/>
                <a:ea typeface="黑体" pitchFamily="49" charset="-122"/>
              </a:defRPr>
            </a:lvl4pPr>
            <a:lvl5pPr marL="2057400" indent="-228600" eaLnBrk="0" hangingPunct="0">
              <a:buChar char="»"/>
              <a:defRPr sz="2000">
                <a:solidFill>
                  <a:srgbClr val="FF3300"/>
                </a:solidFill>
                <a:latin typeface="Arial" pitchFamily="34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3300"/>
                </a:solidFill>
                <a:latin typeface="Arial" pitchFamily="34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3300"/>
                </a:solidFill>
                <a:latin typeface="Arial" pitchFamily="34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3300"/>
                </a:solidFill>
                <a:latin typeface="Arial" pitchFamily="34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3300"/>
                </a:solidFill>
                <a:latin typeface="Arial" pitchFamily="34" charset="0"/>
                <a:ea typeface="黑体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b="0" dirty="0">
                <a:solidFill>
                  <a:srgbClr val="0000FF"/>
                </a:solidFill>
                <a:ea typeface="宋体" pitchFamily="2" charset="-122"/>
              </a:rPr>
              <a:t>The idea to build a circular Higgs factory followed by a proton machine, was discussed for the first time at the Higgs factory workshop in Oct. 2012 </a:t>
            </a:r>
            <a:endParaRPr lang="zh-CN" altLang="en-US" sz="2000" b="0" dirty="0">
              <a:solidFill>
                <a:srgbClr val="0000FF"/>
              </a:solidFill>
              <a:ea typeface="宋体" pitchFamily="2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553200" y="6392926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9866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标题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892480" cy="1152128"/>
          </a:xfrm>
        </p:spPr>
        <p:txBody>
          <a:bodyPr wrap="square" lIns="68580" tIns="34290" rIns="68580" bIns="34290" anchor="ctr">
            <a:noAutofit/>
          </a:bodyPr>
          <a:lstStyle/>
          <a:p>
            <a:r>
              <a:rPr lang="en-US" altLang="zh-C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CDR Accelerator Chain and Systems</a:t>
            </a:r>
          </a:p>
        </p:txBody>
      </p:sp>
      <p:sp>
        <p:nvSpPr>
          <p:cNvPr id="11266" name="矩形 17"/>
          <p:cNvSpPr/>
          <p:nvPr/>
        </p:nvSpPr>
        <p:spPr>
          <a:xfrm>
            <a:off x="1118830" y="3103960"/>
            <a:ext cx="3230880" cy="783590"/>
          </a:xfrm>
          <a:prstGeom prst="rect">
            <a:avLst/>
          </a:prstGeom>
          <a:noFill/>
          <a:ln w="9525" cap="flat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pPr lvl="0" indent="0"/>
            <a:r>
              <a:rPr lang="en-US" altLang="en-US" sz="15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Three rings in the sane channel</a:t>
            </a:r>
            <a:r>
              <a:rPr lang="zh-CN" altLang="en-US" sz="15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：</a:t>
            </a:r>
            <a:endParaRPr lang="en-US" altLang="zh-CN" sz="15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539750" lvl="1" indent="-285750" eaLnBrk="1" hangingPunct="1">
              <a:buFont typeface="Wingdings" panose="05000000000000000000" pitchFamily="2" charset="2"/>
              <a:buChar char="Ø"/>
            </a:pPr>
            <a:r>
              <a:rPr lang="en-US" altLang="zh-CN" sz="15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CEPC &amp; booster</a:t>
            </a:r>
          </a:p>
          <a:p>
            <a:pPr marL="539750" lvl="1" indent="-285750" eaLnBrk="1" hangingPunct="1">
              <a:buFont typeface="Wingdings" panose="05000000000000000000" pitchFamily="2" charset="2"/>
              <a:buChar char="Ø"/>
            </a:pPr>
            <a:r>
              <a:rPr lang="en-US" altLang="zh-CN" sz="15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SppC</a:t>
            </a:r>
          </a:p>
        </p:txBody>
      </p:sp>
      <p:grpSp>
        <p:nvGrpSpPr>
          <p:cNvPr id="11267" name="组合 23"/>
          <p:cNvGrpSpPr/>
          <p:nvPr/>
        </p:nvGrpSpPr>
        <p:grpSpPr>
          <a:xfrm>
            <a:off x="1579245" y="1463516"/>
            <a:ext cx="6530657" cy="4197347"/>
            <a:chOff x="902433" y="1353329"/>
            <a:chExt cx="8708421" cy="5597255"/>
          </a:xfrm>
        </p:grpSpPr>
        <p:grpSp>
          <p:nvGrpSpPr>
            <p:cNvPr id="11268" name="组合 15"/>
            <p:cNvGrpSpPr/>
            <p:nvPr/>
          </p:nvGrpSpPr>
          <p:grpSpPr>
            <a:xfrm>
              <a:off x="7388130" y="1553404"/>
              <a:ext cx="2222724" cy="1392096"/>
              <a:chOff x="7388130" y="1553404"/>
              <a:chExt cx="2222724" cy="1392096"/>
            </a:xfrm>
          </p:grpSpPr>
          <p:sp>
            <p:nvSpPr>
              <p:cNvPr id="11269" name="TextBox 20"/>
              <p:cNvSpPr txBox="1"/>
              <p:nvPr/>
            </p:nvSpPr>
            <p:spPr>
              <a:xfrm>
                <a:off x="7388130" y="1553404"/>
                <a:ext cx="2222724" cy="73755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lvl="0" indent="0"/>
                <a:r>
                  <a:rPr lang="en-US" altLang="zh-CN" sz="15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Energy Ramp </a:t>
                </a:r>
              </a:p>
              <a:p>
                <a:pPr lvl="0" indent="0"/>
                <a:r>
                  <a:rPr lang="en-US" altLang="zh-CN" sz="15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10 -&gt;45/120GeV</a:t>
                </a:r>
                <a:endParaRPr lang="zh-CN" altLang="en-US" sz="1500" b="1" dirty="0">
                  <a:solidFill>
                    <a:srgbClr val="C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9" name="下弧形箭头 18"/>
              <p:cNvSpPr/>
              <p:nvPr/>
            </p:nvSpPr>
            <p:spPr>
              <a:xfrm rot="-2400000">
                <a:off x="7953232" y="2591438"/>
                <a:ext cx="995463" cy="354062"/>
              </a:xfrm>
              <a:prstGeom prst="curved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1271" name="组合 22"/>
            <p:cNvGrpSpPr/>
            <p:nvPr/>
          </p:nvGrpSpPr>
          <p:grpSpPr>
            <a:xfrm>
              <a:off x="902433" y="1353329"/>
              <a:ext cx="6705325" cy="5597255"/>
              <a:chOff x="902433" y="1353329"/>
              <a:chExt cx="6705325" cy="5597255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902433" y="2205620"/>
                <a:ext cx="2664094" cy="647792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en-US" altLang="zh-CN" sz="1500" b="1" i="0" u="none" strike="noStrike" kern="1200" cap="none" spc="0" normalizeH="0" baseline="0" noProof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1) Injector</a:t>
                </a:r>
              </a:p>
            </p:txBody>
          </p:sp>
          <p:sp>
            <p:nvSpPr>
              <p:cNvPr id="4" name="同心圆 3"/>
              <p:cNvSpPr/>
              <p:nvPr/>
            </p:nvSpPr>
            <p:spPr>
              <a:xfrm>
                <a:off x="5088141" y="1353329"/>
                <a:ext cx="2519617" cy="2592755"/>
              </a:xfrm>
              <a:prstGeom prst="donut">
                <a:avLst>
                  <a:gd name="adj" fmla="val 13208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" name="同心圆 4"/>
              <p:cNvSpPr/>
              <p:nvPr/>
            </p:nvSpPr>
            <p:spPr>
              <a:xfrm>
                <a:off x="3060064" y="4220443"/>
                <a:ext cx="2519616" cy="2592754"/>
              </a:xfrm>
              <a:prstGeom prst="donut">
                <a:avLst>
                  <a:gd name="adj" fmla="val 13208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275" name="TextBox 5"/>
              <p:cNvSpPr txBox="1"/>
              <p:nvPr/>
            </p:nvSpPr>
            <p:spPr>
              <a:xfrm>
                <a:off x="5579045" y="2312950"/>
                <a:ext cx="1684825" cy="42932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lvl="0" indent="0"/>
                <a:r>
                  <a:rPr lang="en-US" altLang="zh-CN" sz="15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2) Booster</a:t>
                </a:r>
              </a:p>
            </p:txBody>
          </p:sp>
          <p:sp>
            <p:nvSpPr>
              <p:cNvPr id="11276" name="TextBox 6"/>
              <p:cNvSpPr txBox="1"/>
              <p:nvPr/>
            </p:nvSpPr>
            <p:spPr>
              <a:xfrm>
                <a:off x="3456449" y="5129785"/>
                <a:ext cx="1768018" cy="4104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lvl="0" indent="0"/>
                <a:r>
                  <a:rPr lang="en-US" altLang="zh-CN" sz="14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3) </a:t>
                </a:r>
                <a:r>
                  <a:rPr lang="en-US" altLang="zh-CN" sz="1400" b="1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Collider</a:t>
                </a:r>
                <a:endParaRPr lang="en-US" altLang="zh-CN" sz="1400" b="1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8" name="右箭头 7"/>
              <p:cNvSpPr/>
              <p:nvPr/>
            </p:nvSpPr>
            <p:spPr>
              <a:xfrm>
                <a:off x="3565892" y="2205620"/>
                <a:ext cx="1547016" cy="201323"/>
              </a:xfrm>
              <a:prstGeom prst="rightArrow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" name="右箭头 8"/>
              <p:cNvSpPr/>
              <p:nvPr/>
            </p:nvSpPr>
            <p:spPr>
              <a:xfrm>
                <a:off x="3566527" y="2681937"/>
                <a:ext cx="1543841" cy="231808"/>
              </a:xfrm>
              <a:prstGeom prst="rightArrow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279" name="TextBox 9"/>
              <p:cNvSpPr txBox="1"/>
              <p:nvPr/>
            </p:nvSpPr>
            <p:spPr>
              <a:xfrm>
                <a:off x="3566729" y="1772816"/>
                <a:ext cx="1437319" cy="42932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lvl="0" indent="0"/>
                <a:r>
                  <a:rPr lang="en-US" altLang="zh-CN" sz="15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Electron</a:t>
                </a:r>
                <a:endParaRPr lang="zh-CN" altLang="en-US" sz="1500" b="1" dirty="0">
                  <a:solidFill>
                    <a:srgbClr val="00B05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1280" name="TextBox 10"/>
              <p:cNvSpPr txBox="1"/>
              <p:nvPr/>
            </p:nvSpPr>
            <p:spPr>
              <a:xfrm>
                <a:off x="3601312" y="2898522"/>
                <a:ext cx="1437319" cy="42932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lvl="0" indent="0"/>
                <a:r>
                  <a:rPr lang="en-US" altLang="zh-CN" sz="15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Positron</a:t>
                </a:r>
                <a:endParaRPr lang="zh-CN" altLang="en-US" sz="1500" b="1" dirty="0">
                  <a:solidFill>
                    <a:srgbClr val="C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1281" name="TextBox 11"/>
              <p:cNvSpPr txBox="1"/>
              <p:nvPr/>
            </p:nvSpPr>
            <p:spPr>
              <a:xfrm>
                <a:off x="1619672" y="1772816"/>
                <a:ext cx="1728192" cy="49113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lvl="0" indent="0"/>
                <a:r>
                  <a:rPr lang="en-US" altLang="zh-CN" sz="18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10 GeV</a:t>
                </a:r>
                <a:endParaRPr lang="zh-CN" altLang="en-US" sz="1800" b="1" dirty="0">
                  <a:solidFill>
                    <a:srgbClr val="C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3" name="右箭头 12"/>
              <p:cNvSpPr/>
              <p:nvPr/>
            </p:nvSpPr>
            <p:spPr>
              <a:xfrm rot="6136886">
                <a:off x="4927752" y="4471943"/>
                <a:ext cx="1654409" cy="215922"/>
              </a:xfrm>
              <a:prstGeom prst="rightArrow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右箭头 13"/>
              <p:cNvSpPr/>
              <p:nvPr/>
            </p:nvSpPr>
            <p:spPr>
              <a:xfrm rot="9380224">
                <a:off x="3952329" y="3863840"/>
                <a:ext cx="1652754" cy="215931"/>
              </a:xfrm>
              <a:prstGeom prst="rightArrow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284" name="TextBox 18"/>
              <p:cNvSpPr txBox="1"/>
              <p:nvPr/>
            </p:nvSpPr>
            <p:spPr>
              <a:xfrm>
                <a:off x="5088319" y="6213033"/>
                <a:ext cx="1589153" cy="73755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lvl="0" indent="0"/>
                <a:r>
                  <a:rPr lang="en-US" altLang="zh-CN" sz="15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45/120 GeV</a:t>
                </a:r>
                <a:endParaRPr lang="zh-CN" altLang="en-US" sz="1500" b="1" dirty="0">
                  <a:solidFill>
                    <a:srgbClr val="C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11286" name="图片 14"/>
          <p:cNvPicPr>
            <a:picLocks noChangeAspect="1"/>
          </p:cNvPicPr>
          <p:nvPr/>
        </p:nvPicPr>
        <p:blipFill>
          <a:blip r:embed="rId2"/>
          <a:srcRect r="2319"/>
          <a:stretch>
            <a:fillRect/>
          </a:stretch>
        </p:blipFill>
        <p:spPr>
          <a:xfrm>
            <a:off x="6349604" y="2790825"/>
            <a:ext cx="1527572" cy="10596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7" name="文本框 24"/>
          <p:cNvSpPr txBox="1"/>
          <p:nvPr/>
        </p:nvSpPr>
        <p:spPr>
          <a:xfrm>
            <a:off x="6584791" y="3780235"/>
            <a:ext cx="1389380" cy="2298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en-US" altLang="zh-CN" sz="9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Booster Cycle (0.1 Hz)</a:t>
            </a:r>
            <a:endParaRPr lang="zh-CN" altLang="en-US" sz="9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94271" y="4617879"/>
            <a:ext cx="112617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/>
                </a:solidFill>
              </a:rPr>
              <a:t>C=100km</a:t>
            </a:r>
          </a:p>
          <a:p>
            <a:r>
              <a:rPr lang="en-US" altLang="zh-CN" sz="1400" dirty="0">
                <a:solidFill>
                  <a:schemeClr val="tx1"/>
                </a:solidFill>
              </a:rPr>
              <a:t>2IP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010" y="4505325"/>
            <a:ext cx="2080260" cy="18351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6044" y="4186873"/>
            <a:ext cx="1604645" cy="1599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400" b="1">
                <a:solidFill>
                  <a:srgbClr val="FF0000"/>
                </a:solidFill>
                <a:latin typeface="Calibri" panose="020F0502020204030204" charset="0"/>
              </a:rPr>
              <a:t>The key systems of </a:t>
            </a:r>
          </a:p>
          <a:p>
            <a:pPr algn="l"/>
            <a:r>
              <a:rPr lang="en-US" altLang="zh-CN" sz="1400" b="1">
                <a:solidFill>
                  <a:srgbClr val="FF0000"/>
                </a:solidFill>
                <a:latin typeface="Calibri" panose="020F0502020204030204" charset="0"/>
              </a:rPr>
              <a:t>CEPC:</a:t>
            </a:r>
          </a:p>
          <a:p>
            <a:pPr algn="l"/>
            <a:r>
              <a:rPr lang="en-US" altLang="zh-CN" sz="1400" b="1">
                <a:solidFill>
                  <a:srgbClr val="FF0000"/>
                </a:solidFill>
                <a:latin typeface="Calibri" panose="020F0502020204030204" charset="0"/>
              </a:rPr>
              <a:t>1) Linac Injector</a:t>
            </a:r>
          </a:p>
          <a:p>
            <a:pPr algn="l"/>
            <a:r>
              <a:rPr lang="en-US" altLang="zh-CN" sz="1400" b="1">
                <a:solidFill>
                  <a:srgbClr val="FF0000"/>
                </a:solidFill>
                <a:latin typeface="Calibri" panose="020F0502020204030204" charset="0"/>
              </a:rPr>
              <a:t>2) Booster</a:t>
            </a:r>
          </a:p>
          <a:p>
            <a:pPr algn="l"/>
            <a:r>
              <a:rPr lang="en-US" altLang="zh-CN" sz="1400" b="1">
                <a:solidFill>
                  <a:srgbClr val="FF0000"/>
                </a:solidFill>
                <a:latin typeface="Calibri" panose="020F0502020204030204" charset="0"/>
              </a:rPr>
              <a:t>3) Collider ring</a:t>
            </a:r>
          </a:p>
          <a:p>
            <a:pPr algn="l"/>
            <a:r>
              <a:rPr lang="en-US" altLang="zh-CN" sz="1400" b="1">
                <a:solidFill>
                  <a:srgbClr val="FF0000"/>
                </a:solidFill>
                <a:latin typeface="Calibri" panose="020F0502020204030204" charset="0"/>
              </a:rPr>
              <a:t>4) MDI</a:t>
            </a:r>
          </a:p>
          <a:p>
            <a:pPr algn="l"/>
            <a:r>
              <a:rPr lang="en-US" altLang="zh-CN" sz="1400" b="1">
                <a:solidFill>
                  <a:srgbClr val="FF0000"/>
                </a:solidFill>
                <a:latin typeface="Calibri" panose="020F0502020204030204" charset="0"/>
              </a:rPr>
              <a:t>5) Civil Eng.</a:t>
            </a:r>
          </a:p>
        </p:txBody>
      </p:sp>
      <p:pic>
        <p:nvPicPr>
          <p:cNvPr id="10" name="图片 9"/>
          <p:cNvPicPr/>
          <p:nvPr/>
        </p:nvPicPr>
        <p:blipFill>
          <a:blip r:embed="rId4"/>
          <a:stretch>
            <a:fillRect/>
          </a:stretch>
        </p:blipFill>
        <p:spPr>
          <a:xfrm>
            <a:off x="5914073" y="4053840"/>
            <a:ext cx="2059781" cy="1211104"/>
          </a:xfrm>
          <a:prstGeom prst="rect">
            <a:avLst/>
          </a:prstGeom>
        </p:spPr>
      </p:pic>
      <p:sp>
        <p:nvSpPr>
          <p:cNvPr id="11" name="TextBox 5"/>
          <p:cNvSpPr txBox="1"/>
          <p:nvPr/>
        </p:nvSpPr>
        <p:spPr>
          <a:xfrm>
            <a:off x="6279674" y="5264944"/>
            <a:ext cx="1920716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/>
            <a:r>
              <a:rPr lang="en-US" altLang="zh-CN" sz="14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4) Detector Machine</a:t>
            </a:r>
          </a:p>
          <a:p>
            <a:pPr lvl="0" indent="0"/>
            <a:r>
              <a:rPr lang="en-US" altLang="zh-CN" sz="14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Interface (MDI)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201444" y="2526030"/>
            <a:ext cx="97091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solidFill>
                  <a:schemeClr val="tx1"/>
                </a:solidFill>
              </a:rPr>
              <a:t> C=100km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783874" y="2590324"/>
            <a:ext cx="1511935" cy="506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700"/>
              <a:t>L=1.2km</a:t>
            </a:r>
          </a:p>
        </p:txBody>
      </p:sp>
      <p:sp>
        <p:nvSpPr>
          <p:cNvPr id="16" name="TextBox 6"/>
          <p:cNvSpPr txBox="1"/>
          <p:nvPr/>
        </p:nvSpPr>
        <p:spPr>
          <a:xfrm>
            <a:off x="1783874" y="4184015"/>
            <a:ext cx="1325880" cy="321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/>
            <a:r>
              <a:rPr lang="en-US" altLang="zh-CN" sz="15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5) Civil Eng.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68020" y="6162675"/>
            <a:ext cx="728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>
                <a:solidFill>
                  <a:schemeClr val="tx1"/>
                </a:solidFill>
              </a:rPr>
              <a:t>SppC</a:t>
            </a:r>
          </a:p>
        </p:txBody>
      </p:sp>
      <p:sp>
        <p:nvSpPr>
          <p:cNvPr id="21" name="直角上箭头 20"/>
          <p:cNvSpPr/>
          <p:nvPr/>
        </p:nvSpPr>
        <p:spPr>
          <a:xfrm>
            <a:off x="1397000" y="6065520"/>
            <a:ext cx="720090" cy="360045"/>
          </a:xfrm>
          <a:prstGeom prst="bentUpArrow">
            <a:avLst/>
          </a:prstGeom>
          <a:solidFill>
            <a:srgbClr val="FF0000"/>
          </a:solidFill>
          <a:ln w="9525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2700000" algn="ctr" rotWithShape="0">
              <a:srgbClr val="CCECFF"/>
            </a:outerShdw>
          </a:effec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1905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华文中宋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655060" y="5873750"/>
            <a:ext cx="16624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>
                <a:solidFill>
                  <a:schemeClr val="tx1"/>
                </a:solidFill>
              </a:rPr>
              <a:t>CEPC Collider</a:t>
            </a:r>
          </a:p>
        </p:txBody>
      </p:sp>
      <p:sp>
        <p:nvSpPr>
          <p:cNvPr id="24" name="左箭头 23"/>
          <p:cNvSpPr/>
          <p:nvPr/>
        </p:nvSpPr>
        <p:spPr>
          <a:xfrm>
            <a:off x="2974340" y="5873750"/>
            <a:ext cx="720090" cy="75565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2700000" algn="ctr" rotWithShape="0">
              <a:srgbClr val="CCECFF"/>
            </a:outerShdw>
          </a:effec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1905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华文中宋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817620" y="5581015"/>
            <a:ext cx="16116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>
                <a:solidFill>
                  <a:schemeClr val="tx1"/>
                </a:solidFill>
              </a:rPr>
              <a:t>CEPC Booster</a:t>
            </a:r>
          </a:p>
        </p:txBody>
      </p:sp>
      <p:sp>
        <p:nvSpPr>
          <p:cNvPr id="27" name="左箭头 26"/>
          <p:cNvSpPr/>
          <p:nvPr/>
        </p:nvSpPr>
        <p:spPr>
          <a:xfrm rot="1320000">
            <a:off x="2830830" y="5487670"/>
            <a:ext cx="1080135" cy="75565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2700000" algn="ctr" rotWithShape="0">
              <a:srgbClr val="CCECFF"/>
            </a:outerShdw>
          </a:effec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1905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华文中宋" pitchFamily="2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5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Box 1"/>
          <p:cNvSpPr txBox="1"/>
          <p:nvPr/>
        </p:nvSpPr>
        <p:spPr>
          <a:xfrm>
            <a:off x="110177" y="74539"/>
            <a:ext cx="9001000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algn="ctr"/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CEPC Four Options Evoluting towards CDR</a:t>
            </a:r>
          </a:p>
        </p:txBody>
      </p:sp>
      <p:pic>
        <p:nvPicPr>
          <p:cNvPr id="29700" name="图片 12"/>
          <p:cNvPicPr>
            <a:picLocks noChangeAspect="1"/>
          </p:cNvPicPr>
          <p:nvPr/>
        </p:nvPicPr>
        <p:blipFill>
          <a:blip r:embed="rId2"/>
          <a:srcRect t="1997" b="3493"/>
          <a:stretch>
            <a:fillRect/>
          </a:stretch>
        </p:blipFill>
        <p:spPr>
          <a:xfrm>
            <a:off x="1265079" y="1384459"/>
            <a:ext cx="1936909" cy="20202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89" name="Picture 2" descr="C:\Users\SuFeng\Desktop\CEPC partial double Ring layout-2015102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985" y="1299210"/>
            <a:ext cx="2594610" cy="2018030"/>
          </a:xfrm>
          <a:prstGeom prst="rect">
            <a:avLst/>
          </a:prstGeom>
          <a:noFill/>
          <a:ln w="38100">
            <a:noFill/>
          </a:ln>
        </p:spPr>
      </p:pic>
      <p:pic>
        <p:nvPicPr>
          <p:cNvPr id="41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7718" y="2977118"/>
            <a:ext cx="1803797" cy="5929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835" y="3642360"/>
            <a:ext cx="2488883" cy="19126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165136" y="5474811"/>
            <a:ext cx="1050290" cy="252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b="1">
                <a:solidFill>
                  <a:srgbClr val="FF0000"/>
                </a:solidFill>
              </a:rPr>
              <a:t>Since Nov 2016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136084" y="3317081"/>
            <a:ext cx="1079500" cy="252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b="1">
                <a:solidFill>
                  <a:srgbClr val="FF0000"/>
                </a:solidFill>
              </a:rPr>
              <a:t>Since May 2015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819989" y="3405981"/>
            <a:ext cx="1027430" cy="252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b="1">
                <a:solidFill>
                  <a:srgbClr val="FF0000"/>
                </a:solidFill>
              </a:rPr>
              <a:t>Since Oct 2012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479550" y="5474970"/>
            <a:ext cx="1508284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b="1">
                <a:solidFill>
                  <a:srgbClr val="FF0000"/>
                </a:solidFill>
              </a:rPr>
              <a:t>Since May 2016</a:t>
            </a:r>
            <a:r>
              <a:rPr lang="en-US" altLang="zh-CN" sz="2700"/>
              <a:t>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085" y="3722370"/>
            <a:ext cx="1740218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7372985" y="3906520"/>
            <a:ext cx="171259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200" b="1">
                <a:solidFill>
                  <a:srgbClr val="FF0000"/>
                </a:solidFill>
              </a:rPr>
              <a:t>CEPC Baseline Design</a:t>
            </a:r>
          </a:p>
          <a:p>
            <a:pPr algn="l"/>
            <a:endParaRPr lang="en-US" altLang="zh-CN" sz="1200" b="1">
              <a:solidFill>
                <a:srgbClr val="FF0000"/>
              </a:solidFill>
            </a:endParaRPr>
          </a:p>
          <a:p>
            <a:pPr algn="l"/>
            <a:r>
              <a:rPr lang="en-US" altLang="zh-CN" sz="1200" b="1">
                <a:solidFill>
                  <a:srgbClr val="002060"/>
                </a:solidFill>
              </a:rPr>
              <a:t>Better performance for Higgs and Z compared with alternative scheme, without bottle neck problems,  but with higher cost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302635" y="3896995"/>
            <a:ext cx="198945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200" b="1">
                <a:solidFill>
                  <a:srgbClr val="FF0000"/>
                </a:solidFill>
              </a:rPr>
              <a:t>CEPC Alternative Design</a:t>
            </a:r>
          </a:p>
          <a:p>
            <a:pPr algn="l"/>
            <a:endParaRPr lang="en-US" altLang="zh-CN" sz="1200" b="1">
              <a:solidFill>
                <a:srgbClr val="FF0000"/>
              </a:solidFill>
            </a:endParaRPr>
          </a:p>
          <a:p>
            <a:pPr algn="l"/>
            <a:r>
              <a:rPr lang="en-US" altLang="zh-CN" sz="1200" b="1">
                <a:solidFill>
                  <a:srgbClr val="002060"/>
                </a:solidFill>
              </a:rPr>
              <a:t>Lower cost and reaching the </a:t>
            </a:r>
          </a:p>
          <a:p>
            <a:pPr algn="l"/>
            <a:r>
              <a:rPr lang="en-US" altLang="zh-CN" sz="1200" b="1">
                <a:solidFill>
                  <a:srgbClr val="002060"/>
                </a:solidFill>
              </a:rPr>
              <a:t>fundamental requirement for </a:t>
            </a:r>
          </a:p>
          <a:p>
            <a:pPr algn="l"/>
            <a:r>
              <a:rPr lang="en-US" altLang="zh-CN" sz="1200" b="1">
                <a:solidFill>
                  <a:srgbClr val="002060"/>
                </a:solidFill>
              </a:rPr>
              <a:t>Higgs and Z luminosities, under the condition that sawtooth and beam loading effects be solved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02565" y="1134745"/>
            <a:ext cx="4675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tx1"/>
                </a:solidFill>
              </a:rPr>
              <a:t>CEPC Pre-CDR Scheme (head -on </a:t>
            </a:r>
            <a:r>
              <a:rPr lang="en-US" altLang="zh-CN" sz="1600" dirty="0" smtClean="0">
                <a:solidFill>
                  <a:schemeClr val="tx1"/>
                </a:solidFill>
              </a:rPr>
              <a:t>collision, </a:t>
            </a:r>
            <a:r>
              <a:rPr lang="en-US" altLang="zh-CN" sz="1600" dirty="0" smtClean="0">
                <a:solidFill>
                  <a:srgbClr val="0070C0"/>
                </a:solidFill>
              </a:rPr>
              <a:t>single ring</a:t>
            </a:r>
            <a:r>
              <a:rPr lang="en-US" altLang="zh-CN" sz="1600" dirty="0" smtClean="0">
                <a:solidFill>
                  <a:schemeClr val="tx1"/>
                </a:solidFill>
              </a:rPr>
              <a:t>) </a:t>
            </a:r>
            <a:endParaRPr lang="en-US" altLang="zh-CN" sz="1600" dirty="0">
              <a:solidFill>
                <a:schemeClr val="tx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17855" y="6408290"/>
            <a:ext cx="8145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sym typeface="+mn-ea"/>
              </a:rPr>
              <a:t>CEPC baseline and alternative options have been decided on Jan. 14, </a:t>
            </a:r>
            <a:r>
              <a:rPr lang="en-US" altLang="zh-CN" sz="2000" dirty="0">
                <a:solidFill>
                  <a:srgbClr val="FF0000"/>
                </a:solidFill>
              </a:rPr>
              <a:t>2017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5413375" y="3569970"/>
            <a:ext cx="3672205" cy="2592705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2700000" algn="ctr" rotWithShape="0">
              <a:srgbClr val="CCEC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1905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华文中宋" pitchFamily="2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395605" y="3644900"/>
            <a:ext cx="4896485" cy="2520315"/>
          </a:xfrm>
          <a:prstGeom prst="roundRect">
            <a:avLst/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2700000" algn="ctr" rotWithShape="0">
              <a:srgbClr val="CCEC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1905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华文中宋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245803" y="2639695"/>
            <a:ext cx="196786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chemeClr val="tx1"/>
                </a:solidFill>
              </a:rPr>
              <a:t>Crab-waist  collision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933992" y="2204864"/>
            <a:ext cx="576064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200" dirty="0" smtClean="0"/>
              <a:t>50km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53320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07288" cy="831824"/>
          </a:xfrm>
        </p:spPr>
        <p:txBody>
          <a:bodyPr>
            <a:noAutofit/>
          </a:bodyPr>
          <a:lstStyle/>
          <a:p>
            <a:r>
              <a:rPr kumimoji="1" lang="en-US" altLang="zh-C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Accelerator CDR Completed</a:t>
            </a:r>
            <a:endParaRPr kumimoji="1" lang="zh-CN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800" y="1967410"/>
            <a:ext cx="1323340" cy="18707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650" y="1920420"/>
            <a:ext cx="1354455" cy="1917700"/>
          </a:xfrm>
          <a:prstGeom prst="rect">
            <a:avLst/>
          </a:prstGeom>
        </p:spPr>
      </p:pic>
      <p:pic>
        <p:nvPicPr>
          <p:cNvPr id="6" name="内容占位符 4" descr="IMG_20170417_195052"/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27140" y="1939470"/>
            <a:ext cx="1413510" cy="1898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5080000" y="4146865"/>
            <a:ext cx="117094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0">
                <a:solidFill>
                  <a:schemeClr val="tx1"/>
                </a:solidFill>
              </a:rPr>
              <a:t>March 2015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499225" y="4146865"/>
            <a:ext cx="106934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0">
                <a:solidFill>
                  <a:schemeClr val="tx1"/>
                </a:solidFill>
              </a:rPr>
              <a:t>April 2017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628573" y="4158930"/>
            <a:ext cx="157162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0" dirty="0">
                <a:solidFill>
                  <a:schemeClr val="tx1"/>
                </a:solidFill>
              </a:rPr>
              <a:t>Draft Nov 2017, </a:t>
            </a:r>
          </a:p>
          <a:p>
            <a:r>
              <a:rPr lang="en-US" altLang="zh-CN" sz="1600" b="1" dirty="0">
                <a:solidFill>
                  <a:srgbClr val="FF0000"/>
                </a:solidFill>
              </a:rPr>
              <a:t>final version </a:t>
            </a:r>
          </a:p>
          <a:p>
            <a:r>
              <a:rPr lang="en-US" altLang="zh-CN" sz="1600" b="1" dirty="0">
                <a:solidFill>
                  <a:srgbClr val="FF0000"/>
                </a:solidFill>
              </a:rPr>
              <a:t>June 2018</a:t>
            </a:r>
          </a:p>
        </p:txBody>
      </p:sp>
      <p:sp>
        <p:nvSpPr>
          <p:cNvPr id="12" name="矩形 11"/>
          <p:cNvSpPr/>
          <p:nvPr/>
        </p:nvSpPr>
        <p:spPr>
          <a:xfrm>
            <a:off x="236413" y="1181636"/>
            <a:ext cx="8208912" cy="5271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ts val="130"/>
              </a:spcBef>
              <a:spcAft>
                <a:spcPct val="0"/>
              </a:spcAft>
              <a:buClr>
                <a:srgbClr val="FF9900"/>
              </a:buClr>
              <a:buSzPct val="75000"/>
              <a:buFontTx/>
              <a:buNone/>
              <a:tabLst/>
              <a:defRPr/>
            </a:pPr>
            <a:r>
              <a:rPr kumimoji="1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CEPC accelerator CDR completed in June </a:t>
            </a:r>
            <a:r>
              <a:rPr kumimoji="1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2018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ts val="130"/>
              </a:spcBef>
              <a:spcAft>
                <a:spcPct val="0"/>
              </a:spcAft>
              <a:buClr>
                <a:srgbClr val="FF9900"/>
              </a:buClr>
              <a:buSzPct val="75000"/>
              <a:buFontTx/>
              <a:buNone/>
              <a:tabLst/>
              <a:defRPr/>
            </a:pPr>
            <a:endParaRPr kumimoji="1" lang="en-US" altLang="zh-CN" sz="2400" b="0" i="0" u="none" strike="noStrike" kern="0" cap="none" spc="0" normalizeH="0" baseline="0" noProof="0" dirty="0" smtClean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57200" marR="0" lvl="0" indent="-457200" defTabSz="914400" eaLnBrk="0" fontAlgn="base" latinLnBrk="0" hangingPunct="0">
              <a:lnSpc>
                <a:spcPct val="100000"/>
              </a:lnSpc>
              <a:spcBef>
                <a:spcPts val="13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Char char="u"/>
              <a:tabLst/>
              <a:defRPr/>
            </a:pPr>
            <a:endParaRPr kumimoji="1" lang="en-US" altLang="zh-CN" sz="1400" b="0" i="0" u="none" strike="noStrike" kern="0" cap="none" spc="0" normalizeH="0" baseline="0" noProof="0" dirty="0" smtClean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34988" marR="0" lvl="1" indent="-357188" defTabSz="914400" eaLnBrk="0" fontAlgn="base" latinLnBrk="0" hangingPunct="0">
              <a:lnSpc>
                <a:spcPct val="80000"/>
              </a:lnSpc>
              <a:spcBef>
                <a:spcPts val="130"/>
              </a:spcBef>
              <a:spcAft>
                <a:spcPct val="0"/>
              </a:spcAft>
              <a:buClr>
                <a:srgbClr val="CC0099"/>
              </a:buClr>
              <a:buSzPct val="100000"/>
              <a:buFont typeface="Wingdings" panose="05000000000000000000" pitchFamily="2" charset="2"/>
              <a:buChar char="ð"/>
              <a:tabLst/>
              <a:defRPr/>
            </a:pPr>
            <a:r>
              <a:rPr kumimoji="0" lang="en-GB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Executive Summary</a:t>
            </a:r>
            <a:endParaRPr kumimoji="0" lang="zh-CN" altLang="zh-CN" sz="1600" b="0" i="0" u="none" strike="noStrike" kern="0" cap="none" spc="0" normalizeH="0" baseline="0" noProof="0" dirty="0" smtClean="0">
              <a:ln>
                <a:noFill/>
              </a:ln>
              <a:solidFill>
                <a:srgbClr val="00FF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34988" marR="0" lvl="1" indent="-357188" defTabSz="914400" eaLnBrk="0" fontAlgn="base" latinLnBrk="0" hangingPunct="0">
              <a:lnSpc>
                <a:spcPct val="80000"/>
              </a:lnSpc>
              <a:spcBef>
                <a:spcPts val="130"/>
              </a:spcBef>
              <a:spcAft>
                <a:spcPct val="0"/>
              </a:spcAft>
              <a:buClr>
                <a:srgbClr val="CC0099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GB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Introduction</a:t>
            </a:r>
            <a:endParaRPr kumimoji="0" lang="zh-CN" altLang="zh-CN" sz="1600" b="0" i="0" u="none" strike="noStrike" kern="0" cap="none" spc="0" normalizeH="0" baseline="0" noProof="0" dirty="0" smtClean="0">
              <a:ln>
                <a:noFill/>
              </a:ln>
              <a:solidFill>
                <a:srgbClr val="00FF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34988" marR="0" lvl="1" indent="-357188" defTabSz="914400" eaLnBrk="0" fontAlgn="base" latinLnBrk="0" hangingPunct="0">
              <a:lnSpc>
                <a:spcPct val="80000"/>
              </a:lnSpc>
              <a:spcBef>
                <a:spcPts val="130"/>
              </a:spcBef>
              <a:spcAft>
                <a:spcPct val="0"/>
              </a:spcAft>
              <a:buClr>
                <a:srgbClr val="CC0099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GB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Machine Layout and Performance</a:t>
            </a:r>
            <a:endParaRPr kumimoji="0" lang="zh-CN" altLang="zh-CN" sz="1600" b="0" i="0" u="none" strike="noStrike" kern="0" cap="none" spc="0" normalizeH="0" baseline="0" noProof="0" dirty="0" smtClean="0">
              <a:ln>
                <a:noFill/>
              </a:ln>
              <a:solidFill>
                <a:srgbClr val="00FF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34988" marR="0" lvl="1" indent="-357188" defTabSz="914400" eaLnBrk="0" fontAlgn="base" latinLnBrk="0" hangingPunct="0">
              <a:lnSpc>
                <a:spcPct val="80000"/>
              </a:lnSpc>
              <a:spcBef>
                <a:spcPts val="130"/>
              </a:spcBef>
              <a:spcAft>
                <a:spcPct val="0"/>
              </a:spcAft>
              <a:buClr>
                <a:srgbClr val="CC0099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GB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Operation Scenarios</a:t>
            </a:r>
            <a:endParaRPr kumimoji="0" lang="zh-CN" altLang="zh-CN" sz="1600" b="0" i="0" u="none" strike="noStrike" kern="0" cap="none" spc="0" normalizeH="0" baseline="0" noProof="0" dirty="0" smtClean="0">
              <a:ln>
                <a:noFill/>
              </a:ln>
              <a:solidFill>
                <a:srgbClr val="00FF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34988" marR="0" lvl="1" indent="-357188" defTabSz="914400" eaLnBrk="0" fontAlgn="base" latinLnBrk="0" hangingPunct="0">
              <a:lnSpc>
                <a:spcPct val="80000"/>
              </a:lnSpc>
              <a:spcBef>
                <a:spcPts val="130"/>
              </a:spcBef>
              <a:spcAft>
                <a:spcPct val="0"/>
              </a:spcAft>
              <a:buClr>
                <a:srgbClr val="CC0099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GB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CEPC Collider</a:t>
            </a:r>
            <a:endParaRPr kumimoji="0" lang="zh-CN" altLang="zh-CN" sz="1600" b="0" i="0" u="none" strike="noStrike" kern="0" cap="none" spc="0" normalizeH="0" baseline="0" noProof="0" dirty="0" smtClean="0">
              <a:ln>
                <a:noFill/>
              </a:ln>
              <a:solidFill>
                <a:srgbClr val="00FF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34988" marR="0" lvl="1" indent="-357188" defTabSz="914400" eaLnBrk="0" fontAlgn="base" latinLnBrk="0" hangingPunct="0">
              <a:lnSpc>
                <a:spcPct val="80000"/>
              </a:lnSpc>
              <a:spcBef>
                <a:spcPts val="130"/>
              </a:spcBef>
              <a:spcAft>
                <a:spcPct val="0"/>
              </a:spcAft>
              <a:buClr>
                <a:srgbClr val="CC0099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GB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CEPC Booster</a:t>
            </a:r>
            <a:endParaRPr kumimoji="0" lang="zh-CN" altLang="zh-CN" sz="1600" b="0" i="0" u="none" strike="noStrike" kern="0" cap="none" spc="0" normalizeH="0" baseline="0" noProof="0" dirty="0" smtClean="0">
              <a:ln>
                <a:noFill/>
              </a:ln>
              <a:solidFill>
                <a:srgbClr val="00FF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34988" marR="0" lvl="1" indent="-357188" defTabSz="914400" eaLnBrk="0" fontAlgn="base" latinLnBrk="0" hangingPunct="0">
              <a:lnSpc>
                <a:spcPct val="80000"/>
              </a:lnSpc>
              <a:spcBef>
                <a:spcPts val="130"/>
              </a:spcBef>
              <a:spcAft>
                <a:spcPct val="0"/>
              </a:spcAft>
              <a:buClr>
                <a:srgbClr val="CC0099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GB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CEPC </a:t>
            </a:r>
            <a:r>
              <a:rPr kumimoji="0" lang="en-GB" altLang="zh-CN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Linac</a:t>
            </a:r>
            <a:endParaRPr kumimoji="0" lang="zh-CN" altLang="zh-CN" sz="1600" b="0" i="0" u="none" strike="noStrike" kern="0" cap="none" spc="0" normalizeH="0" baseline="0" noProof="0" dirty="0" smtClean="0">
              <a:ln>
                <a:noFill/>
              </a:ln>
              <a:solidFill>
                <a:srgbClr val="00FF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34988" marR="0" lvl="1" indent="-357188" defTabSz="914400" eaLnBrk="0" fontAlgn="base" latinLnBrk="0" hangingPunct="0">
              <a:lnSpc>
                <a:spcPct val="80000"/>
              </a:lnSpc>
              <a:spcBef>
                <a:spcPts val="130"/>
              </a:spcBef>
              <a:spcAft>
                <a:spcPct val="0"/>
              </a:spcAft>
              <a:buClr>
                <a:srgbClr val="CC0099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GB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Systems Common to the CEPC </a:t>
            </a:r>
            <a:r>
              <a:rPr kumimoji="0" lang="en-GB" altLang="zh-CN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Linac</a:t>
            </a:r>
            <a:r>
              <a:rPr kumimoji="0" lang="en-GB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Booster and Collider</a:t>
            </a:r>
            <a:endParaRPr kumimoji="0" lang="zh-CN" altLang="zh-CN" sz="1600" b="0" i="0" u="none" strike="noStrike" kern="0" cap="none" spc="0" normalizeH="0" baseline="0" noProof="0" dirty="0" smtClean="0">
              <a:ln>
                <a:noFill/>
              </a:ln>
              <a:solidFill>
                <a:srgbClr val="00FF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34988" marR="0" lvl="1" indent="-357188" defTabSz="914400" eaLnBrk="0" fontAlgn="base" latinLnBrk="0" hangingPunct="0">
              <a:lnSpc>
                <a:spcPct val="80000"/>
              </a:lnSpc>
              <a:spcBef>
                <a:spcPts val="130"/>
              </a:spcBef>
              <a:spcAft>
                <a:spcPct val="0"/>
              </a:spcAft>
              <a:buClr>
                <a:srgbClr val="CC0099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GB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Super Proton </a:t>
            </a:r>
            <a:r>
              <a:rPr kumimoji="0" lang="en-GB" altLang="zh-CN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Proton</a:t>
            </a:r>
            <a:r>
              <a:rPr kumimoji="0" lang="en-GB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Collider</a:t>
            </a:r>
            <a:endParaRPr kumimoji="0" lang="zh-CN" altLang="zh-CN" sz="1600" b="0" i="0" u="none" strike="noStrike" kern="0" cap="none" spc="0" normalizeH="0" baseline="0" noProof="0" dirty="0" smtClean="0">
              <a:ln>
                <a:noFill/>
              </a:ln>
              <a:solidFill>
                <a:srgbClr val="00FF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34988" marR="0" lvl="1" indent="-357188" defTabSz="914400" eaLnBrk="0" fontAlgn="base" latinLnBrk="0" hangingPunct="0">
              <a:lnSpc>
                <a:spcPct val="80000"/>
              </a:lnSpc>
              <a:spcBef>
                <a:spcPts val="130"/>
              </a:spcBef>
              <a:spcAft>
                <a:spcPct val="0"/>
              </a:spcAft>
              <a:buClr>
                <a:srgbClr val="CC0099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GB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Conventional Facilities</a:t>
            </a:r>
            <a:endParaRPr kumimoji="0" lang="zh-CN" altLang="zh-CN" sz="1600" b="0" i="0" u="none" strike="noStrike" kern="0" cap="none" spc="0" normalizeH="0" baseline="0" noProof="0" dirty="0" smtClean="0">
              <a:ln>
                <a:noFill/>
              </a:ln>
              <a:solidFill>
                <a:srgbClr val="00FF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34988" marR="0" lvl="1" indent="-357188" defTabSz="914400" eaLnBrk="0" fontAlgn="base" latinLnBrk="0" hangingPunct="0">
              <a:lnSpc>
                <a:spcPct val="80000"/>
              </a:lnSpc>
              <a:spcBef>
                <a:spcPts val="130"/>
              </a:spcBef>
              <a:spcAft>
                <a:spcPct val="0"/>
              </a:spcAft>
              <a:buClr>
                <a:srgbClr val="CC0099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GB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Environment, Health and Safety </a:t>
            </a:r>
            <a:endParaRPr kumimoji="0" lang="zh-CN" altLang="zh-CN" sz="1600" b="0" i="0" u="none" strike="noStrike" kern="0" cap="none" spc="0" normalizeH="0" baseline="0" noProof="0" dirty="0" smtClean="0">
              <a:ln>
                <a:noFill/>
              </a:ln>
              <a:solidFill>
                <a:srgbClr val="00FF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34988" marR="0" lvl="1" indent="-357188" defTabSz="914400" eaLnBrk="0" fontAlgn="base" latinLnBrk="0" hangingPunct="0">
              <a:lnSpc>
                <a:spcPct val="80000"/>
              </a:lnSpc>
              <a:spcBef>
                <a:spcPts val="130"/>
              </a:spcBef>
              <a:spcAft>
                <a:spcPct val="0"/>
              </a:spcAft>
              <a:buClr>
                <a:srgbClr val="CC0099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GB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R&amp;D Program</a:t>
            </a:r>
            <a:endParaRPr kumimoji="0" lang="zh-CN" altLang="zh-CN" sz="1600" b="0" i="0" u="none" strike="noStrike" kern="0" cap="none" spc="0" normalizeH="0" baseline="0" noProof="0" dirty="0" smtClean="0">
              <a:ln>
                <a:noFill/>
              </a:ln>
              <a:solidFill>
                <a:srgbClr val="00FF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34988" marR="0" lvl="1" indent="-357188" defTabSz="914400" eaLnBrk="0" fontAlgn="base" latinLnBrk="0" hangingPunct="0">
              <a:lnSpc>
                <a:spcPct val="80000"/>
              </a:lnSpc>
              <a:spcBef>
                <a:spcPts val="130"/>
              </a:spcBef>
              <a:spcAft>
                <a:spcPct val="0"/>
              </a:spcAft>
              <a:buClr>
                <a:srgbClr val="CC0099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GB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Project Plan, Cost and Schedule</a:t>
            </a:r>
            <a:endParaRPr kumimoji="0" lang="zh-CN" altLang="zh-CN" sz="1600" b="0" i="0" u="none" strike="noStrike" kern="0" cap="none" spc="0" normalizeH="0" baseline="0" noProof="0" dirty="0" smtClean="0">
              <a:ln>
                <a:noFill/>
              </a:ln>
              <a:solidFill>
                <a:srgbClr val="00FF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34988" marR="0" lvl="1" indent="-357188" defTabSz="914400" eaLnBrk="0" fontAlgn="base" latinLnBrk="0" hangingPunct="0">
              <a:lnSpc>
                <a:spcPct val="80000"/>
              </a:lnSpc>
              <a:spcBef>
                <a:spcPts val="130"/>
              </a:spcBef>
              <a:spcAft>
                <a:spcPct val="0"/>
              </a:spcAft>
              <a:buClr>
                <a:srgbClr val="CC0099"/>
              </a:buClr>
              <a:buSzPct val="100000"/>
              <a:buFont typeface="Wingdings" panose="05000000000000000000" pitchFamily="2" charset="2"/>
              <a:buChar char="ð"/>
              <a:tabLst/>
              <a:defRPr/>
            </a:pPr>
            <a:r>
              <a:rPr kumimoji="0" lang="en-GB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Appendix 1: CEPC Parameter List </a:t>
            </a:r>
            <a:endParaRPr kumimoji="0" lang="zh-CN" altLang="zh-CN" sz="1600" b="0" i="0" u="none" strike="noStrike" kern="0" cap="none" spc="0" normalizeH="0" baseline="0" noProof="0" dirty="0" smtClean="0">
              <a:ln>
                <a:noFill/>
              </a:ln>
              <a:solidFill>
                <a:srgbClr val="00FF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34988" marR="0" lvl="1" indent="-357188" defTabSz="914400" eaLnBrk="0" fontAlgn="base" latinLnBrk="0" hangingPunct="0">
              <a:lnSpc>
                <a:spcPct val="80000"/>
              </a:lnSpc>
              <a:spcBef>
                <a:spcPts val="130"/>
              </a:spcBef>
              <a:spcAft>
                <a:spcPct val="0"/>
              </a:spcAft>
              <a:buClr>
                <a:srgbClr val="CC0099"/>
              </a:buClr>
              <a:buSzPct val="100000"/>
              <a:buFont typeface="Wingdings" panose="05000000000000000000" pitchFamily="2" charset="2"/>
              <a:buChar char="ð"/>
              <a:tabLst/>
              <a:defRPr/>
            </a:pPr>
            <a:r>
              <a:rPr kumimoji="0" lang="en-GB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Appendix 2: CEPC Technical Component List</a:t>
            </a:r>
            <a:endParaRPr kumimoji="0" lang="zh-CN" altLang="zh-CN" sz="1600" b="0" i="0" u="none" strike="noStrike" kern="0" cap="none" spc="0" normalizeH="0" baseline="0" noProof="0" dirty="0" smtClean="0">
              <a:ln>
                <a:noFill/>
              </a:ln>
              <a:solidFill>
                <a:srgbClr val="00FF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34988" marR="0" lvl="1" indent="-357188" defTabSz="914400" eaLnBrk="0" fontAlgn="base" latinLnBrk="0" hangingPunct="0">
              <a:lnSpc>
                <a:spcPct val="80000"/>
              </a:lnSpc>
              <a:spcBef>
                <a:spcPts val="130"/>
              </a:spcBef>
              <a:spcAft>
                <a:spcPct val="0"/>
              </a:spcAft>
              <a:buClr>
                <a:srgbClr val="CC0099"/>
              </a:buClr>
              <a:buSzPct val="100000"/>
              <a:buFont typeface="Wingdings" panose="05000000000000000000" pitchFamily="2" charset="2"/>
              <a:buChar char="ð"/>
              <a:tabLst/>
              <a:defRPr/>
            </a:pPr>
            <a:r>
              <a:rPr kumimoji="0" lang="en-GB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Appendix 3: CEPC Electric Power Requirement </a:t>
            </a:r>
            <a:endParaRPr kumimoji="0" lang="zh-CN" altLang="zh-CN" sz="1600" b="0" i="0" u="none" strike="noStrike" kern="0" cap="none" spc="0" normalizeH="0" baseline="0" noProof="0" dirty="0" smtClean="0">
              <a:ln>
                <a:noFill/>
              </a:ln>
              <a:solidFill>
                <a:srgbClr val="00FF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34988" marR="0" lvl="1" indent="-357188" defTabSz="914400" eaLnBrk="0" fontAlgn="base" latinLnBrk="0" hangingPunct="0">
              <a:lnSpc>
                <a:spcPct val="80000"/>
              </a:lnSpc>
              <a:spcBef>
                <a:spcPts val="130"/>
              </a:spcBef>
              <a:spcAft>
                <a:spcPct val="0"/>
              </a:spcAft>
              <a:buClr>
                <a:srgbClr val="CC0099"/>
              </a:buClr>
              <a:buSzPct val="100000"/>
              <a:buFont typeface="Wingdings" panose="05000000000000000000" pitchFamily="2" charset="2"/>
              <a:buChar char="ð"/>
              <a:tabLst/>
              <a:defRPr/>
            </a:pPr>
            <a:r>
              <a:rPr kumimoji="0" lang="en-GB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Appendix 4: Operation for High Intensity </a:t>
            </a:r>
            <a:r>
              <a:rPr kumimoji="0" lang="en-GB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Symbol" panose="05050102010706020507"/>
              </a:rPr>
              <a:t></a:t>
            </a:r>
            <a:r>
              <a:rPr kumimoji="0" lang="en-GB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-ray Source </a:t>
            </a:r>
            <a:endParaRPr kumimoji="0" lang="zh-CN" altLang="zh-CN" sz="1600" b="0" i="0" u="none" strike="noStrike" kern="0" cap="none" spc="0" normalizeH="0" baseline="0" noProof="0" dirty="0" smtClean="0">
              <a:ln>
                <a:noFill/>
              </a:ln>
              <a:solidFill>
                <a:srgbClr val="00FF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34988" marR="0" lvl="1" indent="-357188" defTabSz="914400" eaLnBrk="0" fontAlgn="base" latinLnBrk="0" hangingPunct="0">
              <a:lnSpc>
                <a:spcPct val="80000"/>
              </a:lnSpc>
              <a:spcBef>
                <a:spcPts val="130"/>
              </a:spcBef>
              <a:spcAft>
                <a:spcPct val="0"/>
              </a:spcAft>
              <a:buClr>
                <a:srgbClr val="CC0099"/>
              </a:buClr>
              <a:buSzPct val="100000"/>
              <a:buFont typeface="Wingdings" panose="05000000000000000000" pitchFamily="2" charset="2"/>
              <a:buChar char="ð"/>
              <a:tabLst/>
              <a:defRPr/>
            </a:pPr>
            <a:r>
              <a:rPr kumimoji="0" lang="en-GB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Appendix 5: Advanced Partial Double Ring </a:t>
            </a:r>
            <a:endParaRPr kumimoji="0" lang="zh-CN" altLang="zh-CN" sz="1600" b="0" i="0" u="none" strike="noStrike" kern="0" cap="none" spc="0" normalizeH="0" baseline="0" noProof="0" dirty="0" smtClean="0">
              <a:ln>
                <a:noFill/>
              </a:ln>
              <a:solidFill>
                <a:srgbClr val="00FF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34988" marR="0" lvl="1" indent="-357188" defTabSz="914400" eaLnBrk="0" fontAlgn="base" latinLnBrk="0" hangingPunct="0">
              <a:lnSpc>
                <a:spcPct val="80000"/>
              </a:lnSpc>
              <a:spcBef>
                <a:spcPts val="130"/>
              </a:spcBef>
              <a:spcAft>
                <a:spcPct val="0"/>
              </a:spcAft>
              <a:buClr>
                <a:srgbClr val="CC0099"/>
              </a:buClr>
              <a:buSzPct val="100000"/>
              <a:buFont typeface="Wingdings" panose="05000000000000000000" pitchFamily="2" charset="2"/>
              <a:buChar char="ð"/>
              <a:tabLst/>
              <a:defRPr/>
            </a:pPr>
            <a:r>
              <a:rPr kumimoji="0" lang="en-GB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Appendix 6: CEPC Injector Based on Plasma Wakefield Accelerator</a:t>
            </a:r>
            <a:endParaRPr kumimoji="0" lang="zh-CN" altLang="zh-CN" sz="1600" b="0" i="0" u="none" strike="noStrike" kern="0" cap="none" spc="0" normalizeH="0" baseline="0" noProof="0" dirty="0" smtClean="0">
              <a:ln>
                <a:noFill/>
              </a:ln>
              <a:solidFill>
                <a:srgbClr val="00FF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34988" marR="0" lvl="1" indent="-357188" defTabSz="914400" eaLnBrk="0" fontAlgn="base" latinLnBrk="0" hangingPunct="0">
              <a:lnSpc>
                <a:spcPct val="80000"/>
              </a:lnSpc>
              <a:spcBef>
                <a:spcPts val="130"/>
              </a:spcBef>
              <a:spcAft>
                <a:spcPct val="0"/>
              </a:spcAft>
              <a:buClr>
                <a:srgbClr val="CC0099"/>
              </a:buClr>
              <a:buSzPct val="100000"/>
              <a:buFont typeface="Wingdings" panose="05000000000000000000" pitchFamily="2" charset="2"/>
              <a:buChar char="ð"/>
              <a:tabLst/>
              <a:defRPr/>
            </a:pPr>
            <a:r>
              <a:rPr kumimoji="0" lang="en-GB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Appendix 7: International Review Report</a:t>
            </a:r>
            <a:endParaRPr kumimoji="0" lang="zh-CN" altLang="en-US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02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altLang="zh-C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Status of CDR</a:t>
            </a:r>
            <a:endParaRPr lang="zh-CN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4906963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first draft at the end of last year.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international participation than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pre-CDR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mini-international review was organized soon after the draft and a lot of inputs was taken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review will be taken this month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final version is almost ready, to be published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formally next month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TDR will start next year, hopefully more international participation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39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273051"/>
            <a:ext cx="8229600" cy="868362"/>
          </a:xfrm>
        </p:spPr>
        <p:txBody>
          <a:bodyPr>
            <a:normAutofit/>
          </a:bodyPr>
          <a:lstStyle/>
          <a:p>
            <a:r>
              <a:rPr lang="en-US" altLang="zh-C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Motivation, physics potential </a:t>
            </a:r>
            <a:endParaRPr lang="zh-CN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371600"/>
            <a:ext cx="8001000" cy="4984750"/>
          </a:xfrm>
        </p:spPr>
        <p:txBody>
          <a:bodyPr>
            <a:normAutofit/>
          </a:bodyPr>
          <a:lstStyle/>
          <a:p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Capability of precision measurement, Higgs and Z factories (overview). </a:t>
            </a:r>
          </a:p>
          <a:p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Physics goals</a:t>
            </a:r>
          </a:p>
          <a:p>
            <a:pPr lvl="1"/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Electroweak symmetry breaking: naturalness, nature of electroweak physics transition. </a:t>
            </a:r>
          </a:p>
          <a:p>
            <a:pPr lvl="1"/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Dark sector searches through Higgs and Z exotic decays.</a:t>
            </a:r>
          </a:p>
          <a:p>
            <a:pPr lvl="1"/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Connection to neutrino physics. </a:t>
            </a:r>
          </a:p>
          <a:p>
            <a:pPr lvl="1"/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Connection to </a:t>
            </a:r>
            <a:r>
              <a:rPr lang="en-US" altLang="zh-C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baryogenesis</a:t>
            </a:r>
            <a:endParaRPr lang="en-US" altLang="zh-C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Flavor physics at Z-factory</a:t>
            </a:r>
          </a:p>
          <a:p>
            <a:pPr lvl="1"/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Precision QCD measurements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6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65C9ECBD-2CCC-4C2E-A564-8BC2070AB7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434056"/>
              </p:ext>
            </p:extLst>
          </p:nvPr>
        </p:nvGraphicFramePr>
        <p:xfrm>
          <a:off x="381000" y="1066800"/>
          <a:ext cx="8519809" cy="1596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355">
                  <a:extLst>
                    <a:ext uri="{9D8B030D-6E8A-4147-A177-3AD203B41FA5}">
                      <a16:colId xmlns="" xmlns:a16="http://schemas.microsoft.com/office/drawing/2014/main" val="1408701202"/>
                    </a:ext>
                  </a:extLst>
                </a:gridCol>
                <a:gridCol w="1168210">
                  <a:extLst>
                    <a:ext uri="{9D8B030D-6E8A-4147-A177-3AD203B41FA5}">
                      <a16:colId xmlns="" xmlns:a16="http://schemas.microsoft.com/office/drawing/2014/main" val="974329938"/>
                    </a:ext>
                  </a:extLst>
                </a:gridCol>
                <a:gridCol w="1488633">
                  <a:extLst>
                    <a:ext uri="{9D8B030D-6E8A-4147-A177-3AD203B41FA5}">
                      <a16:colId xmlns="" xmlns:a16="http://schemas.microsoft.com/office/drawing/2014/main" val="239155766"/>
                    </a:ext>
                  </a:extLst>
                </a:gridCol>
                <a:gridCol w="1671565">
                  <a:extLst>
                    <a:ext uri="{9D8B030D-6E8A-4147-A177-3AD203B41FA5}">
                      <a16:colId xmlns="" xmlns:a16="http://schemas.microsoft.com/office/drawing/2014/main" val="2380187454"/>
                    </a:ext>
                  </a:extLst>
                </a:gridCol>
                <a:gridCol w="579903">
                  <a:extLst>
                    <a:ext uri="{9D8B030D-6E8A-4147-A177-3AD203B41FA5}">
                      <a16:colId xmlns="" xmlns:a16="http://schemas.microsoft.com/office/drawing/2014/main" val="2587294168"/>
                    </a:ext>
                  </a:extLst>
                </a:gridCol>
                <a:gridCol w="1383150">
                  <a:extLst>
                    <a:ext uri="{9D8B030D-6E8A-4147-A177-3AD203B41FA5}">
                      <a16:colId xmlns="" xmlns:a16="http://schemas.microsoft.com/office/drawing/2014/main" val="1870015235"/>
                    </a:ext>
                  </a:extLst>
                </a:gridCol>
                <a:gridCol w="1477993">
                  <a:extLst>
                    <a:ext uri="{9D8B030D-6E8A-4147-A177-3AD203B41FA5}">
                      <a16:colId xmlns="" xmlns:a16="http://schemas.microsoft.com/office/drawing/2014/main" val="1114170899"/>
                    </a:ext>
                  </a:extLst>
                </a:gridCol>
              </a:tblGrid>
              <a:tr h="49704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Particle</a:t>
                      </a:r>
                    </a:p>
                    <a:p>
                      <a:pPr algn="ctr"/>
                      <a:r>
                        <a:rPr lang="en-US" sz="1400" b="1" dirty="0"/>
                        <a:t>type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Energy (</a:t>
                      </a:r>
                      <a:r>
                        <a:rPr lang="en-US" sz="1400" b="1" dirty="0" err="1"/>
                        <a:t>c.m</a:t>
                      </a:r>
                      <a:r>
                        <a:rPr lang="en-US" sz="1400" b="1" dirty="0"/>
                        <a:t>.)</a:t>
                      </a:r>
                    </a:p>
                    <a:p>
                      <a:pPr algn="ctr"/>
                      <a:r>
                        <a:rPr lang="en-US" sz="1400" b="1" dirty="0"/>
                        <a:t>(GeV)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Luminosity per IP</a:t>
                      </a:r>
                    </a:p>
                    <a:p>
                      <a:pPr algn="ctr"/>
                      <a:r>
                        <a:rPr lang="en-US" sz="1400" b="1" dirty="0"/>
                        <a:t>(10</a:t>
                      </a:r>
                      <a:r>
                        <a:rPr lang="en-US" sz="1400" b="1" baseline="30000" dirty="0"/>
                        <a:t>34</a:t>
                      </a:r>
                      <a:r>
                        <a:rPr lang="en-US" sz="1400" b="1" dirty="0"/>
                        <a:t> cm</a:t>
                      </a:r>
                      <a:r>
                        <a:rPr lang="en-US" sz="1400" b="1" baseline="30000" dirty="0"/>
                        <a:t>-2</a:t>
                      </a:r>
                      <a:r>
                        <a:rPr lang="en-US" sz="1400" b="1" dirty="0"/>
                        <a:t>s</a:t>
                      </a:r>
                      <a:r>
                        <a:rPr lang="en-US" sz="1400" b="1" baseline="30000" dirty="0"/>
                        <a:t>-1</a:t>
                      </a:r>
                      <a:r>
                        <a:rPr lang="en-US" sz="1400" b="1" dirty="0"/>
                        <a:t>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Luminosity per year</a:t>
                      </a:r>
                    </a:p>
                    <a:p>
                      <a:pPr algn="ctr"/>
                      <a:r>
                        <a:rPr lang="en-US" sz="1400" b="1" dirty="0"/>
                        <a:t>(ab</a:t>
                      </a:r>
                      <a:r>
                        <a:rPr lang="en-US" sz="1400" b="1" baseline="30000" dirty="0"/>
                        <a:t>-1</a:t>
                      </a:r>
                      <a:r>
                        <a:rPr lang="en-US" sz="1400" b="1" baseline="0" dirty="0"/>
                        <a:t>, 2 IPs</a:t>
                      </a:r>
                      <a:r>
                        <a:rPr lang="en-US" sz="1400" b="1" dirty="0"/>
                        <a:t>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Years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Total luminosity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(ab</a:t>
                      </a:r>
                      <a:r>
                        <a:rPr lang="en-US" sz="1400" b="1" baseline="30000" dirty="0"/>
                        <a:t>-1</a:t>
                      </a:r>
                      <a:r>
                        <a:rPr lang="en-US" sz="1400" b="1" baseline="0" dirty="0"/>
                        <a:t>, 2 IPs</a:t>
                      </a:r>
                      <a:r>
                        <a:rPr lang="en-US" sz="1400" b="1" dirty="0"/>
                        <a:t>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Total number </a:t>
                      </a:r>
                    </a:p>
                    <a:p>
                      <a:pPr algn="ctr"/>
                      <a:r>
                        <a:rPr lang="en-US" sz="1400" b="1" dirty="0"/>
                        <a:t>of particles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681051667"/>
                  </a:ext>
                </a:extLst>
              </a:tr>
              <a:tr h="36650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0.8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5.6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 x 10</a:t>
                      </a:r>
                      <a:r>
                        <a:rPr lang="en-US" sz="1800" b="1" baseline="300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62048678"/>
                  </a:ext>
                </a:extLst>
              </a:tr>
              <a:tr h="36650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91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32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0.7 x 10</a:t>
                      </a:r>
                      <a:r>
                        <a:rPr lang="en-US" sz="1800" b="1" baseline="30000" dirty="0"/>
                        <a:t>12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463789147"/>
                  </a:ext>
                </a:extLst>
              </a:tr>
              <a:tr h="36650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W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160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3.2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3.2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1 x 10</a:t>
                      </a:r>
                      <a:r>
                        <a:rPr lang="en-US" sz="1800" b="1" baseline="30000" dirty="0"/>
                        <a:t>7 </a:t>
                      </a:r>
                      <a:endParaRPr lang="en-US" sz="1800" b="1" baseline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89904891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534AD90-2864-4FD1-9F6A-73190A1C52B1}"/>
              </a:ext>
            </a:extLst>
          </p:cNvPr>
          <p:cNvSpPr txBox="1"/>
          <p:nvPr/>
        </p:nvSpPr>
        <p:spPr>
          <a:xfrm>
            <a:off x="452336" y="2895600"/>
            <a:ext cx="844847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b="1" u="sng" dirty="0">
                <a:solidFill>
                  <a:prstClr val="black"/>
                </a:solidFill>
                <a:latin typeface="Calibri" panose="020F0502020204030204"/>
              </a:rPr>
              <a:t>CEPC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yearly run time assumption:</a:t>
            </a:r>
          </a:p>
          <a:p>
            <a:pPr marL="900113" lvl="2" indent="-214313" defTabSz="6858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Operation – 8 months, or 250 days, or 6,000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hrs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900113" lvl="2" indent="-214313" defTabSz="6858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Physics (60%) – 5 months, or 150 days, or </a:t>
            </a:r>
            <a:r>
              <a:rPr lang="en-US" b="1" u="sng" dirty="0">
                <a:solidFill>
                  <a:prstClr val="black"/>
                </a:solidFill>
                <a:latin typeface="Calibri" panose="020F0502020204030204"/>
              </a:rPr>
              <a:t>3,600 </a:t>
            </a:r>
            <a:r>
              <a:rPr lang="en-US" b="1" u="sng" dirty="0" err="1">
                <a:solidFill>
                  <a:prstClr val="black"/>
                </a:solidFill>
                <a:latin typeface="Calibri" panose="020F0502020204030204"/>
              </a:rPr>
              <a:t>hrs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, or 1.3 Snowmass Unit. </a:t>
            </a:r>
          </a:p>
          <a:p>
            <a:pPr defTabSz="685800">
              <a:defRPr/>
            </a:pP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Compared to known 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/>
              </a:rPr>
              <a:t>e+e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- collider yearly run time: 	</a:t>
            </a:r>
          </a:p>
          <a:p>
            <a:pPr marL="557213" lvl="1" indent="-214313" defTabSz="685800">
              <a:buFont typeface="Wingdings" panose="05000000000000000000" pitchFamily="2" charset="2"/>
              <a:buChar char="§"/>
              <a:defRPr/>
            </a:pPr>
            <a:r>
              <a:rPr lang="en-US" sz="1600" b="1" u="sng" dirty="0">
                <a:solidFill>
                  <a:prstClr val="black"/>
                </a:solidFill>
                <a:latin typeface="Calibri" panose="020F0502020204030204"/>
              </a:rPr>
              <a:t>KEK-B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 11-year average (2000-2010, Y. Funakoshi): </a:t>
            </a:r>
          </a:p>
          <a:p>
            <a:pPr marL="900113" lvl="2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Operation – 6,000 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/>
              </a:rPr>
              <a:t>hrs</a:t>
            </a: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  <a:p>
            <a:pPr marL="900113" lvl="2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Physics (70%) – </a:t>
            </a:r>
            <a:r>
              <a:rPr lang="en-US" sz="1600" b="1" u="sng" dirty="0">
                <a:solidFill>
                  <a:prstClr val="black"/>
                </a:solidFill>
                <a:latin typeface="Calibri" panose="020F0502020204030204"/>
              </a:rPr>
              <a:t>4,200 </a:t>
            </a:r>
            <a:r>
              <a:rPr lang="en-US" sz="1600" b="1" u="sng" dirty="0" err="1">
                <a:solidFill>
                  <a:prstClr val="black"/>
                </a:solidFill>
                <a:latin typeface="Calibri" panose="020F0502020204030204"/>
              </a:rPr>
              <a:t>hrs</a:t>
            </a:r>
            <a:endParaRPr lang="en-US" sz="1600" b="1" dirty="0">
              <a:solidFill>
                <a:prstClr val="black"/>
              </a:solidFill>
              <a:latin typeface="Calibri" panose="020F0502020204030204"/>
            </a:endParaRPr>
          </a:p>
          <a:p>
            <a:pPr marL="557213" lvl="1" indent="-214313" defTabSz="685800">
              <a:buFont typeface="Wingdings" panose="05000000000000000000" pitchFamily="2" charset="2"/>
              <a:buChar char="§"/>
              <a:defRPr/>
            </a:pPr>
            <a:r>
              <a:rPr lang="en-US" sz="1600" b="1" u="sng" dirty="0">
                <a:solidFill>
                  <a:prstClr val="black"/>
                </a:solidFill>
                <a:latin typeface="Calibri" panose="020F0502020204030204"/>
              </a:rPr>
              <a:t>PEP-II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 6-year average (2003-2008, J. Seeman):</a:t>
            </a:r>
          </a:p>
          <a:p>
            <a:pPr marL="900113" lvl="2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Operation – 6,500 hours</a:t>
            </a:r>
          </a:p>
          <a:p>
            <a:pPr marL="900113" lvl="2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Physics (60%) – </a:t>
            </a:r>
            <a:r>
              <a:rPr lang="en-US" sz="1600" b="1" u="sng" dirty="0">
                <a:solidFill>
                  <a:prstClr val="black"/>
                </a:solidFill>
                <a:latin typeface="Calibri" panose="020F0502020204030204"/>
              </a:rPr>
              <a:t>4,000 </a:t>
            </a:r>
            <a:r>
              <a:rPr lang="en-US" sz="1600" b="1" u="sng" dirty="0" err="1">
                <a:solidFill>
                  <a:prstClr val="black"/>
                </a:solidFill>
                <a:latin typeface="Calibri" panose="020F0502020204030204"/>
              </a:rPr>
              <a:t>hrs</a:t>
            </a:r>
            <a:endParaRPr lang="en-US" sz="1600" b="1" dirty="0">
              <a:solidFill>
                <a:prstClr val="black"/>
              </a:solidFill>
              <a:latin typeface="Calibri" panose="020F0502020204030204"/>
            </a:endParaRPr>
          </a:p>
          <a:p>
            <a:pPr marL="557213" lvl="1" indent="-214313" defTabSz="685800">
              <a:buFont typeface="Wingdings" panose="05000000000000000000" pitchFamily="2" charset="2"/>
              <a:buChar char="§"/>
              <a:defRPr/>
            </a:pPr>
            <a:r>
              <a:rPr lang="en-US" sz="1600" b="1" u="sng" dirty="0">
                <a:solidFill>
                  <a:prstClr val="black"/>
                </a:solidFill>
                <a:latin typeface="Calibri" panose="020F0502020204030204"/>
              </a:rPr>
              <a:t>BEPC-II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 3-year average (2015-2017, Q. Qin): </a:t>
            </a:r>
          </a:p>
          <a:p>
            <a:pPr marL="900113" lvl="2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Operation – 7,000 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/>
              </a:rPr>
              <a:t>hrs</a:t>
            </a: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  <a:p>
            <a:pPr marL="900113" lvl="2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Physics (70%) – </a:t>
            </a:r>
            <a:r>
              <a:rPr lang="en-US" sz="1600" b="1" u="sng" dirty="0">
                <a:solidFill>
                  <a:prstClr val="black"/>
                </a:solidFill>
                <a:latin typeface="Calibri" panose="020F0502020204030204"/>
              </a:rPr>
              <a:t>4,800 </a:t>
            </a:r>
            <a:r>
              <a:rPr lang="en-US" sz="1600" b="1" u="sng" dirty="0" err="1">
                <a:solidFill>
                  <a:prstClr val="black"/>
                </a:solidFill>
                <a:latin typeface="Calibri" panose="020F0502020204030204"/>
              </a:rPr>
              <a:t>hrs</a:t>
            </a:r>
            <a:r>
              <a:rPr lang="en-US" sz="1600" b="1" u="sng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(BES 3,100 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/>
              </a:rPr>
              <a:t>hrs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, SR 1,700 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/>
              </a:rPr>
              <a:t>hrs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5BBA7DC-5D80-4D48-A584-B4C740F3D30E}"/>
              </a:ext>
            </a:extLst>
          </p:cNvPr>
          <p:cNvSpPr txBox="1"/>
          <p:nvPr/>
        </p:nvSpPr>
        <p:spPr>
          <a:xfrm>
            <a:off x="304800" y="123154"/>
            <a:ext cx="8458200" cy="646313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CEPC Operation Plan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61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391795" y="-110807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CDR </a:t>
            </a:r>
            <a:r>
              <a:rPr lang="en-US" altLang="zh-C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Baseline </a:t>
            </a:r>
            <a:r>
              <a:rPr lang="en-US" altLang="zh-C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Layout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10" y="906780"/>
            <a:ext cx="3865880" cy="3846830"/>
          </a:xfrm>
          <a:prstGeom prst="rect">
            <a:avLst/>
          </a:prstGeom>
        </p:spPr>
      </p:pic>
      <p:pic>
        <p:nvPicPr>
          <p:cNvPr id="3" name="内容占位符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09" y="4694555"/>
            <a:ext cx="8437351" cy="146848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602847" y="3699888"/>
            <a:ext cx="1402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dirty="0">
                <a:solidFill>
                  <a:srgbClr val="000000"/>
                </a:solidFill>
              </a:rPr>
              <a:t>Collider ring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715073" y="4348847"/>
            <a:ext cx="1529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dirty="0" err="1">
                <a:solidFill>
                  <a:srgbClr val="000000"/>
                </a:solidFill>
              </a:rPr>
              <a:t>Linac</a:t>
            </a:r>
            <a:r>
              <a:rPr lang="en-US" altLang="zh-CN" dirty="0">
                <a:solidFill>
                  <a:srgbClr val="000000"/>
                </a:solidFill>
              </a:rPr>
              <a:t> injector</a:t>
            </a:r>
          </a:p>
        </p:txBody>
      </p:sp>
      <p:sp>
        <p:nvSpPr>
          <p:cNvPr id="9" name="矩形 8"/>
          <p:cNvSpPr/>
          <p:nvPr/>
        </p:nvSpPr>
        <p:spPr>
          <a:xfrm>
            <a:off x="381001" y="6179840"/>
            <a:ext cx="6495256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kumimoji="1" lang="en-US" altLang="zh-CN" b="1" dirty="0" smtClean="0">
                <a:solidFill>
                  <a:srgbClr val="0000FF"/>
                </a:solidFill>
              </a:rPr>
              <a:t>Baseline</a:t>
            </a:r>
            <a:r>
              <a:rPr kumimoji="1" lang="en-US" altLang="zh-CN" b="1" dirty="0">
                <a:solidFill>
                  <a:srgbClr val="0000FF"/>
                </a:solidFill>
              </a:rPr>
              <a:t>:</a:t>
            </a:r>
            <a:r>
              <a:rPr kumimoji="1" lang="en-US" altLang="zh-CN" b="1" dirty="0" smtClean="0">
                <a:solidFill>
                  <a:srgbClr val="0000FF"/>
                </a:solidFill>
              </a:rPr>
              <a:t> 100 km, 30 MW; Upgradable to 50 MW, High </a:t>
            </a:r>
            <a:r>
              <a:rPr kumimoji="1" lang="en-US" altLang="zh-CN" b="1" dirty="0" err="1" smtClean="0">
                <a:solidFill>
                  <a:srgbClr val="0000FF"/>
                </a:solidFill>
              </a:rPr>
              <a:t>Lumi</a:t>
            </a:r>
            <a:r>
              <a:rPr kumimoji="1" lang="en-US" altLang="zh-CN" b="1" dirty="0" smtClean="0">
                <a:solidFill>
                  <a:srgbClr val="0000FF"/>
                </a:solidFill>
              </a:rPr>
              <a:t> Z</a:t>
            </a:r>
          </a:p>
          <a:p>
            <a:r>
              <a:rPr kumimoji="1" lang="en-US" altLang="zh-CN" b="1" dirty="0" smtClean="0">
                <a:solidFill>
                  <a:srgbClr val="0000FF"/>
                </a:solidFill>
              </a:rPr>
              <a:t>Try all means to cut cost down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626" y="1196752"/>
            <a:ext cx="4879547" cy="273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00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603250" y="116632"/>
            <a:ext cx="7886700" cy="126766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altLang="ja-JP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ILC TDR Completed</a:t>
            </a:r>
            <a:r>
              <a:rPr lang="en-US" altLang="ja-JP" sz="3200" b="1" dirty="0" smtClean="0">
                <a:solidFill>
                  <a:srgbClr val="C00000"/>
                </a:solidFill>
                <a:latin typeface="Helvetica"/>
                <a:cs typeface="Helvetica"/>
              </a:rPr>
              <a:t/>
            </a:r>
            <a:br>
              <a:rPr lang="en-US" altLang="ja-JP" sz="3200" b="1" dirty="0" smtClean="0">
                <a:solidFill>
                  <a:srgbClr val="C00000"/>
                </a:solidFill>
                <a:latin typeface="Helvetica"/>
                <a:cs typeface="Helvetica"/>
              </a:rPr>
            </a:br>
            <a:r>
              <a:rPr lang="en-US" altLang="ja-JP" sz="1800" b="1" dirty="0" smtClean="0">
                <a:solidFill>
                  <a:srgbClr val="C00000"/>
                </a:solidFill>
                <a:latin typeface="Helvetica"/>
                <a:cs typeface="Helvetica"/>
              </a:rPr>
              <a:t>June 12, 2013</a:t>
            </a:r>
            <a:endParaRPr lang="ja-JP" altLang="en-US" sz="3200" b="1" dirty="0">
              <a:solidFill>
                <a:srgbClr val="C00000"/>
              </a:solidFill>
              <a:latin typeface="Helvetica"/>
              <a:cs typeface="Helvetica"/>
            </a:endParaRPr>
          </a:p>
        </p:txBody>
      </p:sp>
      <p:pic>
        <p:nvPicPr>
          <p:cNvPr id="3" name="図 4" descr="TDRevent-Asia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873250"/>
            <a:ext cx="2260600" cy="2127250"/>
          </a:xfrm>
          <a:prstGeom prst="rect">
            <a:avLst/>
          </a:prstGeom>
        </p:spPr>
      </p:pic>
      <p:pic>
        <p:nvPicPr>
          <p:cNvPr id="4" name="図 5" descr="TDReve t-Europ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650" y="2044700"/>
            <a:ext cx="2705100" cy="1803400"/>
          </a:xfrm>
          <a:prstGeom prst="rect">
            <a:avLst/>
          </a:prstGeom>
        </p:spPr>
      </p:pic>
      <p:pic>
        <p:nvPicPr>
          <p:cNvPr id="5" name="図 6" descr="TDRevent-N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383" y="2044700"/>
            <a:ext cx="2604977" cy="1866900"/>
          </a:xfrm>
          <a:prstGeom prst="rect">
            <a:avLst/>
          </a:prstGeom>
        </p:spPr>
      </p:pic>
      <p:sp>
        <p:nvSpPr>
          <p:cNvPr id="6" name="テキスト ボックス 7"/>
          <p:cNvSpPr txBox="1"/>
          <p:nvPr/>
        </p:nvSpPr>
        <p:spPr>
          <a:xfrm>
            <a:off x="850900" y="1473200"/>
            <a:ext cx="107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5">
                    <a:lumMod val="75000"/>
                  </a:schemeClr>
                </a:solidFill>
              </a:rPr>
              <a:t>Tokyo</a:t>
            </a:r>
            <a:endParaRPr kumimoji="1" lang="ja-JP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テキスト ボックス 8"/>
          <p:cNvSpPr txBox="1"/>
          <p:nvPr/>
        </p:nvSpPr>
        <p:spPr>
          <a:xfrm>
            <a:off x="7100190" y="1621827"/>
            <a:ext cx="100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solidFill>
                  <a:schemeClr val="accent5">
                    <a:lumMod val="75000"/>
                  </a:schemeClr>
                </a:solidFill>
              </a:rPr>
              <a:t>Fermilab</a:t>
            </a:r>
            <a:endParaRPr kumimoji="1" lang="ja-JP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テキスト ボックス 10"/>
          <p:cNvSpPr txBox="1"/>
          <p:nvPr/>
        </p:nvSpPr>
        <p:spPr>
          <a:xfrm>
            <a:off x="3979217" y="1573768"/>
            <a:ext cx="6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accent5">
                    <a:lumMod val="75000"/>
                  </a:schemeClr>
                </a:solidFill>
              </a:rPr>
              <a:t>CERN</a:t>
            </a:r>
            <a:endParaRPr kumimoji="1" lang="ja-JP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右矢印 2"/>
          <p:cNvSpPr/>
          <p:nvPr/>
        </p:nvSpPr>
        <p:spPr>
          <a:xfrm>
            <a:off x="2679700" y="2768600"/>
            <a:ext cx="254000" cy="406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右矢印 11"/>
          <p:cNvSpPr/>
          <p:nvPr/>
        </p:nvSpPr>
        <p:spPr>
          <a:xfrm>
            <a:off x="5829300" y="2743200"/>
            <a:ext cx="279400" cy="406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1" name="図 3" descr="TDRvol1Font.tif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4483100"/>
            <a:ext cx="754902" cy="977900"/>
          </a:xfrm>
          <a:prstGeom prst="rect">
            <a:avLst/>
          </a:prstGeom>
        </p:spPr>
      </p:pic>
      <p:pic>
        <p:nvPicPr>
          <p:cNvPr id="12" name="図 9" descr="TDRvol2Front.tif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4483100"/>
            <a:ext cx="762836" cy="977900"/>
          </a:xfrm>
          <a:prstGeom prst="rect">
            <a:avLst/>
          </a:prstGeom>
        </p:spPr>
      </p:pic>
      <p:pic>
        <p:nvPicPr>
          <p:cNvPr id="13" name="図 12" descr="TDRvol3aFront.tif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168" y="4483007"/>
            <a:ext cx="753532" cy="978494"/>
          </a:xfrm>
          <a:prstGeom prst="rect">
            <a:avLst/>
          </a:prstGeom>
        </p:spPr>
      </p:pic>
      <p:pic>
        <p:nvPicPr>
          <p:cNvPr id="14" name="図 13" descr="TDRvol3bFront.tif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871" y="4478867"/>
            <a:ext cx="761015" cy="982133"/>
          </a:xfrm>
          <a:prstGeom prst="rect">
            <a:avLst/>
          </a:prstGeom>
        </p:spPr>
      </p:pic>
      <p:pic>
        <p:nvPicPr>
          <p:cNvPr id="15" name="図 14" descr="TDRvol4Front.tif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036" y="4474633"/>
            <a:ext cx="761430" cy="982135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842433" y="4144434"/>
            <a:ext cx="1575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TDR 5 volumes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394200" y="4381500"/>
            <a:ext cx="44068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accent5">
                    <a:lumMod val="50000"/>
                  </a:schemeClr>
                </a:solidFill>
              </a:rPr>
              <a:t>Culmination</a:t>
            </a:r>
            <a:r>
              <a:rPr kumimoji="1" lang="ja-JP" altLang="en-US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kumimoji="1" lang="en-US" altLang="ja-JP" sz="2000" dirty="0" smtClean="0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kumimoji="1" lang="ja-JP" altLang="en-US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kumimoji="1" lang="en-US" altLang="ja-JP" sz="2000" dirty="0" smtClean="0">
                <a:solidFill>
                  <a:schemeClr val="accent5">
                    <a:lumMod val="50000"/>
                  </a:schemeClr>
                </a:solidFill>
              </a:rPr>
              <a:t>many</a:t>
            </a:r>
            <a:r>
              <a:rPr kumimoji="1" lang="ja-JP" altLang="en-US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kumimoji="1" lang="en-US" altLang="ja-JP" sz="2000" dirty="0" smtClean="0">
                <a:solidFill>
                  <a:schemeClr val="accent5">
                    <a:lumMod val="50000"/>
                  </a:schemeClr>
                </a:solidFill>
              </a:rPr>
              <a:t>years</a:t>
            </a:r>
            <a:r>
              <a:rPr kumimoji="1" lang="ja-JP" altLang="en-US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kumimoji="1" lang="en-US" altLang="ja-JP" sz="2000" dirty="0" smtClean="0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kumimoji="1" lang="ja-JP" altLang="en-US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kumimoji="1" lang="en-US" altLang="ja-JP" sz="2000" dirty="0" smtClean="0">
                <a:solidFill>
                  <a:schemeClr val="accent5">
                    <a:lumMod val="50000"/>
                  </a:schemeClr>
                </a:solidFill>
              </a:rPr>
              <a:t>R&amp;Ds</a:t>
            </a:r>
          </a:p>
          <a:p>
            <a:endParaRPr kumimoji="1" lang="en-US" altLang="ja-JP" sz="2000" dirty="0" smtClean="0">
              <a:solidFill>
                <a:srgbClr val="800000"/>
              </a:solidFill>
            </a:endParaRPr>
          </a:p>
          <a:p>
            <a:r>
              <a:rPr kumimoji="1" lang="en-US" altLang="ja-JP" sz="2000" dirty="0" smtClean="0">
                <a:solidFill>
                  <a:srgbClr val="800000"/>
                </a:solidFill>
              </a:rPr>
              <a:t>ILC is in principle ready to go technically</a:t>
            </a:r>
          </a:p>
          <a:p>
            <a:r>
              <a:rPr lang="en-US" altLang="ja-JP" sz="2000" dirty="0" smtClean="0">
                <a:solidFill>
                  <a:srgbClr val="800000"/>
                </a:solidFill>
              </a:rPr>
              <a:t>(apart from some loose ends, cost reductions, etc.)</a:t>
            </a:r>
          </a:p>
          <a:p>
            <a:r>
              <a:rPr lang="en-US" altLang="ja-JP" sz="2000" dirty="0" smtClean="0">
                <a:solidFill>
                  <a:srgbClr val="800000"/>
                </a:solidFill>
              </a:rPr>
              <a:t> </a:t>
            </a:r>
            <a:endParaRPr kumimoji="1" lang="ja-JP" altLang="en-US" sz="2000" dirty="0">
              <a:solidFill>
                <a:srgbClr val="800000"/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69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661402"/>
          </a:xfrm>
        </p:spPr>
        <p:txBody>
          <a:bodyPr>
            <a:noAutofit/>
          </a:bodyPr>
          <a:lstStyle/>
          <a:p>
            <a:r>
              <a:rPr lang="en-US" altLang="zh-C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Main  Parameters</a:t>
            </a:r>
            <a:endParaRPr lang="zh-CN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8411934"/>
              </p:ext>
            </p:extLst>
          </p:nvPr>
        </p:nvGraphicFramePr>
        <p:xfrm>
          <a:off x="323528" y="908720"/>
          <a:ext cx="8535035" cy="5483285"/>
        </p:xfrm>
        <a:graphic>
          <a:graphicData uri="http://schemas.openxmlformats.org/drawingml/2006/table">
            <a:tbl>
              <a:tblPr firstRow="1" bandRow="1"/>
              <a:tblGrid>
                <a:gridCol w="2885078"/>
                <a:gridCol w="1656184"/>
                <a:gridCol w="1584176"/>
                <a:gridCol w="1320572"/>
                <a:gridCol w="1089025"/>
              </a:tblGrid>
              <a:tr h="291237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i="1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Higgs</a:t>
                      </a:r>
                      <a:endParaRPr lang="zh-CN" altLang="zh-CN" sz="1400" b="1" i="1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i="1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</a:t>
                      </a:r>
                      <a:endParaRPr lang="zh-CN" altLang="zh-CN" sz="1400" b="1" i="1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i="1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zh-CN" altLang="en-US" sz="1400" b="1" i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400" b="1" i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3T</a:t>
                      </a:r>
                      <a:r>
                        <a:rPr lang="zh-CN" altLang="en-US" sz="1400" b="1" i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）</a:t>
                      </a:r>
                      <a:endParaRPr lang="zh-CN" altLang="zh-CN" sz="1400" b="1" i="1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i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zh-CN" altLang="en-US" sz="1400" b="1" i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400" b="1" i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2T</a:t>
                      </a:r>
                      <a:r>
                        <a:rPr lang="zh-CN" altLang="en-US" sz="1400" b="1" i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）</a:t>
                      </a:r>
                      <a:endParaRPr lang="zh-CN" altLang="zh-CN" sz="1400" b="1" i="1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Number of IPs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marL="27305"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8115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1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Beam</a:t>
                      </a:r>
                      <a:r>
                        <a:rPr lang="en-US" sz="1100" kern="100" baseline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e</a:t>
                      </a:r>
                      <a:r>
                        <a:rPr lang="en-US" sz="11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nergy 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1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GeV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120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80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45.5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Circumference (km)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marL="27305"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6845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Synchrotron radiation</a:t>
                      </a:r>
                      <a:r>
                        <a:rPr lang="en-US" sz="11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loss/turn (</a:t>
                      </a:r>
                      <a:r>
                        <a:rPr lang="en-US" sz="11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GeV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1.73</a:t>
                      </a:r>
                      <a:endParaRPr lang="zh-CN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0.34</a:t>
                      </a:r>
                      <a:endParaRPr lang="zh-CN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0.036</a:t>
                      </a:r>
                      <a:endParaRPr lang="zh-CN" alt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1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Crossing angle at</a:t>
                      </a:r>
                      <a:r>
                        <a:rPr lang="en-US" altLang="zh-CN" sz="1100" kern="100" baseline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IP </a:t>
                      </a:r>
                      <a:r>
                        <a:rPr lang="en-US" altLang="zh-CN" sz="11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CN" sz="1100" kern="100" dirty="0" err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mrad</a:t>
                      </a:r>
                      <a:r>
                        <a:rPr lang="en-US" altLang="zh-CN" sz="11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27305"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1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16.5</a:t>
                      </a:r>
                      <a:r>
                        <a:rPr lang="en-US" altLang="zh-CN" sz="11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×2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6845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100" kern="10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Piwinski</a:t>
                      </a:r>
                      <a:r>
                        <a:rPr lang="en-US" altLang="zh-CN" sz="1100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angle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2.58</a:t>
                      </a:r>
                      <a:endParaRPr lang="zh-CN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7.0</a:t>
                      </a:r>
                      <a:endParaRPr lang="zh-CN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23.8</a:t>
                      </a:r>
                      <a:endParaRPr lang="zh-CN" alt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6845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Number of particles</a:t>
                      </a:r>
                      <a:r>
                        <a:rPr lang="en-US" altLang="zh-CN" sz="11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/bunch</a:t>
                      </a:r>
                      <a:r>
                        <a:rPr lang="en-US" altLang="zh-CN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i="1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100" i="1" kern="100" baseline="-250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1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1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100" kern="100" baseline="300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1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15.0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12.0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8.0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8115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Bunch </a:t>
                      </a:r>
                      <a:r>
                        <a:rPr lang="en-US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number (bunch s</a:t>
                      </a: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pacing</a:t>
                      </a:r>
                      <a:r>
                        <a:rPr lang="en-US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242 (0.68</a:t>
                      </a: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s)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1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1524 </a:t>
                      </a: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(0.21</a:t>
                      </a: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s)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12000 (</a:t>
                      </a:r>
                      <a:r>
                        <a:rPr lang="en-US" altLang="zh-CN" sz="1100" b="1" dirty="0" smtClean="0">
                          <a:solidFill>
                            <a:srgbClr val="2105ED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25ns</a:t>
                      </a:r>
                      <a:r>
                        <a:rPr lang="en-US" altLang="zh-CN" sz="11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+10%gap)</a:t>
                      </a:r>
                      <a:endParaRPr lang="zh-CN" altLang="zh-CN" sz="1100" b="1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6845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Beam current (mA)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17.4</a:t>
                      </a:r>
                      <a:endParaRPr lang="zh-CN" sz="11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87.9</a:t>
                      </a:r>
                      <a:endParaRPr lang="zh-CN" sz="11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461.0</a:t>
                      </a:r>
                      <a:endParaRPr lang="zh-CN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9044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1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Synchrotron radiation</a:t>
                      </a: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power </a:t>
                      </a:r>
                      <a:r>
                        <a:rPr lang="en-US" sz="11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/beam (MW)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30</a:t>
                      </a:r>
                      <a:endParaRPr lang="zh-CN" altLang="en-US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30</a:t>
                      </a:r>
                      <a:endParaRPr lang="zh-CN" altLang="en-US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16.5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1930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Bending radius (km)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10.7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Momentum </a:t>
                      </a:r>
                      <a:r>
                        <a:rPr lang="en-US" sz="11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compact 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(10</a:t>
                      </a:r>
                      <a:r>
                        <a:rPr lang="en-US" sz="110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-5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1.11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7480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1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</a:t>
                      </a:r>
                      <a:r>
                        <a:rPr lang="en-US" altLang="zh-CN" sz="11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function at IP </a:t>
                      </a:r>
                      <a:r>
                        <a:rPr lang="en-US" altLang="zh-CN" sz="1100" b="1" i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</a:t>
                      </a:r>
                      <a:r>
                        <a:rPr lang="en-US" altLang="zh-CN" sz="1100" b="1" i="1" kern="1200" baseline="-250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x</a:t>
                      </a:r>
                      <a:r>
                        <a:rPr lang="en-US" altLang="zh-CN" sz="1100" b="1" i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*</a:t>
                      </a:r>
                      <a:r>
                        <a:rPr lang="en-US" altLang="zh-CN" sz="1100" b="1" i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en-US" altLang="zh-CN" sz="1100" b="1" i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</a:t>
                      </a:r>
                      <a:r>
                        <a:rPr lang="en-US" altLang="zh-CN" sz="1100" b="1" i="1" kern="1200" baseline="-250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y</a:t>
                      </a:r>
                      <a:r>
                        <a:rPr lang="en-US" altLang="zh-CN" sz="1100" b="1" i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*</a:t>
                      </a:r>
                      <a:r>
                        <a:rPr lang="en-US" altLang="zh-CN" sz="1100" b="1" i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1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m)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0.36/0.0015</a:t>
                      </a:r>
                      <a:endParaRPr lang="zh-CN" altLang="zh-CN" sz="1100" b="1" kern="1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0.36/0.0015</a:t>
                      </a:r>
                      <a:endParaRPr lang="zh-CN" altLang="zh-CN" sz="1100" b="1" kern="1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0.2/0.0015</a:t>
                      </a:r>
                      <a:endParaRPr lang="zh-CN" altLang="zh-CN" sz="1100" b="1" kern="1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0.2/0.001</a:t>
                      </a:r>
                      <a:endParaRPr lang="zh-CN" altLang="zh-CN" sz="1100" b="1" kern="1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7480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100" kern="100" dirty="0" err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Emittance</a:t>
                      </a:r>
                      <a:r>
                        <a:rPr lang="en-US" sz="11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100" i="1" kern="1200" dirty="0" smtClean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100" i="1" kern="120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1100" i="1" kern="1200" dirty="0" err="1" smtClean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100" i="1" kern="1200" baseline="-250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11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(nm)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1.21/0.0031</a:t>
                      </a:r>
                      <a:endParaRPr lang="zh-CN" altLang="zh-CN" sz="1100" b="0" kern="100" dirty="0" smtClean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0.54/0.0016</a:t>
                      </a:r>
                      <a:endParaRPr lang="zh-CN" altLang="zh-CN" sz="1100" b="0" kern="100" dirty="0" smtClean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0.18/0.004</a:t>
                      </a:r>
                      <a:endParaRPr lang="zh-CN" altLang="zh-CN" sz="1100" b="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0.18/0.0016</a:t>
                      </a:r>
                      <a:endParaRPr lang="zh-CN" altLang="zh-CN" sz="1100" b="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6845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Beam size at IP </a:t>
                      </a:r>
                      <a:r>
                        <a:rPr lang="en-US" altLang="zh-CN" sz="1100" i="1" kern="1200" dirty="0" err="1" smtClean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altLang="zh-CN" sz="1100" i="1" kern="1200" baseline="-250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CN" sz="1100" i="1" kern="120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100" i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1100" i="1" kern="1200" dirty="0" err="1" smtClean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altLang="zh-CN" sz="1100" i="1" kern="1200" baseline="-250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altLang="zh-CN" sz="1100" i="1" kern="120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100" kern="100" dirty="0" smtClean="0">
                          <a:effectLst/>
                          <a:latin typeface="Symbol" panose="05050102010706020507" pitchFamily="18" charset="2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sz="11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20.9/0.068</a:t>
                      </a:r>
                      <a:endParaRPr lang="zh-CN" altLang="zh-CN" sz="1100" b="0" kern="100" dirty="0" smtClean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13.9/0.049</a:t>
                      </a:r>
                      <a:endParaRPr lang="zh-CN" altLang="zh-CN" sz="1100" b="0" kern="100" dirty="0" smtClean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6.0/0.078</a:t>
                      </a:r>
                      <a:endParaRPr lang="zh-CN" altLang="zh-CN" sz="1100" b="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6.0/0.04</a:t>
                      </a:r>
                      <a:endParaRPr lang="zh-CN" altLang="zh-CN" sz="1100" b="0" kern="1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6845">
                <a:tc>
                  <a:txBody>
                    <a:bodyPr/>
                    <a:lstStyle/>
                    <a:p>
                      <a:pPr marL="2921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Beam-beam parameters </a:t>
                      </a:r>
                      <a:r>
                        <a:rPr lang="en-US" sz="1100" i="1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/>
                        </a:rPr>
                        <a:t></a:t>
                      </a:r>
                      <a:r>
                        <a:rPr lang="en-US" sz="1100" i="1" kern="100" baseline="-250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100" i="0" kern="100" baseline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1100" i="1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/>
                        </a:rPr>
                        <a:t></a:t>
                      </a:r>
                      <a:r>
                        <a:rPr lang="en-US" altLang="zh-CN" sz="1100" i="1" kern="100" baseline="-250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</a:t>
                      </a:r>
                      <a:endParaRPr lang="zh-CN" altLang="zh-CN" sz="1100" kern="100" dirty="0" smtClean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0.031/0.109</a:t>
                      </a:r>
                      <a:endParaRPr lang="zh-CN" altLang="zh-CN" sz="1100" b="0" kern="100" dirty="0" smtClean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0.013/0.106</a:t>
                      </a:r>
                      <a:endParaRPr lang="zh-CN" altLang="zh-CN" sz="1100" b="0" kern="100" dirty="0" smtClean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0.0041/0.056</a:t>
                      </a:r>
                      <a:endParaRPr lang="zh-CN" altLang="en-US" sz="11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0.0041/0.072</a:t>
                      </a:r>
                      <a:endParaRPr lang="zh-CN" altLang="en-US" sz="11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7480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RF voltage </a:t>
                      </a:r>
                      <a:r>
                        <a:rPr lang="en-US" sz="1100" i="1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1100" i="1" kern="100" baseline="-250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RF 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(GV)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2.17</a:t>
                      </a:r>
                      <a:endParaRPr lang="zh-CN" alt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0.47</a:t>
                      </a:r>
                      <a:endParaRPr lang="zh-CN" alt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0.10</a:t>
                      </a:r>
                      <a:endParaRPr lang="zh-CN" alt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6845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RF frequency </a:t>
                      </a:r>
                      <a:r>
                        <a:rPr lang="en-US" sz="1100" i="1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 </a:t>
                      </a:r>
                      <a:r>
                        <a:rPr lang="en-US" sz="1100" i="1" kern="100" baseline="-25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RF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(MHz</a:t>
                      </a:r>
                      <a:r>
                        <a:rPr lang="en-US" sz="11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  (harmonic)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</a:t>
                      </a: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(216816)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6845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100" i="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/>
                        </a:rPr>
                        <a:t>Natural</a:t>
                      </a:r>
                      <a:r>
                        <a:rPr lang="en-US" sz="1100" i="1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/>
                        </a:rPr>
                        <a:t> </a:t>
                      </a: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bunch length </a:t>
                      </a:r>
                      <a:r>
                        <a:rPr lang="en-US" sz="1100" i="1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/>
                        </a:rPr>
                        <a:t></a:t>
                      </a:r>
                      <a:r>
                        <a:rPr lang="en-US" sz="1100" i="1" kern="100" baseline="-25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(mm)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2.72</a:t>
                      </a:r>
                      <a:endParaRPr lang="zh-CN" alt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2.98</a:t>
                      </a:r>
                      <a:endParaRPr lang="zh-CN" alt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2.42</a:t>
                      </a:r>
                      <a:endParaRPr lang="zh-CN" alt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7480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Bunch length </a:t>
                      </a:r>
                      <a:r>
                        <a:rPr lang="en-US" altLang="zh-CN" sz="1100" i="1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Symbol" panose="05050102010706020507"/>
                        </a:rPr>
                        <a:t></a:t>
                      </a:r>
                      <a:r>
                        <a:rPr lang="en-US" altLang="zh-CN" sz="1100" i="1" kern="100" baseline="-250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US" altLang="zh-CN" sz="1100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(mm)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3.26</a:t>
                      </a:r>
                      <a:endParaRPr lang="zh-CN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5.9</a:t>
                      </a:r>
                      <a:endParaRPr lang="zh-CN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8.5</a:t>
                      </a:r>
                      <a:endParaRPr lang="zh-CN" alt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6845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100" kern="10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HOM power</a:t>
                      </a:r>
                      <a:r>
                        <a:rPr lang="en-US" altLang="zh-CN" sz="1100" kern="100" baseline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/cavity (</a:t>
                      </a:r>
                      <a:r>
                        <a:rPr lang="en-US" altLang="zh-CN" sz="1100" kern="100" baseline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 cell) (kw)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0.54</a:t>
                      </a:r>
                      <a:endParaRPr lang="zh-CN" altLang="en-US" sz="11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0.75</a:t>
                      </a:r>
                      <a:endParaRPr lang="zh-CN" altLang="en-US" sz="11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dirty="0" smtClean="0">
                          <a:solidFill>
                            <a:srgbClr val="2105E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1.94</a:t>
                      </a: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6845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Natural e</a:t>
                      </a:r>
                      <a:r>
                        <a:rPr lang="en-US" sz="11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nergy 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spread (%)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zh-CN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0.066</a:t>
                      </a:r>
                      <a:endParaRPr lang="zh-CN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0.038</a:t>
                      </a:r>
                      <a:endParaRPr lang="zh-CN" alt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5100">
                <a:tc>
                  <a:txBody>
                    <a:bodyPr/>
                    <a:lstStyle/>
                    <a:p>
                      <a:pPr marL="2921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Energy acceptance requirement (%)</a:t>
                      </a:r>
                      <a:endParaRPr lang="zh-CN" altLang="zh-CN" sz="1100" kern="100" dirty="0" smtClean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1.35</a:t>
                      </a:r>
                      <a:endParaRPr lang="zh-CN" altLang="en-US" sz="11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0.4</a:t>
                      </a:r>
                      <a:endParaRPr lang="zh-CN" sz="1100" b="1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180" marR="4318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0.23</a:t>
                      </a:r>
                      <a:endParaRPr lang="zh-CN" sz="1100" b="1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180" marR="43180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43180" marR="43180" marT="9525" marB="0" anchor="ctr"/>
                </a:tc>
              </a:tr>
              <a:tr h="156845">
                <a:tc>
                  <a:txBody>
                    <a:bodyPr/>
                    <a:lstStyle/>
                    <a:p>
                      <a:pPr marL="2921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Energy acceptance by</a:t>
                      </a:r>
                      <a:r>
                        <a:rPr lang="en-US" altLang="zh-CN" sz="1100" kern="1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RF </a:t>
                      </a:r>
                      <a:r>
                        <a:rPr lang="en-US" altLang="zh-CN" sz="1100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(%)</a:t>
                      </a:r>
                      <a:endParaRPr lang="zh-CN" altLang="zh-CN" sz="1100" kern="100" dirty="0" smtClean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2.06</a:t>
                      </a:r>
                      <a:endParaRPr lang="zh-CN" alt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1.47</a:t>
                      </a:r>
                      <a:endParaRPr lang="zh-CN" alt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</a:t>
                      </a:r>
                      <a:endParaRPr lang="zh-CN" altLang="en-US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7480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100" i="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Photon number </a:t>
                      </a:r>
                      <a:r>
                        <a:rPr lang="en-US" altLang="zh-CN" sz="11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due to</a:t>
                      </a:r>
                      <a:r>
                        <a:rPr lang="en-US" altLang="zh-CN" sz="1100" kern="100" baseline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100" kern="100" dirty="0" err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beamstrahlung</a:t>
                      </a:r>
                      <a:r>
                        <a:rPr lang="en-US" altLang="zh-CN" sz="1100" kern="100" baseline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</a:t>
                      </a:r>
                      <a:endParaRPr lang="zh-CN" sz="11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0.05</a:t>
                      </a:r>
                      <a:endParaRPr lang="zh-CN" sz="11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0.023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7480">
                <a:tc>
                  <a:txBody>
                    <a:bodyPr/>
                    <a:lstStyle/>
                    <a:p>
                      <a:pPr marL="2921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Lifetime _simulation</a:t>
                      </a:r>
                      <a:r>
                        <a:rPr lang="en-US" altLang="zh-CN" sz="1100" kern="100" baseline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1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(min)</a:t>
                      </a:r>
                      <a:endParaRPr lang="zh-CN" altLang="zh-CN" sz="1100" kern="100" dirty="0" smtClean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</a:t>
                      </a:r>
                      <a:endParaRPr lang="zh-CN" sz="1100" b="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endParaRPr lang="zh-CN" altLang="en-US"/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156845">
                <a:tc>
                  <a:txBody>
                    <a:bodyPr/>
                    <a:lstStyle/>
                    <a:p>
                      <a:pPr marL="29210" algn="l">
                        <a:spcAft>
                          <a:spcPts val="0"/>
                        </a:spcAft>
                      </a:pPr>
                      <a:r>
                        <a:rPr lang="en-US" altLang="zh-CN" sz="11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Lifetime</a:t>
                      </a:r>
                      <a:r>
                        <a:rPr lang="en-US" altLang="zh-CN" sz="1100" kern="100" baseline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(hour)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921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0.67 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921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1.4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4.0</a:t>
                      </a:r>
                      <a:endParaRPr lang="zh-CN" altLang="en-US" sz="11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</a:t>
                      </a:r>
                      <a:endParaRPr lang="zh-CN" altLang="en-US" sz="11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7480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sz="1100" i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(hour glass)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0.89</a:t>
                      </a:r>
                      <a:endParaRPr lang="zh-CN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0.94</a:t>
                      </a:r>
                      <a:endParaRPr lang="zh-CN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0.99</a:t>
                      </a:r>
                      <a:endParaRPr lang="zh-CN" alt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6845">
                <a:tc>
                  <a:txBody>
                    <a:bodyPr/>
                    <a:lstStyle/>
                    <a:p>
                      <a:pPr marL="29210" algn="just">
                        <a:spcAft>
                          <a:spcPts val="0"/>
                        </a:spcAft>
                      </a:pPr>
                      <a:r>
                        <a:rPr lang="en-US" altLang="zh-CN" sz="11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Luminosity</a:t>
                      </a: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/IP</a:t>
                      </a:r>
                      <a:r>
                        <a:rPr lang="en-US" altLang="zh-CN" sz="11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b="1" i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(10</a:t>
                      </a:r>
                      <a:r>
                        <a:rPr lang="en-US" sz="1100" b="1" kern="100" baseline="300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34</a:t>
                      </a:r>
                      <a:r>
                        <a:rPr lang="en-US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cm</a:t>
                      </a:r>
                      <a:r>
                        <a:rPr lang="en-US" sz="1100" b="1" kern="100" baseline="300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-2</a:t>
                      </a:r>
                      <a:r>
                        <a:rPr lang="en-US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100" b="1" kern="100" baseline="300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2.93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10.1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16.6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32.1</a:t>
                      </a:r>
                      <a:endParaRPr lang="zh-CN" sz="11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040" marR="430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6553200" y="6456934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4895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4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92687"/>
            <a:ext cx="3049380" cy="191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391795" y="-1"/>
            <a:ext cx="8229600" cy="1032193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Collider CDR Design </a:t>
            </a:r>
          </a:p>
        </p:txBody>
      </p:sp>
      <p:pic>
        <p:nvPicPr>
          <p:cNvPr id="2249" name="Picture 246"/>
          <p:cNvPicPr>
            <a:picLocks noChangeAspect="1"/>
          </p:cNvPicPr>
          <p:nvPr/>
        </p:nvPicPr>
        <p:blipFill rotWithShape="1">
          <a:blip r:embed="rId4"/>
          <a:srcRect l="4991" r="3907" b="58588"/>
          <a:stretch/>
        </p:blipFill>
        <p:spPr>
          <a:xfrm>
            <a:off x="-1" y="1052775"/>
            <a:ext cx="4676887" cy="12330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8" name="Picture 2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1220" y="1052775"/>
            <a:ext cx="4189095" cy="26371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7393305" y="4622684"/>
            <a:ext cx="1338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</a:rPr>
              <a:t>Z pole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66" y="2343846"/>
            <a:ext cx="4004618" cy="1508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图片 41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92727"/>
            <a:ext cx="3128288" cy="194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图片 41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450" y="4095249"/>
            <a:ext cx="2957084" cy="185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1547664" y="4622684"/>
            <a:ext cx="47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H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5464376" y="4167022"/>
            <a:ext cx="47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H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429669" y="6192982"/>
            <a:ext cx="7742731" cy="400110"/>
          </a:xfrm>
          <a:prstGeom prst="rect">
            <a:avLst/>
          </a:prstGeom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lvl="1">
              <a:spcBef>
                <a:spcPts val="800"/>
              </a:spcBef>
            </a:pP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Accelerator design fulfills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requirements of the 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physics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and key hardware.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13450" y="2101170"/>
            <a:ext cx="1571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Y. Wang…</a:t>
            </a:r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29513" y="743534"/>
            <a:ext cx="228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S. Bai, C. Yu, Y. Zhu,…</a:t>
            </a:r>
          </a:p>
          <a:p>
            <a:r>
              <a:rPr lang="en-US" altLang="zh-CN" sz="1600" dirty="0" smtClean="0"/>
              <a:t>H. Zhu, X. Wang, …</a:t>
            </a:r>
            <a:endParaRPr lang="zh-CN" alt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7821659" y="3778508"/>
            <a:ext cx="133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Y. Zhang…</a:t>
            </a:r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899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557970" y="3373597"/>
            <a:ext cx="2279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SCRF </a:t>
            </a:r>
            <a:r>
              <a:rPr lang="en-US" altLang="zh-C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Gallary</a:t>
            </a:r>
            <a:endParaRPr lang="en-US" altLang="zh-CN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4002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2522" y="2348880"/>
            <a:ext cx="3863975" cy="2732088"/>
          </a:xfrm>
        </p:spPr>
      </p:pic>
      <p:pic>
        <p:nvPicPr>
          <p:cNvPr id="384003" name="内容占位符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7" t="26714" b="35872"/>
          <a:stretch>
            <a:fillRect/>
          </a:stretch>
        </p:blipFill>
        <p:spPr bwMode="auto">
          <a:xfrm>
            <a:off x="530224" y="5175641"/>
            <a:ext cx="8074223" cy="116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4004" name="文本框 8"/>
          <p:cNvSpPr txBox="1">
            <a:spLocks noChangeArrowheads="1"/>
          </p:cNvSpPr>
          <p:nvPr/>
        </p:nvSpPr>
        <p:spPr bwMode="auto">
          <a:xfrm>
            <a:off x="0" y="250825"/>
            <a:ext cx="91440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eaLnBrk="0" hangingPunct="0">
              <a:spcBef>
                <a:spcPts val="75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1pPr>
            <a:lvl2pPr marL="742950" indent="-285750" eaLnBrk="0" hangingPunct="0">
              <a:spcBef>
                <a:spcPts val="375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2pPr>
            <a:lvl3pPr marL="1143000" indent="-228600" eaLnBrk="0" hangingPunct="0">
              <a:spcBef>
                <a:spcPts val="375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3pPr>
            <a:lvl4pPr marL="1600200" indent="-228600" eaLnBrk="0" hangingPunct="0"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4pPr>
            <a:lvl5pPr marL="2057400" indent="-228600" eaLnBrk="0" hangingPunct="0"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 typeface="Arial" pitchFamily="34" charset="0"/>
              <a:buNone/>
            </a:pPr>
            <a:r>
              <a:rPr lang="en-US" altLang="zh-C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RF Layout</a:t>
            </a:r>
          </a:p>
        </p:txBody>
      </p:sp>
      <p:pic>
        <p:nvPicPr>
          <p:cNvPr id="384005" name="内容占位符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913" y="1862935"/>
            <a:ext cx="29305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4006" name="内容占位符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500" y="3741723"/>
            <a:ext cx="296545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79512" y="924062"/>
            <a:ext cx="856488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000" b="1" dirty="0">
                <a:solidFill>
                  <a:srgbClr val="C00000"/>
                </a:solidFill>
                <a:cs typeface="Arial" panose="020B0604020202020204" pitchFamily="34" charset="0"/>
              </a:rPr>
              <a:t>For 30 MW Higgs:</a:t>
            </a:r>
          </a:p>
          <a:p>
            <a:pPr marL="273050">
              <a:spcBef>
                <a:spcPts val="6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Collider: 240 650 MHz 2-cell cavities in 40 cryomodules (6 cav./ module).</a:t>
            </a:r>
          </a:p>
          <a:p>
            <a:pPr marL="273050">
              <a:spcBef>
                <a:spcPts val="6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Booster: 96 1.3 GHz 9-cell cavities in 12 cryomodules (8 cav. / module</a:t>
            </a:r>
            <a:r>
              <a:rPr lang="en-US" altLang="zh-CN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altLang="zh-CN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9512" y="2032058"/>
            <a:ext cx="274563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000" b="1" dirty="0">
                <a:solidFill>
                  <a:srgbClr val="C00000"/>
                </a:solidFill>
                <a:cs typeface="Arial" panose="020B0604020202020204" pitchFamily="34" charset="0"/>
              </a:rPr>
              <a:t>For 50 MW Higgs: </a:t>
            </a:r>
            <a:endParaRPr lang="en-US" altLang="zh-CN" sz="20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add </a:t>
            </a: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Collider </a:t>
            </a:r>
            <a:endParaRPr lang="en-US" altLang="zh-CN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modules</a:t>
            </a: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8028384" y="1124744"/>
            <a:ext cx="80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J. </a:t>
            </a:r>
            <a:r>
              <a:rPr lang="en-US" altLang="zh-CN" dirty="0" err="1" smtClean="0"/>
              <a:t>Zhai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8918" y="6396144"/>
            <a:ext cx="7014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solidFill>
                  <a:srgbClr val="C00000"/>
                </a:solidFill>
              </a:rPr>
              <a:t>Space was reserved for </a:t>
            </a:r>
            <a:r>
              <a:rPr lang="en-US" altLang="zh-CN" sz="2000" b="1" dirty="0" err="1" smtClean="0">
                <a:solidFill>
                  <a:srgbClr val="C00000"/>
                </a:solidFill>
              </a:rPr>
              <a:t>ttbar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 upgrade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28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4315" y="76301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 smtClean="0">
                <a:solidFill>
                  <a:srgbClr val="C00000"/>
                </a:solidFill>
                <a:latin typeface="Calibri" panose="020F0502020204030204" pitchFamily="34" charset="0"/>
                <a:sym typeface="+mn-ea"/>
              </a:rPr>
              <a:t>    </a:t>
            </a:r>
            <a:r>
              <a:rPr kumimoji="1" lang="en-US" altLang="zh-CN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 High</a:t>
            </a:r>
            <a:r>
              <a:rPr kumimoji="1" lang="zh-CN" alt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1" lang="en-US" altLang="zh-CN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Energy</a:t>
            </a:r>
            <a:r>
              <a:rPr kumimoji="1" lang="zh-CN" alt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1" lang="en-US" altLang="zh-CN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CEPC Injector</a:t>
            </a:r>
            <a:r>
              <a:rPr kumimoji="1" lang="zh-CN" alt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1" lang="en-US" altLang="zh-CN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Based</a:t>
            </a:r>
            <a:r>
              <a:rPr kumimoji="1" lang="zh-CN" alt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br>
              <a:rPr kumimoji="1" lang="zh-CN" alt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kumimoji="1" lang="en-US" altLang="zh-CN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on</a:t>
            </a:r>
            <a:r>
              <a:rPr kumimoji="1" lang="zh-CN" alt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1" lang="en-US" altLang="zh-CN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Plasma</a:t>
            </a:r>
            <a:r>
              <a:rPr kumimoji="1" lang="zh-CN" alt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1" lang="en-US" altLang="zh-CN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Wakefield</a:t>
            </a:r>
            <a:r>
              <a:rPr kumimoji="1" lang="zh-CN" alt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1" lang="en-US" altLang="zh-CN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Accelerator</a:t>
            </a:r>
            <a:endParaRPr kumimoji="1"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9" y="4361059"/>
            <a:ext cx="6047933" cy="216530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34554" y="1452850"/>
            <a:ext cx="8452246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/>
              <a:buChar char="•"/>
            </a:pPr>
            <a:r>
              <a:rPr kumimoji="1"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Driver</a:t>
            </a:r>
            <a:r>
              <a:rPr kumimoji="1"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1"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trailer</a:t>
            </a:r>
            <a:r>
              <a:rPr kumimoji="1"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kumimoji="1"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</a:t>
            </a:r>
            <a:r>
              <a:rPr kumimoji="1"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r>
              <a:rPr kumimoji="1"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Photo-injector</a:t>
            </a:r>
          </a:p>
          <a:p>
            <a:pPr marL="285750" indent="-285750">
              <a:spcBef>
                <a:spcPts val="600"/>
              </a:spcBef>
              <a:buFont typeface="Arial" panose="020B0604020202020204"/>
              <a:buChar char="•"/>
            </a:pPr>
            <a:r>
              <a:rPr kumimoji="1"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HTR</a:t>
            </a:r>
            <a:r>
              <a:rPr kumimoji="1"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PWFA</a:t>
            </a:r>
            <a:r>
              <a:rPr kumimoji="1"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kumimoji="1"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good</a:t>
            </a:r>
            <a:r>
              <a:rPr kumimoji="1"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stability</a:t>
            </a:r>
            <a:r>
              <a:rPr kumimoji="1"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(single</a:t>
            </a:r>
            <a:r>
              <a:rPr kumimoji="1"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stage </a:t>
            </a:r>
            <a:r>
              <a:rPr kumimoji="1"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kumimoji="1" lang="zh-CN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kumimoji="1"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3-4,</a:t>
            </a:r>
            <a:r>
              <a:rPr kumimoji="1" lang="zh-CN" alt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Cascaded</a:t>
            </a:r>
            <a:r>
              <a:rPr kumimoji="1"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stage</a:t>
            </a:r>
            <a:r>
              <a:rPr kumimoji="1" lang="zh-CN" alt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6-12,</a:t>
            </a:r>
            <a:r>
              <a:rPr kumimoji="1"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high</a:t>
            </a:r>
            <a:r>
              <a:rPr kumimoji="1"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efficiency)</a:t>
            </a:r>
          </a:p>
          <a:p>
            <a:pPr marL="285750" indent="-285750">
              <a:spcBef>
                <a:spcPts val="600"/>
              </a:spcBef>
              <a:buFont typeface="Arial" panose="020B0604020202020204"/>
              <a:buChar char="•"/>
            </a:pPr>
            <a:r>
              <a:rPr kumimoji="1"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Positron generation and  acceleration in</a:t>
            </a:r>
            <a:r>
              <a:rPr kumimoji="1"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electron beam driven PWFA</a:t>
            </a:r>
            <a:r>
              <a:rPr kumimoji="1"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kumimoji="1"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1"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hollow</a:t>
            </a:r>
            <a:r>
              <a:rPr kumimoji="1"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plasma</a:t>
            </a:r>
            <a:r>
              <a:rPr kumimoji="1"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channel</a:t>
            </a:r>
            <a:r>
              <a:rPr kumimoji="1"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1"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kumimoji="1" lang="zh-CN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kumimoji="1"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73050" indent="-2730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@45GeV the plasma accelerated electron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and positron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beams satisfy the CEPC booster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injection  requirements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737" y="4109412"/>
            <a:ext cx="3222611" cy="24169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38728" y="1290611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W. Lu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331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lIns="457200" tIns="182880" bIns="18288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Funding in China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25" y="1371600"/>
            <a:ext cx="3500438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2698750"/>
            <a:ext cx="444182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/>
          <p:cNvSpPr/>
          <p:nvPr/>
        </p:nvSpPr>
        <p:spPr>
          <a:xfrm>
            <a:off x="381000" y="1295400"/>
            <a:ext cx="3922713" cy="1100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 fontAlgn="auto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dirty="0" smtClean="0">
                <a:solidFill>
                  <a:srgbClr val="C00000"/>
                </a:solidFill>
              </a:rPr>
              <a:t>HEP seed money </a:t>
            </a:r>
          </a:p>
          <a:p>
            <a:pPr lvl="1" algn="ctr" fontAlgn="auto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dirty="0" smtClean="0">
                <a:solidFill>
                  <a:srgbClr val="0000CC"/>
                </a:solidFill>
              </a:rPr>
              <a:t>11 M RMB/3 years (2015-2017</a:t>
            </a:r>
            <a:r>
              <a:rPr lang="en-US" altLang="zh-CN" dirty="0" smtClean="0">
                <a:solidFill>
                  <a:srgbClr val="0070C0"/>
                </a:solidFill>
              </a:rPr>
              <a:t>) </a:t>
            </a:r>
            <a:endParaRPr lang="zh-CN" altLang="en-US" sz="1600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65675" y="4016375"/>
            <a:ext cx="4378325" cy="13239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dirty="0" smtClean="0">
                <a:solidFill>
                  <a:srgbClr val="0000CC"/>
                </a:solidFill>
              </a:rPr>
              <a:t>40M RMB   </a:t>
            </a:r>
            <a:r>
              <a:rPr lang="en-US" altLang="zh-CN" sz="2000" dirty="0" smtClean="0">
                <a:solidFill>
                  <a:srgbClr val="7030A0"/>
                </a:solidFill>
              </a:rPr>
              <a:t>CAS talent program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dirty="0" smtClean="0">
                <a:solidFill>
                  <a:srgbClr val="0000CC"/>
                </a:solidFill>
              </a:rPr>
              <a:t>&gt;200M RMB</a:t>
            </a:r>
            <a:r>
              <a:rPr lang="en-US" altLang="zh-CN" sz="2000" dirty="0" smtClean="0">
                <a:solidFill>
                  <a:srgbClr val="7030A0"/>
                </a:solidFill>
              </a:rPr>
              <a:t> CAS fund for HTS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dirty="0" smtClean="0">
                <a:solidFill>
                  <a:srgbClr val="0000CC"/>
                </a:solidFill>
              </a:rPr>
              <a:t>500M RMB  </a:t>
            </a:r>
            <a:r>
              <a:rPr lang="en-US" altLang="zh-CN" sz="2000" dirty="0" smtClean="0">
                <a:solidFill>
                  <a:srgbClr val="7030A0"/>
                </a:solidFill>
              </a:rPr>
              <a:t>Beijing city for light source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dirty="0" smtClean="0">
                <a:solidFill>
                  <a:srgbClr val="0000CC"/>
                </a:solidFill>
              </a:rPr>
              <a:t>~100M </a:t>
            </a:r>
            <a:r>
              <a:rPr lang="en-US" altLang="zh-CN" sz="2000" dirty="0">
                <a:solidFill>
                  <a:srgbClr val="0000CC"/>
                </a:solidFill>
              </a:rPr>
              <a:t>RMB</a:t>
            </a:r>
            <a:r>
              <a:rPr lang="en-US" altLang="zh-CN" sz="2000" dirty="0" smtClean="0">
                <a:solidFill>
                  <a:srgbClr val="7030A0"/>
                </a:solidFill>
              </a:rPr>
              <a:t> other agencies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21263" y="1887538"/>
            <a:ext cx="3700462" cy="10779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dirty="0">
                <a:solidFill>
                  <a:srgbClr val="C00000"/>
                </a:solidFill>
                <a:latin typeface="Calibri"/>
                <a:ea typeface="宋体"/>
              </a:rPr>
              <a:t>Funding from the MOST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7030A0"/>
                </a:solidFill>
                <a:latin typeface="Calibri"/>
                <a:ea typeface="宋体"/>
              </a:rPr>
              <a:t>36 M in 2016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7030A0"/>
                </a:solidFill>
                <a:latin typeface="Calibri"/>
                <a:ea typeface="宋体"/>
              </a:rPr>
              <a:t>31 M in 2018</a:t>
            </a:r>
            <a:endParaRPr lang="zh-CN" altLang="en-US" dirty="0">
              <a:solidFill>
                <a:srgbClr val="7030A0"/>
              </a:solidFill>
              <a:latin typeface="Calibri"/>
              <a:ea typeface="宋体"/>
            </a:endParaRPr>
          </a:p>
        </p:txBody>
      </p:sp>
      <p:sp>
        <p:nvSpPr>
          <p:cNvPr id="20" name="TextBox 9"/>
          <p:cNvSpPr txBox="1">
            <a:spLocks noChangeArrowheads="1"/>
          </p:cNvSpPr>
          <p:nvPr/>
        </p:nvSpPr>
        <p:spPr bwMode="auto">
          <a:xfrm>
            <a:off x="484188" y="6096000"/>
            <a:ext cx="8237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>
                <a:solidFill>
                  <a:srgbClr val="C00000"/>
                </a:solidFill>
              </a:rPr>
              <a:t>Funding needed for CEPC design and R&amp;D are mostly satisfied</a:t>
            </a:r>
            <a:endParaRPr lang="zh-CN" altLang="en-US" sz="2400">
              <a:solidFill>
                <a:srgbClr val="C00000"/>
              </a:solidFill>
            </a:endParaRPr>
          </a:p>
        </p:txBody>
      </p:sp>
      <p:sp>
        <p:nvSpPr>
          <p:cNvPr id="9" name="灯片编号占位符 10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15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标题 3"/>
          <p:cNvSpPr>
            <a:spLocks noGrp="1"/>
          </p:cNvSpPr>
          <p:nvPr>
            <p:ph type="ctrTitle"/>
          </p:nvPr>
        </p:nvSpPr>
        <p:spPr>
          <a:xfrm>
            <a:off x="1850311" y="1746"/>
            <a:ext cx="5829300" cy="621506"/>
          </a:xfrm>
        </p:spPr>
        <p:txBody>
          <a:bodyPr anchor="ctr">
            <a:normAutofit fontScale="90000"/>
          </a:bodyPr>
          <a:lstStyle/>
          <a:p>
            <a:r>
              <a:rPr lang="en-US" altLang="en-US" b="1" kern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</a:t>
            </a:r>
            <a:r>
              <a:rPr lang="zh-CN" altLang="en-US" b="1" kern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kern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Site Selections</a:t>
            </a:r>
          </a:p>
        </p:txBody>
      </p:sp>
      <p:sp>
        <p:nvSpPr>
          <p:cNvPr id="92162" name="副标题 4"/>
          <p:cNvSpPr>
            <a:spLocks noGrp="1"/>
          </p:cNvSpPr>
          <p:nvPr>
            <p:ph type="subTitle" idx="1"/>
          </p:nvPr>
        </p:nvSpPr>
        <p:spPr>
          <a:xfrm>
            <a:off x="-10478" y="3717322"/>
            <a:ext cx="8077200" cy="1823085"/>
          </a:xfrm>
        </p:spPr>
        <p:txBody>
          <a:bodyPr anchor="t">
            <a:noAutofit/>
          </a:bodyPr>
          <a:lstStyle/>
          <a:p>
            <a:pPr algn="l" defTabSz="685800"/>
            <a:r>
              <a:rPr lang="en-US" altLang="zh-CN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1) Qin </a:t>
            </a:r>
            <a:r>
              <a:rPr lang="en-US" altLang="zh-CN" sz="14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huang</a:t>
            </a:r>
            <a:r>
              <a:rPr lang="en-US" altLang="zh-CN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  <a:r>
              <a:rPr lang="en-US" altLang="zh-CN" sz="14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dao</a:t>
            </a:r>
            <a:r>
              <a:rPr lang="en-US" altLang="zh-CN" sz="1400" b="1" dirty="0">
                <a:solidFill>
                  <a:schemeClr val="tx1"/>
                </a:solidFill>
                <a:sym typeface="Arial" panose="020B0604020202020204" pitchFamily="34" charset="0"/>
              </a:rPr>
              <a:t>,</a:t>
            </a:r>
            <a:r>
              <a:rPr lang="en-US" altLang="zh-CN" sz="1400" b="1" dirty="0" smtClean="0">
                <a:solidFill>
                  <a:schemeClr val="tx1"/>
                </a:solidFill>
                <a:sym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chemeClr val="tx1"/>
                </a:solidFill>
                <a:sym typeface="Arial" panose="020B0604020202020204" pitchFamily="34" charset="0"/>
              </a:rPr>
              <a:t>Hebei</a:t>
            </a:r>
            <a:r>
              <a:rPr lang="zh-CN" altLang="en-US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  <a:r>
              <a:rPr lang="zh-CN" alt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（</a:t>
            </a:r>
            <a:r>
              <a:rPr lang="en-US" altLang="zh-CN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Completed in 2014</a:t>
            </a:r>
            <a:r>
              <a:rPr lang="zh-CN" alt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）</a:t>
            </a:r>
          </a:p>
          <a:p>
            <a:pPr algn="l" defTabSz="685800">
              <a:buFont typeface="Arial" panose="020B0604020202020204" pitchFamily="34" charset="0"/>
              <a:buNone/>
            </a:pPr>
            <a:r>
              <a:rPr lang="en-US" altLang="zh-CN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2)</a:t>
            </a:r>
            <a:r>
              <a:rPr lang="zh-CN" alt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  <a:r>
              <a:rPr lang="en-US" altLang="zh-CN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Huang Ling</a:t>
            </a:r>
            <a:r>
              <a:rPr lang="en-US" altLang="zh-CN" sz="1400" b="1" dirty="0" smtClean="0">
                <a:solidFill>
                  <a:schemeClr val="tx1"/>
                </a:solidFill>
                <a:sym typeface="Arial" panose="020B0604020202020204" pitchFamily="34" charset="0"/>
              </a:rPr>
              <a:t>, </a:t>
            </a:r>
            <a:r>
              <a:rPr lang="en-US" altLang="zh-CN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Shanxi</a:t>
            </a:r>
            <a:r>
              <a:rPr lang="zh-CN" alt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（</a:t>
            </a:r>
            <a:r>
              <a:rPr lang="en-US" altLang="zh-CN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Completed in 2017)</a:t>
            </a:r>
          </a:p>
          <a:p>
            <a:pPr algn="l" defTabSz="685800">
              <a:buFont typeface="Arial" panose="020B0604020202020204" pitchFamily="34" charset="0"/>
              <a:buNone/>
            </a:pPr>
            <a:r>
              <a:rPr lang="en-US" altLang="zh-CN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3)</a:t>
            </a:r>
            <a:r>
              <a:rPr lang="en-US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Shen </a:t>
            </a:r>
            <a:r>
              <a:rPr lang="en-US" sz="14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shan</a:t>
            </a:r>
            <a:r>
              <a:rPr lang="en-US" sz="1400" b="1" dirty="0" smtClean="0">
                <a:solidFill>
                  <a:schemeClr val="tx1"/>
                </a:solidFill>
                <a:sym typeface="Arial" panose="020B0604020202020204" pitchFamily="34" charset="0"/>
              </a:rPr>
              <a:t>, </a:t>
            </a:r>
            <a:r>
              <a:rPr lang="en-US" altLang="zh-CN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Guangdong </a:t>
            </a:r>
            <a:r>
              <a:rPr lang="en-US" altLang="zh-CN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(Completed in 2016)</a:t>
            </a:r>
            <a:endParaRPr lang="zh-CN" altLang="en-US" sz="1400" b="1" kern="1200" dirty="0">
              <a:solidFill>
                <a:schemeClr val="tx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  <a:p>
            <a:pPr algn="l" defTabSz="685800">
              <a:buFont typeface="Arial" panose="020B0604020202020204" pitchFamily="34" charset="0"/>
              <a:buNone/>
            </a:pPr>
            <a:r>
              <a:rPr lang="en-US" altLang="zh-CN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4) Baoding (</a:t>
            </a:r>
            <a:r>
              <a:rPr lang="en-US" altLang="zh-CN" sz="14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Xiong</a:t>
            </a:r>
            <a:r>
              <a:rPr lang="en-US" altLang="zh-CN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 an), Hebei</a:t>
            </a:r>
            <a:r>
              <a:rPr lang="zh-CN" altLang="zh-CN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  <a:r>
              <a:rPr lang="en-US" altLang="zh-CN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(Started in August 2017, near Beijing </a:t>
            </a:r>
            <a:r>
              <a:rPr lang="en-US" altLang="zh-CN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)</a:t>
            </a:r>
            <a:endParaRPr lang="en-US" altLang="zh-CN" sz="1400" b="1" kern="1200" dirty="0">
              <a:solidFill>
                <a:schemeClr val="tx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  <a:p>
            <a:pPr algn="l" defTabSz="685800">
              <a:buFont typeface="Arial" panose="020B0604020202020204" pitchFamily="34" charset="0"/>
              <a:buNone/>
            </a:pPr>
            <a:r>
              <a:rPr lang="en-US" altLang="zh-CN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5) Zhejiang </a:t>
            </a:r>
            <a:r>
              <a:rPr lang="en-US" altLang="zh-CN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(</a:t>
            </a:r>
            <a:r>
              <a:rPr lang="en-US" altLang="zh-CN" sz="1400" b="1" dirty="0" smtClean="0">
                <a:solidFill>
                  <a:schemeClr val="tx1"/>
                </a:solidFill>
                <a:sym typeface="Arial" panose="020B0604020202020204" pitchFamily="34" charset="0"/>
              </a:rPr>
              <a:t>started in March 2018, near Shanghai</a:t>
            </a:r>
            <a:r>
              <a:rPr lang="en-US" altLang="zh-CN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)</a:t>
            </a:r>
            <a:endParaRPr lang="en-US" altLang="zh-CN" sz="1400" b="1" kern="1200" dirty="0">
              <a:solidFill>
                <a:schemeClr val="tx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  <a:p>
            <a:pPr algn="l" defTabSz="685800"/>
            <a:r>
              <a:rPr lang="en-US" altLang="zh-CN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6) Jiangsu </a:t>
            </a:r>
            <a:r>
              <a:rPr lang="en-US" altLang="zh-CN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(</a:t>
            </a:r>
            <a:r>
              <a:rPr lang="en-US" altLang="zh-CN" sz="1400" b="1" dirty="0">
                <a:solidFill>
                  <a:schemeClr val="tx1"/>
                </a:solidFill>
                <a:sym typeface="Arial" panose="020B0604020202020204" pitchFamily="34" charset="0"/>
              </a:rPr>
              <a:t>started in </a:t>
            </a:r>
            <a:r>
              <a:rPr lang="en-US" altLang="zh-CN" sz="1400" b="1" dirty="0" smtClean="0">
                <a:solidFill>
                  <a:schemeClr val="tx1"/>
                </a:solidFill>
                <a:sym typeface="Arial" panose="020B0604020202020204" pitchFamily="34" charset="0"/>
              </a:rPr>
              <a:t>May </a:t>
            </a:r>
            <a:r>
              <a:rPr lang="en-US" altLang="zh-CN" sz="1400" b="1" dirty="0">
                <a:solidFill>
                  <a:schemeClr val="tx1"/>
                </a:solidFill>
                <a:sym typeface="Arial" panose="020B0604020202020204" pitchFamily="34" charset="0"/>
              </a:rPr>
              <a:t>2018</a:t>
            </a:r>
            <a:r>
              <a:rPr lang="en-US" altLang="zh-CN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rPr>
              <a:t>)</a:t>
            </a:r>
            <a:endParaRPr lang="en-US" altLang="zh-CN" sz="1400" b="1" kern="1200" dirty="0">
              <a:solidFill>
                <a:schemeClr val="tx1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92164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91935" y="898525"/>
            <a:ext cx="2268220" cy="14554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65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19240" y="2392680"/>
            <a:ext cx="2248535" cy="1522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66" name="图片 5" descr="32YZYHB20126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19240" y="3914775"/>
            <a:ext cx="2248535" cy="149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67" name="图片 1" descr="China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53945" y="898525"/>
            <a:ext cx="3348355" cy="282194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92168" name="直接箭头连接符 2"/>
          <p:cNvCxnSpPr>
            <a:endCxn id="92164" idx="1"/>
          </p:cNvCxnSpPr>
          <p:nvPr/>
        </p:nvCxnSpPr>
        <p:spPr>
          <a:xfrm flipV="1">
            <a:off x="5001895" y="1626235"/>
            <a:ext cx="1590040" cy="274955"/>
          </a:xfrm>
          <a:prstGeom prst="straightConnector1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92169" name="直接箭头连接符 3"/>
          <p:cNvCxnSpPr/>
          <p:nvPr/>
        </p:nvCxnSpPr>
        <p:spPr>
          <a:xfrm>
            <a:off x="4404995" y="2540000"/>
            <a:ext cx="2186940" cy="882015"/>
          </a:xfrm>
          <a:prstGeom prst="straightConnector1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92170" name="直接箭头连接符 4"/>
          <p:cNvCxnSpPr>
            <a:endCxn id="92166" idx="1"/>
          </p:cNvCxnSpPr>
          <p:nvPr/>
        </p:nvCxnSpPr>
        <p:spPr>
          <a:xfrm>
            <a:off x="4918710" y="3303905"/>
            <a:ext cx="1700530" cy="1360170"/>
          </a:xfrm>
          <a:prstGeom prst="straightConnector1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92171" name="文本框 5"/>
          <p:cNvSpPr txBox="1"/>
          <p:nvPr/>
        </p:nvSpPr>
        <p:spPr>
          <a:xfrm>
            <a:off x="7270274" y="1798003"/>
            <a:ext cx="194310" cy="1066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en-US" altLang="zh-CN" sz="100">
                <a:latin typeface="Arial" panose="020B0604020202020204" pitchFamily="34" charset="0"/>
                <a:ea typeface="宋体" panose="02010600030101010101" pitchFamily="2" charset="-122"/>
              </a:rPr>
              <a:t>1)</a:t>
            </a:r>
          </a:p>
        </p:txBody>
      </p:sp>
      <p:sp>
        <p:nvSpPr>
          <p:cNvPr id="92172" name="文本框 6"/>
          <p:cNvSpPr txBox="1"/>
          <p:nvPr/>
        </p:nvSpPr>
        <p:spPr>
          <a:xfrm>
            <a:off x="7075885" y="3483769"/>
            <a:ext cx="194310" cy="1066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en-US" altLang="zh-CN" sz="100">
                <a:latin typeface="Arial" panose="020B0604020202020204" pitchFamily="34" charset="0"/>
                <a:ea typeface="宋体" panose="02010600030101010101" pitchFamily="2" charset="-122"/>
              </a:rPr>
              <a:t>2)</a:t>
            </a:r>
          </a:p>
        </p:txBody>
      </p:sp>
      <p:sp>
        <p:nvSpPr>
          <p:cNvPr id="92173" name="文本框 7"/>
          <p:cNvSpPr txBox="1"/>
          <p:nvPr/>
        </p:nvSpPr>
        <p:spPr>
          <a:xfrm>
            <a:off x="7059216" y="5022056"/>
            <a:ext cx="194310" cy="1066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en-US" altLang="zh-CN" sz="100">
                <a:latin typeface="Arial" panose="020B0604020202020204" pitchFamily="34" charset="0"/>
                <a:ea typeface="宋体" panose="02010600030101010101" pitchFamily="2" charset="-122"/>
              </a:rPr>
              <a:t>3)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229350" y="120713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1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282055" y="277622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2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163310" y="455358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3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245900" y="2926524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4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742315"/>
            <a:ext cx="2514600" cy="2561590"/>
          </a:xfrm>
          <a:prstGeom prst="rect">
            <a:avLst/>
          </a:prstGeom>
        </p:spPr>
      </p:pic>
      <p:cxnSp>
        <p:nvCxnSpPr>
          <p:cNvPr id="13" name="直接箭头连接符 3"/>
          <p:cNvCxnSpPr/>
          <p:nvPr/>
        </p:nvCxnSpPr>
        <p:spPr>
          <a:xfrm flipH="1">
            <a:off x="698889" y="2088896"/>
            <a:ext cx="4133215" cy="514350"/>
          </a:xfrm>
          <a:prstGeom prst="straightConnector1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" y="5652492"/>
            <a:ext cx="8940749" cy="1114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156970" y="5413375"/>
            <a:ext cx="492252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dirty="0" smtClean="0">
                <a:latin typeface="Calibri" panose="020F0502020204030204" pitchFamily="34" charset="0"/>
                <a:sym typeface="+mn-ea"/>
              </a:rPr>
              <a:t>Longitudinal profile of tunnel </a:t>
            </a:r>
            <a:r>
              <a:rPr lang="zh-CN" altLang="en-US" dirty="0" smtClean="0">
                <a:latin typeface="Calibri" panose="020F0502020204030204" pitchFamily="34" charset="0"/>
                <a:sym typeface="+mn-ea"/>
              </a:rPr>
              <a:t>（</a:t>
            </a:r>
            <a:r>
              <a:rPr lang="en-US" altLang="zh-CN" dirty="0" smtClean="0">
                <a:latin typeface="Calibri" panose="020F0502020204030204" pitchFamily="34" charset="0"/>
                <a:sym typeface="+mn-ea"/>
              </a:rPr>
              <a:t>at </a:t>
            </a:r>
            <a:r>
              <a:rPr lang="en-US" altLang="zh-CN" dirty="0" err="1" smtClean="0">
                <a:latin typeface="Calibri" panose="020F0502020204030204" pitchFamily="34" charset="0"/>
                <a:sym typeface="+mn-ea"/>
              </a:rPr>
              <a:t>Funing</a:t>
            </a:r>
            <a:r>
              <a:rPr lang="en-US" altLang="zh-CN" dirty="0" smtClean="0">
                <a:latin typeface="Calibri" panose="020F0502020204030204" pitchFamily="34" charset="0"/>
                <a:sym typeface="+mn-ea"/>
              </a:rPr>
              <a:t> site, 1</a:t>
            </a:r>
            <a:r>
              <a:rPr lang="zh-CN" altLang="en-US" dirty="0" smtClean="0">
                <a:latin typeface="Calibri" panose="020F0502020204030204" pitchFamily="34" charset="0"/>
                <a:sym typeface="+mn-ea"/>
              </a:rPr>
              <a:t>）</a:t>
            </a:r>
            <a:r>
              <a:rPr lang="en-US" altLang="zh-CN" dirty="0" smtClean="0">
                <a:sym typeface="+mn-ea"/>
              </a:rPr>
              <a:t> 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81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190500" y="917544"/>
            <a:ext cx="4191000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new SRF testing facility is under construction, thanks to Beijing municipal government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Shanghai government decided to support significantly the Shanghai Coherent Light Facility(SCLF).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432 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 </a:t>
            </a:r>
            <a:r>
              <a:rPr lang="en-US" altLang="zh-CN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GHz cavities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ryomodules</a:t>
            </a:r>
            <a:endParaRPr lang="en-US" altLang="zh-CN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IHEP plans to collaborate with SINAP and provide &gt; 1/3 of cavities and </a:t>
            </a:r>
            <a:r>
              <a:rPr lang="en-US" altLang="zh-CN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cryomodules</a:t>
            </a:r>
            <a:r>
              <a:rPr lang="en-US" altLang="zh-CN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excellent exercise </a:t>
            </a:r>
            <a:r>
              <a:rPr lang="en-US" altLang="zh-CN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us. </a:t>
            </a:r>
            <a:endParaRPr lang="en-US" altLang="zh-CN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标题 1"/>
          <p:cNvSpPr txBox="1">
            <a:spLocks/>
          </p:cNvSpPr>
          <p:nvPr/>
        </p:nvSpPr>
        <p:spPr>
          <a:xfrm>
            <a:off x="381000" y="76200"/>
            <a:ext cx="8429684" cy="6858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4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SRF Cavities</a:t>
            </a:r>
            <a:endParaRPr lang="zh-CN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0" y="1381953"/>
            <a:ext cx="4724400" cy="3214686"/>
          </a:xfrm>
          <a:prstGeom prst="rect">
            <a:avLst/>
          </a:prstGeom>
        </p:spPr>
      </p:pic>
      <p:sp>
        <p:nvSpPr>
          <p:cNvPr id="21" name="文本框 12"/>
          <p:cNvSpPr txBox="1"/>
          <p:nvPr/>
        </p:nvSpPr>
        <p:spPr>
          <a:xfrm>
            <a:off x="4866900" y="843072"/>
            <a:ext cx="4128624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altLang="zh-CN" sz="1600" b="1" dirty="0">
                <a:latin typeface="Times New Roman" panose="02020603050405020304"/>
                <a:cs typeface="Times New Roman" panose="02020603050405020304"/>
              </a:rPr>
              <a:t>4500 m</a:t>
            </a:r>
            <a:r>
              <a:rPr lang="en-US" altLang="zh-CN" sz="1600" b="1" baseline="30000" dirty="0">
                <a:latin typeface="Times New Roman" panose="02020603050405020304"/>
                <a:cs typeface="Times New Roman" panose="02020603050405020304"/>
              </a:rPr>
              <a:t>2 </a:t>
            </a:r>
            <a:r>
              <a:rPr lang="en-US" altLang="zh-CN" sz="1600" b="1" dirty="0">
                <a:latin typeface="Times New Roman" panose="02020603050405020304"/>
                <a:cs typeface="Times New Roman" panose="02020603050405020304"/>
              </a:rPr>
              <a:t>SRF lab</a:t>
            </a:r>
            <a:r>
              <a:rPr lang="en-US" altLang="zh-CN" sz="1400" b="1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altLang="zh-CN" sz="1600" dirty="0">
                <a:latin typeface="Times New Roman" panose="02020603050405020304"/>
                <a:cs typeface="Times New Roman" panose="02020603050405020304"/>
              </a:rPr>
              <a:t>in the </a:t>
            </a:r>
            <a:r>
              <a:rPr lang="en-US" altLang="zh-CN" sz="1600" dirty="0">
                <a:solidFill>
                  <a:srgbClr val="BF0000"/>
                </a:solidFill>
                <a:latin typeface="Times New Roman" panose="02020603050405020304"/>
                <a:cs typeface="Times New Roman" panose="02020603050405020304"/>
              </a:rPr>
              <a:t>Platform of Advanced Photon Source Technology R&amp;D (PAPS)</a:t>
            </a:r>
            <a:endParaRPr lang="zh-CN" altLang="en-US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4654317"/>
            <a:ext cx="4042524" cy="187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t="14767" r="671" b="53133"/>
          <a:stretch/>
        </p:blipFill>
        <p:spPr bwMode="auto">
          <a:xfrm>
            <a:off x="68088" y="5156095"/>
            <a:ext cx="4808712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553200" y="6420358"/>
            <a:ext cx="2133600" cy="365125"/>
          </a:xfrm>
        </p:spPr>
        <p:txBody>
          <a:bodyPr/>
          <a:lstStyle/>
          <a:p>
            <a:fld id="{0A5276BE-B8C4-4399-BEE9-C19C59FEDAF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956376" y="548680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J. </a:t>
            </a:r>
            <a:r>
              <a:rPr lang="en-US" altLang="zh-CN" dirty="0" err="1" smtClean="0"/>
              <a:t>Zhai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116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6342062" cy="648072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R&amp;D results</a:t>
            </a:r>
            <a:endParaRPr lang="zh-CN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4800" y="913877"/>
            <a:ext cx="6135216" cy="555133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 CEPC 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650MHz 1-cell cavity 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completed the vertical test. </a:t>
            </a:r>
          </a:p>
          <a:p>
            <a:pPr>
              <a:spcBef>
                <a:spcPts val="300"/>
              </a:spcBef>
            </a:pPr>
            <a:r>
              <a:rPr lang="en-US" altLang="zh-CN" sz="2400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 CEPC </a:t>
            </a:r>
            <a:r>
              <a:rPr lang="en-US" altLang="zh-CN" sz="24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650MHz 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2-cell</a:t>
            </a:r>
            <a:r>
              <a:rPr lang="zh-CN" altLang="en-US" sz="24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cavity 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completed, to be test soon</a:t>
            </a:r>
          </a:p>
          <a:p>
            <a:pPr>
              <a:spcBef>
                <a:spcPts val="300"/>
              </a:spcBef>
            </a:pPr>
            <a:r>
              <a:rPr lang="en-US" altLang="zh-CN" sz="2400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  <a:r>
              <a:rPr lang="en-US" altLang="zh-CN" sz="2400" baseline="30000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st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EP facility is under construction(ADS funding and others), ready this autumn</a:t>
            </a:r>
          </a:p>
          <a:p>
            <a:pPr>
              <a:spcBef>
                <a:spcPts val="300"/>
              </a:spcBef>
            </a:pPr>
            <a:r>
              <a:rPr lang="en-US" altLang="zh-CN" sz="2400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Two 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CEPC 650MHz 1-cell 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cavities tried N-doping, </a:t>
            </a:r>
            <a:r>
              <a:rPr lang="en-US" altLang="zh-CN" sz="2400" i="1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</a:t>
            </a:r>
            <a:r>
              <a:rPr lang="en-US" altLang="zh-CN" sz="2400" baseline="-25000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 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increase is seen. </a:t>
            </a:r>
            <a:endParaRPr lang="en-US" altLang="zh-CN" sz="2400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endParaRPr lang="zh-CN" altLang="en-US" sz="2200" dirty="0">
              <a:ea typeface="微软雅黑"/>
              <a:cs typeface="Times New Roman"/>
            </a:endParaRPr>
          </a:p>
          <a:p>
            <a:endParaRPr lang="zh-CN" altLang="en-US" sz="2400" dirty="0">
              <a:ea typeface="微软雅黑" panose="020B0503020204020204" pitchFamily="34" charset="-122"/>
              <a:cs typeface="Times New Roman"/>
            </a:endParaRPr>
          </a:p>
          <a:p>
            <a:endParaRPr lang="zh-CN" altLang="en-US" dirty="0"/>
          </a:p>
        </p:txBody>
      </p:sp>
      <p:pic>
        <p:nvPicPr>
          <p:cNvPr id="4" name="Picture 28" descr="http://www.ihep.cas.cn/xwdt/gnxw/2017/201710/W0201710303450486810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22354"/>
            <a:ext cx="3911476" cy="269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ihep.cas.cn/xwdt/gnxw/2017/201705/W0201705045311753539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73775"/>
            <a:ext cx="4137039" cy="264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 descr="D:\CEPC\650MHz单cell超导腔\20170503垂直测试\3#腔\IMG_20170323_11074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9" b="1450"/>
          <a:stretch>
            <a:fillRect/>
          </a:stretch>
        </p:blipFill>
        <p:spPr bwMode="auto">
          <a:xfrm>
            <a:off x="6903596" y="300970"/>
            <a:ext cx="2209924" cy="2960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9606" y="3305315"/>
            <a:ext cx="2288674" cy="76846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341CA-B277-464C-9C7B-62BAF57393C7}" type="slidenum">
              <a:rPr lang="zh-CN" altLang="en-US" smtClean="0"/>
              <a:pPr>
                <a:defRPr/>
              </a:pPr>
              <a:t>27</a:t>
            </a:fld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8079808" y="4073775"/>
            <a:ext cx="811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P. </a:t>
            </a:r>
            <a:r>
              <a:rPr lang="en-US" altLang="zh-CN" dirty="0" err="1" smtClean="0"/>
              <a:t>Sha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378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zh-C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Efficiency Klystrons</a:t>
            </a:r>
            <a:endParaRPr lang="zh-CN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1124744"/>
            <a:ext cx="4978896" cy="5436870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Goal: CW Power &gt; 800 kW, Efficiency &gt; 80%,  Lifetime &gt; 100 k 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hrs</a:t>
            </a:r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800"/>
              </a:spcBef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collaboration with the Institute of Electronics of CAS, and 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Kunshan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Guoli</a:t>
            </a:r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800"/>
              </a:spcBef>
            </a:pPr>
            <a:r>
              <a:rPr lang="en-US" altLang="zh-CN" sz="2000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Design of the first klystron with an efficiency of </a:t>
            </a:r>
            <a:r>
              <a:rPr lang="en-US" altLang="zh-CN" sz="20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65</a:t>
            </a:r>
            <a:r>
              <a:rPr lang="en-US" altLang="zh-CN" sz="2000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% has completed. Manufacturing contract signed. Available this year.</a:t>
            </a:r>
          </a:p>
          <a:p>
            <a:pPr algn="just">
              <a:spcBef>
                <a:spcPts val="800"/>
              </a:spcBef>
            </a:pPr>
            <a:r>
              <a:rPr lang="en-US" altLang="zh-CN" sz="2000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Design of the second higher efficiency (70%) klystron will be finished soon. Production next year. </a:t>
            </a:r>
            <a:endParaRPr lang="en-US" altLang="zh-CN" sz="2000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algn="just">
              <a:spcBef>
                <a:spcPts val="800"/>
              </a:spcBef>
            </a:pPr>
            <a:r>
              <a:rPr lang="en-US" altLang="zh-CN" sz="2000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Based on the test results, the high efficiency klystron (80%) will be built in 2020-2021</a:t>
            </a:r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4" descr="C:\Users\admin\Pictures\W0201611187427772597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7" t="33656" r="13477" b="1382"/>
          <a:stretch>
            <a:fillRect/>
          </a:stretch>
        </p:blipFill>
        <p:spPr bwMode="auto">
          <a:xfrm>
            <a:off x="5429789" y="4090416"/>
            <a:ext cx="3575012" cy="2425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803" y="2414016"/>
            <a:ext cx="1509674" cy="1597446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4"/>
          <a:stretch>
            <a:fillRect/>
          </a:stretch>
        </p:blipFill>
        <p:spPr>
          <a:xfrm>
            <a:off x="7159410" y="2414016"/>
            <a:ext cx="1800200" cy="1597446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318" y="990600"/>
            <a:ext cx="3532184" cy="137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420358"/>
            <a:ext cx="2133600" cy="365125"/>
          </a:xfrm>
        </p:spPr>
        <p:txBody>
          <a:bodyPr/>
          <a:lstStyle/>
          <a:p>
            <a:pPr>
              <a:defRPr/>
            </a:pPr>
            <a:fld id="{C53341CA-B277-464C-9C7B-62BAF57393C7}" type="slidenum">
              <a:rPr lang="zh-CN" altLang="en-US" smtClean="0"/>
              <a:pPr>
                <a:defRPr/>
              </a:pPr>
              <a:t>28</a:t>
            </a:fld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72400" y="620688"/>
            <a:ext cx="9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Z. Zhou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864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altLang="zh-C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prototypes</a:t>
            </a:r>
            <a:endParaRPr lang="zh-CN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22688" y="3429000"/>
            <a:ext cx="3922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 smtClean="0">
                <a:solidFill>
                  <a:prstClr val="black"/>
                </a:solidFill>
                <a:latin typeface="Times New Roman"/>
                <a:ea typeface="微软雅黑"/>
                <a:cs typeface="Times New Roman"/>
              </a:rPr>
              <a:t>High precision, low field dipole magnet</a:t>
            </a:r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671"/>
            <a:ext cx="3183547" cy="200032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908" y="1391397"/>
            <a:ext cx="2464051" cy="2089025"/>
          </a:xfrm>
          <a:prstGeom prst="rect">
            <a:avLst/>
          </a:prstGeom>
        </p:spPr>
      </p:pic>
      <p:pic>
        <p:nvPicPr>
          <p:cNvPr id="7" name="图片 6" descr="126"/>
          <p:cNvPicPr/>
          <p:nvPr/>
        </p:nvPicPr>
        <p:blipFill>
          <a:blip r:embed="rId4"/>
          <a:stretch>
            <a:fillRect/>
          </a:stretch>
        </p:blipFill>
        <p:spPr>
          <a:xfrm>
            <a:off x="345388" y="4030283"/>
            <a:ext cx="2838159" cy="1944216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5"/>
          <a:stretch>
            <a:fillRect/>
          </a:stretch>
        </p:blipFill>
        <p:spPr>
          <a:xfrm>
            <a:off x="3129956" y="4149080"/>
            <a:ext cx="2585953" cy="17066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944472" y="6237312"/>
            <a:ext cx="3288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 smtClean="0">
                <a:solidFill>
                  <a:prstClr val="black"/>
                </a:solidFill>
                <a:latin typeface="Times New Roman"/>
                <a:ea typeface="微软雅黑"/>
                <a:cs typeface="Times New Roman"/>
              </a:rPr>
              <a:t>6m long vacuum pipes(Al &amp; Cu)</a:t>
            </a:r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959" y="1428671"/>
            <a:ext cx="3475008" cy="215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567" y="4509000"/>
            <a:ext cx="2265792" cy="21600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259567" y="3837527"/>
            <a:ext cx="2708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  <a:latin typeface="微软雅黑"/>
                <a:ea typeface="微软雅黑"/>
              </a:rPr>
              <a:t>Electrostatic separator 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4DA1EC-C06F-4BA3-8CFB-8DB17F6C549D}" type="slidenum">
              <a:rPr lang="zh-CN" altLang="en-US" smtClean="0"/>
              <a:pPr>
                <a:defRPr/>
              </a:pPr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18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80244" y="307504"/>
            <a:ext cx="8229600" cy="762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Proposal</a:t>
            </a:r>
            <a:r>
              <a:rPr kumimoji="1" lang="ja-JP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kumimoji="1" lang="ja-JP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ILC250</a:t>
            </a:r>
            <a:r>
              <a:rPr kumimoji="1" lang="ja-JP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Higgs</a:t>
            </a:r>
            <a:r>
              <a:rPr kumimoji="1" lang="ja-JP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Factory</a:t>
            </a:r>
            <a:endParaRPr kumimoji="1" lang="ja-JP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コンテンツ プレースホルダー 2"/>
          <p:cNvSpPr txBox="1">
            <a:spLocks/>
          </p:cNvSpPr>
          <p:nvPr/>
        </p:nvSpPr>
        <p:spPr>
          <a:xfrm>
            <a:off x="480244" y="878930"/>
            <a:ext cx="8229600" cy="584254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altLang="ja-JP" sz="2000" smtClean="0">
              <a:solidFill>
                <a:srgbClr val="000090"/>
              </a:solidFill>
              <a:latin typeface="Helvetica"/>
              <a:ea typeface="ＭＳ ゴシック"/>
              <a:cs typeface="Helvetica"/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ja-JP" sz="2000" smtClean="0">
                <a:solidFill>
                  <a:srgbClr val="000090"/>
                </a:solidFill>
                <a:latin typeface="Helvetica"/>
                <a:ea typeface="ＭＳ ゴシック"/>
                <a:cs typeface="Helvetica"/>
              </a:rPr>
              <a:t>At LCWS2016 Morioka, it was proposed that the first stage at 250 GeV is defined as a Higgs factory that defines one whole project which should be justified by its own scientific case.</a:t>
            </a:r>
          </a:p>
          <a:p>
            <a:pPr marL="0" indent="0">
              <a:buFont typeface="Arial" pitchFamily="34" charset="0"/>
              <a:buNone/>
            </a:pPr>
            <a:endParaRPr lang="en-US" altLang="ja-JP" sz="2000" smtClean="0">
              <a:solidFill>
                <a:srgbClr val="000090"/>
              </a:solidFill>
              <a:latin typeface="Helvetica"/>
              <a:ea typeface="ＭＳ ゴシック"/>
              <a:cs typeface="Helvetica"/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ja-JP" sz="2000" smtClean="0">
                <a:solidFill>
                  <a:schemeClr val="accent3">
                    <a:lumMod val="50000"/>
                  </a:schemeClr>
                </a:solidFill>
                <a:latin typeface="Helvetica"/>
                <a:ea typeface="ＭＳ ゴシック"/>
                <a:cs typeface="Helvetica"/>
              </a:rPr>
              <a:t>The idea was discussed and a general agreement was obtained. </a:t>
            </a:r>
            <a:endParaRPr lang="en-US" altLang="ja-JP" sz="2000" dirty="0" smtClean="0">
              <a:solidFill>
                <a:schemeClr val="accent3">
                  <a:lumMod val="50000"/>
                </a:schemeClr>
              </a:solidFill>
              <a:latin typeface="Helvetica"/>
              <a:ea typeface="ＭＳ ゴシック"/>
              <a:cs typeface="Helvetica"/>
            </a:endParaRPr>
          </a:p>
        </p:txBody>
      </p:sp>
      <p:pic>
        <p:nvPicPr>
          <p:cNvPr id="4" name="図 5" descr="LCWS2016group-photo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66" y="3848100"/>
            <a:ext cx="4705962" cy="2676786"/>
          </a:xfrm>
          <a:prstGeom prst="rect">
            <a:avLst/>
          </a:prstGeom>
        </p:spPr>
      </p:pic>
      <p:pic>
        <p:nvPicPr>
          <p:cNvPr id="5" name="図 4" descr="Panel-disc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44" y="3183590"/>
            <a:ext cx="4404892" cy="2417110"/>
          </a:xfrm>
          <a:prstGeom prst="rect">
            <a:avLst/>
          </a:prstGeom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76204" y="6492875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3872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标题 1"/>
          <p:cNvSpPr>
            <a:spLocks noGrp="1"/>
          </p:cNvSpPr>
          <p:nvPr>
            <p:ph type="title"/>
          </p:nvPr>
        </p:nvSpPr>
        <p:spPr>
          <a:xfrm>
            <a:off x="0" y="177800"/>
            <a:ext cx="9144000" cy="587375"/>
          </a:xfrm>
        </p:spPr>
        <p:txBody>
          <a:bodyPr>
            <a:noAutofit/>
          </a:bodyPr>
          <a:lstStyle/>
          <a:p>
            <a:r>
              <a:rPr lang="en-US" altLang="zh-CN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Field Magnet based on 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HTS Material</a:t>
            </a:r>
            <a:endParaRPr lang="zh-CN" altLang="en-US" sz="3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6531" name="内容占位符 2"/>
          <p:cNvSpPr>
            <a:spLocks noGrp="1"/>
          </p:cNvSpPr>
          <p:nvPr>
            <p:ph idx="1"/>
          </p:nvPr>
        </p:nvSpPr>
        <p:spPr>
          <a:xfrm>
            <a:off x="395288" y="801689"/>
            <a:ext cx="8424862" cy="5075584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altLang="zh-CN" sz="2400" dirty="0" smtClean="0"/>
              <a:t>Huge impact If advanced HTS materials (IBS) 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altLang="zh-CN" sz="2400" dirty="0"/>
              <a:t> </a:t>
            </a:r>
            <a:r>
              <a:rPr lang="en-US" altLang="zh-CN" sz="2400" dirty="0" smtClean="0"/>
              <a:t>     can be used for 10-20T magnets</a:t>
            </a:r>
          </a:p>
          <a:p>
            <a:pPr lvl="1">
              <a:spcBef>
                <a:spcPts val="300"/>
              </a:spcBef>
            </a:pPr>
            <a:r>
              <a:rPr lang="en-US" altLang="zh-CN" sz="2000" dirty="0" smtClean="0"/>
              <a:t>Huge cost reduction of high field magnets</a:t>
            </a:r>
          </a:p>
          <a:p>
            <a:pPr lvl="1">
              <a:spcBef>
                <a:spcPts val="300"/>
              </a:spcBef>
            </a:pPr>
            <a:r>
              <a:rPr lang="en-US" altLang="zh-CN" sz="2000" dirty="0" smtClean="0"/>
              <a:t>Huge applications in other area and industry</a:t>
            </a:r>
          </a:p>
          <a:p>
            <a:pPr>
              <a:spcBef>
                <a:spcPts val="300"/>
              </a:spcBef>
            </a:pPr>
            <a:r>
              <a:rPr lang="en-US" altLang="zh-CN" sz="2400" dirty="0" smtClean="0"/>
              <a:t>Fe-based HTS material (IBS)</a:t>
            </a:r>
          </a:p>
          <a:p>
            <a:pPr lvl="1">
              <a:spcBef>
                <a:spcPts val="300"/>
              </a:spcBef>
            </a:pPr>
            <a:r>
              <a:rPr lang="en-US" altLang="zh-CN" sz="2000" dirty="0" smtClean="0"/>
              <a:t>Advantages: Metal, easy to process; Isotropic; Cheap in principle</a:t>
            </a:r>
          </a:p>
          <a:p>
            <a:pPr lvl="1">
              <a:spcBef>
                <a:spcPts val="300"/>
              </a:spcBef>
            </a:pPr>
            <a:r>
              <a:rPr lang="en-US" altLang="zh-CN" sz="2000" dirty="0" smtClean="0"/>
              <a:t>Good start at CAS</a:t>
            </a:r>
          </a:p>
          <a:p>
            <a:pPr lvl="2">
              <a:spcBef>
                <a:spcPts val="300"/>
              </a:spcBef>
            </a:pPr>
            <a:r>
              <a:rPr lang="en-US" altLang="zh-CN" sz="1800" dirty="0" smtClean="0">
                <a:solidFill>
                  <a:srgbClr val="CC0066"/>
                </a:solidFill>
              </a:rPr>
              <a:t>World highest </a:t>
            </a:r>
            <a:r>
              <a:rPr lang="en-US" altLang="zh-CN" sz="1800" dirty="0" err="1" smtClean="0">
                <a:solidFill>
                  <a:srgbClr val="CC0066"/>
                </a:solidFill>
              </a:rPr>
              <a:t>Tc</a:t>
            </a:r>
            <a:r>
              <a:rPr lang="en-US" altLang="zh-CN" sz="1800" dirty="0" smtClean="0">
                <a:solidFill>
                  <a:srgbClr val="CC0066"/>
                </a:solidFill>
              </a:rPr>
              <a:t> Fe-based materials</a:t>
            </a:r>
          </a:p>
          <a:p>
            <a:pPr lvl="2">
              <a:spcBef>
                <a:spcPts val="300"/>
              </a:spcBef>
            </a:pPr>
            <a:r>
              <a:rPr lang="en-US" altLang="zh-CN" sz="1800" dirty="0" smtClean="0">
                <a:solidFill>
                  <a:srgbClr val="CC0066"/>
                </a:solidFill>
              </a:rPr>
              <a:t>World first ~ 115 m Fe-based SC conductor: 12000 A/cm</a:t>
            </a:r>
            <a:r>
              <a:rPr lang="en-US" altLang="zh-CN" sz="1800" baseline="30000" dirty="0" smtClean="0">
                <a:solidFill>
                  <a:srgbClr val="CC0066"/>
                </a:solidFill>
              </a:rPr>
              <a:t>2</a:t>
            </a:r>
            <a:r>
              <a:rPr lang="en-US" altLang="zh-CN" sz="1800" dirty="0" smtClean="0">
                <a:solidFill>
                  <a:srgbClr val="CC0066"/>
                </a:solidFill>
              </a:rPr>
              <a:t> @ 10 T</a:t>
            </a:r>
          </a:p>
          <a:p>
            <a:pPr>
              <a:spcBef>
                <a:spcPts val="300"/>
              </a:spcBef>
            </a:pPr>
            <a:r>
              <a:rPr lang="en-US" altLang="zh-CN" sz="2400" dirty="0" smtClean="0">
                <a:solidFill>
                  <a:srgbClr val="0000FF"/>
                </a:solidFill>
              </a:rPr>
              <a:t>A collaboration on “advanced HTS materials ” established</a:t>
            </a:r>
          </a:p>
          <a:p>
            <a:pPr lvl="1">
              <a:spcBef>
                <a:spcPts val="300"/>
              </a:spcBef>
            </a:pPr>
            <a:r>
              <a:rPr lang="en-US" altLang="zh-CN" sz="2000" dirty="0" smtClean="0"/>
              <a:t>IOP, USTC, IEE, SC conductor companies</a:t>
            </a:r>
          </a:p>
          <a:p>
            <a:pPr lvl="1">
              <a:spcBef>
                <a:spcPts val="300"/>
              </a:spcBef>
            </a:pPr>
            <a:r>
              <a:rPr lang="en-US" altLang="zh-CN" sz="2000" dirty="0" smtClean="0"/>
              <a:t>Two approaches: </a:t>
            </a:r>
          </a:p>
          <a:p>
            <a:pPr lvl="2">
              <a:spcBef>
                <a:spcPts val="300"/>
              </a:spcBef>
            </a:pPr>
            <a:r>
              <a:rPr lang="en-US" altLang="zh-CN" sz="1800" dirty="0" smtClean="0">
                <a:solidFill>
                  <a:srgbClr val="CC0066"/>
                </a:solidFill>
              </a:rPr>
              <a:t>IBS</a:t>
            </a:r>
          </a:p>
          <a:p>
            <a:pPr lvl="2">
              <a:spcBef>
                <a:spcPts val="300"/>
              </a:spcBef>
            </a:pPr>
            <a:r>
              <a:rPr lang="en-US" altLang="zh-CN" sz="1800" dirty="0" err="1" smtClean="0">
                <a:solidFill>
                  <a:srgbClr val="CC0066"/>
                </a:solidFill>
              </a:rPr>
              <a:t>ReBCO</a:t>
            </a:r>
            <a:r>
              <a:rPr lang="en-US" altLang="zh-CN" sz="1800" dirty="0" smtClean="0">
                <a:solidFill>
                  <a:srgbClr val="CC0066"/>
                </a:solidFill>
              </a:rPr>
              <a:t> &amp; Bi-2212</a:t>
            </a:r>
          </a:p>
        </p:txBody>
      </p:sp>
      <p:sp>
        <p:nvSpPr>
          <p:cNvPr id="406532" name="灯片编号占位符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ts val="75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1pPr>
            <a:lvl2pPr marL="742950" indent="-285750" eaLnBrk="0" hangingPunct="0">
              <a:spcBef>
                <a:spcPts val="375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2pPr>
            <a:lvl3pPr marL="1143000" indent="-228600" eaLnBrk="0" hangingPunct="0">
              <a:spcBef>
                <a:spcPts val="375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3pPr>
            <a:lvl4pPr marL="1600200" indent="-228600" eaLnBrk="0" hangingPunct="0"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4pPr>
            <a:lvl5pPr marL="2057400" indent="-228600" eaLnBrk="0" hangingPunct="0"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fld id="{75761C29-3C3D-47F4-9C5B-E5DB00B85516}" type="slidenum">
              <a:rPr lang="zh-CN" altLang="en-US" sz="900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20000"/>
                </a:spcBef>
                <a:buFont typeface="Wingdings" pitchFamily="2" charset="2"/>
                <a:buNone/>
              </a:pPr>
              <a:t>30</a:t>
            </a:fld>
            <a:endParaRPr lang="zh-CN" altLang="en-US" sz="9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06533" name="图片 7" descr="E:\高场磁体研制\高温超导合作组\2016.10.15-16成立大会\照片\合作组合影照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43"/>
          <a:stretch/>
        </p:blipFill>
        <p:spPr bwMode="auto">
          <a:xfrm>
            <a:off x="4892880" y="4777230"/>
            <a:ext cx="4217868" cy="20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64169" y="5792134"/>
            <a:ext cx="46924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CAS has allocated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12Million </a:t>
            </a:r>
            <a:r>
              <a:rPr lang="en-US" altLang="zh-CN" sz="2000" b="1" dirty="0">
                <a:solidFill>
                  <a:srgbClr val="FF0000"/>
                </a:solidFill>
              </a:rPr>
              <a:t>RMB on HTS</a:t>
            </a:r>
          </a:p>
          <a:p>
            <a:r>
              <a:rPr lang="en-US" altLang="zh-CN" sz="2000" b="1" dirty="0" smtClean="0">
                <a:solidFill>
                  <a:srgbClr val="FF0000"/>
                </a:solidFill>
              </a:rPr>
              <a:t>In 2017, and &gt;200Million </a:t>
            </a:r>
            <a:r>
              <a:rPr lang="en-US" altLang="zh-CN" sz="2000" b="1" dirty="0">
                <a:solidFill>
                  <a:srgbClr val="FF0000"/>
                </a:solidFill>
              </a:rPr>
              <a:t>RMB will be allocated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from 2018 to 2023.</a:t>
            </a:r>
            <a:endParaRPr lang="en-US" altLang="zh-CN" sz="20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35888" y="86807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Q. Xu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7522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7353" y="116632"/>
            <a:ext cx="7886700" cy="889000"/>
          </a:xfrm>
        </p:spPr>
        <p:txBody>
          <a:bodyPr>
            <a:normAutofit/>
          </a:bodyPr>
          <a:lstStyle/>
          <a:p>
            <a:r>
              <a:rPr lang="en-US" altLang="zh-C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Field Magnet R&amp;D for SPPC</a:t>
            </a:r>
            <a:endParaRPr lang="zh-CN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066800"/>
            <a:ext cx="7886700" cy="5654675"/>
          </a:xfrm>
        </p:spPr>
        <p:txBody>
          <a:bodyPr/>
          <a:lstStyle/>
          <a:p>
            <a:r>
              <a:rPr lang="en-US" altLang="zh-CN" dirty="0" smtClean="0"/>
              <a:t> CCT magnet </a:t>
            </a:r>
            <a:r>
              <a:rPr lang="en-US" altLang="zh-CN" dirty="0"/>
              <a:t>development for HL-LHC</a:t>
            </a:r>
            <a:endParaRPr lang="en-US" altLang="zh-CN" dirty="0" smtClean="0"/>
          </a:p>
          <a:p>
            <a:r>
              <a:rPr lang="en-US" altLang="zh-CN" dirty="0"/>
              <a:t> </a:t>
            </a:r>
            <a:r>
              <a:rPr lang="en-US" altLang="zh-CN" dirty="0" smtClean="0"/>
              <a:t>R&amp;D of the high field dipole magnets </a:t>
            </a:r>
          </a:p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66121A-85E3-44EC-843B-7728A6ACACBA}" type="slidenum">
              <a:rPr lang="zh-CN" altLang="en-US" smtClean="0"/>
              <a:pPr>
                <a:defRPr/>
              </a:pPr>
              <a:t>31</a:t>
            </a:fld>
            <a:endParaRPr lang="zh-CN" altLang="en-US"/>
          </a:p>
        </p:txBody>
      </p:sp>
      <p:sp>
        <p:nvSpPr>
          <p:cNvPr id="6" name="文本框 28"/>
          <p:cNvSpPr txBox="1">
            <a:spLocks noChangeArrowheads="1"/>
          </p:cNvSpPr>
          <p:nvPr/>
        </p:nvSpPr>
        <p:spPr bwMode="auto">
          <a:xfrm>
            <a:off x="1162548" y="2186887"/>
            <a:ext cx="1885451" cy="750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b="1" dirty="0">
                <a:solidFill>
                  <a:srgbClr val="0000FF"/>
                </a:solidFill>
              </a:rPr>
              <a:t>NbTi+Nb</a:t>
            </a:r>
            <a:r>
              <a:rPr lang="en-US" altLang="zh-CN" b="1" baseline="-25000" dirty="0">
                <a:solidFill>
                  <a:srgbClr val="0000FF"/>
                </a:solidFill>
              </a:rPr>
              <a:t>3</a:t>
            </a:r>
            <a:r>
              <a:rPr lang="en-US" altLang="zh-CN" b="1" dirty="0">
                <a:solidFill>
                  <a:srgbClr val="0000FF"/>
                </a:solidFill>
              </a:rPr>
              <a:t>Sn, 2*</a:t>
            </a:r>
            <a:r>
              <a:rPr lang="az-Cyrl-AZ" altLang="zh-CN" b="1" dirty="0">
                <a:solidFill>
                  <a:srgbClr val="0000FF"/>
                </a:solidFill>
              </a:rPr>
              <a:t>ф</a:t>
            </a:r>
            <a:r>
              <a:rPr lang="en-US" altLang="zh-CN" b="1" dirty="0">
                <a:solidFill>
                  <a:srgbClr val="0000FF"/>
                </a:solidFill>
              </a:rPr>
              <a:t>10 aperture</a:t>
            </a:r>
          </a:p>
        </p:txBody>
      </p:sp>
      <p:sp>
        <p:nvSpPr>
          <p:cNvPr id="7" name="文本框 28"/>
          <p:cNvSpPr txBox="1">
            <a:spLocks noChangeArrowheads="1"/>
          </p:cNvSpPr>
          <p:nvPr/>
        </p:nvSpPr>
        <p:spPr bwMode="auto">
          <a:xfrm>
            <a:off x="4003572" y="2221288"/>
            <a:ext cx="1981200" cy="750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b="1" dirty="0">
                <a:solidFill>
                  <a:srgbClr val="0000FF"/>
                </a:solidFill>
              </a:rPr>
              <a:t>Nb</a:t>
            </a:r>
            <a:r>
              <a:rPr lang="en-US" altLang="zh-CN" b="1" baseline="-25000" dirty="0">
                <a:solidFill>
                  <a:srgbClr val="0000FF"/>
                </a:solidFill>
              </a:rPr>
              <a:t>3</a:t>
            </a:r>
            <a:r>
              <a:rPr lang="en-US" altLang="zh-CN" b="1" dirty="0">
                <a:solidFill>
                  <a:srgbClr val="0000FF"/>
                </a:solidFill>
              </a:rPr>
              <a:t>Sn+HTS, 2*</a:t>
            </a:r>
            <a:r>
              <a:rPr lang="az-Cyrl-AZ" altLang="zh-CN" b="1" dirty="0">
                <a:solidFill>
                  <a:srgbClr val="0000FF"/>
                </a:solidFill>
              </a:rPr>
              <a:t>ф</a:t>
            </a:r>
            <a:r>
              <a:rPr lang="en-US" altLang="zh-CN" b="1" dirty="0">
                <a:solidFill>
                  <a:srgbClr val="0000FF"/>
                </a:solidFill>
              </a:rPr>
              <a:t>30 aperture</a:t>
            </a:r>
          </a:p>
        </p:txBody>
      </p:sp>
      <p:sp>
        <p:nvSpPr>
          <p:cNvPr id="10" name="右箭头 9"/>
          <p:cNvSpPr/>
          <p:nvPr/>
        </p:nvSpPr>
        <p:spPr>
          <a:xfrm>
            <a:off x="3178610" y="2461746"/>
            <a:ext cx="509068" cy="2096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0000FF"/>
              </a:solidFill>
            </a:endParaRPr>
          </a:p>
        </p:txBody>
      </p:sp>
      <p:sp>
        <p:nvSpPr>
          <p:cNvPr id="11" name="右箭头 10"/>
          <p:cNvSpPr/>
          <p:nvPr/>
        </p:nvSpPr>
        <p:spPr>
          <a:xfrm>
            <a:off x="6320448" y="2461745"/>
            <a:ext cx="509068" cy="2096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0000FF"/>
              </a:solidFill>
            </a:endParaRPr>
          </a:p>
        </p:txBody>
      </p:sp>
      <p:sp>
        <p:nvSpPr>
          <p:cNvPr id="12" name="文本框 28"/>
          <p:cNvSpPr txBox="1">
            <a:spLocks noChangeArrowheads="1"/>
          </p:cNvSpPr>
          <p:nvPr/>
        </p:nvSpPr>
        <p:spPr bwMode="auto">
          <a:xfrm>
            <a:off x="6806737" y="2364295"/>
            <a:ext cx="1295400" cy="40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b="1" dirty="0" smtClean="0">
                <a:solidFill>
                  <a:srgbClr val="0000FF"/>
                </a:solidFill>
              </a:rPr>
              <a:t>All HTS</a:t>
            </a:r>
            <a:endParaRPr lang="en-US" altLang="zh-CN" b="1" dirty="0">
              <a:solidFill>
                <a:srgbClr val="0000FF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5" t="3501" r="10556" b="4892"/>
          <a:stretch/>
        </p:blipFill>
        <p:spPr>
          <a:xfrm>
            <a:off x="5079996" y="3366974"/>
            <a:ext cx="3955500" cy="2247556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7084563" y="4306086"/>
            <a:ext cx="144462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b="1" i="1" dirty="0" smtClean="0">
                <a:solidFill>
                  <a:srgbClr val="FF0000"/>
                </a:solidFill>
              </a:rPr>
              <a:t>10.2T @ 4.2K</a:t>
            </a:r>
            <a:endParaRPr lang="en-US" altLang="zh-CN" b="1" i="1" dirty="0">
              <a:solidFill>
                <a:srgbClr val="FF00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437017" y="5655204"/>
            <a:ext cx="34967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b="1" dirty="0" smtClean="0">
                <a:solidFill>
                  <a:srgbClr val="C00000"/>
                </a:solidFill>
              </a:rPr>
              <a:t>First dipole magnet in China (NbTi+Nb</a:t>
            </a:r>
            <a:r>
              <a:rPr lang="en-US" altLang="zh-CN" sz="2000" b="1" baseline="-25000" dirty="0" smtClean="0">
                <a:solidFill>
                  <a:srgbClr val="C00000"/>
                </a:solidFill>
              </a:rPr>
              <a:t>3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Sn)</a:t>
            </a:r>
            <a:r>
              <a:rPr lang="zh-CN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test successful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3052067"/>
            <a:ext cx="1889749" cy="364005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8" t="4299" r="6681" b="34898"/>
          <a:stretch/>
        </p:blipFill>
        <p:spPr>
          <a:xfrm>
            <a:off x="573979" y="3076253"/>
            <a:ext cx="1692472" cy="197637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15" y="5146384"/>
            <a:ext cx="2389666" cy="143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7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440372" y="125164"/>
            <a:ext cx="5915025" cy="575241"/>
          </a:xfrm>
        </p:spPr>
        <p:txBody>
          <a:bodyPr>
            <a:normAutofit/>
          </a:bodyPr>
          <a:lstStyle/>
          <a:p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Power for 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iggs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Z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5" y="974749"/>
            <a:ext cx="4944428" cy="22636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45" y="4042644"/>
            <a:ext cx="4944904" cy="2120741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4536123" y="3015004"/>
            <a:ext cx="749618" cy="28146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5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536123" y="6024320"/>
            <a:ext cx="749618" cy="28146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5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921260" y="1147445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S. Jin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l="21249" r="19211"/>
          <a:stretch/>
        </p:blipFill>
        <p:spPr>
          <a:xfrm>
            <a:off x="5285741" y="1654175"/>
            <a:ext cx="3766819" cy="40970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652120" y="494209"/>
            <a:ext cx="3293722" cy="76944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 smtClean="0">
                <a:ln w="19050">
                  <a:noFill/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CEPC Cost Breakdwon</a:t>
            </a:r>
          </a:p>
          <a:p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(no detector)</a:t>
            </a:r>
          </a:p>
        </p:txBody>
      </p:sp>
      <p:sp>
        <p:nvSpPr>
          <p:cNvPr id="12" name="TextBox 24">
            <a:extLst>
              <a:ext uri="{FF2B5EF4-FFF2-40B4-BE49-F238E27FC236}">
                <a16:creationId xmlns="" xmlns:a16="http://schemas.microsoft.com/office/drawing/2014/main" id="{39CFE714-FAC5-4BF8-9D86-30FB568DD861}"/>
              </a:ext>
            </a:extLst>
          </p:cNvPr>
          <p:cNvSpPr txBox="1"/>
          <p:nvPr/>
        </p:nvSpPr>
        <p:spPr>
          <a:xfrm>
            <a:off x="1232663" y="3356992"/>
            <a:ext cx="3810000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Wall plug efficiency = 23%</a:t>
            </a:r>
          </a:p>
        </p:txBody>
      </p:sp>
      <p:sp>
        <p:nvSpPr>
          <p:cNvPr id="14" name="TextBox 24">
            <a:extLst>
              <a:ext uri="{FF2B5EF4-FFF2-40B4-BE49-F238E27FC236}">
                <a16:creationId xmlns="" xmlns:a16="http://schemas.microsoft.com/office/drawing/2014/main" id="{39CFE714-FAC5-4BF8-9D86-30FB568DD861}"/>
              </a:ext>
            </a:extLst>
          </p:cNvPr>
          <p:cNvSpPr txBox="1"/>
          <p:nvPr/>
        </p:nvSpPr>
        <p:spPr>
          <a:xfrm>
            <a:off x="1100932" y="6305784"/>
            <a:ext cx="3810000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Wall plug efficiency =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22%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1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57257"/>
            <a:ext cx="8229600" cy="864096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vs. ILC</a:t>
            </a:r>
            <a:endParaRPr lang="zh-CN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41947"/>
              </p:ext>
            </p:extLst>
          </p:nvPr>
        </p:nvGraphicFramePr>
        <p:xfrm>
          <a:off x="1187624" y="908720"/>
          <a:ext cx="6264696" cy="469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59"/>
                <a:gridCol w="1584176"/>
                <a:gridCol w="1440161"/>
              </a:tblGrid>
              <a:tr h="324036">
                <a:tc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CEPC-Higgs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ILC 250-Yokoya</a:t>
                      </a:r>
                      <a:endParaRPr lang="zh-CN" altLang="en-US" sz="1600" dirty="0"/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altLang="zh-C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Circumference or site length(km)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+mn-lt"/>
                        </a:rPr>
                        <a:t>100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+mn-lt"/>
                        </a:rPr>
                        <a:t>20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altLang="zh-C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Beam energy (</a:t>
                      </a:r>
                      <a:r>
                        <a:rPr lang="en-US" altLang="zh-CN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GeV</a:t>
                      </a:r>
                      <a:r>
                        <a:rPr lang="en-US" altLang="zh-C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+mn-lt"/>
                        </a:rPr>
                        <a:t>120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+mn-lt"/>
                        </a:rPr>
                        <a:t>125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altLang="zh-CN" sz="1600" b="1" i="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Luminosity/IP (10</a:t>
                      </a:r>
                      <a:r>
                        <a:rPr lang="en-US" altLang="zh-CN" sz="1600" b="1" i="0" kern="1200" baseline="300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  <a:r>
                        <a:rPr lang="en-US" altLang="zh-CN" sz="1600" b="1" i="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</a:t>
                      </a:r>
                      <a:r>
                        <a:rPr lang="en-US" altLang="zh-CN" sz="1600" b="1" i="0" kern="1200" baseline="300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r>
                        <a:rPr lang="en-US" altLang="zh-CN" sz="1600" b="1" i="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n-US" altLang="zh-CN" sz="1600" b="1" i="0" kern="1200" baseline="300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r>
                        <a:rPr lang="en-US" altLang="zh-CN" sz="1600" b="1" i="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i="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2.93</a:t>
                      </a:r>
                      <a:endParaRPr lang="zh-CN" altLang="en-US" sz="16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i="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1.35</a:t>
                      </a:r>
                      <a:endParaRPr lang="zh-CN" altLang="en-US" sz="16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altLang="zh-C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IP numbers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+mn-lt"/>
                        </a:rPr>
                        <a:t>2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+mn-lt"/>
                        </a:rPr>
                        <a:t>1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altLang="zh-C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Beam current (mA)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+mn-lt"/>
                        </a:rPr>
                        <a:t>17.4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+mn-lt"/>
                        </a:rPr>
                        <a:t>5.8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altLang="zh-C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Bunch intensity (10</a:t>
                      </a:r>
                      <a:r>
                        <a:rPr lang="en-US" altLang="zh-CN" sz="1600" b="0" i="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altLang="zh-C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15.0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2.0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altLang="zh-C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Bunch Number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+mn-lt"/>
                        </a:rPr>
                        <a:t>242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+mn-lt"/>
                        </a:rPr>
                        <a:t>1312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altLang="zh-CN" sz="1600" b="0" i="1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  <a:sym typeface="Symbol"/>
                        </a:rPr>
                        <a:t> </a:t>
                      </a:r>
                      <a:r>
                        <a:rPr lang="en-US" altLang="zh-CN" sz="1600" b="0" i="0" dirty="0" smtClean="0">
                          <a:solidFill>
                            <a:srgbClr val="000000"/>
                          </a:solidFill>
                          <a:effectLst/>
                        </a:rPr>
                        <a:t>function at IP </a:t>
                      </a:r>
                      <a:r>
                        <a:rPr lang="en-US" altLang="zh-CN" sz="1600" b="0" i="1" dirty="0" err="1" smtClean="0">
                          <a:solidFill>
                            <a:srgbClr val="000000"/>
                          </a:solidFill>
                          <a:effectLst/>
                          <a:latin typeface="Symbol"/>
                        </a:rPr>
                        <a:t>b</a:t>
                      </a:r>
                      <a:r>
                        <a:rPr lang="en-US" altLang="zh-CN" sz="1600" b="0" i="0" baseline="-25000" dirty="0" err="1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x</a:t>
                      </a:r>
                      <a:r>
                        <a:rPr lang="en-US" altLang="zh-CN" sz="1600" b="0" i="0" baseline="30000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*</a:t>
                      </a:r>
                      <a:r>
                        <a:rPr lang="en-US" altLang="zh-CN" sz="1600" b="0" i="0" dirty="0" smtClean="0">
                          <a:solidFill>
                            <a:srgbClr val="000000"/>
                          </a:solidFill>
                          <a:effectLst/>
                        </a:rPr>
                        <a:t>/</a:t>
                      </a:r>
                      <a:r>
                        <a:rPr lang="en-US" altLang="zh-CN" sz="1600" b="0" i="1" dirty="0" smtClean="0">
                          <a:solidFill>
                            <a:srgbClr val="000000"/>
                          </a:solidFill>
                          <a:effectLst/>
                          <a:latin typeface="Symbol"/>
                        </a:rPr>
                        <a:t>b</a:t>
                      </a:r>
                      <a:r>
                        <a:rPr lang="en-US" altLang="zh-CN" sz="1600" b="0" i="0" baseline="-25000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y</a:t>
                      </a:r>
                      <a:r>
                        <a:rPr lang="en-US" altLang="zh-CN" sz="1600" b="0" i="0" baseline="30000" dirty="0" smtClean="0">
                          <a:solidFill>
                            <a:srgbClr val="000000"/>
                          </a:solidFill>
                          <a:effectLst/>
                          <a:latin typeface="宋体"/>
                        </a:rPr>
                        <a:t>*</a:t>
                      </a:r>
                      <a:r>
                        <a:rPr lang="en-US" altLang="zh-CN" sz="1600" b="0" i="0" dirty="0" smtClean="0">
                          <a:solidFill>
                            <a:srgbClr val="000000"/>
                          </a:solidFill>
                          <a:effectLst/>
                        </a:rPr>
                        <a:t> (m)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0.36/0.0015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0.013/0.00041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altLang="zh-CN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Emittance</a:t>
                      </a:r>
                      <a:r>
                        <a:rPr lang="en-US" altLang="zh-C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x/y (nm)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1.21/0.0031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5000/35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Beam size x/y (nm)</a:t>
                      </a:r>
                      <a:endParaRPr lang="zh-CN" alt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00" dirty="0" smtClean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20900/68</a:t>
                      </a:r>
                      <a:endParaRPr lang="zh-CN" altLang="zh-CN" sz="1600" b="0" kern="100" dirty="0" smtClean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+mn-lt"/>
                        </a:rPr>
                        <a:t>515.5/7.66</a:t>
                      </a: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altLang="zh-C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Bunch length (mm)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3.26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Photon number_</a:t>
                      </a:r>
                      <a:r>
                        <a:rPr lang="en-US" altLang="zh-CN" sz="1600" baseline="0" dirty="0" smtClean="0"/>
                        <a:t> </a:t>
                      </a:r>
                      <a:r>
                        <a:rPr lang="en-US" altLang="zh-CN" sz="1600" baseline="0" dirty="0" err="1" smtClean="0"/>
                        <a:t>beamstruhlung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+mn-lt"/>
                        </a:rPr>
                        <a:t>0.1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+mn-lt"/>
                        </a:rPr>
                        <a:t>1.62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Total</a:t>
                      </a:r>
                      <a:r>
                        <a:rPr lang="en-US" altLang="zh-CN" sz="16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AC power (MW)</a:t>
                      </a:r>
                      <a:endParaRPr lang="zh-CN" altLang="en-US" sz="16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266</a:t>
                      </a:r>
                      <a:endParaRPr lang="zh-CN" altLang="en-US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</a:rPr>
                        <a:t>110</a:t>
                      </a:r>
                      <a:endParaRPr lang="zh-CN" altLang="en-US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3528" y="5652877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rgbClr val="FF0000"/>
                </a:solidFill>
              </a:rPr>
              <a:t>Advantages of circular machine: </a:t>
            </a:r>
            <a:r>
              <a:rPr lang="en-US" altLang="zh-CN" sz="2400" dirty="0" smtClean="0"/>
              <a:t>higher luminosity with lower background, pp option, larger IP beam size (easier BI/FB devices)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chemeClr val="accent3">
                    <a:lumMod val="50000"/>
                  </a:schemeClr>
                </a:solidFill>
              </a:rPr>
              <a:t>Disadvantage: </a:t>
            </a:r>
            <a:r>
              <a:rPr lang="en-US" altLang="zh-CN" sz="2400" dirty="0" smtClean="0"/>
              <a:t>higher power consumption</a:t>
            </a:r>
            <a:endParaRPr lang="zh-CN" altLang="en-US" sz="24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71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6935"/>
            <a:ext cx="8229600" cy="850106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Civil Engineering </a:t>
            </a:r>
            <a:endParaRPr lang="zh-CN" alt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5" y="1581731"/>
            <a:ext cx="9051904" cy="415727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11" y="1196752"/>
            <a:ext cx="8907378" cy="5328592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D5F54065-1C86-4CC3-BEDE-E1FAFFEEA0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552" y="1130491"/>
            <a:ext cx="7405303" cy="4608512"/>
          </a:xfrm>
          <a:prstGeom prst="rect">
            <a:avLst/>
          </a:prstGeom>
          <a:ln>
            <a:noFill/>
          </a:ln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14A4034F-0711-475F-BBFC-B894008BD0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456" b="89615" l="28813" r="713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41" t="10229" r="27710" b="9339"/>
          <a:stretch/>
        </p:blipFill>
        <p:spPr>
          <a:xfrm>
            <a:off x="6300192" y="4221088"/>
            <a:ext cx="2581266" cy="258126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273" y="2425916"/>
            <a:ext cx="9014727" cy="4356526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8" t="10654" r="4446" b="5415"/>
          <a:stretch/>
        </p:blipFill>
        <p:spPr bwMode="auto">
          <a:xfrm>
            <a:off x="60571" y="1015005"/>
            <a:ext cx="9058163" cy="5692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28384" y="548680"/>
            <a:ext cx="997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Y. Xiao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25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标题 2"/>
          <p:cNvSpPr>
            <a:spLocks noGrp="1"/>
          </p:cNvSpPr>
          <p:nvPr>
            <p:ph type="title"/>
          </p:nvPr>
        </p:nvSpPr>
        <p:spPr>
          <a:xfrm>
            <a:off x="467544" y="117647"/>
            <a:ext cx="8229600" cy="77787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C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Collaboration</a:t>
            </a:r>
            <a:endParaRPr lang="zh-CN" altLang="en-US" sz="4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1411" name="内容占位符 3"/>
          <p:cNvSpPr>
            <a:spLocks noGrp="1"/>
          </p:cNvSpPr>
          <p:nvPr>
            <p:ph idx="1"/>
          </p:nvPr>
        </p:nvSpPr>
        <p:spPr>
          <a:xfrm>
            <a:off x="323850" y="981075"/>
            <a:ext cx="5472113" cy="3311525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zh-CN" sz="2000" b="1" dirty="0" smtClean="0"/>
              <a:t>Limited international participation for the CDR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zh-CN" sz="2000" dirty="0" smtClean="0"/>
              <a:t>Not in any roadmap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zh-CN" sz="2000" dirty="0" smtClean="0"/>
              <a:t>No funding support 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z="2000" b="1" dirty="0" smtClean="0"/>
              <a:t>Hopefully it will be included in the roadmap of Europe, Japan and the US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z="2000" b="1" dirty="0" smtClean="0"/>
              <a:t>International advisory board worked very well </a:t>
            </a:r>
          </a:p>
          <a:p>
            <a:pPr lvl="1">
              <a:spcBef>
                <a:spcPct val="0"/>
              </a:spcBef>
            </a:pPr>
            <a:r>
              <a:rPr lang="en-US" altLang="zh-CN" sz="2000" dirty="0" smtClean="0"/>
              <a:t>A lot of suggestions 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z="2000" b="1" dirty="0" smtClean="0"/>
              <a:t>MOUs signed with many institutions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z="2000" b="1" dirty="0" smtClean="0"/>
              <a:t>Welcome recommendation/suggestions</a:t>
            </a:r>
          </a:p>
        </p:txBody>
      </p:sp>
      <p:pic>
        <p:nvPicPr>
          <p:cNvPr id="401412" name="Picture 2" descr="C:\Users\admin\AppData\Local\Microsoft\Windows\INetCache\Content.Outlook\W10HEMG8\IAC group photo-2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933825"/>
            <a:ext cx="4076700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1413" name="灯片编号占位符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fld id="{DF4B3B7A-6DC8-40A1-8ACD-80C2FC19E4FA}" type="slidenum">
              <a:rPr lang="en-US" altLang="zh-CN" sz="1200" smtClean="0">
                <a:solidFill>
                  <a:srgbClr val="898989"/>
                </a:solidFill>
                <a:latin typeface="Times New Roman" pitchFamily="18" charset="0"/>
              </a:rPr>
              <a:pPr eaLnBrk="1" hangingPunct="1">
                <a:buFont typeface="Wingdings" pitchFamily="2" charset="2"/>
                <a:buNone/>
              </a:pPr>
              <a:t>35</a:t>
            </a:fld>
            <a:endParaRPr lang="en-US" altLang="zh-CN" sz="1200" smtClean="0">
              <a:solidFill>
                <a:srgbClr val="898989"/>
              </a:solidFill>
              <a:latin typeface="Times New Roman" pitchFamily="18" charset="0"/>
            </a:endParaRPr>
          </a:p>
        </p:txBody>
      </p:sp>
      <p:pic>
        <p:nvPicPr>
          <p:cNvPr id="401414" name="Picture 2" descr="E:\CEPC Nov Pos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825" y="3429000"/>
            <a:ext cx="3070225" cy="336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1415" name="矩形 4"/>
          <p:cNvSpPr>
            <a:spLocks noChangeArrowheads="1"/>
          </p:cNvSpPr>
          <p:nvPr/>
        </p:nvSpPr>
        <p:spPr bwMode="auto">
          <a:xfrm>
            <a:off x="5965825" y="5791200"/>
            <a:ext cx="31654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>
                <a:solidFill>
                  <a:srgbClr val="000000"/>
                </a:solidFill>
              </a:rPr>
              <a:t>1/3 international participation </a:t>
            </a:r>
            <a:endParaRPr lang="zh-CN" altLang="en-US" sz="1800" b="0">
              <a:solidFill>
                <a:srgbClr val="000000"/>
              </a:solidFill>
            </a:endParaRPr>
          </a:p>
        </p:txBody>
      </p:sp>
      <p:pic>
        <p:nvPicPr>
          <p:cNvPr id="401416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575" y="908050"/>
            <a:ext cx="31337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1417" name="矩形 5"/>
          <p:cNvSpPr>
            <a:spLocks noChangeArrowheads="1"/>
          </p:cNvSpPr>
          <p:nvPr/>
        </p:nvSpPr>
        <p:spPr bwMode="auto">
          <a:xfrm>
            <a:off x="5997575" y="2565400"/>
            <a:ext cx="3113088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685800" eaLnBrk="0" hangingPunct="0"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252413" defTabSz="685800" eaLnBrk="0" hangingPunct="0"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685800" eaLnBrk="0" hangingPunct="0"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685800" eaLnBrk="0" hangingPunct="0"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685800" eaLnBrk="0" hangingPunct="0"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1" algn="ctr" eaLnBrk="1" hangingPunct="1">
              <a:lnSpc>
                <a:spcPct val="80000"/>
              </a:lnSpc>
              <a:spcBef>
                <a:spcPts val="750"/>
              </a:spcBef>
              <a:buFont typeface="Wingdings" pitchFamily="2" charset="2"/>
              <a:buNone/>
            </a:pPr>
            <a:r>
              <a:rPr lang="en-US" altLang="zh-CN" sz="1400">
                <a:sym typeface="Calibri" pitchFamily="34" charset="0"/>
              </a:rPr>
              <a:t>Workshop on the Circuar Electron Positron Collider-EU edition</a:t>
            </a:r>
          </a:p>
          <a:p>
            <a:pPr lvl="1" algn="ctr" eaLnBrk="1" hangingPunct="1">
              <a:lnSpc>
                <a:spcPct val="80000"/>
              </a:lnSpc>
              <a:spcBef>
                <a:spcPts val="750"/>
              </a:spcBef>
              <a:buFont typeface="Wingdings" pitchFamily="2" charset="2"/>
              <a:buNone/>
            </a:pPr>
            <a:r>
              <a:rPr lang="en-US" altLang="zh-CN" sz="1400">
                <a:sym typeface="Calibri" pitchFamily="34" charset="0"/>
              </a:rPr>
              <a:t>May 24-26, 2018, Università degli Studi Roma Tre, Rome, Italy</a:t>
            </a:r>
          </a:p>
        </p:txBody>
      </p:sp>
      <p:sp>
        <p:nvSpPr>
          <p:cNvPr id="10" name="灯片编号占位符 10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94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Box 3"/>
          <p:cNvSpPr/>
          <p:nvPr/>
        </p:nvSpPr>
        <p:spPr>
          <a:xfrm>
            <a:off x="1733550" y="1233488"/>
            <a:ext cx="530225" cy="6461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342900" lvl="0" indent="-342900">
              <a:buAutoNum type="arabicPeriod"/>
            </a:pPr>
            <a:endParaRPr lang="zh-CN" altLang="zh-CN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Calibri" panose="020F0502020204030204" pitchFamily="34" charset="0"/>
            </a:endParaRPr>
          </a:p>
          <a:p>
            <a:pPr marL="342900" lvl="0" indent="-342900">
              <a:buAutoNum type="arabicPeriod"/>
            </a:pPr>
            <a:endParaRPr lang="zh-CN" altLang="zh-CN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17195" y="3679190"/>
            <a:ext cx="31629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b="1">
                <a:solidFill>
                  <a:srgbClr val="C00000"/>
                </a:solidFill>
              </a:rPr>
              <a:t>Established in Nov. 7 , 2017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8415" y="100330"/>
            <a:ext cx="89408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Industrial Promotion Consortium (CIPC)</a:t>
            </a:r>
          </a:p>
        </p:txBody>
      </p:sp>
      <p:pic>
        <p:nvPicPr>
          <p:cNvPr id="5" name="图片 4" descr="DSC_3021-0  产业促进会合影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15" y="745490"/>
            <a:ext cx="4266565" cy="284035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526132" y="836712"/>
            <a:ext cx="4290695" cy="532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2000" dirty="0">
                <a:solidFill>
                  <a:srgbClr val="000000"/>
                </a:solidFill>
                <a:latin typeface="Calibri" panose="020F0502020204030204" pitchFamily="34" charset="0"/>
                <a:sym typeface="+mn-ea"/>
              </a:rPr>
              <a:t>1) </a:t>
            </a:r>
            <a:r>
              <a:rPr lang="en-US" altLang="zh-CN" sz="2000" dirty="0" err="1">
                <a:solidFill>
                  <a:srgbClr val="000000"/>
                </a:solidFill>
                <a:latin typeface="Calibri" panose="020F0502020204030204" pitchFamily="34" charset="0"/>
                <a:sym typeface="+mn-ea"/>
              </a:rPr>
              <a:t>Superconduting</a:t>
            </a:r>
            <a:r>
              <a:rPr lang="en-US" altLang="zh-CN" sz="2000" dirty="0">
                <a:solidFill>
                  <a:srgbClr val="000000"/>
                </a:solidFill>
                <a:latin typeface="Calibri" panose="020F0502020204030204" pitchFamily="34" charset="0"/>
                <a:sym typeface="+mn-ea"/>
              </a:rPr>
              <a:t> materials (for cavity and for magnets)</a:t>
            </a:r>
            <a:endParaRPr lang="en-US" altLang="zh-CN" sz="2000" dirty="0">
              <a:latin typeface="Calibri" panose="020F0502020204030204" pitchFamily="34" charset="0"/>
            </a:endParaRPr>
          </a:p>
          <a:p>
            <a:pPr algn="l"/>
            <a:r>
              <a:rPr lang="en-US" altLang="zh-CN" sz="2000" dirty="0">
                <a:solidFill>
                  <a:srgbClr val="000000"/>
                </a:solidFill>
                <a:latin typeface="Calibri" panose="020F0502020204030204" pitchFamily="34" charset="0"/>
                <a:sym typeface="+mn-ea"/>
              </a:rPr>
              <a:t>2) </a:t>
            </a:r>
            <a:r>
              <a:rPr lang="en-US" altLang="zh-CN" sz="2000" dirty="0" err="1">
                <a:solidFill>
                  <a:srgbClr val="000000"/>
                </a:solidFill>
                <a:latin typeface="Calibri" panose="020F0502020204030204" pitchFamily="34" charset="0"/>
                <a:sym typeface="+mn-ea"/>
              </a:rPr>
              <a:t>Superconductiong</a:t>
            </a:r>
            <a:r>
              <a:rPr lang="en-US" altLang="zh-CN" sz="2000" dirty="0">
                <a:solidFill>
                  <a:srgbClr val="000000"/>
                </a:solidFill>
                <a:latin typeface="Calibri" panose="020F0502020204030204" pitchFamily="34" charset="0"/>
                <a:sym typeface="+mn-ea"/>
              </a:rPr>
              <a:t> cavities</a:t>
            </a:r>
            <a:endParaRPr lang="en-US" altLang="zh-CN" sz="2000" dirty="0">
              <a:latin typeface="Calibri" panose="020F0502020204030204" pitchFamily="34" charset="0"/>
            </a:endParaRPr>
          </a:p>
          <a:p>
            <a:pPr algn="l"/>
            <a:r>
              <a:rPr lang="en-US" altLang="zh-CN" sz="2000" dirty="0">
                <a:solidFill>
                  <a:srgbClr val="000000"/>
                </a:solidFill>
                <a:latin typeface="Calibri" panose="020F0502020204030204" pitchFamily="34" charset="0"/>
                <a:sym typeface="+mn-ea"/>
              </a:rPr>
              <a:t>3) </a:t>
            </a:r>
            <a:r>
              <a:rPr lang="en-US" altLang="zh-CN" sz="2000" dirty="0" err="1">
                <a:solidFill>
                  <a:srgbClr val="000000"/>
                </a:solidFill>
                <a:latin typeface="Calibri" panose="020F0502020204030204" pitchFamily="34" charset="0"/>
                <a:sym typeface="+mn-ea"/>
              </a:rPr>
              <a:t>Cryomodules</a:t>
            </a:r>
            <a:endParaRPr lang="en-US" altLang="zh-CN" sz="2000" dirty="0">
              <a:latin typeface="Calibri" panose="020F0502020204030204" pitchFamily="34" charset="0"/>
            </a:endParaRPr>
          </a:p>
          <a:p>
            <a:pPr algn="l"/>
            <a:r>
              <a:rPr lang="en-US" altLang="zh-CN" sz="2000" dirty="0">
                <a:solidFill>
                  <a:srgbClr val="000000"/>
                </a:solidFill>
                <a:latin typeface="Calibri" panose="020F0502020204030204" pitchFamily="34" charset="0"/>
                <a:sym typeface="+mn-ea"/>
              </a:rPr>
              <a:t>4) Cryogenics</a:t>
            </a:r>
            <a:endParaRPr lang="en-US" altLang="zh-CN" sz="2000" dirty="0">
              <a:latin typeface="Calibri" panose="020F0502020204030204" pitchFamily="34" charset="0"/>
            </a:endParaRPr>
          </a:p>
          <a:p>
            <a:pPr algn="l"/>
            <a:r>
              <a:rPr lang="en-US" altLang="zh-CN" sz="2000" dirty="0">
                <a:solidFill>
                  <a:srgbClr val="000000"/>
                </a:solidFill>
                <a:latin typeface="Calibri" panose="020F0502020204030204" pitchFamily="34" charset="0"/>
                <a:sym typeface="+mn-ea"/>
              </a:rPr>
              <a:t>5) Klystrons</a:t>
            </a:r>
            <a:endParaRPr lang="en-US" altLang="zh-CN" sz="2000" dirty="0">
              <a:latin typeface="Calibri" panose="020F0502020204030204" pitchFamily="34" charset="0"/>
            </a:endParaRPr>
          </a:p>
          <a:p>
            <a:pPr algn="l"/>
            <a:r>
              <a:rPr lang="en-US" altLang="zh-CN" sz="2000" dirty="0">
                <a:solidFill>
                  <a:srgbClr val="000000"/>
                </a:solidFill>
                <a:latin typeface="Calibri" panose="020F0502020204030204" pitchFamily="34" charset="0"/>
                <a:sym typeface="+mn-ea"/>
              </a:rPr>
              <a:t>6) Vacuum technologies</a:t>
            </a:r>
            <a:endParaRPr lang="en-US" altLang="zh-CN" sz="2000" dirty="0">
              <a:latin typeface="Calibri" panose="020F0502020204030204" pitchFamily="34" charset="0"/>
            </a:endParaRPr>
          </a:p>
          <a:p>
            <a:pPr algn="l"/>
            <a:r>
              <a:rPr lang="en-US" altLang="zh-CN" sz="2000" dirty="0">
                <a:solidFill>
                  <a:srgbClr val="000000"/>
                </a:solidFill>
                <a:latin typeface="Calibri" panose="020F0502020204030204" pitchFamily="34" charset="0"/>
                <a:sym typeface="+mn-ea"/>
              </a:rPr>
              <a:t>7) Electronics</a:t>
            </a:r>
            <a:endParaRPr lang="en-US" altLang="zh-CN" sz="2000" dirty="0">
              <a:latin typeface="Calibri" panose="020F0502020204030204" pitchFamily="34" charset="0"/>
            </a:endParaRPr>
          </a:p>
          <a:p>
            <a:pPr algn="l"/>
            <a:r>
              <a:rPr lang="en-US" altLang="zh-CN" sz="2000" dirty="0">
                <a:solidFill>
                  <a:srgbClr val="000000"/>
                </a:solidFill>
                <a:latin typeface="Calibri" panose="020F0502020204030204" pitchFamily="34" charset="0"/>
                <a:sym typeface="+mn-ea"/>
              </a:rPr>
              <a:t>8) SRF</a:t>
            </a:r>
            <a:endParaRPr lang="en-US" altLang="zh-CN" sz="2000" dirty="0">
              <a:latin typeface="Calibri" panose="020F0502020204030204" pitchFamily="34" charset="0"/>
            </a:endParaRPr>
          </a:p>
          <a:p>
            <a:pPr algn="l"/>
            <a:r>
              <a:rPr lang="en-US" altLang="zh-CN" sz="2000" dirty="0">
                <a:solidFill>
                  <a:srgbClr val="000000"/>
                </a:solidFill>
                <a:latin typeface="Calibri" panose="020F0502020204030204" pitchFamily="34" charset="0"/>
                <a:sym typeface="+mn-ea"/>
              </a:rPr>
              <a:t>9) Power sources</a:t>
            </a:r>
            <a:endParaRPr lang="en-US" altLang="zh-CN" sz="2000" dirty="0">
              <a:latin typeface="Calibri" panose="020F0502020204030204" pitchFamily="34" charset="0"/>
            </a:endParaRPr>
          </a:p>
          <a:p>
            <a:pPr algn="l"/>
            <a:r>
              <a:rPr lang="en-US" altLang="zh-CN" sz="2000" dirty="0">
                <a:solidFill>
                  <a:srgbClr val="000000"/>
                </a:solidFill>
                <a:latin typeface="Calibri" panose="020F0502020204030204" pitchFamily="34" charset="0"/>
                <a:sym typeface="+mn-ea"/>
              </a:rPr>
              <a:t>10) </a:t>
            </a:r>
            <a:r>
              <a:rPr lang="en-US" altLang="zh-CN" sz="2000" dirty="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Civil engineering</a:t>
            </a:r>
            <a:endParaRPr lang="en-US" altLang="zh-CN" sz="2000" dirty="0">
              <a:latin typeface="Calibri" panose="020F0502020204030204" pitchFamily="34" charset="0"/>
            </a:endParaRPr>
          </a:p>
          <a:p>
            <a:pPr algn="l"/>
            <a:r>
              <a:rPr lang="en-US" altLang="zh-CN" sz="2000" dirty="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11) Precise </a:t>
            </a:r>
            <a:r>
              <a:rPr lang="en-US" altLang="zh-CN" sz="2000" dirty="0" err="1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machinary</a:t>
            </a:r>
            <a:r>
              <a:rPr lang="en-US" altLang="zh-CN" sz="2000" dirty="0">
                <a:solidFill>
                  <a:srgbClr val="000000"/>
                </a:solidFill>
                <a:latin typeface="Calibri" panose="020F0502020204030204" pitchFamily="34" charset="0"/>
                <a:sym typeface="+mn-ea"/>
              </a:rPr>
              <a:t>.....</a:t>
            </a:r>
            <a:endParaRPr lang="en-US" altLang="zh-CN" sz="2000" dirty="0">
              <a:latin typeface="Calibri" panose="020F0502020204030204" pitchFamily="34" charset="0"/>
            </a:endParaRPr>
          </a:p>
          <a:p>
            <a:pPr algn="l"/>
            <a:endParaRPr lang="en-US" altLang="zh-CN" sz="2000" dirty="0">
              <a:latin typeface="Calibri" panose="020F0502020204030204" pitchFamily="34" charset="0"/>
            </a:endParaRPr>
          </a:p>
          <a:p>
            <a:pPr algn="l"/>
            <a:endParaRPr lang="en-US" altLang="zh-CN" sz="2000" dirty="0">
              <a:latin typeface="Calibri" panose="020F0502020204030204" pitchFamily="34" charset="0"/>
            </a:endParaRPr>
          </a:p>
          <a:p>
            <a:pPr algn="l"/>
            <a:r>
              <a:rPr lang="en-US" altLang="zh-CN" sz="2000" dirty="0">
                <a:solidFill>
                  <a:srgbClr val="000000"/>
                </a:solidFill>
                <a:latin typeface="Calibri" panose="020F0502020204030204" pitchFamily="34" charset="0"/>
                <a:sym typeface="+mn-ea"/>
              </a:rPr>
              <a:t>More than </a:t>
            </a:r>
            <a:r>
              <a:rPr lang="en-US" altLang="zh-CN" sz="2000" dirty="0" smtClean="0">
                <a:solidFill>
                  <a:srgbClr val="000000"/>
                </a:solidFill>
                <a:latin typeface="Calibri" panose="020F0502020204030204" pitchFamily="34" charset="0"/>
                <a:sym typeface="+mn-ea"/>
              </a:rPr>
              <a:t>40 </a:t>
            </a:r>
            <a:r>
              <a:rPr lang="en-US" altLang="zh-CN" sz="2000" dirty="0">
                <a:solidFill>
                  <a:srgbClr val="000000"/>
                </a:solidFill>
                <a:latin typeface="Calibri" panose="020F0502020204030204" pitchFamily="34" charset="0"/>
                <a:sym typeface="+mn-ea"/>
              </a:rPr>
              <a:t>companies joined in first phase of CIPC</a:t>
            </a:r>
            <a:r>
              <a:rPr lang="zh-CN" altLang="en-US" sz="2000" dirty="0">
                <a:solidFill>
                  <a:srgbClr val="000000"/>
                </a:solidFill>
                <a:latin typeface="Calibri" panose="020F0502020204030204" pitchFamily="34" charset="0"/>
                <a:sym typeface="+mn-ea"/>
              </a:rPr>
              <a:t>，</a:t>
            </a:r>
            <a:endParaRPr lang="zh-CN" altLang="en-US" sz="2000" dirty="0">
              <a:latin typeface="Calibri" panose="020F0502020204030204" pitchFamily="34" charset="0"/>
            </a:endParaRPr>
          </a:p>
          <a:p>
            <a:pPr algn="l"/>
            <a:r>
              <a:rPr lang="en-US" altLang="zh-CN" sz="2000" dirty="0">
                <a:solidFill>
                  <a:srgbClr val="000000"/>
                </a:solidFill>
                <a:latin typeface="Calibri" panose="020F0502020204030204" pitchFamily="34" charset="0"/>
                <a:sym typeface="+mn-ea"/>
              </a:rPr>
              <a:t>and more will join later....</a:t>
            </a:r>
            <a:endParaRPr lang="zh-CN" altLang="en-US" dirty="0"/>
          </a:p>
        </p:txBody>
      </p:sp>
      <p:pic>
        <p:nvPicPr>
          <p:cNvPr id="6" name="图片 5" descr="f68b3cde822272b78e794a367f4d1ee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4047490"/>
            <a:ext cx="3872230" cy="2574925"/>
          </a:xfrm>
          <a:prstGeom prst="rect">
            <a:avLst/>
          </a:prstGeom>
        </p:spPr>
      </p:pic>
      <p:sp>
        <p:nvSpPr>
          <p:cNvPr id="8" name="灯片编号占位符 10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5222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71600"/>
            <a:ext cx="8458200" cy="1716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28600" y="3124200"/>
            <a:ext cx="147829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7030A0"/>
                </a:solidFill>
              </a:rPr>
              <a:t>design issues </a:t>
            </a:r>
          </a:p>
          <a:p>
            <a:r>
              <a:rPr lang="en-US" altLang="zh-CN" b="1" dirty="0" smtClean="0">
                <a:solidFill>
                  <a:srgbClr val="7030A0"/>
                </a:solidFill>
              </a:rPr>
              <a:t>R&amp;D items</a:t>
            </a:r>
          </a:p>
          <a:p>
            <a:r>
              <a:rPr lang="en-US" altLang="zh-CN" b="1" dirty="0" err="1" smtClean="0">
                <a:solidFill>
                  <a:srgbClr val="7030A0"/>
                </a:solidFill>
              </a:rPr>
              <a:t>preCDR</a:t>
            </a:r>
            <a:endParaRPr lang="en-US" altLang="zh-CN" b="1" dirty="0" smtClean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8800" y="3124200"/>
            <a:ext cx="1756378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7030A0"/>
                </a:solidFill>
              </a:rPr>
              <a:t>design, funding </a:t>
            </a:r>
          </a:p>
          <a:p>
            <a:r>
              <a:rPr lang="en-US" altLang="zh-CN" b="1" dirty="0" smtClean="0">
                <a:solidFill>
                  <a:srgbClr val="7030A0"/>
                </a:solidFill>
              </a:rPr>
              <a:t>R&amp;D program</a:t>
            </a:r>
          </a:p>
          <a:p>
            <a:r>
              <a:rPr lang="en-US" altLang="zh-CN" b="1" dirty="0" smtClean="0">
                <a:solidFill>
                  <a:srgbClr val="7030A0"/>
                </a:solidFill>
              </a:rPr>
              <a:t>Intl. </a:t>
            </a:r>
            <a:r>
              <a:rPr lang="en-US" altLang="zh-CN" b="1" dirty="0" err="1" smtClean="0">
                <a:solidFill>
                  <a:srgbClr val="7030A0"/>
                </a:solidFill>
              </a:rPr>
              <a:t>collabration</a:t>
            </a:r>
            <a:endParaRPr lang="en-US" altLang="zh-CN" b="1" dirty="0" smtClean="0">
              <a:solidFill>
                <a:srgbClr val="7030A0"/>
              </a:solidFill>
            </a:endParaRPr>
          </a:p>
          <a:p>
            <a:r>
              <a:rPr lang="en-US" altLang="zh-CN" b="1" dirty="0" smtClean="0">
                <a:solidFill>
                  <a:srgbClr val="7030A0"/>
                </a:solidFill>
              </a:rPr>
              <a:t>site study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0" y="3124200"/>
            <a:ext cx="2819400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7030A0"/>
                </a:solidFill>
              </a:rPr>
              <a:t>seek approval, site decision</a:t>
            </a:r>
          </a:p>
          <a:p>
            <a:r>
              <a:rPr lang="en-US" altLang="zh-CN" b="1" dirty="0" smtClean="0">
                <a:solidFill>
                  <a:srgbClr val="7030A0"/>
                </a:solidFill>
              </a:rPr>
              <a:t>construction during 14</a:t>
            </a:r>
            <a:r>
              <a:rPr lang="en-US" altLang="zh-CN" b="1" baseline="30000" dirty="0" smtClean="0">
                <a:solidFill>
                  <a:srgbClr val="7030A0"/>
                </a:solidFill>
              </a:rPr>
              <a:t>th</a:t>
            </a:r>
            <a:r>
              <a:rPr lang="en-US" altLang="zh-CN" b="1" dirty="0" smtClean="0">
                <a:solidFill>
                  <a:srgbClr val="7030A0"/>
                </a:solidFill>
              </a:rPr>
              <a:t> 5- </a:t>
            </a:r>
          </a:p>
          <a:p>
            <a:r>
              <a:rPr lang="en-US" altLang="zh-CN" b="1" dirty="0" smtClean="0">
                <a:solidFill>
                  <a:srgbClr val="7030A0"/>
                </a:solidFill>
              </a:rPr>
              <a:t>                                year plan</a:t>
            </a:r>
          </a:p>
          <a:p>
            <a:r>
              <a:rPr lang="en-US" altLang="zh-CN" b="1" dirty="0" smtClean="0">
                <a:solidFill>
                  <a:srgbClr val="7030A0"/>
                </a:solidFill>
              </a:rPr>
              <a:t>commissioning</a:t>
            </a:r>
          </a:p>
        </p:txBody>
      </p:sp>
      <p:sp>
        <p:nvSpPr>
          <p:cNvPr id="10" name="Rectangle 3"/>
          <p:cNvSpPr/>
          <p:nvPr/>
        </p:nvSpPr>
        <p:spPr>
          <a:xfrm>
            <a:off x="0" y="0"/>
            <a:ext cx="9144000" cy="1084912"/>
          </a:xfrm>
          <a:prstGeom prst="rect">
            <a:avLst/>
          </a:prstGeom>
          <a:noFill/>
        </p:spPr>
        <p:txBody>
          <a:bodyPr wrap="square" lIns="457200" tIns="182880" bIns="182880">
            <a:spAutoFit/>
          </a:bodyPr>
          <a:lstStyle/>
          <a:p>
            <a:endParaRPr lang="en-US" altLang="zh-CN" sz="1050" dirty="0" smtClean="0">
              <a:solidFill>
                <a:srgbClr val="C00000"/>
              </a:solidFill>
              <a:latin typeface="Times New Roman" pitchFamily="18" charset="0"/>
              <a:ea typeface="仿宋_GB2312"/>
              <a:cs typeface="Times New Roman" pitchFamily="18" charset="0"/>
            </a:endParaRPr>
          </a:p>
          <a:p>
            <a:pPr algn="ctr"/>
            <a:r>
              <a:rPr lang="en-US" altLang="zh-CN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Schedule (ideal)</a:t>
            </a:r>
            <a:endParaRPr lang="zh-CN" altLang="zh-CN" sz="4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8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92162"/>
          </a:xfrm>
        </p:spPr>
        <p:txBody>
          <a:bodyPr>
            <a:normAutofit/>
          </a:bodyPr>
          <a:lstStyle/>
          <a:p>
            <a:r>
              <a:rPr lang="en-US" altLang="zh-C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Latest Politics</a:t>
            </a:r>
            <a:endParaRPr lang="zh-CN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1000" y="1066800"/>
            <a:ext cx="8534400" cy="5486400"/>
          </a:xfrm>
        </p:spPr>
        <p:txBody>
          <a:bodyPr>
            <a:normAutofit lnSpcReduction="10000"/>
          </a:bodyPr>
          <a:lstStyle/>
          <a:p>
            <a:r>
              <a:rPr lang="en-US" altLang="zh-CN" sz="2400" dirty="0" smtClean="0"/>
              <a:t>Science &amp; Technology is strongly supported by this government </a:t>
            </a:r>
            <a:r>
              <a:rPr lang="en-US" altLang="zh-CN" sz="2400" dirty="0" smtClean="0">
                <a:sym typeface="Wingdings" panose="05000000000000000000" pitchFamily="2" charset="2"/>
              </a:rPr>
              <a:t> also a “requirement” to local governments (difference seen at Beijing &amp; Shanghai since 2016) </a:t>
            </a:r>
          </a:p>
          <a:p>
            <a:r>
              <a:rPr lang="en-US" altLang="zh-CN" sz="2400" dirty="0" smtClean="0">
                <a:sym typeface="Wingdings" panose="05000000000000000000" pitchFamily="2" charset="2"/>
              </a:rPr>
              <a:t>Not difficult to find local support for the site</a:t>
            </a:r>
          </a:p>
          <a:p>
            <a:r>
              <a:rPr lang="en-US" altLang="zh-CN" sz="2400" dirty="0" smtClean="0">
                <a:sym typeface="Wingdings" panose="05000000000000000000" pitchFamily="2" charset="2"/>
              </a:rPr>
              <a:t>State Council announced in March “Implementation method to support China-initiated large international science projects and plans” </a:t>
            </a:r>
          </a:p>
          <a:p>
            <a:pPr lvl="1"/>
            <a:r>
              <a:rPr lang="en-US" altLang="zh-CN" sz="2000" dirty="0" smtClean="0">
                <a:sym typeface="Wingdings" panose="05000000000000000000" pitchFamily="2" charset="2"/>
              </a:rPr>
              <a:t>Science of Matter, Evolution of the Universe, life science, earth, energy, …</a:t>
            </a:r>
          </a:p>
          <a:p>
            <a:pPr lvl="1"/>
            <a:r>
              <a:rPr lang="en-US" altLang="zh-CN" sz="2000" dirty="0" smtClean="0">
                <a:sym typeface="Wingdings" panose="05000000000000000000" pitchFamily="2" charset="2"/>
              </a:rPr>
              <a:t>Goal:  </a:t>
            </a:r>
          </a:p>
          <a:p>
            <a:pPr lvl="2"/>
            <a:r>
              <a:rPr lang="en-US" altLang="zh-CN" sz="2000" dirty="0" smtClean="0">
                <a:sym typeface="Wingdings" panose="05000000000000000000" pitchFamily="2" charset="2"/>
              </a:rPr>
              <a:t>up to 2020, 3-5 preparatory projects; 1-2 construction projects</a:t>
            </a:r>
          </a:p>
          <a:p>
            <a:pPr lvl="2"/>
            <a:r>
              <a:rPr lang="en-US" altLang="zh-CN" sz="2000" dirty="0" smtClean="0">
                <a:sym typeface="Wingdings" panose="05000000000000000000" pitchFamily="2" charset="2"/>
              </a:rPr>
              <a:t>up to 2035, 6-10 </a:t>
            </a:r>
            <a:r>
              <a:rPr lang="en-US" altLang="zh-CN" sz="2000" dirty="0">
                <a:sym typeface="Wingdings" panose="05000000000000000000" pitchFamily="2" charset="2"/>
              </a:rPr>
              <a:t>preparatory </a:t>
            </a:r>
            <a:r>
              <a:rPr lang="en-US" altLang="zh-CN" sz="2000" dirty="0" smtClean="0">
                <a:sym typeface="Wingdings" panose="05000000000000000000" pitchFamily="2" charset="2"/>
              </a:rPr>
              <a:t>projects;  ? </a:t>
            </a:r>
            <a:r>
              <a:rPr lang="en-US" altLang="zh-CN" sz="2000" dirty="0">
                <a:sym typeface="Wingdings" panose="05000000000000000000" pitchFamily="2" charset="2"/>
              </a:rPr>
              <a:t>construction </a:t>
            </a:r>
            <a:r>
              <a:rPr lang="en-US" altLang="zh-CN" sz="2000" dirty="0" smtClean="0">
                <a:sym typeface="Wingdings" panose="05000000000000000000" pitchFamily="2" charset="2"/>
              </a:rPr>
              <a:t>projects</a:t>
            </a:r>
          </a:p>
          <a:p>
            <a:pPr lvl="1"/>
            <a:r>
              <a:rPr lang="en-US" altLang="zh-CN" sz="2000" dirty="0" smtClean="0">
                <a:sym typeface="Wingdings" panose="05000000000000000000" pitchFamily="2" charset="2"/>
              </a:rPr>
              <a:t>Possible competitors:  ~ 50 ideas collected, Fusion reactor, space program, brain program, </a:t>
            </a:r>
            <a:r>
              <a:rPr lang="en-US" altLang="zh-CN" sz="2000" dirty="0"/>
              <a:t>Investigation of the Qinghai Tibet </a:t>
            </a:r>
            <a:r>
              <a:rPr lang="en-US" altLang="zh-CN" sz="2000" dirty="0" smtClean="0"/>
              <a:t>Plateau, CEPC, …</a:t>
            </a:r>
          </a:p>
          <a:p>
            <a:r>
              <a:rPr lang="en-US" altLang="zh-CN" sz="2400" dirty="0" smtClean="0">
                <a:sym typeface="Wingdings" panose="05000000000000000000" pitchFamily="2" charset="2"/>
              </a:rPr>
              <a:t>We are working with the MOST to be included in the roadmap planning, project selection, etc. 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15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r>
              <a:rPr lang="en-US" altLang="zh-C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 </a:t>
            </a:r>
            <a:endParaRPr lang="zh-CN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51520" y="1186464"/>
            <a:ext cx="8676456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57200">
              <a:spcBef>
                <a:spcPct val="20000"/>
              </a:spcBef>
              <a:buFont typeface="Arial"/>
              <a:buChar char="•"/>
            </a:pP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ILC</a:t>
            </a:r>
          </a:p>
          <a:p>
            <a:pPr marL="742950" lvl="1" indent="-285750" defTabSz="457200">
              <a:spcBef>
                <a:spcPct val="20000"/>
              </a:spcBef>
              <a:buFont typeface="Arial"/>
              <a:buChar char="–"/>
            </a:pP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European XFEL is large-scale prototype</a:t>
            </a:r>
          </a:p>
          <a:p>
            <a:pPr marL="742950" lvl="1" indent="-285750" defTabSz="457200">
              <a:spcBef>
                <a:spcPct val="20000"/>
              </a:spcBef>
              <a:buFont typeface="Arial"/>
              <a:buChar char="–"/>
            </a:pP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Focus on cost reduction</a:t>
            </a:r>
          </a:p>
          <a:p>
            <a:pPr marL="742950" lvl="1" indent="-285750" defTabSz="457200">
              <a:spcBef>
                <a:spcPct val="20000"/>
              </a:spcBef>
              <a:buFont typeface="Arial"/>
              <a:buChar char="–"/>
            </a:pP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Scope reduction to 250 </a:t>
            </a:r>
            <a:r>
              <a:rPr lang="en-US" altLang="zh-CN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centre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-of-mass</a:t>
            </a:r>
          </a:p>
          <a:p>
            <a:pPr marL="742950" lvl="1" indent="-285750" defTabSz="457200">
              <a:spcBef>
                <a:spcPct val="20000"/>
              </a:spcBef>
              <a:buFont typeface="Arial"/>
              <a:buChar char="–"/>
            </a:pP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Political process ongoing</a:t>
            </a:r>
          </a:p>
          <a:p>
            <a:pPr marL="342900" lvl="0" indent="-342900" defTabSz="457200">
              <a:spcBef>
                <a:spcPct val="20000"/>
              </a:spcBef>
              <a:buFont typeface="Arial"/>
              <a:buChar char="•"/>
            </a:pPr>
            <a:r>
              <a:rPr lang="en-US" altLang="zh-CN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</a:t>
            </a:r>
            <a:endParaRPr lang="en-US" altLang="zh-C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defTabSz="457200">
              <a:spcBef>
                <a:spcPct val="20000"/>
              </a:spcBef>
              <a:buFont typeface="Arial"/>
              <a:buChar char="–"/>
            </a:pP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CDR is progressing and will be completed </a:t>
            </a:r>
            <a:r>
              <a:rPr lang="en-US" altLang="zh-CN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soon</a:t>
            </a:r>
            <a:endParaRPr lang="en-US" altLang="zh-CN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defTabSz="457200">
              <a:spcBef>
                <a:spcPct val="20000"/>
              </a:spcBef>
              <a:buFont typeface="Arial"/>
              <a:buChar char="–"/>
            </a:pP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+ R&amp;D needs are largely met with various sources of funding and support; people are hard working on DRD</a:t>
            </a:r>
          </a:p>
          <a:p>
            <a:pPr marL="742950" lvl="1" indent="-285750" defTabSz="457200">
              <a:spcBef>
                <a:spcPct val="20000"/>
              </a:spcBef>
              <a:buFont typeface="Arial"/>
              <a:buChar char="–"/>
            </a:pPr>
            <a:r>
              <a:rPr lang="en-US" altLang="zh-CN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Effort to a 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stronger CEPC team w. intl. </a:t>
            </a:r>
            <a:r>
              <a:rPr lang="en-US" altLang="zh-CN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&amp; participation</a:t>
            </a:r>
          </a:p>
          <a:p>
            <a:pPr marL="742950" lvl="1" indent="-285750" defTabSz="457200">
              <a:spcBef>
                <a:spcPct val="20000"/>
              </a:spcBef>
              <a:buFont typeface="Arial"/>
              <a:buChar char="–"/>
            </a:pPr>
            <a:r>
              <a:rPr lang="en-US" altLang="zh-CN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Push CEPC for construction from 2022 after TDR</a:t>
            </a:r>
            <a:endParaRPr lang="en-US" altLang="zh-CN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defTabSz="457200">
              <a:spcBef>
                <a:spcPct val="20000"/>
              </a:spcBef>
              <a:buFont typeface="Arial"/>
              <a:buChar char="•"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ILC and CEPC are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complementary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 </a:t>
            </a:r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measurement 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precision, different energy </a:t>
            </a:r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 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scenarios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27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804209" y="260648"/>
            <a:ext cx="76787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Staging</a:t>
            </a:r>
            <a:r>
              <a:rPr kumimoji="1" lang="ja-JP" alt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kumimoji="1" lang="en-US" altLang="ja-JP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ILC250</a:t>
            </a:r>
            <a:r>
              <a:rPr kumimoji="1" lang="ja-JP" alt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Higgs</a:t>
            </a:r>
            <a:r>
              <a:rPr kumimoji="1" lang="ja-JP" alt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Factory</a:t>
            </a:r>
            <a:endParaRPr kumimoji="1" lang="ja-JP" alt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図 2" descr="X2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757" y="2162871"/>
            <a:ext cx="4013502" cy="3062712"/>
          </a:xfrm>
          <a:prstGeom prst="rect">
            <a:avLst/>
          </a:prstGeom>
        </p:spPr>
      </p:pic>
      <p:pic>
        <p:nvPicPr>
          <p:cNvPr id="4" name="図 3" descr="H20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85" y="2162871"/>
            <a:ext cx="3907255" cy="3062712"/>
          </a:xfrm>
          <a:prstGeom prst="rect">
            <a:avLst/>
          </a:prstGeom>
        </p:spPr>
      </p:pic>
      <p:sp>
        <p:nvSpPr>
          <p:cNvPr id="8" name="右矢印 7"/>
          <p:cNvSpPr/>
          <p:nvPr/>
        </p:nvSpPr>
        <p:spPr>
          <a:xfrm>
            <a:off x="4362967" y="3508379"/>
            <a:ext cx="452642" cy="289221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800000"/>
              </a:solidFill>
            </a:endParaRPr>
          </a:p>
        </p:txBody>
      </p:sp>
      <p:grpSp>
        <p:nvGrpSpPr>
          <p:cNvPr id="2" name="図形グループ 1"/>
          <p:cNvGrpSpPr/>
          <p:nvPr/>
        </p:nvGrpSpPr>
        <p:grpSpPr>
          <a:xfrm>
            <a:off x="5143935" y="3181434"/>
            <a:ext cx="2766352" cy="2549045"/>
            <a:chOff x="5143935" y="3181434"/>
            <a:chExt cx="2766352" cy="2549045"/>
          </a:xfrm>
        </p:grpSpPr>
        <p:sp>
          <p:nvSpPr>
            <p:cNvPr id="9" name="正方形/長方形 8"/>
            <p:cNvSpPr/>
            <p:nvPr/>
          </p:nvSpPr>
          <p:spPr>
            <a:xfrm>
              <a:off x="5557440" y="3181434"/>
              <a:ext cx="1810568" cy="1949099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5143935" y="5268814"/>
              <a:ext cx="276635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rgbClr val="FF0000"/>
                  </a:solidFill>
                </a:rPr>
                <a:t>ILC250</a:t>
              </a:r>
              <a:r>
                <a:rPr kumimoji="1" lang="ja-JP" altLang="en-US" sz="2400" dirty="0" smtClean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2400" dirty="0" smtClean="0">
                  <a:solidFill>
                    <a:srgbClr val="FF0000"/>
                  </a:solidFill>
                </a:rPr>
                <a:t>Higgs</a:t>
              </a:r>
              <a:r>
                <a:rPr kumimoji="1" lang="ja-JP" altLang="en-US" sz="2400" dirty="0" smtClean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2400" dirty="0" smtClean="0">
                  <a:solidFill>
                    <a:srgbClr val="FF0000"/>
                  </a:solidFill>
                </a:rPr>
                <a:t>Factory</a:t>
              </a:r>
              <a:endParaRPr kumimoji="1" lang="ja-JP" alt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テキスト ボックス 11"/>
          <p:cNvSpPr txBox="1"/>
          <p:nvPr/>
        </p:nvSpPr>
        <p:spPr>
          <a:xfrm>
            <a:off x="560925" y="1516540"/>
            <a:ext cx="3357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Up to Dec. 2016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(LCWS</a:t>
            </a:r>
            <a:r>
              <a:rPr lang="ja-JP" altLang="en-US" dirty="0" smtClean="0"/>
              <a:t> </a:t>
            </a:r>
            <a:r>
              <a:rPr lang="en-US" altLang="ja-JP" dirty="0" smtClean="0"/>
              <a:t>Morioka)</a:t>
            </a:r>
          </a:p>
          <a:p>
            <a:r>
              <a:rPr kumimoji="1" lang="en-US" altLang="ja-JP" dirty="0" smtClean="0"/>
              <a:t>500 </a:t>
            </a:r>
            <a:r>
              <a:rPr kumimoji="1" lang="en-US" altLang="ja-JP" dirty="0" err="1" smtClean="0"/>
              <a:t>GeV</a:t>
            </a:r>
            <a:r>
              <a:rPr kumimoji="1" lang="en-US" altLang="ja-JP" dirty="0" smtClean="0"/>
              <a:t> start sample scenario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143935" y="1239541"/>
            <a:ext cx="35116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After Dec. 2016</a:t>
            </a:r>
          </a:p>
          <a:p>
            <a:r>
              <a:rPr kumimoji="1" lang="en-US" altLang="ja-JP" dirty="0" smtClean="0"/>
              <a:t>Generally agreed by ILC community</a:t>
            </a:r>
          </a:p>
          <a:p>
            <a:r>
              <a:rPr lang="en-US" altLang="ja-JP" dirty="0" smtClean="0"/>
              <a:t>To be formalized this fall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48304" y="5812134"/>
            <a:ext cx="73346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0090"/>
                </a:solidFill>
              </a:rPr>
              <a:t>Build th</a:t>
            </a:r>
            <a:r>
              <a:rPr lang="en-US" altLang="ja-JP" sz="2400" dirty="0" smtClean="0">
                <a:solidFill>
                  <a:srgbClr val="000090"/>
                </a:solidFill>
              </a:rPr>
              <a:t>e ILC250 Higgs factory as the first stage ‘program’</a:t>
            </a:r>
          </a:p>
          <a:p>
            <a:r>
              <a:rPr lang="ja-JP" altLang="ja-JP" sz="2400" dirty="0" smtClean="0">
                <a:solidFill>
                  <a:srgbClr val="000090"/>
                </a:solidFill>
              </a:rPr>
              <a:t>U</a:t>
            </a:r>
            <a:r>
              <a:rPr lang="en-US" altLang="ja-JP" sz="2400" dirty="0" smtClean="0">
                <a:solidFill>
                  <a:srgbClr val="000090"/>
                </a:solidFill>
              </a:rPr>
              <a:t>p</a:t>
            </a:r>
            <a:r>
              <a:rPr lang="ja-JP" altLang="en-US" sz="2400" dirty="0" smtClean="0">
                <a:solidFill>
                  <a:srgbClr val="000090"/>
                </a:solidFill>
              </a:rPr>
              <a:t> </a:t>
            </a:r>
            <a:r>
              <a:rPr lang="en-US" altLang="ja-JP" sz="2400" dirty="0" smtClean="0">
                <a:solidFill>
                  <a:srgbClr val="000090"/>
                </a:solidFill>
              </a:rPr>
              <a:t>to</a:t>
            </a:r>
            <a:r>
              <a:rPr lang="ja-JP" altLang="en-US" sz="2400" dirty="0" smtClean="0">
                <a:solidFill>
                  <a:srgbClr val="000090"/>
                </a:solidFill>
              </a:rPr>
              <a:t> </a:t>
            </a:r>
            <a:r>
              <a:rPr lang="en-US" altLang="ja-JP" sz="2400" dirty="0" smtClean="0">
                <a:solidFill>
                  <a:srgbClr val="000090"/>
                </a:solidFill>
              </a:rPr>
              <a:t>40%</a:t>
            </a:r>
            <a:r>
              <a:rPr lang="ja-JP" altLang="en-US" sz="2400" dirty="0" smtClean="0">
                <a:solidFill>
                  <a:srgbClr val="000090"/>
                </a:solidFill>
              </a:rPr>
              <a:t> </a:t>
            </a:r>
            <a:r>
              <a:rPr lang="en-US" altLang="ja-JP" sz="2400" dirty="0" smtClean="0">
                <a:solidFill>
                  <a:srgbClr val="000090"/>
                </a:solidFill>
              </a:rPr>
              <a:t>cost</a:t>
            </a:r>
            <a:r>
              <a:rPr lang="ja-JP" altLang="en-US" sz="2400" dirty="0" smtClean="0">
                <a:solidFill>
                  <a:srgbClr val="000090"/>
                </a:solidFill>
              </a:rPr>
              <a:t> </a:t>
            </a:r>
            <a:r>
              <a:rPr lang="en-US" altLang="ja-JP" sz="2400" dirty="0" smtClean="0">
                <a:solidFill>
                  <a:srgbClr val="000090"/>
                </a:solidFill>
              </a:rPr>
              <a:t>reduction</a:t>
            </a:r>
            <a:r>
              <a:rPr lang="ja-JP" altLang="en-US" sz="2400" dirty="0" smtClean="0">
                <a:solidFill>
                  <a:srgbClr val="000090"/>
                </a:solidFill>
              </a:rPr>
              <a:t> </a:t>
            </a:r>
            <a:r>
              <a:rPr lang="en-US" altLang="ja-JP" sz="2400" dirty="0" smtClean="0">
                <a:solidFill>
                  <a:srgbClr val="000090"/>
                </a:solidFill>
              </a:rPr>
              <a:t>compared</a:t>
            </a:r>
            <a:r>
              <a:rPr lang="ja-JP" altLang="en-US" sz="2400" dirty="0" smtClean="0">
                <a:solidFill>
                  <a:srgbClr val="000090"/>
                </a:solidFill>
              </a:rPr>
              <a:t> </a:t>
            </a:r>
            <a:r>
              <a:rPr lang="en-US" altLang="ja-JP" sz="2400" dirty="0" smtClean="0">
                <a:solidFill>
                  <a:srgbClr val="000090"/>
                </a:solidFill>
              </a:rPr>
              <a:t>to</a:t>
            </a:r>
            <a:r>
              <a:rPr lang="ja-JP" altLang="en-US" sz="2400" dirty="0" smtClean="0">
                <a:solidFill>
                  <a:srgbClr val="000090"/>
                </a:solidFill>
              </a:rPr>
              <a:t> </a:t>
            </a:r>
            <a:r>
              <a:rPr lang="en-US" altLang="ja-JP" sz="2400" dirty="0" smtClean="0">
                <a:solidFill>
                  <a:srgbClr val="000090"/>
                </a:solidFill>
              </a:rPr>
              <a:t>ILC500 (TDR)</a:t>
            </a:r>
            <a:endParaRPr kumimoji="1" lang="ja-JP" altLang="en-US" sz="2400" dirty="0">
              <a:solidFill>
                <a:srgbClr val="00009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680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40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115616" y="2274838"/>
            <a:ext cx="68407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1" i="0" u="none" strike="noStrike" kern="0" cap="none" spc="0" normalizeH="0" baseline="0" noProof="0" dirty="0" smtClean="0">
                <a:ln w="19050">
                  <a:noFill/>
                  <a:prstDash val="solid"/>
                </a:ln>
                <a:solidFill>
                  <a:srgbClr val="B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Thanks for your attention!</a:t>
            </a: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53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7663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ILC-500 (TDR) </a:t>
            </a:r>
            <a:r>
              <a:rPr lang="en-US" altLang="ja-JP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altLang="ja-JP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ILC250</a:t>
            </a:r>
            <a:endParaRPr lang="zh-CN" alt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グループ化 48"/>
          <p:cNvGrpSpPr/>
          <p:nvPr/>
        </p:nvGrpSpPr>
        <p:grpSpPr>
          <a:xfrm>
            <a:off x="2687753" y="1578806"/>
            <a:ext cx="4736452" cy="419441"/>
            <a:chOff x="1194577" y="4035436"/>
            <a:chExt cx="7857782" cy="800687"/>
          </a:xfrm>
        </p:grpSpPr>
        <p:sp>
          <p:nvSpPr>
            <p:cNvPr id="5" name="正方形/長方形 22"/>
            <p:cNvSpPr/>
            <p:nvPr/>
          </p:nvSpPr>
          <p:spPr>
            <a:xfrm rot="21199294">
              <a:off x="5192829" y="4576645"/>
              <a:ext cx="3859530" cy="187434"/>
            </a:xfrm>
            <a:prstGeom prst="rect">
              <a:avLst/>
            </a:prstGeom>
            <a:solidFill>
              <a:srgbClr val="1F497D">
                <a:lumMod val="40000"/>
                <a:lumOff val="60000"/>
                <a:alpha val="30000"/>
              </a:srgbClr>
            </a:solidFill>
            <a:ln w="12700" cap="flat" cmpd="sng" algn="ctr">
              <a:solidFill>
                <a:srgbClr val="0070C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9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6" name="正方形/長方形 23"/>
            <p:cNvSpPr/>
            <p:nvPr/>
          </p:nvSpPr>
          <p:spPr>
            <a:xfrm rot="410029">
              <a:off x="1194577" y="4579945"/>
              <a:ext cx="3859530" cy="187434"/>
            </a:xfrm>
            <a:prstGeom prst="rect">
              <a:avLst/>
            </a:prstGeom>
            <a:solidFill>
              <a:srgbClr val="F79646">
                <a:lumMod val="60000"/>
                <a:lumOff val="40000"/>
                <a:alpha val="30000"/>
              </a:srgbClr>
            </a:solidFill>
            <a:ln w="12700" cap="flat" cmpd="sng" algn="ctr">
              <a:solidFill>
                <a:srgbClr val="FF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9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cxnSp>
          <p:nvCxnSpPr>
            <p:cNvPr id="7" name="直線コネクタ 24"/>
            <p:cNvCxnSpPr/>
            <p:nvPr/>
          </p:nvCxnSpPr>
          <p:spPr>
            <a:xfrm>
              <a:off x="1218078" y="4438901"/>
              <a:ext cx="3300264" cy="397221"/>
            </a:xfrm>
            <a:prstGeom prst="line">
              <a:avLst/>
            </a:prstGeom>
            <a:noFill/>
            <a:ln w="63500" cap="flat" cmpd="sng" algn="ctr">
              <a:solidFill>
                <a:srgbClr val="FF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" name="直線コネクタ 25"/>
            <p:cNvCxnSpPr/>
            <p:nvPr/>
          </p:nvCxnSpPr>
          <p:spPr>
            <a:xfrm flipV="1">
              <a:off x="5720563" y="4438901"/>
              <a:ext cx="3311713" cy="397222"/>
            </a:xfrm>
            <a:prstGeom prst="line">
              <a:avLst/>
            </a:prstGeom>
            <a:noFill/>
            <a:ln w="63500" cap="flat" cmpd="sng" algn="ctr">
              <a:solidFill>
                <a:srgbClr val="0070C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" name="テキスト ボックス 27"/>
            <p:cNvSpPr txBox="1"/>
            <p:nvPr/>
          </p:nvSpPr>
          <p:spPr>
            <a:xfrm rot="395487">
              <a:off x="2819559" y="4191501"/>
              <a:ext cx="1311608" cy="484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19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250 </a:t>
              </a:r>
              <a:r>
                <a:rPr kumimoji="1" lang="en-US" altLang="ja-JP" sz="105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GeV</a:t>
              </a:r>
              <a:r>
                <a:rPr kumimoji="1" lang="en-US" altLang="ja-JP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e-</a:t>
              </a:r>
              <a:endParaRPr kumimoji="1" lang="ja-JP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テキスト ボックス 28"/>
            <p:cNvSpPr txBox="1"/>
            <p:nvPr/>
          </p:nvSpPr>
          <p:spPr>
            <a:xfrm rot="21109349">
              <a:off x="7158675" y="4035436"/>
              <a:ext cx="1354158" cy="484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19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250 </a:t>
              </a:r>
              <a:r>
                <a:rPr kumimoji="1" lang="en-US" altLang="ja-JP" sz="105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GeV</a:t>
              </a:r>
              <a:r>
                <a:rPr kumimoji="1" lang="en-US" altLang="ja-JP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e+</a:t>
              </a:r>
              <a:endParaRPr kumimoji="1" lang="ja-JP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" name="テキスト ボックス 51"/>
          <p:cNvSpPr txBox="1"/>
          <p:nvPr/>
        </p:nvSpPr>
        <p:spPr>
          <a:xfrm>
            <a:off x="620092" y="1662194"/>
            <a:ext cx="1445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19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TDR update: </a:t>
            </a:r>
          </a:p>
        </p:txBody>
      </p:sp>
      <p:grpSp>
        <p:nvGrpSpPr>
          <p:cNvPr id="12" name="Group 160"/>
          <p:cNvGrpSpPr/>
          <p:nvPr/>
        </p:nvGrpSpPr>
        <p:grpSpPr>
          <a:xfrm flipH="1">
            <a:off x="7412101" y="1719953"/>
            <a:ext cx="488161" cy="228272"/>
            <a:chOff x="2635187" y="2251432"/>
            <a:chExt cx="523896" cy="298621"/>
          </a:xfrm>
        </p:grpSpPr>
        <p:sp>
          <p:nvSpPr>
            <p:cNvPr id="13" name="Freeform 161"/>
            <p:cNvSpPr/>
            <p:nvPr/>
          </p:nvSpPr>
          <p:spPr>
            <a:xfrm>
              <a:off x="2635187" y="2251432"/>
              <a:ext cx="523896" cy="298621"/>
            </a:xfrm>
            <a:custGeom>
              <a:avLst/>
              <a:gdLst>
                <a:gd name="connsiteX0" fmla="*/ 521000 w 548643"/>
                <a:gd name="connsiteY0" fmla="*/ 46711 h 312039"/>
                <a:gd name="connsiteX1" fmla="*/ 171750 w 548643"/>
                <a:gd name="connsiteY1" fmla="*/ 5436 h 312039"/>
                <a:gd name="connsiteX2" fmla="*/ 300 w 548643"/>
                <a:gd name="connsiteY2" fmla="*/ 151486 h 312039"/>
                <a:gd name="connsiteX3" fmla="*/ 133650 w 548643"/>
                <a:gd name="connsiteY3" fmla="*/ 310236 h 312039"/>
                <a:gd name="connsiteX4" fmla="*/ 263825 w 548643"/>
                <a:gd name="connsiteY4" fmla="*/ 234036 h 312039"/>
                <a:gd name="connsiteX5" fmla="*/ 362250 w 548643"/>
                <a:gd name="connsiteY5" fmla="*/ 183236 h 312039"/>
                <a:gd name="connsiteX6" fmla="*/ 508300 w 548643"/>
                <a:gd name="connsiteY6" fmla="*/ 192761 h 312039"/>
                <a:gd name="connsiteX7" fmla="*/ 521000 w 548643"/>
                <a:gd name="connsiteY7" fmla="*/ 46711 h 312039"/>
                <a:gd name="connsiteX0" fmla="*/ 521000 w 541633"/>
                <a:gd name="connsiteY0" fmla="*/ 58260 h 323588"/>
                <a:gd name="connsiteX1" fmla="*/ 171750 w 541633"/>
                <a:gd name="connsiteY1" fmla="*/ 16985 h 323588"/>
                <a:gd name="connsiteX2" fmla="*/ 300 w 541633"/>
                <a:gd name="connsiteY2" fmla="*/ 163035 h 323588"/>
                <a:gd name="connsiteX3" fmla="*/ 133650 w 541633"/>
                <a:gd name="connsiteY3" fmla="*/ 321785 h 323588"/>
                <a:gd name="connsiteX4" fmla="*/ 263825 w 541633"/>
                <a:gd name="connsiteY4" fmla="*/ 245585 h 323588"/>
                <a:gd name="connsiteX5" fmla="*/ 362250 w 541633"/>
                <a:gd name="connsiteY5" fmla="*/ 194785 h 323588"/>
                <a:gd name="connsiteX6" fmla="*/ 508300 w 541633"/>
                <a:gd name="connsiteY6" fmla="*/ 204310 h 323588"/>
                <a:gd name="connsiteX7" fmla="*/ 521000 w 541633"/>
                <a:gd name="connsiteY7" fmla="*/ 58260 h 323588"/>
                <a:gd name="connsiteX0" fmla="*/ 521000 w 541633"/>
                <a:gd name="connsiteY0" fmla="*/ 51996 h 317324"/>
                <a:gd name="connsiteX1" fmla="*/ 171750 w 541633"/>
                <a:gd name="connsiteY1" fmla="*/ 10721 h 317324"/>
                <a:gd name="connsiteX2" fmla="*/ 300 w 541633"/>
                <a:gd name="connsiteY2" fmla="*/ 156771 h 317324"/>
                <a:gd name="connsiteX3" fmla="*/ 133650 w 541633"/>
                <a:gd name="connsiteY3" fmla="*/ 315521 h 317324"/>
                <a:gd name="connsiteX4" fmla="*/ 263825 w 541633"/>
                <a:gd name="connsiteY4" fmla="*/ 239321 h 317324"/>
                <a:gd name="connsiteX5" fmla="*/ 362250 w 541633"/>
                <a:gd name="connsiteY5" fmla="*/ 188521 h 317324"/>
                <a:gd name="connsiteX6" fmla="*/ 508300 w 541633"/>
                <a:gd name="connsiteY6" fmla="*/ 198046 h 317324"/>
                <a:gd name="connsiteX7" fmla="*/ 521000 w 541633"/>
                <a:gd name="connsiteY7" fmla="*/ 51996 h 317324"/>
                <a:gd name="connsiteX0" fmla="*/ 521000 w 541633"/>
                <a:gd name="connsiteY0" fmla="*/ 47368 h 312696"/>
                <a:gd name="connsiteX1" fmla="*/ 171750 w 541633"/>
                <a:gd name="connsiteY1" fmla="*/ 6093 h 312696"/>
                <a:gd name="connsiteX2" fmla="*/ 300 w 541633"/>
                <a:gd name="connsiteY2" fmla="*/ 152143 h 312696"/>
                <a:gd name="connsiteX3" fmla="*/ 133650 w 541633"/>
                <a:gd name="connsiteY3" fmla="*/ 310893 h 312696"/>
                <a:gd name="connsiteX4" fmla="*/ 263825 w 541633"/>
                <a:gd name="connsiteY4" fmla="*/ 234693 h 312696"/>
                <a:gd name="connsiteX5" fmla="*/ 362250 w 541633"/>
                <a:gd name="connsiteY5" fmla="*/ 183893 h 312696"/>
                <a:gd name="connsiteX6" fmla="*/ 508300 w 541633"/>
                <a:gd name="connsiteY6" fmla="*/ 193418 h 312696"/>
                <a:gd name="connsiteX7" fmla="*/ 521000 w 541633"/>
                <a:gd name="connsiteY7" fmla="*/ 47368 h 312696"/>
                <a:gd name="connsiteX0" fmla="*/ 521000 w 549845"/>
                <a:gd name="connsiteY0" fmla="*/ 42083 h 307411"/>
                <a:gd name="connsiteX1" fmla="*/ 171750 w 549845"/>
                <a:gd name="connsiteY1" fmla="*/ 808 h 307411"/>
                <a:gd name="connsiteX2" fmla="*/ 300 w 549845"/>
                <a:gd name="connsiteY2" fmla="*/ 146858 h 307411"/>
                <a:gd name="connsiteX3" fmla="*/ 133650 w 549845"/>
                <a:gd name="connsiteY3" fmla="*/ 305608 h 307411"/>
                <a:gd name="connsiteX4" fmla="*/ 263825 w 549845"/>
                <a:gd name="connsiteY4" fmla="*/ 229408 h 307411"/>
                <a:gd name="connsiteX5" fmla="*/ 362250 w 549845"/>
                <a:gd name="connsiteY5" fmla="*/ 178608 h 307411"/>
                <a:gd name="connsiteX6" fmla="*/ 511475 w 549845"/>
                <a:gd name="connsiteY6" fmla="*/ 184958 h 307411"/>
                <a:gd name="connsiteX7" fmla="*/ 521000 w 549845"/>
                <a:gd name="connsiteY7" fmla="*/ 42083 h 307411"/>
                <a:gd name="connsiteX0" fmla="*/ 521366 w 550211"/>
                <a:gd name="connsiteY0" fmla="*/ 42083 h 306754"/>
                <a:gd name="connsiteX1" fmla="*/ 172116 w 550211"/>
                <a:gd name="connsiteY1" fmla="*/ 808 h 306754"/>
                <a:gd name="connsiteX2" fmla="*/ 666 w 550211"/>
                <a:gd name="connsiteY2" fmla="*/ 146858 h 306754"/>
                <a:gd name="connsiteX3" fmla="*/ 134016 w 550211"/>
                <a:gd name="connsiteY3" fmla="*/ 305608 h 306754"/>
                <a:gd name="connsiteX4" fmla="*/ 264191 w 550211"/>
                <a:gd name="connsiteY4" fmla="*/ 229408 h 306754"/>
                <a:gd name="connsiteX5" fmla="*/ 362616 w 550211"/>
                <a:gd name="connsiteY5" fmla="*/ 178608 h 306754"/>
                <a:gd name="connsiteX6" fmla="*/ 511841 w 550211"/>
                <a:gd name="connsiteY6" fmla="*/ 184958 h 306754"/>
                <a:gd name="connsiteX7" fmla="*/ 521366 w 550211"/>
                <a:gd name="connsiteY7" fmla="*/ 42083 h 306754"/>
                <a:gd name="connsiteX0" fmla="*/ 521366 w 550211"/>
                <a:gd name="connsiteY0" fmla="*/ 42083 h 306754"/>
                <a:gd name="connsiteX1" fmla="*/ 172116 w 550211"/>
                <a:gd name="connsiteY1" fmla="*/ 808 h 306754"/>
                <a:gd name="connsiteX2" fmla="*/ 666 w 550211"/>
                <a:gd name="connsiteY2" fmla="*/ 146858 h 306754"/>
                <a:gd name="connsiteX3" fmla="*/ 134016 w 550211"/>
                <a:gd name="connsiteY3" fmla="*/ 305608 h 306754"/>
                <a:gd name="connsiteX4" fmla="*/ 264191 w 550211"/>
                <a:gd name="connsiteY4" fmla="*/ 229408 h 306754"/>
                <a:gd name="connsiteX5" fmla="*/ 362616 w 550211"/>
                <a:gd name="connsiteY5" fmla="*/ 178608 h 306754"/>
                <a:gd name="connsiteX6" fmla="*/ 511841 w 550211"/>
                <a:gd name="connsiteY6" fmla="*/ 184958 h 306754"/>
                <a:gd name="connsiteX7" fmla="*/ 521366 w 550211"/>
                <a:gd name="connsiteY7" fmla="*/ 42083 h 306754"/>
                <a:gd name="connsiteX0" fmla="*/ 521366 w 550211"/>
                <a:gd name="connsiteY0" fmla="*/ 42083 h 306754"/>
                <a:gd name="connsiteX1" fmla="*/ 172116 w 550211"/>
                <a:gd name="connsiteY1" fmla="*/ 808 h 306754"/>
                <a:gd name="connsiteX2" fmla="*/ 666 w 550211"/>
                <a:gd name="connsiteY2" fmla="*/ 146858 h 306754"/>
                <a:gd name="connsiteX3" fmla="*/ 134016 w 550211"/>
                <a:gd name="connsiteY3" fmla="*/ 305608 h 306754"/>
                <a:gd name="connsiteX4" fmla="*/ 264191 w 550211"/>
                <a:gd name="connsiteY4" fmla="*/ 229408 h 306754"/>
                <a:gd name="connsiteX5" fmla="*/ 362616 w 550211"/>
                <a:gd name="connsiteY5" fmla="*/ 178608 h 306754"/>
                <a:gd name="connsiteX6" fmla="*/ 511841 w 550211"/>
                <a:gd name="connsiteY6" fmla="*/ 184958 h 306754"/>
                <a:gd name="connsiteX7" fmla="*/ 521366 w 550211"/>
                <a:gd name="connsiteY7" fmla="*/ 42083 h 306754"/>
                <a:gd name="connsiteX0" fmla="*/ 521366 w 544479"/>
                <a:gd name="connsiteY0" fmla="*/ 42083 h 306754"/>
                <a:gd name="connsiteX1" fmla="*/ 172116 w 544479"/>
                <a:gd name="connsiteY1" fmla="*/ 808 h 306754"/>
                <a:gd name="connsiteX2" fmla="*/ 666 w 544479"/>
                <a:gd name="connsiteY2" fmla="*/ 146858 h 306754"/>
                <a:gd name="connsiteX3" fmla="*/ 134016 w 544479"/>
                <a:gd name="connsiteY3" fmla="*/ 305608 h 306754"/>
                <a:gd name="connsiteX4" fmla="*/ 264191 w 544479"/>
                <a:gd name="connsiteY4" fmla="*/ 229408 h 306754"/>
                <a:gd name="connsiteX5" fmla="*/ 362616 w 544479"/>
                <a:gd name="connsiteY5" fmla="*/ 178608 h 306754"/>
                <a:gd name="connsiteX6" fmla="*/ 511841 w 544479"/>
                <a:gd name="connsiteY6" fmla="*/ 184958 h 306754"/>
                <a:gd name="connsiteX7" fmla="*/ 521366 w 544479"/>
                <a:gd name="connsiteY7" fmla="*/ 42083 h 306754"/>
                <a:gd name="connsiteX0" fmla="*/ 521366 w 521366"/>
                <a:gd name="connsiteY0" fmla="*/ 42083 h 306754"/>
                <a:gd name="connsiteX1" fmla="*/ 172116 w 521366"/>
                <a:gd name="connsiteY1" fmla="*/ 808 h 306754"/>
                <a:gd name="connsiteX2" fmla="*/ 666 w 521366"/>
                <a:gd name="connsiteY2" fmla="*/ 146858 h 306754"/>
                <a:gd name="connsiteX3" fmla="*/ 134016 w 521366"/>
                <a:gd name="connsiteY3" fmla="*/ 305608 h 306754"/>
                <a:gd name="connsiteX4" fmla="*/ 264191 w 521366"/>
                <a:gd name="connsiteY4" fmla="*/ 229408 h 306754"/>
                <a:gd name="connsiteX5" fmla="*/ 362616 w 521366"/>
                <a:gd name="connsiteY5" fmla="*/ 178608 h 306754"/>
                <a:gd name="connsiteX6" fmla="*/ 511841 w 521366"/>
                <a:gd name="connsiteY6" fmla="*/ 184958 h 306754"/>
                <a:gd name="connsiteX7" fmla="*/ 521366 w 521366"/>
                <a:gd name="connsiteY7" fmla="*/ 42083 h 306754"/>
                <a:gd name="connsiteX0" fmla="*/ 521366 w 521366"/>
                <a:gd name="connsiteY0" fmla="*/ 42083 h 306754"/>
                <a:gd name="connsiteX1" fmla="*/ 172116 w 521366"/>
                <a:gd name="connsiteY1" fmla="*/ 808 h 306754"/>
                <a:gd name="connsiteX2" fmla="*/ 666 w 521366"/>
                <a:gd name="connsiteY2" fmla="*/ 146858 h 306754"/>
                <a:gd name="connsiteX3" fmla="*/ 134016 w 521366"/>
                <a:gd name="connsiteY3" fmla="*/ 305608 h 306754"/>
                <a:gd name="connsiteX4" fmla="*/ 264191 w 521366"/>
                <a:gd name="connsiteY4" fmla="*/ 229408 h 306754"/>
                <a:gd name="connsiteX5" fmla="*/ 362616 w 521366"/>
                <a:gd name="connsiteY5" fmla="*/ 178608 h 306754"/>
                <a:gd name="connsiteX6" fmla="*/ 511841 w 521366"/>
                <a:gd name="connsiteY6" fmla="*/ 184958 h 306754"/>
                <a:gd name="connsiteX7" fmla="*/ 521366 w 521366"/>
                <a:gd name="connsiteY7" fmla="*/ 42083 h 306754"/>
                <a:gd name="connsiteX0" fmla="*/ 521366 w 521366"/>
                <a:gd name="connsiteY0" fmla="*/ 42083 h 306754"/>
                <a:gd name="connsiteX1" fmla="*/ 172116 w 521366"/>
                <a:gd name="connsiteY1" fmla="*/ 808 h 306754"/>
                <a:gd name="connsiteX2" fmla="*/ 666 w 521366"/>
                <a:gd name="connsiteY2" fmla="*/ 146858 h 306754"/>
                <a:gd name="connsiteX3" fmla="*/ 134016 w 521366"/>
                <a:gd name="connsiteY3" fmla="*/ 305608 h 306754"/>
                <a:gd name="connsiteX4" fmla="*/ 264191 w 521366"/>
                <a:gd name="connsiteY4" fmla="*/ 229408 h 306754"/>
                <a:gd name="connsiteX5" fmla="*/ 362616 w 521366"/>
                <a:gd name="connsiteY5" fmla="*/ 178608 h 306754"/>
                <a:gd name="connsiteX6" fmla="*/ 511841 w 521366"/>
                <a:gd name="connsiteY6" fmla="*/ 184958 h 306754"/>
                <a:gd name="connsiteX7" fmla="*/ 521366 w 521366"/>
                <a:gd name="connsiteY7" fmla="*/ 42083 h 306754"/>
                <a:gd name="connsiteX0" fmla="*/ 534066 w 534066"/>
                <a:gd name="connsiteY0" fmla="*/ 40445 h 311466"/>
                <a:gd name="connsiteX1" fmla="*/ 172116 w 534066"/>
                <a:gd name="connsiteY1" fmla="*/ 5520 h 311466"/>
                <a:gd name="connsiteX2" fmla="*/ 666 w 534066"/>
                <a:gd name="connsiteY2" fmla="*/ 151570 h 311466"/>
                <a:gd name="connsiteX3" fmla="*/ 134016 w 534066"/>
                <a:gd name="connsiteY3" fmla="*/ 310320 h 311466"/>
                <a:gd name="connsiteX4" fmla="*/ 264191 w 534066"/>
                <a:gd name="connsiteY4" fmla="*/ 234120 h 311466"/>
                <a:gd name="connsiteX5" fmla="*/ 362616 w 534066"/>
                <a:gd name="connsiteY5" fmla="*/ 183320 h 311466"/>
                <a:gd name="connsiteX6" fmla="*/ 511841 w 534066"/>
                <a:gd name="connsiteY6" fmla="*/ 189670 h 311466"/>
                <a:gd name="connsiteX7" fmla="*/ 534066 w 534066"/>
                <a:gd name="connsiteY7" fmla="*/ 40445 h 311466"/>
                <a:gd name="connsiteX0" fmla="*/ 534066 w 534066"/>
                <a:gd name="connsiteY0" fmla="*/ 40445 h 311466"/>
                <a:gd name="connsiteX1" fmla="*/ 172116 w 534066"/>
                <a:gd name="connsiteY1" fmla="*/ 5520 h 311466"/>
                <a:gd name="connsiteX2" fmla="*/ 666 w 534066"/>
                <a:gd name="connsiteY2" fmla="*/ 151570 h 311466"/>
                <a:gd name="connsiteX3" fmla="*/ 134016 w 534066"/>
                <a:gd name="connsiteY3" fmla="*/ 310320 h 311466"/>
                <a:gd name="connsiteX4" fmla="*/ 264191 w 534066"/>
                <a:gd name="connsiteY4" fmla="*/ 234120 h 311466"/>
                <a:gd name="connsiteX5" fmla="*/ 362616 w 534066"/>
                <a:gd name="connsiteY5" fmla="*/ 183320 h 311466"/>
                <a:gd name="connsiteX6" fmla="*/ 527716 w 534066"/>
                <a:gd name="connsiteY6" fmla="*/ 196020 h 311466"/>
                <a:gd name="connsiteX7" fmla="*/ 534066 w 534066"/>
                <a:gd name="connsiteY7" fmla="*/ 40445 h 311466"/>
                <a:gd name="connsiteX0" fmla="*/ 534066 w 534066"/>
                <a:gd name="connsiteY0" fmla="*/ 40445 h 311466"/>
                <a:gd name="connsiteX1" fmla="*/ 172116 w 534066"/>
                <a:gd name="connsiteY1" fmla="*/ 5520 h 311466"/>
                <a:gd name="connsiteX2" fmla="*/ 666 w 534066"/>
                <a:gd name="connsiteY2" fmla="*/ 151570 h 311466"/>
                <a:gd name="connsiteX3" fmla="*/ 134016 w 534066"/>
                <a:gd name="connsiteY3" fmla="*/ 310320 h 311466"/>
                <a:gd name="connsiteX4" fmla="*/ 264191 w 534066"/>
                <a:gd name="connsiteY4" fmla="*/ 234120 h 311466"/>
                <a:gd name="connsiteX5" fmla="*/ 362616 w 534066"/>
                <a:gd name="connsiteY5" fmla="*/ 183320 h 311466"/>
                <a:gd name="connsiteX6" fmla="*/ 527716 w 534066"/>
                <a:gd name="connsiteY6" fmla="*/ 196020 h 311466"/>
                <a:gd name="connsiteX7" fmla="*/ 534066 w 534066"/>
                <a:gd name="connsiteY7" fmla="*/ 40445 h 311466"/>
                <a:gd name="connsiteX0" fmla="*/ 534066 w 534066"/>
                <a:gd name="connsiteY0" fmla="*/ 40445 h 311466"/>
                <a:gd name="connsiteX1" fmla="*/ 172116 w 534066"/>
                <a:gd name="connsiteY1" fmla="*/ 5520 h 311466"/>
                <a:gd name="connsiteX2" fmla="*/ 666 w 534066"/>
                <a:gd name="connsiteY2" fmla="*/ 151570 h 311466"/>
                <a:gd name="connsiteX3" fmla="*/ 134016 w 534066"/>
                <a:gd name="connsiteY3" fmla="*/ 310320 h 311466"/>
                <a:gd name="connsiteX4" fmla="*/ 264191 w 534066"/>
                <a:gd name="connsiteY4" fmla="*/ 234120 h 311466"/>
                <a:gd name="connsiteX5" fmla="*/ 362616 w 534066"/>
                <a:gd name="connsiteY5" fmla="*/ 183320 h 311466"/>
                <a:gd name="connsiteX6" fmla="*/ 527716 w 534066"/>
                <a:gd name="connsiteY6" fmla="*/ 196020 h 311466"/>
                <a:gd name="connsiteX7" fmla="*/ 534066 w 534066"/>
                <a:gd name="connsiteY7" fmla="*/ 40445 h 311466"/>
                <a:gd name="connsiteX0" fmla="*/ 534066 w 534066"/>
                <a:gd name="connsiteY0" fmla="*/ 34928 h 305949"/>
                <a:gd name="connsiteX1" fmla="*/ 172116 w 534066"/>
                <a:gd name="connsiteY1" fmla="*/ 3 h 305949"/>
                <a:gd name="connsiteX2" fmla="*/ 666 w 534066"/>
                <a:gd name="connsiteY2" fmla="*/ 146053 h 305949"/>
                <a:gd name="connsiteX3" fmla="*/ 134016 w 534066"/>
                <a:gd name="connsiteY3" fmla="*/ 304803 h 305949"/>
                <a:gd name="connsiteX4" fmla="*/ 264191 w 534066"/>
                <a:gd name="connsiteY4" fmla="*/ 228603 h 305949"/>
                <a:gd name="connsiteX5" fmla="*/ 362616 w 534066"/>
                <a:gd name="connsiteY5" fmla="*/ 177803 h 305949"/>
                <a:gd name="connsiteX6" fmla="*/ 527716 w 534066"/>
                <a:gd name="connsiteY6" fmla="*/ 190503 h 305949"/>
                <a:gd name="connsiteX7" fmla="*/ 534066 w 534066"/>
                <a:gd name="connsiteY7" fmla="*/ 34928 h 305949"/>
                <a:gd name="connsiteX0" fmla="*/ 534066 w 534066"/>
                <a:gd name="connsiteY0" fmla="*/ 35596 h 306617"/>
                <a:gd name="connsiteX1" fmla="*/ 172116 w 534066"/>
                <a:gd name="connsiteY1" fmla="*/ 671 h 306617"/>
                <a:gd name="connsiteX2" fmla="*/ 666 w 534066"/>
                <a:gd name="connsiteY2" fmla="*/ 146721 h 306617"/>
                <a:gd name="connsiteX3" fmla="*/ 134016 w 534066"/>
                <a:gd name="connsiteY3" fmla="*/ 305471 h 306617"/>
                <a:gd name="connsiteX4" fmla="*/ 264191 w 534066"/>
                <a:gd name="connsiteY4" fmla="*/ 229271 h 306617"/>
                <a:gd name="connsiteX5" fmla="*/ 362616 w 534066"/>
                <a:gd name="connsiteY5" fmla="*/ 178471 h 306617"/>
                <a:gd name="connsiteX6" fmla="*/ 527716 w 534066"/>
                <a:gd name="connsiteY6" fmla="*/ 191171 h 306617"/>
                <a:gd name="connsiteX7" fmla="*/ 534066 w 534066"/>
                <a:gd name="connsiteY7" fmla="*/ 35596 h 306617"/>
                <a:gd name="connsiteX0" fmla="*/ 533974 w 533974"/>
                <a:gd name="connsiteY0" fmla="*/ 32439 h 303460"/>
                <a:gd name="connsiteX1" fmla="*/ 168849 w 533974"/>
                <a:gd name="connsiteY1" fmla="*/ 689 h 303460"/>
                <a:gd name="connsiteX2" fmla="*/ 574 w 533974"/>
                <a:gd name="connsiteY2" fmla="*/ 143564 h 303460"/>
                <a:gd name="connsiteX3" fmla="*/ 133924 w 533974"/>
                <a:gd name="connsiteY3" fmla="*/ 302314 h 303460"/>
                <a:gd name="connsiteX4" fmla="*/ 264099 w 533974"/>
                <a:gd name="connsiteY4" fmla="*/ 226114 h 303460"/>
                <a:gd name="connsiteX5" fmla="*/ 362524 w 533974"/>
                <a:gd name="connsiteY5" fmla="*/ 175314 h 303460"/>
                <a:gd name="connsiteX6" fmla="*/ 527624 w 533974"/>
                <a:gd name="connsiteY6" fmla="*/ 188014 h 303460"/>
                <a:gd name="connsiteX7" fmla="*/ 533974 w 533974"/>
                <a:gd name="connsiteY7" fmla="*/ 32439 h 303460"/>
                <a:gd name="connsiteX0" fmla="*/ 533974 w 533974"/>
                <a:gd name="connsiteY0" fmla="*/ 32439 h 303460"/>
                <a:gd name="connsiteX1" fmla="*/ 168849 w 533974"/>
                <a:gd name="connsiteY1" fmla="*/ 689 h 303460"/>
                <a:gd name="connsiteX2" fmla="*/ 574 w 533974"/>
                <a:gd name="connsiteY2" fmla="*/ 143564 h 303460"/>
                <a:gd name="connsiteX3" fmla="*/ 133924 w 533974"/>
                <a:gd name="connsiteY3" fmla="*/ 302314 h 303460"/>
                <a:gd name="connsiteX4" fmla="*/ 264099 w 533974"/>
                <a:gd name="connsiteY4" fmla="*/ 226114 h 303460"/>
                <a:gd name="connsiteX5" fmla="*/ 362524 w 533974"/>
                <a:gd name="connsiteY5" fmla="*/ 175314 h 303460"/>
                <a:gd name="connsiteX6" fmla="*/ 527624 w 533974"/>
                <a:gd name="connsiteY6" fmla="*/ 188014 h 303460"/>
                <a:gd name="connsiteX7" fmla="*/ 533974 w 533974"/>
                <a:gd name="connsiteY7" fmla="*/ 32439 h 303460"/>
                <a:gd name="connsiteX0" fmla="*/ 524153 w 524153"/>
                <a:gd name="connsiteY0" fmla="*/ 36411 h 308208"/>
                <a:gd name="connsiteX1" fmla="*/ 159028 w 524153"/>
                <a:gd name="connsiteY1" fmla="*/ 4661 h 308208"/>
                <a:gd name="connsiteX2" fmla="*/ 278 w 524153"/>
                <a:gd name="connsiteY2" fmla="*/ 144361 h 308208"/>
                <a:gd name="connsiteX3" fmla="*/ 124103 w 524153"/>
                <a:gd name="connsiteY3" fmla="*/ 306286 h 308208"/>
                <a:gd name="connsiteX4" fmla="*/ 254278 w 524153"/>
                <a:gd name="connsiteY4" fmla="*/ 230086 h 308208"/>
                <a:gd name="connsiteX5" fmla="*/ 352703 w 524153"/>
                <a:gd name="connsiteY5" fmla="*/ 179286 h 308208"/>
                <a:gd name="connsiteX6" fmla="*/ 517803 w 524153"/>
                <a:gd name="connsiteY6" fmla="*/ 191986 h 308208"/>
                <a:gd name="connsiteX7" fmla="*/ 524153 w 524153"/>
                <a:gd name="connsiteY7" fmla="*/ 36411 h 308208"/>
                <a:gd name="connsiteX0" fmla="*/ 523936 w 523936"/>
                <a:gd name="connsiteY0" fmla="*/ 36411 h 308208"/>
                <a:gd name="connsiteX1" fmla="*/ 158811 w 523936"/>
                <a:gd name="connsiteY1" fmla="*/ 4661 h 308208"/>
                <a:gd name="connsiteX2" fmla="*/ 61 w 523936"/>
                <a:gd name="connsiteY2" fmla="*/ 144361 h 308208"/>
                <a:gd name="connsiteX3" fmla="*/ 123886 w 523936"/>
                <a:gd name="connsiteY3" fmla="*/ 306286 h 308208"/>
                <a:gd name="connsiteX4" fmla="*/ 254061 w 523936"/>
                <a:gd name="connsiteY4" fmla="*/ 230086 h 308208"/>
                <a:gd name="connsiteX5" fmla="*/ 352486 w 523936"/>
                <a:gd name="connsiteY5" fmla="*/ 179286 h 308208"/>
                <a:gd name="connsiteX6" fmla="*/ 517586 w 523936"/>
                <a:gd name="connsiteY6" fmla="*/ 191986 h 308208"/>
                <a:gd name="connsiteX7" fmla="*/ 523936 w 523936"/>
                <a:gd name="connsiteY7" fmla="*/ 36411 h 308208"/>
                <a:gd name="connsiteX0" fmla="*/ 523936 w 523936"/>
                <a:gd name="connsiteY0" fmla="*/ 32018 h 303815"/>
                <a:gd name="connsiteX1" fmla="*/ 158811 w 523936"/>
                <a:gd name="connsiteY1" fmla="*/ 268 h 303815"/>
                <a:gd name="connsiteX2" fmla="*/ 61 w 523936"/>
                <a:gd name="connsiteY2" fmla="*/ 139968 h 303815"/>
                <a:gd name="connsiteX3" fmla="*/ 123886 w 523936"/>
                <a:gd name="connsiteY3" fmla="*/ 301893 h 303815"/>
                <a:gd name="connsiteX4" fmla="*/ 254061 w 523936"/>
                <a:gd name="connsiteY4" fmla="*/ 225693 h 303815"/>
                <a:gd name="connsiteX5" fmla="*/ 352486 w 523936"/>
                <a:gd name="connsiteY5" fmla="*/ 174893 h 303815"/>
                <a:gd name="connsiteX6" fmla="*/ 517586 w 523936"/>
                <a:gd name="connsiteY6" fmla="*/ 187593 h 303815"/>
                <a:gd name="connsiteX7" fmla="*/ 523936 w 523936"/>
                <a:gd name="connsiteY7" fmla="*/ 32018 h 303815"/>
                <a:gd name="connsiteX0" fmla="*/ 523983 w 523983"/>
                <a:gd name="connsiteY0" fmla="*/ 32018 h 303141"/>
                <a:gd name="connsiteX1" fmla="*/ 158858 w 523983"/>
                <a:gd name="connsiteY1" fmla="*/ 268 h 303141"/>
                <a:gd name="connsiteX2" fmla="*/ 108 w 523983"/>
                <a:gd name="connsiteY2" fmla="*/ 139968 h 303141"/>
                <a:gd name="connsiteX3" fmla="*/ 123933 w 523983"/>
                <a:gd name="connsiteY3" fmla="*/ 301893 h 303141"/>
                <a:gd name="connsiteX4" fmla="*/ 254108 w 523983"/>
                <a:gd name="connsiteY4" fmla="*/ 225693 h 303141"/>
                <a:gd name="connsiteX5" fmla="*/ 352533 w 523983"/>
                <a:gd name="connsiteY5" fmla="*/ 174893 h 303141"/>
                <a:gd name="connsiteX6" fmla="*/ 517633 w 523983"/>
                <a:gd name="connsiteY6" fmla="*/ 187593 h 303141"/>
                <a:gd name="connsiteX7" fmla="*/ 523983 w 523983"/>
                <a:gd name="connsiteY7" fmla="*/ 32018 h 303141"/>
                <a:gd name="connsiteX0" fmla="*/ 524095 w 524095"/>
                <a:gd name="connsiteY0" fmla="*/ 31888 h 299882"/>
                <a:gd name="connsiteX1" fmla="*/ 158970 w 524095"/>
                <a:gd name="connsiteY1" fmla="*/ 138 h 299882"/>
                <a:gd name="connsiteX2" fmla="*/ 220 w 524095"/>
                <a:gd name="connsiteY2" fmla="*/ 139838 h 299882"/>
                <a:gd name="connsiteX3" fmla="*/ 133570 w 524095"/>
                <a:gd name="connsiteY3" fmla="*/ 298588 h 299882"/>
                <a:gd name="connsiteX4" fmla="*/ 254220 w 524095"/>
                <a:gd name="connsiteY4" fmla="*/ 225563 h 299882"/>
                <a:gd name="connsiteX5" fmla="*/ 352645 w 524095"/>
                <a:gd name="connsiteY5" fmla="*/ 174763 h 299882"/>
                <a:gd name="connsiteX6" fmla="*/ 517745 w 524095"/>
                <a:gd name="connsiteY6" fmla="*/ 187463 h 299882"/>
                <a:gd name="connsiteX7" fmla="*/ 524095 w 524095"/>
                <a:gd name="connsiteY7" fmla="*/ 31888 h 299882"/>
                <a:gd name="connsiteX0" fmla="*/ 524095 w 524095"/>
                <a:gd name="connsiteY0" fmla="*/ 31888 h 300229"/>
                <a:gd name="connsiteX1" fmla="*/ 158970 w 524095"/>
                <a:gd name="connsiteY1" fmla="*/ 138 h 300229"/>
                <a:gd name="connsiteX2" fmla="*/ 220 w 524095"/>
                <a:gd name="connsiteY2" fmla="*/ 139838 h 300229"/>
                <a:gd name="connsiteX3" fmla="*/ 133570 w 524095"/>
                <a:gd name="connsiteY3" fmla="*/ 298588 h 300229"/>
                <a:gd name="connsiteX4" fmla="*/ 254220 w 524095"/>
                <a:gd name="connsiteY4" fmla="*/ 225563 h 300229"/>
                <a:gd name="connsiteX5" fmla="*/ 352645 w 524095"/>
                <a:gd name="connsiteY5" fmla="*/ 174763 h 300229"/>
                <a:gd name="connsiteX6" fmla="*/ 517745 w 524095"/>
                <a:gd name="connsiteY6" fmla="*/ 187463 h 300229"/>
                <a:gd name="connsiteX7" fmla="*/ 524095 w 524095"/>
                <a:gd name="connsiteY7" fmla="*/ 31888 h 300229"/>
                <a:gd name="connsiteX0" fmla="*/ 524014 w 524014"/>
                <a:gd name="connsiteY0" fmla="*/ 31888 h 301987"/>
                <a:gd name="connsiteX1" fmla="*/ 158889 w 524014"/>
                <a:gd name="connsiteY1" fmla="*/ 138 h 301987"/>
                <a:gd name="connsiteX2" fmla="*/ 139 w 524014"/>
                <a:gd name="connsiteY2" fmla="*/ 139838 h 301987"/>
                <a:gd name="connsiteX3" fmla="*/ 133489 w 524014"/>
                <a:gd name="connsiteY3" fmla="*/ 298588 h 301987"/>
                <a:gd name="connsiteX4" fmla="*/ 263664 w 524014"/>
                <a:gd name="connsiteY4" fmla="*/ 235088 h 301987"/>
                <a:gd name="connsiteX5" fmla="*/ 352564 w 524014"/>
                <a:gd name="connsiteY5" fmla="*/ 174763 h 301987"/>
                <a:gd name="connsiteX6" fmla="*/ 517664 w 524014"/>
                <a:gd name="connsiteY6" fmla="*/ 187463 h 301987"/>
                <a:gd name="connsiteX7" fmla="*/ 524014 w 524014"/>
                <a:gd name="connsiteY7" fmla="*/ 31888 h 301987"/>
                <a:gd name="connsiteX0" fmla="*/ 524047 w 524047"/>
                <a:gd name="connsiteY0" fmla="*/ 31888 h 299369"/>
                <a:gd name="connsiteX1" fmla="*/ 158922 w 524047"/>
                <a:gd name="connsiteY1" fmla="*/ 138 h 299369"/>
                <a:gd name="connsiteX2" fmla="*/ 172 w 524047"/>
                <a:gd name="connsiteY2" fmla="*/ 139838 h 299369"/>
                <a:gd name="connsiteX3" fmla="*/ 133522 w 524047"/>
                <a:gd name="connsiteY3" fmla="*/ 298588 h 299369"/>
                <a:gd name="connsiteX4" fmla="*/ 263697 w 524047"/>
                <a:gd name="connsiteY4" fmla="*/ 235088 h 299369"/>
                <a:gd name="connsiteX5" fmla="*/ 352597 w 524047"/>
                <a:gd name="connsiteY5" fmla="*/ 174763 h 299369"/>
                <a:gd name="connsiteX6" fmla="*/ 517697 w 524047"/>
                <a:gd name="connsiteY6" fmla="*/ 187463 h 299369"/>
                <a:gd name="connsiteX7" fmla="*/ 524047 w 524047"/>
                <a:gd name="connsiteY7" fmla="*/ 31888 h 299369"/>
                <a:gd name="connsiteX0" fmla="*/ 524047 w 524047"/>
                <a:gd name="connsiteY0" fmla="*/ 31902 h 299383"/>
                <a:gd name="connsiteX1" fmla="*/ 158922 w 524047"/>
                <a:gd name="connsiteY1" fmla="*/ 152 h 299383"/>
                <a:gd name="connsiteX2" fmla="*/ 172 w 524047"/>
                <a:gd name="connsiteY2" fmla="*/ 139852 h 299383"/>
                <a:gd name="connsiteX3" fmla="*/ 133522 w 524047"/>
                <a:gd name="connsiteY3" fmla="*/ 298602 h 299383"/>
                <a:gd name="connsiteX4" fmla="*/ 263697 w 524047"/>
                <a:gd name="connsiteY4" fmla="*/ 235102 h 299383"/>
                <a:gd name="connsiteX5" fmla="*/ 352597 w 524047"/>
                <a:gd name="connsiteY5" fmla="*/ 174777 h 299383"/>
                <a:gd name="connsiteX6" fmla="*/ 517697 w 524047"/>
                <a:gd name="connsiteY6" fmla="*/ 187477 h 299383"/>
                <a:gd name="connsiteX7" fmla="*/ 524047 w 524047"/>
                <a:gd name="connsiteY7" fmla="*/ 31902 h 299383"/>
                <a:gd name="connsiteX0" fmla="*/ 524047 w 524047"/>
                <a:gd name="connsiteY0" fmla="*/ 31902 h 299383"/>
                <a:gd name="connsiteX1" fmla="*/ 158922 w 524047"/>
                <a:gd name="connsiteY1" fmla="*/ 152 h 299383"/>
                <a:gd name="connsiteX2" fmla="*/ 172 w 524047"/>
                <a:gd name="connsiteY2" fmla="*/ 139852 h 299383"/>
                <a:gd name="connsiteX3" fmla="*/ 133522 w 524047"/>
                <a:gd name="connsiteY3" fmla="*/ 298602 h 299383"/>
                <a:gd name="connsiteX4" fmla="*/ 263697 w 524047"/>
                <a:gd name="connsiteY4" fmla="*/ 235102 h 299383"/>
                <a:gd name="connsiteX5" fmla="*/ 352597 w 524047"/>
                <a:gd name="connsiteY5" fmla="*/ 174777 h 299383"/>
                <a:gd name="connsiteX6" fmla="*/ 517697 w 524047"/>
                <a:gd name="connsiteY6" fmla="*/ 187477 h 299383"/>
                <a:gd name="connsiteX7" fmla="*/ 524047 w 524047"/>
                <a:gd name="connsiteY7" fmla="*/ 31902 h 299383"/>
                <a:gd name="connsiteX0" fmla="*/ 524047 w 524047"/>
                <a:gd name="connsiteY0" fmla="*/ 31902 h 299383"/>
                <a:gd name="connsiteX1" fmla="*/ 158922 w 524047"/>
                <a:gd name="connsiteY1" fmla="*/ 152 h 299383"/>
                <a:gd name="connsiteX2" fmla="*/ 172 w 524047"/>
                <a:gd name="connsiteY2" fmla="*/ 139852 h 299383"/>
                <a:gd name="connsiteX3" fmla="*/ 133522 w 524047"/>
                <a:gd name="connsiteY3" fmla="*/ 298602 h 299383"/>
                <a:gd name="connsiteX4" fmla="*/ 263697 w 524047"/>
                <a:gd name="connsiteY4" fmla="*/ 235102 h 299383"/>
                <a:gd name="connsiteX5" fmla="*/ 352597 w 524047"/>
                <a:gd name="connsiteY5" fmla="*/ 174777 h 299383"/>
                <a:gd name="connsiteX6" fmla="*/ 517697 w 524047"/>
                <a:gd name="connsiteY6" fmla="*/ 187477 h 299383"/>
                <a:gd name="connsiteX7" fmla="*/ 524047 w 524047"/>
                <a:gd name="connsiteY7" fmla="*/ 31902 h 299383"/>
                <a:gd name="connsiteX0" fmla="*/ 524047 w 524047"/>
                <a:gd name="connsiteY0" fmla="*/ 31902 h 299383"/>
                <a:gd name="connsiteX1" fmla="*/ 158922 w 524047"/>
                <a:gd name="connsiteY1" fmla="*/ 152 h 299383"/>
                <a:gd name="connsiteX2" fmla="*/ 172 w 524047"/>
                <a:gd name="connsiteY2" fmla="*/ 139852 h 299383"/>
                <a:gd name="connsiteX3" fmla="*/ 133522 w 524047"/>
                <a:gd name="connsiteY3" fmla="*/ 298602 h 299383"/>
                <a:gd name="connsiteX4" fmla="*/ 263697 w 524047"/>
                <a:gd name="connsiteY4" fmla="*/ 235102 h 299383"/>
                <a:gd name="connsiteX5" fmla="*/ 352597 w 524047"/>
                <a:gd name="connsiteY5" fmla="*/ 174777 h 299383"/>
                <a:gd name="connsiteX6" fmla="*/ 517697 w 524047"/>
                <a:gd name="connsiteY6" fmla="*/ 187477 h 299383"/>
                <a:gd name="connsiteX7" fmla="*/ 524047 w 524047"/>
                <a:gd name="connsiteY7" fmla="*/ 31902 h 299383"/>
                <a:gd name="connsiteX0" fmla="*/ 524047 w 524047"/>
                <a:gd name="connsiteY0" fmla="*/ 31902 h 299383"/>
                <a:gd name="connsiteX1" fmla="*/ 158922 w 524047"/>
                <a:gd name="connsiteY1" fmla="*/ 152 h 299383"/>
                <a:gd name="connsiteX2" fmla="*/ 172 w 524047"/>
                <a:gd name="connsiteY2" fmla="*/ 139852 h 299383"/>
                <a:gd name="connsiteX3" fmla="*/ 133522 w 524047"/>
                <a:gd name="connsiteY3" fmla="*/ 298602 h 299383"/>
                <a:gd name="connsiteX4" fmla="*/ 263697 w 524047"/>
                <a:gd name="connsiteY4" fmla="*/ 235102 h 299383"/>
                <a:gd name="connsiteX5" fmla="*/ 352597 w 524047"/>
                <a:gd name="connsiteY5" fmla="*/ 174777 h 299383"/>
                <a:gd name="connsiteX6" fmla="*/ 517697 w 524047"/>
                <a:gd name="connsiteY6" fmla="*/ 187477 h 299383"/>
                <a:gd name="connsiteX7" fmla="*/ 524047 w 524047"/>
                <a:gd name="connsiteY7" fmla="*/ 31902 h 299383"/>
                <a:gd name="connsiteX0" fmla="*/ 524159 w 524159"/>
                <a:gd name="connsiteY0" fmla="*/ 31902 h 298602"/>
                <a:gd name="connsiteX1" fmla="*/ 159034 w 524159"/>
                <a:gd name="connsiteY1" fmla="*/ 152 h 298602"/>
                <a:gd name="connsiteX2" fmla="*/ 284 w 524159"/>
                <a:gd name="connsiteY2" fmla="*/ 139852 h 298602"/>
                <a:gd name="connsiteX3" fmla="*/ 133634 w 524159"/>
                <a:gd name="connsiteY3" fmla="*/ 298602 h 298602"/>
                <a:gd name="connsiteX4" fmla="*/ 263809 w 524159"/>
                <a:gd name="connsiteY4" fmla="*/ 235102 h 298602"/>
                <a:gd name="connsiteX5" fmla="*/ 352709 w 524159"/>
                <a:gd name="connsiteY5" fmla="*/ 174777 h 298602"/>
                <a:gd name="connsiteX6" fmla="*/ 517809 w 524159"/>
                <a:gd name="connsiteY6" fmla="*/ 187477 h 298602"/>
                <a:gd name="connsiteX7" fmla="*/ 524159 w 524159"/>
                <a:gd name="connsiteY7" fmla="*/ 31902 h 298602"/>
                <a:gd name="connsiteX0" fmla="*/ 523896 w 523896"/>
                <a:gd name="connsiteY0" fmla="*/ 31953 h 298653"/>
                <a:gd name="connsiteX1" fmla="*/ 158771 w 523896"/>
                <a:gd name="connsiteY1" fmla="*/ 203 h 298653"/>
                <a:gd name="connsiteX2" fmla="*/ 21 w 523896"/>
                <a:gd name="connsiteY2" fmla="*/ 139903 h 298653"/>
                <a:gd name="connsiteX3" fmla="*/ 133371 w 523896"/>
                <a:gd name="connsiteY3" fmla="*/ 298653 h 298653"/>
                <a:gd name="connsiteX4" fmla="*/ 263546 w 523896"/>
                <a:gd name="connsiteY4" fmla="*/ 235153 h 298653"/>
                <a:gd name="connsiteX5" fmla="*/ 352446 w 523896"/>
                <a:gd name="connsiteY5" fmla="*/ 174828 h 298653"/>
                <a:gd name="connsiteX6" fmla="*/ 517546 w 523896"/>
                <a:gd name="connsiteY6" fmla="*/ 187528 h 298653"/>
                <a:gd name="connsiteX7" fmla="*/ 523896 w 523896"/>
                <a:gd name="connsiteY7" fmla="*/ 31953 h 298653"/>
                <a:gd name="connsiteX0" fmla="*/ 523896 w 523896"/>
                <a:gd name="connsiteY0" fmla="*/ 31921 h 298621"/>
                <a:gd name="connsiteX1" fmla="*/ 158771 w 523896"/>
                <a:gd name="connsiteY1" fmla="*/ 171 h 298621"/>
                <a:gd name="connsiteX2" fmla="*/ 21 w 523896"/>
                <a:gd name="connsiteY2" fmla="*/ 139871 h 298621"/>
                <a:gd name="connsiteX3" fmla="*/ 133371 w 523896"/>
                <a:gd name="connsiteY3" fmla="*/ 298621 h 298621"/>
                <a:gd name="connsiteX4" fmla="*/ 263546 w 523896"/>
                <a:gd name="connsiteY4" fmla="*/ 235121 h 298621"/>
                <a:gd name="connsiteX5" fmla="*/ 352446 w 523896"/>
                <a:gd name="connsiteY5" fmla="*/ 174796 h 298621"/>
                <a:gd name="connsiteX6" fmla="*/ 517546 w 523896"/>
                <a:gd name="connsiteY6" fmla="*/ 187496 h 298621"/>
                <a:gd name="connsiteX7" fmla="*/ 523896 w 523896"/>
                <a:gd name="connsiteY7" fmla="*/ 31921 h 298621"/>
                <a:gd name="connsiteX0" fmla="*/ 523896 w 523896"/>
                <a:gd name="connsiteY0" fmla="*/ 31921 h 298621"/>
                <a:gd name="connsiteX1" fmla="*/ 158771 w 523896"/>
                <a:gd name="connsiteY1" fmla="*/ 171 h 298621"/>
                <a:gd name="connsiteX2" fmla="*/ 21 w 523896"/>
                <a:gd name="connsiteY2" fmla="*/ 139871 h 298621"/>
                <a:gd name="connsiteX3" fmla="*/ 133371 w 523896"/>
                <a:gd name="connsiteY3" fmla="*/ 298621 h 298621"/>
                <a:gd name="connsiteX4" fmla="*/ 263546 w 523896"/>
                <a:gd name="connsiteY4" fmla="*/ 235121 h 298621"/>
                <a:gd name="connsiteX5" fmla="*/ 352446 w 523896"/>
                <a:gd name="connsiteY5" fmla="*/ 174796 h 298621"/>
                <a:gd name="connsiteX6" fmla="*/ 508021 w 523896"/>
                <a:gd name="connsiteY6" fmla="*/ 187496 h 298621"/>
                <a:gd name="connsiteX7" fmla="*/ 523896 w 523896"/>
                <a:gd name="connsiteY7" fmla="*/ 31921 h 298621"/>
                <a:gd name="connsiteX0" fmla="*/ 523896 w 523896"/>
                <a:gd name="connsiteY0" fmla="*/ 31921 h 298621"/>
                <a:gd name="connsiteX1" fmla="*/ 158771 w 523896"/>
                <a:gd name="connsiteY1" fmla="*/ 171 h 298621"/>
                <a:gd name="connsiteX2" fmla="*/ 21 w 523896"/>
                <a:gd name="connsiteY2" fmla="*/ 139871 h 298621"/>
                <a:gd name="connsiteX3" fmla="*/ 133371 w 523896"/>
                <a:gd name="connsiteY3" fmla="*/ 298621 h 298621"/>
                <a:gd name="connsiteX4" fmla="*/ 263546 w 523896"/>
                <a:gd name="connsiteY4" fmla="*/ 235121 h 298621"/>
                <a:gd name="connsiteX5" fmla="*/ 352446 w 523896"/>
                <a:gd name="connsiteY5" fmla="*/ 174796 h 298621"/>
                <a:gd name="connsiteX6" fmla="*/ 508021 w 523896"/>
                <a:gd name="connsiteY6" fmla="*/ 187496 h 298621"/>
                <a:gd name="connsiteX7" fmla="*/ 523896 w 523896"/>
                <a:gd name="connsiteY7" fmla="*/ 31921 h 298621"/>
                <a:gd name="connsiteX0" fmla="*/ 523896 w 523896"/>
                <a:gd name="connsiteY0" fmla="*/ 31921 h 298621"/>
                <a:gd name="connsiteX1" fmla="*/ 158771 w 523896"/>
                <a:gd name="connsiteY1" fmla="*/ 171 h 298621"/>
                <a:gd name="connsiteX2" fmla="*/ 21 w 523896"/>
                <a:gd name="connsiteY2" fmla="*/ 139871 h 298621"/>
                <a:gd name="connsiteX3" fmla="*/ 133371 w 523896"/>
                <a:gd name="connsiteY3" fmla="*/ 298621 h 298621"/>
                <a:gd name="connsiteX4" fmla="*/ 263546 w 523896"/>
                <a:gd name="connsiteY4" fmla="*/ 235121 h 298621"/>
                <a:gd name="connsiteX5" fmla="*/ 352446 w 523896"/>
                <a:gd name="connsiteY5" fmla="*/ 174796 h 298621"/>
                <a:gd name="connsiteX6" fmla="*/ 508021 w 523896"/>
                <a:gd name="connsiteY6" fmla="*/ 187496 h 298621"/>
                <a:gd name="connsiteX7" fmla="*/ 523896 w 523896"/>
                <a:gd name="connsiteY7" fmla="*/ 31921 h 298621"/>
                <a:gd name="connsiteX0" fmla="*/ 523896 w 523896"/>
                <a:gd name="connsiteY0" fmla="*/ 31921 h 298621"/>
                <a:gd name="connsiteX1" fmla="*/ 158771 w 523896"/>
                <a:gd name="connsiteY1" fmla="*/ 171 h 298621"/>
                <a:gd name="connsiteX2" fmla="*/ 21 w 523896"/>
                <a:gd name="connsiteY2" fmla="*/ 139871 h 298621"/>
                <a:gd name="connsiteX3" fmla="*/ 133371 w 523896"/>
                <a:gd name="connsiteY3" fmla="*/ 298621 h 298621"/>
                <a:gd name="connsiteX4" fmla="*/ 263546 w 523896"/>
                <a:gd name="connsiteY4" fmla="*/ 235121 h 298621"/>
                <a:gd name="connsiteX5" fmla="*/ 352446 w 523896"/>
                <a:gd name="connsiteY5" fmla="*/ 174796 h 298621"/>
                <a:gd name="connsiteX6" fmla="*/ 501671 w 523896"/>
                <a:gd name="connsiteY6" fmla="*/ 190671 h 298621"/>
                <a:gd name="connsiteX7" fmla="*/ 523896 w 523896"/>
                <a:gd name="connsiteY7" fmla="*/ 31921 h 29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896" h="298621">
                  <a:moveTo>
                    <a:pt x="523896" y="31921"/>
                  </a:moveTo>
                  <a:cubicBezTo>
                    <a:pt x="402188" y="21338"/>
                    <a:pt x="258783" y="4404"/>
                    <a:pt x="158771" y="171"/>
                  </a:cubicBezTo>
                  <a:cubicBezTo>
                    <a:pt x="58759" y="-4062"/>
                    <a:pt x="1079" y="71079"/>
                    <a:pt x="21" y="139871"/>
                  </a:cubicBezTo>
                  <a:cubicBezTo>
                    <a:pt x="-1037" y="208663"/>
                    <a:pt x="38650" y="298621"/>
                    <a:pt x="133371" y="298621"/>
                  </a:cubicBezTo>
                  <a:cubicBezTo>
                    <a:pt x="196661" y="298621"/>
                    <a:pt x="227033" y="271633"/>
                    <a:pt x="263546" y="235121"/>
                  </a:cubicBezTo>
                  <a:cubicBezTo>
                    <a:pt x="300059" y="198609"/>
                    <a:pt x="312759" y="182204"/>
                    <a:pt x="352446" y="174796"/>
                  </a:cubicBezTo>
                  <a:cubicBezTo>
                    <a:pt x="392133" y="167388"/>
                    <a:pt x="427588" y="186967"/>
                    <a:pt x="501671" y="190671"/>
                  </a:cubicBezTo>
                  <a:cubicBezTo>
                    <a:pt x="509079" y="124525"/>
                    <a:pt x="520192" y="119763"/>
                    <a:pt x="523896" y="31921"/>
                  </a:cubicBezTo>
                  <a:close/>
                </a:path>
              </a:pathLst>
            </a:custGeom>
            <a:solidFill>
              <a:srgbClr val="1F497D">
                <a:lumMod val="40000"/>
                <a:lumOff val="60000"/>
                <a:alpha val="30000"/>
              </a:srgbClr>
            </a:solidFill>
            <a:ln w="12700" cap="flat" cmpd="sng" algn="ctr">
              <a:solidFill>
                <a:srgbClr val="0070C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9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val 162"/>
            <p:cNvSpPr/>
            <p:nvPr/>
          </p:nvSpPr>
          <p:spPr>
            <a:xfrm>
              <a:off x="2736850" y="2350482"/>
              <a:ext cx="88067" cy="88067"/>
            </a:xfrm>
            <a:prstGeom prst="ellipse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9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63"/>
          <p:cNvGrpSpPr/>
          <p:nvPr/>
        </p:nvGrpSpPr>
        <p:grpSpPr>
          <a:xfrm>
            <a:off x="2213760" y="1719952"/>
            <a:ext cx="488161" cy="228272"/>
            <a:chOff x="2635187" y="2251432"/>
            <a:chExt cx="523896" cy="298621"/>
          </a:xfrm>
        </p:grpSpPr>
        <p:sp>
          <p:nvSpPr>
            <p:cNvPr id="16" name="Freeform 164"/>
            <p:cNvSpPr/>
            <p:nvPr/>
          </p:nvSpPr>
          <p:spPr>
            <a:xfrm>
              <a:off x="2635187" y="2251432"/>
              <a:ext cx="523896" cy="298621"/>
            </a:xfrm>
            <a:custGeom>
              <a:avLst/>
              <a:gdLst>
                <a:gd name="connsiteX0" fmla="*/ 521000 w 548643"/>
                <a:gd name="connsiteY0" fmla="*/ 46711 h 312039"/>
                <a:gd name="connsiteX1" fmla="*/ 171750 w 548643"/>
                <a:gd name="connsiteY1" fmla="*/ 5436 h 312039"/>
                <a:gd name="connsiteX2" fmla="*/ 300 w 548643"/>
                <a:gd name="connsiteY2" fmla="*/ 151486 h 312039"/>
                <a:gd name="connsiteX3" fmla="*/ 133650 w 548643"/>
                <a:gd name="connsiteY3" fmla="*/ 310236 h 312039"/>
                <a:gd name="connsiteX4" fmla="*/ 263825 w 548643"/>
                <a:gd name="connsiteY4" fmla="*/ 234036 h 312039"/>
                <a:gd name="connsiteX5" fmla="*/ 362250 w 548643"/>
                <a:gd name="connsiteY5" fmla="*/ 183236 h 312039"/>
                <a:gd name="connsiteX6" fmla="*/ 508300 w 548643"/>
                <a:gd name="connsiteY6" fmla="*/ 192761 h 312039"/>
                <a:gd name="connsiteX7" fmla="*/ 521000 w 548643"/>
                <a:gd name="connsiteY7" fmla="*/ 46711 h 312039"/>
                <a:gd name="connsiteX0" fmla="*/ 521000 w 541633"/>
                <a:gd name="connsiteY0" fmla="*/ 58260 h 323588"/>
                <a:gd name="connsiteX1" fmla="*/ 171750 w 541633"/>
                <a:gd name="connsiteY1" fmla="*/ 16985 h 323588"/>
                <a:gd name="connsiteX2" fmla="*/ 300 w 541633"/>
                <a:gd name="connsiteY2" fmla="*/ 163035 h 323588"/>
                <a:gd name="connsiteX3" fmla="*/ 133650 w 541633"/>
                <a:gd name="connsiteY3" fmla="*/ 321785 h 323588"/>
                <a:gd name="connsiteX4" fmla="*/ 263825 w 541633"/>
                <a:gd name="connsiteY4" fmla="*/ 245585 h 323588"/>
                <a:gd name="connsiteX5" fmla="*/ 362250 w 541633"/>
                <a:gd name="connsiteY5" fmla="*/ 194785 h 323588"/>
                <a:gd name="connsiteX6" fmla="*/ 508300 w 541633"/>
                <a:gd name="connsiteY6" fmla="*/ 204310 h 323588"/>
                <a:gd name="connsiteX7" fmla="*/ 521000 w 541633"/>
                <a:gd name="connsiteY7" fmla="*/ 58260 h 323588"/>
                <a:gd name="connsiteX0" fmla="*/ 521000 w 541633"/>
                <a:gd name="connsiteY0" fmla="*/ 51996 h 317324"/>
                <a:gd name="connsiteX1" fmla="*/ 171750 w 541633"/>
                <a:gd name="connsiteY1" fmla="*/ 10721 h 317324"/>
                <a:gd name="connsiteX2" fmla="*/ 300 w 541633"/>
                <a:gd name="connsiteY2" fmla="*/ 156771 h 317324"/>
                <a:gd name="connsiteX3" fmla="*/ 133650 w 541633"/>
                <a:gd name="connsiteY3" fmla="*/ 315521 h 317324"/>
                <a:gd name="connsiteX4" fmla="*/ 263825 w 541633"/>
                <a:gd name="connsiteY4" fmla="*/ 239321 h 317324"/>
                <a:gd name="connsiteX5" fmla="*/ 362250 w 541633"/>
                <a:gd name="connsiteY5" fmla="*/ 188521 h 317324"/>
                <a:gd name="connsiteX6" fmla="*/ 508300 w 541633"/>
                <a:gd name="connsiteY6" fmla="*/ 198046 h 317324"/>
                <a:gd name="connsiteX7" fmla="*/ 521000 w 541633"/>
                <a:gd name="connsiteY7" fmla="*/ 51996 h 317324"/>
                <a:gd name="connsiteX0" fmla="*/ 521000 w 541633"/>
                <a:gd name="connsiteY0" fmla="*/ 47368 h 312696"/>
                <a:gd name="connsiteX1" fmla="*/ 171750 w 541633"/>
                <a:gd name="connsiteY1" fmla="*/ 6093 h 312696"/>
                <a:gd name="connsiteX2" fmla="*/ 300 w 541633"/>
                <a:gd name="connsiteY2" fmla="*/ 152143 h 312696"/>
                <a:gd name="connsiteX3" fmla="*/ 133650 w 541633"/>
                <a:gd name="connsiteY3" fmla="*/ 310893 h 312696"/>
                <a:gd name="connsiteX4" fmla="*/ 263825 w 541633"/>
                <a:gd name="connsiteY4" fmla="*/ 234693 h 312696"/>
                <a:gd name="connsiteX5" fmla="*/ 362250 w 541633"/>
                <a:gd name="connsiteY5" fmla="*/ 183893 h 312696"/>
                <a:gd name="connsiteX6" fmla="*/ 508300 w 541633"/>
                <a:gd name="connsiteY6" fmla="*/ 193418 h 312696"/>
                <a:gd name="connsiteX7" fmla="*/ 521000 w 541633"/>
                <a:gd name="connsiteY7" fmla="*/ 47368 h 312696"/>
                <a:gd name="connsiteX0" fmla="*/ 521000 w 549845"/>
                <a:gd name="connsiteY0" fmla="*/ 42083 h 307411"/>
                <a:gd name="connsiteX1" fmla="*/ 171750 w 549845"/>
                <a:gd name="connsiteY1" fmla="*/ 808 h 307411"/>
                <a:gd name="connsiteX2" fmla="*/ 300 w 549845"/>
                <a:gd name="connsiteY2" fmla="*/ 146858 h 307411"/>
                <a:gd name="connsiteX3" fmla="*/ 133650 w 549845"/>
                <a:gd name="connsiteY3" fmla="*/ 305608 h 307411"/>
                <a:gd name="connsiteX4" fmla="*/ 263825 w 549845"/>
                <a:gd name="connsiteY4" fmla="*/ 229408 h 307411"/>
                <a:gd name="connsiteX5" fmla="*/ 362250 w 549845"/>
                <a:gd name="connsiteY5" fmla="*/ 178608 h 307411"/>
                <a:gd name="connsiteX6" fmla="*/ 511475 w 549845"/>
                <a:gd name="connsiteY6" fmla="*/ 184958 h 307411"/>
                <a:gd name="connsiteX7" fmla="*/ 521000 w 549845"/>
                <a:gd name="connsiteY7" fmla="*/ 42083 h 307411"/>
                <a:gd name="connsiteX0" fmla="*/ 521366 w 550211"/>
                <a:gd name="connsiteY0" fmla="*/ 42083 h 306754"/>
                <a:gd name="connsiteX1" fmla="*/ 172116 w 550211"/>
                <a:gd name="connsiteY1" fmla="*/ 808 h 306754"/>
                <a:gd name="connsiteX2" fmla="*/ 666 w 550211"/>
                <a:gd name="connsiteY2" fmla="*/ 146858 h 306754"/>
                <a:gd name="connsiteX3" fmla="*/ 134016 w 550211"/>
                <a:gd name="connsiteY3" fmla="*/ 305608 h 306754"/>
                <a:gd name="connsiteX4" fmla="*/ 264191 w 550211"/>
                <a:gd name="connsiteY4" fmla="*/ 229408 h 306754"/>
                <a:gd name="connsiteX5" fmla="*/ 362616 w 550211"/>
                <a:gd name="connsiteY5" fmla="*/ 178608 h 306754"/>
                <a:gd name="connsiteX6" fmla="*/ 511841 w 550211"/>
                <a:gd name="connsiteY6" fmla="*/ 184958 h 306754"/>
                <a:gd name="connsiteX7" fmla="*/ 521366 w 550211"/>
                <a:gd name="connsiteY7" fmla="*/ 42083 h 306754"/>
                <a:gd name="connsiteX0" fmla="*/ 521366 w 550211"/>
                <a:gd name="connsiteY0" fmla="*/ 42083 h 306754"/>
                <a:gd name="connsiteX1" fmla="*/ 172116 w 550211"/>
                <a:gd name="connsiteY1" fmla="*/ 808 h 306754"/>
                <a:gd name="connsiteX2" fmla="*/ 666 w 550211"/>
                <a:gd name="connsiteY2" fmla="*/ 146858 h 306754"/>
                <a:gd name="connsiteX3" fmla="*/ 134016 w 550211"/>
                <a:gd name="connsiteY3" fmla="*/ 305608 h 306754"/>
                <a:gd name="connsiteX4" fmla="*/ 264191 w 550211"/>
                <a:gd name="connsiteY4" fmla="*/ 229408 h 306754"/>
                <a:gd name="connsiteX5" fmla="*/ 362616 w 550211"/>
                <a:gd name="connsiteY5" fmla="*/ 178608 h 306754"/>
                <a:gd name="connsiteX6" fmla="*/ 511841 w 550211"/>
                <a:gd name="connsiteY6" fmla="*/ 184958 h 306754"/>
                <a:gd name="connsiteX7" fmla="*/ 521366 w 550211"/>
                <a:gd name="connsiteY7" fmla="*/ 42083 h 306754"/>
                <a:gd name="connsiteX0" fmla="*/ 521366 w 550211"/>
                <a:gd name="connsiteY0" fmla="*/ 42083 h 306754"/>
                <a:gd name="connsiteX1" fmla="*/ 172116 w 550211"/>
                <a:gd name="connsiteY1" fmla="*/ 808 h 306754"/>
                <a:gd name="connsiteX2" fmla="*/ 666 w 550211"/>
                <a:gd name="connsiteY2" fmla="*/ 146858 h 306754"/>
                <a:gd name="connsiteX3" fmla="*/ 134016 w 550211"/>
                <a:gd name="connsiteY3" fmla="*/ 305608 h 306754"/>
                <a:gd name="connsiteX4" fmla="*/ 264191 w 550211"/>
                <a:gd name="connsiteY4" fmla="*/ 229408 h 306754"/>
                <a:gd name="connsiteX5" fmla="*/ 362616 w 550211"/>
                <a:gd name="connsiteY5" fmla="*/ 178608 h 306754"/>
                <a:gd name="connsiteX6" fmla="*/ 511841 w 550211"/>
                <a:gd name="connsiteY6" fmla="*/ 184958 h 306754"/>
                <a:gd name="connsiteX7" fmla="*/ 521366 w 550211"/>
                <a:gd name="connsiteY7" fmla="*/ 42083 h 306754"/>
                <a:gd name="connsiteX0" fmla="*/ 521366 w 544479"/>
                <a:gd name="connsiteY0" fmla="*/ 42083 h 306754"/>
                <a:gd name="connsiteX1" fmla="*/ 172116 w 544479"/>
                <a:gd name="connsiteY1" fmla="*/ 808 h 306754"/>
                <a:gd name="connsiteX2" fmla="*/ 666 w 544479"/>
                <a:gd name="connsiteY2" fmla="*/ 146858 h 306754"/>
                <a:gd name="connsiteX3" fmla="*/ 134016 w 544479"/>
                <a:gd name="connsiteY3" fmla="*/ 305608 h 306754"/>
                <a:gd name="connsiteX4" fmla="*/ 264191 w 544479"/>
                <a:gd name="connsiteY4" fmla="*/ 229408 h 306754"/>
                <a:gd name="connsiteX5" fmla="*/ 362616 w 544479"/>
                <a:gd name="connsiteY5" fmla="*/ 178608 h 306754"/>
                <a:gd name="connsiteX6" fmla="*/ 511841 w 544479"/>
                <a:gd name="connsiteY6" fmla="*/ 184958 h 306754"/>
                <a:gd name="connsiteX7" fmla="*/ 521366 w 544479"/>
                <a:gd name="connsiteY7" fmla="*/ 42083 h 306754"/>
                <a:gd name="connsiteX0" fmla="*/ 521366 w 521366"/>
                <a:gd name="connsiteY0" fmla="*/ 42083 h 306754"/>
                <a:gd name="connsiteX1" fmla="*/ 172116 w 521366"/>
                <a:gd name="connsiteY1" fmla="*/ 808 h 306754"/>
                <a:gd name="connsiteX2" fmla="*/ 666 w 521366"/>
                <a:gd name="connsiteY2" fmla="*/ 146858 h 306754"/>
                <a:gd name="connsiteX3" fmla="*/ 134016 w 521366"/>
                <a:gd name="connsiteY3" fmla="*/ 305608 h 306754"/>
                <a:gd name="connsiteX4" fmla="*/ 264191 w 521366"/>
                <a:gd name="connsiteY4" fmla="*/ 229408 h 306754"/>
                <a:gd name="connsiteX5" fmla="*/ 362616 w 521366"/>
                <a:gd name="connsiteY5" fmla="*/ 178608 h 306754"/>
                <a:gd name="connsiteX6" fmla="*/ 511841 w 521366"/>
                <a:gd name="connsiteY6" fmla="*/ 184958 h 306754"/>
                <a:gd name="connsiteX7" fmla="*/ 521366 w 521366"/>
                <a:gd name="connsiteY7" fmla="*/ 42083 h 306754"/>
                <a:gd name="connsiteX0" fmla="*/ 521366 w 521366"/>
                <a:gd name="connsiteY0" fmla="*/ 42083 h 306754"/>
                <a:gd name="connsiteX1" fmla="*/ 172116 w 521366"/>
                <a:gd name="connsiteY1" fmla="*/ 808 h 306754"/>
                <a:gd name="connsiteX2" fmla="*/ 666 w 521366"/>
                <a:gd name="connsiteY2" fmla="*/ 146858 h 306754"/>
                <a:gd name="connsiteX3" fmla="*/ 134016 w 521366"/>
                <a:gd name="connsiteY3" fmla="*/ 305608 h 306754"/>
                <a:gd name="connsiteX4" fmla="*/ 264191 w 521366"/>
                <a:gd name="connsiteY4" fmla="*/ 229408 h 306754"/>
                <a:gd name="connsiteX5" fmla="*/ 362616 w 521366"/>
                <a:gd name="connsiteY5" fmla="*/ 178608 h 306754"/>
                <a:gd name="connsiteX6" fmla="*/ 511841 w 521366"/>
                <a:gd name="connsiteY6" fmla="*/ 184958 h 306754"/>
                <a:gd name="connsiteX7" fmla="*/ 521366 w 521366"/>
                <a:gd name="connsiteY7" fmla="*/ 42083 h 306754"/>
                <a:gd name="connsiteX0" fmla="*/ 521366 w 521366"/>
                <a:gd name="connsiteY0" fmla="*/ 42083 h 306754"/>
                <a:gd name="connsiteX1" fmla="*/ 172116 w 521366"/>
                <a:gd name="connsiteY1" fmla="*/ 808 h 306754"/>
                <a:gd name="connsiteX2" fmla="*/ 666 w 521366"/>
                <a:gd name="connsiteY2" fmla="*/ 146858 h 306754"/>
                <a:gd name="connsiteX3" fmla="*/ 134016 w 521366"/>
                <a:gd name="connsiteY3" fmla="*/ 305608 h 306754"/>
                <a:gd name="connsiteX4" fmla="*/ 264191 w 521366"/>
                <a:gd name="connsiteY4" fmla="*/ 229408 h 306754"/>
                <a:gd name="connsiteX5" fmla="*/ 362616 w 521366"/>
                <a:gd name="connsiteY5" fmla="*/ 178608 h 306754"/>
                <a:gd name="connsiteX6" fmla="*/ 511841 w 521366"/>
                <a:gd name="connsiteY6" fmla="*/ 184958 h 306754"/>
                <a:gd name="connsiteX7" fmla="*/ 521366 w 521366"/>
                <a:gd name="connsiteY7" fmla="*/ 42083 h 306754"/>
                <a:gd name="connsiteX0" fmla="*/ 534066 w 534066"/>
                <a:gd name="connsiteY0" fmla="*/ 40445 h 311466"/>
                <a:gd name="connsiteX1" fmla="*/ 172116 w 534066"/>
                <a:gd name="connsiteY1" fmla="*/ 5520 h 311466"/>
                <a:gd name="connsiteX2" fmla="*/ 666 w 534066"/>
                <a:gd name="connsiteY2" fmla="*/ 151570 h 311466"/>
                <a:gd name="connsiteX3" fmla="*/ 134016 w 534066"/>
                <a:gd name="connsiteY3" fmla="*/ 310320 h 311466"/>
                <a:gd name="connsiteX4" fmla="*/ 264191 w 534066"/>
                <a:gd name="connsiteY4" fmla="*/ 234120 h 311466"/>
                <a:gd name="connsiteX5" fmla="*/ 362616 w 534066"/>
                <a:gd name="connsiteY5" fmla="*/ 183320 h 311466"/>
                <a:gd name="connsiteX6" fmla="*/ 511841 w 534066"/>
                <a:gd name="connsiteY6" fmla="*/ 189670 h 311466"/>
                <a:gd name="connsiteX7" fmla="*/ 534066 w 534066"/>
                <a:gd name="connsiteY7" fmla="*/ 40445 h 311466"/>
                <a:gd name="connsiteX0" fmla="*/ 534066 w 534066"/>
                <a:gd name="connsiteY0" fmla="*/ 40445 h 311466"/>
                <a:gd name="connsiteX1" fmla="*/ 172116 w 534066"/>
                <a:gd name="connsiteY1" fmla="*/ 5520 h 311466"/>
                <a:gd name="connsiteX2" fmla="*/ 666 w 534066"/>
                <a:gd name="connsiteY2" fmla="*/ 151570 h 311466"/>
                <a:gd name="connsiteX3" fmla="*/ 134016 w 534066"/>
                <a:gd name="connsiteY3" fmla="*/ 310320 h 311466"/>
                <a:gd name="connsiteX4" fmla="*/ 264191 w 534066"/>
                <a:gd name="connsiteY4" fmla="*/ 234120 h 311466"/>
                <a:gd name="connsiteX5" fmla="*/ 362616 w 534066"/>
                <a:gd name="connsiteY5" fmla="*/ 183320 h 311466"/>
                <a:gd name="connsiteX6" fmla="*/ 527716 w 534066"/>
                <a:gd name="connsiteY6" fmla="*/ 196020 h 311466"/>
                <a:gd name="connsiteX7" fmla="*/ 534066 w 534066"/>
                <a:gd name="connsiteY7" fmla="*/ 40445 h 311466"/>
                <a:gd name="connsiteX0" fmla="*/ 534066 w 534066"/>
                <a:gd name="connsiteY0" fmla="*/ 40445 h 311466"/>
                <a:gd name="connsiteX1" fmla="*/ 172116 w 534066"/>
                <a:gd name="connsiteY1" fmla="*/ 5520 h 311466"/>
                <a:gd name="connsiteX2" fmla="*/ 666 w 534066"/>
                <a:gd name="connsiteY2" fmla="*/ 151570 h 311466"/>
                <a:gd name="connsiteX3" fmla="*/ 134016 w 534066"/>
                <a:gd name="connsiteY3" fmla="*/ 310320 h 311466"/>
                <a:gd name="connsiteX4" fmla="*/ 264191 w 534066"/>
                <a:gd name="connsiteY4" fmla="*/ 234120 h 311466"/>
                <a:gd name="connsiteX5" fmla="*/ 362616 w 534066"/>
                <a:gd name="connsiteY5" fmla="*/ 183320 h 311466"/>
                <a:gd name="connsiteX6" fmla="*/ 527716 w 534066"/>
                <a:gd name="connsiteY6" fmla="*/ 196020 h 311466"/>
                <a:gd name="connsiteX7" fmla="*/ 534066 w 534066"/>
                <a:gd name="connsiteY7" fmla="*/ 40445 h 311466"/>
                <a:gd name="connsiteX0" fmla="*/ 534066 w 534066"/>
                <a:gd name="connsiteY0" fmla="*/ 40445 h 311466"/>
                <a:gd name="connsiteX1" fmla="*/ 172116 w 534066"/>
                <a:gd name="connsiteY1" fmla="*/ 5520 h 311466"/>
                <a:gd name="connsiteX2" fmla="*/ 666 w 534066"/>
                <a:gd name="connsiteY2" fmla="*/ 151570 h 311466"/>
                <a:gd name="connsiteX3" fmla="*/ 134016 w 534066"/>
                <a:gd name="connsiteY3" fmla="*/ 310320 h 311466"/>
                <a:gd name="connsiteX4" fmla="*/ 264191 w 534066"/>
                <a:gd name="connsiteY4" fmla="*/ 234120 h 311466"/>
                <a:gd name="connsiteX5" fmla="*/ 362616 w 534066"/>
                <a:gd name="connsiteY5" fmla="*/ 183320 h 311466"/>
                <a:gd name="connsiteX6" fmla="*/ 527716 w 534066"/>
                <a:gd name="connsiteY6" fmla="*/ 196020 h 311466"/>
                <a:gd name="connsiteX7" fmla="*/ 534066 w 534066"/>
                <a:gd name="connsiteY7" fmla="*/ 40445 h 311466"/>
                <a:gd name="connsiteX0" fmla="*/ 534066 w 534066"/>
                <a:gd name="connsiteY0" fmla="*/ 34928 h 305949"/>
                <a:gd name="connsiteX1" fmla="*/ 172116 w 534066"/>
                <a:gd name="connsiteY1" fmla="*/ 3 h 305949"/>
                <a:gd name="connsiteX2" fmla="*/ 666 w 534066"/>
                <a:gd name="connsiteY2" fmla="*/ 146053 h 305949"/>
                <a:gd name="connsiteX3" fmla="*/ 134016 w 534066"/>
                <a:gd name="connsiteY3" fmla="*/ 304803 h 305949"/>
                <a:gd name="connsiteX4" fmla="*/ 264191 w 534066"/>
                <a:gd name="connsiteY4" fmla="*/ 228603 h 305949"/>
                <a:gd name="connsiteX5" fmla="*/ 362616 w 534066"/>
                <a:gd name="connsiteY5" fmla="*/ 177803 h 305949"/>
                <a:gd name="connsiteX6" fmla="*/ 527716 w 534066"/>
                <a:gd name="connsiteY6" fmla="*/ 190503 h 305949"/>
                <a:gd name="connsiteX7" fmla="*/ 534066 w 534066"/>
                <a:gd name="connsiteY7" fmla="*/ 34928 h 305949"/>
                <a:gd name="connsiteX0" fmla="*/ 534066 w 534066"/>
                <a:gd name="connsiteY0" fmla="*/ 35596 h 306617"/>
                <a:gd name="connsiteX1" fmla="*/ 172116 w 534066"/>
                <a:gd name="connsiteY1" fmla="*/ 671 h 306617"/>
                <a:gd name="connsiteX2" fmla="*/ 666 w 534066"/>
                <a:gd name="connsiteY2" fmla="*/ 146721 h 306617"/>
                <a:gd name="connsiteX3" fmla="*/ 134016 w 534066"/>
                <a:gd name="connsiteY3" fmla="*/ 305471 h 306617"/>
                <a:gd name="connsiteX4" fmla="*/ 264191 w 534066"/>
                <a:gd name="connsiteY4" fmla="*/ 229271 h 306617"/>
                <a:gd name="connsiteX5" fmla="*/ 362616 w 534066"/>
                <a:gd name="connsiteY5" fmla="*/ 178471 h 306617"/>
                <a:gd name="connsiteX6" fmla="*/ 527716 w 534066"/>
                <a:gd name="connsiteY6" fmla="*/ 191171 h 306617"/>
                <a:gd name="connsiteX7" fmla="*/ 534066 w 534066"/>
                <a:gd name="connsiteY7" fmla="*/ 35596 h 306617"/>
                <a:gd name="connsiteX0" fmla="*/ 533974 w 533974"/>
                <a:gd name="connsiteY0" fmla="*/ 32439 h 303460"/>
                <a:gd name="connsiteX1" fmla="*/ 168849 w 533974"/>
                <a:gd name="connsiteY1" fmla="*/ 689 h 303460"/>
                <a:gd name="connsiteX2" fmla="*/ 574 w 533974"/>
                <a:gd name="connsiteY2" fmla="*/ 143564 h 303460"/>
                <a:gd name="connsiteX3" fmla="*/ 133924 w 533974"/>
                <a:gd name="connsiteY3" fmla="*/ 302314 h 303460"/>
                <a:gd name="connsiteX4" fmla="*/ 264099 w 533974"/>
                <a:gd name="connsiteY4" fmla="*/ 226114 h 303460"/>
                <a:gd name="connsiteX5" fmla="*/ 362524 w 533974"/>
                <a:gd name="connsiteY5" fmla="*/ 175314 h 303460"/>
                <a:gd name="connsiteX6" fmla="*/ 527624 w 533974"/>
                <a:gd name="connsiteY6" fmla="*/ 188014 h 303460"/>
                <a:gd name="connsiteX7" fmla="*/ 533974 w 533974"/>
                <a:gd name="connsiteY7" fmla="*/ 32439 h 303460"/>
                <a:gd name="connsiteX0" fmla="*/ 533974 w 533974"/>
                <a:gd name="connsiteY0" fmla="*/ 32439 h 303460"/>
                <a:gd name="connsiteX1" fmla="*/ 168849 w 533974"/>
                <a:gd name="connsiteY1" fmla="*/ 689 h 303460"/>
                <a:gd name="connsiteX2" fmla="*/ 574 w 533974"/>
                <a:gd name="connsiteY2" fmla="*/ 143564 h 303460"/>
                <a:gd name="connsiteX3" fmla="*/ 133924 w 533974"/>
                <a:gd name="connsiteY3" fmla="*/ 302314 h 303460"/>
                <a:gd name="connsiteX4" fmla="*/ 264099 w 533974"/>
                <a:gd name="connsiteY4" fmla="*/ 226114 h 303460"/>
                <a:gd name="connsiteX5" fmla="*/ 362524 w 533974"/>
                <a:gd name="connsiteY5" fmla="*/ 175314 h 303460"/>
                <a:gd name="connsiteX6" fmla="*/ 527624 w 533974"/>
                <a:gd name="connsiteY6" fmla="*/ 188014 h 303460"/>
                <a:gd name="connsiteX7" fmla="*/ 533974 w 533974"/>
                <a:gd name="connsiteY7" fmla="*/ 32439 h 303460"/>
                <a:gd name="connsiteX0" fmla="*/ 524153 w 524153"/>
                <a:gd name="connsiteY0" fmla="*/ 36411 h 308208"/>
                <a:gd name="connsiteX1" fmla="*/ 159028 w 524153"/>
                <a:gd name="connsiteY1" fmla="*/ 4661 h 308208"/>
                <a:gd name="connsiteX2" fmla="*/ 278 w 524153"/>
                <a:gd name="connsiteY2" fmla="*/ 144361 h 308208"/>
                <a:gd name="connsiteX3" fmla="*/ 124103 w 524153"/>
                <a:gd name="connsiteY3" fmla="*/ 306286 h 308208"/>
                <a:gd name="connsiteX4" fmla="*/ 254278 w 524153"/>
                <a:gd name="connsiteY4" fmla="*/ 230086 h 308208"/>
                <a:gd name="connsiteX5" fmla="*/ 352703 w 524153"/>
                <a:gd name="connsiteY5" fmla="*/ 179286 h 308208"/>
                <a:gd name="connsiteX6" fmla="*/ 517803 w 524153"/>
                <a:gd name="connsiteY6" fmla="*/ 191986 h 308208"/>
                <a:gd name="connsiteX7" fmla="*/ 524153 w 524153"/>
                <a:gd name="connsiteY7" fmla="*/ 36411 h 308208"/>
                <a:gd name="connsiteX0" fmla="*/ 523936 w 523936"/>
                <a:gd name="connsiteY0" fmla="*/ 36411 h 308208"/>
                <a:gd name="connsiteX1" fmla="*/ 158811 w 523936"/>
                <a:gd name="connsiteY1" fmla="*/ 4661 h 308208"/>
                <a:gd name="connsiteX2" fmla="*/ 61 w 523936"/>
                <a:gd name="connsiteY2" fmla="*/ 144361 h 308208"/>
                <a:gd name="connsiteX3" fmla="*/ 123886 w 523936"/>
                <a:gd name="connsiteY3" fmla="*/ 306286 h 308208"/>
                <a:gd name="connsiteX4" fmla="*/ 254061 w 523936"/>
                <a:gd name="connsiteY4" fmla="*/ 230086 h 308208"/>
                <a:gd name="connsiteX5" fmla="*/ 352486 w 523936"/>
                <a:gd name="connsiteY5" fmla="*/ 179286 h 308208"/>
                <a:gd name="connsiteX6" fmla="*/ 517586 w 523936"/>
                <a:gd name="connsiteY6" fmla="*/ 191986 h 308208"/>
                <a:gd name="connsiteX7" fmla="*/ 523936 w 523936"/>
                <a:gd name="connsiteY7" fmla="*/ 36411 h 308208"/>
                <a:gd name="connsiteX0" fmla="*/ 523936 w 523936"/>
                <a:gd name="connsiteY0" fmla="*/ 32018 h 303815"/>
                <a:gd name="connsiteX1" fmla="*/ 158811 w 523936"/>
                <a:gd name="connsiteY1" fmla="*/ 268 h 303815"/>
                <a:gd name="connsiteX2" fmla="*/ 61 w 523936"/>
                <a:gd name="connsiteY2" fmla="*/ 139968 h 303815"/>
                <a:gd name="connsiteX3" fmla="*/ 123886 w 523936"/>
                <a:gd name="connsiteY3" fmla="*/ 301893 h 303815"/>
                <a:gd name="connsiteX4" fmla="*/ 254061 w 523936"/>
                <a:gd name="connsiteY4" fmla="*/ 225693 h 303815"/>
                <a:gd name="connsiteX5" fmla="*/ 352486 w 523936"/>
                <a:gd name="connsiteY5" fmla="*/ 174893 h 303815"/>
                <a:gd name="connsiteX6" fmla="*/ 517586 w 523936"/>
                <a:gd name="connsiteY6" fmla="*/ 187593 h 303815"/>
                <a:gd name="connsiteX7" fmla="*/ 523936 w 523936"/>
                <a:gd name="connsiteY7" fmla="*/ 32018 h 303815"/>
                <a:gd name="connsiteX0" fmla="*/ 523983 w 523983"/>
                <a:gd name="connsiteY0" fmla="*/ 32018 h 303141"/>
                <a:gd name="connsiteX1" fmla="*/ 158858 w 523983"/>
                <a:gd name="connsiteY1" fmla="*/ 268 h 303141"/>
                <a:gd name="connsiteX2" fmla="*/ 108 w 523983"/>
                <a:gd name="connsiteY2" fmla="*/ 139968 h 303141"/>
                <a:gd name="connsiteX3" fmla="*/ 123933 w 523983"/>
                <a:gd name="connsiteY3" fmla="*/ 301893 h 303141"/>
                <a:gd name="connsiteX4" fmla="*/ 254108 w 523983"/>
                <a:gd name="connsiteY4" fmla="*/ 225693 h 303141"/>
                <a:gd name="connsiteX5" fmla="*/ 352533 w 523983"/>
                <a:gd name="connsiteY5" fmla="*/ 174893 h 303141"/>
                <a:gd name="connsiteX6" fmla="*/ 517633 w 523983"/>
                <a:gd name="connsiteY6" fmla="*/ 187593 h 303141"/>
                <a:gd name="connsiteX7" fmla="*/ 523983 w 523983"/>
                <a:gd name="connsiteY7" fmla="*/ 32018 h 303141"/>
                <a:gd name="connsiteX0" fmla="*/ 524095 w 524095"/>
                <a:gd name="connsiteY0" fmla="*/ 31888 h 299882"/>
                <a:gd name="connsiteX1" fmla="*/ 158970 w 524095"/>
                <a:gd name="connsiteY1" fmla="*/ 138 h 299882"/>
                <a:gd name="connsiteX2" fmla="*/ 220 w 524095"/>
                <a:gd name="connsiteY2" fmla="*/ 139838 h 299882"/>
                <a:gd name="connsiteX3" fmla="*/ 133570 w 524095"/>
                <a:gd name="connsiteY3" fmla="*/ 298588 h 299882"/>
                <a:gd name="connsiteX4" fmla="*/ 254220 w 524095"/>
                <a:gd name="connsiteY4" fmla="*/ 225563 h 299882"/>
                <a:gd name="connsiteX5" fmla="*/ 352645 w 524095"/>
                <a:gd name="connsiteY5" fmla="*/ 174763 h 299882"/>
                <a:gd name="connsiteX6" fmla="*/ 517745 w 524095"/>
                <a:gd name="connsiteY6" fmla="*/ 187463 h 299882"/>
                <a:gd name="connsiteX7" fmla="*/ 524095 w 524095"/>
                <a:gd name="connsiteY7" fmla="*/ 31888 h 299882"/>
                <a:gd name="connsiteX0" fmla="*/ 524095 w 524095"/>
                <a:gd name="connsiteY0" fmla="*/ 31888 h 300229"/>
                <a:gd name="connsiteX1" fmla="*/ 158970 w 524095"/>
                <a:gd name="connsiteY1" fmla="*/ 138 h 300229"/>
                <a:gd name="connsiteX2" fmla="*/ 220 w 524095"/>
                <a:gd name="connsiteY2" fmla="*/ 139838 h 300229"/>
                <a:gd name="connsiteX3" fmla="*/ 133570 w 524095"/>
                <a:gd name="connsiteY3" fmla="*/ 298588 h 300229"/>
                <a:gd name="connsiteX4" fmla="*/ 254220 w 524095"/>
                <a:gd name="connsiteY4" fmla="*/ 225563 h 300229"/>
                <a:gd name="connsiteX5" fmla="*/ 352645 w 524095"/>
                <a:gd name="connsiteY5" fmla="*/ 174763 h 300229"/>
                <a:gd name="connsiteX6" fmla="*/ 517745 w 524095"/>
                <a:gd name="connsiteY6" fmla="*/ 187463 h 300229"/>
                <a:gd name="connsiteX7" fmla="*/ 524095 w 524095"/>
                <a:gd name="connsiteY7" fmla="*/ 31888 h 300229"/>
                <a:gd name="connsiteX0" fmla="*/ 524014 w 524014"/>
                <a:gd name="connsiteY0" fmla="*/ 31888 h 301987"/>
                <a:gd name="connsiteX1" fmla="*/ 158889 w 524014"/>
                <a:gd name="connsiteY1" fmla="*/ 138 h 301987"/>
                <a:gd name="connsiteX2" fmla="*/ 139 w 524014"/>
                <a:gd name="connsiteY2" fmla="*/ 139838 h 301987"/>
                <a:gd name="connsiteX3" fmla="*/ 133489 w 524014"/>
                <a:gd name="connsiteY3" fmla="*/ 298588 h 301987"/>
                <a:gd name="connsiteX4" fmla="*/ 263664 w 524014"/>
                <a:gd name="connsiteY4" fmla="*/ 235088 h 301987"/>
                <a:gd name="connsiteX5" fmla="*/ 352564 w 524014"/>
                <a:gd name="connsiteY5" fmla="*/ 174763 h 301987"/>
                <a:gd name="connsiteX6" fmla="*/ 517664 w 524014"/>
                <a:gd name="connsiteY6" fmla="*/ 187463 h 301987"/>
                <a:gd name="connsiteX7" fmla="*/ 524014 w 524014"/>
                <a:gd name="connsiteY7" fmla="*/ 31888 h 301987"/>
                <a:gd name="connsiteX0" fmla="*/ 524047 w 524047"/>
                <a:gd name="connsiteY0" fmla="*/ 31888 h 299369"/>
                <a:gd name="connsiteX1" fmla="*/ 158922 w 524047"/>
                <a:gd name="connsiteY1" fmla="*/ 138 h 299369"/>
                <a:gd name="connsiteX2" fmla="*/ 172 w 524047"/>
                <a:gd name="connsiteY2" fmla="*/ 139838 h 299369"/>
                <a:gd name="connsiteX3" fmla="*/ 133522 w 524047"/>
                <a:gd name="connsiteY3" fmla="*/ 298588 h 299369"/>
                <a:gd name="connsiteX4" fmla="*/ 263697 w 524047"/>
                <a:gd name="connsiteY4" fmla="*/ 235088 h 299369"/>
                <a:gd name="connsiteX5" fmla="*/ 352597 w 524047"/>
                <a:gd name="connsiteY5" fmla="*/ 174763 h 299369"/>
                <a:gd name="connsiteX6" fmla="*/ 517697 w 524047"/>
                <a:gd name="connsiteY6" fmla="*/ 187463 h 299369"/>
                <a:gd name="connsiteX7" fmla="*/ 524047 w 524047"/>
                <a:gd name="connsiteY7" fmla="*/ 31888 h 299369"/>
                <a:gd name="connsiteX0" fmla="*/ 524047 w 524047"/>
                <a:gd name="connsiteY0" fmla="*/ 31902 h 299383"/>
                <a:gd name="connsiteX1" fmla="*/ 158922 w 524047"/>
                <a:gd name="connsiteY1" fmla="*/ 152 h 299383"/>
                <a:gd name="connsiteX2" fmla="*/ 172 w 524047"/>
                <a:gd name="connsiteY2" fmla="*/ 139852 h 299383"/>
                <a:gd name="connsiteX3" fmla="*/ 133522 w 524047"/>
                <a:gd name="connsiteY3" fmla="*/ 298602 h 299383"/>
                <a:gd name="connsiteX4" fmla="*/ 263697 w 524047"/>
                <a:gd name="connsiteY4" fmla="*/ 235102 h 299383"/>
                <a:gd name="connsiteX5" fmla="*/ 352597 w 524047"/>
                <a:gd name="connsiteY5" fmla="*/ 174777 h 299383"/>
                <a:gd name="connsiteX6" fmla="*/ 517697 w 524047"/>
                <a:gd name="connsiteY6" fmla="*/ 187477 h 299383"/>
                <a:gd name="connsiteX7" fmla="*/ 524047 w 524047"/>
                <a:gd name="connsiteY7" fmla="*/ 31902 h 299383"/>
                <a:gd name="connsiteX0" fmla="*/ 524047 w 524047"/>
                <a:gd name="connsiteY0" fmla="*/ 31902 h 299383"/>
                <a:gd name="connsiteX1" fmla="*/ 158922 w 524047"/>
                <a:gd name="connsiteY1" fmla="*/ 152 h 299383"/>
                <a:gd name="connsiteX2" fmla="*/ 172 w 524047"/>
                <a:gd name="connsiteY2" fmla="*/ 139852 h 299383"/>
                <a:gd name="connsiteX3" fmla="*/ 133522 w 524047"/>
                <a:gd name="connsiteY3" fmla="*/ 298602 h 299383"/>
                <a:gd name="connsiteX4" fmla="*/ 263697 w 524047"/>
                <a:gd name="connsiteY4" fmla="*/ 235102 h 299383"/>
                <a:gd name="connsiteX5" fmla="*/ 352597 w 524047"/>
                <a:gd name="connsiteY5" fmla="*/ 174777 h 299383"/>
                <a:gd name="connsiteX6" fmla="*/ 517697 w 524047"/>
                <a:gd name="connsiteY6" fmla="*/ 187477 h 299383"/>
                <a:gd name="connsiteX7" fmla="*/ 524047 w 524047"/>
                <a:gd name="connsiteY7" fmla="*/ 31902 h 299383"/>
                <a:gd name="connsiteX0" fmla="*/ 524047 w 524047"/>
                <a:gd name="connsiteY0" fmla="*/ 31902 h 299383"/>
                <a:gd name="connsiteX1" fmla="*/ 158922 w 524047"/>
                <a:gd name="connsiteY1" fmla="*/ 152 h 299383"/>
                <a:gd name="connsiteX2" fmla="*/ 172 w 524047"/>
                <a:gd name="connsiteY2" fmla="*/ 139852 h 299383"/>
                <a:gd name="connsiteX3" fmla="*/ 133522 w 524047"/>
                <a:gd name="connsiteY3" fmla="*/ 298602 h 299383"/>
                <a:gd name="connsiteX4" fmla="*/ 263697 w 524047"/>
                <a:gd name="connsiteY4" fmla="*/ 235102 h 299383"/>
                <a:gd name="connsiteX5" fmla="*/ 352597 w 524047"/>
                <a:gd name="connsiteY5" fmla="*/ 174777 h 299383"/>
                <a:gd name="connsiteX6" fmla="*/ 517697 w 524047"/>
                <a:gd name="connsiteY6" fmla="*/ 187477 h 299383"/>
                <a:gd name="connsiteX7" fmla="*/ 524047 w 524047"/>
                <a:gd name="connsiteY7" fmla="*/ 31902 h 299383"/>
                <a:gd name="connsiteX0" fmla="*/ 524047 w 524047"/>
                <a:gd name="connsiteY0" fmla="*/ 31902 h 299383"/>
                <a:gd name="connsiteX1" fmla="*/ 158922 w 524047"/>
                <a:gd name="connsiteY1" fmla="*/ 152 h 299383"/>
                <a:gd name="connsiteX2" fmla="*/ 172 w 524047"/>
                <a:gd name="connsiteY2" fmla="*/ 139852 h 299383"/>
                <a:gd name="connsiteX3" fmla="*/ 133522 w 524047"/>
                <a:gd name="connsiteY3" fmla="*/ 298602 h 299383"/>
                <a:gd name="connsiteX4" fmla="*/ 263697 w 524047"/>
                <a:gd name="connsiteY4" fmla="*/ 235102 h 299383"/>
                <a:gd name="connsiteX5" fmla="*/ 352597 w 524047"/>
                <a:gd name="connsiteY5" fmla="*/ 174777 h 299383"/>
                <a:gd name="connsiteX6" fmla="*/ 517697 w 524047"/>
                <a:gd name="connsiteY6" fmla="*/ 187477 h 299383"/>
                <a:gd name="connsiteX7" fmla="*/ 524047 w 524047"/>
                <a:gd name="connsiteY7" fmla="*/ 31902 h 299383"/>
                <a:gd name="connsiteX0" fmla="*/ 524047 w 524047"/>
                <a:gd name="connsiteY0" fmla="*/ 31902 h 299383"/>
                <a:gd name="connsiteX1" fmla="*/ 158922 w 524047"/>
                <a:gd name="connsiteY1" fmla="*/ 152 h 299383"/>
                <a:gd name="connsiteX2" fmla="*/ 172 w 524047"/>
                <a:gd name="connsiteY2" fmla="*/ 139852 h 299383"/>
                <a:gd name="connsiteX3" fmla="*/ 133522 w 524047"/>
                <a:gd name="connsiteY3" fmla="*/ 298602 h 299383"/>
                <a:gd name="connsiteX4" fmla="*/ 263697 w 524047"/>
                <a:gd name="connsiteY4" fmla="*/ 235102 h 299383"/>
                <a:gd name="connsiteX5" fmla="*/ 352597 w 524047"/>
                <a:gd name="connsiteY5" fmla="*/ 174777 h 299383"/>
                <a:gd name="connsiteX6" fmla="*/ 517697 w 524047"/>
                <a:gd name="connsiteY6" fmla="*/ 187477 h 299383"/>
                <a:gd name="connsiteX7" fmla="*/ 524047 w 524047"/>
                <a:gd name="connsiteY7" fmla="*/ 31902 h 299383"/>
                <a:gd name="connsiteX0" fmla="*/ 524159 w 524159"/>
                <a:gd name="connsiteY0" fmla="*/ 31902 h 298602"/>
                <a:gd name="connsiteX1" fmla="*/ 159034 w 524159"/>
                <a:gd name="connsiteY1" fmla="*/ 152 h 298602"/>
                <a:gd name="connsiteX2" fmla="*/ 284 w 524159"/>
                <a:gd name="connsiteY2" fmla="*/ 139852 h 298602"/>
                <a:gd name="connsiteX3" fmla="*/ 133634 w 524159"/>
                <a:gd name="connsiteY3" fmla="*/ 298602 h 298602"/>
                <a:gd name="connsiteX4" fmla="*/ 263809 w 524159"/>
                <a:gd name="connsiteY4" fmla="*/ 235102 h 298602"/>
                <a:gd name="connsiteX5" fmla="*/ 352709 w 524159"/>
                <a:gd name="connsiteY5" fmla="*/ 174777 h 298602"/>
                <a:gd name="connsiteX6" fmla="*/ 517809 w 524159"/>
                <a:gd name="connsiteY6" fmla="*/ 187477 h 298602"/>
                <a:gd name="connsiteX7" fmla="*/ 524159 w 524159"/>
                <a:gd name="connsiteY7" fmla="*/ 31902 h 298602"/>
                <a:gd name="connsiteX0" fmla="*/ 523896 w 523896"/>
                <a:gd name="connsiteY0" fmla="*/ 31953 h 298653"/>
                <a:gd name="connsiteX1" fmla="*/ 158771 w 523896"/>
                <a:gd name="connsiteY1" fmla="*/ 203 h 298653"/>
                <a:gd name="connsiteX2" fmla="*/ 21 w 523896"/>
                <a:gd name="connsiteY2" fmla="*/ 139903 h 298653"/>
                <a:gd name="connsiteX3" fmla="*/ 133371 w 523896"/>
                <a:gd name="connsiteY3" fmla="*/ 298653 h 298653"/>
                <a:gd name="connsiteX4" fmla="*/ 263546 w 523896"/>
                <a:gd name="connsiteY4" fmla="*/ 235153 h 298653"/>
                <a:gd name="connsiteX5" fmla="*/ 352446 w 523896"/>
                <a:gd name="connsiteY5" fmla="*/ 174828 h 298653"/>
                <a:gd name="connsiteX6" fmla="*/ 517546 w 523896"/>
                <a:gd name="connsiteY6" fmla="*/ 187528 h 298653"/>
                <a:gd name="connsiteX7" fmla="*/ 523896 w 523896"/>
                <a:gd name="connsiteY7" fmla="*/ 31953 h 298653"/>
                <a:gd name="connsiteX0" fmla="*/ 523896 w 523896"/>
                <a:gd name="connsiteY0" fmla="*/ 31921 h 298621"/>
                <a:gd name="connsiteX1" fmla="*/ 158771 w 523896"/>
                <a:gd name="connsiteY1" fmla="*/ 171 h 298621"/>
                <a:gd name="connsiteX2" fmla="*/ 21 w 523896"/>
                <a:gd name="connsiteY2" fmla="*/ 139871 h 298621"/>
                <a:gd name="connsiteX3" fmla="*/ 133371 w 523896"/>
                <a:gd name="connsiteY3" fmla="*/ 298621 h 298621"/>
                <a:gd name="connsiteX4" fmla="*/ 263546 w 523896"/>
                <a:gd name="connsiteY4" fmla="*/ 235121 h 298621"/>
                <a:gd name="connsiteX5" fmla="*/ 352446 w 523896"/>
                <a:gd name="connsiteY5" fmla="*/ 174796 h 298621"/>
                <a:gd name="connsiteX6" fmla="*/ 517546 w 523896"/>
                <a:gd name="connsiteY6" fmla="*/ 187496 h 298621"/>
                <a:gd name="connsiteX7" fmla="*/ 523896 w 523896"/>
                <a:gd name="connsiteY7" fmla="*/ 31921 h 298621"/>
                <a:gd name="connsiteX0" fmla="*/ 523896 w 523896"/>
                <a:gd name="connsiteY0" fmla="*/ 31921 h 298621"/>
                <a:gd name="connsiteX1" fmla="*/ 158771 w 523896"/>
                <a:gd name="connsiteY1" fmla="*/ 171 h 298621"/>
                <a:gd name="connsiteX2" fmla="*/ 21 w 523896"/>
                <a:gd name="connsiteY2" fmla="*/ 139871 h 298621"/>
                <a:gd name="connsiteX3" fmla="*/ 133371 w 523896"/>
                <a:gd name="connsiteY3" fmla="*/ 298621 h 298621"/>
                <a:gd name="connsiteX4" fmla="*/ 263546 w 523896"/>
                <a:gd name="connsiteY4" fmla="*/ 235121 h 298621"/>
                <a:gd name="connsiteX5" fmla="*/ 352446 w 523896"/>
                <a:gd name="connsiteY5" fmla="*/ 174796 h 298621"/>
                <a:gd name="connsiteX6" fmla="*/ 508021 w 523896"/>
                <a:gd name="connsiteY6" fmla="*/ 187496 h 298621"/>
                <a:gd name="connsiteX7" fmla="*/ 523896 w 523896"/>
                <a:gd name="connsiteY7" fmla="*/ 31921 h 298621"/>
                <a:gd name="connsiteX0" fmla="*/ 523896 w 523896"/>
                <a:gd name="connsiteY0" fmla="*/ 31921 h 298621"/>
                <a:gd name="connsiteX1" fmla="*/ 158771 w 523896"/>
                <a:gd name="connsiteY1" fmla="*/ 171 h 298621"/>
                <a:gd name="connsiteX2" fmla="*/ 21 w 523896"/>
                <a:gd name="connsiteY2" fmla="*/ 139871 h 298621"/>
                <a:gd name="connsiteX3" fmla="*/ 133371 w 523896"/>
                <a:gd name="connsiteY3" fmla="*/ 298621 h 298621"/>
                <a:gd name="connsiteX4" fmla="*/ 263546 w 523896"/>
                <a:gd name="connsiteY4" fmla="*/ 235121 h 298621"/>
                <a:gd name="connsiteX5" fmla="*/ 352446 w 523896"/>
                <a:gd name="connsiteY5" fmla="*/ 174796 h 298621"/>
                <a:gd name="connsiteX6" fmla="*/ 508021 w 523896"/>
                <a:gd name="connsiteY6" fmla="*/ 187496 h 298621"/>
                <a:gd name="connsiteX7" fmla="*/ 523896 w 523896"/>
                <a:gd name="connsiteY7" fmla="*/ 31921 h 298621"/>
                <a:gd name="connsiteX0" fmla="*/ 523896 w 523896"/>
                <a:gd name="connsiteY0" fmla="*/ 31921 h 298621"/>
                <a:gd name="connsiteX1" fmla="*/ 158771 w 523896"/>
                <a:gd name="connsiteY1" fmla="*/ 171 h 298621"/>
                <a:gd name="connsiteX2" fmla="*/ 21 w 523896"/>
                <a:gd name="connsiteY2" fmla="*/ 139871 h 298621"/>
                <a:gd name="connsiteX3" fmla="*/ 133371 w 523896"/>
                <a:gd name="connsiteY3" fmla="*/ 298621 h 298621"/>
                <a:gd name="connsiteX4" fmla="*/ 263546 w 523896"/>
                <a:gd name="connsiteY4" fmla="*/ 235121 h 298621"/>
                <a:gd name="connsiteX5" fmla="*/ 352446 w 523896"/>
                <a:gd name="connsiteY5" fmla="*/ 174796 h 298621"/>
                <a:gd name="connsiteX6" fmla="*/ 508021 w 523896"/>
                <a:gd name="connsiteY6" fmla="*/ 187496 h 298621"/>
                <a:gd name="connsiteX7" fmla="*/ 523896 w 523896"/>
                <a:gd name="connsiteY7" fmla="*/ 31921 h 298621"/>
                <a:gd name="connsiteX0" fmla="*/ 523896 w 523896"/>
                <a:gd name="connsiteY0" fmla="*/ 31921 h 298621"/>
                <a:gd name="connsiteX1" fmla="*/ 158771 w 523896"/>
                <a:gd name="connsiteY1" fmla="*/ 171 h 298621"/>
                <a:gd name="connsiteX2" fmla="*/ 21 w 523896"/>
                <a:gd name="connsiteY2" fmla="*/ 139871 h 298621"/>
                <a:gd name="connsiteX3" fmla="*/ 133371 w 523896"/>
                <a:gd name="connsiteY3" fmla="*/ 298621 h 298621"/>
                <a:gd name="connsiteX4" fmla="*/ 263546 w 523896"/>
                <a:gd name="connsiteY4" fmla="*/ 235121 h 298621"/>
                <a:gd name="connsiteX5" fmla="*/ 352446 w 523896"/>
                <a:gd name="connsiteY5" fmla="*/ 174796 h 298621"/>
                <a:gd name="connsiteX6" fmla="*/ 501671 w 523896"/>
                <a:gd name="connsiteY6" fmla="*/ 190671 h 298621"/>
                <a:gd name="connsiteX7" fmla="*/ 523896 w 523896"/>
                <a:gd name="connsiteY7" fmla="*/ 31921 h 29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896" h="298621">
                  <a:moveTo>
                    <a:pt x="523896" y="31921"/>
                  </a:moveTo>
                  <a:cubicBezTo>
                    <a:pt x="402188" y="21338"/>
                    <a:pt x="258783" y="4404"/>
                    <a:pt x="158771" y="171"/>
                  </a:cubicBezTo>
                  <a:cubicBezTo>
                    <a:pt x="58759" y="-4062"/>
                    <a:pt x="1079" y="71079"/>
                    <a:pt x="21" y="139871"/>
                  </a:cubicBezTo>
                  <a:cubicBezTo>
                    <a:pt x="-1037" y="208663"/>
                    <a:pt x="38650" y="298621"/>
                    <a:pt x="133371" y="298621"/>
                  </a:cubicBezTo>
                  <a:cubicBezTo>
                    <a:pt x="196661" y="298621"/>
                    <a:pt x="227033" y="271633"/>
                    <a:pt x="263546" y="235121"/>
                  </a:cubicBezTo>
                  <a:cubicBezTo>
                    <a:pt x="300059" y="198609"/>
                    <a:pt x="312759" y="182204"/>
                    <a:pt x="352446" y="174796"/>
                  </a:cubicBezTo>
                  <a:cubicBezTo>
                    <a:pt x="392133" y="167388"/>
                    <a:pt x="427588" y="186967"/>
                    <a:pt x="501671" y="190671"/>
                  </a:cubicBezTo>
                  <a:cubicBezTo>
                    <a:pt x="509079" y="124525"/>
                    <a:pt x="520192" y="119763"/>
                    <a:pt x="523896" y="31921"/>
                  </a:cubicBezTo>
                  <a:close/>
                </a:path>
              </a:pathLst>
            </a:custGeom>
            <a:solidFill>
              <a:srgbClr val="F79646">
                <a:lumMod val="60000"/>
                <a:lumOff val="40000"/>
                <a:alpha val="30000"/>
              </a:srgbClr>
            </a:solidFill>
            <a:ln w="12700" cap="flat" cmpd="sng" algn="ctr">
              <a:solidFill>
                <a:srgbClr val="FF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9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val 165"/>
            <p:cNvSpPr/>
            <p:nvPr/>
          </p:nvSpPr>
          <p:spPr>
            <a:xfrm>
              <a:off x="2736850" y="2350482"/>
              <a:ext cx="88067" cy="88067"/>
            </a:xfrm>
            <a:prstGeom prst="ellips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9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0"/>
          <p:cNvGrpSpPr/>
          <p:nvPr/>
        </p:nvGrpSpPr>
        <p:grpSpPr>
          <a:xfrm>
            <a:off x="4830457" y="1719931"/>
            <a:ext cx="476595" cy="201901"/>
            <a:chOff x="5083509" y="962477"/>
            <a:chExt cx="511483" cy="264123"/>
          </a:xfrm>
        </p:grpSpPr>
        <p:sp>
          <p:nvSpPr>
            <p:cNvPr id="19" name="Rounded Rectangle 179"/>
            <p:cNvSpPr/>
            <p:nvPr/>
          </p:nvSpPr>
          <p:spPr>
            <a:xfrm>
              <a:off x="5093511" y="962477"/>
              <a:ext cx="501481" cy="237222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0070C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9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ounded Rectangle 178"/>
            <p:cNvSpPr/>
            <p:nvPr/>
          </p:nvSpPr>
          <p:spPr>
            <a:xfrm>
              <a:off x="5083509" y="989378"/>
              <a:ext cx="501481" cy="237222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F81B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9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図形グループ 60"/>
          <p:cNvGrpSpPr/>
          <p:nvPr/>
        </p:nvGrpSpPr>
        <p:grpSpPr>
          <a:xfrm>
            <a:off x="3479434" y="2473443"/>
            <a:ext cx="3056604" cy="392118"/>
            <a:chOff x="4103734" y="2014574"/>
            <a:chExt cx="4373808" cy="683946"/>
          </a:xfrm>
        </p:grpSpPr>
        <p:sp>
          <p:nvSpPr>
            <p:cNvPr id="22" name="正方形/長方形 31"/>
            <p:cNvSpPr/>
            <p:nvPr/>
          </p:nvSpPr>
          <p:spPr>
            <a:xfrm rot="410029">
              <a:off x="4190539" y="2484941"/>
              <a:ext cx="2122574" cy="199805"/>
            </a:xfrm>
            <a:prstGeom prst="rect">
              <a:avLst/>
            </a:prstGeom>
            <a:solidFill>
              <a:srgbClr val="F79646">
                <a:lumMod val="60000"/>
                <a:lumOff val="40000"/>
                <a:alpha val="30000"/>
              </a:srgbClr>
            </a:solidFill>
            <a:ln w="12700" cap="flat" cmpd="sng" algn="ctr">
              <a:solidFill>
                <a:srgbClr val="FF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9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23" name="正方形/長方形 32"/>
            <p:cNvSpPr/>
            <p:nvPr/>
          </p:nvSpPr>
          <p:spPr>
            <a:xfrm rot="21199294">
              <a:off x="6442422" y="2496143"/>
              <a:ext cx="2027808" cy="202377"/>
            </a:xfrm>
            <a:prstGeom prst="rect">
              <a:avLst/>
            </a:prstGeom>
            <a:solidFill>
              <a:srgbClr val="1F497D">
                <a:lumMod val="40000"/>
                <a:lumOff val="60000"/>
                <a:alpha val="30000"/>
              </a:srgbClr>
            </a:solidFill>
            <a:ln w="12700" cap="flat" cmpd="sng" algn="ctr">
              <a:solidFill>
                <a:srgbClr val="0070C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9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cxnSp>
          <p:nvCxnSpPr>
            <p:cNvPr id="24" name="直線コネクタ 33"/>
            <p:cNvCxnSpPr/>
            <p:nvPr/>
          </p:nvCxnSpPr>
          <p:spPr>
            <a:xfrm>
              <a:off x="4220701" y="2456156"/>
              <a:ext cx="1418469" cy="187293"/>
            </a:xfrm>
            <a:prstGeom prst="line">
              <a:avLst/>
            </a:prstGeom>
            <a:noFill/>
            <a:ln w="63500" cap="flat" cmpd="sng" algn="ctr">
              <a:solidFill>
                <a:srgbClr val="FF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5" name="直線コネクタ 34"/>
            <p:cNvCxnSpPr/>
            <p:nvPr/>
          </p:nvCxnSpPr>
          <p:spPr>
            <a:xfrm flipV="1">
              <a:off x="6886469" y="2461392"/>
              <a:ext cx="1552983" cy="210523"/>
            </a:xfrm>
            <a:prstGeom prst="line">
              <a:avLst/>
            </a:prstGeom>
            <a:noFill/>
            <a:ln w="63500" cap="flat" cmpd="sng" algn="ctr">
              <a:solidFill>
                <a:srgbClr val="0070C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6" name="テキスト ボックス 36"/>
            <p:cNvSpPr txBox="1"/>
            <p:nvPr/>
          </p:nvSpPr>
          <p:spPr>
            <a:xfrm rot="395487">
              <a:off x="4103734" y="2014574"/>
              <a:ext cx="1087718" cy="442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19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125GeV e-</a:t>
              </a:r>
              <a:endParaRPr kumimoji="1" lang="ja-JP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テキスト ボックス 37"/>
            <p:cNvSpPr txBox="1"/>
            <p:nvPr/>
          </p:nvSpPr>
          <p:spPr>
            <a:xfrm rot="21109349">
              <a:off x="7353122" y="2045887"/>
              <a:ext cx="1124420" cy="442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19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125GeV e+</a:t>
              </a:r>
              <a:endParaRPr kumimoji="1" lang="ja-JP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8" name="テキスト ボックス 29"/>
          <p:cNvSpPr txBox="1"/>
          <p:nvPr/>
        </p:nvSpPr>
        <p:spPr>
          <a:xfrm>
            <a:off x="566020" y="2580693"/>
            <a:ext cx="2264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19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Options</a:t>
            </a:r>
            <a:r>
              <a:rPr kumimoji="1" lang="ja-JP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1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A, A’: 250 GeV </a:t>
            </a:r>
          </a:p>
        </p:txBody>
      </p:sp>
      <p:grpSp>
        <p:nvGrpSpPr>
          <p:cNvPr id="29" name="Group 121"/>
          <p:cNvGrpSpPr/>
          <p:nvPr/>
        </p:nvGrpSpPr>
        <p:grpSpPr>
          <a:xfrm>
            <a:off x="3068273" y="2644808"/>
            <a:ext cx="488161" cy="228272"/>
            <a:chOff x="2635187" y="2251432"/>
            <a:chExt cx="523896" cy="298621"/>
          </a:xfrm>
        </p:grpSpPr>
        <p:sp>
          <p:nvSpPr>
            <p:cNvPr id="30" name="Freeform 122"/>
            <p:cNvSpPr/>
            <p:nvPr/>
          </p:nvSpPr>
          <p:spPr>
            <a:xfrm>
              <a:off x="2635187" y="2251432"/>
              <a:ext cx="523896" cy="298621"/>
            </a:xfrm>
            <a:custGeom>
              <a:avLst/>
              <a:gdLst>
                <a:gd name="connsiteX0" fmla="*/ 521000 w 548643"/>
                <a:gd name="connsiteY0" fmla="*/ 46711 h 312039"/>
                <a:gd name="connsiteX1" fmla="*/ 171750 w 548643"/>
                <a:gd name="connsiteY1" fmla="*/ 5436 h 312039"/>
                <a:gd name="connsiteX2" fmla="*/ 300 w 548643"/>
                <a:gd name="connsiteY2" fmla="*/ 151486 h 312039"/>
                <a:gd name="connsiteX3" fmla="*/ 133650 w 548643"/>
                <a:gd name="connsiteY3" fmla="*/ 310236 h 312039"/>
                <a:gd name="connsiteX4" fmla="*/ 263825 w 548643"/>
                <a:gd name="connsiteY4" fmla="*/ 234036 h 312039"/>
                <a:gd name="connsiteX5" fmla="*/ 362250 w 548643"/>
                <a:gd name="connsiteY5" fmla="*/ 183236 h 312039"/>
                <a:gd name="connsiteX6" fmla="*/ 508300 w 548643"/>
                <a:gd name="connsiteY6" fmla="*/ 192761 h 312039"/>
                <a:gd name="connsiteX7" fmla="*/ 521000 w 548643"/>
                <a:gd name="connsiteY7" fmla="*/ 46711 h 312039"/>
                <a:gd name="connsiteX0" fmla="*/ 521000 w 541633"/>
                <a:gd name="connsiteY0" fmla="*/ 58260 h 323588"/>
                <a:gd name="connsiteX1" fmla="*/ 171750 w 541633"/>
                <a:gd name="connsiteY1" fmla="*/ 16985 h 323588"/>
                <a:gd name="connsiteX2" fmla="*/ 300 w 541633"/>
                <a:gd name="connsiteY2" fmla="*/ 163035 h 323588"/>
                <a:gd name="connsiteX3" fmla="*/ 133650 w 541633"/>
                <a:gd name="connsiteY3" fmla="*/ 321785 h 323588"/>
                <a:gd name="connsiteX4" fmla="*/ 263825 w 541633"/>
                <a:gd name="connsiteY4" fmla="*/ 245585 h 323588"/>
                <a:gd name="connsiteX5" fmla="*/ 362250 w 541633"/>
                <a:gd name="connsiteY5" fmla="*/ 194785 h 323588"/>
                <a:gd name="connsiteX6" fmla="*/ 508300 w 541633"/>
                <a:gd name="connsiteY6" fmla="*/ 204310 h 323588"/>
                <a:gd name="connsiteX7" fmla="*/ 521000 w 541633"/>
                <a:gd name="connsiteY7" fmla="*/ 58260 h 323588"/>
                <a:gd name="connsiteX0" fmla="*/ 521000 w 541633"/>
                <a:gd name="connsiteY0" fmla="*/ 51996 h 317324"/>
                <a:gd name="connsiteX1" fmla="*/ 171750 w 541633"/>
                <a:gd name="connsiteY1" fmla="*/ 10721 h 317324"/>
                <a:gd name="connsiteX2" fmla="*/ 300 w 541633"/>
                <a:gd name="connsiteY2" fmla="*/ 156771 h 317324"/>
                <a:gd name="connsiteX3" fmla="*/ 133650 w 541633"/>
                <a:gd name="connsiteY3" fmla="*/ 315521 h 317324"/>
                <a:gd name="connsiteX4" fmla="*/ 263825 w 541633"/>
                <a:gd name="connsiteY4" fmla="*/ 239321 h 317324"/>
                <a:gd name="connsiteX5" fmla="*/ 362250 w 541633"/>
                <a:gd name="connsiteY5" fmla="*/ 188521 h 317324"/>
                <a:gd name="connsiteX6" fmla="*/ 508300 w 541633"/>
                <a:gd name="connsiteY6" fmla="*/ 198046 h 317324"/>
                <a:gd name="connsiteX7" fmla="*/ 521000 w 541633"/>
                <a:gd name="connsiteY7" fmla="*/ 51996 h 317324"/>
                <a:gd name="connsiteX0" fmla="*/ 521000 w 541633"/>
                <a:gd name="connsiteY0" fmla="*/ 47368 h 312696"/>
                <a:gd name="connsiteX1" fmla="*/ 171750 w 541633"/>
                <a:gd name="connsiteY1" fmla="*/ 6093 h 312696"/>
                <a:gd name="connsiteX2" fmla="*/ 300 w 541633"/>
                <a:gd name="connsiteY2" fmla="*/ 152143 h 312696"/>
                <a:gd name="connsiteX3" fmla="*/ 133650 w 541633"/>
                <a:gd name="connsiteY3" fmla="*/ 310893 h 312696"/>
                <a:gd name="connsiteX4" fmla="*/ 263825 w 541633"/>
                <a:gd name="connsiteY4" fmla="*/ 234693 h 312696"/>
                <a:gd name="connsiteX5" fmla="*/ 362250 w 541633"/>
                <a:gd name="connsiteY5" fmla="*/ 183893 h 312696"/>
                <a:gd name="connsiteX6" fmla="*/ 508300 w 541633"/>
                <a:gd name="connsiteY6" fmla="*/ 193418 h 312696"/>
                <a:gd name="connsiteX7" fmla="*/ 521000 w 541633"/>
                <a:gd name="connsiteY7" fmla="*/ 47368 h 312696"/>
                <a:gd name="connsiteX0" fmla="*/ 521000 w 549845"/>
                <a:gd name="connsiteY0" fmla="*/ 42083 h 307411"/>
                <a:gd name="connsiteX1" fmla="*/ 171750 w 549845"/>
                <a:gd name="connsiteY1" fmla="*/ 808 h 307411"/>
                <a:gd name="connsiteX2" fmla="*/ 300 w 549845"/>
                <a:gd name="connsiteY2" fmla="*/ 146858 h 307411"/>
                <a:gd name="connsiteX3" fmla="*/ 133650 w 549845"/>
                <a:gd name="connsiteY3" fmla="*/ 305608 h 307411"/>
                <a:gd name="connsiteX4" fmla="*/ 263825 w 549845"/>
                <a:gd name="connsiteY4" fmla="*/ 229408 h 307411"/>
                <a:gd name="connsiteX5" fmla="*/ 362250 w 549845"/>
                <a:gd name="connsiteY5" fmla="*/ 178608 h 307411"/>
                <a:gd name="connsiteX6" fmla="*/ 511475 w 549845"/>
                <a:gd name="connsiteY6" fmla="*/ 184958 h 307411"/>
                <a:gd name="connsiteX7" fmla="*/ 521000 w 549845"/>
                <a:gd name="connsiteY7" fmla="*/ 42083 h 307411"/>
                <a:gd name="connsiteX0" fmla="*/ 521366 w 550211"/>
                <a:gd name="connsiteY0" fmla="*/ 42083 h 306754"/>
                <a:gd name="connsiteX1" fmla="*/ 172116 w 550211"/>
                <a:gd name="connsiteY1" fmla="*/ 808 h 306754"/>
                <a:gd name="connsiteX2" fmla="*/ 666 w 550211"/>
                <a:gd name="connsiteY2" fmla="*/ 146858 h 306754"/>
                <a:gd name="connsiteX3" fmla="*/ 134016 w 550211"/>
                <a:gd name="connsiteY3" fmla="*/ 305608 h 306754"/>
                <a:gd name="connsiteX4" fmla="*/ 264191 w 550211"/>
                <a:gd name="connsiteY4" fmla="*/ 229408 h 306754"/>
                <a:gd name="connsiteX5" fmla="*/ 362616 w 550211"/>
                <a:gd name="connsiteY5" fmla="*/ 178608 h 306754"/>
                <a:gd name="connsiteX6" fmla="*/ 511841 w 550211"/>
                <a:gd name="connsiteY6" fmla="*/ 184958 h 306754"/>
                <a:gd name="connsiteX7" fmla="*/ 521366 w 550211"/>
                <a:gd name="connsiteY7" fmla="*/ 42083 h 306754"/>
                <a:gd name="connsiteX0" fmla="*/ 521366 w 550211"/>
                <a:gd name="connsiteY0" fmla="*/ 42083 h 306754"/>
                <a:gd name="connsiteX1" fmla="*/ 172116 w 550211"/>
                <a:gd name="connsiteY1" fmla="*/ 808 h 306754"/>
                <a:gd name="connsiteX2" fmla="*/ 666 w 550211"/>
                <a:gd name="connsiteY2" fmla="*/ 146858 h 306754"/>
                <a:gd name="connsiteX3" fmla="*/ 134016 w 550211"/>
                <a:gd name="connsiteY3" fmla="*/ 305608 h 306754"/>
                <a:gd name="connsiteX4" fmla="*/ 264191 w 550211"/>
                <a:gd name="connsiteY4" fmla="*/ 229408 h 306754"/>
                <a:gd name="connsiteX5" fmla="*/ 362616 w 550211"/>
                <a:gd name="connsiteY5" fmla="*/ 178608 h 306754"/>
                <a:gd name="connsiteX6" fmla="*/ 511841 w 550211"/>
                <a:gd name="connsiteY6" fmla="*/ 184958 h 306754"/>
                <a:gd name="connsiteX7" fmla="*/ 521366 w 550211"/>
                <a:gd name="connsiteY7" fmla="*/ 42083 h 306754"/>
                <a:gd name="connsiteX0" fmla="*/ 521366 w 550211"/>
                <a:gd name="connsiteY0" fmla="*/ 42083 h 306754"/>
                <a:gd name="connsiteX1" fmla="*/ 172116 w 550211"/>
                <a:gd name="connsiteY1" fmla="*/ 808 h 306754"/>
                <a:gd name="connsiteX2" fmla="*/ 666 w 550211"/>
                <a:gd name="connsiteY2" fmla="*/ 146858 h 306754"/>
                <a:gd name="connsiteX3" fmla="*/ 134016 w 550211"/>
                <a:gd name="connsiteY3" fmla="*/ 305608 h 306754"/>
                <a:gd name="connsiteX4" fmla="*/ 264191 w 550211"/>
                <a:gd name="connsiteY4" fmla="*/ 229408 h 306754"/>
                <a:gd name="connsiteX5" fmla="*/ 362616 w 550211"/>
                <a:gd name="connsiteY5" fmla="*/ 178608 h 306754"/>
                <a:gd name="connsiteX6" fmla="*/ 511841 w 550211"/>
                <a:gd name="connsiteY6" fmla="*/ 184958 h 306754"/>
                <a:gd name="connsiteX7" fmla="*/ 521366 w 550211"/>
                <a:gd name="connsiteY7" fmla="*/ 42083 h 306754"/>
                <a:gd name="connsiteX0" fmla="*/ 521366 w 544479"/>
                <a:gd name="connsiteY0" fmla="*/ 42083 h 306754"/>
                <a:gd name="connsiteX1" fmla="*/ 172116 w 544479"/>
                <a:gd name="connsiteY1" fmla="*/ 808 h 306754"/>
                <a:gd name="connsiteX2" fmla="*/ 666 w 544479"/>
                <a:gd name="connsiteY2" fmla="*/ 146858 h 306754"/>
                <a:gd name="connsiteX3" fmla="*/ 134016 w 544479"/>
                <a:gd name="connsiteY3" fmla="*/ 305608 h 306754"/>
                <a:gd name="connsiteX4" fmla="*/ 264191 w 544479"/>
                <a:gd name="connsiteY4" fmla="*/ 229408 h 306754"/>
                <a:gd name="connsiteX5" fmla="*/ 362616 w 544479"/>
                <a:gd name="connsiteY5" fmla="*/ 178608 h 306754"/>
                <a:gd name="connsiteX6" fmla="*/ 511841 w 544479"/>
                <a:gd name="connsiteY6" fmla="*/ 184958 h 306754"/>
                <a:gd name="connsiteX7" fmla="*/ 521366 w 544479"/>
                <a:gd name="connsiteY7" fmla="*/ 42083 h 306754"/>
                <a:gd name="connsiteX0" fmla="*/ 521366 w 521366"/>
                <a:gd name="connsiteY0" fmla="*/ 42083 h 306754"/>
                <a:gd name="connsiteX1" fmla="*/ 172116 w 521366"/>
                <a:gd name="connsiteY1" fmla="*/ 808 h 306754"/>
                <a:gd name="connsiteX2" fmla="*/ 666 w 521366"/>
                <a:gd name="connsiteY2" fmla="*/ 146858 h 306754"/>
                <a:gd name="connsiteX3" fmla="*/ 134016 w 521366"/>
                <a:gd name="connsiteY3" fmla="*/ 305608 h 306754"/>
                <a:gd name="connsiteX4" fmla="*/ 264191 w 521366"/>
                <a:gd name="connsiteY4" fmla="*/ 229408 h 306754"/>
                <a:gd name="connsiteX5" fmla="*/ 362616 w 521366"/>
                <a:gd name="connsiteY5" fmla="*/ 178608 h 306754"/>
                <a:gd name="connsiteX6" fmla="*/ 511841 w 521366"/>
                <a:gd name="connsiteY6" fmla="*/ 184958 h 306754"/>
                <a:gd name="connsiteX7" fmla="*/ 521366 w 521366"/>
                <a:gd name="connsiteY7" fmla="*/ 42083 h 306754"/>
                <a:gd name="connsiteX0" fmla="*/ 521366 w 521366"/>
                <a:gd name="connsiteY0" fmla="*/ 42083 h 306754"/>
                <a:gd name="connsiteX1" fmla="*/ 172116 w 521366"/>
                <a:gd name="connsiteY1" fmla="*/ 808 h 306754"/>
                <a:gd name="connsiteX2" fmla="*/ 666 w 521366"/>
                <a:gd name="connsiteY2" fmla="*/ 146858 h 306754"/>
                <a:gd name="connsiteX3" fmla="*/ 134016 w 521366"/>
                <a:gd name="connsiteY3" fmla="*/ 305608 h 306754"/>
                <a:gd name="connsiteX4" fmla="*/ 264191 w 521366"/>
                <a:gd name="connsiteY4" fmla="*/ 229408 h 306754"/>
                <a:gd name="connsiteX5" fmla="*/ 362616 w 521366"/>
                <a:gd name="connsiteY5" fmla="*/ 178608 h 306754"/>
                <a:gd name="connsiteX6" fmla="*/ 511841 w 521366"/>
                <a:gd name="connsiteY6" fmla="*/ 184958 h 306754"/>
                <a:gd name="connsiteX7" fmla="*/ 521366 w 521366"/>
                <a:gd name="connsiteY7" fmla="*/ 42083 h 306754"/>
                <a:gd name="connsiteX0" fmla="*/ 521366 w 521366"/>
                <a:gd name="connsiteY0" fmla="*/ 42083 h 306754"/>
                <a:gd name="connsiteX1" fmla="*/ 172116 w 521366"/>
                <a:gd name="connsiteY1" fmla="*/ 808 h 306754"/>
                <a:gd name="connsiteX2" fmla="*/ 666 w 521366"/>
                <a:gd name="connsiteY2" fmla="*/ 146858 h 306754"/>
                <a:gd name="connsiteX3" fmla="*/ 134016 w 521366"/>
                <a:gd name="connsiteY3" fmla="*/ 305608 h 306754"/>
                <a:gd name="connsiteX4" fmla="*/ 264191 w 521366"/>
                <a:gd name="connsiteY4" fmla="*/ 229408 h 306754"/>
                <a:gd name="connsiteX5" fmla="*/ 362616 w 521366"/>
                <a:gd name="connsiteY5" fmla="*/ 178608 h 306754"/>
                <a:gd name="connsiteX6" fmla="*/ 511841 w 521366"/>
                <a:gd name="connsiteY6" fmla="*/ 184958 h 306754"/>
                <a:gd name="connsiteX7" fmla="*/ 521366 w 521366"/>
                <a:gd name="connsiteY7" fmla="*/ 42083 h 306754"/>
                <a:gd name="connsiteX0" fmla="*/ 534066 w 534066"/>
                <a:gd name="connsiteY0" fmla="*/ 40445 h 311466"/>
                <a:gd name="connsiteX1" fmla="*/ 172116 w 534066"/>
                <a:gd name="connsiteY1" fmla="*/ 5520 h 311466"/>
                <a:gd name="connsiteX2" fmla="*/ 666 w 534066"/>
                <a:gd name="connsiteY2" fmla="*/ 151570 h 311466"/>
                <a:gd name="connsiteX3" fmla="*/ 134016 w 534066"/>
                <a:gd name="connsiteY3" fmla="*/ 310320 h 311466"/>
                <a:gd name="connsiteX4" fmla="*/ 264191 w 534066"/>
                <a:gd name="connsiteY4" fmla="*/ 234120 h 311466"/>
                <a:gd name="connsiteX5" fmla="*/ 362616 w 534066"/>
                <a:gd name="connsiteY5" fmla="*/ 183320 h 311466"/>
                <a:gd name="connsiteX6" fmla="*/ 511841 w 534066"/>
                <a:gd name="connsiteY6" fmla="*/ 189670 h 311466"/>
                <a:gd name="connsiteX7" fmla="*/ 534066 w 534066"/>
                <a:gd name="connsiteY7" fmla="*/ 40445 h 311466"/>
                <a:gd name="connsiteX0" fmla="*/ 534066 w 534066"/>
                <a:gd name="connsiteY0" fmla="*/ 40445 h 311466"/>
                <a:gd name="connsiteX1" fmla="*/ 172116 w 534066"/>
                <a:gd name="connsiteY1" fmla="*/ 5520 h 311466"/>
                <a:gd name="connsiteX2" fmla="*/ 666 w 534066"/>
                <a:gd name="connsiteY2" fmla="*/ 151570 h 311466"/>
                <a:gd name="connsiteX3" fmla="*/ 134016 w 534066"/>
                <a:gd name="connsiteY3" fmla="*/ 310320 h 311466"/>
                <a:gd name="connsiteX4" fmla="*/ 264191 w 534066"/>
                <a:gd name="connsiteY4" fmla="*/ 234120 h 311466"/>
                <a:gd name="connsiteX5" fmla="*/ 362616 w 534066"/>
                <a:gd name="connsiteY5" fmla="*/ 183320 h 311466"/>
                <a:gd name="connsiteX6" fmla="*/ 527716 w 534066"/>
                <a:gd name="connsiteY6" fmla="*/ 196020 h 311466"/>
                <a:gd name="connsiteX7" fmla="*/ 534066 w 534066"/>
                <a:gd name="connsiteY7" fmla="*/ 40445 h 311466"/>
                <a:gd name="connsiteX0" fmla="*/ 534066 w 534066"/>
                <a:gd name="connsiteY0" fmla="*/ 40445 h 311466"/>
                <a:gd name="connsiteX1" fmla="*/ 172116 w 534066"/>
                <a:gd name="connsiteY1" fmla="*/ 5520 h 311466"/>
                <a:gd name="connsiteX2" fmla="*/ 666 w 534066"/>
                <a:gd name="connsiteY2" fmla="*/ 151570 h 311466"/>
                <a:gd name="connsiteX3" fmla="*/ 134016 w 534066"/>
                <a:gd name="connsiteY3" fmla="*/ 310320 h 311466"/>
                <a:gd name="connsiteX4" fmla="*/ 264191 w 534066"/>
                <a:gd name="connsiteY4" fmla="*/ 234120 h 311466"/>
                <a:gd name="connsiteX5" fmla="*/ 362616 w 534066"/>
                <a:gd name="connsiteY5" fmla="*/ 183320 h 311466"/>
                <a:gd name="connsiteX6" fmla="*/ 527716 w 534066"/>
                <a:gd name="connsiteY6" fmla="*/ 196020 h 311466"/>
                <a:gd name="connsiteX7" fmla="*/ 534066 w 534066"/>
                <a:gd name="connsiteY7" fmla="*/ 40445 h 311466"/>
                <a:gd name="connsiteX0" fmla="*/ 534066 w 534066"/>
                <a:gd name="connsiteY0" fmla="*/ 40445 h 311466"/>
                <a:gd name="connsiteX1" fmla="*/ 172116 w 534066"/>
                <a:gd name="connsiteY1" fmla="*/ 5520 h 311466"/>
                <a:gd name="connsiteX2" fmla="*/ 666 w 534066"/>
                <a:gd name="connsiteY2" fmla="*/ 151570 h 311466"/>
                <a:gd name="connsiteX3" fmla="*/ 134016 w 534066"/>
                <a:gd name="connsiteY3" fmla="*/ 310320 h 311466"/>
                <a:gd name="connsiteX4" fmla="*/ 264191 w 534066"/>
                <a:gd name="connsiteY4" fmla="*/ 234120 h 311466"/>
                <a:gd name="connsiteX5" fmla="*/ 362616 w 534066"/>
                <a:gd name="connsiteY5" fmla="*/ 183320 h 311466"/>
                <a:gd name="connsiteX6" fmla="*/ 527716 w 534066"/>
                <a:gd name="connsiteY6" fmla="*/ 196020 h 311466"/>
                <a:gd name="connsiteX7" fmla="*/ 534066 w 534066"/>
                <a:gd name="connsiteY7" fmla="*/ 40445 h 311466"/>
                <a:gd name="connsiteX0" fmla="*/ 534066 w 534066"/>
                <a:gd name="connsiteY0" fmla="*/ 34928 h 305949"/>
                <a:gd name="connsiteX1" fmla="*/ 172116 w 534066"/>
                <a:gd name="connsiteY1" fmla="*/ 3 h 305949"/>
                <a:gd name="connsiteX2" fmla="*/ 666 w 534066"/>
                <a:gd name="connsiteY2" fmla="*/ 146053 h 305949"/>
                <a:gd name="connsiteX3" fmla="*/ 134016 w 534066"/>
                <a:gd name="connsiteY3" fmla="*/ 304803 h 305949"/>
                <a:gd name="connsiteX4" fmla="*/ 264191 w 534066"/>
                <a:gd name="connsiteY4" fmla="*/ 228603 h 305949"/>
                <a:gd name="connsiteX5" fmla="*/ 362616 w 534066"/>
                <a:gd name="connsiteY5" fmla="*/ 177803 h 305949"/>
                <a:gd name="connsiteX6" fmla="*/ 527716 w 534066"/>
                <a:gd name="connsiteY6" fmla="*/ 190503 h 305949"/>
                <a:gd name="connsiteX7" fmla="*/ 534066 w 534066"/>
                <a:gd name="connsiteY7" fmla="*/ 34928 h 305949"/>
                <a:gd name="connsiteX0" fmla="*/ 534066 w 534066"/>
                <a:gd name="connsiteY0" fmla="*/ 35596 h 306617"/>
                <a:gd name="connsiteX1" fmla="*/ 172116 w 534066"/>
                <a:gd name="connsiteY1" fmla="*/ 671 h 306617"/>
                <a:gd name="connsiteX2" fmla="*/ 666 w 534066"/>
                <a:gd name="connsiteY2" fmla="*/ 146721 h 306617"/>
                <a:gd name="connsiteX3" fmla="*/ 134016 w 534066"/>
                <a:gd name="connsiteY3" fmla="*/ 305471 h 306617"/>
                <a:gd name="connsiteX4" fmla="*/ 264191 w 534066"/>
                <a:gd name="connsiteY4" fmla="*/ 229271 h 306617"/>
                <a:gd name="connsiteX5" fmla="*/ 362616 w 534066"/>
                <a:gd name="connsiteY5" fmla="*/ 178471 h 306617"/>
                <a:gd name="connsiteX6" fmla="*/ 527716 w 534066"/>
                <a:gd name="connsiteY6" fmla="*/ 191171 h 306617"/>
                <a:gd name="connsiteX7" fmla="*/ 534066 w 534066"/>
                <a:gd name="connsiteY7" fmla="*/ 35596 h 306617"/>
                <a:gd name="connsiteX0" fmla="*/ 533974 w 533974"/>
                <a:gd name="connsiteY0" fmla="*/ 32439 h 303460"/>
                <a:gd name="connsiteX1" fmla="*/ 168849 w 533974"/>
                <a:gd name="connsiteY1" fmla="*/ 689 h 303460"/>
                <a:gd name="connsiteX2" fmla="*/ 574 w 533974"/>
                <a:gd name="connsiteY2" fmla="*/ 143564 h 303460"/>
                <a:gd name="connsiteX3" fmla="*/ 133924 w 533974"/>
                <a:gd name="connsiteY3" fmla="*/ 302314 h 303460"/>
                <a:gd name="connsiteX4" fmla="*/ 264099 w 533974"/>
                <a:gd name="connsiteY4" fmla="*/ 226114 h 303460"/>
                <a:gd name="connsiteX5" fmla="*/ 362524 w 533974"/>
                <a:gd name="connsiteY5" fmla="*/ 175314 h 303460"/>
                <a:gd name="connsiteX6" fmla="*/ 527624 w 533974"/>
                <a:gd name="connsiteY6" fmla="*/ 188014 h 303460"/>
                <a:gd name="connsiteX7" fmla="*/ 533974 w 533974"/>
                <a:gd name="connsiteY7" fmla="*/ 32439 h 303460"/>
                <a:gd name="connsiteX0" fmla="*/ 533974 w 533974"/>
                <a:gd name="connsiteY0" fmla="*/ 32439 h 303460"/>
                <a:gd name="connsiteX1" fmla="*/ 168849 w 533974"/>
                <a:gd name="connsiteY1" fmla="*/ 689 h 303460"/>
                <a:gd name="connsiteX2" fmla="*/ 574 w 533974"/>
                <a:gd name="connsiteY2" fmla="*/ 143564 h 303460"/>
                <a:gd name="connsiteX3" fmla="*/ 133924 w 533974"/>
                <a:gd name="connsiteY3" fmla="*/ 302314 h 303460"/>
                <a:gd name="connsiteX4" fmla="*/ 264099 w 533974"/>
                <a:gd name="connsiteY4" fmla="*/ 226114 h 303460"/>
                <a:gd name="connsiteX5" fmla="*/ 362524 w 533974"/>
                <a:gd name="connsiteY5" fmla="*/ 175314 h 303460"/>
                <a:gd name="connsiteX6" fmla="*/ 527624 w 533974"/>
                <a:gd name="connsiteY6" fmla="*/ 188014 h 303460"/>
                <a:gd name="connsiteX7" fmla="*/ 533974 w 533974"/>
                <a:gd name="connsiteY7" fmla="*/ 32439 h 303460"/>
                <a:gd name="connsiteX0" fmla="*/ 524153 w 524153"/>
                <a:gd name="connsiteY0" fmla="*/ 36411 h 308208"/>
                <a:gd name="connsiteX1" fmla="*/ 159028 w 524153"/>
                <a:gd name="connsiteY1" fmla="*/ 4661 h 308208"/>
                <a:gd name="connsiteX2" fmla="*/ 278 w 524153"/>
                <a:gd name="connsiteY2" fmla="*/ 144361 h 308208"/>
                <a:gd name="connsiteX3" fmla="*/ 124103 w 524153"/>
                <a:gd name="connsiteY3" fmla="*/ 306286 h 308208"/>
                <a:gd name="connsiteX4" fmla="*/ 254278 w 524153"/>
                <a:gd name="connsiteY4" fmla="*/ 230086 h 308208"/>
                <a:gd name="connsiteX5" fmla="*/ 352703 w 524153"/>
                <a:gd name="connsiteY5" fmla="*/ 179286 h 308208"/>
                <a:gd name="connsiteX6" fmla="*/ 517803 w 524153"/>
                <a:gd name="connsiteY6" fmla="*/ 191986 h 308208"/>
                <a:gd name="connsiteX7" fmla="*/ 524153 w 524153"/>
                <a:gd name="connsiteY7" fmla="*/ 36411 h 308208"/>
                <a:gd name="connsiteX0" fmla="*/ 523936 w 523936"/>
                <a:gd name="connsiteY0" fmla="*/ 36411 h 308208"/>
                <a:gd name="connsiteX1" fmla="*/ 158811 w 523936"/>
                <a:gd name="connsiteY1" fmla="*/ 4661 h 308208"/>
                <a:gd name="connsiteX2" fmla="*/ 61 w 523936"/>
                <a:gd name="connsiteY2" fmla="*/ 144361 h 308208"/>
                <a:gd name="connsiteX3" fmla="*/ 123886 w 523936"/>
                <a:gd name="connsiteY3" fmla="*/ 306286 h 308208"/>
                <a:gd name="connsiteX4" fmla="*/ 254061 w 523936"/>
                <a:gd name="connsiteY4" fmla="*/ 230086 h 308208"/>
                <a:gd name="connsiteX5" fmla="*/ 352486 w 523936"/>
                <a:gd name="connsiteY5" fmla="*/ 179286 h 308208"/>
                <a:gd name="connsiteX6" fmla="*/ 517586 w 523936"/>
                <a:gd name="connsiteY6" fmla="*/ 191986 h 308208"/>
                <a:gd name="connsiteX7" fmla="*/ 523936 w 523936"/>
                <a:gd name="connsiteY7" fmla="*/ 36411 h 308208"/>
                <a:gd name="connsiteX0" fmla="*/ 523936 w 523936"/>
                <a:gd name="connsiteY0" fmla="*/ 32018 h 303815"/>
                <a:gd name="connsiteX1" fmla="*/ 158811 w 523936"/>
                <a:gd name="connsiteY1" fmla="*/ 268 h 303815"/>
                <a:gd name="connsiteX2" fmla="*/ 61 w 523936"/>
                <a:gd name="connsiteY2" fmla="*/ 139968 h 303815"/>
                <a:gd name="connsiteX3" fmla="*/ 123886 w 523936"/>
                <a:gd name="connsiteY3" fmla="*/ 301893 h 303815"/>
                <a:gd name="connsiteX4" fmla="*/ 254061 w 523936"/>
                <a:gd name="connsiteY4" fmla="*/ 225693 h 303815"/>
                <a:gd name="connsiteX5" fmla="*/ 352486 w 523936"/>
                <a:gd name="connsiteY5" fmla="*/ 174893 h 303815"/>
                <a:gd name="connsiteX6" fmla="*/ 517586 w 523936"/>
                <a:gd name="connsiteY6" fmla="*/ 187593 h 303815"/>
                <a:gd name="connsiteX7" fmla="*/ 523936 w 523936"/>
                <a:gd name="connsiteY7" fmla="*/ 32018 h 303815"/>
                <a:gd name="connsiteX0" fmla="*/ 523983 w 523983"/>
                <a:gd name="connsiteY0" fmla="*/ 32018 h 303141"/>
                <a:gd name="connsiteX1" fmla="*/ 158858 w 523983"/>
                <a:gd name="connsiteY1" fmla="*/ 268 h 303141"/>
                <a:gd name="connsiteX2" fmla="*/ 108 w 523983"/>
                <a:gd name="connsiteY2" fmla="*/ 139968 h 303141"/>
                <a:gd name="connsiteX3" fmla="*/ 123933 w 523983"/>
                <a:gd name="connsiteY3" fmla="*/ 301893 h 303141"/>
                <a:gd name="connsiteX4" fmla="*/ 254108 w 523983"/>
                <a:gd name="connsiteY4" fmla="*/ 225693 h 303141"/>
                <a:gd name="connsiteX5" fmla="*/ 352533 w 523983"/>
                <a:gd name="connsiteY5" fmla="*/ 174893 h 303141"/>
                <a:gd name="connsiteX6" fmla="*/ 517633 w 523983"/>
                <a:gd name="connsiteY6" fmla="*/ 187593 h 303141"/>
                <a:gd name="connsiteX7" fmla="*/ 523983 w 523983"/>
                <a:gd name="connsiteY7" fmla="*/ 32018 h 303141"/>
                <a:gd name="connsiteX0" fmla="*/ 524095 w 524095"/>
                <a:gd name="connsiteY0" fmla="*/ 31888 h 299882"/>
                <a:gd name="connsiteX1" fmla="*/ 158970 w 524095"/>
                <a:gd name="connsiteY1" fmla="*/ 138 h 299882"/>
                <a:gd name="connsiteX2" fmla="*/ 220 w 524095"/>
                <a:gd name="connsiteY2" fmla="*/ 139838 h 299882"/>
                <a:gd name="connsiteX3" fmla="*/ 133570 w 524095"/>
                <a:gd name="connsiteY3" fmla="*/ 298588 h 299882"/>
                <a:gd name="connsiteX4" fmla="*/ 254220 w 524095"/>
                <a:gd name="connsiteY4" fmla="*/ 225563 h 299882"/>
                <a:gd name="connsiteX5" fmla="*/ 352645 w 524095"/>
                <a:gd name="connsiteY5" fmla="*/ 174763 h 299882"/>
                <a:gd name="connsiteX6" fmla="*/ 517745 w 524095"/>
                <a:gd name="connsiteY6" fmla="*/ 187463 h 299882"/>
                <a:gd name="connsiteX7" fmla="*/ 524095 w 524095"/>
                <a:gd name="connsiteY7" fmla="*/ 31888 h 299882"/>
                <a:gd name="connsiteX0" fmla="*/ 524095 w 524095"/>
                <a:gd name="connsiteY0" fmla="*/ 31888 h 300229"/>
                <a:gd name="connsiteX1" fmla="*/ 158970 w 524095"/>
                <a:gd name="connsiteY1" fmla="*/ 138 h 300229"/>
                <a:gd name="connsiteX2" fmla="*/ 220 w 524095"/>
                <a:gd name="connsiteY2" fmla="*/ 139838 h 300229"/>
                <a:gd name="connsiteX3" fmla="*/ 133570 w 524095"/>
                <a:gd name="connsiteY3" fmla="*/ 298588 h 300229"/>
                <a:gd name="connsiteX4" fmla="*/ 254220 w 524095"/>
                <a:gd name="connsiteY4" fmla="*/ 225563 h 300229"/>
                <a:gd name="connsiteX5" fmla="*/ 352645 w 524095"/>
                <a:gd name="connsiteY5" fmla="*/ 174763 h 300229"/>
                <a:gd name="connsiteX6" fmla="*/ 517745 w 524095"/>
                <a:gd name="connsiteY6" fmla="*/ 187463 h 300229"/>
                <a:gd name="connsiteX7" fmla="*/ 524095 w 524095"/>
                <a:gd name="connsiteY7" fmla="*/ 31888 h 300229"/>
                <a:gd name="connsiteX0" fmla="*/ 524014 w 524014"/>
                <a:gd name="connsiteY0" fmla="*/ 31888 h 301987"/>
                <a:gd name="connsiteX1" fmla="*/ 158889 w 524014"/>
                <a:gd name="connsiteY1" fmla="*/ 138 h 301987"/>
                <a:gd name="connsiteX2" fmla="*/ 139 w 524014"/>
                <a:gd name="connsiteY2" fmla="*/ 139838 h 301987"/>
                <a:gd name="connsiteX3" fmla="*/ 133489 w 524014"/>
                <a:gd name="connsiteY3" fmla="*/ 298588 h 301987"/>
                <a:gd name="connsiteX4" fmla="*/ 263664 w 524014"/>
                <a:gd name="connsiteY4" fmla="*/ 235088 h 301987"/>
                <a:gd name="connsiteX5" fmla="*/ 352564 w 524014"/>
                <a:gd name="connsiteY5" fmla="*/ 174763 h 301987"/>
                <a:gd name="connsiteX6" fmla="*/ 517664 w 524014"/>
                <a:gd name="connsiteY6" fmla="*/ 187463 h 301987"/>
                <a:gd name="connsiteX7" fmla="*/ 524014 w 524014"/>
                <a:gd name="connsiteY7" fmla="*/ 31888 h 301987"/>
                <a:gd name="connsiteX0" fmla="*/ 524047 w 524047"/>
                <a:gd name="connsiteY0" fmla="*/ 31888 h 299369"/>
                <a:gd name="connsiteX1" fmla="*/ 158922 w 524047"/>
                <a:gd name="connsiteY1" fmla="*/ 138 h 299369"/>
                <a:gd name="connsiteX2" fmla="*/ 172 w 524047"/>
                <a:gd name="connsiteY2" fmla="*/ 139838 h 299369"/>
                <a:gd name="connsiteX3" fmla="*/ 133522 w 524047"/>
                <a:gd name="connsiteY3" fmla="*/ 298588 h 299369"/>
                <a:gd name="connsiteX4" fmla="*/ 263697 w 524047"/>
                <a:gd name="connsiteY4" fmla="*/ 235088 h 299369"/>
                <a:gd name="connsiteX5" fmla="*/ 352597 w 524047"/>
                <a:gd name="connsiteY5" fmla="*/ 174763 h 299369"/>
                <a:gd name="connsiteX6" fmla="*/ 517697 w 524047"/>
                <a:gd name="connsiteY6" fmla="*/ 187463 h 299369"/>
                <a:gd name="connsiteX7" fmla="*/ 524047 w 524047"/>
                <a:gd name="connsiteY7" fmla="*/ 31888 h 299369"/>
                <a:gd name="connsiteX0" fmla="*/ 524047 w 524047"/>
                <a:gd name="connsiteY0" fmla="*/ 31902 h 299383"/>
                <a:gd name="connsiteX1" fmla="*/ 158922 w 524047"/>
                <a:gd name="connsiteY1" fmla="*/ 152 h 299383"/>
                <a:gd name="connsiteX2" fmla="*/ 172 w 524047"/>
                <a:gd name="connsiteY2" fmla="*/ 139852 h 299383"/>
                <a:gd name="connsiteX3" fmla="*/ 133522 w 524047"/>
                <a:gd name="connsiteY3" fmla="*/ 298602 h 299383"/>
                <a:gd name="connsiteX4" fmla="*/ 263697 w 524047"/>
                <a:gd name="connsiteY4" fmla="*/ 235102 h 299383"/>
                <a:gd name="connsiteX5" fmla="*/ 352597 w 524047"/>
                <a:gd name="connsiteY5" fmla="*/ 174777 h 299383"/>
                <a:gd name="connsiteX6" fmla="*/ 517697 w 524047"/>
                <a:gd name="connsiteY6" fmla="*/ 187477 h 299383"/>
                <a:gd name="connsiteX7" fmla="*/ 524047 w 524047"/>
                <a:gd name="connsiteY7" fmla="*/ 31902 h 299383"/>
                <a:gd name="connsiteX0" fmla="*/ 524047 w 524047"/>
                <a:gd name="connsiteY0" fmla="*/ 31902 h 299383"/>
                <a:gd name="connsiteX1" fmla="*/ 158922 w 524047"/>
                <a:gd name="connsiteY1" fmla="*/ 152 h 299383"/>
                <a:gd name="connsiteX2" fmla="*/ 172 w 524047"/>
                <a:gd name="connsiteY2" fmla="*/ 139852 h 299383"/>
                <a:gd name="connsiteX3" fmla="*/ 133522 w 524047"/>
                <a:gd name="connsiteY3" fmla="*/ 298602 h 299383"/>
                <a:gd name="connsiteX4" fmla="*/ 263697 w 524047"/>
                <a:gd name="connsiteY4" fmla="*/ 235102 h 299383"/>
                <a:gd name="connsiteX5" fmla="*/ 352597 w 524047"/>
                <a:gd name="connsiteY5" fmla="*/ 174777 h 299383"/>
                <a:gd name="connsiteX6" fmla="*/ 517697 w 524047"/>
                <a:gd name="connsiteY6" fmla="*/ 187477 h 299383"/>
                <a:gd name="connsiteX7" fmla="*/ 524047 w 524047"/>
                <a:gd name="connsiteY7" fmla="*/ 31902 h 299383"/>
                <a:gd name="connsiteX0" fmla="*/ 524047 w 524047"/>
                <a:gd name="connsiteY0" fmla="*/ 31902 h 299383"/>
                <a:gd name="connsiteX1" fmla="*/ 158922 w 524047"/>
                <a:gd name="connsiteY1" fmla="*/ 152 h 299383"/>
                <a:gd name="connsiteX2" fmla="*/ 172 w 524047"/>
                <a:gd name="connsiteY2" fmla="*/ 139852 h 299383"/>
                <a:gd name="connsiteX3" fmla="*/ 133522 w 524047"/>
                <a:gd name="connsiteY3" fmla="*/ 298602 h 299383"/>
                <a:gd name="connsiteX4" fmla="*/ 263697 w 524047"/>
                <a:gd name="connsiteY4" fmla="*/ 235102 h 299383"/>
                <a:gd name="connsiteX5" fmla="*/ 352597 w 524047"/>
                <a:gd name="connsiteY5" fmla="*/ 174777 h 299383"/>
                <a:gd name="connsiteX6" fmla="*/ 517697 w 524047"/>
                <a:gd name="connsiteY6" fmla="*/ 187477 h 299383"/>
                <a:gd name="connsiteX7" fmla="*/ 524047 w 524047"/>
                <a:gd name="connsiteY7" fmla="*/ 31902 h 299383"/>
                <a:gd name="connsiteX0" fmla="*/ 524047 w 524047"/>
                <a:gd name="connsiteY0" fmla="*/ 31902 h 299383"/>
                <a:gd name="connsiteX1" fmla="*/ 158922 w 524047"/>
                <a:gd name="connsiteY1" fmla="*/ 152 h 299383"/>
                <a:gd name="connsiteX2" fmla="*/ 172 w 524047"/>
                <a:gd name="connsiteY2" fmla="*/ 139852 h 299383"/>
                <a:gd name="connsiteX3" fmla="*/ 133522 w 524047"/>
                <a:gd name="connsiteY3" fmla="*/ 298602 h 299383"/>
                <a:gd name="connsiteX4" fmla="*/ 263697 w 524047"/>
                <a:gd name="connsiteY4" fmla="*/ 235102 h 299383"/>
                <a:gd name="connsiteX5" fmla="*/ 352597 w 524047"/>
                <a:gd name="connsiteY5" fmla="*/ 174777 h 299383"/>
                <a:gd name="connsiteX6" fmla="*/ 517697 w 524047"/>
                <a:gd name="connsiteY6" fmla="*/ 187477 h 299383"/>
                <a:gd name="connsiteX7" fmla="*/ 524047 w 524047"/>
                <a:gd name="connsiteY7" fmla="*/ 31902 h 299383"/>
                <a:gd name="connsiteX0" fmla="*/ 524047 w 524047"/>
                <a:gd name="connsiteY0" fmla="*/ 31902 h 299383"/>
                <a:gd name="connsiteX1" fmla="*/ 158922 w 524047"/>
                <a:gd name="connsiteY1" fmla="*/ 152 h 299383"/>
                <a:gd name="connsiteX2" fmla="*/ 172 w 524047"/>
                <a:gd name="connsiteY2" fmla="*/ 139852 h 299383"/>
                <a:gd name="connsiteX3" fmla="*/ 133522 w 524047"/>
                <a:gd name="connsiteY3" fmla="*/ 298602 h 299383"/>
                <a:gd name="connsiteX4" fmla="*/ 263697 w 524047"/>
                <a:gd name="connsiteY4" fmla="*/ 235102 h 299383"/>
                <a:gd name="connsiteX5" fmla="*/ 352597 w 524047"/>
                <a:gd name="connsiteY5" fmla="*/ 174777 h 299383"/>
                <a:gd name="connsiteX6" fmla="*/ 517697 w 524047"/>
                <a:gd name="connsiteY6" fmla="*/ 187477 h 299383"/>
                <a:gd name="connsiteX7" fmla="*/ 524047 w 524047"/>
                <a:gd name="connsiteY7" fmla="*/ 31902 h 299383"/>
                <a:gd name="connsiteX0" fmla="*/ 524159 w 524159"/>
                <a:gd name="connsiteY0" fmla="*/ 31902 h 298602"/>
                <a:gd name="connsiteX1" fmla="*/ 159034 w 524159"/>
                <a:gd name="connsiteY1" fmla="*/ 152 h 298602"/>
                <a:gd name="connsiteX2" fmla="*/ 284 w 524159"/>
                <a:gd name="connsiteY2" fmla="*/ 139852 h 298602"/>
                <a:gd name="connsiteX3" fmla="*/ 133634 w 524159"/>
                <a:gd name="connsiteY3" fmla="*/ 298602 h 298602"/>
                <a:gd name="connsiteX4" fmla="*/ 263809 w 524159"/>
                <a:gd name="connsiteY4" fmla="*/ 235102 h 298602"/>
                <a:gd name="connsiteX5" fmla="*/ 352709 w 524159"/>
                <a:gd name="connsiteY5" fmla="*/ 174777 h 298602"/>
                <a:gd name="connsiteX6" fmla="*/ 517809 w 524159"/>
                <a:gd name="connsiteY6" fmla="*/ 187477 h 298602"/>
                <a:gd name="connsiteX7" fmla="*/ 524159 w 524159"/>
                <a:gd name="connsiteY7" fmla="*/ 31902 h 298602"/>
                <a:gd name="connsiteX0" fmla="*/ 523896 w 523896"/>
                <a:gd name="connsiteY0" fmla="*/ 31953 h 298653"/>
                <a:gd name="connsiteX1" fmla="*/ 158771 w 523896"/>
                <a:gd name="connsiteY1" fmla="*/ 203 h 298653"/>
                <a:gd name="connsiteX2" fmla="*/ 21 w 523896"/>
                <a:gd name="connsiteY2" fmla="*/ 139903 h 298653"/>
                <a:gd name="connsiteX3" fmla="*/ 133371 w 523896"/>
                <a:gd name="connsiteY3" fmla="*/ 298653 h 298653"/>
                <a:gd name="connsiteX4" fmla="*/ 263546 w 523896"/>
                <a:gd name="connsiteY4" fmla="*/ 235153 h 298653"/>
                <a:gd name="connsiteX5" fmla="*/ 352446 w 523896"/>
                <a:gd name="connsiteY5" fmla="*/ 174828 h 298653"/>
                <a:gd name="connsiteX6" fmla="*/ 517546 w 523896"/>
                <a:gd name="connsiteY6" fmla="*/ 187528 h 298653"/>
                <a:gd name="connsiteX7" fmla="*/ 523896 w 523896"/>
                <a:gd name="connsiteY7" fmla="*/ 31953 h 298653"/>
                <a:gd name="connsiteX0" fmla="*/ 523896 w 523896"/>
                <a:gd name="connsiteY0" fmla="*/ 31921 h 298621"/>
                <a:gd name="connsiteX1" fmla="*/ 158771 w 523896"/>
                <a:gd name="connsiteY1" fmla="*/ 171 h 298621"/>
                <a:gd name="connsiteX2" fmla="*/ 21 w 523896"/>
                <a:gd name="connsiteY2" fmla="*/ 139871 h 298621"/>
                <a:gd name="connsiteX3" fmla="*/ 133371 w 523896"/>
                <a:gd name="connsiteY3" fmla="*/ 298621 h 298621"/>
                <a:gd name="connsiteX4" fmla="*/ 263546 w 523896"/>
                <a:gd name="connsiteY4" fmla="*/ 235121 h 298621"/>
                <a:gd name="connsiteX5" fmla="*/ 352446 w 523896"/>
                <a:gd name="connsiteY5" fmla="*/ 174796 h 298621"/>
                <a:gd name="connsiteX6" fmla="*/ 517546 w 523896"/>
                <a:gd name="connsiteY6" fmla="*/ 187496 h 298621"/>
                <a:gd name="connsiteX7" fmla="*/ 523896 w 523896"/>
                <a:gd name="connsiteY7" fmla="*/ 31921 h 298621"/>
                <a:gd name="connsiteX0" fmla="*/ 523896 w 523896"/>
                <a:gd name="connsiteY0" fmla="*/ 31921 h 298621"/>
                <a:gd name="connsiteX1" fmla="*/ 158771 w 523896"/>
                <a:gd name="connsiteY1" fmla="*/ 171 h 298621"/>
                <a:gd name="connsiteX2" fmla="*/ 21 w 523896"/>
                <a:gd name="connsiteY2" fmla="*/ 139871 h 298621"/>
                <a:gd name="connsiteX3" fmla="*/ 133371 w 523896"/>
                <a:gd name="connsiteY3" fmla="*/ 298621 h 298621"/>
                <a:gd name="connsiteX4" fmla="*/ 263546 w 523896"/>
                <a:gd name="connsiteY4" fmla="*/ 235121 h 298621"/>
                <a:gd name="connsiteX5" fmla="*/ 352446 w 523896"/>
                <a:gd name="connsiteY5" fmla="*/ 174796 h 298621"/>
                <a:gd name="connsiteX6" fmla="*/ 508021 w 523896"/>
                <a:gd name="connsiteY6" fmla="*/ 187496 h 298621"/>
                <a:gd name="connsiteX7" fmla="*/ 523896 w 523896"/>
                <a:gd name="connsiteY7" fmla="*/ 31921 h 298621"/>
                <a:gd name="connsiteX0" fmla="*/ 523896 w 523896"/>
                <a:gd name="connsiteY0" fmla="*/ 31921 h 298621"/>
                <a:gd name="connsiteX1" fmla="*/ 158771 w 523896"/>
                <a:gd name="connsiteY1" fmla="*/ 171 h 298621"/>
                <a:gd name="connsiteX2" fmla="*/ 21 w 523896"/>
                <a:gd name="connsiteY2" fmla="*/ 139871 h 298621"/>
                <a:gd name="connsiteX3" fmla="*/ 133371 w 523896"/>
                <a:gd name="connsiteY3" fmla="*/ 298621 h 298621"/>
                <a:gd name="connsiteX4" fmla="*/ 263546 w 523896"/>
                <a:gd name="connsiteY4" fmla="*/ 235121 h 298621"/>
                <a:gd name="connsiteX5" fmla="*/ 352446 w 523896"/>
                <a:gd name="connsiteY5" fmla="*/ 174796 h 298621"/>
                <a:gd name="connsiteX6" fmla="*/ 508021 w 523896"/>
                <a:gd name="connsiteY6" fmla="*/ 187496 h 298621"/>
                <a:gd name="connsiteX7" fmla="*/ 523896 w 523896"/>
                <a:gd name="connsiteY7" fmla="*/ 31921 h 298621"/>
                <a:gd name="connsiteX0" fmla="*/ 523896 w 523896"/>
                <a:gd name="connsiteY0" fmla="*/ 31921 h 298621"/>
                <a:gd name="connsiteX1" fmla="*/ 158771 w 523896"/>
                <a:gd name="connsiteY1" fmla="*/ 171 h 298621"/>
                <a:gd name="connsiteX2" fmla="*/ 21 w 523896"/>
                <a:gd name="connsiteY2" fmla="*/ 139871 h 298621"/>
                <a:gd name="connsiteX3" fmla="*/ 133371 w 523896"/>
                <a:gd name="connsiteY3" fmla="*/ 298621 h 298621"/>
                <a:gd name="connsiteX4" fmla="*/ 263546 w 523896"/>
                <a:gd name="connsiteY4" fmla="*/ 235121 h 298621"/>
                <a:gd name="connsiteX5" fmla="*/ 352446 w 523896"/>
                <a:gd name="connsiteY5" fmla="*/ 174796 h 298621"/>
                <a:gd name="connsiteX6" fmla="*/ 508021 w 523896"/>
                <a:gd name="connsiteY6" fmla="*/ 187496 h 298621"/>
                <a:gd name="connsiteX7" fmla="*/ 523896 w 523896"/>
                <a:gd name="connsiteY7" fmla="*/ 31921 h 298621"/>
                <a:gd name="connsiteX0" fmla="*/ 523896 w 523896"/>
                <a:gd name="connsiteY0" fmla="*/ 31921 h 298621"/>
                <a:gd name="connsiteX1" fmla="*/ 158771 w 523896"/>
                <a:gd name="connsiteY1" fmla="*/ 171 h 298621"/>
                <a:gd name="connsiteX2" fmla="*/ 21 w 523896"/>
                <a:gd name="connsiteY2" fmla="*/ 139871 h 298621"/>
                <a:gd name="connsiteX3" fmla="*/ 133371 w 523896"/>
                <a:gd name="connsiteY3" fmla="*/ 298621 h 298621"/>
                <a:gd name="connsiteX4" fmla="*/ 263546 w 523896"/>
                <a:gd name="connsiteY4" fmla="*/ 235121 h 298621"/>
                <a:gd name="connsiteX5" fmla="*/ 352446 w 523896"/>
                <a:gd name="connsiteY5" fmla="*/ 174796 h 298621"/>
                <a:gd name="connsiteX6" fmla="*/ 501671 w 523896"/>
                <a:gd name="connsiteY6" fmla="*/ 190671 h 298621"/>
                <a:gd name="connsiteX7" fmla="*/ 523896 w 523896"/>
                <a:gd name="connsiteY7" fmla="*/ 31921 h 29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896" h="298621">
                  <a:moveTo>
                    <a:pt x="523896" y="31921"/>
                  </a:moveTo>
                  <a:cubicBezTo>
                    <a:pt x="402188" y="21338"/>
                    <a:pt x="258783" y="4404"/>
                    <a:pt x="158771" y="171"/>
                  </a:cubicBezTo>
                  <a:cubicBezTo>
                    <a:pt x="58759" y="-4062"/>
                    <a:pt x="1079" y="71079"/>
                    <a:pt x="21" y="139871"/>
                  </a:cubicBezTo>
                  <a:cubicBezTo>
                    <a:pt x="-1037" y="208663"/>
                    <a:pt x="38650" y="298621"/>
                    <a:pt x="133371" y="298621"/>
                  </a:cubicBezTo>
                  <a:cubicBezTo>
                    <a:pt x="196661" y="298621"/>
                    <a:pt x="227033" y="271633"/>
                    <a:pt x="263546" y="235121"/>
                  </a:cubicBezTo>
                  <a:cubicBezTo>
                    <a:pt x="300059" y="198609"/>
                    <a:pt x="312759" y="182204"/>
                    <a:pt x="352446" y="174796"/>
                  </a:cubicBezTo>
                  <a:cubicBezTo>
                    <a:pt x="392133" y="167388"/>
                    <a:pt x="427588" y="186967"/>
                    <a:pt x="501671" y="190671"/>
                  </a:cubicBezTo>
                  <a:cubicBezTo>
                    <a:pt x="509079" y="124525"/>
                    <a:pt x="520192" y="119763"/>
                    <a:pt x="523896" y="31921"/>
                  </a:cubicBezTo>
                  <a:close/>
                </a:path>
              </a:pathLst>
            </a:custGeom>
            <a:solidFill>
              <a:srgbClr val="F79646">
                <a:lumMod val="60000"/>
                <a:lumOff val="40000"/>
                <a:alpha val="30000"/>
              </a:srgbClr>
            </a:solidFill>
            <a:ln w="12700" cap="flat" cmpd="sng" algn="ctr">
              <a:solidFill>
                <a:srgbClr val="FF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9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val 123"/>
            <p:cNvSpPr/>
            <p:nvPr/>
          </p:nvSpPr>
          <p:spPr>
            <a:xfrm>
              <a:off x="2736850" y="2350482"/>
              <a:ext cx="88067" cy="88067"/>
            </a:xfrm>
            <a:prstGeom prst="ellips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9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136"/>
          <p:cNvGrpSpPr/>
          <p:nvPr/>
        </p:nvGrpSpPr>
        <p:grpSpPr>
          <a:xfrm flipH="1">
            <a:off x="6528017" y="2649666"/>
            <a:ext cx="488161" cy="228272"/>
            <a:chOff x="2635187" y="2251432"/>
            <a:chExt cx="523896" cy="298621"/>
          </a:xfrm>
        </p:grpSpPr>
        <p:sp>
          <p:nvSpPr>
            <p:cNvPr id="33" name="Freeform 137"/>
            <p:cNvSpPr/>
            <p:nvPr/>
          </p:nvSpPr>
          <p:spPr>
            <a:xfrm>
              <a:off x="2635187" y="2251432"/>
              <a:ext cx="523896" cy="298621"/>
            </a:xfrm>
            <a:custGeom>
              <a:avLst/>
              <a:gdLst>
                <a:gd name="connsiteX0" fmla="*/ 521000 w 548643"/>
                <a:gd name="connsiteY0" fmla="*/ 46711 h 312039"/>
                <a:gd name="connsiteX1" fmla="*/ 171750 w 548643"/>
                <a:gd name="connsiteY1" fmla="*/ 5436 h 312039"/>
                <a:gd name="connsiteX2" fmla="*/ 300 w 548643"/>
                <a:gd name="connsiteY2" fmla="*/ 151486 h 312039"/>
                <a:gd name="connsiteX3" fmla="*/ 133650 w 548643"/>
                <a:gd name="connsiteY3" fmla="*/ 310236 h 312039"/>
                <a:gd name="connsiteX4" fmla="*/ 263825 w 548643"/>
                <a:gd name="connsiteY4" fmla="*/ 234036 h 312039"/>
                <a:gd name="connsiteX5" fmla="*/ 362250 w 548643"/>
                <a:gd name="connsiteY5" fmla="*/ 183236 h 312039"/>
                <a:gd name="connsiteX6" fmla="*/ 508300 w 548643"/>
                <a:gd name="connsiteY6" fmla="*/ 192761 h 312039"/>
                <a:gd name="connsiteX7" fmla="*/ 521000 w 548643"/>
                <a:gd name="connsiteY7" fmla="*/ 46711 h 312039"/>
                <a:gd name="connsiteX0" fmla="*/ 521000 w 541633"/>
                <a:gd name="connsiteY0" fmla="*/ 58260 h 323588"/>
                <a:gd name="connsiteX1" fmla="*/ 171750 w 541633"/>
                <a:gd name="connsiteY1" fmla="*/ 16985 h 323588"/>
                <a:gd name="connsiteX2" fmla="*/ 300 w 541633"/>
                <a:gd name="connsiteY2" fmla="*/ 163035 h 323588"/>
                <a:gd name="connsiteX3" fmla="*/ 133650 w 541633"/>
                <a:gd name="connsiteY3" fmla="*/ 321785 h 323588"/>
                <a:gd name="connsiteX4" fmla="*/ 263825 w 541633"/>
                <a:gd name="connsiteY4" fmla="*/ 245585 h 323588"/>
                <a:gd name="connsiteX5" fmla="*/ 362250 w 541633"/>
                <a:gd name="connsiteY5" fmla="*/ 194785 h 323588"/>
                <a:gd name="connsiteX6" fmla="*/ 508300 w 541633"/>
                <a:gd name="connsiteY6" fmla="*/ 204310 h 323588"/>
                <a:gd name="connsiteX7" fmla="*/ 521000 w 541633"/>
                <a:gd name="connsiteY7" fmla="*/ 58260 h 323588"/>
                <a:gd name="connsiteX0" fmla="*/ 521000 w 541633"/>
                <a:gd name="connsiteY0" fmla="*/ 51996 h 317324"/>
                <a:gd name="connsiteX1" fmla="*/ 171750 w 541633"/>
                <a:gd name="connsiteY1" fmla="*/ 10721 h 317324"/>
                <a:gd name="connsiteX2" fmla="*/ 300 w 541633"/>
                <a:gd name="connsiteY2" fmla="*/ 156771 h 317324"/>
                <a:gd name="connsiteX3" fmla="*/ 133650 w 541633"/>
                <a:gd name="connsiteY3" fmla="*/ 315521 h 317324"/>
                <a:gd name="connsiteX4" fmla="*/ 263825 w 541633"/>
                <a:gd name="connsiteY4" fmla="*/ 239321 h 317324"/>
                <a:gd name="connsiteX5" fmla="*/ 362250 w 541633"/>
                <a:gd name="connsiteY5" fmla="*/ 188521 h 317324"/>
                <a:gd name="connsiteX6" fmla="*/ 508300 w 541633"/>
                <a:gd name="connsiteY6" fmla="*/ 198046 h 317324"/>
                <a:gd name="connsiteX7" fmla="*/ 521000 w 541633"/>
                <a:gd name="connsiteY7" fmla="*/ 51996 h 317324"/>
                <a:gd name="connsiteX0" fmla="*/ 521000 w 541633"/>
                <a:gd name="connsiteY0" fmla="*/ 47368 h 312696"/>
                <a:gd name="connsiteX1" fmla="*/ 171750 w 541633"/>
                <a:gd name="connsiteY1" fmla="*/ 6093 h 312696"/>
                <a:gd name="connsiteX2" fmla="*/ 300 w 541633"/>
                <a:gd name="connsiteY2" fmla="*/ 152143 h 312696"/>
                <a:gd name="connsiteX3" fmla="*/ 133650 w 541633"/>
                <a:gd name="connsiteY3" fmla="*/ 310893 h 312696"/>
                <a:gd name="connsiteX4" fmla="*/ 263825 w 541633"/>
                <a:gd name="connsiteY4" fmla="*/ 234693 h 312696"/>
                <a:gd name="connsiteX5" fmla="*/ 362250 w 541633"/>
                <a:gd name="connsiteY5" fmla="*/ 183893 h 312696"/>
                <a:gd name="connsiteX6" fmla="*/ 508300 w 541633"/>
                <a:gd name="connsiteY6" fmla="*/ 193418 h 312696"/>
                <a:gd name="connsiteX7" fmla="*/ 521000 w 541633"/>
                <a:gd name="connsiteY7" fmla="*/ 47368 h 312696"/>
                <a:gd name="connsiteX0" fmla="*/ 521000 w 549845"/>
                <a:gd name="connsiteY0" fmla="*/ 42083 h 307411"/>
                <a:gd name="connsiteX1" fmla="*/ 171750 w 549845"/>
                <a:gd name="connsiteY1" fmla="*/ 808 h 307411"/>
                <a:gd name="connsiteX2" fmla="*/ 300 w 549845"/>
                <a:gd name="connsiteY2" fmla="*/ 146858 h 307411"/>
                <a:gd name="connsiteX3" fmla="*/ 133650 w 549845"/>
                <a:gd name="connsiteY3" fmla="*/ 305608 h 307411"/>
                <a:gd name="connsiteX4" fmla="*/ 263825 w 549845"/>
                <a:gd name="connsiteY4" fmla="*/ 229408 h 307411"/>
                <a:gd name="connsiteX5" fmla="*/ 362250 w 549845"/>
                <a:gd name="connsiteY5" fmla="*/ 178608 h 307411"/>
                <a:gd name="connsiteX6" fmla="*/ 511475 w 549845"/>
                <a:gd name="connsiteY6" fmla="*/ 184958 h 307411"/>
                <a:gd name="connsiteX7" fmla="*/ 521000 w 549845"/>
                <a:gd name="connsiteY7" fmla="*/ 42083 h 307411"/>
                <a:gd name="connsiteX0" fmla="*/ 521366 w 550211"/>
                <a:gd name="connsiteY0" fmla="*/ 42083 h 306754"/>
                <a:gd name="connsiteX1" fmla="*/ 172116 w 550211"/>
                <a:gd name="connsiteY1" fmla="*/ 808 h 306754"/>
                <a:gd name="connsiteX2" fmla="*/ 666 w 550211"/>
                <a:gd name="connsiteY2" fmla="*/ 146858 h 306754"/>
                <a:gd name="connsiteX3" fmla="*/ 134016 w 550211"/>
                <a:gd name="connsiteY3" fmla="*/ 305608 h 306754"/>
                <a:gd name="connsiteX4" fmla="*/ 264191 w 550211"/>
                <a:gd name="connsiteY4" fmla="*/ 229408 h 306754"/>
                <a:gd name="connsiteX5" fmla="*/ 362616 w 550211"/>
                <a:gd name="connsiteY5" fmla="*/ 178608 h 306754"/>
                <a:gd name="connsiteX6" fmla="*/ 511841 w 550211"/>
                <a:gd name="connsiteY6" fmla="*/ 184958 h 306754"/>
                <a:gd name="connsiteX7" fmla="*/ 521366 w 550211"/>
                <a:gd name="connsiteY7" fmla="*/ 42083 h 306754"/>
                <a:gd name="connsiteX0" fmla="*/ 521366 w 550211"/>
                <a:gd name="connsiteY0" fmla="*/ 42083 h 306754"/>
                <a:gd name="connsiteX1" fmla="*/ 172116 w 550211"/>
                <a:gd name="connsiteY1" fmla="*/ 808 h 306754"/>
                <a:gd name="connsiteX2" fmla="*/ 666 w 550211"/>
                <a:gd name="connsiteY2" fmla="*/ 146858 h 306754"/>
                <a:gd name="connsiteX3" fmla="*/ 134016 w 550211"/>
                <a:gd name="connsiteY3" fmla="*/ 305608 h 306754"/>
                <a:gd name="connsiteX4" fmla="*/ 264191 w 550211"/>
                <a:gd name="connsiteY4" fmla="*/ 229408 h 306754"/>
                <a:gd name="connsiteX5" fmla="*/ 362616 w 550211"/>
                <a:gd name="connsiteY5" fmla="*/ 178608 h 306754"/>
                <a:gd name="connsiteX6" fmla="*/ 511841 w 550211"/>
                <a:gd name="connsiteY6" fmla="*/ 184958 h 306754"/>
                <a:gd name="connsiteX7" fmla="*/ 521366 w 550211"/>
                <a:gd name="connsiteY7" fmla="*/ 42083 h 306754"/>
                <a:gd name="connsiteX0" fmla="*/ 521366 w 550211"/>
                <a:gd name="connsiteY0" fmla="*/ 42083 h 306754"/>
                <a:gd name="connsiteX1" fmla="*/ 172116 w 550211"/>
                <a:gd name="connsiteY1" fmla="*/ 808 h 306754"/>
                <a:gd name="connsiteX2" fmla="*/ 666 w 550211"/>
                <a:gd name="connsiteY2" fmla="*/ 146858 h 306754"/>
                <a:gd name="connsiteX3" fmla="*/ 134016 w 550211"/>
                <a:gd name="connsiteY3" fmla="*/ 305608 h 306754"/>
                <a:gd name="connsiteX4" fmla="*/ 264191 w 550211"/>
                <a:gd name="connsiteY4" fmla="*/ 229408 h 306754"/>
                <a:gd name="connsiteX5" fmla="*/ 362616 w 550211"/>
                <a:gd name="connsiteY5" fmla="*/ 178608 h 306754"/>
                <a:gd name="connsiteX6" fmla="*/ 511841 w 550211"/>
                <a:gd name="connsiteY6" fmla="*/ 184958 h 306754"/>
                <a:gd name="connsiteX7" fmla="*/ 521366 w 550211"/>
                <a:gd name="connsiteY7" fmla="*/ 42083 h 306754"/>
                <a:gd name="connsiteX0" fmla="*/ 521366 w 544479"/>
                <a:gd name="connsiteY0" fmla="*/ 42083 h 306754"/>
                <a:gd name="connsiteX1" fmla="*/ 172116 w 544479"/>
                <a:gd name="connsiteY1" fmla="*/ 808 h 306754"/>
                <a:gd name="connsiteX2" fmla="*/ 666 w 544479"/>
                <a:gd name="connsiteY2" fmla="*/ 146858 h 306754"/>
                <a:gd name="connsiteX3" fmla="*/ 134016 w 544479"/>
                <a:gd name="connsiteY3" fmla="*/ 305608 h 306754"/>
                <a:gd name="connsiteX4" fmla="*/ 264191 w 544479"/>
                <a:gd name="connsiteY4" fmla="*/ 229408 h 306754"/>
                <a:gd name="connsiteX5" fmla="*/ 362616 w 544479"/>
                <a:gd name="connsiteY5" fmla="*/ 178608 h 306754"/>
                <a:gd name="connsiteX6" fmla="*/ 511841 w 544479"/>
                <a:gd name="connsiteY6" fmla="*/ 184958 h 306754"/>
                <a:gd name="connsiteX7" fmla="*/ 521366 w 544479"/>
                <a:gd name="connsiteY7" fmla="*/ 42083 h 306754"/>
                <a:gd name="connsiteX0" fmla="*/ 521366 w 521366"/>
                <a:gd name="connsiteY0" fmla="*/ 42083 h 306754"/>
                <a:gd name="connsiteX1" fmla="*/ 172116 w 521366"/>
                <a:gd name="connsiteY1" fmla="*/ 808 h 306754"/>
                <a:gd name="connsiteX2" fmla="*/ 666 w 521366"/>
                <a:gd name="connsiteY2" fmla="*/ 146858 h 306754"/>
                <a:gd name="connsiteX3" fmla="*/ 134016 w 521366"/>
                <a:gd name="connsiteY3" fmla="*/ 305608 h 306754"/>
                <a:gd name="connsiteX4" fmla="*/ 264191 w 521366"/>
                <a:gd name="connsiteY4" fmla="*/ 229408 h 306754"/>
                <a:gd name="connsiteX5" fmla="*/ 362616 w 521366"/>
                <a:gd name="connsiteY5" fmla="*/ 178608 h 306754"/>
                <a:gd name="connsiteX6" fmla="*/ 511841 w 521366"/>
                <a:gd name="connsiteY6" fmla="*/ 184958 h 306754"/>
                <a:gd name="connsiteX7" fmla="*/ 521366 w 521366"/>
                <a:gd name="connsiteY7" fmla="*/ 42083 h 306754"/>
                <a:gd name="connsiteX0" fmla="*/ 521366 w 521366"/>
                <a:gd name="connsiteY0" fmla="*/ 42083 h 306754"/>
                <a:gd name="connsiteX1" fmla="*/ 172116 w 521366"/>
                <a:gd name="connsiteY1" fmla="*/ 808 h 306754"/>
                <a:gd name="connsiteX2" fmla="*/ 666 w 521366"/>
                <a:gd name="connsiteY2" fmla="*/ 146858 h 306754"/>
                <a:gd name="connsiteX3" fmla="*/ 134016 w 521366"/>
                <a:gd name="connsiteY3" fmla="*/ 305608 h 306754"/>
                <a:gd name="connsiteX4" fmla="*/ 264191 w 521366"/>
                <a:gd name="connsiteY4" fmla="*/ 229408 h 306754"/>
                <a:gd name="connsiteX5" fmla="*/ 362616 w 521366"/>
                <a:gd name="connsiteY5" fmla="*/ 178608 h 306754"/>
                <a:gd name="connsiteX6" fmla="*/ 511841 w 521366"/>
                <a:gd name="connsiteY6" fmla="*/ 184958 h 306754"/>
                <a:gd name="connsiteX7" fmla="*/ 521366 w 521366"/>
                <a:gd name="connsiteY7" fmla="*/ 42083 h 306754"/>
                <a:gd name="connsiteX0" fmla="*/ 521366 w 521366"/>
                <a:gd name="connsiteY0" fmla="*/ 42083 h 306754"/>
                <a:gd name="connsiteX1" fmla="*/ 172116 w 521366"/>
                <a:gd name="connsiteY1" fmla="*/ 808 h 306754"/>
                <a:gd name="connsiteX2" fmla="*/ 666 w 521366"/>
                <a:gd name="connsiteY2" fmla="*/ 146858 h 306754"/>
                <a:gd name="connsiteX3" fmla="*/ 134016 w 521366"/>
                <a:gd name="connsiteY3" fmla="*/ 305608 h 306754"/>
                <a:gd name="connsiteX4" fmla="*/ 264191 w 521366"/>
                <a:gd name="connsiteY4" fmla="*/ 229408 h 306754"/>
                <a:gd name="connsiteX5" fmla="*/ 362616 w 521366"/>
                <a:gd name="connsiteY5" fmla="*/ 178608 h 306754"/>
                <a:gd name="connsiteX6" fmla="*/ 511841 w 521366"/>
                <a:gd name="connsiteY6" fmla="*/ 184958 h 306754"/>
                <a:gd name="connsiteX7" fmla="*/ 521366 w 521366"/>
                <a:gd name="connsiteY7" fmla="*/ 42083 h 306754"/>
                <a:gd name="connsiteX0" fmla="*/ 534066 w 534066"/>
                <a:gd name="connsiteY0" fmla="*/ 40445 h 311466"/>
                <a:gd name="connsiteX1" fmla="*/ 172116 w 534066"/>
                <a:gd name="connsiteY1" fmla="*/ 5520 h 311466"/>
                <a:gd name="connsiteX2" fmla="*/ 666 w 534066"/>
                <a:gd name="connsiteY2" fmla="*/ 151570 h 311466"/>
                <a:gd name="connsiteX3" fmla="*/ 134016 w 534066"/>
                <a:gd name="connsiteY3" fmla="*/ 310320 h 311466"/>
                <a:gd name="connsiteX4" fmla="*/ 264191 w 534066"/>
                <a:gd name="connsiteY4" fmla="*/ 234120 h 311466"/>
                <a:gd name="connsiteX5" fmla="*/ 362616 w 534066"/>
                <a:gd name="connsiteY5" fmla="*/ 183320 h 311466"/>
                <a:gd name="connsiteX6" fmla="*/ 511841 w 534066"/>
                <a:gd name="connsiteY6" fmla="*/ 189670 h 311466"/>
                <a:gd name="connsiteX7" fmla="*/ 534066 w 534066"/>
                <a:gd name="connsiteY7" fmla="*/ 40445 h 311466"/>
                <a:gd name="connsiteX0" fmla="*/ 534066 w 534066"/>
                <a:gd name="connsiteY0" fmla="*/ 40445 h 311466"/>
                <a:gd name="connsiteX1" fmla="*/ 172116 w 534066"/>
                <a:gd name="connsiteY1" fmla="*/ 5520 h 311466"/>
                <a:gd name="connsiteX2" fmla="*/ 666 w 534066"/>
                <a:gd name="connsiteY2" fmla="*/ 151570 h 311466"/>
                <a:gd name="connsiteX3" fmla="*/ 134016 w 534066"/>
                <a:gd name="connsiteY3" fmla="*/ 310320 h 311466"/>
                <a:gd name="connsiteX4" fmla="*/ 264191 w 534066"/>
                <a:gd name="connsiteY4" fmla="*/ 234120 h 311466"/>
                <a:gd name="connsiteX5" fmla="*/ 362616 w 534066"/>
                <a:gd name="connsiteY5" fmla="*/ 183320 h 311466"/>
                <a:gd name="connsiteX6" fmla="*/ 527716 w 534066"/>
                <a:gd name="connsiteY6" fmla="*/ 196020 h 311466"/>
                <a:gd name="connsiteX7" fmla="*/ 534066 w 534066"/>
                <a:gd name="connsiteY7" fmla="*/ 40445 h 311466"/>
                <a:gd name="connsiteX0" fmla="*/ 534066 w 534066"/>
                <a:gd name="connsiteY0" fmla="*/ 40445 h 311466"/>
                <a:gd name="connsiteX1" fmla="*/ 172116 w 534066"/>
                <a:gd name="connsiteY1" fmla="*/ 5520 h 311466"/>
                <a:gd name="connsiteX2" fmla="*/ 666 w 534066"/>
                <a:gd name="connsiteY2" fmla="*/ 151570 h 311466"/>
                <a:gd name="connsiteX3" fmla="*/ 134016 w 534066"/>
                <a:gd name="connsiteY3" fmla="*/ 310320 h 311466"/>
                <a:gd name="connsiteX4" fmla="*/ 264191 w 534066"/>
                <a:gd name="connsiteY4" fmla="*/ 234120 h 311466"/>
                <a:gd name="connsiteX5" fmla="*/ 362616 w 534066"/>
                <a:gd name="connsiteY5" fmla="*/ 183320 h 311466"/>
                <a:gd name="connsiteX6" fmla="*/ 527716 w 534066"/>
                <a:gd name="connsiteY6" fmla="*/ 196020 h 311466"/>
                <a:gd name="connsiteX7" fmla="*/ 534066 w 534066"/>
                <a:gd name="connsiteY7" fmla="*/ 40445 h 311466"/>
                <a:gd name="connsiteX0" fmla="*/ 534066 w 534066"/>
                <a:gd name="connsiteY0" fmla="*/ 40445 h 311466"/>
                <a:gd name="connsiteX1" fmla="*/ 172116 w 534066"/>
                <a:gd name="connsiteY1" fmla="*/ 5520 h 311466"/>
                <a:gd name="connsiteX2" fmla="*/ 666 w 534066"/>
                <a:gd name="connsiteY2" fmla="*/ 151570 h 311466"/>
                <a:gd name="connsiteX3" fmla="*/ 134016 w 534066"/>
                <a:gd name="connsiteY3" fmla="*/ 310320 h 311466"/>
                <a:gd name="connsiteX4" fmla="*/ 264191 w 534066"/>
                <a:gd name="connsiteY4" fmla="*/ 234120 h 311466"/>
                <a:gd name="connsiteX5" fmla="*/ 362616 w 534066"/>
                <a:gd name="connsiteY5" fmla="*/ 183320 h 311466"/>
                <a:gd name="connsiteX6" fmla="*/ 527716 w 534066"/>
                <a:gd name="connsiteY6" fmla="*/ 196020 h 311466"/>
                <a:gd name="connsiteX7" fmla="*/ 534066 w 534066"/>
                <a:gd name="connsiteY7" fmla="*/ 40445 h 311466"/>
                <a:gd name="connsiteX0" fmla="*/ 534066 w 534066"/>
                <a:gd name="connsiteY0" fmla="*/ 34928 h 305949"/>
                <a:gd name="connsiteX1" fmla="*/ 172116 w 534066"/>
                <a:gd name="connsiteY1" fmla="*/ 3 h 305949"/>
                <a:gd name="connsiteX2" fmla="*/ 666 w 534066"/>
                <a:gd name="connsiteY2" fmla="*/ 146053 h 305949"/>
                <a:gd name="connsiteX3" fmla="*/ 134016 w 534066"/>
                <a:gd name="connsiteY3" fmla="*/ 304803 h 305949"/>
                <a:gd name="connsiteX4" fmla="*/ 264191 w 534066"/>
                <a:gd name="connsiteY4" fmla="*/ 228603 h 305949"/>
                <a:gd name="connsiteX5" fmla="*/ 362616 w 534066"/>
                <a:gd name="connsiteY5" fmla="*/ 177803 h 305949"/>
                <a:gd name="connsiteX6" fmla="*/ 527716 w 534066"/>
                <a:gd name="connsiteY6" fmla="*/ 190503 h 305949"/>
                <a:gd name="connsiteX7" fmla="*/ 534066 w 534066"/>
                <a:gd name="connsiteY7" fmla="*/ 34928 h 305949"/>
                <a:gd name="connsiteX0" fmla="*/ 534066 w 534066"/>
                <a:gd name="connsiteY0" fmla="*/ 35596 h 306617"/>
                <a:gd name="connsiteX1" fmla="*/ 172116 w 534066"/>
                <a:gd name="connsiteY1" fmla="*/ 671 h 306617"/>
                <a:gd name="connsiteX2" fmla="*/ 666 w 534066"/>
                <a:gd name="connsiteY2" fmla="*/ 146721 h 306617"/>
                <a:gd name="connsiteX3" fmla="*/ 134016 w 534066"/>
                <a:gd name="connsiteY3" fmla="*/ 305471 h 306617"/>
                <a:gd name="connsiteX4" fmla="*/ 264191 w 534066"/>
                <a:gd name="connsiteY4" fmla="*/ 229271 h 306617"/>
                <a:gd name="connsiteX5" fmla="*/ 362616 w 534066"/>
                <a:gd name="connsiteY5" fmla="*/ 178471 h 306617"/>
                <a:gd name="connsiteX6" fmla="*/ 527716 w 534066"/>
                <a:gd name="connsiteY6" fmla="*/ 191171 h 306617"/>
                <a:gd name="connsiteX7" fmla="*/ 534066 w 534066"/>
                <a:gd name="connsiteY7" fmla="*/ 35596 h 306617"/>
                <a:gd name="connsiteX0" fmla="*/ 533974 w 533974"/>
                <a:gd name="connsiteY0" fmla="*/ 32439 h 303460"/>
                <a:gd name="connsiteX1" fmla="*/ 168849 w 533974"/>
                <a:gd name="connsiteY1" fmla="*/ 689 h 303460"/>
                <a:gd name="connsiteX2" fmla="*/ 574 w 533974"/>
                <a:gd name="connsiteY2" fmla="*/ 143564 h 303460"/>
                <a:gd name="connsiteX3" fmla="*/ 133924 w 533974"/>
                <a:gd name="connsiteY3" fmla="*/ 302314 h 303460"/>
                <a:gd name="connsiteX4" fmla="*/ 264099 w 533974"/>
                <a:gd name="connsiteY4" fmla="*/ 226114 h 303460"/>
                <a:gd name="connsiteX5" fmla="*/ 362524 w 533974"/>
                <a:gd name="connsiteY5" fmla="*/ 175314 h 303460"/>
                <a:gd name="connsiteX6" fmla="*/ 527624 w 533974"/>
                <a:gd name="connsiteY6" fmla="*/ 188014 h 303460"/>
                <a:gd name="connsiteX7" fmla="*/ 533974 w 533974"/>
                <a:gd name="connsiteY7" fmla="*/ 32439 h 303460"/>
                <a:gd name="connsiteX0" fmla="*/ 533974 w 533974"/>
                <a:gd name="connsiteY0" fmla="*/ 32439 h 303460"/>
                <a:gd name="connsiteX1" fmla="*/ 168849 w 533974"/>
                <a:gd name="connsiteY1" fmla="*/ 689 h 303460"/>
                <a:gd name="connsiteX2" fmla="*/ 574 w 533974"/>
                <a:gd name="connsiteY2" fmla="*/ 143564 h 303460"/>
                <a:gd name="connsiteX3" fmla="*/ 133924 w 533974"/>
                <a:gd name="connsiteY3" fmla="*/ 302314 h 303460"/>
                <a:gd name="connsiteX4" fmla="*/ 264099 w 533974"/>
                <a:gd name="connsiteY4" fmla="*/ 226114 h 303460"/>
                <a:gd name="connsiteX5" fmla="*/ 362524 w 533974"/>
                <a:gd name="connsiteY5" fmla="*/ 175314 h 303460"/>
                <a:gd name="connsiteX6" fmla="*/ 527624 w 533974"/>
                <a:gd name="connsiteY6" fmla="*/ 188014 h 303460"/>
                <a:gd name="connsiteX7" fmla="*/ 533974 w 533974"/>
                <a:gd name="connsiteY7" fmla="*/ 32439 h 303460"/>
                <a:gd name="connsiteX0" fmla="*/ 524153 w 524153"/>
                <a:gd name="connsiteY0" fmla="*/ 36411 h 308208"/>
                <a:gd name="connsiteX1" fmla="*/ 159028 w 524153"/>
                <a:gd name="connsiteY1" fmla="*/ 4661 h 308208"/>
                <a:gd name="connsiteX2" fmla="*/ 278 w 524153"/>
                <a:gd name="connsiteY2" fmla="*/ 144361 h 308208"/>
                <a:gd name="connsiteX3" fmla="*/ 124103 w 524153"/>
                <a:gd name="connsiteY3" fmla="*/ 306286 h 308208"/>
                <a:gd name="connsiteX4" fmla="*/ 254278 w 524153"/>
                <a:gd name="connsiteY4" fmla="*/ 230086 h 308208"/>
                <a:gd name="connsiteX5" fmla="*/ 352703 w 524153"/>
                <a:gd name="connsiteY5" fmla="*/ 179286 h 308208"/>
                <a:gd name="connsiteX6" fmla="*/ 517803 w 524153"/>
                <a:gd name="connsiteY6" fmla="*/ 191986 h 308208"/>
                <a:gd name="connsiteX7" fmla="*/ 524153 w 524153"/>
                <a:gd name="connsiteY7" fmla="*/ 36411 h 308208"/>
                <a:gd name="connsiteX0" fmla="*/ 523936 w 523936"/>
                <a:gd name="connsiteY0" fmla="*/ 36411 h 308208"/>
                <a:gd name="connsiteX1" fmla="*/ 158811 w 523936"/>
                <a:gd name="connsiteY1" fmla="*/ 4661 h 308208"/>
                <a:gd name="connsiteX2" fmla="*/ 61 w 523936"/>
                <a:gd name="connsiteY2" fmla="*/ 144361 h 308208"/>
                <a:gd name="connsiteX3" fmla="*/ 123886 w 523936"/>
                <a:gd name="connsiteY3" fmla="*/ 306286 h 308208"/>
                <a:gd name="connsiteX4" fmla="*/ 254061 w 523936"/>
                <a:gd name="connsiteY4" fmla="*/ 230086 h 308208"/>
                <a:gd name="connsiteX5" fmla="*/ 352486 w 523936"/>
                <a:gd name="connsiteY5" fmla="*/ 179286 h 308208"/>
                <a:gd name="connsiteX6" fmla="*/ 517586 w 523936"/>
                <a:gd name="connsiteY6" fmla="*/ 191986 h 308208"/>
                <a:gd name="connsiteX7" fmla="*/ 523936 w 523936"/>
                <a:gd name="connsiteY7" fmla="*/ 36411 h 308208"/>
                <a:gd name="connsiteX0" fmla="*/ 523936 w 523936"/>
                <a:gd name="connsiteY0" fmla="*/ 32018 h 303815"/>
                <a:gd name="connsiteX1" fmla="*/ 158811 w 523936"/>
                <a:gd name="connsiteY1" fmla="*/ 268 h 303815"/>
                <a:gd name="connsiteX2" fmla="*/ 61 w 523936"/>
                <a:gd name="connsiteY2" fmla="*/ 139968 h 303815"/>
                <a:gd name="connsiteX3" fmla="*/ 123886 w 523936"/>
                <a:gd name="connsiteY3" fmla="*/ 301893 h 303815"/>
                <a:gd name="connsiteX4" fmla="*/ 254061 w 523936"/>
                <a:gd name="connsiteY4" fmla="*/ 225693 h 303815"/>
                <a:gd name="connsiteX5" fmla="*/ 352486 w 523936"/>
                <a:gd name="connsiteY5" fmla="*/ 174893 h 303815"/>
                <a:gd name="connsiteX6" fmla="*/ 517586 w 523936"/>
                <a:gd name="connsiteY6" fmla="*/ 187593 h 303815"/>
                <a:gd name="connsiteX7" fmla="*/ 523936 w 523936"/>
                <a:gd name="connsiteY7" fmla="*/ 32018 h 303815"/>
                <a:gd name="connsiteX0" fmla="*/ 523983 w 523983"/>
                <a:gd name="connsiteY0" fmla="*/ 32018 h 303141"/>
                <a:gd name="connsiteX1" fmla="*/ 158858 w 523983"/>
                <a:gd name="connsiteY1" fmla="*/ 268 h 303141"/>
                <a:gd name="connsiteX2" fmla="*/ 108 w 523983"/>
                <a:gd name="connsiteY2" fmla="*/ 139968 h 303141"/>
                <a:gd name="connsiteX3" fmla="*/ 123933 w 523983"/>
                <a:gd name="connsiteY3" fmla="*/ 301893 h 303141"/>
                <a:gd name="connsiteX4" fmla="*/ 254108 w 523983"/>
                <a:gd name="connsiteY4" fmla="*/ 225693 h 303141"/>
                <a:gd name="connsiteX5" fmla="*/ 352533 w 523983"/>
                <a:gd name="connsiteY5" fmla="*/ 174893 h 303141"/>
                <a:gd name="connsiteX6" fmla="*/ 517633 w 523983"/>
                <a:gd name="connsiteY6" fmla="*/ 187593 h 303141"/>
                <a:gd name="connsiteX7" fmla="*/ 523983 w 523983"/>
                <a:gd name="connsiteY7" fmla="*/ 32018 h 303141"/>
                <a:gd name="connsiteX0" fmla="*/ 524095 w 524095"/>
                <a:gd name="connsiteY0" fmla="*/ 31888 h 299882"/>
                <a:gd name="connsiteX1" fmla="*/ 158970 w 524095"/>
                <a:gd name="connsiteY1" fmla="*/ 138 h 299882"/>
                <a:gd name="connsiteX2" fmla="*/ 220 w 524095"/>
                <a:gd name="connsiteY2" fmla="*/ 139838 h 299882"/>
                <a:gd name="connsiteX3" fmla="*/ 133570 w 524095"/>
                <a:gd name="connsiteY3" fmla="*/ 298588 h 299882"/>
                <a:gd name="connsiteX4" fmla="*/ 254220 w 524095"/>
                <a:gd name="connsiteY4" fmla="*/ 225563 h 299882"/>
                <a:gd name="connsiteX5" fmla="*/ 352645 w 524095"/>
                <a:gd name="connsiteY5" fmla="*/ 174763 h 299882"/>
                <a:gd name="connsiteX6" fmla="*/ 517745 w 524095"/>
                <a:gd name="connsiteY6" fmla="*/ 187463 h 299882"/>
                <a:gd name="connsiteX7" fmla="*/ 524095 w 524095"/>
                <a:gd name="connsiteY7" fmla="*/ 31888 h 299882"/>
                <a:gd name="connsiteX0" fmla="*/ 524095 w 524095"/>
                <a:gd name="connsiteY0" fmla="*/ 31888 h 300229"/>
                <a:gd name="connsiteX1" fmla="*/ 158970 w 524095"/>
                <a:gd name="connsiteY1" fmla="*/ 138 h 300229"/>
                <a:gd name="connsiteX2" fmla="*/ 220 w 524095"/>
                <a:gd name="connsiteY2" fmla="*/ 139838 h 300229"/>
                <a:gd name="connsiteX3" fmla="*/ 133570 w 524095"/>
                <a:gd name="connsiteY3" fmla="*/ 298588 h 300229"/>
                <a:gd name="connsiteX4" fmla="*/ 254220 w 524095"/>
                <a:gd name="connsiteY4" fmla="*/ 225563 h 300229"/>
                <a:gd name="connsiteX5" fmla="*/ 352645 w 524095"/>
                <a:gd name="connsiteY5" fmla="*/ 174763 h 300229"/>
                <a:gd name="connsiteX6" fmla="*/ 517745 w 524095"/>
                <a:gd name="connsiteY6" fmla="*/ 187463 h 300229"/>
                <a:gd name="connsiteX7" fmla="*/ 524095 w 524095"/>
                <a:gd name="connsiteY7" fmla="*/ 31888 h 300229"/>
                <a:gd name="connsiteX0" fmla="*/ 524014 w 524014"/>
                <a:gd name="connsiteY0" fmla="*/ 31888 h 301987"/>
                <a:gd name="connsiteX1" fmla="*/ 158889 w 524014"/>
                <a:gd name="connsiteY1" fmla="*/ 138 h 301987"/>
                <a:gd name="connsiteX2" fmla="*/ 139 w 524014"/>
                <a:gd name="connsiteY2" fmla="*/ 139838 h 301987"/>
                <a:gd name="connsiteX3" fmla="*/ 133489 w 524014"/>
                <a:gd name="connsiteY3" fmla="*/ 298588 h 301987"/>
                <a:gd name="connsiteX4" fmla="*/ 263664 w 524014"/>
                <a:gd name="connsiteY4" fmla="*/ 235088 h 301987"/>
                <a:gd name="connsiteX5" fmla="*/ 352564 w 524014"/>
                <a:gd name="connsiteY5" fmla="*/ 174763 h 301987"/>
                <a:gd name="connsiteX6" fmla="*/ 517664 w 524014"/>
                <a:gd name="connsiteY6" fmla="*/ 187463 h 301987"/>
                <a:gd name="connsiteX7" fmla="*/ 524014 w 524014"/>
                <a:gd name="connsiteY7" fmla="*/ 31888 h 301987"/>
                <a:gd name="connsiteX0" fmla="*/ 524047 w 524047"/>
                <a:gd name="connsiteY0" fmla="*/ 31888 h 299369"/>
                <a:gd name="connsiteX1" fmla="*/ 158922 w 524047"/>
                <a:gd name="connsiteY1" fmla="*/ 138 h 299369"/>
                <a:gd name="connsiteX2" fmla="*/ 172 w 524047"/>
                <a:gd name="connsiteY2" fmla="*/ 139838 h 299369"/>
                <a:gd name="connsiteX3" fmla="*/ 133522 w 524047"/>
                <a:gd name="connsiteY3" fmla="*/ 298588 h 299369"/>
                <a:gd name="connsiteX4" fmla="*/ 263697 w 524047"/>
                <a:gd name="connsiteY4" fmla="*/ 235088 h 299369"/>
                <a:gd name="connsiteX5" fmla="*/ 352597 w 524047"/>
                <a:gd name="connsiteY5" fmla="*/ 174763 h 299369"/>
                <a:gd name="connsiteX6" fmla="*/ 517697 w 524047"/>
                <a:gd name="connsiteY6" fmla="*/ 187463 h 299369"/>
                <a:gd name="connsiteX7" fmla="*/ 524047 w 524047"/>
                <a:gd name="connsiteY7" fmla="*/ 31888 h 299369"/>
                <a:gd name="connsiteX0" fmla="*/ 524047 w 524047"/>
                <a:gd name="connsiteY0" fmla="*/ 31902 h 299383"/>
                <a:gd name="connsiteX1" fmla="*/ 158922 w 524047"/>
                <a:gd name="connsiteY1" fmla="*/ 152 h 299383"/>
                <a:gd name="connsiteX2" fmla="*/ 172 w 524047"/>
                <a:gd name="connsiteY2" fmla="*/ 139852 h 299383"/>
                <a:gd name="connsiteX3" fmla="*/ 133522 w 524047"/>
                <a:gd name="connsiteY3" fmla="*/ 298602 h 299383"/>
                <a:gd name="connsiteX4" fmla="*/ 263697 w 524047"/>
                <a:gd name="connsiteY4" fmla="*/ 235102 h 299383"/>
                <a:gd name="connsiteX5" fmla="*/ 352597 w 524047"/>
                <a:gd name="connsiteY5" fmla="*/ 174777 h 299383"/>
                <a:gd name="connsiteX6" fmla="*/ 517697 w 524047"/>
                <a:gd name="connsiteY6" fmla="*/ 187477 h 299383"/>
                <a:gd name="connsiteX7" fmla="*/ 524047 w 524047"/>
                <a:gd name="connsiteY7" fmla="*/ 31902 h 299383"/>
                <a:gd name="connsiteX0" fmla="*/ 524047 w 524047"/>
                <a:gd name="connsiteY0" fmla="*/ 31902 h 299383"/>
                <a:gd name="connsiteX1" fmla="*/ 158922 w 524047"/>
                <a:gd name="connsiteY1" fmla="*/ 152 h 299383"/>
                <a:gd name="connsiteX2" fmla="*/ 172 w 524047"/>
                <a:gd name="connsiteY2" fmla="*/ 139852 h 299383"/>
                <a:gd name="connsiteX3" fmla="*/ 133522 w 524047"/>
                <a:gd name="connsiteY3" fmla="*/ 298602 h 299383"/>
                <a:gd name="connsiteX4" fmla="*/ 263697 w 524047"/>
                <a:gd name="connsiteY4" fmla="*/ 235102 h 299383"/>
                <a:gd name="connsiteX5" fmla="*/ 352597 w 524047"/>
                <a:gd name="connsiteY5" fmla="*/ 174777 h 299383"/>
                <a:gd name="connsiteX6" fmla="*/ 517697 w 524047"/>
                <a:gd name="connsiteY6" fmla="*/ 187477 h 299383"/>
                <a:gd name="connsiteX7" fmla="*/ 524047 w 524047"/>
                <a:gd name="connsiteY7" fmla="*/ 31902 h 299383"/>
                <a:gd name="connsiteX0" fmla="*/ 524047 w 524047"/>
                <a:gd name="connsiteY0" fmla="*/ 31902 h 299383"/>
                <a:gd name="connsiteX1" fmla="*/ 158922 w 524047"/>
                <a:gd name="connsiteY1" fmla="*/ 152 h 299383"/>
                <a:gd name="connsiteX2" fmla="*/ 172 w 524047"/>
                <a:gd name="connsiteY2" fmla="*/ 139852 h 299383"/>
                <a:gd name="connsiteX3" fmla="*/ 133522 w 524047"/>
                <a:gd name="connsiteY3" fmla="*/ 298602 h 299383"/>
                <a:gd name="connsiteX4" fmla="*/ 263697 w 524047"/>
                <a:gd name="connsiteY4" fmla="*/ 235102 h 299383"/>
                <a:gd name="connsiteX5" fmla="*/ 352597 w 524047"/>
                <a:gd name="connsiteY5" fmla="*/ 174777 h 299383"/>
                <a:gd name="connsiteX6" fmla="*/ 517697 w 524047"/>
                <a:gd name="connsiteY6" fmla="*/ 187477 h 299383"/>
                <a:gd name="connsiteX7" fmla="*/ 524047 w 524047"/>
                <a:gd name="connsiteY7" fmla="*/ 31902 h 299383"/>
                <a:gd name="connsiteX0" fmla="*/ 524047 w 524047"/>
                <a:gd name="connsiteY0" fmla="*/ 31902 h 299383"/>
                <a:gd name="connsiteX1" fmla="*/ 158922 w 524047"/>
                <a:gd name="connsiteY1" fmla="*/ 152 h 299383"/>
                <a:gd name="connsiteX2" fmla="*/ 172 w 524047"/>
                <a:gd name="connsiteY2" fmla="*/ 139852 h 299383"/>
                <a:gd name="connsiteX3" fmla="*/ 133522 w 524047"/>
                <a:gd name="connsiteY3" fmla="*/ 298602 h 299383"/>
                <a:gd name="connsiteX4" fmla="*/ 263697 w 524047"/>
                <a:gd name="connsiteY4" fmla="*/ 235102 h 299383"/>
                <a:gd name="connsiteX5" fmla="*/ 352597 w 524047"/>
                <a:gd name="connsiteY5" fmla="*/ 174777 h 299383"/>
                <a:gd name="connsiteX6" fmla="*/ 517697 w 524047"/>
                <a:gd name="connsiteY6" fmla="*/ 187477 h 299383"/>
                <a:gd name="connsiteX7" fmla="*/ 524047 w 524047"/>
                <a:gd name="connsiteY7" fmla="*/ 31902 h 299383"/>
                <a:gd name="connsiteX0" fmla="*/ 524047 w 524047"/>
                <a:gd name="connsiteY0" fmla="*/ 31902 h 299383"/>
                <a:gd name="connsiteX1" fmla="*/ 158922 w 524047"/>
                <a:gd name="connsiteY1" fmla="*/ 152 h 299383"/>
                <a:gd name="connsiteX2" fmla="*/ 172 w 524047"/>
                <a:gd name="connsiteY2" fmla="*/ 139852 h 299383"/>
                <a:gd name="connsiteX3" fmla="*/ 133522 w 524047"/>
                <a:gd name="connsiteY3" fmla="*/ 298602 h 299383"/>
                <a:gd name="connsiteX4" fmla="*/ 263697 w 524047"/>
                <a:gd name="connsiteY4" fmla="*/ 235102 h 299383"/>
                <a:gd name="connsiteX5" fmla="*/ 352597 w 524047"/>
                <a:gd name="connsiteY5" fmla="*/ 174777 h 299383"/>
                <a:gd name="connsiteX6" fmla="*/ 517697 w 524047"/>
                <a:gd name="connsiteY6" fmla="*/ 187477 h 299383"/>
                <a:gd name="connsiteX7" fmla="*/ 524047 w 524047"/>
                <a:gd name="connsiteY7" fmla="*/ 31902 h 299383"/>
                <a:gd name="connsiteX0" fmla="*/ 524159 w 524159"/>
                <a:gd name="connsiteY0" fmla="*/ 31902 h 298602"/>
                <a:gd name="connsiteX1" fmla="*/ 159034 w 524159"/>
                <a:gd name="connsiteY1" fmla="*/ 152 h 298602"/>
                <a:gd name="connsiteX2" fmla="*/ 284 w 524159"/>
                <a:gd name="connsiteY2" fmla="*/ 139852 h 298602"/>
                <a:gd name="connsiteX3" fmla="*/ 133634 w 524159"/>
                <a:gd name="connsiteY3" fmla="*/ 298602 h 298602"/>
                <a:gd name="connsiteX4" fmla="*/ 263809 w 524159"/>
                <a:gd name="connsiteY4" fmla="*/ 235102 h 298602"/>
                <a:gd name="connsiteX5" fmla="*/ 352709 w 524159"/>
                <a:gd name="connsiteY5" fmla="*/ 174777 h 298602"/>
                <a:gd name="connsiteX6" fmla="*/ 517809 w 524159"/>
                <a:gd name="connsiteY6" fmla="*/ 187477 h 298602"/>
                <a:gd name="connsiteX7" fmla="*/ 524159 w 524159"/>
                <a:gd name="connsiteY7" fmla="*/ 31902 h 298602"/>
                <a:gd name="connsiteX0" fmla="*/ 523896 w 523896"/>
                <a:gd name="connsiteY0" fmla="*/ 31953 h 298653"/>
                <a:gd name="connsiteX1" fmla="*/ 158771 w 523896"/>
                <a:gd name="connsiteY1" fmla="*/ 203 h 298653"/>
                <a:gd name="connsiteX2" fmla="*/ 21 w 523896"/>
                <a:gd name="connsiteY2" fmla="*/ 139903 h 298653"/>
                <a:gd name="connsiteX3" fmla="*/ 133371 w 523896"/>
                <a:gd name="connsiteY3" fmla="*/ 298653 h 298653"/>
                <a:gd name="connsiteX4" fmla="*/ 263546 w 523896"/>
                <a:gd name="connsiteY4" fmla="*/ 235153 h 298653"/>
                <a:gd name="connsiteX5" fmla="*/ 352446 w 523896"/>
                <a:gd name="connsiteY5" fmla="*/ 174828 h 298653"/>
                <a:gd name="connsiteX6" fmla="*/ 517546 w 523896"/>
                <a:gd name="connsiteY6" fmla="*/ 187528 h 298653"/>
                <a:gd name="connsiteX7" fmla="*/ 523896 w 523896"/>
                <a:gd name="connsiteY7" fmla="*/ 31953 h 298653"/>
                <a:gd name="connsiteX0" fmla="*/ 523896 w 523896"/>
                <a:gd name="connsiteY0" fmla="*/ 31921 h 298621"/>
                <a:gd name="connsiteX1" fmla="*/ 158771 w 523896"/>
                <a:gd name="connsiteY1" fmla="*/ 171 h 298621"/>
                <a:gd name="connsiteX2" fmla="*/ 21 w 523896"/>
                <a:gd name="connsiteY2" fmla="*/ 139871 h 298621"/>
                <a:gd name="connsiteX3" fmla="*/ 133371 w 523896"/>
                <a:gd name="connsiteY3" fmla="*/ 298621 h 298621"/>
                <a:gd name="connsiteX4" fmla="*/ 263546 w 523896"/>
                <a:gd name="connsiteY4" fmla="*/ 235121 h 298621"/>
                <a:gd name="connsiteX5" fmla="*/ 352446 w 523896"/>
                <a:gd name="connsiteY5" fmla="*/ 174796 h 298621"/>
                <a:gd name="connsiteX6" fmla="*/ 517546 w 523896"/>
                <a:gd name="connsiteY6" fmla="*/ 187496 h 298621"/>
                <a:gd name="connsiteX7" fmla="*/ 523896 w 523896"/>
                <a:gd name="connsiteY7" fmla="*/ 31921 h 298621"/>
                <a:gd name="connsiteX0" fmla="*/ 523896 w 523896"/>
                <a:gd name="connsiteY0" fmla="*/ 31921 h 298621"/>
                <a:gd name="connsiteX1" fmla="*/ 158771 w 523896"/>
                <a:gd name="connsiteY1" fmla="*/ 171 h 298621"/>
                <a:gd name="connsiteX2" fmla="*/ 21 w 523896"/>
                <a:gd name="connsiteY2" fmla="*/ 139871 h 298621"/>
                <a:gd name="connsiteX3" fmla="*/ 133371 w 523896"/>
                <a:gd name="connsiteY3" fmla="*/ 298621 h 298621"/>
                <a:gd name="connsiteX4" fmla="*/ 263546 w 523896"/>
                <a:gd name="connsiteY4" fmla="*/ 235121 h 298621"/>
                <a:gd name="connsiteX5" fmla="*/ 352446 w 523896"/>
                <a:gd name="connsiteY5" fmla="*/ 174796 h 298621"/>
                <a:gd name="connsiteX6" fmla="*/ 508021 w 523896"/>
                <a:gd name="connsiteY6" fmla="*/ 187496 h 298621"/>
                <a:gd name="connsiteX7" fmla="*/ 523896 w 523896"/>
                <a:gd name="connsiteY7" fmla="*/ 31921 h 298621"/>
                <a:gd name="connsiteX0" fmla="*/ 523896 w 523896"/>
                <a:gd name="connsiteY0" fmla="*/ 31921 h 298621"/>
                <a:gd name="connsiteX1" fmla="*/ 158771 w 523896"/>
                <a:gd name="connsiteY1" fmla="*/ 171 h 298621"/>
                <a:gd name="connsiteX2" fmla="*/ 21 w 523896"/>
                <a:gd name="connsiteY2" fmla="*/ 139871 h 298621"/>
                <a:gd name="connsiteX3" fmla="*/ 133371 w 523896"/>
                <a:gd name="connsiteY3" fmla="*/ 298621 h 298621"/>
                <a:gd name="connsiteX4" fmla="*/ 263546 w 523896"/>
                <a:gd name="connsiteY4" fmla="*/ 235121 h 298621"/>
                <a:gd name="connsiteX5" fmla="*/ 352446 w 523896"/>
                <a:gd name="connsiteY5" fmla="*/ 174796 h 298621"/>
                <a:gd name="connsiteX6" fmla="*/ 508021 w 523896"/>
                <a:gd name="connsiteY6" fmla="*/ 187496 h 298621"/>
                <a:gd name="connsiteX7" fmla="*/ 523896 w 523896"/>
                <a:gd name="connsiteY7" fmla="*/ 31921 h 298621"/>
                <a:gd name="connsiteX0" fmla="*/ 523896 w 523896"/>
                <a:gd name="connsiteY0" fmla="*/ 31921 h 298621"/>
                <a:gd name="connsiteX1" fmla="*/ 158771 w 523896"/>
                <a:gd name="connsiteY1" fmla="*/ 171 h 298621"/>
                <a:gd name="connsiteX2" fmla="*/ 21 w 523896"/>
                <a:gd name="connsiteY2" fmla="*/ 139871 h 298621"/>
                <a:gd name="connsiteX3" fmla="*/ 133371 w 523896"/>
                <a:gd name="connsiteY3" fmla="*/ 298621 h 298621"/>
                <a:gd name="connsiteX4" fmla="*/ 263546 w 523896"/>
                <a:gd name="connsiteY4" fmla="*/ 235121 h 298621"/>
                <a:gd name="connsiteX5" fmla="*/ 352446 w 523896"/>
                <a:gd name="connsiteY5" fmla="*/ 174796 h 298621"/>
                <a:gd name="connsiteX6" fmla="*/ 508021 w 523896"/>
                <a:gd name="connsiteY6" fmla="*/ 187496 h 298621"/>
                <a:gd name="connsiteX7" fmla="*/ 523896 w 523896"/>
                <a:gd name="connsiteY7" fmla="*/ 31921 h 298621"/>
                <a:gd name="connsiteX0" fmla="*/ 523896 w 523896"/>
                <a:gd name="connsiteY0" fmla="*/ 31921 h 298621"/>
                <a:gd name="connsiteX1" fmla="*/ 158771 w 523896"/>
                <a:gd name="connsiteY1" fmla="*/ 171 h 298621"/>
                <a:gd name="connsiteX2" fmla="*/ 21 w 523896"/>
                <a:gd name="connsiteY2" fmla="*/ 139871 h 298621"/>
                <a:gd name="connsiteX3" fmla="*/ 133371 w 523896"/>
                <a:gd name="connsiteY3" fmla="*/ 298621 h 298621"/>
                <a:gd name="connsiteX4" fmla="*/ 263546 w 523896"/>
                <a:gd name="connsiteY4" fmla="*/ 235121 h 298621"/>
                <a:gd name="connsiteX5" fmla="*/ 352446 w 523896"/>
                <a:gd name="connsiteY5" fmla="*/ 174796 h 298621"/>
                <a:gd name="connsiteX6" fmla="*/ 501671 w 523896"/>
                <a:gd name="connsiteY6" fmla="*/ 190671 h 298621"/>
                <a:gd name="connsiteX7" fmla="*/ 523896 w 523896"/>
                <a:gd name="connsiteY7" fmla="*/ 31921 h 29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896" h="298621">
                  <a:moveTo>
                    <a:pt x="523896" y="31921"/>
                  </a:moveTo>
                  <a:cubicBezTo>
                    <a:pt x="402188" y="21338"/>
                    <a:pt x="258783" y="4404"/>
                    <a:pt x="158771" y="171"/>
                  </a:cubicBezTo>
                  <a:cubicBezTo>
                    <a:pt x="58759" y="-4062"/>
                    <a:pt x="1079" y="71079"/>
                    <a:pt x="21" y="139871"/>
                  </a:cubicBezTo>
                  <a:cubicBezTo>
                    <a:pt x="-1037" y="208663"/>
                    <a:pt x="38650" y="298621"/>
                    <a:pt x="133371" y="298621"/>
                  </a:cubicBezTo>
                  <a:cubicBezTo>
                    <a:pt x="196661" y="298621"/>
                    <a:pt x="227033" y="271633"/>
                    <a:pt x="263546" y="235121"/>
                  </a:cubicBezTo>
                  <a:cubicBezTo>
                    <a:pt x="300059" y="198609"/>
                    <a:pt x="312759" y="182204"/>
                    <a:pt x="352446" y="174796"/>
                  </a:cubicBezTo>
                  <a:cubicBezTo>
                    <a:pt x="392133" y="167388"/>
                    <a:pt x="427588" y="186967"/>
                    <a:pt x="501671" y="190671"/>
                  </a:cubicBezTo>
                  <a:cubicBezTo>
                    <a:pt x="509079" y="124525"/>
                    <a:pt x="520192" y="119763"/>
                    <a:pt x="523896" y="31921"/>
                  </a:cubicBezTo>
                  <a:close/>
                </a:path>
              </a:pathLst>
            </a:custGeom>
            <a:solidFill>
              <a:srgbClr val="1F497D">
                <a:lumMod val="40000"/>
                <a:lumOff val="60000"/>
                <a:alpha val="30000"/>
              </a:srgbClr>
            </a:solidFill>
            <a:ln w="12700" cap="flat" cmpd="sng" algn="ctr">
              <a:solidFill>
                <a:srgbClr val="0070C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9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val 138"/>
            <p:cNvSpPr/>
            <p:nvPr/>
          </p:nvSpPr>
          <p:spPr>
            <a:xfrm>
              <a:off x="2736850" y="2350482"/>
              <a:ext cx="88067" cy="88067"/>
            </a:xfrm>
            <a:prstGeom prst="ellipse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9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5" name="Group 181"/>
          <p:cNvGrpSpPr/>
          <p:nvPr/>
        </p:nvGrpSpPr>
        <p:grpSpPr>
          <a:xfrm>
            <a:off x="4838091" y="2557142"/>
            <a:ext cx="476595" cy="201901"/>
            <a:chOff x="5083509" y="962477"/>
            <a:chExt cx="511483" cy="264123"/>
          </a:xfrm>
        </p:grpSpPr>
        <p:sp>
          <p:nvSpPr>
            <p:cNvPr id="36" name="Rounded Rectangle 182"/>
            <p:cNvSpPr/>
            <p:nvPr/>
          </p:nvSpPr>
          <p:spPr>
            <a:xfrm>
              <a:off x="5093511" y="962477"/>
              <a:ext cx="501481" cy="237222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0070C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9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ounded Rectangle 183"/>
            <p:cNvSpPr/>
            <p:nvPr/>
          </p:nvSpPr>
          <p:spPr>
            <a:xfrm>
              <a:off x="5083509" y="989378"/>
              <a:ext cx="501481" cy="237222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F81B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19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TextBox 199"/>
          <p:cNvSpPr txBox="1"/>
          <p:nvPr/>
        </p:nvSpPr>
        <p:spPr>
          <a:xfrm>
            <a:off x="4617791" y="1485543"/>
            <a:ext cx="9973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19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Damping Rings</a:t>
            </a:r>
          </a:p>
        </p:txBody>
      </p:sp>
      <p:sp>
        <p:nvSpPr>
          <p:cNvPr id="39" name="TextBox 200"/>
          <p:cNvSpPr txBox="1"/>
          <p:nvPr/>
        </p:nvSpPr>
        <p:spPr>
          <a:xfrm>
            <a:off x="1886511" y="1912979"/>
            <a:ext cx="125386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19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Turnaround &amp; </a:t>
            </a:r>
          </a:p>
          <a:p>
            <a:pPr marL="0" marR="0" lvl="0" indent="0" algn="ctr" defTabSz="45719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Bunch compressors</a:t>
            </a:r>
          </a:p>
        </p:txBody>
      </p:sp>
      <p:pic>
        <p:nvPicPr>
          <p:cNvPr id="40" name="図 74">
            <a:extLst>
              <a:ext uri="{FF2B5EF4-FFF2-40B4-BE49-F238E27FC236}">
                <a16:creationId xmlns="" xmlns:a16="http://schemas.microsoft.com/office/drawing/2014/main" id="{E04E6B8F-45ED-CA4C-AC36-3184FC58CD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9311" y="3320766"/>
            <a:ext cx="2664750" cy="312025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41" name="正方形/長方形 75">
            <a:extLst>
              <a:ext uri="{FF2B5EF4-FFF2-40B4-BE49-F238E27FC236}">
                <a16:creationId xmlns="" xmlns:a16="http://schemas.microsoft.com/office/drawing/2014/main" id="{8193142F-E89D-3643-BE74-8E6C2CE62D85}"/>
              </a:ext>
            </a:extLst>
          </p:cNvPr>
          <p:cNvSpPr/>
          <p:nvPr/>
        </p:nvSpPr>
        <p:spPr>
          <a:xfrm>
            <a:off x="6340087" y="5033449"/>
            <a:ext cx="2623644" cy="30777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https://arxiv.org/abs/1711.00568</a:t>
            </a:r>
          </a:p>
        </p:txBody>
      </p:sp>
      <p:sp>
        <p:nvSpPr>
          <p:cNvPr id="42" name="矩形 41"/>
          <p:cNvSpPr/>
          <p:nvPr/>
        </p:nvSpPr>
        <p:spPr>
          <a:xfrm>
            <a:off x="241209" y="3281957"/>
            <a:ext cx="364914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 smtClean="0">
                <a:solidFill>
                  <a:srgbClr val="000000"/>
                </a:solidFill>
                <a:ea typeface="Calibri" charset="0"/>
                <a:cs typeface="Avenir Book"/>
              </a:rPr>
              <a:t>Key </a:t>
            </a:r>
            <a:r>
              <a:rPr lang="en-US" altLang="zh-CN" sz="2400" dirty="0">
                <a:solidFill>
                  <a:srgbClr val="000000"/>
                </a:solidFill>
                <a:ea typeface="Calibri" charset="0"/>
                <a:cs typeface="Avenir Book"/>
              </a:rPr>
              <a:t>issues (physics impact ):</a:t>
            </a:r>
          </a:p>
        </p:txBody>
      </p:sp>
      <p:sp>
        <p:nvSpPr>
          <p:cNvPr id="43" name="矩形 42"/>
          <p:cNvSpPr/>
          <p:nvPr/>
        </p:nvSpPr>
        <p:spPr>
          <a:xfrm>
            <a:off x="349041" y="3743622"/>
            <a:ext cx="59119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457200" fontAlgn="base">
              <a:spcBef>
                <a:spcPts val="600"/>
              </a:spcBef>
              <a:spcAft>
                <a:spcPct val="0"/>
              </a:spcAft>
              <a:buFontTx/>
              <a:buChar char="-"/>
            </a:pP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charset="0"/>
                <a:cs typeface="Times New Roman" panose="02020603050405020304" pitchFamily="18" charset="0"/>
              </a:rPr>
              <a:t>Higgs precision depends significantly on </a:t>
            </a:r>
            <a:r>
              <a:rPr lang="en-US" altLang="zh-CN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charset="0"/>
                <a:cs typeface="Times New Roman" panose="02020603050405020304" pitchFamily="18" charset="0"/>
              </a:rPr>
              <a:t>HiLumi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charset="0"/>
                <a:cs typeface="Times New Roman" panose="02020603050405020304" pitchFamily="18" charset="0"/>
              </a:rPr>
              <a:t> performance and theory assumptions (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charset="0"/>
                <a:cs typeface="Times New Roman" panose="02020603050405020304" pitchFamily="18" charset="0"/>
                <a:hlinkClick r:id="rId3"/>
              </a:rPr>
              <a:t>link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charset="0"/>
                <a:cs typeface="Times New Roman" panose="02020603050405020304" pitchFamily="18" charset="0"/>
              </a:rPr>
              <a:t>)</a:t>
            </a:r>
          </a:p>
          <a:p>
            <a:pPr marL="285750" lvl="0" indent="-285750" defTabSz="457200" fontAlgn="base">
              <a:spcBef>
                <a:spcPts val="600"/>
              </a:spcBef>
              <a:spcAft>
                <a:spcPct val="0"/>
              </a:spcAft>
              <a:buFontTx/>
              <a:buChar char="-"/>
            </a:pP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charset="0"/>
                <a:cs typeface="Times New Roman" panose="02020603050405020304" pitchFamily="18" charset="0"/>
              </a:rPr>
              <a:t>Below </a:t>
            </a:r>
            <a:r>
              <a:rPr lang="en-US" altLang="zh-CN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charset="0"/>
                <a:cs typeface="Times New Roman" panose="02020603050405020304" pitchFamily="18" charset="0"/>
              </a:rPr>
              <a:t>ttbar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charset="0"/>
                <a:cs typeface="Times New Roman" panose="02020603050405020304" pitchFamily="18" charset="0"/>
              </a:rPr>
              <a:t> threshold</a:t>
            </a:r>
          </a:p>
          <a:p>
            <a:pPr marL="285750" lvl="0" indent="-285750" defTabSz="457200" fontAlgn="base">
              <a:spcBef>
                <a:spcPts val="600"/>
              </a:spcBef>
              <a:spcAft>
                <a:spcPct val="0"/>
              </a:spcAft>
              <a:buFontTx/>
              <a:buChar char="-"/>
            </a:pP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charset="0"/>
                <a:cs typeface="Times New Roman" panose="02020603050405020304" pitchFamily="18" charset="0"/>
              </a:rPr>
              <a:t>Reduced search capabilities </a:t>
            </a:r>
          </a:p>
        </p:txBody>
      </p:sp>
      <p:sp>
        <p:nvSpPr>
          <p:cNvPr id="44" name="矩形 43"/>
          <p:cNvSpPr/>
          <p:nvPr/>
        </p:nvSpPr>
        <p:spPr>
          <a:xfrm>
            <a:off x="241209" y="5179307"/>
            <a:ext cx="57057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smtClean="0">
                <a:solidFill>
                  <a:srgbClr val="000000"/>
                </a:solidFill>
                <a:ea typeface="Calibri" charset="0"/>
                <a:cs typeface="Avenir Book"/>
              </a:rPr>
              <a:t>Nevertheless, provides impressive precision, and remains upgradable. </a:t>
            </a:r>
            <a:endParaRPr lang="en-US" altLang="zh-CN" sz="2000" dirty="0">
              <a:solidFill>
                <a:srgbClr val="000000"/>
              </a:solidFill>
              <a:ea typeface="Calibri" charset="0"/>
              <a:cs typeface="Avenir Book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241209" y="5897548"/>
            <a:ext cx="57255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C00000"/>
                </a:solidFill>
                <a:latin typeface="Avenir Book"/>
                <a:ea typeface="Calibri" charset="0"/>
                <a:cs typeface="Avenir Book"/>
              </a:rPr>
              <a:t>TDR costs of ~8 BILCU for 500 </a:t>
            </a:r>
            <a:r>
              <a:rPr lang="en-US" altLang="zh-CN" dirty="0" err="1">
                <a:solidFill>
                  <a:srgbClr val="C00000"/>
                </a:solidFill>
                <a:latin typeface="Avenir Book"/>
                <a:ea typeface="Calibri" charset="0"/>
                <a:cs typeface="Avenir Book"/>
              </a:rPr>
              <a:t>GeV</a:t>
            </a:r>
            <a:r>
              <a:rPr lang="en-US" altLang="zh-CN" dirty="0">
                <a:solidFill>
                  <a:srgbClr val="C00000"/>
                </a:solidFill>
                <a:latin typeface="Avenir Book"/>
                <a:ea typeface="Calibri" charset="0"/>
                <a:cs typeface="Avenir Book"/>
              </a:rPr>
              <a:t> (ILCU = 2012 US$ estimate used in the TDR) can be </a:t>
            </a:r>
            <a:r>
              <a:rPr lang="en-US" altLang="zh-CN" dirty="0" smtClean="0">
                <a:solidFill>
                  <a:srgbClr val="C00000"/>
                </a:solidFill>
                <a:latin typeface="Avenir Book"/>
                <a:ea typeface="Calibri" charset="0"/>
                <a:cs typeface="Avenir Book"/>
              </a:rPr>
              <a:t>reduced </a:t>
            </a:r>
            <a:r>
              <a:rPr lang="en-US" altLang="zh-CN" dirty="0">
                <a:solidFill>
                  <a:srgbClr val="C00000"/>
                </a:solidFill>
                <a:latin typeface="Avenir Book"/>
                <a:ea typeface="Calibri" charset="0"/>
                <a:cs typeface="Avenir Book"/>
              </a:rPr>
              <a:t>to </a:t>
            </a:r>
            <a:r>
              <a:rPr lang="en-US" altLang="zh-CN" dirty="0" smtClean="0">
                <a:solidFill>
                  <a:srgbClr val="C00000"/>
                </a:solidFill>
                <a:latin typeface="Avenir Book"/>
                <a:ea typeface="Calibri" charset="0"/>
                <a:cs typeface="Avenir Book"/>
              </a:rPr>
              <a:t>~4.8</a:t>
            </a:r>
            <a:r>
              <a:rPr lang="en-US" altLang="zh-CN" dirty="0">
                <a:solidFill>
                  <a:srgbClr val="C00000"/>
                </a:solidFill>
                <a:latin typeface="Avenir Book"/>
                <a:ea typeface="Calibri" charset="0"/>
                <a:cs typeface="Avenir Book"/>
              </a:rPr>
              <a:t> </a:t>
            </a:r>
            <a:r>
              <a:rPr lang="en-US" altLang="zh-CN" dirty="0" smtClean="0">
                <a:solidFill>
                  <a:srgbClr val="C00000"/>
                </a:solidFill>
                <a:latin typeface="Avenir Book"/>
                <a:ea typeface="Calibri" charset="0"/>
                <a:cs typeface="Avenir Book"/>
              </a:rPr>
              <a:t>BILCU.</a:t>
            </a:r>
            <a:endParaRPr lang="en-US" altLang="zh-CN" dirty="0">
              <a:solidFill>
                <a:srgbClr val="C00000"/>
              </a:solidFill>
              <a:latin typeface="Avenir Book"/>
              <a:ea typeface="Calibri" charset="0"/>
              <a:cs typeface="Avenir Book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6553200" y="6402070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3734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6630" y="34261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ILC250 Acc. Design Overview</a:t>
            </a:r>
            <a:endParaRPr lang="zh-CN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5277464" y="1769817"/>
            <a:ext cx="1235456" cy="307766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defTabSz="4570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e- Source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5" name="Picture 5" descr="OT0105H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071" y="1126158"/>
            <a:ext cx="8715375" cy="325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正方形/長方形 55"/>
          <p:cNvSpPr/>
          <p:nvPr/>
        </p:nvSpPr>
        <p:spPr>
          <a:xfrm rot="20646862">
            <a:off x="1056644" y="3258445"/>
            <a:ext cx="7866509" cy="30327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" name="TextBox 32"/>
          <p:cNvSpPr txBox="1">
            <a:spLocks noChangeArrowheads="1"/>
          </p:cNvSpPr>
          <p:nvPr/>
        </p:nvSpPr>
        <p:spPr bwMode="auto">
          <a:xfrm>
            <a:off x="7016017" y="2447141"/>
            <a:ext cx="1976336" cy="307766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defTabSz="4570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e+ Main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Liinac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9" name="TextBox 15"/>
          <p:cNvSpPr txBox="1">
            <a:spLocks noChangeArrowheads="1"/>
          </p:cNvSpPr>
          <p:nvPr/>
        </p:nvSpPr>
        <p:spPr bwMode="auto">
          <a:xfrm>
            <a:off x="2981370" y="3545355"/>
            <a:ext cx="1279525" cy="307766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defTabSz="4570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e+ Source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" name="TextBox 25"/>
          <p:cNvSpPr txBox="1">
            <a:spLocks noChangeArrowheads="1"/>
          </p:cNvSpPr>
          <p:nvPr/>
        </p:nvSpPr>
        <p:spPr bwMode="auto">
          <a:xfrm>
            <a:off x="1038833" y="3957112"/>
            <a:ext cx="2080945" cy="276989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defTabSz="4570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e- Main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Linac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" name="正方形/長方形 38"/>
          <p:cNvSpPr/>
          <p:nvPr/>
        </p:nvSpPr>
        <p:spPr>
          <a:xfrm>
            <a:off x="6310049" y="2754907"/>
            <a:ext cx="2360048" cy="975109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12" name="Picture 2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502" y="4452529"/>
            <a:ext cx="6043112" cy="1873325"/>
          </a:xfrm>
          <a:prstGeom prst="rect">
            <a:avLst/>
          </a:prstGeom>
          <a:solidFill>
            <a:sysClr val="windowText" lastClr="000000"/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Picture 5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5560" y="5768355"/>
            <a:ext cx="1451821" cy="1737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テキスト ボックス 18"/>
          <p:cNvSpPr txBox="1"/>
          <p:nvPr/>
        </p:nvSpPr>
        <p:spPr>
          <a:xfrm>
            <a:off x="3499294" y="4742562"/>
            <a:ext cx="2150973" cy="338554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Nano-beam Technology</a:t>
            </a:r>
            <a:endParaRPr kumimoji="1" lang="ja-JP" alt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5" name="テキスト ボックス 41"/>
          <p:cNvSpPr txBox="1"/>
          <p:nvPr/>
        </p:nvSpPr>
        <p:spPr>
          <a:xfrm>
            <a:off x="2116133" y="5270569"/>
            <a:ext cx="2543966" cy="338554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SRF Accelerating Technology</a:t>
            </a:r>
            <a:endParaRPr kumimoji="1" lang="ja-JP" alt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cxnSp>
        <p:nvCxnSpPr>
          <p:cNvPr id="16" name="直線矢印コネクタ 20"/>
          <p:cNvCxnSpPr>
            <a:stCxn id="14" idx="1"/>
          </p:cNvCxnSpPr>
          <p:nvPr/>
        </p:nvCxnSpPr>
        <p:spPr>
          <a:xfrm flipH="1">
            <a:off x="1311487" y="4911839"/>
            <a:ext cx="2187806" cy="353944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dash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" name="直線矢印コネクタ 44"/>
          <p:cNvCxnSpPr/>
          <p:nvPr/>
        </p:nvCxnSpPr>
        <p:spPr>
          <a:xfrm>
            <a:off x="4581430" y="5050338"/>
            <a:ext cx="682952" cy="664038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dash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8" name="テキスト ボックス 24"/>
          <p:cNvSpPr txBox="1"/>
          <p:nvPr/>
        </p:nvSpPr>
        <p:spPr>
          <a:xfrm>
            <a:off x="2362439" y="3979316"/>
            <a:ext cx="1959062" cy="40011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Key Technologies</a:t>
            </a:r>
            <a:endParaRPr kumimoji="1" lang="ja-JP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sp>
        <p:nvSpPr>
          <p:cNvPr id="20" name="テキスト ボックス 42"/>
          <p:cNvSpPr txBox="1"/>
          <p:nvPr/>
        </p:nvSpPr>
        <p:spPr>
          <a:xfrm>
            <a:off x="154071" y="2585630"/>
            <a:ext cx="1454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Physics Detectors</a:t>
            </a:r>
            <a:endParaRPr kumimoji="1" lang="ja-JP" alt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2903677" y="1458330"/>
            <a:ext cx="1319574" cy="307766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/>
        </p:spPr>
        <p:txBody>
          <a:bodyPr wrap="none"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defTabSz="4570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Damping Ring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22" name="Picture 8" descr="ILDhall2s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4273" y="1142630"/>
            <a:ext cx="1671899" cy="1414038"/>
          </a:xfrm>
          <a:prstGeom prst="rect">
            <a:avLst/>
          </a:prstGeom>
          <a:noFill/>
          <a:ln w="12700" cmpd="sng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直線矢印コネクタ 3"/>
          <p:cNvCxnSpPr/>
          <p:nvPr/>
        </p:nvCxnSpPr>
        <p:spPr bwMode="auto">
          <a:xfrm>
            <a:off x="1438306" y="1954479"/>
            <a:ext cx="2995078" cy="1167141"/>
          </a:xfrm>
          <a:prstGeom prst="straightConnector1">
            <a:avLst/>
          </a:prstGeom>
          <a:solidFill>
            <a:srgbClr val="4F81BD"/>
          </a:solidFill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  <p:graphicFrame>
        <p:nvGraphicFramePr>
          <p:cNvPr id="24" name="コンテンツ プレースホルダ 9">
            <a:extLst>
              <a:ext uri="{FF2B5EF4-FFF2-40B4-BE49-F238E27FC236}">
                <a16:creationId xmlns="" xmlns:a16="http://schemas.microsoft.com/office/drawing/2014/main" id="{196A5379-A4CE-3049-8897-4041AFD93A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9384093"/>
              </p:ext>
            </p:extLst>
          </p:nvPr>
        </p:nvGraphicFramePr>
        <p:xfrm>
          <a:off x="6331819" y="3091897"/>
          <a:ext cx="2682303" cy="3218306"/>
        </p:xfrm>
        <a:graphic>
          <a:graphicData uri="http://schemas.openxmlformats.org/drawingml/2006/table">
            <a:tbl>
              <a:tblPr firstRow="1"/>
              <a:tblGrid>
                <a:gridCol w="14486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336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113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</a:t>
                      </a:r>
                      <a:endParaRPr kumimoji="1" lang="ja-JP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Parameters</a:t>
                      </a:r>
                      <a:endParaRPr kumimoji="1" lang="ja-JP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13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C.M. Energy</a:t>
                      </a:r>
                      <a:endParaRPr kumimoji="1" lang="ja-JP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250 GeV</a:t>
                      </a:r>
                      <a:endParaRPr kumimoji="1" lang="ja-JP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13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Length</a:t>
                      </a:r>
                      <a:endParaRPr kumimoji="1" lang="ja-JP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20.5 km</a:t>
                      </a:r>
                      <a:endParaRPr kumimoji="1" lang="ja-JP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13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Luminosity</a:t>
                      </a:r>
                      <a:endParaRPr kumimoji="1" lang="ja-JP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1.35 x10</a:t>
                      </a:r>
                      <a:r>
                        <a:rPr kumimoji="1" lang="en-US" altLang="ja-JP" sz="1200" b="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34</a:t>
                      </a:r>
                      <a:r>
                        <a:rPr kumimoji="1" lang="en-US" altLang="ja-JP" sz="12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cm</a:t>
                      </a:r>
                      <a:r>
                        <a:rPr kumimoji="1" lang="en-US" altLang="ja-JP" sz="1200" b="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-2</a:t>
                      </a:r>
                      <a:r>
                        <a:rPr kumimoji="1" lang="en-US" altLang="ja-JP" sz="12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</a:t>
                      </a:r>
                      <a:r>
                        <a:rPr kumimoji="1" lang="en-US" altLang="ja-JP" sz="1200" b="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1" lang="ja-JP" alt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34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Repetition</a:t>
                      </a:r>
                      <a:endParaRPr kumimoji="1" lang="ja-JP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 Hz</a:t>
                      </a:r>
                      <a:endParaRPr kumimoji="1" lang="ja-JP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58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Beam Pulse  Period</a:t>
                      </a:r>
                      <a:endParaRPr kumimoji="1" lang="ja-JP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0.73 </a:t>
                      </a:r>
                      <a:r>
                        <a:rPr kumimoji="1" lang="en-US" altLang="ja-JP" sz="1200" b="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ms</a:t>
                      </a:r>
                      <a:endParaRPr kumimoji="1" lang="ja-JP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Beam Current</a:t>
                      </a:r>
                      <a:endParaRPr kumimoji="1" lang="ja-JP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5.8 mA (in pulse)</a:t>
                      </a:r>
                      <a:endParaRPr kumimoji="1" lang="ja-JP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82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Beam size (y) at FF</a:t>
                      </a:r>
                      <a:endParaRPr kumimoji="1" lang="ja-JP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7.7</a:t>
                      </a: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 nm</a:t>
                      </a:r>
                      <a:endParaRPr kumimoji="1" lang="ja-JP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981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SRF Cavity G.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  <a:r>
                        <a:rPr kumimoji="1" lang="en-US" altLang="ja-JP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kumimoji="1" lang="ja-JP" altLang="en-US" sz="1200" b="0" i="0" u="none" strike="noStrike" cap="none" normalizeH="0" baseline="-2500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31.5~35</a:t>
                      </a:r>
                      <a:r>
                        <a:rPr kumimoji="1" lang="en-US" altLang="ja-JP" sz="12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MV/m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Q</a:t>
                      </a:r>
                      <a:r>
                        <a:rPr kumimoji="1" lang="en-US" altLang="ja-JP" sz="1200" b="0" u="none" strike="noStrike" cap="none" normalizeH="0" baseline="-25000" dirty="0">
                          <a:ln>
                            <a:noFill/>
                          </a:ln>
                          <a:effectLst/>
                        </a:rPr>
                        <a:t>0</a:t>
                      </a:r>
                      <a:r>
                        <a:rPr kumimoji="1" lang="en-US" altLang="ja-JP" sz="12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= 1  ~1.6x10 </a:t>
                      </a:r>
                      <a:r>
                        <a:rPr kumimoji="1" lang="en-US" altLang="ja-JP" sz="1200" b="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1" lang="ja-JP" alt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550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ILC since the TDR in 2012-13: Technical focus and changes</a:t>
            </a:r>
            <a:endParaRPr lang="zh-CN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3528" y="1566568"/>
            <a:ext cx="860444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altLang="zh-CN" sz="2400" dirty="0">
                <a:solidFill>
                  <a:srgbClr val="000000"/>
                </a:solidFill>
                <a:ea typeface="Calibri" charset="0"/>
                <a:cs typeface="Avenir Book"/>
              </a:rPr>
              <a:t>Site specific studies </a:t>
            </a:r>
            <a:endParaRPr lang="en-US" altLang="zh-CN" sz="2400" dirty="0" smtClean="0">
              <a:solidFill>
                <a:srgbClr val="000000"/>
              </a:solidFill>
              <a:ea typeface="Calibri" charset="0"/>
              <a:cs typeface="Avenir Book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altLang="ja-JP" sz="2400" dirty="0" err="1"/>
              <a:t>Nano</a:t>
            </a:r>
            <a:r>
              <a:rPr lang="en-US" altLang="ja-JP" sz="2400" dirty="0"/>
              <a:t>-beam </a:t>
            </a:r>
            <a:r>
              <a:rPr lang="en-US" altLang="ja-JP" sz="2400" dirty="0" smtClean="0"/>
              <a:t>Technology</a:t>
            </a:r>
          </a:p>
          <a:p>
            <a:pPr marL="0" lvl="2"/>
            <a:r>
              <a:rPr lang="en-US" altLang="zh-CN" sz="2800" dirty="0">
                <a:solidFill>
                  <a:srgbClr val="000000"/>
                </a:solidFill>
                <a:ea typeface="Calibri" charset="0"/>
                <a:cs typeface="Avenir Book"/>
              </a:rPr>
              <a:t> </a:t>
            </a:r>
            <a:r>
              <a:rPr lang="en-US" altLang="zh-CN" sz="2800" dirty="0" smtClean="0">
                <a:solidFill>
                  <a:srgbClr val="000000"/>
                </a:solidFill>
                <a:ea typeface="Calibri" charset="0"/>
                <a:cs typeface="Avenir Book"/>
              </a:rPr>
              <a:t>    </a:t>
            </a:r>
            <a:r>
              <a:rPr lang="en-US" altLang="zh-CN" sz="2000" dirty="0" smtClean="0">
                <a:solidFill>
                  <a:srgbClr val="000000"/>
                </a:solidFill>
                <a:ea typeface="Calibri" charset="0"/>
                <a:cs typeface="Avenir Book"/>
              </a:rPr>
              <a:t>-</a:t>
            </a:r>
            <a:r>
              <a:rPr lang="en-US" altLang="ja-JP" sz="2000" b="1" dirty="0">
                <a:solidFill>
                  <a:srgbClr val="008000"/>
                </a:solidFill>
              </a:rPr>
              <a:t>KEK-ATF2</a:t>
            </a:r>
            <a:r>
              <a:rPr lang="en-US" altLang="ja-JP" sz="2000" dirty="0">
                <a:solidFill>
                  <a:srgbClr val="008000"/>
                </a:solidFill>
              </a:rPr>
              <a:t>: </a:t>
            </a:r>
            <a:r>
              <a:rPr lang="en-US" altLang="ja-JP" sz="2000" dirty="0">
                <a:solidFill>
                  <a:srgbClr val="000000"/>
                </a:solidFill>
              </a:rPr>
              <a:t>FF </a:t>
            </a:r>
            <a:r>
              <a:rPr lang="en-US" altLang="ja-JP" sz="2000" b="1" dirty="0">
                <a:solidFill>
                  <a:srgbClr val="000000"/>
                </a:solidFill>
              </a:rPr>
              <a:t>beam size (v</a:t>
            </a:r>
            <a:r>
              <a:rPr lang="en-US" altLang="ja-JP" sz="2000" dirty="0">
                <a:solidFill>
                  <a:srgbClr val="000000"/>
                </a:solidFill>
              </a:rPr>
              <a:t>)</a:t>
            </a:r>
            <a:r>
              <a:rPr lang="en-US" altLang="ja-JP" sz="2000" dirty="0"/>
              <a:t>: </a:t>
            </a:r>
            <a:r>
              <a:rPr lang="en-US" altLang="ja-JP" sz="2000" dirty="0">
                <a:solidFill>
                  <a:srgbClr val="FF0000"/>
                </a:solidFill>
              </a:rPr>
              <a:t>41 nm </a:t>
            </a:r>
            <a:r>
              <a:rPr lang="en-US" altLang="ja-JP" sz="2000" dirty="0">
                <a:solidFill>
                  <a:srgbClr val="000000"/>
                </a:solidFill>
              </a:rPr>
              <a:t>at 1.3 </a:t>
            </a:r>
            <a:r>
              <a:rPr lang="en-US" altLang="ja-JP" sz="2000" dirty="0" err="1">
                <a:solidFill>
                  <a:srgbClr val="000000"/>
                </a:solidFill>
              </a:rPr>
              <a:t>GeV</a:t>
            </a:r>
            <a:r>
              <a:rPr lang="en-US" altLang="ja-JP" sz="2000" dirty="0">
                <a:solidFill>
                  <a:srgbClr val="000000"/>
                </a:solidFill>
              </a:rPr>
              <a:t> </a:t>
            </a:r>
            <a:r>
              <a:rPr lang="en-US" altLang="ja-JP" sz="2000" dirty="0">
                <a:solidFill>
                  <a:srgbClr val="FF0000"/>
                </a:solidFill>
              </a:rPr>
              <a:t> </a:t>
            </a:r>
            <a:r>
              <a:rPr lang="en-US" altLang="ja-JP" sz="2000" dirty="0"/>
              <a:t>(equiv. to 7 nm at </a:t>
            </a:r>
            <a:r>
              <a:rPr lang="en-US" altLang="ja-JP" sz="2000" dirty="0" smtClean="0"/>
              <a:t>ILC@250</a:t>
            </a:r>
            <a:r>
              <a:rPr lang="ja-JP" altLang="en-US" sz="2000" dirty="0" smtClean="0"/>
              <a:t>）</a:t>
            </a:r>
            <a:endParaRPr lang="en-US" altLang="zh-CN" sz="2000" dirty="0">
              <a:solidFill>
                <a:srgbClr val="000000"/>
              </a:solidFill>
              <a:ea typeface="Calibri" charset="0"/>
              <a:cs typeface="Avenir Book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38082"/>
            <a:ext cx="4846637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323528" y="3080461"/>
            <a:ext cx="4032448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altLang="zh-CN" sz="2400" dirty="0" smtClean="0">
                <a:solidFill>
                  <a:srgbClr val="000000"/>
                </a:solidFill>
                <a:ea typeface="Calibri" charset="0"/>
                <a:cs typeface="Avenir Book"/>
              </a:rPr>
              <a:t>Technical developments for most accelerator systems </a:t>
            </a:r>
          </a:p>
          <a:p>
            <a:r>
              <a:rPr lang="en-US" altLang="zh-CN" sz="2000" dirty="0" smtClean="0">
                <a:solidFill>
                  <a:srgbClr val="000000"/>
                </a:solidFill>
                <a:ea typeface="Calibri" charset="0"/>
                <a:cs typeface="Avenir Book"/>
              </a:rPr>
              <a:t>      - high Q improvements at high G 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 altLang="zh-CN" sz="2400" dirty="0" smtClean="0">
                <a:solidFill>
                  <a:srgbClr val="C00000"/>
                </a:solidFill>
                <a:ea typeface="Calibri" charset="0"/>
                <a:cs typeface="Avenir Book"/>
              </a:rPr>
              <a:t>E-XFEL </a:t>
            </a:r>
            <a:r>
              <a:rPr lang="en-US" altLang="zh-CN" sz="2400" dirty="0" smtClean="0">
                <a:solidFill>
                  <a:srgbClr val="000000"/>
                </a:solidFill>
                <a:ea typeface="Calibri" charset="0"/>
                <a:cs typeface="Avenir Book"/>
              </a:rPr>
              <a:t>at DESY successfully constructed and put into operation </a:t>
            </a:r>
          </a:p>
          <a:p>
            <a:r>
              <a:rPr lang="en-US" altLang="zh-CN" sz="2000" dirty="0" smtClean="0">
                <a:solidFill>
                  <a:srgbClr val="000000"/>
                </a:solidFill>
                <a:ea typeface="Calibri" charset="0"/>
                <a:cs typeface="Avenir Book"/>
              </a:rPr>
              <a:t>     </a:t>
            </a:r>
            <a:r>
              <a:rPr lang="mr-IN" altLang="zh-CN" sz="2000" dirty="0" smtClean="0">
                <a:solidFill>
                  <a:srgbClr val="000000"/>
                </a:solidFill>
                <a:ea typeface="Calibri" charset="0"/>
                <a:cs typeface="Avenir Book"/>
              </a:rPr>
              <a:t>–</a:t>
            </a:r>
            <a:r>
              <a:rPr lang="en-US" altLang="zh-CN" sz="2000" dirty="0" smtClean="0">
                <a:solidFill>
                  <a:srgbClr val="000000"/>
                </a:solidFill>
                <a:ea typeface="Calibri" charset="0"/>
                <a:cs typeface="Times New Roman" panose="02020603050405020304" pitchFamily="18" charset="0"/>
              </a:rPr>
              <a:t> a key technology demonstration</a:t>
            </a:r>
          </a:p>
          <a:p>
            <a:pPr marL="273050" indent="-2730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ja-JP" sz="2400" b="1" dirty="0" smtClean="0">
                <a:solidFill>
                  <a:srgbClr val="008000"/>
                </a:solidFill>
              </a:rPr>
              <a:t>LCLS-II,</a:t>
            </a:r>
            <a:r>
              <a:rPr lang="en-US" altLang="ja-JP" sz="2400" b="1" dirty="0">
                <a:solidFill>
                  <a:srgbClr val="3366FF"/>
                </a:solidFill>
              </a:rPr>
              <a:t> H-FEL</a:t>
            </a:r>
            <a:r>
              <a:rPr lang="en-US" altLang="ja-JP" sz="2400" dirty="0">
                <a:solidFill>
                  <a:srgbClr val="3366FF"/>
                </a:solidFill>
              </a:rPr>
              <a:t>  (</a:t>
            </a:r>
            <a:r>
              <a:rPr lang="en-US" altLang="ja-JP" sz="2400" dirty="0" err="1">
                <a:solidFill>
                  <a:srgbClr val="3366FF"/>
                </a:solidFill>
              </a:rPr>
              <a:t>Shinghai</a:t>
            </a:r>
            <a:r>
              <a:rPr lang="en-US" altLang="ja-JP" sz="2400" dirty="0" smtClean="0">
                <a:solidFill>
                  <a:srgbClr val="3366FF"/>
                </a:solidFill>
              </a:rPr>
              <a:t>)…</a:t>
            </a:r>
            <a:endParaRPr lang="en-US" altLang="zh-CN" sz="2400" dirty="0">
              <a:solidFill>
                <a:srgbClr val="000000"/>
              </a:solidFill>
              <a:latin typeface="Times New Roman" panose="02020603050405020304" pitchFamily="18" charset="0"/>
              <a:ea typeface="Calibri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11774" y="3075335"/>
            <a:ext cx="396044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defTabSz="457200"/>
            <a:r>
              <a:rPr lang="en-US" altLang="zh-CN" dirty="0">
                <a:solidFill>
                  <a:prstClr val="black"/>
                </a:solidFill>
                <a:latin typeface="Avenir Book"/>
                <a:cs typeface="Avenir Book"/>
              </a:rPr>
              <a:t>Nitrogen infusion appears very </a:t>
            </a:r>
            <a:r>
              <a:rPr lang="en-US" altLang="zh-CN" dirty="0" smtClean="0">
                <a:solidFill>
                  <a:prstClr val="black"/>
                </a:solidFill>
                <a:latin typeface="Avenir Book"/>
                <a:cs typeface="Avenir Book"/>
              </a:rPr>
              <a:t>promising</a:t>
            </a:r>
            <a:r>
              <a:rPr lang="en-US" altLang="zh-CN" baseline="30000" dirty="0" smtClean="0">
                <a:solidFill>
                  <a:prstClr val="black"/>
                </a:solidFill>
                <a:latin typeface="Avenir Book"/>
                <a:cs typeface="Avenir Book"/>
              </a:rPr>
              <a:t>*</a:t>
            </a:r>
            <a:endParaRPr lang="en-US" altLang="zh-CN" baseline="30000" dirty="0">
              <a:solidFill>
                <a:prstClr val="black"/>
              </a:solidFill>
              <a:latin typeface="Avenir Book"/>
              <a:cs typeface="Avenir Book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550443" y="654294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 smtClean="0">
                <a:solidFill>
                  <a:srgbClr val="FF0000"/>
                </a:solidFill>
                <a:latin typeface="Calibri" panose="020F0502020204030204" pitchFamily="34" charset="0"/>
                <a:ea typeface="Geneva" pitchFamily="121" charset="-128"/>
              </a:rPr>
              <a:t>*A </a:t>
            </a:r>
            <a:r>
              <a:rPr lang="en-US" altLang="zh-CN" sz="1400" dirty="0" err="1">
                <a:solidFill>
                  <a:srgbClr val="FF0000"/>
                </a:solidFill>
                <a:latin typeface="Calibri" panose="020F0502020204030204" pitchFamily="34" charset="0"/>
                <a:ea typeface="Geneva" pitchFamily="121" charset="-128"/>
              </a:rPr>
              <a:t>Grassellino</a:t>
            </a:r>
            <a:r>
              <a:rPr lang="en-US" altLang="zh-CN" sz="1400" dirty="0">
                <a:solidFill>
                  <a:srgbClr val="FF0000"/>
                </a:solidFill>
                <a:latin typeface="Calibri" panose="020F0502020204030204" pitchFamily="34" charset="0"/>
                <a:ea typeface="Geneva" pitchFamily="121" charset="-128"/>
              </a:rPr>
              <a:t> </a:t>
            </a:r>
            <a:r>
              <a:rPr lang="en-US" altLang="zh-CN" sz="1400" i="1" dirty="0">
                <a:solidFill>
                  <a:srgbClr val="FF0000"/>
                </a:solidFill>
                <a:latin typeface="Calibri" panose="020F0502020204030204" pitchFamily="34" charset="0"/>
                <a:ea typeface="Geneva" pitchFamily="121" charset="-128"/>
              </a:rPr>
              <a:t>et al </a:t>
            </a:r>
            <a:r>
              <a:rPr lang="en-US" altLang="zh-CN" sz="1400" dirty="0">
                <a:solidFill>
                  <a:srgbClr val="FF0000"/>
                </a:solidFill>
                <a:latin typeface="Calibri" panose="020F0502020204030204" pitchFamily="34" charset="0"/>
                <a:ea typeface="Geneva" pitchFamily="121" charset="-128"/>
              </a:rPr>
              <a:t>2017 </a:t>
            </a:r>
            <a:r>
              <a:rPr lang="en-US" altLang="zh-CN" sz="1400" i="1" dirty="0" err="1">
                <a:solidFill>
                  <a:srgbClr val="FF0000"/>
                </a:solidFill>
                <a:latin typeface="Calibri" panose="020F0502020204030204" pitchFamily="34" charset="0"/>
                <a:ea typeface="Geneva" pitchFamily="121" charset="-128"/>
              </a:rPr>
              <a:t>Supercond</a:t>
            </a:r>
            <a:r>
              <a:rPr lang="en-US" altLang="zh-CN" sz="1400" i="1" dirty="0">
                <a:solidFill>
                  <a:srgbClr val="FF0000"/>
                </a:solidFill>
                <a:latin typeface="Calibri" panose="020F0502020204030204" pitchFamily="34" charset="0"/>
                <a:ea typeface="Geneva" pitchFamily="121" charset="-128"/>
              </a:rPr>
              <a:t>. Sci. Technol. </a:t>
            </a:r>
            <a:r>
              <a:rPr lang="en-US" altLang="zh-CN" sz="1400" b="1" dirty="0">
                <a:solidFill>
                  <a:srgbClr val="FF0000"/>
                </a:solidFill>
                <a:latin typeface="Calibri" panose="020F0502020204030204" pitchFamily="34" charset="0"/>
                <a:ea typeface="Geneva" pitchFamily="121" charset="-128"/>
              </a:rPr>
              <a:t>30 </a:t>
            </a:r>
            <a:r>
              <a:rPr lang="en-US" altLang="zh-CN" sz="1400" dirty="0">
                <a:solidFill>
                  <a:srgbClr val="FF0000"/>
                </a:solidFill>
                <a:latin typeface="Calibri" panose="020F0502020204030204" pitchFamily="34" charset="0"/>
                <a:ea typeface="Geneva" pitchFamily="121" charset="-128"/>
              </a:rPr>
              <a:t>094004 </a:t>
            </a:r>
          </a:p>
        </p:txBody>
      </p:sp>
      <p:sp>
        <p:nvSpPr>
          <p:cNvPr id="10" name="矩形 9"/>
          <p:cNvSpPr/>
          <p:nvPr/>
        </p:nvSpPr>
        <p:spPr>
          <a:xfrm>
            <a:off x="3961069" y="571833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100" lvl="2" indent="0">
              <a:buNone/>
            </a:pPr>
            <a:r>
              <a:rPr lang="en-US" altLang="zh-CN" sz="1600" dirty="0"/>
              <a:t>45.6 MV/m </a:t>
            </a:r>
            <a:r>
              <a:rPr lang="en-US" altLang="zh-CN" sz="1600" dirty="0">
                <a:sym typeface="Wingdings"/>
              </a:rPr>
              <a:t> 194 </a:t>
            </a:r>
            <a:r>
              <a:rPr lang="en-US" altLang="zh-CN" sz="1600" dirty="0" err="1">
                <a:sym typeface="Wingdings"/>
              </a:rPr>
              <a:t>mT</a:t>
            </a:r>
            <a:endParaRPr lang="en-US" altLang="zh-CN" sz="1600" dirty="0">
              <a:sym typeface="Wingdings"/>
            </a:endParaRPr>
          </a:p>
          <a:p>
            <a:pPr marL="800100" lvl="2" indent="0">
              <a:buNone/>
            </a:pPr>
            <a:r>
              <a:rPr lang="en-US" altLang="zh-CN" sz="1600" dirty="0">
                <a:sym typeface="Wingdings"/>
              </a:rPr>
              <a:t>with Q ~ 2x10</a:t>
            </a:r>
            <a:r>
              <a:rPr lang="en-US" altLang="zh-CN" sz="1600" baseline="30000" dirty="0">
                <a:sym typeface="Wingdings"/>
              </a:rPr>
              <a:t>10</a:t>
            </a:r>
            <a:endParaRPr lang="en-US" altLang="zh-CN" dirty="0">
              <a:sym typeface="Wingding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429502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6400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836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5" y="643325"/>
            <a:ext cx="4211638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6834" name="TextBox 3"/>
          <p:cNvSpPr>
            <a:spLocks noChangeArrowheads="1"/>
          </p:cNvSpPr>
          <p:nvPr/>
        </p:nvSpPr>
        <p:spPr bwMode="auto">
          <a:xfrm>
            <a:off x="1733550" y="1233488"/>
            <a:ext cx="530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AutoNum type="arabicPeriod"/>
            </a:pPr>
            <a:endParaRPr lang="zh-CN" altLang="zh-CN" sz="1800" b="0">
              <a:solidFill>
                <a:srgbClr val="000000"/>
              </a:solidFill>
              <a:latin typeface="Calibri" pitchFamily="34" charset="0"/>
              <a:sym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AutoNum type="arabicPeriod"/>
            </a:pPr>
            <a:endParaRPr lang="zh-CN" altLang="zh-CN" sz="1800" b="0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376835" name="文本框 1"/>
          <p:cNvSpPr txBox="1">
            <a:spLocks noChangeArrowheads="1"/>
          </p:cNvSpPr>
          <p:nvPr/>
        </p:nvSpPr>
        <p:spPr bwMode="auto">
          <a:xfrm>
            <a:off x="1043608" y="69850"/>
            <a:ext cx="77048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Arial" pitchFamily="34" charset="0"/>
              <a:buNone/>
            </a:pPr>
            <a:r>
              <a:rPr lang="en-US" altLang="zh-CN" sz="3600" dirty="0">
                <a:solidFill>
                  <a:srgbClr val="C00000"/>
                </a:solidFill>
                <a:cs typeface="Times New Roman" panose="02020603050405020304" pitchFamily="18" charset="0"/>
              </a:rPr>
              <a:t>IHEP ILC Collaboration Since 2005</a:t>
            </a:r>
          </a:p>
        </p:txBody>
      </p:sp>
      <p:pic>
        <p:nvPicPr>
          <p:cNvPr id="376837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639638"/>
            <a:ext cx="4224337" cy="619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灯片编号占位符 10"/>
          <p:cNvSpPr>
            <a:spLocks noGrp="1"/>
          </p:cNvSpPr>
          <p:nvPr>
            <p:ph type="sldNum" sz="quarter" idx="12"/>
          </p:nvPr>
        </p:nvSpPr>
        <p:spPr>
          <a:xfrm>
            <a:off x="6608064" y="6301486"/>
            <a:ext cx="2133600" cy="365125"/>
          </a:xfrm>
        </p:spPr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68" y="2060848"/>
            <a:ext cx="36004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/>
              <a:t>D. Li, B. </a:t>
            </a:r>
            <a:r>
              <a:rPr lang="en-US" altLang="zh-CN" sz="1600" dirty="0" err="1" smtClean="0"/>
              <a:t>Sha</a:t>
            </a:r>
            <a:r>
              <a:rPr lang="en-US" altLang="zh-CN" sz="1600" dirty="0" smtClean="0"/>
              <a:t>, D. Wang, Y. Wang, M. Xiao, F. Su, T. </a:t>
            </a:r>
            <a:r>
              <a:rPr lang="en-US" altLang="zh-CN" sz="1600" dirty="0" err="1" smtClean="0"/>
              <a:t>Bian</a:t>
            </a:r>
            <a:r>
              <a:rPr lang="en-US" altLang="zh-CN" sz="1600" dirty="0" smtClean="0"/>
              <a:t>, …</a:t>
            </a:r>
            <a:endParaRPr lang="zh-CN" alt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5148064" y="1699824"/>
            <a:ext cx="352839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/>
              <a:t>J. </a:t>
            </a:r>
            <a:r>
              <a:rPr lang="en-US" altLang="zh-CN" sz="1600" dirty="0" err="1" smtClean="0"/>
              <a:t>Zhai</a:t>
            </a:r>
            <a:r>
              <a:rPr lang="en-US" altLang="zh-CN" sz="1600" dirty="0" smtClean="0"/>
              <a:t>, T. Zhao, J. Chen, Z. Liu, S. </a:t>
            </a:r>
            <a:r>
              <a:rPr lang="en-US" altLang="zh-CN" sz="1600" dirty="0" err="1" smtClean="0"/>
              <a:t>Jin</a:t>
            </a:r>
            <a:r>
              <a:rPr lang="en-US" altLang="zh-CN" sz="1600" dirty="0" smtClean="0"/>
              <a:t>, H. Zheng, D. Gong, …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500287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16632"/>
            <a:ext cx="9145016" cy="1143000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IHEP High Luminosity Study on ILC250</a:t>
            </a:r>
            <a:endParaRPr lang="zh-CN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599284"/>
              </p:ext>
            </p:extLst>
          </p:nvPr>
        </p:nvGraphicFramePr>
        <p:xfrm>
          <a:off x="179512" y="1307417"/>
          <a:ext cx="3960440" cy="4323716"/>
        </p:xfrm>
        <a:graphic>
          <a:graphicData uri="http://schemas.openxmlformats.org/drawingml/2006/table">
            <a:tbl>
              <a:tblPr/>
              <a:tblGrid>
                <a:gridCol w="1516725"/>
                <a:gridCol w="1147571"/>
                <a:gridCol w="1296144"/>
              </a:tblGrid>
              <a:tr h="3000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ILC@250GeV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de-DE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Yokoya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de-DE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IHEP</a:t>
                      </a:r>
                      <a:endParaRPr kumimoji="0" lang="de-DE" altLang="zh-CN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19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</a:t>
                      </a:r>
                      <a:r>
                        <a:rPr kumimoji="0" lang="de-DE" altLang="zh-CN" sz="12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kumimoji="0" lang="de-DE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 (mm)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de-DE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de-DE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9.0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</a:t>
                      </a:r>
                      <a:r>
                        <a:rPr kumimoji="0" lang="de-DE" altLang="zh-CN" sz="12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kumimoji="0" lang="de-DE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 (</a:t>
                      </a: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kumimoji="0" lang="de-DE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de-DE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de-DE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469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</a:t>
                      </a:r>
                      <a:r>
                        <a:rPr kumimoji="0" lang="en-US" altLang="zh-CN" sz="12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kumimoji="0" lang="de-DE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(</a:t>
                      </a: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kumimoji="0" lang="de-DE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de-DE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de-DE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</a:t>
                      </a:r>
                      <a:r>
                        <a:rPr kumimoji="0" lang="en-US" altLang="zh-CN" sz="12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 (nm)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de-DE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de-DE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37.5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</a:t>
                      </a:r>
                      <a:r>
                        <a:rPr kumimoji="0" lang="en-US" altLang="zh-CN" sz="12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 /</a:t>
                      </a:r>
                      <a:r>
                        <a:rPr kumimoji="0" lang="en-US" altLang="zh-CN" sz="12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 (nm)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de-DE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515.5</a:t>
                      </a: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/</a:t>
                      </a:r>
                      <a:r>
                        <a:rPr kumimoji="0" lang="de-DE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7.66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de-DE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428.9</a:t>
                      </a: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/8.5</a:t>
                      </a:r>
                      <a:endParaRPr kumimoji="0" lang="de-DE" altLang="zh-CN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</a:t>
                      </a:r>
                      <a:r>
                        <a:rPr kumimoji="0" lang="en-US" altLang="zh-CN" sz="12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 </a:t>
                      </a:r>
                      <a:r>
                        <a:rPr kumimoji="0" lang="de-DE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(</a:t>
                      </a: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</a:t>
                      </a: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kumimoji="0" lang="de-DE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de-DE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de-DE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328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</a:t>
                      </a:r>
                      <a:r>
                        <a:rPr kumimoji="0" lang="en-US" altLang="zh-CN" sz="12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kumimoji="0" lang="en-US" altLang="zh-CN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Symbol" panose="05050102010706020507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de-DE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0.024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de-DE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0.0315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kumimoji="0" lang="en-US" altLang="zh-CN" sz="12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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de-DE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1.62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de-DE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1.88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Dy</a:t>
                      </a:r>
                      <a:endParaRPr kumimoji="0" lang="en-US" altLang="zh-CN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de-DE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de-DE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40.8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kumimoji="0" lang="en-US" altLang="zh-CN" sz="12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kumimoji="0" lang="en-US" altLang="zh-CN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de-DE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2.43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de-DE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3.39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Disruption angle </a:t>
                      </a: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(rad)</a:t>
                      </a:r>
                      <a:endParaRPr kumimoji="0" lang="en-US" altLang="zh-CN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Symbol" panose="05050102010706020507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0.00088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0.00105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kumimoji="0" lang="en-US" altLang="zh-CN" sz="1200" b="1" i="0" u="none" strike="noStrike" cap="none" normalizeH="0" baseline="-30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had</a:t>
                      </a:r>
                      <a:endParaRPr kumimoji="0" lang="en-US" altLang="zh-CN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2.1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4.4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x/y</a:t>
                      </a: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altLang="zh-CN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urad</a:t>
                      </a: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altLang="zh-CN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Symbol" panose="05050102010706020507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39.7/18.7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47.6/18.1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kumimoji="0" lang="en-US" altLang="zh-CN" sz="12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(cm</a:t>
                      </a:r>
                      <a:r>
                        <a:rPr kumimoji="0" lang="en-US" altLang="zh-CN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-2</a:t>
                      </a: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kumimoji="0" lang="en-US" altLang="zh-CN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altLang="zh-CN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1.285×10</a:t>
                      </a:r>
                      <a:r>
                        <a:rPr kumimoji="0" lang="en-US" altLang="zh-CN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1.946×10</a:t>
                      </a:r>
                      <a:r>
                        <a:rPr kumimoji="0" lang="en-US" altLang="zh-CN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34</a:t>
                      </a:r>
                      <a:endParaRPr kumimoji="0" lang="en-US" altLang="zh-CN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744" y="1290748"/>
            <a:ext cx="486836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179512" y="5959667"/>
            <a:ext cx="4320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2400"/>
              </a:spcBef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Try to increase higher luminosities with higher back ground level</a:t>
            </a:r>
          </a:p>
        </p:txBody>
      </p:sp>
      <p:sp>
        <p:nvSpPr>
          <p:cNvPr id="7" name="矩形 6"/>
          <p:cNvSpPr/>
          <p:nvPr/>
        </p:nvSpPr>
        <p:spPr>
          <a:xfrm>
            <a:off x="4400444" y="5626581"/>
            <a:ext cx="46085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worthwhile to explore more possibilities to increase 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luminosity tolerated by the detector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76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</TotalTime>
  <Words>3023</Words>
  <Application>Microsoft Office PowerPoint</Application>
  <PresentationFormat>全屏显示(4:3)</PresentationFormat>
  <Paragraphs>680</Paragraphs>
  <Slides>40</Slides>
  <Notes>4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41" baseType="lpstr">
      <vt:lpstr>Office 主题</vt:lpstr>
      <vt:lpstr>ILC &amp; CEPC Status</vt:lpstr>
      <vt:lpstr>PowerPoint 演示文稿</vt:lpstr>
      <vt:lpstr>PowerPoint 演示文稿</vt:lpstr>
      <vt:lpstr>PowerPoint 演示文稿</vt:lpstr>
      <vt:lpstr>ILC-500 (TDR)  ILC250</vt:lpstr>
      <vt:lpstr>ILC250 Acc. Design Overview</vt:lpstr>
      <vt:lpstr>ILC since the TDR in 2012-13: Technical focus and changes</vt:lpstr>
      <vt:lpstr>PowerPoint 演示文稿</vt:lpstr>
      <vt:lpstr>IHEP High Luminosity Study on ILC250</vt:lpstr>
      <vt:lpstr>ILC Time Line: Progress and Prospect</vt:lpstr>
      <vt:lpstr>ILC Candidate Location: Kitakami, Tohoku</vt:lpstr>
      <vt:lpstr>CEPC：A Higgs Factory</vt:lpstr>
      <vt:lpstr>CEPC CDR Accelerator Chain and Systems</vt:lpstr>
      <vt:lpstr>PowerPoint 演示文稿</vt:lpstr>
      <vt:lpstr>CEPC Accelerator CDR Completed</vt:lpstr>
      <vt:lpstr>Current Status of CDR</vt:lpstr>
      <vt:lpstr>Motivation, physics potential </vt:lpstr>
      <vt:lpstr>PowerPoint 演示文稿</vt:lpstr>
      <vt:lpstr>CEPC CDR Baseline Layout</vt:lpstr>
      <vt:lpstr>CEPC Main  Parameters</vt:lpstr>
      <vt:lpstr>CEPC Collider CDR Design </vt:lpstr>
      <vt:lpstr>PowerPoint 演示文稿</vt:lpstr>
      <vt:lpstr>    A High Energy CEPC Injector Based  on Plasma Wakefield Accelerator</vt:lpstr>
      <vt:lpstr>PowerPoint 演示文稿</vt:lpstr>
      <vt:lpstr>CEPC Site Selections</vt:lpstr>
      <vt:lpstr>PowerPoint 演示文稿</vt:lpstr>
      <vt:lpstr>Current R&amp;D results</vt:lpstr>
      <vt:lpstr>High Efficiency Klystrons</vt:lpstr>
      <vt:lpstr>Other prototypes</vt:lpstr>
      <vt:lpstr>High Field Magnet based on HTS Material</vt:lpstr>
      <vt:lpstr>High Field Magnet R&amp;D for SPPC</vt:lpstr>
      <vt:lpstr>CEPC Power for Higgs and Z</vt:lpstr>
      <vt:lpstr>CEPC vs. ILC</vt:lpstr>
      <vt:lpstr>CEPC Civil Engineering </vt:lpstr>
      <vt:lpstr>International Collaboration</vt:lpstr>
      <vt:lpstr>PowerPoint 演示文稿</vt:lpstr>
      <vt:lpstr>PowerPoint 演示文稿</vt:lpstr>
      <vt:lpstr>Latest Politics</vt:lpstr>
      <vt:lpstr>Summary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ILC &amp; CEPC Status</dc:title>
  <dc:creator>Dou</dc:creator>
  <cp:lastModifiedBy>Dou</cp:lastModifiedBy>
  <cp:revision>66</cp:revision>
  <dcterms:created xsi:type="dcterms:W3CDTF">2018-06-14T15:30:45Z</dcterms:created>
  <dcterms:modified xsi:type="dcterms:W3CDTF">2018-06-16T00:59:57Z</dcterms:modified>
</cp:coreProperties>
</file>