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7" r:id="rId12"/>
    <p:sldId id="269" r:id="rId13"/>
    <p:sldId id="270" r:id="rId14"/>
    <p:sldId id="271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/>
    <p:restoredTop sz="94666"/>
  </p:normalViewPr>
  <p:slideViewPr>
    <p:cSldViewPr snapToGrid="0" snapToObjects="1">
      <p:cViewPr varScale="1">
        <p:scale>
          <a:sx n="105" d="100"/>
          <a:sy n="105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09095-E627-844C-8C44-C21EB50ABB2F}" type="datetimeFigureOut">
              <a:rPr kumimoji="1" lang="zh-CN" altLang="en-US" smtClean="0"/>
              <a:t>2018/6/16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8D7C1-C03B-CC48-93EC-81F82A6DE2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53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98AE-90D1-B54C-8AF0-0D91C85C02A9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A143-D78B-ED49-B734-A9D98CEB578B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CAF3-B059-DA40-8F0D-33C41C5F7C10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4848-A922-E64C-90C7-B5B4F652BE4F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3FF2-E891-8243-B8FE-D58AD291316E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A63-CB9F-7348-86CD-99BADA31372F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9E3-1546-1245-975E-B54861963B29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FBB5-D05E-0E4F-8B25-CFFDB981AA2F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28EF-CC69-0845-911F-55BA76D48038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21CC-6B17-1344-B887-C9F4A9786EBE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7BDC-2B16-EA47-A377-1AB198E6CD54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61C6-A1E0-4848-89CA-B6227FFCD374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C49C-5D72-314C-89CE-CF3BCE6B85E0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9462-4070-E448-8F34-247CC72565DB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74D8-B195-2845-9A66-A84B1E85296F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BBFA-921C-3443-9BAA-1FE82A7CA7FD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2DB2-6130-DC42-9343-E19AA670FF4F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6B19E9-40B6-4B4C-B0F1-CB3AF62BC051}" type="datetime1">
              <a:rPr lang="zh-CN" altLang="en-US" smtClean="0"/>
              <a:t>2018/6/16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05DC7F-F697-AF42-830C-AC4B496560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4800" dirty="0"/>
              <a:t>Precise measurement of hadron cross section with ISR method at </a:t>
            </a:r>
            <a:r>
              <a:rPr kumimoji="1" lang="en-US" altLang="zh-CN" sz="4800" dirty="0" err="1"/>
              <a:t>e</a:t>
            </a:r>
            <a:r>
              <a:rPr kumimoji="1" lang="en-US" altLang="zh-CN" sz="4800" baseline="30000" dirty="0" err="1"/>
              <a:t>+</a:t>
            </a:r>
            <a:r>
              <a:rPr kumimoji="1" lang="en-US" altLang="zh-CN" sz="4800" dirty="0" err="1"/>
              <a:t>e</a:t>
            </a:r>
            <a:r>
              <a:rPr kumimoji="1" lang="en-US" altLang="zh-CN" sz="4800" baseline="30000" dirty="0"/>
              <a:t>-</a:t>
            </a:r>
            <a:r>
              <a:rPr kumimoji="1" lang="en-US" altLang="zh-CN" sz="4800" dirty="0"/>
              <a:t> machines</a:t>
            </a:r>
            <a:endParaRPr kumimoji="1"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EB8978-FED8-974F-BFD6-46849036F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/>
              <a:t>Learn how to do precise measurements</a:t>
            </a:r>
            <a:endParaRPr kumimoji="1" lang="zh-CN" altLang="en-US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ED227E57-8386-0841-B197-5D3EBA07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1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8D949-D294-DA47-B019-D15BE36E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01" y="500743"/>
            <a:ext cx="3879045" cy="734291"/>
          </a:xfrm>
        </p:spPr>
        <p:txBody>
          <a:bodyPr/>
          <a:lstStyle/>
          <a:p>
            <a:r>
              <a:rPr kumimoji="1" lang="en-US" altLang="zh-CN" sz="3600" dirty="0" err="1"/>
              <a:t>Wenfeng</a:t>
            </a:r>
            <a:r>
              <a:rPr kumimoji="1" lang="en-US" altLang="zh-CN" sz="3600" dirty="0"/>
              <a:t> Wang</a:t>
            </a:r>
            <a:endParaRPr kumimoji="1"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76D415-4C82-F342-B1F4-9F5B17EC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756" y="1496293"/>
            <a:ext cx="6808519" cy="510639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F077D57E-B502-124B-97A8-2CF34F83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71" y="1803535"/>
            <a:ext cx="3895578" cy="4195481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 err="1"/>
              <a:t>Wenfeng</a:t>
            </a:r>
            <a:r>
              <a:rPr kumimoji="1" lang="en-US" altLang="zh-CN" dirty="0"/>
              <a:t> had a lot of contribution on tracking/trigger, </a:t>
            </a:r>
            <a:r>
              <a:rPr kumimoji="1" lang="en-US" altLang="zh-CN" dirty="0">
                <a:latin typeface="Symbol" pitchFamily="2" charset="2"/>
              </a:rPr>
              <a:t>m/p</a:t>
            </a:r>
            <a:r>
              <a:rPr kumimoji="1" lang="en-US" altLang="zh-CN" dirty="0"/>
              <a:t>/K identifications </a:t>
            </a:r>
          </a:p>
          <a:p>
            <a:r>
              <a:rPr kumimoji="1" lang="en-US" altLang="zh-CN" dirty="0"/>
              <a:t>Very complicated, extensive and delicate studies </a:t>
            </a:r>
          </a:p>
          <a:p>
            <a:r>
              <a:rPr kumimoji="1" lang="en-US" altLang="zh-CN" dirty="0"/>
              <a:t>(Global) consistence tests</a:t>
            </a:r>
          </a:p>
          <a:p>
            <a:r>
              <a:rPr kumimoji="1" lang="en-US" altLang="zh-CN" dirty="0"/>
              <a:t>I got much help from </a:t>
            </a:r>
            <a:r>
              <a:rPr kumimoji="1" lang="en-US" altLang="zh-CN" dirty="0" err="1"/>
              <a:t>Wenfeng</a:t>
            </a:r>
            <a:endParaRPr kumimoji="1" lang="en-US" altLang="zh-CN" dirty="0"/>
          </a:p>
          <a:p>
            <a:r>
              <a:rPr kumimoji="1" lang="en-US" altLang="zh-CN" dirty="0"/>
              <a:t>Now </a:t>
            </a:r>
            <a:r>
              <a:rPr kumimoji="1" lang="en-US" altLang="zh-CN" dirty="0" err="1"/>
              <a:t>Wenfeng</a:t>
            </a:r>
            <a:r>
              <a:rPr kumimoji="1" lang="en-US" altLang="zh-CN" dirty="0"/>
              <a:t> is working in other field (about big data analysis / machine learning)</a:t>
            </a:r>
          </a:p>
          <a:p>
            <a:endParaRPr kumimoji="1" lang="zh-CN" altLang="en-US" dirty="0"/>
          </a:p>
        </p:txBody>
      </p:sp>
      <p:sp>
        <p:nvSpPr>
          <p:cNvPr id="13" name="幻灯片编号占位符 12">
            <a:extLst>
              <a:ext uri="{FF2B5EF4-FFF2-40B4-BE49-F238E27FC236}">
                <a16:creationId xmlns:a16="http://schemas.microsoft.com/office/drawing/2014/main" id="{E7398A6A-A1DE-1749-AFDE-2F65B50E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2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A7836-0DB3-8B47-A56C-3C1FD96B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Impact of this work for me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A4587D-CF1B-A44E-9EDC-5563FA5F7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zh-CN" dirty="0"/>
              <a:t>Main topic of my </a:t>
            </a:r>
            <a:r>
              <a:rPr kumimoji="1" lang="en-US" altLang="zh-CN" dirty="0" err="1"/>
              <a:t>Ph.D</a:t>
            </a:r>
            <a:r>
              <a:rPr kumimoji="1" lang="en-US" altLang="zh-CN" dirty="0"/>
              <a:t> thesis</a:t>
            </a:r>
          </a:p>
          <a:p>
            <a:r>
              <a:rPr kumimoji="1" lang="en-US" altLang="zh-CN" dirty="0"/>
              <a:t>Start working with English</a:t>
            </a:r>
          </a:p>
          <a:p>
            <a:r>
              <a:rPr kumimoji="1" lang="en-US" altLang="zh-CN" dirty="0"/>
              <a:t>C/C++/ROOT  +  Fortran/PAW</a:t>
            </a:r>
          </a:p>
          <a:p>
            <a:r>
              <a:rPr kumimoji="1" lang="en-US" altLang="zh-CN" dirty="0"/>
              <a:t>Learn how to manage/organize a complicated work</a:t>
            </a:r>
          </a:p>
          <a:p>
            <a:r>
              <a:rPr kumimoji="1" lang="en-US" altLang="zh-CN" dirty="0"/>
              <a:t>Publish the first Physics paper (in English)</a:t>
            </a:r>
          </a:p>
          <a:p>
            <a:r>
              <a:rPr kumimoji="1" lang="en-US" altLang="zh-CN" b="1" dirty="0"/>
              <a:t>Learn how to do precise measurements</a:t>
            </a:r>
          </a:p>
          <a:p>
            <a:r>
              <a:rPr kumimoji="1" lang="en-US" altLang="zh-CN" b="1" dirty="0"/>
              <a:t>Impressive passion/motivation</a:t>
            </a:r>
          </a:p>
          <a:p>
            <a:r>
              <a:rPr kumimoji="1" lang="en-US" altLang="zh-CN" b="1" dirty="0"/>
              <a:t>……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First time to go abroad </a:t>
            </a:r>
          </a:p>
          <a:p>
            <a:r>
              <a:rPr kumimoji="1" lang="en-US" altLang="zh-CN" dirty="0"/>
              <a:t>French keyboard =&gt; I have to master touch-typing (</a:t>
            </a:r>
            <a:r>
              <a:rPr kumimoji="1" lang="zh-CN" altLang="en-US" dirty="0"/>
              <a:t>盲打</a:t>
            </a:r>
            <a:r>
              <a:rPr kumimoji="1" lang="en-US" altLang="zh-CN" dirty="0"/>
              <a:t>)</a:t>
            </a:r>
          </a:p>
          <a:p>
            <a:r>
              <a:rPr kumimoji="1" lang="en-US" altLang="zh-CN" dirty="0"/>
              <a:t>LAL, Orsay not far from Paris</a:t>
            </a:r>
            <a:r>
              <a:rPr kumimoji="1" lang="zh-Hans" altLang="en-US" dirty="0"/>
              <a:t>  </a:t>
            </a:r>
            <a:r>
              <a:rPr kumimoji="1" lang="en-US" altLang="zh-Hans" dirty="0"/>
              <a:t>…</a:t>
            </a:r>
            <a:endParaRPr kumimoji="1"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9D82FE-99CB-8849-A76C-C3E358BF8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065" y="3681349"/>
            <a:ext cx="2284516" cy="3046021"/>
          </a:xfrm>
          <a:prstGeom prst="rect">
            <a:avLst/>
          </a:prstGeom>
        </p:spPr>
      </p:pic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C69D1CC8-D293-9043-BFE6-28A9E54D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3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E51016-DCAC-B94E-8E69-F6E74749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5" y="452718"/>
            <a:ext cx="9706450" cy="1400530"/>
          </a:xfrm>
        </p:spPr>
        <p:txBody>
          <a:bodyPr/>
          <a:lstStyle/>
          <a:p>
            <a:r>
              <a:rPr kumimoji="1" lang="en-US" altLang="zh-CN" sz="4000" dirty="0"/>
              <a:t>ISR-FSR interference in </a:t>
            </a:r>
            <a:r>
              <a:rPr kumimoji="1" lang="en-US" altLang="zh-CN" sz="4000" dirty="0" err="1"/>
              <a:t>ee</a:t>
            </a:r>
            <a:r>
              <a:rPr kumimoji="1" lang="en-US" altLang="zh-CN" sz="4000" dirty="0" err="1">
                <a:sym typeface="Wingdings" pitchFamily="2" charset="2"/>
              </a:rPr>
              <a:t></a:t>
            </a:r>
            <a:r>
              <a:rPr kumimoji="1" lang="en-US" altLang="zh-CN" sz="4000" dirty="0" err="1">
                <a:latin typeface="Symbol" pitchFamily="2" charset="2"/>
                <a:sym typeface="Wingdings" pitchFamily="2" charset="2"/>
              </a:rPr>
              <a:t>mmg</a:t>
            </a:r>
            <a:r>
              <a:rPr kumimoji="1" lang="en-US" altLang="zh-CN" sz="4000" dirty="0">
                <a:sym typeface="Wingdings" pitchFamily="2" charset="2"/>
              </a:rPr>
              <a:t> and </a:t>
            </a:r>
            <a:r>
              <a:rPr kumimoji="1" lang="en-US" altLang="zh-CN" sz="4000" dirty="0" err="1">
                <a:latin typeface="Symbol" pitchFamily="2" charset="2"/>
                <a:sym typeface="Wingdings" pitchFamily="2" charset="2"/>
              </a:rPr>
              <a:t>ppg</a:t>
            </a:r>
            <a:endParaRPr kumimoji="1"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FA18F2-5408-364C-984F-8BF240F8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2" y="1403514"/>
            <a:ext cx="4784297" cy="25230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8181D2-CA23-DD47-97EB-735A9DB4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09" y="4788916"/>
            <a:ext cx="2636322" cy="3932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71A0F9-8250-3448-99A3-4AD94E6F9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675" y="1627616"/>
            <a:ext cx="4352075" cy="4172916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DFDEEFF-D6DE-5D43-9B42-4D1C82FA9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5" y="4362980"/>
            <a:ext cx="5735781" cy="1810424"/>
          </a:xfrm>
        </p:spPr>
        <p:txBody>
          <a:bodyPr/>
          <a:lstStyle/>
          <a:p>
            <a:r>
              <a:rPr kumimoji="1" lang="en-US" altLang="zh-CN" dirty="0"/>
              <a:t>Interference =&gt; charge asymmetry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</a:t>
            </a:r>
            <a:r>
              <a:rPr kumimoji="1" lang="en-US" altLang="zh-CN" baseline="-25000" dirty="0"/>
              <a:t>0</a:t>
            </a:r>
            <a:r>
              <a:rPr kumimoji="1" lang="en-US" altLang="zh-CN" dirty="0"/>
              <a:t> =&gt; relative ratio ISR/FSR</a:t>
            </a:r>
          </a:p>
          <a:p>
            <a:r>
              <a:rPr kumimoji="1" lang="en-US" altLang="zh-CN" dirty="0"/>
              <a:t>Need precise efficiency correction</a:t>
            </a:r>
          </a:p>
        </p:txBody>
      </p:sp>
      <p:sp>
        <p:nvSpPr>
          <p:cNvPr id="8" name="幻灯片编号占位符 7">
            <a:extLst>
              <a:ext uri="{FF2B5EF4-FFF2-40B4-BE49-F238E27FC236}">
                <a16:creationId xmlns:a16="http://schemas.microsoft.com/office/drawing/2014/main" id="{4DAD6248-9AC1-E146-B6C8-A4968219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6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BCC249-DD5B-0642-8AA3-9CCCE1AB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5" y="245454"/>
            <a:ext cx="10050834" cy="1400530"/>
          </a:xfrm>
        </p:spPr>
        <p:txBody>
          <a:bodyPr/>
          <a:lstStyle/>
          <a:p>
            <a:r>
              <a:rPr kumimoji="1" lang="en-US" altLang="zh-CN" sz="4000" dirty="0"/>
              <a:t>Charge asymmetry for </a:t>
            </a:r>
            <a:r>
              <a:rPr kumimoji="1" lang="en-US" altLang="zh-CN" sz="4000" dirty="0" err="1"/>
              <a:t>ee</a:t>
            </a:r>
            <a:r>
              <a:rPr kumimoji="1" lang="en-US" altLang="zh-CN" sz="4000" dirty="0" err="1">
                <a:sym typeface="Wingdings" pitchFamily="2" charset="2"/>
              </a:rPr>
              <a:t></a:t>
            </a:r>
            <a:r>
              <a:rPr kumimoji="1" lang="en-US" altLang="zh-CN" sz="4000" dirty="0" err="1">
                <a:latin typeface="Symbol" pitchFamily="2" charset="2"/>
                <a:sym typeface="Wingdings" pitchFamily="2" charset="2"/>
              </a:rPr>
              <a:t>mmg</a:t>
            </a:r>
            <a:r>
              <a:rPr kumimoji="1" lang="en-US" altLang="zh-CN" sz="4000" dirty="0">
                <a:latin typeface="Symbol" pitchFamily="2" charset="2"/>
                <a:sym typeface="Wingdings" pitchFamily="2" charset="2"/>
              </a:rPr>
              <a:t> </a:t>
            </a:r>
            <a:r>
              <a:rPr kumimoji="1" lang="en-US" altLang="zh-CN" sz="4000" dirty="0">
                <a:latin typeface="+mn-lt"/>
                <a:sym typeface="Wingdings" pitchFamily="2" charset="2"/>
              </a:rPr>
              <a:t>and</a:t>
            </a:r>
            <a:r>
              <a:rPr kumimoji="1" lang="en-US" altLang="zh-CN" sz="4000" dirty="0">
                <a:latin typeface="Symbol" pitchFamily="2" charset="2"/>
                <a:sym typeface="Wingdings" pitchFamily="2" charset="2"/>
              </a:rPr>
              <a:t> </a:t>
            </a:r>
            <a:r>
              <a:rPr kumimoji="1" lang="en-US" altLang="zh-CN" sz="4000" dirty="0" err="1">
                <a:latin typeface="Symbol" pitchFamily="2" charset="2"/>
                <a:sym typeface="Wingdings" pitchFamily="2" charset="2"/>
              </a:rPr>
              <a:t>ppg</a:t>
            </a:r>
            <a:endParaRPr kumimoji="1"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19E597-53D4-EE4A-82CD-CF7BF058B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12" y="1400023"/>
            <a:ext cx="4571999" cy="44496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363F03F-A970-4E4A-8B85-163155788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984" y="1394581"/>
            <a:ext cx="4565257" cy="44668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5509D66-B2F3-A44A-B6E4-FBE4379F63CB}"/>
              </a:ext>
            </a:extLst>
          </p:cNvPr>
          <p:cNvSpPr txBox="1"/>
          <p:nvPr/>
        </p:nvSpPr>
        <p:spPr>
          <a:xfrm>
            <a:off x="7491335" y="3808774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ISR </a:t>
            </a:r>
            <a:r>
              <a:rPr kumimoji="1" lang="en-US" altLang="zh-CN" dirty="0">
                <a:solidFill>
                  <a:schemeClr val="bg1"/>
                </a:solidFill>
                <a:latin typeface="Symbol" pitchFamily="2" charset="2"/>
              </a:rPr>
              <a:t>r</a:t>
            </a:r>
            <a:r>
              <a:rPr kumimoji="1" lang="en-US" altLang="zh-CN" dirty="0">
                <a:solidFill>
                  <a:schemeClr val="bg1"/>
                </a:solidFill>
              </a:rPr>
              <a:t> + FSR S-wave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3D8874-0BE7-384A-95A5-4C42D43F9218}"/>
              </a:ext>
            </a:extLst>
          </p:cNvPr>
          <p:cNvSpPr txBox="1"/>
          <p:nvPr/>
        </p:nvSpPr>
        <p:spPr>
          <a:xfrm>
            <a:off x="8594376" y="1558198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ISR + FSR f</a:t>
            </a:r>
            <a:r>
              <a:rPr kumimoji="1" lang="en-US" altLang="zh-CN" baseline="-25000" dirty="0">
                <a:solidFill>
                  <a:srgbClr val="0070C0"/>
                </a:solidFill>
              </a:rPr>
              <a:t>2</a:t>
            </a:r>
            <a:r>
              <a:rPr kumimoji="1" lang="en-US" altLang="zh-CN" dirty="0">
                <a:solidFill>
                  <a:srgbClr val="0070C0"/>
                </a:solidFill>
              </a:rPr>
              <a:t>(1270)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B06B3C70-ECB3-8748-BEE1-29F68C173B08}"/>
              </a:ext>
            </a:extLst>
          </p:cNvPr>
          <p:cNvCxnSpPr>
            <a:cxnSpLocks/>
          </p:cNvCxnSpPr>
          <p:nvPr/>
        </p:nvCxnSpPr>
        <p:spPr>
          <a:xfrm flipH="1" flipV="1">
            <a:off x="8592758" y="3121152"/>
            <a:ext cx="1" cy="656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9A543F21-8B2A-C24C-912E-24D87AA1FB61}"/>
              </a:ext>
            </a:extLst>
          </p:cNvPr>
          <p:cNvCxnSpPr>
            <a:cxnSpLocks/>
          </p:cNvCxnSpPr>
          <p:nvPr/>
        </p:nvCxnSpPr>
        <p:spPr>
          <a:xfrm flipH="1">
            <a:off x="9802368" y="1898983"/>
            <a:ext cx="86516" cy="19216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2040136-33E7-024B-B958-6368775220A0}"/>
              </a:ext>
            </a:extLst>
          </p:cNvPr>
          <p:cNvSpPr txBox="1"/>
          <p:nvPr/>
        </p:nvSpPr>
        <p:spPr>
          <a:xfrm>
            <a:off x="5071872" y="6108192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First measurements</a:t>
            </a:r>
            <a:endParaRPr kumimoji="1" lang="zh-CN" altLang="en-US" dirty="0"/>
          </a:p>
        </p:txBody>
      </p:sp>
      <p:sp>
        <p:nvSpPr>
          <p:cNvPr id="18" name="幻灯片编号占位符 17">
            <a:extLst>
              <a:ext uri="{FF2B5EF4-FFF2-40B4-BE49-F238E27FC236}">
                <a16:creationId xmlns:a16="http://schemas.microsoft.com/office/drawing/2014/main" id="{823FEC6D-8F1E-8F4D-80FC-D4DF20A1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4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95356B-D5CA-0240-9350-08894902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FSR fraction in </a:t>
            </a:r>
            <a:r>
              <a:rPr kumimoji="1" lang="en-US" altLang="zh-CN" sz="4400" dirty="0" err="1"/>
              <a:t>ee</a:t>
            </a:r>
            <a:r>
              <a:rPr kumimoji="1" lang="en-US" altLang="zh-CN" sz="4400" dirty="0" err="1">
                <a:sym typeface="Wingdings" pitchFamily="2" charset="2"/>
              </a:rPr>
              <a:t></a:t>
            </a:r>
            <a:r>
              <a:rPr kumimoji="1" lang="en-US" altLang="zh-CN" sz="4400" dirty="0" err="1">
                <a:latin typeface="Symbol" pitchFamily="2" charset="2"/>
                <a:sym typeface="Wingdings" pitchFamily="2" charset="2"/>
              </a:rPr>
              <a:t>ppg</a:t>
            </a:r>
            <a:r>
              <a:rPr kumimoji="1" lang="en-US" altLang="zh-CN" dirty="0"/>
              <a:t> data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65CE9F-D4C6-8247-BAE1-ADBEDBE5C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472" y="2572512"/>
            <a:ext cx="6416808" cy="3047999"/>
          </a:xfrm>
        </p:spPr>
        <p:txBody>
          <a:bodyPr>
            <a:normAutofit/>
          </a:bodyPr>
          <a:lstStyle/>
          <a:p>
            <a:r>
              <a:rPr lang="en-US" altLang="zh-CN" dirty="0"/>
              <a:t>reduces the value of </a:t>
            </a:r>
            <a:r>
              <a:rPr lang="en-US" altLang="zh-CN" dirty="0" err="1"/>
              <a:t>a</a:t>
            </a:r>
            <a:r>
              <a:rPr lang="en-US" altLang="zh-CN" baseline="-25000" dirty="0" err="1">
                <a:latin typeface="Symbol" pitchFamily="2" charset="2"/>
              </a:rPr>
              <a:t>m</a:t>
            </a:r>
            <a:r>
              <a:rPr lang="en-US" altLang="zh-CN" baseline="30000" dirty="0" err="1">
                <a:latin typeface="Symbol" pitchFamily="2" charset="2"/>
              </a:rPr>
              <a:t>pp</a:t>
            </a:r>
            <a:r>
              <a:rPr lang="el-GR" altLang="zh-CN" dirty="0"/>
              <a:t> </a:t>
            </a:r>
            <a:r>
              <a:rPr lang="en-US" altLang="zh-CN" dirty="0"/>
              <a:t>by (5.1+/-2.3)×10</a:t>
            </a:r>
            <a:r>
              <a:rPr lang="en-US" altLang="zh-CN" baseline="30000" dirty="0"/>
              <a:t>−4</a:t>
            </a:r>
            <a:r>
              <a:rPr lang="en-US" altLang="zh-CN" dirty="0"/>
              <a:t> relative to the BABAR determination</a:t>
            </a:r>
          </a:p>
          <a:p>
            <a:endParaRPr lang="en-US" altLang="zh-CN" dirty="0"/>
          </a:p>
          <a:p>
            <a:r>
              <a:rPr lang="en-US" altLang="zh-CN" dirty="0"/>
              <a:t>Uncertainty of </a:t>
            </a:r>
            <a:r>
              <a:rPr lang="en-US" altLang="zh-CN" dirty="0" err="1"/>
              <a:t>a</a:t>
            </a:r>
            <a:r>
              <a:rPr lang="en-US" altLang="zh-CN" baseline="-25000" dirty="0" err="1">
                <a:latin typeface="Symbol" pitchFamily="2" charset="2"/>
              </a:rPr>
              <a:t>m</a:t>
            </a:r>
            <a:r>
              <a:rPr lang="en-US" altLang="zh-CN" baseline="30000" dirty="0" err="1">
                <a:latin typeface="Symbol" pitchFamily="2" charset="2"/>
              </a:rPr>
              <a:t>pp</a:t>
            </a:r>
            <a:r>
              <a:rPr lang="en-US" altLang="zh-CN" baseline="30000" dirty="0">
                <a:latin typeface="Symbol" pitchFamily="2" charset="2"/>
              </a:rPr>
              <a:t>  </a:t>
            </a:r>
            <a:r>
              <a:rPr lang="en-US" altLang="zh-CN" dirty="0">
                <a:latin typeface="+mn-lt"/>
              </a:rPr>
              <a:t>is </a:t>
            </a:r>
            <a:r>
              <a:rPr lang="en-US" altLang="zh-CN" dirty="0"/>
              <a:t>7.4 × 10</a:t>
            </a:r>
            <a:r>
              <a:rPr lang="zh-CN" altLang="en-US" baseline="30000" dirty="0"/>
              <a:t>−</a:t>
            </a:r>
            <a:r>
              <a:rPr lang="en-US" altLang="zh-CN" baseline="30000" dirty="0"/>
              <a:t>3</a:t>
            </a:r>
          </a:p>
          <a:p>
            <a:endParaRPr lang="en-US" altLang="zh-CN" dirty="0"/>
          </a:p>
          <a:p>
            <a:r>
              <a:rPr lang="en-US" altLang="zh-CN" dirty="0"/>
              <a:t>This measurement justifies that FSR contribution is negligible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DE7E9F-426B-C54D-99E9-1FA621376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1565238"/>
            <a:ext cx="4731891" cy="4509588"/>
          </a:xfrm>
          <a:prstGeom prst="rect">
            <a:avLst/>
          </a:prstGeom>
        </p:spPr>
      </p:pic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662CCD2F-FBC0-A64D-BB5A-3D28A702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9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04302-32EA-A243-9D69-67793222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ISR </a:t>
            </a:r>
            <a:r>
              <a:rPr kumimoji="1" lang="en-US" altLang="zh-CN" dirty="0">
                <a:latin typeface="Symbol" pitchFamily="2" charset="2"/>
              </a:rPr>
              <a:t>pp</a:t>
            </a:r>
            <a:r>
              <a:rPr kumimoji="1" lang="en-US" altLang="zh-CN" dirty="0"/>
              <a:t> at BESIII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C660A7-F8DC-8C4C-960D-C4011F63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18" y="1853248"/>
            <a:ext cx="5547426" cy="101641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zh-CN" dirty="0"/>
              <a:t>Using 2.93fb</a:t>
            </a:r>
            <a:r>
              <a:rPr kumimoji="1" lang="en-US" altLang="zh-CN" baseline="30000" dirty="0"/>
              <a:t>-1 </a:t>
            </a:r>
            <a:r>
              <a:rPr kumimoji="1" lang="en-US" altLang="zh-CN" dirty="0" err="1"/>
              <a:t>ee</a:t>
            </a:r>
            <a:r>
              <a:rPr kumimoji="1" lang="en-US" altLang="zh-CN" dirty="0"/>
              <a:t> data at 3.773 GeV</a:t>
            </a:r>
          </a:p>
          <a:p>
            <a:r>
              <a:rPr kumimoji="1" lang="en-US" altLang="zh-CN" dirty="0"/>
              <a:t>Similar procedure</a:t>
            </a:r>
          </a:p>
          <a:p>
            <a:r>
              <a:rPr kumimoji="1" lang="en-US" altLang="zh-CN" dirty="0"/>
              <a:t>Pion form factor around the rho peak obtained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C9E619-D150-CC4D-B2E3-44BCA5D04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09" y="3298032"/>
            <a:ext cx="4283574" cy="29977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407EE2-3F47-B840-B7E0-9090BD661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415" y="3298032"/>
            <a:ext cx="5769636" cy="27476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8184057-C4AE-9445-A979-B0599BCFF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057"/>
          <a:stretch/>
        </p:blipFill>
        <p:spPr>
          <a:xfrm>
            <a:off x="2312057" y="5449324"/>
            <a:ext cx="1837184" cy="267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C363EB4-9522-674E-9980-8880DF88BAE7}"/>
              </a:ext>
            </a:extLst>
          </p:cNvPr>
          <p:cNvSpPr txBox="1">
            <a:spLocks/>
          </p:cNvSpPr>
          <p:nvPr/>
        </p:nvSpPr>
        <p:spPr>
          <a:xfrm>
            <a:off x="6644574" y="2091883"/>
            <a:ext cx="5547426" cy="1016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kumimoji="1" lang="en-US" altLang="zh-CN" dirty="0" err="1"/>
              <a:t>a</a:t>
            </a:r>
            <a:r>
              <a:rPr kumimoji="1" lang="en-US" altLang="zh-CN" baseline="-25000" dirty="0" err="1">
                <a:latin typeface="Symbol" pitchFamily="2" charset="2"/>
              </a:rPr>
              <a:t>m</a:t>
            </a:r>
            <a:r>
              <a:rPr kumimoji="1" lang="en-US" altLang="zh-CN" baseline="30000" dirty="0" err="1">
                <a:latin typeface="Symbol" pitchFamily="2" charset="2"/>
              </a:rPr>
              <a:t>pp</a:t>
            </a:r>
            <a:r>
              <a:rPr kumimoji="1" lang="en-US" altLang="zh-CN" baseline="30000" dirty="0" err="1"/>
              <a:t>,LO</a:t>
            </a:r>
            <a:r>
              <a:rPr kumimoji="1" lang="en-US" altLang="zh-CN" dirty="0"/>
              <a:t> is between KLOE and </a:t>
            </a:r>
            <a:r>
              <a:rPr kumimoji="1" lang="en-US" altLang="zh-CN" dirty="0" err="1"/>
              <a:t>BaBar</a:t>
            </a:r>
            <a:endParaRPr kumimoji="1" lang="en-US" altLang="zh-CN" dirty="0"/>
          </a:p>
        </p:txBody>
      </p:sp>
      <p:sp>
        <p:nvSpPr>
          <p:cNvPr id="8" name="幻灯片编号占位符 7">
            <a:extLst>
              <a:ext uri="{FF2B5EF4-FFF2-40B4-BE49-F238E27FC236}">
                <a16:creationId xmlns:a16="http://schemas.microsoft.com/office/drawing/2014/main" id="{3E8F114E-5E3F-7745-9C41-6DC47A66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9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613D5-A91E-DC40-9EC6-9D34B7D4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 The story continues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BB22E1-6432-1049-BEB5-8D190BB7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25648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zh-CN" dirty="0"/>
              <a:t>ISR Physics and muon g-2</a:t>
            </a:r>
          </a:p>
          <a:p>
            <a:r>
              <a:rPr kumimoji="1" lang="en-US" altLang="zh-CN" dirty="0"/>
              <a:t>New </a:t>
            </a:r>
            <a:r>
              <a:rPr kumimoji="1" lang="en-US" altLang="zh-CN" dirty="0">
                <a:latin typeface="Symbol" pitchFamily="2" charset="2"/>
              </a:rPr>
              <a:t>pp</a:t>
            </a:r>
            <a:r>
              <a:rPr kumimoji="1" lang="en-US" altLang="zh-CN" dirty="0"/>
              <a:t> ISR results at </a:t>
            </a:r>
            <a:r>
              <a:rPr kumimoji="1" lang="en-US" altLang="zh-CN" dirty="0" err="1"/>
              <a:t>BaBar</a:t>
            </a:r>
            <a:r>
              <a:rPr kumimoji="1" lang="en-US" altLang="zh-CN" dirty="0"/>
              <a:t> (full data set, new method) </a:t>
            </a:r>
            <a:br>
              <a:rPr kumimoji="1" lang="en-US" altLang="zh-CN" dirty="0"/>
            </a:br>
            <a:r>
              <a:rPr kumimoji="1" lang="en-US" altLang="zh-CN" dirty="0"/>
              <a:t>=&gt; new a</a:t>
            </a:r>
            <a:r>
              <a:rPr kumimoji="1" lang="en-US" altLang="zh-CN" baseline="-25000" dirty="0">
                <a:latin typeface="Symbol" pitchFamily="2" charset="2"/>
              </a:rPr>
              <a:t>m</a:t>
            </a:r>
            <a:r>
              <a:rPr kumimoji="1" lang="en-US" altLang="zh-CN" dirty="0"/>
              <a:t> prediction within SM</a:t>
            </a:r>
          </a:p>
          <a:p>
            <a:r>
              <a:rPr kumimoji="1" lang="en-US" altLang="zh-CN" dirty="0"/>
              <a:t>New direct a</a:t>
            </a:r>
            <a:r>
              <a:rPr kumimoji="1" lang="en-US" altLang="zh-CN" baseline="-25000" dirty="0">
                <a:latin typeface="Symbol" pitchFamily="2" charset="2"/>
              </a:rPr>
              <a:t>m</a:t>
            </a:r>
            <a:r>
              <a:rPr kumimoji="1" lang="en-US" altLang="zh-CN" dirty="0"/>
              <a:t> measurement</a:t>
            </a:r>
          </a:p>
          <a:p>
            <a:r>
              <a:rPr kumimoji="1" lang="en-US" altLang="zh-CN" dirty="0"/>
              <a:t>Discrepancy &gt; 5 </a:t>
            </a:r>
            <a:r>
              <a:rPr kumimoji="1" lang="en-US" altLang="zh-CN" dirty="0">
                <a:latin typeface="Symbol" pitchFamily="2" charset="2"/>
              </a:rPr>
              <a:t>s</a:t>
            </a:r>
            <a:r>
              <a:rPr kumimoji="1" lang="en-US" altLang="zh-CN" dirty="0"/>
              <a:t> ? =&gt; new physics?</a:t>
            </a:r>
          </a:p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Experience and spirit in the work with Michel influence my subsequent</a:t>
            </a:r>
            <a:r>
              <a:rPr kumimoji="1" lang="zh-Hans" altLang="en-US" dirty="0"/>
              <a:t> </a:t>
            </a:r>
            <a:r>
              <a:rPr kumimoji="1" lang="en-US" altLang="zh-Hans" dirty="0"/>
              <a:t>work</a:t>
            </a:r>
            <a:endParaRPr kumimoji="1" lang="en-US" altLang="zh-CN" dirty="0"/>
          </a:p>
          <a:p>
            <a:r>
              <a:rPr kumimoji="1" lang="en-US" altLang="zh-CN" dirty="0"/>
              <a:t>First observation of </a:t>
            </a:r>
            <a:r>
              <a:rPr kumimoji="1" lang="en-US" altLang="zh-CN" dirty="0">
                <a:latin typeface="Symbol" pitchFamily="2" charset="2"/>
              </a:rPr>
              <a:t>y</a:t>
            </a:r>
            <a:r>
              <a:rPr kumimoji="1" lang="en-US" altLang="zh-CN" dirty="0"/>
              <a:t>(3686)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en-US" altLang="zh-CN" dirty="0" err="1">
                <a:latin typeface="Symbol" pitchFamily="2" charset="2"/>
                <a:sym typeface="Wingdings" pitchFamily="2" charset="2"/>
              </a:rPr>
              <a:t>gh</a:t>
            </a:r>
            <a:r>
              <a:rPr kumimoji="1" lang="en-US" altLang="zh-CN" baseline="-25000" dirty="0" err="1">
                <a:sym typeface="Wingdings" pitchFamily="2" charset="2"/>
              </a:rPr>
              <a:t>c</a:t>
            </a:r>
            <a:r>
              <a:rPr kumimoji="1" lang="en-US" altLang="zh-CN" dirty="0">
                <a:sym typeface="Wingdings" pitchFamily="2" charset="2"/>
              </a:rPr>
              <a:t>(2S) (a new method to suppress fake photon)</a:t>
            </a:r>
          </a:p>
          <a:p>
            <a:r>
              <a:rPr kumimoji="1" lang="en-US" altLang="zh-CN" dirty="0">
                <a:sym typeface="Wingdings" pitchFamily="2" charset="2"/>
              </a:rPr>
              <a:t>Open charm cross section measurement (ISR/VP correction)</a:t>
            </a:r>
          </a:p>
          <a:p>
            <a:r>
              <a:rPr kumimoji="1" lang="en-US" altLang="zh-CN" dirty="0">
                <a:sym typeface="Wingdings" pitchFamily="2" charset="2"/>
              </a:rPr>
              <a:t>BESIII inner tracker upgrade (offline software system)</a:t>
            </a:r>
          </a:p>
          <a:p>
            <a:r>
              <a:rPr kumimoji="1" lang="en-US" altLang="zh-CN" dirty="0">
                <a:sym typeface="Wingdings" pitchFamily="2" charset="2"/>
              </a:rPr>
              <a:t>……</a:t>
            </a:r>
            <a:endParaRPr kumimoji="1" lang="en-US" altLang="zh-CN" dirty="0"/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A0922C01-EE19-DB49-AA7F-AD637AF1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6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3E37F-F137-DD4E-87C9-7F8E7F20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Physics in and beyond the Standard Model at colliders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39DACC-6628-2643-9961-7FE578E1A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Energy frontier: LHC, SPPC … </a:t>
            </a:r>
            <a:br>
              <a:rPr kumimoji="1" lang="en-US" altLang="zh-CN" dirty="0"/>
            </a:br>
            <a:r>
              <a:rPr kumimoji="1" lang="en-US" altLang="zh-CN" dirty="0"/>
              <a:t>=&gt; direct searches for physics in and beyond the SM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Luminosity frontier: B-factories(</a:t>
            </a:r>
            <a:r>
              <a:rPr kumimoji="1" lang="en-US" altLang="zh-CN" dirty="0" err="1"/>
              <a:t>BaBar</a:t>
            </a:r>
            <a:r>
              <a:rPr kumimoji="1" lang="en-US" altLang="zh-CN" dirty="0"/>
              <a:t>, Belle/Belle-II), super </a:t>
            </a:r>
            <a:r>
              <a:rPr kumimoji="1" lang="en-US" altLang="zh-CN" dirty="0">
                <a:latin typeface="Symbol" pitchFamily="2" charset="2"/>
              </a:rPr>
              <a:t>t</a:t>
            </a:r>
            <a:r>
              <a:rPr kumimoji="1" lang="en-US" altLang="zh-CN" dirty="0"/>
              <a:t>-charm factories, ILC, CEPC …</a:t>
            </a:r>
            <a:br>
              <a:rPr kumimoji="1" lang="en-US" altLang="zh-CN" dirty="0"/>
            </a:br>
            <a:r>
              <a:rPr kumimoji="1" lang="en-US" altLang="zh-CN" dirty="0"/>
              <a:t>=&gt; understand better the SM</a:t>
            </a:r>
            <a:br>
              <a:rPr kumimoji="1" lang="en-US" altLang="zh-CN" dirty="0"/>
            </a:br>
            <a:r>
              <a:rPr kumimoji="1" lang="en-US" altLang="zh-CN" dirty="0"/>
              <a:t>=&gt; precise measurement </a:t>
            </a:r>
            <a:br>
              <a:rPr kumimoji="1" lang="en-US" altLang="zh-CN" dirty="0"/>
            </a:br>
            <a:r>
              <a:rPr kumimoji="1" lang="en-US" altLang="zh-CN" dirty="0"/>
              <a:t>=&gt; search for hint beyond SM</a:t>
            </a:r>
          </a:p>
        </p:txBody>
      </p:sp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6508A7C1-A7CF-1C4D-A69B-5F18410C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5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3E684-B602-294E-ABB5-411F25C8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Low energy</a:t>
            </a:r>
            <a:r>
              <a:rPr lang="en-US" altLang="zh-CN" dirty="0"/>
              <a:t> QCD and hadronic Vacuum Polarization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1FC7D-48EF-5044-983A-155029BB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kumimoji="1" lang="en-US" altLang="zh-CN" dirty="0"/>
              <a:t>Low energy</a:t>
            </a:r>
            <a:r>
              <a:rPr lang="en-US" altLang="zh-CN" dirty="0"/>
              <a:t> QCD: theoretical results model dependent </a:t>
            </a:r>
            <a:br>
              <a:rPr lang="en-US" altLang="zh-CN" dirty="0"/>
            </a:br>
            <a:r>
              <a:rPr lang="en-US" altLang="zh-CN" dirty="0"/>
              <a:t>physics rich and interesting: e.g. hadron spectra, glue-ball, multi-quark states …</a:t>
            </a:r>
          </a:p>
          <a:p>
            <a:r>
              <a:rPr kumimoji="1" lang="en-US" altLang="zh-CN" dirty="0"/>
              <a:t>Hadronic Vacuum Polarization</a:t>
            </a: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A0D36F01-1727-B544-9A9E-C6F3D730C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416" y="3673459"/>
            <a:ext cx="5105400" cy="1600200"/>
          </a:xfrm>
          <a:prstGeom prst="rect">
            <a:avLst/>
          </a:prstGeom>
          <a:solidFill>
            <a:srgbClr val="CCFFCC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wrap="none" anchor="ctr"/>
          <a:lstStyle/>
          <a:p>
            <a:pPr defTabSz="914400"/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38">
            <a:extLst>
              <a:ext uri="{FF2B5EF4-FFF2-40B4-BE49-F238E27FC236}">
                <a16:creationId xmlns:a16="http://schemas.microsoft.com/office/drawing/2014/main" id="{CD13A05F-660D-194A-AA2B-B7DB8F2DB3FA}"/>
              </a:ext>
            </a:extLst>
          </p:cNvPr>
          <p:cNvSpPr>
            <a:spLocks/>
          </p:cNvSpPr>
          <p:nvPr/>
        </p:nvSpPr>
        <p:spPr bwMode="auto">
          <a:xfrm>
            <a:off x="2220491" y="4934993"/>
            <a:ext cx="971550" cy="74613"/>
          </a:xfrm>
          <a:custGeom>
            <a:avLst/>
            <a:gdLst>
              <a:gd name="T0" fmla="*/ 0 w 1248"/>
              <a:gd name="T1" fmla="*/ 96 h 96"/>
              <a:gd name="T2" fmla="*/ 96 w 1248"/>
              <a:gd name="T3" fmla="*/ 0 h 96"/>
              <a:gd name="T4" fmla="*/ 192 w 1248"/>
              <a:gd name="T5" fmla="*/ 96 h 96"/>
              <a:gd name="T6" fmla="*/ 288 w 1248"/>
              <a:gd name="T7" fmla="*/ 0 h 96"/>
              <a:gd name="T8" fmla="*/ 384 w 1248"/>
              <a:gd name="T9" fmla="*/ 96 h 96"/>
              <a:gd name="T10" fmla="*/ 480 w 1248"/>
              <a:gd name="T11" fmla="*/ 0 h 96"/>
              <a:gd name="T12" fmla="*/ 576 w 1248"/>
              <a:gd name="T13" fmla="*/ 96 h 96"/>
              <a:gd name="T14" fmla="*/ 672 w 1248"/>
              <a:gd name="T15" fmla="*/ 0 h 96"/>
              <a:gd name="T16" fmla="*/ 768 w 1248"/>
              <a:gd name="T17" fmla="*/ 96 h 96"/>
              <a:gd name="T18" fmla="*/ 864 w 1248"/>
              <a:gd name="T19" fmla="*/ 0 h 96"/>
              <a:gd name="T20" fmla="*/ 960 w 1248"/>
              <a:gd name="T21" fmla="*/ 96 h 96"/>
              <a:gd name="T22" fmla="*/ 1056 w 1248"/>
              <a:gd name="T23" fmla="*/ 0 h 96"/>
              <a:gd name="T24" fmla="*/ 1152 w 1248"/>
              <a:gd name="T25" fmla="*/ 96 h 96"/>
              <a:gd name="T26" fmla="*/ 1248 w 1248"/>
              <a:gd name="T2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8" h="96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96"/>
                  <a:pt x="192" y="96"/>
                </a:cubicBezTo>
                <a:cubicBezTo>
                  <a:pt x="224" y="96"/>
                  <a:pt x="256" y="0"/>
                  <a:pt x="288" y="0"/>
                </a:cubicBezTo>
                <a:cubicBezTo>
                  <a:pt x="320" y="0"/>
                  <a:pt x="352" y="96"/>
                  <a:pt x="384" y="96"/>
                </a:cubicBezTo>
                <a:cubicBezTo>
                  <a:pt x="416" y="96"/>
                  <a:pt x="448" y="0"/>
                  <a:pt x="480" y="0"/>
                </a:cubicBezTo>
                <a:cubicBezTo>
                  <a:pt x="512" y="0"/>
                  <a:pt x="544" y="96"/>
                  <a:pt x="576" y="96"/>
                </a:cubicBezTo>
                <a:cubicBezTo>
                  <a:pt x="608" y="96"/>
                  <a:pt x="640" y="0"/>
                  <a:pt x="672" y="0"/>
                </a:cubicBezTo>
                <a:cubicBezTo>
                  <a:pt x="704" y="0"/>
                  <a:pt x="736" y="96"/>
                  <a:pt x="768" y="96"/>
                </a:cubicBezTo>
                <a:cubicBezTo>
                  <a:pt x="800" y="96"/>
                  <a:pt x="832" y="0"/>
                  <a:pt x="864" y="0"/>
                </a:cubicBezTo>
                <a:cubicBezTo>
                  <a:pt x="896" y="0"/>
                  <a:pt x="928" y="96"/>
                  <a:pt x="960" y="96"/>
                </a:cubicBezTo>
                <a:cubicBezTo>
                  <a:pt x="992" y="96"/>
                  <a:pt x="1024" y="0"/>
                  <a:pt x="1056" y="0"/>
                </a:cubicBezTo>
                <a:cubicBezTo>
                  <a:pt x="1088" y="0"/>
                  <a:pt x="1120" y="96"/>
                  <a:pt x="1152" y="96"/>
                </a:cubicBezTo>
                <a:cubicBezTo>
                  <a:pt x="1184" y="96"/>
                  <a:pt x="1216" y="48"/>
                  <a:pt x="1248" y="0"/>
                </a:cubicBezTo>
              </a:path>
            </a:pathLst>
          </a:cu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Text Box 39">
            <a:extLst>
              <a:ext uri="{FF2B5EF4-FFF2-40B4-BE49-F238E27FC236}">
                <a16:creationId xmlns:a16="http://schemas.microsoft.com/office/drawing/2014/main" id="{90D0A9B1-C40B-BB4F-95D8-F908FC6EC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816" y="4740259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[                    ]  </a:t>
            </a:r>
            <a:r>
              <a:rPr lang="en-US" dirty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  |                   hadrons  |</a:t>
            </a:r>
            <a:r>
              <a:rPr lang="en-US" baseline="30000" dirty="0">
                <a:solidFill>
                  <a:prstClr val="black"/>
                </a:solidFill>
                <a:latin typeface="Arial" charset="0"/>
                <a:sym typeface="Symbol" pitchFamily="18" charset="2"/>
              </a:rPr>
              <a:t>2</a:t>
            </a:r>
            <a:endParaRPr lang="en-US" baseline="30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Oval 40" descr="Diagonales larges vers le haut">
            <a:extLst>
              <a:ext uri="{FF2B5EF4-FFF2-40B4-BE49-F238E27FC236}">
                <a16:creationId xmlns:a16="http://schemas.microsoft.com/office/drawing/2014/main" id="{48D60A83-1333-EF4A-98D5-91500CC85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291" y="4782593"/>
            <a:ext cx="381000" cy="381000"/>
          </a:xfrm>
          <a:prstGeom prst="ellipse">
            <a:avLst/>
          </a:prstGeom>
          <a:pattFill prst="wdUpDiag">
            <a:fgClr>
              <a:srgbClr val="5F5F5F"/>
            </a:fgClr>
            <a:bgClr>
              <a:sysClr val="window" lastClr="FFFFFF"/>
            </a:bgClr>
          </a:pattFill>
          <a:ln w="158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Line 41">
            <a:extLst>
              <a:ext uri="{FF2B5EF4-FFF2-40B4-BE49-F238E27FC236}">
                <a16:creationId xmlns:a16="http://schemas.microsoft.com/office/drawing/2014/main" id="{61E68850-BC8E-1A42-8975-61A1822F6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0554" y="4630193"/>
            <a:ext cx="4762" cy="665163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val 42">
            <a:extLst>
              <a:ext uri="{FF2B5EF4-FFF2-40B4-BE49-F238E27FC236}">
                <a16:creationId xmlns:a16="http://schemas.microsoft.com/office/drawing/2014/main" id="{50569148-340C-E941-AA56-B97B43A91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41" y="4957218"/>
            <a:ext cx="57150" cy="571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val 43">
            <a:extLst>
              <a:ext uri="{FF2B5EF4-FFF2-40B4-BE49-F238E27FC236}">
                <a16:creationId xmlns:a16="http://schemas.microsoft.com/office/drawing/2014/main" id="{FEBF2CBD-CD66-3942-BDB3-921F326EA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129" y="4950868"/>
            <a:ext cx="57150" cy="571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AE6DC299-41E4-574B-83C6-AF73D3EB40DF}"/>
              </a:ext>
            </a:extLst>
          </p:cNvPr>
          <p:cNvSpPr>
            <a:spLocks/>
          </p:cNvSpPr>
          <p:nvPr/>
        </p:nvSpPr>
        <p:spPr bwMode="auto">
          <a:xfrm>
            <a:off x="4008016" y="4901127"/>
            <a:ext cx="673100" cy="74613"/>
          </a:xfrm>
          <a:custGeom>
            <a:avLst/>
            <a:gdLst>
              <a:gd name="T0" fmla="*/ 0 w 424"/>
              <a:gd name="T1" fmla="*/ 47 h 47"/>
              <a:gd name="T2" fmla="*/ 47 w 424"/>
              <a:gd name="T3" fmla="*/ 0 h 47"/>
              <a:gd name="T4" fmla="*/ 94 w 424"/>
              <a:gd name="T5" fmla="*/ 47 h 47"/>
              <a:gd name="T6" fmla="*/ 141 w 424"/>
              <a:gd name="T7" fmla="*/ 0 h 47"/>
              <a:gd name="T8" fmla="*/ 188 w 424"/>
              <a:gd name="T9" fmla="*/ 47 h 47"/>
              <a:gd name="T10" fmla="*/ 235 w 424"/>
              <a:gd name="T11" fmla="*/ 0 h 47"/>
              <a:gd name="T12" fmla="*/ 282 w 424"/>
              <a:gd name="T13" fmla="*/ 47 h 47"/>
              <a:gd name="T14" fmla="*/ 330 w 424"/>
              <a:gd name="T15" fmla="*/ 0 h 47"/>
              <a:gd name="T16" fmla="*/ 377 w 424"/>
              <a:gd name="T17" fmla="*/ 47 h 47"/>
              <a:gd name="T18" fmla="*/ 424 w 424"/>
              <a:gd name="T1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" h="47">
                <a:moveTo>
                  <a:pt x="0" y="47"/>
                </a:moveTo>
                <a:cubicBezTo>
                  <a:pt x="16" y="24"/>
                  <a:pt x="31" y="0"/>
                  <a:pt x="47" y="0"/>
                </a:cubicBezTo>
                <a:cubicBezTo>
                  <a:pt x="63" y="0"/>
                  <a:pt x="78" y="47"/>
                  <a:pt x="94" y="47"/>
                </a:cubicBezTo>
                <a:cubicBezTo>
                  <a:pt x="110" y="47"/>
                  <a:pt x="126" y="0"/>
                  <a:pt x="141" y="0"/>
                </a:cubicBezTo>
                <a:cubicBezTo>
                  <a:pt x="157" y="0"/>
                  <a:pt x="173" y="47"/>
                  <a:pt x="188" y="47"/>
                </a:cubicBezTo>
                <a:cubicBezTo>
                  <a:pt x="204" y="47"/>
                  <a:pt x="220" y="0"/>
                  <a:pt x="235" y="0"/>
                </a:cubicBezTo>
                <a:cubicBezTo>
                  <a:pt x="251" y="0"/>
                  <a:pt x="267" y="47"/>
                  <a:pt x="282" y="47"/>
                </a:cubicBezTo>
                <a:cubicBezTo>
                  <a:pt x="298" y="47"/>
                  <a:pt x="314" y="0"/>
                  <a:pt x="330" y="0"/>
                </a:cubicBezTo>
                <a:cubicBezTo>
                  <a:pt x="345" y="0"/>
                  <a:pt x="361" y="47"/>
                  <a:pt x="377" y="47"/>
                </a:cubicBezTo>
                <a:cubicBezTo>
                  <a:pt x="392" y="47"/>
                  <a:pt x="416" y="8"/>
                  <a:pt x="424" y="0"/>
                </a:cubicBezTo>
              </a:path>
            </a:pathLst>
          </a:cu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AutoShape 45">
            <a:extLst>
              <a:ext uri="{FF2B5EF4-FFF2-40B4-BE49-F238E27FC236}">
                <a16:creationId xmlns:a16="http://schemas.microsoft.com/office/drawing/2014/main" id="{B526AB35-7185-4649-A2F2-FE2C035D6DD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73191" y="4670940"/>
            <a:ext cx="304800" cy="533400"/>
          </a:xfrm>
          <a:custGeom>
            <a:avLst/>
            <a:gdLst>
              <a:gd name="G0" fmla="+- 9014 0 0"/>
              <a:gd name="G1" fmla="+- 11014427 0 0"/>
              <a:gd name="G2" fmla="+- 0 0 11014427"/>
              <a:gd name="T0" fmla="*/ 0 256 1"/>
              <a:gd name="T1" fmla="*/ 180 256 1"/>
              <a:gd name="G3" fmla="+- 11014427 T0 T1"/>
              <a:gd name="T2" fmla="*/ 0 256 1"/>
              <a:gd name="T3" fmla="*/ 90 256 1"/>
              <a:gd name="G4" fmla="+- 11014427 T2 T3"/>
              <a:gd name="G5" fmla="*/ G4 2 1"/>
              <a:gd name="T4" fmla="*/ 90 256 1"/>
              <a:gd name="T5" fmla="*/ 0 256 1"/>
              <a:gd name="G6" fmla="+- 11014427 T4 T5"/>
              <a:gd name="G7" fmla="*/ G6 2 1"/>
              <a:gd name="G8" fmla="abs 1101442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014"/>
              <a:gd name="G18" fmla="*/ 9014 1 2"/>
              <a:gd name="G19" fmla="+- G18 5400 0"/>
              <a:gd name="G20" fmla="cos G19 11014427"/>
              <a:gd name="G21" fmla="sin G19 11014427"/>
              <a:gd name="G22" fmla="+- G20 10800 0"/>
              <a:gd name="G23" fmla="+- G21 10800 0"/>
              <a:gd name="G24" fmla="+- 10800 0 G20"/>
              <a:gd name="G25" fmla="+- 9014 10800 0"/>
              <a:gd name="G26" fmla="?: G9 G17 G25"/>
              <a:gd name="G27" fmla="?: G9 0 21600"/>
              <a:gd name="G28" fmla="cos 10800 11014427"/>
              <a:gd name="G29" fmla="sin 10800 11014427"/>
              <a:gd name="G30" fmla="sin 9014 11014427"/>
              <a:gd name="G31" fmla="+- G28 10800 0"/>
              <a:gd name="G32" fmla="+- G29 10800 0"/>
              <a:gd name="G33" fmla="+- G30 10800 0"/>
              <a:gd name="G34" fmla="?: G4 0 G31"/>
              <a:gd name="G35" fmla="?: 11014427 G34 0"/>
              <a:gd name="G36" fmla="?: G6 G35 G31"/>
              <a:gd name="G37" fmla="+- 21600 0 G36"/>
              <a:gd name="G38" fmla="?: G4 0 G33"/>
              <a:gd name="G39" fmla="?: 1101442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107 w 21600"/>
              <a:gd name="T15" fmla="*/ 12848 h 21600"/>
              <a:gd name="T16" fmla="*/ 10800 w 21600"/>
              <a:gd name="T17" fmla="*/ 1786 h 21600"/>
              <a:gd name="T18" fmla="*/ 20493 w 21600"/>
              <a:gd name="T19" fmla="*/ 1284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980" y="12663"/>
                </a:moveTo>
                <a:cubicBezTo>
                  <a:pt x="1851" y="12051"/>
                  <a:pt x="1786" y="11426"/>
                  <a:pt x="1786" y="10800"/>
                </a:cubicBezTo>
                <a:cubicBezTo>
                  <a:pt x="1786" y="5821"/>
                  <a:pt x="5821" y="1786"/>
                  <a:pt x="10800" y="1786"/>
                </a:cubicBezTo>
                <a:cubicBezTo>
                  <a:pt x="15778" y="1786"/>
                  <a:pt x="19814" y="5821"/>
                  <a:pt x="19814" y="10800"/>
                </a:cubicBezTo>
                <a:cubicBezTo>
                  <a:pt x="19814" y="11426"/>
                  <a:pt x="19748" y="12051"/>
                  <a:pt x="19619" y="12663"/>
                </a:cubicBezTo>
                <a:lnTo>
                  <a:pt x="21366" y="13033"/>
                </a:lnTo>
                <a:cubicBezTo>
                  <a:pt x="21521" y="12298"/>
                  <a:pt x="21600" y="1155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550"/>
                  <a:pt x="78" y="12298"/>
                  <a:pt x="233" y="13033"/>
                </a:cubicBezTo>
                <a:close/>
              </a:path>
            </a:pathLst>
          </a:custGeom>
          <a:solidFill>
            <a:srgbClr val="808080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Oval 46">
            <a:extLst>
              <a:ext uri="{FF2B5EF4-FFF2-40B4-BE49-F238E27FC236}">
                <a16:creationId xmlns:a16="http://schemas.microsoft.com/office/drawing/2014/main" id="{9D024D06-37B5-B64B-97F5-A4B010EA6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616" y="4901127"/>
            <a:ext cx="57150" cy="571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fr-FR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8" name="Object 47">
            <a:extLst>
              <a:ext uri="{FF2B5EF4-FFF2-40B4-BE49-F238E27FC236}">
                <a16:creationId xmlns:a16="http://schemas.microsoft.com/office/drawing/2014/main" id="{3F91701D-15AE-2A47-8E07-7E7982F4BA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264510"/>
              </p:ext>
            </p:extLst>
          </p:nvPr>
        </p:nvGraphicFramePr>
        <p:xfrm>
          <a:off x="1798216" y="3825859"/>
          <a:ext cx="4343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3" imgW="2692400" imgH="419100" progId="Equation.3">
                  <p:embed/>
                </p:oleObj>
              </mc:Choice>
              <mc:Fallback>
                <p:oleObj name="Equation" r:id="rId3" imgW="2692400" imgH="419100" progId="Equation.3">
                  <p:embed/>
                  <p:pic>
                    <p:nvPicPr>
                      <p:cNvPr id="28779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216" y="3825859"/>
                        <a:ext cx="43434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>
            <a:extLst>
              <a:ext uri="{FF2B5EF4-FFF2-40B4-BE49-F238E27FC236}">
                <a16:creationId xmlns:a16="http://schemas.microsoft.com/office/drawing/2014/main" id="{25099C06-93A7-4B49-9C92-DFE81F0A9482}"/>
              </a:ext>
            </a:extLst>
          </p:cNvPr>
          <p:cNvSpPr/>
          <p:nvPr/>
        </p:nvSpPr>
        <p:spPr>
          <a:xfrm>
            <a:off x="3635013" y="5475040"/>
            <a:ext cx="258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B0F0"/>
                </a:solidFill>
                <a:sym typeface="Symbol" pitchFamily="18" charset="2"/>
              </a:rPr>
              <a:t>Bouchiat</a:t>
            </a:r>
            <a:r>
              <a:rPr lang="en-US" altLang="zh-CN" dirty="0">
                <a:solidFill>
                  <a:srgbClr val="00B0F0"/>
                </a:solidFill>
                <a:sym typeface="Symbol" pitchFamily="18" charset="2"/>
              </a:rPr>
              <a:t>-Michel 1961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40" name="Picture 8">
            <a:extLst>
              <a:ext uri="{FF2B5EF4-FFF2-40B4-BE49-F238E27FC236}">
                <a16:creationId xmlns:a16="http://schemas.microsoft.com/office/drawing/2014/main" id="{484C9FA3-3564-2B49-8BD5-E349E95AE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8936" y="4359256"/>
            <a:ext cx="1680210" cy="186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2A0FED8C-B9E0-1048-ABF7-AF708E20C709}"/>
              </a:ext>
            </a:extLst>
          </p:cNvPr>
          <p:cNvSpPr/>
          <p:nvPr/>
        </p:nvSpPr>
        <p:spPr>
          <a:xfrm>
            <a:off x="9155087" y="6334661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 hadronic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3" name="Picture 12">
            <a:extLst>
              <a:ext uri="{FF2B5EF4-FFF2-40B4-BE49-F238E27FC236}">
                <a16:creationId xmlns:a16="http://schemas.microsoft.com/office/drawing/2014/main" id="{E520ABBC-5D1E-F845-84E9-21327663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2374" y="3627988"/>
            <a:ext cx="322326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EC4BCA8C-1ED0-2043-8C9E-8010C2D1D169}"/>
              </a:ext>
            </a:extLst>
          </p:cNvPr>
          <p:cNvSpPr/>
          <p:nvPr/>
        </p:nvSpPr>
        <p:spPr>
          <a:xfrm>
            <a:off x="10810958" y="3507716"/>
            <a:ext cx="642942" cy="6429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0B35CDEA-D194-9C42-AC0F-185986D104C6}"/>
              </a:ext>
            </a:extLst>
          </p:cNvPr>
          <p:cNvCxnSpPr>
            <a:cxnSpLocks/>
            <a:stCxn id="44" idx="3"/>
          </p:cNvCxnSpPr>
          <p:nvPr/>
        </p:nvCxnSpPr>
        <p:spPr>
          <a:xfrm flipH="1">
            <a:off x="10498667" y="4056501"/>
            <a:ext cx="406448" cy="68375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幻灯片编号占位符 48">
            <a:extLst>
              <a:ext uri="{FF2B5EF4-FFF2-40B4-BE49-F238E27FC236}">
                <a16:creationId xmlns:a16="http://schemas.microsoft.com/office/drawing/2014/main" id="{1C309012-AC10-C543-AB28-87478C54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2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6E3B0A-509D-3B41-800E-C0B9BA4D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err="1">
                <a:solidFill>
                  <a:schemeClr val="tx1"/>
                </a:solidFill>
                <a:cs typeface="Arial" charset="0"/>
              </a:rPr>
              <a:t>Lowest</a:t>
            </a:r>
            <a:r>
              <a:rPr lang="de-DE" altLang="zh-CN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DE" altLang="zh-CN" dirty="0" err="1">
                <a:solidFill>
                  <a:schemeClr val="tx1"/>
                </a:solidFill>
                <a:cs typeface="Arial" charset="0"/>
              </a:rPr>
              <a:t>order</a:t>
            </a:r>
            <a:r>
              <a:rPr lang="de-DE" altLang="zh-CN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DE" altLang="zh-CN" dirty="0" err="1">
                <a:solidFill>
                  <a:schemeClr val="tx1"/>
                </a:solidFill>
                <a:cs typeface="Arial" charset="0"/>
              </a:rPr>
              <a:t>hadronic</a:t>
            </a:r>
            <a:r>
              <a:rPr lang="de-DE" altLang="zh-CN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DE" altLang="zh-CN" dirty="0" err="1">
                <a:solidFill>
                  <a:schemeClr val="tx1"/>
                </a:solidFill>
                <a:cs typeface="Arial" charset="0"/>
              </a:rPr>
              <a:t>contribution</a:t>
            </a:r>
            <a:r>
              <a:rPr lang="de-DE" altLang="zh-CN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DE" altLang="zh-CN" dirty="0" err="1">
                <a:solidFill>
                  <a:schemeClr val="tx1"/>
                </a:solidFill>
                <a:cs typeface="Arial" charset="0"/>
              </a:rPr>
              <a:t>a</a:t>
            </a:r>
            <a:r>
              <a:rPr lang="de-DE" altLang="zh-CN" baseline="-25000" dirty="0" err="1">
                <a:solidFill>
                  <a:schemeClr val="tx1"/>
                </a:solidFill>
                <a:latin typeface="Symbol" pitchFamily="2" charset="2"/>
                <a:cs typeface="Arial" charset="0"/>
              </a:rPr>
              <a:t>m</a:t>
            </a:r>
            <a:r>
              <a:rPr lang="de-DE" altLang="zh-CN" baseline="30000" dirty="0" err="1">
                <a:solidFill>
                  <a:schemeClr val="tx1"/>
                </a:solidFill>
                <a:cs typeface="Arial" charset="0"/>
              </a:rPr>
              <a:t>had,LO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EF7AC31-84DC-8044-AF78-DD88A082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150" y="2233217"/>
            <a:ext cx="3352800" cy="9144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pic>
        <p:nvPicPr>
          <p:cNvPr id="5" name="Picture 5" descr="kernel">
            <a:extLst>
              <a:ext uri="{FF2B5EF4-FFF2-40B4-BE49-F238E27FC236}">
                <a16:creationId xmlns:a16="http://schemas.microsoft.com/office/drawing/2014/main" id="{18CB1B7A-C2FA-1B47-BF35-5F8FC031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85" y="1619749"/>
            <a:ext cx="3382962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B0F1C855-684C-A641-A7F4-5F20E2F42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828413"/>
              </p:ext>
            </p:extLst>
          </p:nvPr>
        </p:nvGraphicFramePr>
        <p:xfrm>
          <a:off x="2423590" y="2311005"/>
          <a:ext cx="306387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4" imgW="1926000" imgH="468000" progId="">
                  <p:embed/>
                </p:oleObj>
              </mc:Choice>
              <mc:Fallback>
                <p:oleObj name="Equation" r:id="rId4" imgW="1926000" imgH="468000" progId="">
                  <p:embed/>
                  <p:pic>
                    <p:nvPicPr>
                      <p:cNvPr id="2877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0" y="2311005"/>
                        <a:ext cx="3063875" cy="760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C0C0C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14">
            <a:extLst>
              <a:ext uri="{FF2B5EF4-FFF2-40B4-BE49-F238E27FC236}">
                <a16:creationId xmlns:a16="http://schemas.microsoft.com/office/drawing/2014/main" id="{12531DC7-3FC0-F242-8AA0-EB5BA5BB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525" y="2279255"/>
            <a:ext cx="762000" cy="7334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476ECDAA-1549-6543-A783-FE0F89E57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542" y="3157241"/>
            <a:ext cx="274739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 dirty="0">
                <a:solidFill>
                  <a:srgbClr val="00B0F0"/>
                </a:solidFill>
                <a:latin typeface="Arial" charset="0"/>
                <a:sym typeface="Symbol" pitchFamily="18" charset="2"/>
              </a:rPr>
              <a:t>Dispersion relation</a:t>
            </a:r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64B53902-B153-F147-A3C7-0B45C8C49F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3605" y="2203054"/>
            <a:ext cx="2881862" cy="193686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FA2DB6AF-875C-DC4F-95B4-2C9EBC3FD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67" y="574607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</a:t>
            </a:r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id="{78AD6D8A-D4CD-C249-BA32-73C2088B4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05" y="6168353"/>
            <a:ext cx="433387" cy="431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2" name="Image 25">
            <a:extLst>
              <a:ext uri="{FF2B5EF4-FFF2-40B4-BE49-F238E27FC236}">
                <a16:creationId xmlns:a16="http://schemas.microsoft.com/office/drawing/2014/main" id="{2AB4BB7F-CB57-5C4A-8D79-84A4C6FB2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7" y="3934741"/>
            <a:ext cx="55372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26">
            <a:extLst>
              <a:ext uri="{FF2B5EF4-FFF2-40B4-BE49-F238E27FC236}">
                <a16:creationId xmlns:a16="http://schemas.microsoft.com/office/drawing/2014/main" id="{45E08651-1839-9246-B568-5E23DCB0E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90" y="4053357"/>
            <a:ext cx="1185862" cy="33813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HLMNT 11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059E35C-D345-7744-8A8C-08155A4E92E4}"/>
              </a:ext>
            </a:extLst>
          </p:cNvPr>
          <p:cNvSpPr txBox="1"/>
          <p:nvPr/>
        </p:nvSpPr>
        <p:spPr>
          <a:xfrm>
            <a:off x="2971654" y="5728040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Symbol" panose="05050102010706020507" pitchFamily="18" charset="2"/>
              </a:rPr>
              <a:t>pp</a:t>
            </a:r>
            <a:endParaRPr lang="zh-CN" altLang="en-US" sz="28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8B69D00-DF09-E541-B47C-44E0A59DB6A9}"/>
              </a:ext>
            </a:extLst>
          </p:cNvPr>
          <p:cNvSpPr txBox="1"/>
          <p:nvPr/>
        </p:nvSpPr>
        <p:spPr>
          <a:xfrm>
            <a:off x="5609676" y="5416802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latin typeface="Symbol" panose="05050102010706020507" pitchFamily="18" charset="2"/>
              </a:rPr>
              <a:t>pp</a:t>
            </a:r>
            <a:endParaRPr lang="zh-CN" altLang="en-US" sz="28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A7604355-A1E3-534E-9F8A-6A162A486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190" y="4745854"/>
            <a:ext cx="538414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en-US" sz="2000" dirty="0">
                <a:sym typeface="Wingdings" panose="05000000000000000000" pitchFamily="2" charset="2"/>
              </a:rPr>
              <a:t> Energy region 0.6-0.9  GeV dominates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en-US" sz="2000" dirty="0">
                <a:sym typeface="Wingdings" panose="05000000000000000000" pitchFamily="2" charset="2"/>
              </a:rPr>
              <a:t> 2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sz="2000" dirty="0">
                <a:sym typeface="Wingdings" panose="05000000000000000000" pitchFamily="2" charset="2"/>
              </a:rPr>
              <a:t> channel contributes more than 70%</a:t>
            </a:r>
          </a:p>
        </p:txBody>
      </p:sp>
      <p:sp>
        <p:nvSpPr>
          <p:cNvPr id="17" name="幻灯片编号占位符 16">
            <a:extLst>
              <a:ext uri="{FF2B5EF4-FFF2-40B4-BE49-F238E27FC236}">
                <a16:creationId xmlns:a16="http://schemas.microsoft.com/office/drawing/2014/main" id="{4A785E7A-D1E0-E64E-B207-201A8DBD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5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13C03-ACCC-2347-A64F-509B3E1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ISR method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CEFC7-8677-074E-9030-D339E8F4F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88382"/>
            <a:ext cx="10190122" cy="4195481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Initial State radiation =&gt; </a:t>
            </a:r>
            <a:r>
              <a:rPr kumimoji="1" lang="en-US" altLang="zh-CN" dirty="0" err="1"/>
              <a:t>ee</a:t>
            </a:r>
            <a:r>
              <a:rPr kumimoji="1" lang="en-US" altLang="zh-CN" dirty="0"/>
              <a:t> annihilation at lower energy</a:t>
            </a:r>
          </a:p>
          <a:p>
            <a:r>
              <a:rPr kumimoji="1" lang="en-US" altLang="zh-CN" dirty="0"/>
              <a:t>High luminosity =&gt; enough statistics to measure cross section at lower energy with ISR events</a:t>
            </a:r>
          </a:p>
          <a:p>
            <a:r>
              <a:rPr lang="en-US" altLang="zh-CN" dirty="0"/>
              <a:t>For instance, ISR</a:t>
            </a:r>
            <a:r>
              <a:rPr lang="zh-Hans" altLang="en-US" dirty="0"/>
              <a:t> </a:t>
            </a:r>
            <a:r>
              <a:rPr lang="en-US" altLang="zh-CN" dirty="0"/>
              <a:t>at </a:t>
            </a:r>
            <a:r>
              <a:rPr lang="en-US" altLang="zh-CN" dirty="0" err="1"/>
              <a:t>BaBar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High energy (E*</a:t>
            </a:r>
            <a:r>
              <a:rPr lang="en-US" altLang="zh-CN" baseline="-25000" dirty="0">
                <a:latin typeface="Symbol" pitchFamily="18" charset="2"/>
              </a:rPr>
              <a:t>g</a:t>
            </a:r>
            <a:r>
              <a:rPr lang="en-US" altLang="zh-CN" dirty="0"/>
              <a:t> &gt;3 GeV) detected at large angle  → defines √s’ = E</a:t>
            </a:r>
            <a:r>
              <a:rPr lang="en-US" altLang="zh-CN" baseline="-25000" dirty="0"/>
              <a:t>CM</a:t>
            </a:r>
            <a:r>
              <a:rPr lang="en-US" altLang="zh-CN" dirty="0"/>
              <a:t> and provides strong background rejection</a:t>
            </a:r>
          </a:p>
          <a:p>
            <a:pPr lvl="1"/>
            <a:r>
              <a:rPr lang="en-US" altLang="zh-CN" dirty="0"/>
              <a:t>Final state can be hadronic or leptonic (QED) → </a:t>
            </a:r>
            <a:r>
              <a:rPr lang="en-US" altLang="zh-CN" dirty="0" err="1">
                <a:latin typeface="Symbol" pitchFamily="18" charset="2"/>
              </a:rPr>
              <a:t>m</a:t>
            </a:r>
            <a:r>
              <a:rPr lang="en-US" altLang="zh-CN" baseline="30000" dirty="0" err="1">
                <a:latin typeface="Symbol" pitchFamily="18" charset="2"/>
              </a:rPr>
              <a:t>+</a:t>
            </a:r>
            <a:r>
              <a:rPr lang="en-US" altLang="zh-CN" dirty="0" err="1">
                <a:latin typeface="Symbol" pitchFamily="18" charset="2"/>
              </a:rPr>
              <a:t>m</a:t>
            </a:r>
            <a:r>
              <a:rPr lang="en-US" altLang="zh-CN" baseline="30000" dirty="0" err="1">
                <a:latin typeface="Symbol" pitchFamily="18" charset="2"/>
              </a:rPr>
              <a:t>-</a:t>
            </a:r>
            <a:r>
              <a:rPr lang="en-US" altLang="zh-CN" dirty="0" err="1">
                <a:latin typeface="Symbol" pitchFamily="18" charset="2"/>
              </a:rPr>
              <a:t>g</a:t>
            </a:r>
            <a:r>
              <a:rPr lang="en-US" altLang="zh-CN" dirty="0">
                <a:latin typeface="Symbol" pitchFamily="18" charset="2"/>
              </a:rPr>
              <a:t>(g)</a:t>
            </a:r>
            <a:r>
              <a:rPr lang="en-US" altLang="zh-CN" dirty="0"/>
              <a:t> events used to get ISR luminosity</a:t>
            </a:r>
          </a:p>
          <a:p>
            <a:pPr lvl="1"/>
            <a:r>
              <a:rPr lang="en-US" altLang="zh-CN" dirty="0"/>
              <a:t>Kinematic fit including ISR photons</a:t>
            </a:r>
            <a:br>
              <a:rPr lang="en-US" altLang="zh-CN" dirty="0"/>
            </a:br>
            <a:r>
              <a:rPr lang="en-US" altLang="zh-CN" dirty="0"/>
              <a:t>removes background; improves mass resolution (a few MeV)</a:t>
            </a:r>
          </a:p>
          <a:p>
            <a:pPr lvl="1"/>
            <a:r>
              <a:rPr lang="en-US" altLang="zh-CN" dirty="0"/>
              <a:t>continuous measurement from threshold to 3-5 GeV</a:t>
            </a:r>
            <a:endParaRPr kumimoji="1" lang="zh-CN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914D27-41DF-AF4C-8145-D8A8CF5BC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3"/>
          <a:stretch/>
        </p:blipFill>
        <p:spPr bwMode="auto">
          <a:xfrm>
            <a:off x="5348472" y="206436"/>
            <a:ext cx="4064000" cy="189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幻灯片编号占位符 4">
            <a:extLst>
              <a:ext uri="{FF2B5EF4-FFF2-40B4-BE49-F238E27FC236}">
                <a16:creationId xmlns:a16="http://schemas.microsoft.com/office/drawing/2014/main" id="{9AF3D6D2-318B-6142-80C5-622827BB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9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531F3-CE79-7841-9BDA-3B715F6D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Precise measurement of </a:t>
            </a:r>
            <a:r>
              <a:rPr kumimoji="1" lang="en-US" altLang="zh-CN" dirty="0" err="1"/>
              <a:t>ee</a:t>
            </a:r>
            <a:r>
              <a:rPr kumimoji="1" lang="en-US" altLang="zh-CN" dirty="0" err="1">
                <a:sym typeface="Wingdings" pitchFamily="2" charset="2"/>
              </a:rPr>
              <a:t></a:t>
            </a:r>
            <a:r>
              <a:rPr kumimoji="1" lang="en-US" altLang="zh-CN" dirty="0" err="1">
                <a:latin typeface="Symbol" pitchFamily="2" charset="2"/>
                <a:sym typeface="Wingdings" pitchFamily="2" charset="2"/>
              </a:rPr>
              <a:t>ppg</a:t>
            </a:r>
            <a:r>
              <a:rPr kumimoji="1" lang="en-US" altLang="zh-CN" dirty="0">
                <a:latin typeface="Symbol" pitchFamily="2" charset="2"/>
                <a:sym typeface="Wingdings" pitchFamily="2" charset="2"/>
              </a:rPr>
              <a:t>(g) </a:t>
            </a:r>
            <a:r>
              <a:rPr kumimoji="1" lang="en-US" altLang="zh-CN" dirty="0">
                <a:sym typeface="Wingdings" pitchFamily="2" charset="2"/>
              </a:rPr>
              <a:t>with ISR at </a:t>
            </a:r>
            <a:r>
              <a:rPr kumimoji="1" lang="en-US" altLang="zh-CN" dirty="0" err="1">
                <a:sym typeface="Wingdings" pitchFamily="2" charset="2"/>
              </a:rPr>
              <a:t>BaBar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031E07-7D18-AE49-9762-98364572F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69793"/>
            <a:ext cx="10617633" cy="4195481"/>
          </a:xfrm>
        </p:spPr>
        <p:txBody>
          <a:bodyPr/>
          <a:lstStyle/>
          <a:p>
            <a:r>
              <a:rPr kumimoji="1" lang="en-US" altLang="zh-CN" dirty="0">
                <a:latin typeface="+mn-lt"/>
                <a:sym typeface="Wingdings" pitchFamily="2" charset="2"/>
              </a:rPr>
              <a:t>L=232fb</a:t>
            </a:r>
            <a:r>
              <a:rPr kumimoji="1" lang="en-US" altLang="zh-CN" baseline="30000" dirty="0">
                <a:latin typeface="+mn-lt"/>
                <a:sym typeface="Wingdings" pitchFamily="2" charset="2"/>
              </a:rPr>
              <a:t>-1</a:t>
            </a:r>
            <a:r>
              <a:rPr kumimoji="1" lang="en-US" altLang="zh-CN" dirty="0">
                <a:latin typeface="+mn-lt"/>
                <a:sym typeface="Wingdings" pitchFamily="2" charset="2"/>
              </a:rPr>
              <a:t>, </a:t>
            </a:r>
            <a:r>
              <a:rPr kumimoji="1" lang="en-US" altLang="zh-CN" dirty="0" err="1">
                <a:latin typeface="+mn-lt"/>
                <a:sym typeface="Wingdings" pitchFamily="2" charset="2"/>
              </a:rPr>
              <a:t>E</a:t>
            </a:r>
            <a:r>
              <a:rPr kumimoji="1" lang="en-US" altLang="zh-CN" baseline="-25000" dirty="0" err="1">
                <a:latin typeface="+mn-lt"/>
                <a:sym typeface="Wingdings" pitchFamily="2" charset="2"/>
              </a:rPr>
              <a:t>cm</a:t>
            </a:r>
            <a:r>
              <a:rPr kumimoji="1" lang="en-US" altLang="zh-CN" dirty="0">
                <a:latin typeface="+mn-lt"/>
                <a:sym typeface="Wingdings" pitchFamily="2" charset="2"/>
              </a:rPr>
              <a:t>=10.6 GeV</a:t>
            </a:r>
          </a:p>
          <a:p>
            <a:r>
              <a:rPr kumimoji="1" lang="en-US" altLang="zh-CN" dirty="0">
                <a:latin typeface="+mn-lt"/>
                <a:sym typeface="Wingdings" pitchFamily="2" charset="2"/>
              </a:rPr>
              <a:t>Full reconstruction of </a:t>
            </a:r>
            <a:r>
              <a:rPr kumimoji="1" lang="en-US" altLang="zh-CN" dirty="0" err="1">
                <a:latin typeface="Symbol" pitchFamily="2" charset="2"/>
                <a:sym typeface="Wingdings" pitchFamily="2" charset="2"/>
              </a:rPr>
              <a:t>mmg</a:t>
            </a:r>
            <a:r>
              <a:rPr kumimoji="1" lang="en-US" altLang="zh-CN" dirty="0">
                <a:latin typeface="Symbol" pitchFamily="2" charset="2"/>
                <a:sym typeface="Wingdings" pitchFamily="2" charset="2"/>
              </a:rPr>
              <a:t>(g) </a:t>
            </a:r>
            <a:r>
              <a:rPr kumimoji="1" lang="en-US" altLang="zh-CN" dirty="0">
                <a:sym typeface="Wingdings" pitchFamily="2" charset="2"/>
              </a:rPr>
              <a:t>and</a:t>
            </a:r>
            <a:r>
              <a:rPr kumimoji="1" lang="en-US" altLang="zh-CN" dirty="0">
                <a:latin typeface="Symbol" pitchFamily="2" charset="2"/>
                <a:sym typeface="Wingdings" pitchFamily="2" charset="2"/>
              </a:rPr>
              <a:t> </a:t>
            </a:r>
            <a:r>
              <a:rPr kumimoji="1" lang="en-US" altLang="zh-CN" dirty="0" err="1">
                <a:latin typeface="Symbol" pitchFamily="2" charset="2"/>
                <a:sym typeface="Wingdings" pitchFamily="2" charset="2"/>
              </a:rPr>
              <a:t>ppg</a:t>
            </a:r>
            <a:r>
              <a:rPr kumimoji="1" lang="en-US" altLang="zh-CN" dirty="0">
                <a:latin typeface="Symbol" pitchFamily="2" charset="2"/>
                <a:sym typeface="Wingdings" pitchFamily="2" charset="2"/>
              </a:rPr>
              <a:t>(g) (</a:t>
            </a:r>
            <a:r>
              <a:rPr kumimoji="1" lang="en-US" altLang="zh-CN" dirty="0">
                <a:latin typeface="+mn-lt"/>
                <a:sym typeface="Wingdings" pitchFamily="2" charset="2"/>
              </a:rPr>
              <a:t>as well as</a:t>
            </a:r>
            <a:r>
              <a:rPr kumimoji="1" lang="en-US" altLang="zh-CN" dirty="0">
                <a:latin typeface="Symbol" pitchFamily="2" charset="2"/>
                <a:sym typeface="Wingdings" pitchFamily="2" charset="2"/>
              </a:rPr>
              <a:t> </a:t>
            </a:r>
            <a:r>
              <a:rPr kumimoji="1" lang="en-US" altLang="zh-CN" dirty="0" err="1">
                <a:latin typeface="Symbol" pitchFamily="2" charset="2"/>
                <a:sym typeface="Wingdings" pitchFamily="2" charset="2"/>
              </a:rPr>
              <a:t>KKg</a:t>
            </a:r>
            <a:r>
              <a:rPr kumimoji="1" lang="en-US" altLang="zh-CN" dirty="0">
                <a:latin typeface="Symbol" pitchFamily="2" charset="2"/>
                <a:sym typeface="Wingdings" pitchFamily="2" charset="2"/>
              </a:rPr>
              <a:t>(g))</a:t>
            </a:r>
            <a:endParaRPr kumimoji="1" lang="en-US" altLang="zh-CN" dirty="0">
              <a:latin typeface="+mn-lt"/>
              <a:sym typeface="Wingdings" pitchFamily="2" charset="2"/>
            </a:endParaRPr>
          </a:p>
          <a:p>
            <a:r>
              <a:rPr kumimoji="1" lang="en-US" altLang="zh-CN" dirty="0">
                <a:latin typeface="+mn-lt"/>
                <a:sym typeface="Wingdings" pitchFamily="2" charset="2"/>
              </a:rPr>
              <a:t>kinematic fits with additional ISR/FSR photon</a:t>
            </a:r>
            <a:endParaRPr kumimoji="1" lang="en-US" altLang="zh-CN" dirty="0">
              <a:latin typeface="Symbol" pitchFamily="2" charset="2"/>
              <a:sym typeface="Wingdings" pitchFamily="2" charset="2"/>
            </a:endParaRPr>
          </a:p>
          <a:p>
            <a:r>
              <a:rPr kumimoji="1" lang="en-US" altLang="zh-CN" dirty="0">
                <a:latin typeface="+mn-lt"/>
                <a:sym typeface="Wingdings" pitchFamily="2" charset="2"/>
              </a:rPr>
              <a:t>Extensive and delicate studies of </a:t>
            </a:r>
            <a:r>
              <a:rPr kumimoji="1" lang="en-US" altLang="zh-CN" b="1" dirty="0">
                <a:latin typeface="+mn-lt"/>
                <a:sym typeface="Wingdings" pitchFamily="2" charset="2"/>
              </a:rPr>
              <a:t>efficiency corrections</a:t>
            </a:r>
            <a:r>
              <a:rPr kumimoji="1" lang="en-US" altLang="zh-CN" dirty="0">
                <a:latin typeface="+mn-lt"/>
                <a:sym typeface="Wingdings" pitchFamily="2" charset="2"/>
              </a:rPr>
              <a:t> (% level in magnitude and </a:t>
            </a:r>
            <a:r>
              <a:rPr kumimoji="1" lang="en-US" altLang="zh-CN" b="1" dirty="0">
                <a:latin typeface="+mn-lt"/>
                <a:sym typeface="Wingdings" pitchFamily="2" charset="2"/>
              </a:rPr>
              <a:t>0.1% level or better in precision</a:t>
            </a:r>
            <a:r>
              <a:rPr kumimoji="1" lang="en-US" altLang="zh-CN" dirty="0">
                <a:latin typeface="+mn-lt"/>
                <a:sym typeface="Wingdings" pitchFamily="2" charset="2"/>
              </a:rPr>
              <a:t>)</a:t>
            </a:r>
            <a:br>
              <a:rPr kumimoji="1" lang="en-US" altLang="zh-CN" dirty="0">
                <a:latin typeface="+mn-lt"/>
                <a:sym typeface="Wingdings" pitchFamily="2" charset="2"/>
              </a:rPr>
            </a:br>
            <a:r>
              <a:rPr kumimoji="1" lang="en-US" altLang="zh-CN" dirty="0">
                <a:latin typeface="+mn-lt"/>
                <a:sym typeface="Wingdings" pitchFamily="2" charset="2"/>
              </a:rPr>
              <a:t>including trigger, tracking, particle identification, additional radiation and so on</a:t>
            </a:r>
          </a:p>
          <a:p>
            <a:r>
              <a:rPr kumimoji="1" lang="en-US" altLang="zh-CN" dirty="0">
                <a:latin typeface="+mn-lt"/>
                <a:sym typeface="Wingdings" pitchFamily="2" charset="2"/>
              </a:rPr>
              <a:t>At least six </a:t>
            </a:r>
            <a:r>
              <a:rPr kumimoji="1" lang="en-US" altLang="zh-CN" dirty="0" err="1">
                <a:latin typeface="+mn-lt"/>
                <a:sym typeface="Wingdings" pitchFamily="2" charset="2"/>
              </a:rPr>
              <a:t>BaBar</a:t>
            </a:r>
            <a:r>
              <a:rPr kumimoji="1" lang="en-US" altLang="zh-CN" dirty="0">
                <a:latin typeface="+mn-lt"/>
                <a:sym typeface="Wingdings" pitchFamily="2" charset="2"/>
              </a:rPr>
              <a:t> internal documents (~500 pages) produced</a:t>
            </a:r>
          </a:p>
          <a:p>
            <a:r>
              <a:rPr kumimoji="1" lang="en-US" altLang="zh-CN" dirty="0">
                <a:sym typeface="Wingdings" pitchFamily="2" charset="2"/>
              </a:rPr>
              <a:t>QED test within </a:t>
            </a:r>
            <a:r>
              <a:rPr kumimoji="1" lang="en-US" altLang="zh-CN" b="1" dirty="0">
                <a:sym typeface="Wingdings" pitchFamily="2" charset="2"/>
              </a:rPr>
              <a:t>1.1%</a:t>
            </a:r>
            <a:r>
              <a:rPr kumimoji="1" lang="en-US" altLang="zh-CN" dirty="0">
                <a:sym typeface="Wingdings" pitchFamily="2" charset="2"/>
              </a:rPr>
              <a:t> after all correction applied for </a:t>
            </a:r>
            <a:r>
              <a:rPr kumimoji="1" lang="en-US" altLang="zh-CN" dirty="0" err="1">
                <a:latin typeface="Symbol" pitchFamily="2" charset="2"/>
                <a:sym typeface="Wingdings" pitchFamily="2" charset="2"/>
              </a:rPr>
              <a:t>mmg</a:t>
            </a:r>
            <a:r>
              <a:rPr kumimoji="1" lang="en-US" altLang="zh-CN" dirty="0">
                <a:latin typeface="Symbol" pitchFamily="2" charset="2"/>
                <a:sym typeface="Wingdings" pitchFamily="2" charset="2"/>
              </a:rPr>
              <a:t>(g)   (</a:t>
            </a:r>
            <a:r>
              <a:rPr kumimoji="1" lang="en-US" altLang="zh-CN" dirty="0">
                <a:latin typeface="+mn-lt"/>
                <a:sym typeface="Wingdings" pitchFamily="2" charset="2"/>
              </a:rPr>
              <a:t>limited by the total </a:t>
            </a:r>
            <a:r>
              <a:rPr kumimoji="1" lang="en-US" altLang="zh-CN" dirty="0" err="1">
                <a:latin typeface="+mn-lt"/>
                <a:sym typeface="Wingdings" pitchFamily="2" charset="2"/>
              </a:rPr>
              <a:t>lumi</a:t>
            </a:r>
            <a:r>
              <a:rPr kumimoji="1" lang="en-US" altLang="zh-CN" dirty="0">
                <a:latin typeface="+mn-lt"/>
                <a:sym typeface="Wingdings" pitchFamily="2" charset="2"/>
              </a:rPr>
              <a:t> error</a:t>
            </a:r>
            <a:r>
              <a:rPr kumimoji="1" lang="en-US" altLang="zh-CN" dirty="0">
                <a:latin typeface="Symbol" pitchFamily="2" charset="2"/>
                <a:sym typeface="Wingdings" pitchFamily="2" charset="2"/>
              </a:rPr>
              <a:t>)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052BE5-8CBB-6844-81C1-CBA59C2E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080" y="5284520"/>
            <a:ext cx="6087778" cy="15368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AEB609-5643-A343-A470-3AA704FE2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863" y="6619257"/>
            <a:ext cx="344807" cy="20212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4C0D467-3749-1B4C-9D42-D6C79C5D09CC}"/>
              </a:ext>
            </a:extLst>
          </p:cNvPr>
          <p:cNvSpPr/>
          <p:nvPr/>
        </p:nvSpPr>
        <p:spPr>
          <a:xfrm>
            <a:off x="5971555" y="1433908"/>
            <a:ext cx="5650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>
                <a:latin typeface="Comic Sans MS" panose="030F0902030302020204" pitchFamily="66" charset="0"/>
                <a:sym typeface="Wingdings" pitchFamily="2" charset="2"/>
              </a:rPr>
              <a:t>Michel </a:t>
            </a:r>
            <a:r>
              <a:rPr kumimoji="1" lang="en-US" altLang="zh-CN" dirty="0" err="1">
                <a:latin typeface="Comic Sans MS" panose="030F0902030302020204" pitchFamily="66" charset="0"/>
                <a:sym typeface="Wingdings" pitchFamily="2" charset="2"/>
              </a:rPr>
              <a:t>Davier</a:t>
            </a:r>
            <a:r>
              <a:rPr kumimoji="1" lang="en-US" altLang="zh-CN" dirty="0">
                <a:latin typeface="Comic Sans MS" panose="030F0902030302020204" pitchFamily="66" charset="0"/>
                <a:sym typeface="Wingdings" pitchFamily="2" charset="2"/>
              </a:rPr>
              <a:t>, Anne-Marie  Lutz, </a:t>
            </a:r>
            <a:br>
              <a:rPr kumimoji="1" lang="en-US" altLang="zh-CN" dirty="0">
                <a:latin typeface="Comic Sans MS" panose="030F0902030302020204" pitchFamily="66" charset="0"/>
                <a:sym typeface="Wingdings" pitchFamily="2" charset="2"/>
              </a:rPr>
            </a:br>
            <a:r>
              <a:rPr kumimoji="1" lang="en-US" altLang="zh-CN" dirty="0">
                <a:latin typeface="Comic Sans MS" panose="030F0902030302020204" pitchFamily="66" charset="0"/>
                <a:sym typeface="Wingdings" pitchFamily="2" charset="2"/>
              </a:rPr>
              <a:t>Bogdan </a:t>
            </a:r>
            <a:r>
              <a:rPr kumimoji="1" lang="en-US" altLang="zh-CN" dirty="0" err="1">
                <a:latin typeface="Comic Sans MS" panose="030F0902030302020204" pitchFamily="66" charset="0"/>
                <a:sym typeface="Wingdings" pitchFamily="2" charset="2"/>
              </a:rPr>
              <a:t>Malaescu</a:t>
            </a:r>
            <a:r>
              <a:rPr kumimoji="1" lang="en-US" altLang="zh-CN" dirty="0">
                <a:latin typeface="Comic Sans MS" panose="030F0902030302020204" pitchFamily="66" charset="0"/>
                <a:sym typeface="Wingdings" pitchFamily="2" charset="2"/>
              </a:rPr>
              <a:t>,  Liangliang Wang, </a:t>
            </a:r>
            <a:r>
              <a:rPr kumimoji="1" lang="en-US" altLang="zh-CN" dirty="0" err="1">
                <a:latin typeface="Comic Sans MS" panose="030F0902030302020204" pitchFamily="66" charset="0"/>
                <a:sym typeface="Wingdings" pitchFamily="2" charset="2"/>
              </a:rPr>
              <a:t>Wenfeng</a:t>
            </a:r>
            <a:r>
              <a:rPr kumimoji="1" lang="en-US" altLang="zh-CN" dirty="0">
                <a:latin typeface="Comic Sans MS" panose="030F0902030302020204" pitchFamily="66" charset="0"/>
                <a:sym typeface="Wingdings" pitchFamily="2" charset="2"/>
              </a:rPr>
              <a:t> Wang</a:t>
            </a:r>
            <a:endParaRPr lang="zh-CN" altLang="en-US" dirty="0">
              <a:latin typeface="Comic Sans MS" panose="030F0902030302020204" pitchFamily="66" charset="0"/>
            </a:endParaRPr>
          </a:p>
        </p:txBody>
      </p:sp>
      <p:sp>
        <p:nvSpPr>
          <p:cNvPr id="7" name="幻灯片编号占位符 6">
            <a:extLst>
              <a:ext uri="{FF2B5EF4-FFF2-40B4-BE49-F238E27FC236}">
                <a16:creationId xmlns:a16="http://schemas.microsoft.com/office/drawing/2014/main" id="{B33AF3C0-F73F-994B-98B3-1E79CD32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4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48D2AD-C9D6-6A47-9A28-4A2D9034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sz="4400" dirty="0" err="1">
                <a:solidFill>
                  <a:schemeClr val="tx1"/>
                </a:solidFill>
                <a:cs typeface="Arial" charset="0"/>
              </a:rPr>
              <a:t>Measured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DE" altLang="zh-CN" sz="4400" dirty="0" err="1">
                <a:solidFill>
                  <a:schemeClr val="tx1"/>
                </a:solidFill>
                <a:cs typeface="Arial" charset="0"/>
              </a:rPr>
              <a:t>cross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DE" altLang="zh-CN" sz="4400" dirty="0" err="1">
                <a:solidFill>
                  <a:schemeClr val="tx1"/>
                </a:solidFill>
                <a:cs typeface="Arial" charset="0"/>
              </a:rPr>
              <a:t>section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DE" altLang="zh-CN" sz="4400" dirty="0" err="1">
                <a:solidFill>
                  <a:schemeClr val="tx1"/>
                </a:solidFill>
                <a:cs typeface="Arial" charset="0"/>
              </a:rPr>
              <a:t>of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</a:rPr>
              <a:t> </a:t>
            </a:r>
            <a:br>
              <a:rPr lang="de-DE" altLang="zh-CN" sz="4400" dirty="0">
                <a:solidFill>
                  <a:schemeClr val="tx1"/>
                </a:solidFill>
                <a:cs typeface="Arial" charset="0"/>
              </a:rPr>
            </a:br>
            <a:r>
              <a:rPr lang="de-DE" altLang="zh-CN" sz="4400" dirty="0" err="1">
                <a:solidFill>
                  <a:schemeClr val="tx1"/>
                </a:solidFill>
                <a:latin typeface="Arial" charset="0"/>
                <a:cs typeface="Arial" charset="0"/>
              </a:rPr>
              <a:t>e</a:t>
            </a:r>
            <a:r>
              <a:rPr lang="de-DE" altLang="zh-CN" sz="4400" baseline="30000" dirty="0" err="1">
                <a:solidFill>
                  <a:schemeClr val="tx1"/>
                </a:solidFill>
                <a:latin typeface="Arial" charset="0"/>
                <a:cs typeface="Arial" charset="0"/>
              </a:rPr>
              <a:t>+</a:t>
            </a:r>
            <a:r>
              <a:rPr lang="de-DE" altLang="zh-CN" sz="4400" dirty="0" err="1">
                <a:solidFill>
                  <a:schemeClr val="tx1"/>
                </a:solidFill>
                <a:latin typeface="Arial" charset="0"/>
                <a:cs typeface="Arial" charset="0"/>
              </a:rPr>
              <a:t>e</a:t>
            </a:r>
            <a:r>
              <a:rPr lang="de-DE" altLang="zh-CN" sz="4400" baseline="30000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</a:t>
            </a:r>
            <a:r>
              <a:rPr lang="de-DE" altLang="zh-CN" sz="4400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  </a:t>
            </a:r>
            <a:r>
              <a:rPr lang="de-DE" altLang="zh-CN" sz="4400" baseline="30000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+ </a:t>
            </a:r>
            <a:r>
              <a:rPr lang="de-DE" altLang="zh-CN" sz="4400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</a:t>
            </a:r>
            <a:r>
              <a:rPr lang="de-DE" altLang="zh-CN" sz="4400" baseline="30000" dirty="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rPr>
              <a:t></a:t>
            </a:r>
            <a:r>
              <a:rPr lang="de-DE" altLang="zh-CN" sz="4400" dirty="0">
                <a:solidFill>
                  <a:schemeClr val="tx1"/>
                </a:solidFill>
                <a:latin typeface="Symbol" pitchFamily="18" charset="2"/>
                <a:cs typeface="Arial" charset="0"/>
                <a:sym typeface="Symbol" pitchFamily="18" charset="2"/>
              </a:rPr>
              <a:t>(</a:t>
            </a:r>
            <a:r>
              <a:rPr lang="de-DE" altLang="zh-CN" sz="4400" dirty="0" err="1">
                <a:solidFill>
                  <a:schemeClr val="tx1"/>
                </a:solidFill>
                <a:latin typeface="Symbol" pitchFamily="18" charset="2"/>
                <a:cs typeface="Arial" charset="0"/>
                <a:sym typeface="Symbol" pitchFamily="18" charset="2"/>
              </a:rPr>
              <a:t>g</a:t>
            </a:r>
            <a:r>
              <a:rPr lang="de-DE" altLang="zh-CN" sz="4400" dirty="0">
                <a:solidFill>
                  <a:schemeClr val="tx1"/>
                </a:solidFill>
                <a:latin typeface="Symbol" pitchFamily="18" charset="2"/>
                <a:cs typeface="Arial" charset="0"/>
                <a:sym typeface="Symbol" pitchFamily="18" charset="2"/>
              </a:rPr>
              <a:t>)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247C48-43A8-3643-9A0B-C1C48236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507" y="2030682"/>
            <a:ext cx="6854588" cy="421227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A3621E7-EE79-6C48-A82A-3F8C0F5BB033}"/>
              </a:ext>
            </a:extLst>
          </p:cNvPr>
          <p:cNvSpPr/>
          <p:nvPr/>
        </p:nvSpPr>
        <p:spPr>
          <a:xfrm>
            <a:off x="3596640" y="6420394"/>
            <a:ext cx="847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systematic uncertainties do not exceed statistical errors in (0.3~1.2 GeV/c</a:t>
            </a:r>
            <a:r>
              <a:rPr lang="en-US" altLang="zh-CN" baseline="30000" dirty="0"/>
              <a:t>2</a:t>
            </a:r>
            <a:r>
              <a:rPr lang="en-US" altLang="zh-CN" dirty="0"/>
              <a:t>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EFE5E87-03A8-BE4B-9A24-7C3A99940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23" y="2158175"/>
            <a:ext cx="3083296" cy="15117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9D260FD-ACDD-7249-A51A-AF5D4E9DE161}"/>
              </a:ext>
            </a:extLst>
          </p:cNvPr>
          <p:cNvSpPr txBox="1"/>
          <p:nvPr/>
        </p:nvSpPr>
        <p:spPr>
          <a:xfrm>
            <a:off x="272966" y="3847322"/>
            <a:ext cx="4536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Independent of the total luminosity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ISR luminosity from data independent of QED calculation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ISR photon efficiency cancels out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/>
              <a:t>Vacuum polarization cancels out</a:t>
            </a:r>
            <a:endParaRPr kumimoji="1" lang="zh-CN" altLang="en-US" dirty="0"/>
          </a:p>
        </p:txBody>
      </p:sp>
      <p:sp>
        <p:nvSpPr>
          <p:cNvPr id="8" name="右箭头 7">
            <a:extLst>
              <a:ext uri="{FF2B5EF4-FFF2-40B4-BE49-F238E27FC236}">
                <a16:creationId xmlns:a16="http://schemas.microsoft.com/office/drawing/2014/main" id="{1538D015-9A78-4947-9188-E76AC5BF1ED4}"/>
              </a:ext>
            </a:extLst>
          </p:cNvPr>
          <p:cNvSpPr/>
          <p:nvPr/>
        </p:nvSpPr>
        <p:spPr>
          <a:xfrm>
            <a:off x="4082967" y="2794612"/>
            <a:ext cx="581891" cy="3087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323EEBD8-EAB8-4F48-88C5-1C350ABF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373B94-8144-D441-ADB0-F8C81C37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sz="440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Impact </a:t>
            </a:r>
            <a:r>
              <a:rPr lang="de-DE" altLang="zh-CN" sz="4400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of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de-DE" altLang="zh-CN" sz="4400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BaBar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de-DE" altLang="zh-CN" sz="4400" dirty="0" err="1">
                <a:solidFill>
                  <a:schemeClr val="tx1"/>
                </a:solidFill>
                <a:latin typeface="Symbol" pitchFamily="2" charset="2"/>
                <a:cs typeface="Arial" charset="0"/>
                <a:sym typeface="Symbol" pitchFamily="18" charset="2"/>
              </a:rPr>
              <a:t>p</a:t>
            </a:r>
            <a:r>
              <a:rPr lang="de-DE" altLang="zh-CN" sz="4400" baseline="30000" dirty="0" err="1">
                <a:solidFill>
                  <a:schemeClr val="tx1"/>
                </a:solidFill>
                <a:latin typeface="Symbol" pitchFamily="2" charset="2"/>
                <a:cs typeface="Arial" charset="0"/>
                <a:sym typeface="Symbol" pitchFamily="18" charset="2"/>
              </a:rPr>
              <a:t>+</a:t>
            </a:r>
            <a:r>
              <a:rPr lang="de-DE" altLang="zh-CN" sz="4400" dirty="0" err="1">
                <a:solidFill>
                  <a:schemeClr val="tx1"/>
                </a:solidFill>
                <a:latin typeface="Symbol" pitchFamily="2" charset="2"/>
                <a:cs typeface="Arial" charset="0"/>
                <a:sym typeface="Symbol" pitchFamily="18" charset="2"/>
              </a:rPr>
              <a:t>p</a:t>
            </a:r>
            <a:r>
              <a:rPr lang="de-DE" altLang="zh-CN" sz="4400" baseline="30000" dirty="0">
                <a:solidFill>
                  <a:schemeClr val="tx1"/>
                </a:solidFill>
                <a:latin typeface="Symbol" pitchFamily="2" charset="2"/>
                <a:cs typeface="Arial" charset="0"/>
                <a:sym typeface="Symbol" pitchFamily="18" charset="2"/>
              </a:rPr>
              <a:t>-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de-DE" altLang="zh-CN" sz="4400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data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de-DE" altLang="zh-CN" sz="4400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for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g-2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8338818-1054-8B48-B382-40F16FF3B120}"/>
              </a:ext>
            </a:extLst>
          </p:cNvPr>
          <p:cNvSpPr/>
          <p:nvPr/>
        </p:nvSpPr>
        <p:spPr>
          <a:xfrm>
            <a:off x="1237328" y="5496865"/>
            <a:ext cx="4191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latin typeface="Arial" charset="0"/>
                <a:ea typeface="ＭＳ Ｐゴシック" charset="-128"/>
              </a:rPr>
              <a:t>Weights of different experiments in combining their results (DHMZ 2010)  </a:t>
            </a:r>
          </a:p>
          <a:p>
            <a:pPr defTabSz="457200">
              <a:spcBef>
                <a:spcPts val="600"/>
              </a:spcBef>
            </a:pPr>
            <a:r>
              <a:rPr lang="en-US" sz="1400" dirty="0">
                <a:latin typeface="Arial" charset="0"/>
                <a:ea typeface="ＭＳ Ｐゴシック" charset="-128"/>
              </a:rPr>
              <a:t>BABAR dominates everywhere, except  between 0.8 and 0.93 </a:t>
            </a:r>
            <a:r>
              <a:rPr lang="en-US" sz="1400" dirty="0" err="1">
                <a:latin typeface="Arial" charset="0"/>
                <a:ea typeface="ＭＳ Ｐゴシック" charset="-128"/>
              </a:rPr>
              <a:t>GeV</a:t>
            </a:r>
            <a:r>
              <a:rPr lang="en-US" sz="1400" dirty="0">
                <a:latin typeface="Arial" charset="0"/>
                <a:ea typeface="ＭＳ Ｐゴシック" charset="-128"/>
              </a:rPr>
              <a:t> where KLOE is the most precise</a:t>
            </a:r>
            <a:endParaRPr lang="en-US" sz="1800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2F6A0ECD-C46D-CF4A-9F8A-57805B4E749E}"/>
              </a:ext>
            </a:extLst>
          </p:cNvPr>
          <p:cNvSpPr txBox="1"/>
          <p:nvPr/>
        </p:nvSpPr>
        <p:spPr>
          <a:xfrm>
            <a:off x="667985" y="1348202"/>
            <a:ext cx="532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Integral from threshold to 1.8 </a:t>
            </a:r>
            <a:r>
              <a:rPr lang="en-US" sz="2000" dirty="0" err="1"/>
              <a:t>GeV</a:t>
            </a:r>
            <a:r>
              <a:rPr lang="fr-FR" sz="2000" dirty="0"/>
              <a:t>: </a:t>
            </a:r>
            <a:r>
              <a:rPr lang="en-US" sz="2000" dirty="0"/>
              <a:t>BABAR most precise (with CMD-2)</a:t>
            </a:r>
            <a:endParaRPr lang="fr-FR" sz="2000" dirty="0"/>
          </a:p>
        </p:txBody>
      </p:sp>
      <p:pic>
        <p:nvPicPr>
          <p:cNvPr id="6" name="Image 11" descr="Weights_ALL-NA7.eps">
            <a:extLst>
              <a:ext uri="{FF2B5EF4-FFF2-40B4-BE49-F238E27FC236}">
                <a16:creationId xmlns:a16="http://schemas.microsoft.com/office/drawing/2014/main" id="{9345C352-082A-D544-8132-82D7F752E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10" y="2327341"/>
            <a:ext cx="4680000" cy="316952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301E467-6F1F-2C4E-80EC-4CA86D7E134A}"/>
              </a:ext>
            </a:extLst>
          </p:cNvPr>
          <p:cNvSpPr/>
          <p:nvPr/>
        </p:nvSpPr>
        <p:spPr>
          <a:xfrm>
            <a:off x="6968875" y="1400670"/>
            <a:ext cx="437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Reduces tension between </a:t>
            </a:r>
            <a:r>
              <a:rPr lang="en-US" altLang="zh-CN" dirty="0" err="1"/>
              <a:t>e</a:t>
            </a:r>
            <a:r>
              <a:rPr lang="en-US" altLang="zh-CN" baseline="30000" dirty="0" err="1"/>
              <a:t>+</a:t>
            </a:r>
            <a:r>
              <a:rPr lang="en-US" altLang="zh-CN" dirty="0" err="1"/>
              <a:t>e</a:t>
            </a:r>
            <a:r>
              <a:rPr lang="en-US" altLang="zh-CN" baseline="30000" dirty="0"/>
              <a:t>-</a:t>
            </a:r>
            <a:r>
              <a:rPr lang="en-US" altLang="zh-CN" dirty="0"/>
              <a:t> and </a:t>
            </a:r>
            <a:r>
              <a:rPr lang="en-US" altLang="zh-CN" dirty="0">
                <a:latin typeface="Symbol" pitchFamily="18" charset="2"/>
              </a:rPr>
              <a:t>t</a:t>
            </a:r>
            <a:r>
              <a:rPr lang="en-US" altLang="zh-CN" dirty="0"/>
              <a:t> </a:t>
            </a:r>
            <a:endParaRPr lang="fr-FR" altLang="zh-CN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3953981-9F75-C144-8246-D8D51FFF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77" y="2171918"/>
            <a:ext cx="3604256" cy="40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5F1B3427-2C86-A94F-BEF3-7DAE11DB2FE3}"/>
              </a:ext>
            </a:extLst>
          </p:cNvPr>
          <p:cNvSpPr/>
          <p:nvPr/>
        </p:nvSpPr>
        <p:spPr>
          <a:xfrm>
            <a:off x="7802092" y="3871356"/>
            <a:ext cx="2553195" cy="391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幻灯片编号占位符 9">
            <a:extLst>
              <a:ext uri="{FF2B5EF4-FFF2-40B4-BE49-F238E27FC236}">
                <a16:creationId xmlns:a16="http://schemas.microsoft.com/office/drawing/2014/main" id="{26DE9AE2-ED38-0D49-92A5-3918E1FA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02A2F-7333-6048-93E5-8CB183BB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sz="440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Impact </a:t>
            </a:r>
            <a:r>
              <a:rPr lang="de-DE" altLang="zh-CN" sz="4400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of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de-DE" altLang="zh-CN" sz="4400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BaBar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de-DE" altLang="zh-CN" sz="4400" dirty="0" err="1">
                <a:solidFill>
                  <a:schemeClr val="tx1"/>
                </a:solidFill>
                <a:latin typeface="Symbol" pitchFamily="2" charset="2"/>
                <a:cs typeface="Arial" charset="0"/>
                <a:sym typeface="Symbol" pitchFamily="18" charset="2"/>
              </a:rPr>
              <a:t>p</a:t>
            </a:r>
            <a:r>
              <a:rPr lang="de-DE" altLang="zh-CN" sz="4400" baseline="30000" dirty="0" err="1">
                <a:solidFill>
                  <a:schemeClr val="tx1"/>
                </a:solidFill>
                <a:latin typeface="Symbol" pitchFamily="2" charset="2"/>
                <a:cs typeface="Arial" charset="0"/>
                <a:sym typeface="Symbol" pitchFamily="18" charset="2"/>
              </a:rPr>
              <a:t>+</a:t>
            </a:r>
            <a:r>
              <a:rPr lang="de-DE" altLang="zh-CN" sz="4400" dirty="0" err="1">
                <a:solidFill>
                  <a:schemeClr val="tx1"/>
                </a:solidFill>
                <a:latin typeface="Symbol" pitchFamily="2" charset="2"/>
                <a:cs typeface="Arial" charset="0"/>
                <a:sym typeface="Symbol" pitchFamily="18" charset="2"/>
              </a:rPr>
              <a:t>p</a:t>
            </a:r>
            <a:r>
              <a:rPr lang="de-DE" altLang="zh-CN" sz="4400" baseline="30000" dirty="0">
                <a:solidFill>
                  <a:schemeClr val="tx1"/>
                </a:solidFill>
                <a:latin typeface="Symbol" pitchFamily="2" charset="2"/>
                <a:cs typeface="Arial" charset="0"/>
                <a:sym typeface="Symbol" pitchFamily="18" charset="2"/>
              </a:rPr>
              <a:t>-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de-DE" altLang="zh-CN" sz="4400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data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</a:t>
            </a:r>
            <a:r>
              <a:rPr lang="de-DE" altLang="zh-CN" sz="4400" dirty="0" err="1">
                <a:solidFill>
                  <a:schemeClr val="tx1"/>
                </a:solidFill>
                <a:cs typeface="Arial" charset="0"/>
                <a:sym typeface="Symbol" pitchFamily="18" charset="2"/>
              </a:rPr>
              <a:t>for</a:t>
            </a:r>
            <a:r>
              <a:rPr lang="de-DE" altLang="zh-CN" sz="440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 g-2</a:t>
            </a:r>
            <a:endParaRPr kumimoji="1"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1C01F1-72B4-364F-A371-A24E8BFD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79" y="1547633"/>
            <a:ext cx="6175169" cy="5159384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A028E708-9169-954E-B1BF-AB054695310E}"/>
              </a:ext>
            </a:extLst>
          </p:cNvPr>
          <p:cNvSpPr/>
          <p:nvPr/>
        </p:nvSpPr>
        <p:spPr>
          <a:xfrm>
            <a:off x="2897579" y="2948162"/>
            <a:ext cx="4643252" cy="13388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78728AC3-B3BB-F042-ACDA-010C004D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41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离子</Template>
  <TotalTime>7114</TotalTime>
  <Words>642</Words>
  <Application>Microsoft Macintosh PowerPoint</Application>
  <PresentationFormat>宽屏</PresentationFormat>
  <Paragraphs>114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等线</vt:lpstr>
      <vt:lpstr>宋体</vt:lpstr>
      <vt:lpstr>ＭＳ Ｐゴシック</vt:lpstr>
      <vt:lpstr>ＭＳ Ｐゴシック</vt:lpstr>
      <vt:lpstr>Arial</vt:lpstr>
      <vt:lpstr>Calibri</vt:lpstr>
      <vt:lpstr>Century Gothic</vt:lpstr>
      <vt:lpstr>Comic Sans MS</vt:lpstr>
      <vt:lpstr>Symbol</vt:lpstr>
      <vt:lpstr>Wingdings</vt:lpstr>
      <vt:lpstr>Wingdings 3</vt:lpstr>
      <vt:lpstr>离子</vt:lpstr>
      <vt:lpstr>Equation</vt:lpstr>
      <vt:lpstr>Precise measurement of hadron cross section with ISR method at e+e- machines</vt:lpstr>
      <vt:lpstr>Physics in and beyond the Standard Model at colliders</vt:lpstr>
      <vt:lpstr>Low energy QCD and hadronic Vacuum Polarization</vt:lpstr>
      <vt:lpstr>Lowest order hadronic contribution amhad,LO</vt:lpstr>
      <vt:lpstr>ISR method</vt:lpstr>
      <vt:lpstr>Precise measurement of eeppg(g) with ISR at BaBar</vt:lpstr>
      <vt:lpstr>Measured cross section of  e+e  + (g)</vt:lpstr>
      <vt:lpstr>Impact of BaBar p+p- data for g-2</vt:lpstr>
      <vt:lpstr>Impact of BaBar p+p- data for g-2</vt:lpstr>
      <vt:lpstr>Wenfeng Wang</vt:lpstr>
      <vt:lpstr>Impact of this work for me</vt:lpstr>
      <vt:lpstr>ISR-FSR interference in eemmg and ppg</vt:lpstr>
      <vt:lpstr>Charge asymmetry for eemmg and ppg</vt:lpstr>
      <vt:lpstr>FSR fraction in eeppg data</vt:lpstr>
      <vt:lpstr>ISR pp at BESIII</vt:lpstr>
      <vt:lpstr> The story continues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 related physics in e+e- machine</dc:title>
  <dc:creator>Wang Liangliang</dc:creator>
  <cp:lastModifiedBy>Wang Liangliang</cp:lastModifiedBy>
  <cp:revision>110</cp:revision>
  <dcterms:created xsi:type="dcterms:W3CDTF">2018-06-11T01:50:31Z</dcterms:created>
  <dcterms:modified xsi:type="dcterms:W3CDTF">2018-06-16T00:25:29Z</dcterms:modified>
</cp:coreProperties>
</file>