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6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E19E-2ABD-4BA7-97F3-714AD7EDE216}" type="datetimeFigureOut">
              <a:rPr lang="zh-CN" altLang="en-US" smtClean="0"/>
              <a:t>2018-6-15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B865-0DB2-4CFA-A671-5C5F404A10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18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E19E-2ABD-4BA7-97F3-714AD7EDE216}" type="datetimeFigureOut">
              <a:rPr lang="zh-CN" altLang="en-US" smtClean="0"/>
              <a:t>2018-6-15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B865-0DB2-4CFA-A671-5C5F404A10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597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E19E-2ABD-4BA7-97F3-714AD7EDE216}" type="datetimeFigureOut">
              <a:rPr lang="zh-CN" altLang="en-US" smtClean="0"/>
              <a:t>2018-6-15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B865-0DB2-4CFA-A671-5C5F404A10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399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E19E-2ABD-4BA7-97F3-714AD7EDE216}" type="datetimeFigureOut">
              <a:rPr lang="zh-CN" altLang="en-US" smtClean="0"/>
              <a:t>2018-6-15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B865-0DB2-4CFA-A671-5C5F404A10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101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E19E-2ABD-4BA7-97F3-714AD7EDE216}" type="datetimeFigureOut">
              <a:rPr lang="zh-CN" altLang="en-US" smtClean="0"/>
              <a:t>2018-6-15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B865-0DB2-4CFA-A671-5C5F404A10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55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E19E-2ABD-4BA7-97F3-714AD7EDE216}" type="datetimeFigureOut">
              <a:rPr lang="zh-CN" altLang="en-US" smtClean="0"/>
              <a:t>2018-6-15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B865-0DB2-4CFA-A671-5C5F404A10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631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E19E-2ABD-4BA7-97F3-714AD7EDE216}" type="datetimeFigureOut">
              <a:rPr lang="zh-CN" altLang="en-US" smtClean="0"/>
              <a:t>2018-6-15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B865-0DB2-4CFA-A671-5C5F404A10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36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E19E-2ABD-4BA7-97F3-714AD7EDE216}" type="datetimeFigureOut">
              <a:rPr lang="zh-CN" altLang="en-US" smtClean="0"/>
              <a:t>2018-6-15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B865-0DB2-4CFA-A671-5C5F404A10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577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E19E-2ABD-4BA7-97F3-714AD7EDE216}" type="datetimeFigureOut">
              <a:rPr lang="zh-CN" altLang="en-US" smtClean="0"/>
              <a:t>2018-6-15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B865-0DB2-4CFA-A671-5C5F404A10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019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E19E-2ABD-4BA7-97F3-714AD7EDE216}" type="datetimeFigureOut">
              <a:rPr lang="zh-CN" altLang="en-US" smtClean="0"/>
              <a:t>2018-6-15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B865-0DB2-4CFA-A671-5C5F404A10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303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4E19E-2ABD-4BA7-97F3-714AD7EDE216}" type="datetimeFigureOut">
              <a:rPr lang="zh-CN" altLang="en-US" smtClean="0"/>
              <a:t>2018-6-15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B865-0DB2-4CFA-A671-5C5F404A10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448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4E19E-2ABD-4BA7-97F3-714AD7EDE216}" type="datetimeFigureOut">
              <a:rPr lang="zh-CN" altLang="en-US" smtClean="0"/>
              <a:t>2018-6-15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4B865-0DB2-4CFA-A671-5C5F404A10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11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655638"/>
            <a:ext cx="7772400" cy="1887537"/>
          </a:xfrm>
        </p:spPr>
        <p:txBody>
          <a:bodyPr/>
          <a:lstStyle/>
          <a:p>
            <a:r>
              <a:rPr lang="en-US" altLang="zh-CN" dirty="0" smtClean="0"/>
              <a:t>Tau and more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4354513"/>
            <a:ext cx="6858000" cy="1655762"/>
          </a:xfrm>
        </p:spPr>
        <p:txBody>
          <a:bodyPr/>
          <a:lstStyle/>
          <a:p>
            <a:r>
              <a:rPr lang="en-US" altLang="zh-CN" dirty="0" err="1" smtClean="0"/>
              <a:t>Changzheng</a:t>
            </a:r>
            <a:r>
              <a:rPr lang="en-US" altLang="zh-CN" dirty="0" smtClean="0"/>
              <a:t> Yuan</a:t>
            </a:r>
          </a:p>
          <a:p>
            <a:r>
              <a:rPr lang="en-US" altLang="zh-CN" dirty="0" smtClean="0"/>
              <a:t>IHEP, Beijing</a:t>
            </a:r>
          </a:p>
          <a:p>
            <a:r>
              <a:rPr lang="en-US" altLang="zh-CN" dirty="0" smtClean="0"/>
              <a:t>June 16, 2018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812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75" y="79376"/>
            <a:ext cx="8401050" cy="796923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We had a bigger plan one day before!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51"/>
          <a:stretch/>
        </p:blipFill>
        <p:spPr>
          <a:xfrm>
            <a:off x="2200275" y="1041401"/>
            <a:ext cx="6858000" cy="567372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0326" y="1154667"/>
            <a:ext cx="1884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My Notebook two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1054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75" y="79376"/>
            <a:ext cx="3943350" cy="6445249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It was quite easy </a:t>
            </a:r>
            <a:br>
              <a:rPr lang="en-US" altLang="zh-CN" dirty="0" smtClean="0"/>
            </a:br>
            <a:r>
              <a:rPr lang="en-US" altLang="zh-CN" dirty="0" smtClean="0"/>
              <a:t>to get 1</a:t>
            </a:r>
            <a:r>
              <a:rPr lang="en-US" altLang="zh-CN" baseline="30000" dirty="0" smtClean="0"/>
              <a:t>st</a:t>
            </a:r>
            <a:r>
              <a:rPr lang="en-US" altLang="zh-CN" dirty="0" smtClean="0"/>
              <a:t> round of results!</a:t>
            </a:r>
            <a:br>
              <a:rPr lang="en-US" altLang="zh-CN" dirty="0" smtClean="0"/>
            </a:b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dirty="0" smtClean="0"/>
              <a:t>Thanks for contributions from many persons in this room!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" r="6052" b="3939"/>
          <a:stretch/>
        </p:blipFill>
        <p:spPr>
          <a:xfrm>
            <a:off x="4202501" y="31751"/>
            <a:ext cx="4789099" cy="677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1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75" y="117476"/>
            <a:ext cx="7886700" cy="79692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Struggling with the fake photons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" r="10665"/>
          <a:stretch/>
        </p:blipFill>
        <p:spPr>
          <a:xfrm>
            <a:off x="142875" y="1645627"/>
            <a:ext cx="3009900" cy="42884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74" y="1645627"/>
            <a:ext cx="5718175" cy="428863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00225" y="6334071"/>
            <a:ext cx="5196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From May to June to July to August to September ……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8399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75" y="79376"/>
            <a:ext cx="3714750" cy="4063999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We found a rigorous method to the problem in September 1999!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644" y="79376"/>
            <a:ext cx="5022056" cy="669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1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75" y="79376"/>
            <a:ext cx="7886700" cy="79692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There were still more to handle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" r="7374" b="3540"/>
          <a:stretch/>
        </p:blipFill>
        <p:spPr>
          <a:xfrm>
            <a:off x="66675" y="1457324"/>
            <a:ext cx="2857500" cy="41529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4" b="4070"/>
          <a:stretch/>
        </p:blipFill>
        <p:spPr>
          <a:xfrm>
            <a:off x="3171825" y="1457323"/>
            <a:ext cx="2867480" cy="41529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6" t="2569" r="5305" b="2911"/>
          <a:stretch/>
        </p:blipFill>
        <p:spPr>
          <a:xfrm>
            <a:off x="6267351" y="1457323"/>
            <a:ext cx="2768600" cy="415290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694722" y="6010271"/>
            <a:ext cx="191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Update Photon ID 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3941120" y="6006582"/>
            <a:ext cx="132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Bug in code 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561975" y="5868084"/>
            <a:ext cx="1876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A solution to Photon ID?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481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75" y="117476"/>
            <a:ext cx="8858250" cy="796923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Final results?  No, we had a bigger plan!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858763" y="5177801"/>
            <a:ext cx="1799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Systematic errors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 r="8889"/>
          <a:stretch/>
        </p:blipFill>
        <p:spPr>
          <a:xfrm>
            <a:off x="3468968" y="842936"/>
            <a:ext cx="2979043" cy="415067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72065" y="5177801"/>
            <a:ext cx="1972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Consistency checks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t="2300" r="9252" b="6116"/>
          <a:stretch/>
        </p:blipFill>
        <p:spPr>
          <a:xfrm>
            <a:off x="401563" y="842936"/>
            <a:ext cx="2932187" cy="415630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48146" y="5719074"/>
            <a:ext cx="82477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We would update all the QCD analyses in one paper!</a:t>
            </a:r>
          </a:p>
          <a:p>
            <a:r>
              <a:rPr lang="en-US" altLang="zh-CN" sz="2800" dirty="0" smtClean="0"/>
              <a:t>OK, I produced all the </a:t>
            </a:r>
            <a:r>
              <a:rPr lang="en-US" altLang="zh-CN" sz="2800" dirty="0" err="1" smtClean="0"/>
              <a:t>ntuples</a:t>
            </a:r>
            <a:r>
              <a:rPr lang="en-US" altLang="zh-CN" sz="2800" dirty="0" smtClean="0"/>
              <a:t> and returned to IHEP ……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0854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75" y="117476"/>
            <a:ext cx="7886700" cy="79692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Yes! It was published in PR!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42875" y="5978631"/>
            <a:ext cx="8848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We wait for ILC or/and CEPC to improve the precisions of many measurements reported in this paper!</a:t>
            </a:r>
            <a:endParaRPr lang="zh-CN" altLang="en-US" sz="2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1" y="1231952"/>
            <a:ext cx="6572250" cy="40693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t="5685" r="5307" b="3357"/>
          <a:stretch/>
        </p:blipFill>
        <p:spPr>
          <a:xfrm>
            <a:off x="6925265" y="0"/>
            <a:ext cx="2208620" cy="29305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1" y="3076629"/>
            <a:ext cx="2247900" cy="272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75" y="117476"/>
            <a:ext cx="7886700" cy="79692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Beyond physics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619250" y="6057846"/>
            <a:ext cx="5929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This is a book not only for kids but also for ……</a:t>
            </a:r>
            <a:endParaRPr lang="zh-CN" altLang="en-US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" t="4445" r="7777" b="3519"/>
          <a:stretch/>
        </p:blipFill>
        <p:spPr>
          <a:xfrm>
            <a:off x="95250" y="1047749"/>
            <a:ext cx="5819776" cy="47339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t="5737" r="9102" b="1767"/>
          <a:stretch/>
        </p:blipFill>
        <p:spPr>
          <a:xfrm>
            <a:off x="6029325" y="990573"/>
            <a:ext cx="3025959" cy="479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5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75" y="117476"/>
            <a:ext cx="7886700" cy="79692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Beyond Saint-Exupery 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62025" y="6172146"/>
            <a:ext cx="7569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Vivid imagination is one of the key ingredients of research! </a:t>
            </a:r>
            <a:endParaRPr lang="zh-CN" altLang="en-US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t="3119" r="8182" b="2627"/>
          <a:stretch/>
        </p:blipFill>
        <p:spPr>
          <a:xfrm>
            <a:off x="581025" y="914399"/>
            <a:ext cx="3350031" cy="49054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4" r="14368" b="8611"/>
          <a:stretch/>
        </p:blipFill>
        <p:spPr>
          <a:xfrm>
            <a:off x="4320972" y="888930"/>
            <a:ext cx="4556328" cy="493087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498873" y="5010150"/>
            <a:ext cx="420052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/>
              <a:t>I like magic and physics!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3214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9" y="3928578"/>
            <a:ext cx="4352925" cy="244924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75" y="31752"/>
            <a:ext cx="7886700" cy="56832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We also discuss other stuff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142839" y="3512942"/>
            <a:ext cx="562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We discussed Jean-Jacques Rousseau on the way to CERN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459" y="589531"/>
            <a:ext cx="3712355" cy="27870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 t="8877" r="4931" b="2589"/>
          <a:stretch/>
        </p:blipFill>
        <p:spPr>
          <a:xfrm>
            <a:off x="471616" y="600076"/>
            <a:ext cx="3695369" cy="278705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763417" y="3512942"/>
            <a:ext cx="263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Annecy: where Rousseau met </a:t>
            </a:r>
            <a:r>
              <a:rPr lang="en-US" altLang="zh-CN" dirty="0"/>
              <a:t>M</a:t>
            </a:r>
            <a:r>
              <a:rPr lang="en-US" altLang="zh-CN" dirty="0" smtClean="0"/>
              <a:t>adame de Warrens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066433" y="6454024"/>
            <a:ext cx="263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Geneva: Birth place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5721921" y="5001485"/>
            <a:ext cx="27214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zh-CN" sz="20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Siècle des Lumières</a:t>
            </a:r>
            <a:r>
              <a:rPr lang="zh-CN" altLang="en-US" sz="20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endParaRPr lang="en-US" altLang="zh-CN" sz="2000" dirty="0" smtClean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 smtClean="0">
                <a:solidFill>
                  <a:srgbClr val="333333"/>
                </a:solidFill>
                <a:latin typeface="arial" panose="020B0604020202020204" pitchFamily="34" charset="0"/>
              </a:rPr>
              <a:t>(</a:t>
            </a:r>
            <a:r>
              <a:rPr lang="fr-FR" altLang="zh-CN" sz="2000" b="0" i="0" dirty="0" smtClean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The Enlightenment)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4582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7225" y="384176"/>
            <a:ext cx="7886700" cy="996949"/>
          </a:xfrm>
        </p:spPr>
        <p:txBody>
          <a:bodyPr/>
          <a:lstStyle/>
          <a:p>
            <a:pPr algn="ctr"/>
            <a:r>
              <a:rPr lang="en-US" altLang="zh-CN" dirty="0" smtClean="0"/>
              <a:t>Timeline of the story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25" y="1701799"/>
            <a:ext cx="9067800" cy="4451351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altLang="zh-CN" dirty="0" smtClean="0"/>
              <a:t>June 1997 —   postdoc at CCAST working with Prof.  </a:t>
            </a:r>
            <a:r>
              <a:rPr lang="en-US" altLang="zh-CN" dirty="0" err="1" smtClean="0"/>
              <a:t>Minghan</a:t>
            </a:r>
            <a:r>
              <a:rPr lang="en-US" altLang="zh-CN" dirty="0" smtClean="0"/>
              <a:t> Ye</a:t>
            </a:r>
          </a:p>
          <a:p>
            <a:pPr>
              <a:lnSpc>
                <a:spcPct val="120000"/>
              </a:lnSpc>
            </a:pPr>
            <a:r>
              <a:rPr lang="en-US" altLang="zh-CN" dirty="0" err="1" smtClean="0"/>
              <a:t>Shaomin’s</a:t>
            </a:r>
            <a:r>
              <a:rPr lang="en-US" altLang="zh-CN" dirty="0" smtClean="0"/>
              <a:t> message, Prof. </a:t>
            </a:r>
            <a:r>
              <a:rPr lang="en-US" altLang="zh-CN" dirty="0" err="1" smtClean="0"/>
              <a:t>Ye’s</a:t>
            </a:r>
            <a:r>
              <a:rPr lang="en-US" altLang="zh-CN" dirty="0" smtClean="0"/>
              <a:t> recommendation</a:t>
            </a:r>
          </a:p>
          <a:p>
            <a:pPr>
              <a:lnSpc>
                <a:spcPct val="120000"/>
              </a:lnSpc>
            </a:pPr>
            <a:r>
              <a:rPr lang="en-US" altLang="zh-CN" dirty="0" smtClean="0"/>
              <a:t>Jan. 1999 </a:t>
            </a:r>
            <a:r>
              <a:rPr lang="en-US" altLang="zh-CN" dirty="0"/>
              <a:t>— </a:t>
            </a:r>
            <a:r>
              <a:rPr lang="en-US" altLang="zh-CN" dirty="0" smtClean="0"/>
              <a:t>Aug. 2001: postdoc at LAL</a:t>
            </a:r>
          </a:p>
          <a:p>
            <a:pPr>
              <a:lnSpc>
                <a:spcPct val="120000"/>
              </a:lnSpc>
            </a:pPr>
            <a:r>
              <a:rPr lang="en-US" altLang="zh-CN" dirty="0" smtClean="0"/>
              <a:t>Aug</a:t>
            </a:r>
            <a:r>
              <a:rPr lang="en-US" altLang="zh-CN" dirty="0"/>
              <a:t>. </a:t>
            </a:r>
            <a:r>
              <a:rPr lang="en-US" altLang="zh-CN" dirty="0" smtClean="0"/>
              <a:t>29, 2005: seminar at LAL on my way back from Hadron’05 (Rio de </a:t>
            </a:r>
            <a:r>
              <a:rPr lang="en-US" altLang="zh-CN" dirty="0" err="1" smtClean="0"/>
              <a:t>Janerio</a:t>
            </a:r>
            <a:r>
              <a:rPr lang="en-US" altLang="zh-CN" dirty="0" smtClean="0"/>
              <a:t>): </a:t>
            </a:r>
            <a:r>
              <a:rPr lang="en-US" altLang="zh-CN" dirty="0"/>
              <a:t>Recent BESII results and BESIII status</a:t>
            </a:r>
            <a:endParaRPr lang="en-US" altLang="zh-CN" dirty="0" smtClean="0"/>
          </a:p>
          <a:p>
            <a:pPr>
              <a:lnSpc>
                <a:spcPct val="120000"/>
              </a:lnSpc>
            </a:pPr>
            <a:r>
              <a:rPr lang="en-US" altLang="zh-CN" dirty="0" smtClean="0"/>
              <a:t>Oct. 2</a:t>
            </a:r>
            <a:r>
              <a:rPr lang="en-US" altLang="zh-CN" dirty="0"/>
              <a:t> — </a:t>
            </a:r>
            <a:r>
              <a:rPr lang="en-US" altLang="zh-CN" dirty="0" smtClean="0"/>
              <a:t>Nov. 1, 2006: visit LAL as </a:t>
            </a:r>
            <a:r>
              <a:rPr lang="en-US" altLang="zh-CN" dirty="0" err="1" smtClean="0"/>
              <a:t>scientifique</a:t>
            </a:r>
            <a:r>
              <a:rPr lang="en-US" altLang="zh-CN" dirty="0" smtClean="0"/>
              <a:t> </a:t>
            </a:r>
            <a:r>
              <a:rPr lang="en-US" altLang="zh-CN" dirty="0"/>
              <a:t>de </a:t>
            </a:r>
            <a:r>
              <a:rPr lang="en-US" altLang="zh-CN" dirty="0" smtClean="0"/>
              <a:t>haut </a:t>
            </a:r>
            <a:r>
              <a:rPr lang="en-US" altLang="zh-CN" dirty="0" err="1" smtClean="0"/>
              <a:t>niveau</a:t>
            </a:r>
            <a:endParaRPr lang="zh-CN" altLang="en-US" dirty="0"/>
          </a:p>
          <a:p>
            <a:pPr>
              <a:lnSpc>
                <a:spcPct val="120000"/>
              </a:lnSpc>
            </a:pPr>
            <a:r>
              <a:rPr lang="en-US" altLang="zh-CN" dirty="0"/>
              <a:t> </a:t>
            </a:r>
            <a:r>
              <a:rPr lang="en-US" altLang="zh-CN" dirty="0" smtClean="0"/>
              <a:t>Jul. 20</a:t>
            </a:r>
            <a:r>
              <a:rPr lang="en-US" altLang="zh-CN" dirty="0"/>
              <a:t> — </a:t>
            </a:r>
            <a:r>
              <a:rPr lang="en-US" altLang="zh-CN" dirty="0" smtClean="0"/>
              <a:t>Aug. </a:t>
            </a:r>
            <a:r>
              <a:rPr lang="en-US" altLang="zh-CN" dirty="0"/>
              <a:t>5, </a:t>
            </a:r>
            <a:r>
              <a:rPr lang="en-US" altLang="zh-CN" dirty="0" smtClean="0"/>
              <a:t>2017: Higgs + more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769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75" y="117476"/>
            <a:ext cx="7886700" cy="79692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A few photos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2" y="3567908"/>
            <a:ext cx="4286249" cy="32146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114669"/>
            <a:ext cx="4293659" cy="322024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54" b="30316"/>
          <a:stretch/>
        </p:blipFill>
        <p:spPr>
          <a:xfrm>
            <a:off x="990601" y="963187"/>
            <a:ext cx="3562350" cy="237172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75" y="3562350"/>
            <a:ext cx="4293659" cy="322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7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69876"/>
            <a:ext cx="7886700" cy="882649"/>
          </a:xfrm>
        </p:spPr>
        <p:txBody>
          <a:bodyPr/>
          <a:lstStyle/>
          <a:p>
            <a:pPr algn="ctr"/>
            <a:r>
              <a:rPr lang="en-US" altLang="zh-CN" dirty="0" smtClean="0"/>
              <a:t>Where all these happened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22" y="1690689"/>
            <a:ext cx="6686207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5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" b="5881"/>
          <a:stretch/>
        </p:blipFill>
        <p:spPr>
          <a:xfrm>
            <a:off x="238125" y="1012571"/>
            <a:ext cx="8667750" cy="5845429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75" y="79376"/>
            <a:ext cx="7886700" cy="79692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The 1</a:t>
            </a:r>
            <a:r>
              <a:rPr lang="en-US" altLang="zh-CN" baseline="30000" dirty="0" smtClean="0"/>
              <a:t>st</a:t>
            </a:r>
            <a:r>
              <a:rPr lang="en-US" altLang="zh-CN" dirty="0" smtClean="0"/>
              <a:t> class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772275" y="506967"/>
            <a:ext cx="188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My Notebook one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400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75" y="79376"/>
            <a:ext cx="7886700" cy="79692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The 1</a:t>
            </a:r>
            <a:r>
              <a:rPr lang="en-US" altLang="zh-CN" baseline="30000" dirty="0" smtClean="0"/>
              <a:t>st</a:t>
            </a:r>
            <a:r>
              <a:rPr lang="en-US" altLang="zh-CN" dirty="0" smtClean="0"/>
              <a:t> class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" b="2817"/>
          <a:stretch/>
        </p:blipFill>
        <p:spPr>
          <a:xfrm>
            <a:off x="523875" y="1028700"/>
            <a:ext cx="81153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74" y="165101"/>
            <a:ext cx="8867775" cy="1263649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What happened? And what can we infer from this note?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3" b="12778"/>
          <a:stretch/>
        </p:blipFill>
        <p:spPr>
          <a:xfrm>
            <a:off x="55178" y="1766491"/>
            <a:ext cx="9022147" cy="50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0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75" y="79376"/>
            <a:ext cx="7886700" cy="79692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My 1</a:t>
            </a:r>
            <a:r>
              <a:rPr lang="en-US" altLang="zh-CN" baseline="30000" dirty="0" smtClean="0"/>
              <a:t>st</a:t>
            </a:r>
            <a:r>
              <a:rPr lang="en-US" altLang="zh-CN" dirty="0" smtClean="0"/>
              <a:t> blind analysis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5926" b="6296"/>
          <a:stretch/>
        </p:blipFill>
        <p:spPr>
          <a:xfrm>
            <a:off x="390525" y="1018088"/>
            <a:ext cx="8382000" cy="580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75" y="79376"/>
            <a:ext cx="7886700" cy="79692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Yes, we did it in &lt; 2 months!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5" t="10416" r="13541" b="6667"/>
          <a:stretch/>
        </p:blipFill>
        <p:spPr>
          <a:xfrm>
            <a:off x="561974" y="805070"/>
            <a:ext cx="7964244" cy="5995781"/>
          </a:xfrm>
          <a:prstGeom prst="rect">
            <a:avLst/>
          </a:prstGeom>
        </p:spPr>
      </p:pic>
      <p:sp>
        <p:nvSpPr>
          <p:cNvPr id="4" name="矩形标注 3"/>
          <p:cNvSpPr/>
          <p:nvPr/>
        </p:nvSpPr>
        <p:spPr>
          <a:xfrm>
            <a:off x="4338636" y="6052931"/>
            <a:ext cx="4635775" cy="747920"/>
          </a:xfrm>
          <a:prstGeom prst="wedgeRectCallout">
            <a:avLst>
              <a:gd name="adj1" fmla="val -65682"/>
              <a:gd name="adj2" fmla="val -11193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 smtClean="0"/>
              <a:t>Obviously I was proud of myself! And I had a sound sleep on the train back to Paris!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2360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75" y="79376"/>
            <a:ext cx="7886700" cy="796923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Final results? 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56" y="876299"/>
            <a:ext cx="7851913" cy="588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</TotalTime>
  <Words>360</Words>
  <Application>Microsoft Office PowerPoint</Application>
  <PresentationFormat>全屏显示(4:3)</PresentationFormat>
  <Paragraphs>49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6" baseType="lpstr">
      <vt:lpstr>宋体</vt:lpstr>
      <vt:lpstr>Arial</vt:lpstr>
      <vt:lpstr>Arial</vt:lpstr>
      <vt:lpstr>Calibri</vt:lpstr>
      <vt:lpstr>Calibri Light</vt:lpstr>
      <vt:lpstr>Office 主题</vt:lpstr>
      <vt:lpstr>Tau and more</vt:lpstr>
      <vt:lpstr>Timeline of the story</vt:lpstr>
      <vt:lpstr>Where all these happened</vt:lpstr>
      <vt:lpstr>The 1st class</vt:lpstr>
      <vt:lpstr>The 1st class</vt:lpstr>
      <vt:lpstr>What happened? And what can we infer from this note?</vt:lpstr>
      <vt:lpstr>My 1st blind analysis</vt:lpstr>
      <vt:lpstr>Yes, we did it in &lt; 2 months!</vt:lpstr>
      <vt:lpstr>Final results? </vt:lpstr>
      <vt:lpstr>We had a bigger plan one day before!</vt:lpstr>
      <vt:lpstr>It was quite easy  to get 1st round of results!  Thanks for contributions from many persons in this room!</vt:lpstr>
      <vt:lpstr>Struggling with the fake photons</vt:lpstr>
      <vt:lpstr>We found a rigorous method to the problem in September 1999!</vt:lpstr>
      <vt:lpstr>There were still more to handle</vt:lpstr>
      <vt:lpstr>Final results?  No, we had a bigger plan!</vt:lpstr>
      <vt:lpstr>Yes! It was published in PR!</vt:lpstr>
      <vt:lpstr>Beyond physics</vt:lpstr>
      <vt:lpstr>Beyond Saint-Exupery </vt:lpstr>
      <vt:lpstr>We also discuss other stuff</vt:lpstr>
      <vt:lpstr>A few photos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Tau and more</dc:title>
  <dc:creator>czy</dc:creator>
  <cp:lastModifiedBy>czy</cp:lastModifiedBy>
  <cp:revision>26</cp:revision>
  <dcterms:created xsi:type="dcterms:W3CDTF">2018-06-15T02:02:19Z</dcterms:created>
  <dcterms:modified xsi:type="dcterms:W3CDTF">2018-06-15T07:02:13Z</dcterms:modified>
</cp:coreProperties>
</file>