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7" r:id="rId1"/>
  </p:sldMasterIdLst>
  <p:notesMasterIdLst>
    <p:notesMasterId r:id="rId35"/>
  </p:notesMasterIdLst>
  <p:sldIdLst>
    <p:sldId id="574" r:id="rId2"/>
    <p:sldId id="576" r:id="rId3"/>
    <p:sldId id="607" r:id="rId4"/>
    <p:sldId id="577" r:id="rId5"/>
    <p:sldId id="578" r:id="rId6"/>
    <p:sldId id="579" r:id="rId7"/>
    <p:sldId id="580" r:id="rId8"/>
    <p:sldId id="575" r:id="rId9"/>
    <p:sldId id="586" r:id="rId10"/>
    <p:sldId id="583" r:id="rId11"/>
    <p:sldId id="585" r:id="rId12"/>
    <p:sldId id="584" r:id="rId13"/>
    <p:sldId id="566" r:id="rId14"/>
    <p:sldId id="609" r:id="rId15"/>
    <p:sldId id="608" r:id="rId16"/>
    <p:sldId id="600" r:id="rId17"/>
    <p:sldId id="599" r:id="rId18"/>
    <p:sldId id="556" r:id="rId19"/>
    <p:sldId id="602" r:id="rId20"/>
    <p:sldId id="590" r:id="rId21"/>
    <p:sldId id="591" r:id="rId22"/>
    <p:sldId id="592" r:id="rId23"/>
    <p:sldId id="593" r:id="rId24"/>
    <p:sldId id="595" r:id="rId25"/>
    <p:sldId id="596" r:id="rId26"/>
    <p:sldId id="604" r:id="rId27"/>
    <p:sldId id="557" r:id="rId28"/>
    <p:sldId id="573" r:id="rId29"/>
    <p:sldId id="561" r:id="rId30"/>
    <p:sldId id="603" r:id="rId31"/>
    <p:sldId id="571" r:id="rId32"/>
    <p:sldId id="605" r:id="rId33"/>
    <p:sldId id="606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FF9933"/>
    <a:srgbClr val="008080"/>
    <a:srgbClr val="339966"/>
    <a:srgbClr val="6699FF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8302" autoAdjust="0"/>
  </p:normalViewPr>
  <p:slideViewPr>
    <p:cSldViewPr>
      <p:cViewPr>
        <p:scale>
          <a:sx n="70" d="100"/>
          <a:sy n="70" d="100"/>
        </p:scale>
        <p:origin x="144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D58CC4-2DAF-48DB-AEC2-440B5F598B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1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2BCFF-9252-4A30-9DB8-6CD464A0D538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67210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9242ABD-FB1D-4A36-BD84-1357C8BFF549}" type="slidenum">
              <a:rPr lang="en-US" altLang="zh-CN" smtClean="0"/>
              <a:pPr eaLnBrk="1" hangingPunct="1"/>
              <a:t>25</a:t>
            </a:fld>
            <a:endParaRPr lang="en-US" altLang="zh-CN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5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096C0-B3F7-49A0-A232-6AA4AD8E24E1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13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FFE65F2-E2FC-48F6-8214-734EA6016ECE}" type="slidenum">
              <a:rPr lang="en-US" altLang="zh-CN" smtClean="0"/>
              <a:pPr eaLnBrk="1" hangingPunct="1"/>
              <a:t>27</a:t>
            </a:fld>
            <a:endParaRPr lang="en-US" altLang="zh-CN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9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84A0F56-7456-45F7-AB1A-FE57DD02688E}" type="slidenum">
              <a:rPr lang="en-US" altLang="zh-CN" smtClean="0"/>
              <a:pPr eaLnBrk="1" hangingPunct="1"/>
              <a:t>28</a:t>
            </a:fld>
            <a:endParaRPr lang="en-US" altLang="zh-CN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9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B75DF2B-DCEF-4EF9-8E0C-7983AC82FDCD}" type="slidenum">
              <a:rPr lang="en-US" altLang="zh-CN" smtClean="0"/>
              <a:pPr eaLnBrk="1" hangingPunct="1"/>
              <a:t>29</a:t>
            </a:fld>
            <a:endParaRPr lang="en-US" altLang="zh-CN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6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0593C-1E84-4764-A8E3-A4AD780B6A59}" type="slidenum">
              <a:rPr lang="zh-CN" altLang="en-US"/>
              <a:pPr/>
              <a:t>30</a:t>
            </a:fld>
            <a:endParaRPr lang="zh-CN" alt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8663" y="506413"/>
            <a:ext cx="3371850" cy="2528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2388" y="3203575"/>
            <a:ext cx="7261225" cy="3033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B4E89-9CFA-42B7-8FF1-BF3B6BA65812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2939"/>
            <a:ext cx="5026951" cy="4113169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955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87EE5DC-CE19-407F-A234-E04E39627AA8}" type="slidenum">
              <a:rPr lang="zh-CN" altLang="en-US" smtClean="0"/>
              <a:pPr eaLnBrk="1" hangingPunct="1"/>
              <a:t>18</a:t>
            </a:fld>
            <a:endParaRPr lang="en-US" altLang="zh-CN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BFD6-DF36-4771-8EFA-0ACA0F0EF564}" type="slidenum">
              <a:rPr lang="zh-CN" altLang="en-US"/>
              <a:pPr/>
              <a:t>19</a:t>
            </a:fld>
            <a:endParaRPr lang="zh-CN" altLang="en-US"/>
          </a:p>
        </p:txBody>
      </p:sp>
      <p:sp>
        <p:nvSpPr>
          <p:cNvPr id="557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8663" y="506413"/>
            <a:ext cx="3371850" cy="2528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2388" y="3203575"/>
            <a:ext cx="7261225" cy="3033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1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F974E4A-3F45-4B97-8C99-46EAB17D3EC8}" type="slidenum">
              <a:rPr lang="zh-CN" altLang="en-US" smtClean="0"/>
              <a:pPr eaLnBrk="1" hangingPunct="1"/>
              <a:t>20</a:t>
            </a:fld>
            <a:endParaRPr lang="en-US" altLang="zh-CN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4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56737F3-CFCE-428A-902C-54B3C54D8B8B}" type="slidenum">
              <a:rPr lang="zh-CN" altLang="en-US" smtClean="0"/>
              <a:pPr eaLnBrk="1" hangingPunct="1"/>
              <a:t>21</a:t>
            </a:fld>
            <a:endParaRPr lang="en-US" altLang="zh-CN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4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A4D6C54-57C9-4846-BE8B-BFBD555331B7}" type="slidenum">
              <a:rPr lang="zh-CN" altLang="en-US" smtClean="0"/>
              <a:pPr eaLnBrk="1" hangingPunct="1"/>
              <a:t>22</a:t>
            </a:fld>
            <a:endParaRPr lang="en-US" altLang="zh-CN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8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967DA5C-B359-45E0-9360-DBCD509B2908}" type="slidenum">
              <a:rPr lang="zh-CN" altLang="en-US" smtClean="0"/>
              <a:pPr eaLnBrk="1" hangingPunct="1"/>
              <a:t>23</a:t>
            </a:fld>
            <a:endParaRPr lang="en-US" altLang="zh-CN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3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C6B432F-3144-4309-9263-FBBBA3729B69}" type="slidenum">
              <a:rPr lang="en-US" altLang="zh-CN" smtClean="0"/>
              <a:pPr eaLnBrk="1" hangingPunct="1"/>
              <a:t>24</a:t>
            </a:fld>
            <a:endParaRPr lang="en-US" altLang="zh-CN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Daya Bay Neutrino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5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30160"/>
            <a:ext cx="9144000" cy="227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327"/>
            <a:ext cx="7886700" cy="681796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4995863"/>
          </a:xfrm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30160"/>
            <a:ext cx="3086100" cy="2146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Daya Bay Neutrino Experiment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902" y="6630160"/>
            <a:ext cx="882098" cy="214659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388DE409-4DD8-445D-B2DE-91D4FE41AAD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55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Daya Bay Neutrino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9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Daya Bay Neutrino Experiment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2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Daya Bay Neutrino Experiment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5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Daya Bay Neutrino Experiment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2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Daya Bay Neutrino Experiment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E409-4DD8-445D-B2DE-91D4FE41AAD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1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70C0"/>
          </a:solidFill>
          <a:latin typeface="Calibri" panose="020F0502020204030204" pitchFamily="34" charset="0"/>
          <a:ea typeface="微软雅黑" panose="020B0503020204020204" pitchFamily="34" charset="-122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600"/>
        </a:spcBef>
        <a:buClr>
          <a:srgbClr val="FF9900"/>
        </a:buClr>
        <a:buSzPct val="75000"/>
        <a:buFont typeface="Wingdings" panose="05000000000000000000" pitchFamily="2" charset="2"/>
        <a:buChar char="u"/>
        <a:defRPr sz="2800" kern="1200" baseline="0">
          <a:solidFill>
            <a:schemeClr val="tx2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720000" indent="-288000" algn="l" defTabSz="914400" rtl="0" eaLnBrk="1" latinLnBrk="0" hangingPunct="1">
        <a:lnSpc>
          <a:spcPct val="100000"/>
        </a:lnSpc>
        <a:spcBef>
          <a:spcPts val="600"/>
        </a:spcBef>
        <a:buClr>
          <a:srgbClr val="CC0099"/>
        </a:buClr>
        <a:buFont typeface="Wingdings" panose="05000000000000000000" pitchFamily="2" charset="2"/>
        <a:buChar char=""/>
        <a:defRPr sz="2400" kern="1200" baseline="0">
          <a:solidFill>
            <a:schemeClr val="accent1">
              <a:lumMod val="50000"/>
            </a:schemeClr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6" y="0"/>
            <a:ext cx="9147135" cy="6857999"/>
          </a:xfrm>
          <a:prstGeom prst="rect">
            <a:avLst/>
          </a:prstGeom>
          <a:effectLst/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51520" y="539706"/>
            <a:ext cx="7344816" cy="273868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kern="3000" dirty="0" err="1" smtClean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</a:rPr>
              <a:t>Daya</a:t>
            </a:r>
            <a:r>
              <a:rPr lang="en-US" altLang="zh-CN" b="1" kern="3000" dirty="0" smtClean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</a:rPr>
              <a:t> Bay</a:t>
            </a:r>
            <a:br>
              <a:rPr lang="en-US" altLang="zh-CN" b="1" kern="3000" dirty="0" smtClean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</a:rPr>
            </a:br>
            <a:r>
              <a:rPr lang="en-US" altLang="zh-CN" sz="4800" b="1" kern="3000" dirty="0" smtClean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</a:rPr>
              <a:t>Design from Scratch</a:t>
            </a:r>
            <a:endParaRPr lang="zh-CN" altLang="en-US" b="1" kern="3000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22312" y="3818097"/>
            <a:ext cx="6858000" cy="1655762"/>
          </a:xfrm>
          <a:effectLst>
            <a:outerShdw blurRad="63500" sx="150000" sy="150000" algn="ctr" rotWithShape="0">
              <a:prstClr val="black"/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b="1" kern="30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 Cao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b="1" kern="30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b="1" kern="30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2018-6-16</a:t>
            </a:r>
            <a:endParaRPr lang="zh-CN" altLang="en-US" b="1" kern="3000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606"/>
            <a:ext cx="9128435" cy="57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 pitchFamily="18" charset="2"/>
              </a:rPr>
              <a:t>Proposed Reactor Experiments</a:t>
            </a:r>
            <a:endParaRPr lang="en-US" altLang="zh-CN" baseline="-25000" dirty="0"/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 flipV="1">
            <a:off x="7278688" y="3347173"/>
            <a:ext cx="350837" cy="3508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>
            <a:off x="1403648" y="2634782"/>
            <a:ext cx="161925" cy="234950"/>
          </a:xfrm>
          <a:prstGeom prst="star4">
            <a:avLst>
              <a:gd name="adj" fmla="val 12500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06182" name="AutoShape 6"/>
          <p:cNvSpPr>
            <a:spLocks noChangeArrowheads="1"/>
          </p:cNvSpPr>
          <p:nvPr/>
        </p:nvSpPr>
        <p:spPr bwMode="auto">
          <a:xfrm>
            <a:off x="2197674" y="2531710"/>
            <a:ext cx="163513" cy="233363"/>
          </a:xfrm>
          <a:prstGeom prst="star4">
            <a:avLst>
              <a:gd name="adj" fmla="val 12500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4429670" y="2466655"/>
            <a:ext cx="161925" cy="233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06184" name="AutoShape 8"/>
          <p:cNvSpPr>
            <a:spLocks noChangeArrowheads="1"/>
          </p:cNvSpPr>
          <p:nvPr/>
        </p:nvSpPr>
        <p:spPr bwMode="auto">
          <a:xfrm>
            <a:off x="6374606" y="1885294"/>
            <a:ext cx="161925" cy="233362"/>
          </a:xfrm>
          <a:prstGeom prst="star4">
            <a:avLst>
              <a:gd name="adj" fmla="val 12500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85" name="AutoShape 9"/>
          <p:cNvSpPr>
            <a:spLocks noChangeArrowheads="1"/>
          </p:cNvSpPr>
          <p:nvPr/>
        </p:nvSpPr>
        <p:spPr bwMode="auto">
          <a:xfrm>
            <a:off x="7938467" y="2706790"/>
            <a:ext cx="161925" cy="233363"/>
          </a:xfrm>
          <a:prstGeom prst="star4">
            <a:avLst>
              <a:gd name="adj" fmla="val 12500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86" name="AutoShape 10"/>
          <p:cNvSpPr>
            <a:spLocks noChangeArrowheads="1"/>
          </p:cNvSpPr>
          <p:nvPr/>
        </p:nvSpPr>
        <p:spPr bwMode="auto">
          <a:xfrm>
            <a:off x="7373143" y="3113810"/>
            <a:ext cx="161925" cy="233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87" name="AutoShape 11"/>
          <p:cNvSpPr>
            <a:spLocks noChangeArrowheads="1"/>
          </p:cNvSpPr>
          <p:nvPr/>
        </p:nvSpPr>
        <p:spPr bwMode="auto">
          <a:xfrm>
            <a:off x="3400376" y="4476004"/>
            <a:ext cx="163512" cy="233362"/>
          </a:xfrm>
          <a:prstGeom prst="star4">
            <a:avLst>
              <a:gd name="adj" fmla="val 12500"/>
            </a:avLst>
          </a:prstGeom>
          <a:solidFill>
            <a:srgbClr val="33CCFF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3473981" y="4189341"/>
            <a:ext cx="2050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  <a:latin typeface="Comic Sans MS" pitchFamily="66" charset="0"/>
              </a:rPr>
              <a:t>Angra, Brazil</a:t>
            </a:r>
            <a:endParaRPr lang="en-US" altLang="zh-CN" sz="4000" i="1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223453" y="3210648"/>
            <a:ext cx="3001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33CCFF"/>
                </a:solidFill>
                <a:latin typeface="Comic Sans MS" pitchFamily="66" charset="0"/>
              </a:rPr>
              <a:t>Diablo Canyon, USA</a:t>
            </a:r>
            <a:endParaRPr lang="en-US" altLang="zh-CN" sz="4000" i="1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>
            <a:off x="1135576" y="1683267"/>
            <a:ext cx="2505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omic Sans MS" pitchFamily="66" charset="0"/>
              </a:rPr>
              <a:t>Braidwood, USA</a:t>
            </a:r>
            <a:endParaRPr lang="en-US" altLang="zh-CN" sz="40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2771800" y="2778798"/>
            <a:ext cx="34243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Double Chooz, France</a:t>
            </a:r>
            <a:endParaRPr lang="en-US" altLang="zh-CN" sz="40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069322" y="1309021"/>
            <a:ext cx="309634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33CCFF"/>
                </a:solidFill>
                <a:latin typeface="Comic Sans MS" pitchFamily="66" charset="0"/>
              </a:rPr>
              <a:t>Krasnoyarsk, Russia</a:t>
            </a:r>
            <a:endParaRPr lang="en-US" altLang="zh-CN" sz="4000" i="1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6904088" y="1914702"/>
            <a:ext cx="2252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smtClean="0">
                <a:solidFill>
                  <a:srgbClr val="33CCFF"/>
                </a:solidFill>
                <a:latin typeface="Comic Sans MS" pitchFamily="66" charset="0"/>
              </a:rPr>
              <a:t>KASKA, Japan</a:t>
            </a:r>
            <a:endParaRPr lang="en-US" altLang="zh-CN" sz="4000" i="1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760563" y="3308985"/>
            <a:ext cx="2643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Daya Bay, China</a:t>
            </a:r>
            <a:endParaRPr lang="en-US" altLang="zh-CN" sz="24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6196" name="AutoShape 20"/>
          <p:cNvSpPr>
            <a:spLocks noChangeArrowheads="1"/>
          </p:cNvSpPr>
          <p:nvPr/>
        </p:nvSpPr>
        <p:spPr bwMode="auto">
          <a:xfrm>
            <a:off x="7722443" y="2617443"/>
            <a:ext cx="161925" cy="233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5758954" y="2219852"/>
            <a:ext cx="2274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itchFamily="66" charset="0"/>
              </a:rPr>
              <a:t>RENO, </a:t>
            </a:r>
            <a:r>
              <a:rPr lang="en-US" altLang="zh-CN" sz="2400" b="1" smtClean="0">
                <a:solidFill>
                  <a:srgbClr val="FF0000"/>
                </a:solidFill>
                <a:latin typeface="Comic Sans MS" pitchFamily="66" charset="0"/>
              </a:rPr>
              <a:t>Korea</a:t>
            </a:r>
            <a:endParaRPr lang="en-US" altLang="zh-CN" sz="40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155062"/>
            <a:ext cx="806489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8 proposals, most in 2003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Fundamental parameter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</a:rPr>
              <a:t>Gateway to CP and Mass Hierarchy measurements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bg1"/>
                </a:solidFill>
              </a:rPr>
              <a:t>Less expensive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18405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7327"/>
            <a:ext cx="8964488" cy="6817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Precision Measurement at Reactors</a:t>
            </a:r>
            <a:endParaRPr lang="en-US" altLang="zh-CN" dirty="0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 flipH="1">
            <a:off x="4037013" y="4137025"/>
            <a:ext cx="165100" cy="12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30419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25001"/>
              </p:ext>
            </p:extLst>
          </p:nvPr>
        </p:nvGraphicFramePr>
        <p:xfrm>
          <a:off x="696053" y="3823672"/>
          <a:ext cx="7560840" cy="2773680"/>
        </p:xfrm>
        <a:graphic>
          <a:graphicData uri="http://schemas.openxmlformats.org/drawingml/2006/table">
            <a:tbl>
              <a:tblPr/>
              <a:tblGrid>
                <a:gridCol w="3240360"/>
                <a:gridCol w="2160240"/>
                <a:gridCol w="216024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Parameter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Error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Error w/ Near-far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Reaction cross section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1.9 %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Energy released per fission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0.6 %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Reactor power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 ~0.1%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Number of protons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0.8 %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   &lt; 0.3%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Detection efficiency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0.2~0.6%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Chooz Combined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2.7 %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&lt; 0.6%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4192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4248472" cy="216024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>
                <a:solidFill>
                  <a:schemeClr val="tx1"/>
                </a:solidFill>
              </a:rPr>
              <a:t>Major sources of uncertainties:</a:t>
            </a:r>
          </a:p>
          <a:p>
            <a:r>
              <a:rPr lang="en-US" altLang="zh-CN" sz="2400"/>
              <a:t>Reactor related </a:t>
            </a:r>
            <a:r>
              <a:rPr lang="en-US" altLang="zh-CN" sz="2400" smtClean="0"/>
              <a:t>   ~</a:t>
            </a:r>
            <a:r>
              <a:rPr lang="en-US" altLang="zh-CN" sz="2400"/>
              <a:t>2%</a:t>
            </a:r>
          </a:p>
          <a:p>
            <a:r>
              <a:rPr lang="en-US" altLang="zh-CN" sz="2400"/>
              <a:t>Detector related </a:t>
            </a:r>
            <a:r>
              <a:rPr lang="en-US" altLang="zh-CN" sz="2400" smtClean="0"/>
              <a:t>  ~</a:t>
            </a:r>
            <a:r>
              <a:rPr lang="en-US" altLang="zh-CN" sz="2400"/>
              <a:t>2%</a:t>
            </a:r>
          </a:p>
          <a:p>
            <a:r>
              <a:rPr lang="en-US" altLang="zh-CN" sz="2400"/>
              <a:t>Background </a:t>
            </a:r>
            <a:r>
              <a:rPr lang="en-US" altLang="zh-CN" sz="2400" smtClean="0"/>
              <a:t>       1~3%</a:t>
            </a:r>
          </a:p>
        </p:txBody>
      </p:sp>
      <p:sp>
        <p:nvSpPr>
          <p:cNvPr id="9" name="Rectangle 64"/>
          <p:cNvSpPr txBox="1">
            <a:spLocks noChangeArrowheads="1"/>
          </p:cNvSpPr>
          <p:nvPr/>
        </p:nvSpPr>
        <p:spPr bwMode="auto">
          <a:xfrm>
            <a:off x="4644008" y="836712"/>
            <a:ext cx="4464496" cy="197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u"/>
              <a:defRPr sz="2800" b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Font typeface="Wingdings" pitchFamily="2" charset="2"/>
              <a:buChar char="ð"/>
              <a:defRPr sz="2400" b="1"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295400" indent="-3810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2400" smtClean="0">
                <a:solidFill>
                  <a:schemeClr val="tx1"/>
                </a:solidFill>
              </a:rPr>
              <a:t>Lessons from past experience:</a:t>
            </a:r>
          </a:p>
          <a:p>
            <a:r>
              <a:rPr lang="en-US" altLang="zh-CN" sz="2400" smtClean="0"/>
              <a:t>Chooz: Good Gd-LS</a:t>
            </a:r>
          </a:p>
          <a:p>
            <a:r>
              <a:rPr lang="en-US" altLang="zh-CN" sz="2400" smtClean="0"/>
              <a:t>Palo Verde: Better shielding</a:t>
            </a:r>
          </a:p>
          <a:p>
            <a:r>
              <a:rPr lang="en-US" altLang="zh-CN" sz="2400" smtClean="0"/>
              <a:t>KamLAND: No fiducial cut</a:t>
            </a:r>
            <a:endParaRPr lang="en-US" altLang="zh-CN" sz="2400">
              <a:solidFill>
                <a:schemeClr val="accent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0626" y="2780928"/>
            <a:ext cx="5951694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Near-far relative measurement</a:t>
            </a:r>
          </a:p>
          <a:p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Mikaelyan </a:t>
            </a:r>
            <a:r>
              <a:rPr lang="en-US" altLang="zh-CN" sz="2800" b="1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800" b="1" smtClean="0">
                <a:latin typeface="Times New Roman" pitchFamily="18" charset="0"/>
                <a:cs typeface="Times New Roman" pitchFamily="18" charset="0"/>
              </a:rPr>
              <a:t>Sinev, hep-ex/9908047</a:t>
            </a:r>
            <a:endParaRPr lang="zh-CN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516216" y="6165304"/>
            <a:ext cx="1740677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9395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9" descr="DYB_layout20100221_e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3" t="7364" r="9823" b="17394"/>
          <a:stretch/>
        </p:blipFill>
        <p:spPr bwMode="auto">
          <a:xfrm>
            <a:off x="5159375" y="646100"/>
            <a:ext cx="3921392" cy="38978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0147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Daya</a:t>
            </a:r>
            <a:r>
              <a:rPr lang="en-US" altLang="zh-CN" dirty="0" smtClean="0"/>
              <a:t> Bay Experiment</a:t>
            </a:r>
            <a:endParaRPr lang="zh-CN" altLang="en-US" dirty="0" smtClean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92" y="3429000"/>
            <a:ext cx="1116012" cy="113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6"/>
          <p:cNvSpPr txBox="1">
            <a:spLocks/>
          </p:cNvSpPr>
          <p:nvPr/>
        </p:nvSpPr>
        <p:spPr bwMode="auto">
          <a:xfrm>
            <a:off x="221903" y="646100"/>
            <a:ext cx="47155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 reactor cores, 17.4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GW</a:t>
            </a:r>
            <a:r>
              <a:rPr lang="en-US" altLang="zh-CN" sz="2400" b="1" baseline="-25000" dirty="0" err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Relative measurement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742950" lvl="1" indent="-285750" eaLnBrk="0" hangingPunct="0">
              <a:buFont typeface="Arial" charset="0"/>
              <a:buChar char="–"/>
              <a:defRPr/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near sites, 1 far site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Multiple detector modules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Good cosmic shielding</a:t>
            </a:r>
          </a:p>
          <a:p>
            <a:pPr marL="742950" lvl="1" indent="-285750" eaLnBrk="0" hangingPunct="0">
              <a:buFont typeface="Arial" charset="0"/>
              <a:buChar char="–"/>
              <a:defRPr/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250 </a:t>
            </a:r>
            <a:r>
              <a:rPr lang="en-US" altLang="zh-CN" sz="24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m.w.e</a:t>
            </a: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@ 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near sites</a:t>
            </a:r>
          </a:p>
          <a:p>
            <a:pPr marL="742950" lvl="1" indent="-285750" eaLnBrk="0" hangingPunct="0">
              <a:buFont typeface="Arial" charset="0"/>
              <a:buChar char="–"/>
              <a:defRPr/>
            </a:pP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860 </a:t>
            </a:r>
            <a:r>
              <a:rPr lang="en-US" altLang="zh-CN" sz="2400" b="1" dirty="0" err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m.w.e</a:t>
            </a: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@ far 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site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Redundancy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588627"/>
            <a:ext cx="3984625" cy="13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H="1">
            <a:off x="2268539" y="4221162"/>
            <a:ext cx="3959645" cy="5762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1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27" descr="mod_schem_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480" y="3933056"/>
            <a:ext cx="2598913" cy="25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29" descr="D:\DayaWane\jpeg\detector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1471"/>
            <a:ext cx="4205062" cy="272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Detector in Jan. 2004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46600" y="1143000"/>
            <a:ext cx="4474840" cy="313729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Yifang proposed “multiple detector </a:t>
            </a:r>
            <a:r>
              <a:rPr lang="en-US" altLang="zh-CN" sz="2400" dirty="0" smtClean="0"/>
              <a:t>modules, </a:t>
            </a:r>
            <a:r>
              <a:rPr lang="en-US" altLang="zh-CN" sz="2400" dirty="0" smtClean="0"/>
              <a:t>w/ reflection + Water house</a:t>
            </a:r>
            <a:r>
              <a:rPr lang="en-US" altLang="zh-CN" sz="2400" dirty="0"/>
              <a:t> ”</a:t>
            </a:r>
            <a:endParaRPr lang="en-US" altLang="zh-CN" sz="2400" dirty="0" smtClean="0"/>
          </a:p>
          <a:p>
            <a:r>
              <a:rPr lang="en-US" altLang="zh-CN" sz="2400" dirty="0"/>
              <a:t>W</a:t>
            </a:r>
            <a:r>
              <a:rPr lang="en-US" altLang="zh-CN" sz="2400" dirty="0" smtClean="0"/>
              <a:t>rote a Geant3 MC based on </a:t>
            </a:r>
            <a:r>
              <a:rPr lang="en-US" altLang="zh-CN" sz="2400" dirty="0" err="1" smtClean="0"/>
              <a:t>Yifang’s</a:t>
            </a:r>
            <a:r>
              <a:rPr lang="en-US" altLang="zh-CN" sz="2400" dirty="0" smtClean="0"/>
              <a:t> Palo Verde MC.</a:t>
            </a:r>
          </a:p>
          <a:p>
            <a:r>
              <a:rPr lang="en-US" altLang="zh-CN" sz="2400" dirty="0" smtClean="0"/>
              <a:t>Explored many options w/ MC</a:t>
            </a:r>
            <a:endParaRPr lang="zh-CN" altLang="en-US" sz="2400" dirty="0"/>
          </a:p>
        </p:txBody>
      </p:sp>
      <p:sp>
        <p:nvSpPr>
          <p:cNvPr id="12" name="内容占位符 4"/>
          <p:cNvSpPr txBox="1">
            <a:spLocks/>
          </p:cNvSpPr>
          <p:nvPr/>
        </p:nvSpPr>
        <p:spPr>
          <a:xfrm>
            <a:off x="628650" y="3821597"/>
            <a:ext cx="4605964" cy="29197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2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99"/>
              </a:buClr>
              <a:buFont typeface="Wingdings" panose="05000000000000000000" pitchFamily="2" charset="2"/>
              <a:buChar char="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2-m thick water house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RPC outside</a:t>
            </a:r>
          </a:p>
          <a:p>
            <a:pPr fontAlgn="auto">
              <a:spcAft>
                <a:spcPts val="0"/>
              </a:spcAft>
            </a:pPr>
            <a:r>
              <a:rPr lang="el-GR" altLang="zh-CN" sz="2400" dirty="0" smtClean="0"/>
              <a:t>Φ</a:t>
            </a:r>
            <a:r>
              <a:rPr lang="en-US" altLang="zh-CN" sz="2400" dirty="0" smtClean="0"/>
              <a:t>4.5m </a:t>
            </a:r>
            <a:r>
              <a:rPr lang="en-US" altLang="zh-CN" sz="2400" dirty="0" smtClean="0">
                <a:sym typeface="Symbol" panose="05050102010706020507" pitchFamily="18" charset="2"/>
              </a:rPr>
              <a:t> </a:t>
            </a:r>
            <a:r>
              <a:rPr lang="en-US" altLang="zh-CN" sz="2400" dirty="0" smtClean="0"/>
              <a:t>H 4m AD, total weight </a:t>
            </a:r>
            <a:r>
              <a:rPr lang="en-US" altLang="zh-CN" sz="2400" dirty="0" smtClean="0">
                <a:solidFill>
                  <a:srgbClr val="C00000"/>
                </a:solidFill>
              </a:rPr>
              <a:t>50 ton</a:t>
            </a:r>
            <a:r>
              <a:rPr lang="en-US" altLang="zh-CN" sz="2400" dirty="0" smtClean="0"/>
              <a:t>. Drain the detector during transportation. Vessels ~ </a:t>
            </a:r>
            <a:r>
              <a:rPr lang="en-US" altLang="zh-CN" sz="2400" dirty="0" smtClean="0">
                <a:solidFill>
                  <a:srgbClr val="C00000"/>
                </a:solidFill>
              </a:rPr>
              <a:t>5 ton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Near site: 2 modules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Far site: </a:t>
            </a:r>
            <a:r>
              <a:rPr lang="en-US" altLang="zh-CN" sz="2400" dirty="0" smtClean="0">
                <a:solidFill>
                  <a:srgbClr val="C00000"/>
                </a:solidFill>
              </a:rPr>
              <a:t>4-8</a:t>
            </a:r>
            <a:r>
              <a:rPr lang="en-US" altLang="zh-CN" sz="2400" dirty="0" smtClean="0"/>
              <a:t> modules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Talk at Neutrino2016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980728"/>
            <a:ext cx="7400925" cy="5676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5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With Geant3 MC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295"/>
          <a:stretch/>
        </p:blipFill>
        <p:spPr>
          <a:xfrm>
            <a:off x="882342" y="1052736"/>
            <a:ext cx="7633008" cy="5695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2483768" y="6327555"/>
            <a:ext cx="1224136" cy="4766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9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995863"/>
          </a:xfrm>
        </p:spPr>
        <p:txBody>
          <a:bodyPr/>
          <a:lstStyle/>
          <a:p>
            <a:r>
              <a:rPr lang="en-GB" altLang="zh-CN" sz="2400" dirty="0">
                <a:solidFill>
                  <a:srgbClr val="0000FF"/>
                </a:solidFill>
              </a:rPr>
              <a:t>For 8m</a:t>
            </a:r>
            <a:r>
              <a:rPr lang="en-GB" altLang="zh-CN" sz="2400" baseline="33000" dirty="0">
                <a:solidFill>
                  <a:srgbClr val="0000FF"/>
                </a:solidFill>
              </a:rPr>
              <a:t>3</a:t>
            </a:r>
            <a:r>
              <a:rPr lang="en-GB" altLang="zh-CN" sz="2400" dirty="0">
                <a:solidFill>
                  <a:srgbClr val="0000FF"/>
                </a:solidFill>
              </a:rPr>
              <a:t> target + 50cm buffer, </a:t>
            </a:r>
            <a:r>
              <a:rPr lang="en-GB" altLang="zh-CN" sz="2400" dirty="0" smtClean="0">
                <a:solidFill>
                  <a:srgbClr val="0000FF"/>
                </a:solidFill>
              </a:rPr>
              <a:t>100 </a:t>
            </a:r>
            <a:r>
              <a:rPr lang="en-GB" altLang="zh-CN" sz="2400" dirty="0">
                <a:solidFill>
                  <a:srgbClr val="0000FF"/>
                </a:solidFill>
              </a:rPr>
              <a:t>PMTs</a:t>
            </a:r>
          </a:p>
          <a:p>
            <a:endParaRPr lang="zh-CN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09493"/>
              </p:ext>
            </p:extLst>
          </p:nvPr>
        </p:nvGraphicFramePr>
        <p:xfrm>
          <a:off x="755576" y="1637951"/>
          <a:ext cx="4245397" cy="175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0" r:id="rId3" imgW="9010800" imgH="3695760" progId="">
                  <p:embed/>
                </p:oleObj>
              </mc:Choice>
              <mc:Fallback>
                <p:oleObj r:id="rId3" imgW="9010800" imgH="369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37951"/>
                        <a:ext cx="4245397" cy="1754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32067"/>
              </p:ext>
            </p:extLst>
          </p:nvPr>
        </p:nvGraphicFramePr>
        <p:xfrm>
          <a:off x="3013889" y="5542262"/>
          <a:ext cx="6298403" cy="95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1" r:id="rId5" imgW="6076800" imgH="1266840" progId="">
                  <p:embed/>
                </p:oleObj>
              </mc:Choice>
              <mc:Fallback>
                <p:oleObj r:id="rId5" imgW="6076800" imgH="1266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889" y="5542262"/>
                        <a:ext cx="6298403" cy="958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4552" y="4042378"/>
            <a:ext cx="550404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 smtClean="0">
                <a:solidFill>
                  <a:srgbClr val="C00000"/>
                </a:solidFill>
              </a:rPr>
              <a:t>Background from PMT</a:t>
            </a:r>
            <a:r>
              <a:rPr lang="en-GB" altLang="zh-CN" dirty="0" smtClean="0">
                <a:solidFill>
                  <a:srgbClr val="0000FF"/>
                </a:solidFill>
              </a:rPr>
              <a:t>: Gammas </a:t>
            </a:r>
            <a:r>
              <a:rPr lang="en-GB" altLang="zh-CN" dirty="0">
                <a:solidFill>
                  <a:srgbClr val="0000FF"/>
                </a:solidFill>
              </a:rPr>
              <a:t>that can penetrate 2m water and 50cm oil buffer and deposit</a:t>
            </a:r>
          </a:p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 smtClean="0">
                <a:solidFill>
                  <a:srgbClr val="0000FF"/>
                </a:solidFill>
              </a:rPr>
              <a:t>U</a:t>
            </a:r>
            <a:r>
              <a:rPr lang="en-GB" altLang="zh-CN" dirty="0">
                <a:solidFill>
                  <a:srgbClr val="0000FF"/>
                </a:solidFill>
              </a:rPr>
              <a:t>:  11  per 3*10</a:t>
            </a:r>
            <a:r>
              <a:rPr lang="en-GB" altLang="zh-CN" baseline="33000" dirty="0">
                <a:solidFill>
                  <a:srgbClr val="0000FF"/>
                </a:solidFill>
              </a:rPr>
              <a:t>8</a:t>
            </a:r>
            <a:r>
              <a:rPr lang="en-GB" altLang="zh-CN" dirty="0">
                <a:solidFill>
                  <a:srgbClr val="0000FF"/>
                </a:solidFill>
              </a:rPr>
              <a:t> gammas</a:t>
            </a:r>
          </a:p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 err="1" smtClean="0">
                <a:solidFill>
                  <a:srgbClr val="0000FF"/>
                </a:solidFill>
              </a:rPr>
              <a:t>Th</a:t>
            </a:r>
            <a:r>
              <a:rPr lang="en-GB" altLang="zh-CN" dirty="0">
                <a:solidFill>
                  <a:srgbClr val="0000FF"/>
                </a:solidFill>
              </a:rPr>
              <a:t>: 34   per 3*10</a:t>
            </a:r>
            <a:r>
              <a:rPr lang="en-GB" altLang="zh-CN" baseline="33000" dirty="0">
                <a:solidFill>
                  <a:srgbClr val="0000FF"/>
                </a:solidFill>
              </a:rPr>
              <a:t>8</a:t>
            </a:r>
            <a:r>
              <a:rPr lang="en-GB" altLang="zh-CN" dirty="0">
                <a:solidFill>
                  <a:srgbClr val="0000FF"/>
                </a:solidFill>
              </a:rPr>
              <a:t> gammas</a:t>
            </a:r>
          </a:p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 smtClean="0">
                <a:solidFill>
                  <a:srgbClr val="0000FF"/>
                </a:solidFill>
              </a:rPr>
              <a:t>K</a:t>
            </a:r>
            <a:r>
              <a:rPr lang="en-GB" altLang="zh-CN" dirty="0">
                <a:solidFill>
                  <a:srgbClr val="0000FF"/>
                </a:solidFill>
              </a:rPr>
              <a:t>:  5   per 3*10</a:t>
            </a:r>
            <a:r>
              <a:rPr lang="en-GB" altLang="zh-CN" baseline="33000" dirty="0">
                <a:solidFill>
                  <a:srgbClr val="0000FF"/>
                </a:solidFill>
              </a:rPr>
              <a:t>8</a:t>
            </a:r>
            <a:r>
              <a:rPr lang="en-GB" altLang="zh-CN" dirty="0">
                <a:solidFill>
                  <a:srgbClr val="0000FF"/>
                </a:solidFill>
              </a:rPr>
              <a:t> gammas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08" y="1399968"/>
            <a:ext cx="2403918" cy="23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03186" y="3411528"/>
            <a:ext cx="253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Energy Resolution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84492" y="3550667"/>
            <a:ext cx="351437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 smtClean="0">
                <a:solidFill>
                  <a:srgbClr val="C00000"/>
                </a:solidFill>
              </a:rPr>
              <a:t>Detection eff. for gamma-catcher</a:t>
            </a:r>
            <a:r>
              <a:rPr lang="en-GB" altLang="zh-CN" dirty="0" smtClean="0">
                <a:solidFill>
                  <a:srgbClr val="0000FF"/>
                </a:solidFill>
              </a:rPr>
              <a:t/>
            </a:r>
            <a:br>
              <a:rPr lang="en-GB" altLang="zh-CN" dirty="0" smtClean="0">
                <a:solidFill>
                  <a:srgbClr val="0000FF"/>
                </a:solidFill>
              </a:rPr>
            </a:br>
            <a:r>
              <a:rPr lang="en-GB" altLang="zh-CN" dirty="0" smtClean="0">
                <a:solidFill>
                  <a:srgbClr val="0000FF"/>
                </a:solidFill>
              </a:rPr>
              <a:t>40cm</a:t>
            </a:r>
            <a:r>
              <a:rPr lang="en-GB" altLang="zh-CN" dirty="0">
                <a:solidFill>
                  <a:srgbClr val="0000FF"/>
                </a:solidFill>
              </a:rPr>
              <a:t>:  87.80%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>
                <a:solidFill>
                  <a:srgbClr val="0000FF"/>
                </a:solidFill>
              </a:rPr>
              <a:t> </a:t>
            </a:r>
            <a:r>
              <a:rPr lang="en-GB" altLang="zh-CN" dirty="0" smtClean="0">
                <a:solidFill>
                  <a:srgbClr val="0000FF"/>
                </a:solidFill>
              </a:rPr>
              <a:t>50cm</a:t>
            </a:r>
            <a:r>
              <a:rPr lang="en-GB" altLang="zh-CN" dirty="0">
                <a:solidFill>
                  <a:srgbClr val="0000FF"/>
                </a:solidFill>
              </a:rPr>
              <a:t>:  91.04%</a:t>
            </a:r>
          </a:p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zh-CN" dirty="0">
                <a:solidFill>
                  <a:srgbClr val="0000FF"/>
                </a:solidFill>
              </a:rPr>
              <a:t> </a:t>
            </a:r>
            <a:r>
              <a:rPr lang="en-GB" altLang="zh-CN" dirty="0" smtClean="0">
                <a:solidFill>
                  <a:srgbClr val="0000FF"/>
                </a:solidFill>
              </a:rPr>
              <a:t>70cm</a:t>
            </a:r>
            <a:r>
              <a:rPr lang="en-GB" altLang="zh-CN" dirty="0">
                <a:solidFill>
                  <a:srgbClr val="0000FF"/>
                </a:solidFill>
              </a:rPr>
              <a:t>:  95.23%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4552" y="586288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solidFill>
                  <a:srgbClr val="C00000"/>
                </a:solidFill>
              </a:rPr>
              <a:t>Background from </a:t>
            </a:r>
            <a:r>
              <a:rPr lang="en-GB" altLang="zh-CN" dirty="0" smtClean="0">
                <a:solidFill>
                  <a:srgbClr val="C00000"/>
                </a:solidFill>
              </a:rPr>
              <a:t>rock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339822" cy="5976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6372200" y="908720"/>
            <a:ext cx="1800200" cy="54365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1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/>
              <a:t>Target Mass</a:t>
            </a:r>
          </a:p>
        </p:txBody>
      </p:sp>
      <p:pic>
        <p:nvPicPr>
          <p:cNvPr id="88070" name="Picture 8" descr="tons_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06470"/>
            <a:ext cx="3838063" cy="366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1380907"/>
            <a:ext cx="3447182" cy="32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15616" y="4853409"/>
            <a:ext cx="70895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000" i="1" dirty="0" smtClean="0">
                <a:latin typeface="Times New Roman" panose="02020603050405020304" pitchFamily="18" charset="0"/>
              </a:rPr>
              <a:t>“</a:t>
            </a:r>
            <a:r>
              <a:rPr kumimoji="1" lang="en-US" altLang="zh-CN" sz="2000" i="1" dirty="0">
                <a:latin typeface="Times New Roman" panose="02020603050405020304" pitchFamily="18" charset="0"/>
              </a:rPr>
              <a:t>We recommend, as a high priority, …, An expeditiously deployed multi-detector reactor experiment with sensitivity to </a:t>
            </a:r>
            <a:r>
              <a:rPr kumimoji="1" lang="en-US" altLang="zh-CN" sz="2000" i="1" dirty="0">
                <a:latin typeface="Times New Roman" panose="02020603050405020304" pitchFamily="18" charset="0"/>
                <a:sym typeface="Symbol" panose="05050102010706020507" pitchFamily="18" charset="2"/>
              </a:rPr>
              <a:t></a:t>
            </a:r>
            <a:r>
              <a:rPr kumimoji="1" lang="en-US" altLang="zh-CN" sz="2000" i="1" baseline="-25000" dirty="0">
                <a:latin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kumimoji="1" lang="en-US" altLang="zh-CN" sz="2000" i="1" dirty="0">
                <a:latin typeface="Times New Roman" panose="02020603050405020304" pitchFamily="18" charset="0"/>
              </a:rPr>
              <a:t> disappearance down to </a:t>
            </a:r>
            <a:r>
              <a:rPr kumimoji="1"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sin</a:t>
            </a:r>
            <a:r>
              <a:rPr kumimoji="1" lang="en-US" altLang="zh-CN" sz="2000" i="1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1" lang="en-US" altLang="zh-CN" sz="2000" i="1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13</a:t>
            </a:r>
            <a:r>
              <a:rPr kumimoji="1" lang="en-US" altLang="zh-CN" sz="2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=0.01</a:t>
            </a:r>
            <a:r>
              <a:rPr kumimoji="1" lang="en-US" altLang="zh-CN" sz="2000" i="1" dirty="0">
                <a:latin typeface="Times New Roman" panose="02020603050405020304" pitchFamily="18" charset="0"/>
              </a:rPr>
              <a:t>” </a:t>
            </a:r>
            <a:br>
              <a:rPr kumimoji="1" lang="en-US" altLang="zh-CN" sz="2000" i="1" dirty="0">
                <a:latin typeface="Times New Roman" panose="02020603050405020304" pitchFamily="18" charset="0"/>
              </a:rPr>
            </a:br>
            <a:r>
              <a:rPr kumimoji="1" lang="en-US" altLang="zh-CN" sz="2000" dirty="0">
                <a:latin typeface="Times New Roman" panose="02020603050405020304" pitchFamily="18" charset="0"/>
              </a:rPr>
              <a:t>---- APS Neutrino Study, 2004</a:t>
            </a:r>
          </a:p>
        </p:txBody>
      </p:sp>
      <p:sp>
        <p:nvSpPr>
          <p:cNvPr id="3" name="右箭头 2"/>
          <p:cNvSpPr/>
          <p:nvPr/>
        </p:nvSpPr>
        <p:spPr>
          <a:xfrm>
            <a:off x="3923928" y="2564904"/>
            <a:ext cx="936104" cy="477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25615" y="182267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6.8-ton to 20-ton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5CC51-0F55-4B21-970C-9A02B3C06D78}" type="slidenum">
              <a:rPr lang="zh-CN" altLang="en-US"/>
              <a:pPr/>
              <a:t>19</a:t>
            </a:fld>
            <a:endParaRPr lang="zh-CN" altLang="en-US"/>
          </a:p>
        </p:txBody>
      </p:sp>
      <p:sp>
        <p:nvSpPr>
          <p:cNvPr id="5560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762000"/>
          </a:xfrm>
          <a:noFill/>
          <a:ln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CN" dirty="0"/>
              <a:t>Positron Efficiency</a:t>
            </a:r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304800" y="1600200"/>
          <a:ext cx="1981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Equation" r:id="rId4" imgW="977760" imgH="241200" progId="Equation.DSMT4">
                  <p:embed/>
                </p:oleObj>
              </mc:Choice>
              <mc:Fallback>
                <p:oleObj name="Equation" r:id="rId4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19812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6" name="Object 4"/>
          <p:cNvGraphicFramePr>
            <a:graphicFrameLocks noChangeAspect="1"/>
          </p:cNvGraphicFramePr>
          <p:nvPr/>
        </p:nvGraphicFramePr>
        <p:xfrm>
          <a:off x="2095500" y="2032000"/>
          <a:ext cx="1698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3"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032000"/>
                        <a:ext cx="1698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7" name="Line 5"/>
          <p:cNvSpPr>
            <a:spLocks noChangeShapeType="1"/>
          </p:cNvSpPr>
          <p:nvPr/>
        </p:nvSpPr>
        <p:spPr bwMode="auto">
          <a:xfrm>
            <a:off x="1600200" y="20574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>
            <a:off x="1600200" y="2286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56039" name="Group 7"/>
          <p:cNvGrpSpPr>
            <a:grpSpLocks/>
          </p:cNvGrpSpPr>
          <p:nvPr/>
        </p:nvGrpSpPr>
        <p:grpSpPr bwMode="auto">
          <a:xfrm>
            <a:off x="4572000" y="2743200"/>
            <a:ext cx="4343400" cy="3376613"/>
            <a:chOff x="2448" y="1104"/>
            <a:chExt cx="3216" cy="2703"/>
          </a:xfrm>
        </p:grpSpPr>
        <p:pic>
          <p:nvPicPr>
            <p:cNvPr id="556040" name="Picture 8" descr="D:\DayaWane\plots\20040707posicut\posicu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536"/>
              <a:ext cx="3216" cy="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 flipV="1">
              <a:off x="5312" y="1392"/>
              <a:ext cx="0" cy="201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6042" name="Text Box 10"/>
            <p:cNvSpPr txBox="1">
              <a:spLocks noChangeArrowheads="1"/>
            </p:cNvSpPr>
            <p:nvPr/>
          </p:nvSpPr>
          <p:spPr bwMode="auto">
            <a:xfrm>
              <a:off x="4848" y="1104"/>
              <a:ext cx="76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zh-CN" sz="2000" dirty="0" err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Chooz</a:t>
              </a:r>
              <a:endParaRPr lang="en-US" altLang="zh-CN" sz="2000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56043" name="Line 11"/>
            <p:cNvSpPr>
              <a:spLocks noChangeShapeType="1"/>
            </p:cNvSpPr>
            <p:nvPr/>
          </p:nvSpPr>
          <p:spPr bwMode="auto">
            <a:xfrm flipV="1">
              <a:off x="4616" y="1392"/>
              <a:ext cx="0" cy="20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6044" name="Text Box 12"/>
            <p:cNvSpPr txBox="1">
              <a:spLocks noChangeArrowheads="1"/>
            </p:cNvSpPr>
            <p:nvPr/>
          </p:nvSpPr>
          <p:spPr bwMode="auto">
            <a:xfrm>
              <a:off x="3792" y="1104"/>
              <a:ext cx="96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zh-CN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Daya Bay</a:t>
              </a:r>
            </a:p>
          </p:txBody>
        </p:sp>
      </p:grp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228600" y="2743200"/>
            <a:ext cx="426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zh-CN" sz="2000" b="0">
                <a:effectLst/>
              </a:rPr>
              <a:t>Chooz 1.3MeV, error </a:t>
            </a:r>
            <a:r>
              <a:rPr lang="en-US" altLang="zh-CN" sz="2000" b="0">
                <a:solidFill>
                  <a:srgbClr val="0033CC"/>
                </a:solidFill>
                <a:effectLst/>
              </a:rPr>
              <a:t>0.8%</a:t>
            </a:r>
            <a:r>
              <a:rPr lang="en-US" altLang="zh-CN" sz="2000" b="0">
                <a:effectLst/>
              </a:rPr>
              <a:t>（bad LS)</a:t>
            </a:r>
          </a:p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zh-CN" sz="2000" b="0">
                <a:effectLst/>
              </a:rPr>
              <a:t>KamLAND 2.6MeV, error </a:t>
            </a:r>
            <a:r>
              <a:rPr lang="en-US" altLang="zh-CN" sz="2000" b="0">
                <a:solidFill>
                  <a:srgbClr val="0033CC"/>
                </a:solidFill>
                <a:effectLst/>
              </a:rPr>
              <a:t>0.26%</a:t>
            </a:r>
          </a:p>
        </p:txBody>
      </p:sp>
      <p:pic>
        <p:nvPicPr>
          <p:cNvPr id="556046" name="Picture 14" descr="Spec-Ep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0"/>
            <a:ext cx="3365500" cy="2401888"/>
          </a:xfrm>
          <a:ln/>
        </p:spPr>
      </p:pic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4495800" y="1371600"/>
            <a:ext cx="4343400" cy="116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Positron Efficiency 99.6%</a:t>
            </a:r>
          </a:p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Error ~0.05% 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(Assuming 2%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 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energy scale error)</a:t>
            </a:r>
          </a:p>
        </p:txBody>
      </p:sp>
    </p:spTree>
    <p:extLst>
      <p:ext uri="{BB962C8B-B14F-4D97-AF65-F5344CB8AC3E}">
        <p14:creationId xmlns:p14="http://schemas.microsoft.com/office/powerpoint/2010/main" val="731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to 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 was a theorist </a:t>
            </a:r>
            <a:r>
              <a:rPr lang="en-US" altLang="zh-CN" dirty="0" smtClean="0">
                <a:solidFill>
                  <a:schemeClr val="accent6"/>
                </a:solidFill>
              </a:rPr>
              <a:t>(folding chair)</a:t>
            </a:r>
            <a:r>
              <a:rPr lang="en-US" altLang="zh-CN" dirty="0" smtClean="0"/>
              <a:t>.</a:t>
            </a:r>
            <a:endParaRPr lang="en-GB" altLang="zh-CN" dirty="0" smtClean="0">
              <a:solidFill>
                <a:srgbClr val="800000"/>
              </a:solidFill>
            </a:endParaRPr>
          </a:p>
          <a:p>
            <a:pPr lvl="1"/>
            <a:r>
              <a:rPr lang="en-GB" altLang="zh-CN" dirty="0" err="1" smtClean="0"/>
              <a:t>pQCD</a:t>
            </a:r>
            <a:r>
              <a:rPr lang="en-GB" altLang="zh-CN" dirty="0" smtClean="0"/>
              <a:t> </a:t>
            </a:r>
            <a:r>
              <a:rPr lang="en-GB" altLang="zh-CN" dirty="0"/>
              <a:t>application on exclusive </a:t>
            </a:r>
            <a:r>
              <a:rPr lang="en-GB" altLang="zh-CN" dirty="0" smtClean="0"/>
              <a:t>processes (1998) 5 PR</a:t>
            </a:r>
          </a:p>
          <a:p>
            <a:pPr lvl="1"/>
            <a:r>
              <a:rPr lang="en-GB" altLang="zh-CN" dirty="0" smtClean="0"/>
              <a:t>Why change to Ex </a:t>
            </a:r>
            <a:r>
              <a:rPr lang="en-GB" altLang="zh-CN" dirty="0" smtClean="0">
                <a:solidFill>
                  <a:schemeClr val="accent6"/>
                </a:solidFill>
              </a:rPr>
              <a:t>(computer, plug)</a:t>
            </a:r>
          </a:p>
          <a:p>
            <a:r>
              <a:rPr lang="en-GB" altLang="zh-CN" dirty="0"/>
              <a:t>Change direction frequently</a:t>
            </a:r>
          </a:p>
          <a:p>
            <a:pPr lvl="1"/>
            <a:r>
              <a:rPr lang="en-GB" altLang="zh-CN" dirty="0"/>
              <a:t>1998-2000, </a:t>
            </a:r>
            <a:r>
              <a:rPr lang="en-GB" altLang="zh-CN" dirty="0" smtClean="0"/>
              <a:t>LAL, H1 experiment, </a:t>
            </a:r>
            <a:r>
              <a:rPr lang="en-GB" altLang="zh-CN" dirty="0" err="1">
                <a:solidFill>
                  <a:srgbClr val="C00000"/>
                </a:solidFill>
              </a:rPr>
              <a:t>Xsec</a:t>
            </a:r>
            <a:r>
              <a:rPr lang="en-GB" altLang="zh-CN" dirty="0">
                <a:solidFill>
                  <a:srgbClr val="C00000"/>
                </a:solidFill>
              </a:rPr>
              <a:t> analysis</a:t>
            </a:r>
            <a:r>
              <a:rPr lang="en-GB" altLang="zh-CN" dirty="0"/>
              <a:t>, </a:t>
            </a:r>
            <a:r>
              <a:rPr lang="en-GB" altLang="zh-CN" dirty="0" smtClean="0"/>
              <a:t>Lar/Tracker alignment, E calibration (high level correction), trigger </a:t>
            </a:r>
            <a:r>
              <a:rPr lang="en-GB" altLang="zh-CN" dirty="0"/>
              <a:t>simulation, background finder</a:t>
            </a:r>
          </a:p>
          <a:p>
            <a:pPr lvl="1"/>
            <a:r>
              <a:rPr lang="en-GB" altLang="zh-CN" dirty="0"/>
              <a:t>2000-2003, </a:t>
            </a:r>
            <a:r>
              <a:rPr lang="en-GB" altLang="zh-CN" dirty="0" smtClean="0"/>
              <a:t>FNAL, </a:t>
            </a:r>
            <a:r>
              <a:rPr lang="en-GB" altLang="zh-CN" dirty="0" err="1" smtClean="0"/>
              <a:t>MiniBooNE</a:t>
            </a:r>
            <a:r>
              <a:rPr lang="en-GB" altLang="zh-CN" dirty="0" smtClean="0"/>
              <a:t>, </a:t>
            </a:r>
            <a:r>
              <a:rPr lang="en-GB" altLang="zh-CN" dirty="0">
                <a:solidFill>
                  <a:srgbClr val="C00000"/>
                </a:solidFill>
              </a:rPr>
              <a:t>reconstruction/PID</a:t>
            </a:r>
          </a:p>
          <a:p>
            <a:pPr lvl="1"/>
            <a:r>
              <a:rPr lang="en-GB" altLang="zh-CN" dirty="0"/>
              <a:t>2004-2006, IHEP, design of </a:t>
            </a:r>
            <a:r>
              <a:rPr lang="en-GB" altLang="zh-CN" dirty="0" err="1"/>
              <a:t>Daya</a:t>
            </a:r>
            <a:r>
              <a:rPr lang="en-GB" altLang="zh-CN" dirty="0"/>
              <a:t> Bay, </a:t>
            </a:r>
            <a:r>
              <a:rPr lang="en-GB" altLang="zh-CN" dirty="0" smtClean="0">
                <a:solidFill>
                  <a:srgbClr val="C00000"/>
                </a:solidFill>
              </a:rPr>
              <a:t>simulation + LS</a:t>
            </a:r>
            <a:endParaRPr lang="en-GB" altLang="zh-CN" dirty="0">
              <a:solidFill>
                <a:srgbClr val="C00000"/>
              </a:solidFill>
            </a:endParaRPr>
          </a:p>
          <a:p>
            <a:pPr lvl="1"/>
            <a:r>
              <a:rPr lang="en-GB" altLang="zh-CN" dirty="0"/>
              <a:t>2007-2009, </a:t>
            </a:r>
            <a:r>
              <a:rPr lang="en-GB" altLang="zh-CN" dirty="0" err="1"/>
              <a:t>Daya</a:t>
            </a:r>
            <a:r>
              <a:rPr lang="en-GB" altLang="zh-CN" dirty="0"/>
              <a:t> Bay, neutrino detector, </a:t>
            </a:r>
            <a:r>
              <a:rPr lang="en-GB" altLang="zh-CN" b="1" dirty="0">
                <a:solidFill>
                  <a:srgbClr val="C00000"/>
                </a:solidFill>
              </a:rPr>
              <a:t>hardware</a:t>
            </a:r>
          </a:p>
          <a:p>
            <a:pPr lvl="1"/>
            <a:r>
              <a:rPr lang="en-GB" altLang="zh-CN" dirty="0"/>
              <a:t>2009-, </a:t>
            </a:r>
            <a:r>
              <a:rPr lang="en-GB" altLang="zh-CN" dirty="0" err="1"/>
              <a:t>Daya</a:t>
            </a:r>
            <a:r>
              <a:rPr lang="en-GB" altLang="zh-CN" dirty="0"/>
              <a:t> Bay data </a:t>
            </a:r>
            <a:r>
              <a:rPr lang="en-GB" altLang="zh-CN" dirty="0" smtClean="0">
                <a:solidFill>
                  <a:srgbClr val="C00000"/>
                </a:solidFill>
              </a:rPr>
              <a:t>analysis</a:t>
            </a:r>
            <a:r>
              <a:rPr lang="en-GB" altLang="zh-CN" dirty="0" smtClean="0"/>
              <a:t>, JUNO</a:t>
            </a:r>
            <a:endParaRPr lang="en-GB" altLang="zh-CN" dirty="0"/>
          </a:p>
          <a:p>
            <a:endParaRPr lang="en-GB" altLang="zh-CN" dirty="0" smtClean="0">
              <a:solidFill>
                <a:srgbClr val="80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/>
              <a:t>Gamma Catcher</a:t>
            </a:r>
          </a:p>
        </p:txBody>
      </p:sp>
      <p:graphicFrame>
        <p:nvGraphicFramePr>
          <p:cNvPr id="273536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066219"/>
              </p:ext>
            </p:extLst>
          </p:nvPr>
        </p:nvGraphicFramePr>
        <p:xfrm>
          <a:off x="290059" y="4464946"/>
          <a:ext cx="7886699" cy="2011536"/>
        </p:xfrm>
        <a:graphic>
          <a:graphicData uri="http://schemas.openxmlformats.org/drawingml/2006/table">
            <a:tbl>
              <a:tblPr/>
              <a:tblGrid>
                <a:gridCol w="2426383"/>
                <a:gridCol w="1688915"/>
                <a:gridCol w="1828385"/>
                <a:gridCol w="1943016"/>
              </a:tblGrid>
              <a:tr h="33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Energy Resolution</a:t>
                      </a:r>
                    </a:p>
                  </a:txBody>
                  <a:tcPr marL="110047" marR="110047" marT="45708" marB="4570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10%/sqrt(E)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7%/sqrt(E)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Geant E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MeV</a:t>
                      </a:r>
                    </a:p>
                  </a:txBody>
                  <a:tcPr marL="110047" marR="110047" marT="45708" marB="4570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92.03%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92.05%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92.08%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5.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94MeV</a:t>
                      </a:r>
                    </a:p>
                  </a:txBody>
                  <a:tcPr marL="110047" marR="110047" marT="45708" marB="4570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92.23%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92.23%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92.25%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6.06</a:t>
                      </a: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MeV</a:t>
                      </a:r>
                    </a:p>
                  </a:txBody>
                  <a:tcPr marL="110047" marR="110047" marT="45708" marB="4570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91.79%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91.85%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91.89%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δEff.</a:t>
                      </a:r>
                      <a:endParaRPr kumimoji="1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0047" marR="110047" marT="45708" marB="45708" anchor="ctr" anchorCtr="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-0.24%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-0.20%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-0.19%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+0.20%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+0.18%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1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+0.17%</a:t>
                      </a:r>
                    </a:p>
                  </a:txBody>
                  <a:tcPr marL="110047" marR="110047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4454" name="Group 5"/>
          <p:cNvGrpSpPr>
            <a:grpSpLocks/>
          </p:cNvGrpSpPr>
          <p:nvPr/>
        </p:nvGrpSpPr>
        <p:grpSpPr bwMode="auto">
          <a:xfrm>
            <a:off x="5795963" y="1555750"/>
            <a:ext cx="3124200" cy="2928938"/>
            <a:chOff x="3504" y="960"/>
            <a:chExt cx="1968" cy="1845"/>
          </a:xfrm>
        </p:grpSpPr>
        <p:pic>
          <p:nvPicPr>
            <p:cNvPr id="104505" name="Picture 6" descr="gcat_ef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60"/>
              <a:ext cx="1968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06" name="Line 7"/>
            <p:cNvSpPr>
              <a:spLocks noChangeAspect="1" noChangeShapeType="1"/>
            </p:cNvSpPr>
            <p:nvPr/>
          </p:nvSpPr>
          <p:spPr bwMode="auto">
            <a:xfrm flipV="1">
              <a:off x="4576" y="1123"/>
              <a:ext cx="0" cy="1303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507" name="Line 8"/>
            <p:cNvSpPr>
              <a:spLocks noChangeAspect="1" noChangeShapeType="1"/>
            </p:cNvSpPr>
            <p:nvPr/>
          </p:nvSpPr>
          <p:spPr bwMode="auto">
            <a:xfrm flipH="1">
              <a:off x="3839" y="1764"/>
              <a:ext cx="1298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4455" name="Picture 9" descr="logdeac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62075"/>
            <a:ext cx="2214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6" name="Group 10"/>
          <p:cNvGrpSpPr>
            <a:grpSpLocks/>
          </p:cNvGrpSpPr>
          <p:nvPr/>
        </p:nvGrpSpPr>
        <p:grpSpPr bwMode="auto">
          <a:xfrm>
            <a:off x="3200400" y="1362075"/>
            <a:ext cx="2370138" cy="1984375"/>
            <a:chOff x="3216" y="1392"/>
            <a:chExt cx="1920" cy="1950"/>
          </a:xfrm>
        </p:grpSpPr>
        <p:pic>
          <p:nvPicPr>
            <p:cNvPr id="104503" name="Picture 11" descr="neff_recon_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92"/>
              <a:ext cx="1920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04" name="Text Box 12"/>
            <p:cNvSpPr txBox="1">
              <a:spLocks noChangeArrowheads="1"/>
            </p:cNvSpPr>
            <p:nvPr/>
          </p:nvSpPr>
          <p:spPr bwMode="auto">
            <a:xfrm>
              <a:off x="3504" y="3072"/>
              <a:ext cx="153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/>
                <a:t>Neutron Energy  (MeV)</a:t>
              </a:r>
            </a:p>
          </p:txBody>
        </p:sp>
      </p:grpSp>
      <p:sp>
        <p:nvSpPr>
          <p:cNvPr id="104457" name="Line 13"/>
          <p:cNvSpPr>
            <a:spLocks noChangeShapeType="1"/>
          </p:cNvSpPr>
          <p:nvPr/>
        </p:nvSpPr>
        <p:spPr bwMode="auto">
          <a:xfrm flipV="1">
            <a:off x="2514600" y="2505075"/>
            <a:ext cx="6096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458" name="Text Box 14"/>
          <p:cNvSpPr txBox="1">
            <a:spLocks noChangeArrowheads="1"/>
          </p:cNvSpPr>
          <p:nvPr/>
        </p:nvSpPr>
        <p:spPr bwMode="auto">
          <a:xfrm>
            <a:off x="2362200" y="197167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66FF"/>
                </a:solidFill>
              </a:rPr>
              <a:t>Recon.</a:t>
            </a:r>
          </a:p>
        </p:txBody>
      </p:sp>
      <p:sp>
        <p:nvSpPr>
          <p:cNvPr id="104459" name="Rectangle 15"/>
          <p:cNvSpPr>
            <a:spLocks noChangeArrowheads="1"/>
          </p:cNvSpPr>
          <p:nvPr/>
        </p:nvSpPr>
        <p:spPr bwMode="auto">
          <a:xfrm>
            <a:off x="385763" y="1703388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66FF"/>
                </a:solidFill>
              </a:rPr>
              <a:t>GEANT energy</a:t>
            </a:r>
          </a:p>
        </p:txBody>
      </p:sp>
      <p:sp>
        <p:nvSpPr>
          <p:cNvPr id="104460" name="Line 16"/>
          <p:cNvSpPr>
            <a:spLocks noChangeShapeType="1"/>
          </p:cNvSpPr>
          <p:nvPr/>
        </p:nvSpPr>
        <p:spPr bwMode="auto">
          <a:xfrm>
            <a:off x="4610100" y="1235075"/>
            <a:ext cx="0" cy="1752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3505200" y="9810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</a:t>
            </a:r>
            <a:r>
              <a:rPr lang="en-US" altLang="zh-CN" sz="2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MeV</a:t>
            </a:r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323850" y="3429000"/>
            <a:ext cx="5616302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楷体" pitchFamily="2" charset="-122"/>
              </a:rPr>
              <a:t>Neutron energy cut eff.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楷体" pitchFamily="2" charset="-122"/>
              </a:rPr>
              <a:t> 92%</a:t>
            </a:r>
          </a:p>
          <a:p>
            <a:pPr algn="ctr" eaLnBrk="0" hangingPunct="0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楷体" pitchFamily="2" charset="-122"/>
              </a:rPr>
              <a:t>Error ~0.2% 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楷体" pitchFamily="2" charset="-122"/>
              </a:rPr>
              <a:t>(Suppose 1% energy scale error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楷体" pitchFamily="2" charset="-122"/>
              </a:rPr>
              <a:t>）</a:t>
            </a:r>
          </a:p>
        </p:txBody>
      </p:sp>
      <p:sp>
        <p:nvSpPr>
          <p:cNvPr id="273428" name="Text Box 20"/>
          <p:cNvSpPr txBox="1">
            <a:spLocks noChangeArrowheads="1"/>
          </p:cNvSpPr>
          <p:nvPr/>
        </p:nvSpPr>
        <p:spPr bwMode="auto">
          <a:xfrm>
            <a:off x="6011863" y="1166813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45cm gamma catcher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386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/>
              <a:t>Why 6 </a:t>
            </a:r>
            <a:r>
              <a:rPr lang="en-US" altLang="zh-CN" sz="3600" dirty="0" smtClean="0"/>
              <a:t>MeV and &lt;5% </a:t>
            </a:r>
            <a:r>
              <a:rPr lang="en-US" altLang="zh-CN" sz="3600" dirty="0" smtClean="0"/>
              <a:t>resolution</a:t>
            </a:r>
            <a:endParaRPr lang="en-US" altLang="zh-CN" sz="3600" dirty="0"/>
          </a:p>
        </p:txBody>
      </p:sp>
      <p:pic>
        <p:nvPicPr>
          <p:cNvPr id="105478" name="Picture 3" descr="chooz_6M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402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Oval 4"/>
          <p:cNvSpPr>
            <a:spLocks noChangeArrowheads="1"/>
          </p:cNvSpPr>
          <p:nvPr/>
        </p:nvSpPr>
        <p:spPr bwMode="auto">
          <a:xfrm>
            <a:off x="250825" y="4581525"/>
            <a:ext cx="1223963" cy="674688"/>
          </a:xfrm>
          <a:prstGeom prst="ellips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Chooz Event Sample</a:t>
            </a:r>
          </a:p>
        </p:txBody>
      </p:sp>
      <p:pic>
        <p:nvPicPr>
          <p:cNvPr id="105481" name="Picture 6" descr="tl208spe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104900"/>
            <a:ext cx="31400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6084888" y="1700213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208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Tl</a:t>
            </a:r>
          </a:p>
        </p:txBody>
      </p:sp>
      <p:sp>
        <p:nvSpPr>
          <p:cNvPr id="105483" name="Text Box 8"/>
          <p:cNvSpPr txBox="1">
            <a:spLocks noChangeArrowheads="1"/>
          </p:cNvSpPr>
          <p:nvPr/>
        </p:nvSpPr>
        <p:spPr bwMode="auto">
          <a:xfrm>
            <a:off x="4324350" y="4508500"/>
            <a:ext cx="4679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</a:rPr>
              <a:t>External radiation has only gamma &lt;3MeV</a:t>
            </a:r>
          </a:p>
          <a:p>
            <a:pPr>
              <a:spcBef>
                <a:spcPct val="50000"/>
              </a:spcBef>
            </a:pP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Beta</a:t>
            </a:r>
            <a:r>
              <a:rPr kumimoji="1" lang="en-US" altLang="zh-CN" sz="2000">
                <a:latin typeface="Times New Roman" pitchFamily="18" charset="0"/>
              </a:rPr>
              <a:t> (and alpha) in </a:t>
            </a:r>
            <a:r>
              <a:rPr kumimoji="1" lang="en-US" altLang="zh-CN" sz="2000">
                <a:solidFill>
                  <a:srgbClr val="3333FF"/>
                </a:solidFill>
                <a:latin typeface="Times New Roman" pitchFamily="18" charset="0"/>
              </a:rPr>
              <a:t>LS</a:t>
            </a:r>
            <a:r>
              <a:rPr kumimoji="1" lang="en-US" altLang="zh-CN" sz="2000">
                <a:latin typeface="Times New Roman" pitchFamily="18" charset="0"/>
              </a:rPr>
              <a:t> and acrylic tank can contribute, besides gamma</a:t>
            </a:r>
          </a:p>
          <a:p>
            <a:pPr>
              <a:spcBef>
                <a:spcPct val="50000"/>
              </a:spcBef>
            </a:pPr>
            <a:r>
              <a:rPr kumimoji="1" lang="en-US" altLang="zh-CN" sz="2000" baseline="30000">
                <a:latin typeface="Times New Roman" pitchFamily="18" charset="0"/>
              </a:rPr>
              <a:t>232</a:t>
            </a:r>
            <a:r>
              <a:rPr kumimoji="1" lang="en-US" altLang="zh-CN" sz="2000">
                <a:latin typeface="Times New Roman" pitchFamily="18" charset="0"/>
              </a:rPr>
              <a:t>Th in Gd is not easy to get rid of.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7496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/>
              <a:t>Two-layer vs Three-layer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8650" y="869123"/>
            <a:ext cx="7886700" cy="4995863"/>
          </a:xfrm>
        </p:spPr>
        <p:txBody>
          <a:bodyPr/>
          <a:lstStyle/>
          <a:p>
            <a:r>
              <a:rPr lang="en-US" altLang="zh-CN" dirty="0" smtClean="0"/>
              <a:t>Braidwood proposed 2-layer detector</a:t>
            </a:r>
            <a:endParaRPr lang="zh-CN" altLang="en-US" dirty="0"/>
          </a:p>
        </p:txBody>
      </p:sp>
      <p:pic>
        <p:nvPicPr>
          <p:cNvPr id="106502" name="Picture 8" descr="2z_gcaterr_7p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951" y="1510184"/>
            <a:ext cx="331311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9" descr="gcaterr_7p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63" y="1484784"/>
            <a:ext cx="32432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Line 10"/>
          <p:cNvSpPr>
            <a:spLocks noChangeShapeType="1"/>
          </p:cNvSpPr>
          <p:nvPr/>
        </p:nvSpPr>
        <p:spPr bwMode="auto">
          <a:xfrm>
            <a:off x="2806997" y="3734317"/>
            <a:ext cx="0" cy="5746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05" name="Line 11"/>
          <p:cNvSpPr>
            <a:spLocks noChangeShapeType="1"/>
          </p:cNvSpPr>
          <p:nvPr/>
        </p:nvSpPr>
        <p:spPr bwMode="auto">
          <a:xfrm>
            <a:off x="6368876" y="3358034"/>
            <a:ext cx="0" cy="574675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1222201" y="2349971"/>
            <a:ext cx="23050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5000"/>
              </a:spcBef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Eff. ~ 92%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Error ~ 0.2%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038551" y="2421409"/>
            <a:ext cx="23050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5000"/>
              </a:spcBef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Eff. ~ 73%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Error ~ 0.4%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1006301" y="4869334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500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The most important error!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1006301" y="5374159"/>
            <a:ext cx="69500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Fill gamma catcher with Gd-LS, it becomes a two-layer detector (60% more events but larger error)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Spectrum distortion (may not critical)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7143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554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/>
              <a:t>Spill In/Out</a:t>
            </a:r>
          </a:p>
        </p:txBody>
      </p:sp>
      <p:sp>
        <p:nvSpPr>
          <p:cNvPr id="107528" name="Rectangle 5"/>
          <p:cNvSpPr>
            <a:spLocks noGrp="1" noChangeArrowheads="1"/>
          </p:cNvSpPr>
          <p:nvPr>
            <p:ph idx="1"/>
          </p:nvPr>
        </p:nvSpPr>
        <p:spPr>
          <a:xfrm>
            <a:off x="3421063" y="1484313"/>
            <a:ext cx="5327650" cy="1800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b="0" dirty="0" smtClean="0"/>
              <a:t>Distance means the shortest distance from the generated vertex to the edge.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b="0" dirty="0" smtClean="0"/>
              <a:t>A dot on the plot reads “an event with vertex XXX cm to the edge has XXX probability to spill in/out.”</a:t>
            </a:r>
          </a:p>
        </p:txBody>
      </p:sp>
      <p:pic>
        <p:nvPicPr>
          <p:cNvPr id="107526" name="Picture 3" descr="spill_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53" y="1055579"/>
            <a:ext cx="313213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4" descr="spill_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984" y="3284538"/>
            <a:ext cx="57959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Rectangle 6"/>
          <p:cNvSpPr>
            <a:spLocks noChangeArrowheads="1"/>
          </p:cNvSpPr>
          <p:nvPr/>
        </p:nvSpPr>
        <p:spPr bwMode="auto">
          <a:xfrm>
            <a:off x="250826" y="4429064"/>
            <a:ext cx="2881312" cy="1232183"/>
          </a:xfrm>
          <a:prstGeom prst="rect">
            <a:avLst/>
          </a:prstGeom>
          <a:noFill/>
          <a:ln w="28575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</a:rPr>
              <a:t>Need </a:t>
            </a:r>
            <a:r>
              <a:rPr lang="en-US" altLang="zh-CN" sz="2400" dirty="0" smtClean="0">
                <a:solidFill>
                  <a:srgbClr val="FF0000"/>
                </a:solidFill>
              </a:rPr>
              <a:t>Identical detectors </a:t>
            </a:r>
            <a:r>
              <a:rPr lang="en-US" altLang="zh-CN" sz="2400" dirty="0"/>
              <a:t>(One of the reasons)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19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 smtClean="0"/>
              <a:t>Buffer</a:t>
            </a:r>
            <a:endParaRPr lang="zh-CN" alt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196752"/>
            <a:ext cx="5262563" cy="4995863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Mineral Oil ~50cm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Keep PMTs away from LS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Shield radioactivity of PMT and </a:t>
            </a:r>
            <a:r>
              <a:rPr lang="en-US" altLang="zh-CN" sz="2000" dirty="0" smtClean="0">
                <a:latin typeface="Arial" pitchFamily="34" charset="0"/>
              </a:rPr>
              <a:t>tank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30 cm PMT height + </a:t>
            </a:r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</a:rPr>
              <a:t>20 cm shielding</a:t>
            </a:r>
            <a:endParaRPr lang="en-US" altLang="zh-CN" sz="20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1" eaLnBrk="1" hangingPunct="1"/>
            <a:endParaRPr lang="zh-CN" altLang="en-US" sz="2000" dirty="0" smtClean="0">
              <a:latin typeface="Arial" pitchFamily="34" charset="0"/>
            </a:endParaRPr>
          </a:p>
          <a:p>
            <a:pPr eaLnBrk="1" hangingPunct="1"/>
            <a:endParaRPr lang="en-US" altLang="zh-CN" sz="2800" dirty="0" smtClean="0"/>
          </a:p>
        </p:txBody>
      </p:sp>
      <p:grpSp>
        <p:nvGrpSpPr>
          <p:cNvPr id="109572" name="Group 11"/>
          <p:cNvGrpSpPr>
            <a:grpSpLocks/>
          </p:cNvGrpSpPr>
          <p:nvPr/>
        </p:nvGrpSpPr>
        <p:grpSpPr bwMode="auto">
          <a:xfrm>
            <a:off x="5126038" y="908050"/>
            <a:ext cx="3567112" cy="3024188"/>
            <a:chOff x="2988" y="754"/>
            <a:chExt cx="2247" cy="1905"/>
          </a:xfrm>
        </p:grpSpPr>
        <p:pic>
          <p:nvPicPr>
            <p:cNvPr id="109578" name="Picture 5" descr="det_wyf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754"/>
              <a:ext cx="1765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9" name="Rectangle 8"/>
            <p:cNvSpPr>
              <a:spLocks noChangeArrowheads="1"/>
            </p:cNvSpPr>
            <p:nvPr/>
          </p:nvSpPr>
          <p:spPr bwMode="auto">
            <a:xfrm>
              <a:off x="2988" y="2230"/>
              <a:ext cx="3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itchFamily="18" charset="0"/>
                </a:rPr>
                <a:t>III</a:t>
              </a:r>
            </a:p>
          </p:txBody>
        </p:sp>
        <p:sp>
          <p:nvSpPr>
            <p:cNvPr id="109580" name="Line 9"/>
            <p:cNvSpPr>
              <a:spLocks noChangeShapeType="1"/>
            </p:cNvSpPr>
            <p:nvPr/>
          </p:nvSpPr>
          <p:spPr bwMode="auto">
            <a:xfrm>
              <a:off x="3379" y="2433"/>
              <a:ext cx="317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9573" name="Picture 12" descr="Untitled-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97" y="3068960"/>
            <a:ext cx="3671888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0" y="4363130"/>
            <a:ext cx="4074939" cy="143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2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99"/>
              </a:buClr>
              <a:buFont typeface="Wingdings" panose="05000000000000000000" pitchFamily="2" charset="2"/>
              <a:buChar char="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Maximize the target region w/ a relative large </a:t>
            </a:r>
            <a:r>
              <a:rPr lang="en-US" altLang="zh-CN" sz="2400" dirty="0" err="1" smtClean="0"/>
              <a:t>bkg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 uncertainty well determined </a:t>
            </a:r>
            <a:endParaRPr lang="en-US" altLang="zh-CN" sz="2000" dirty="0" smtClean="0">
              <a:latin typeface="Arial" pitchFamily="34" charset="0"/>
            </a:endParaRPr>
          </a:p>
          <a:p>
            <a:pPr lvl="1" fontAlgn="auto">
              <a:spcAft>
                <a:spcPts val="0"/>
              </a:spcAft>
            </a:pPr>
            <a:endParaRPr lang="zh-CN" altLang="en-US" sz="2000" dirty="0" smtClean="0">
              <a:latin typeface="Arial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50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dirty="0" smtClean="0"/>
              <a:t>Reflector</a:t>
            </a:r>
            <a:endParaRPr lang="zh-CN" altLang="en-US" sz="36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181100"/>
            <a:ext cx="4231382" cy="499586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Top and bottom</a:t>
            </a:r>
            <a:endParaRPr lang="zh-CN" altLang="en-US" dirty="0" smtClean="0"/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Reduce PMT#</a:t>
            </a:r>
          </a:p>
          <a:p>
            <a:pPr lvl="1" eaLnBrk="1" hangingPunct="1"/>
            <a:r>
              <a:rPr lang="en-US" altLang="zh-CN" sz="2000" dirty="0" smtClean="0">
                <a:latin typeface="Arial" pitchFamily="34" charset="0"/>
              </a:rPr>
              <a:t>Simple mechanic structure</a:t>
            </a:r>
            <a:endParaRPr lang="zh-CN" altLang="en-US" sz="2000" dirty="0" smtClean="0">
              <a:latin typeface="Arial" pitchFamily="34" charset="0"/>
            </a:endParaRPr>
          </a:p>
          <a:p>
            <a:r>
              <a:rPr lang="en-US" altLang="zh-CN" sz="2400" dirty="0" smtClean="0">
                <a:latin typeface="Arial" pitchFamily="34" charset="0"/>
              </a:rPr>
              <a:t>ESR</a:t>
            </a:r>
            <a:r>
              <a:rPr lang="zh-CN" altLang="en-US" sz="2400" dirty="0">
                <a:latin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</a:rPr>
              <a:t>film ~99%</a:t>
            </a:r>
            <a:r>
              <a:rPr lang="zh-CN" altLang="en-US" sz="2400" dirty="0">
                <a:latin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</a:rPr>
              <a:t>reflectivity</a:t>
            </a:r>
          </a:p>
        </p:txBody>
      </p:sp>
      <p:pic>
        <p:nvPicPr>
          <p:cNvPr id="110596" name="Picture 4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763" y="869123"/>
            <a:ext cx="3322842" cy="323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ayaWane\现场安装\AD\反射板\IMG_13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3400"/>
            <a:ext cx="2637990" cy="35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3968" y="4395478"/>
            <a:ext cx="4608512" cy="2093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2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99"/>
              </a:buClr>
              <a:buFont typeface="Wingdings" panose="05000000000000000000" pitchFamily="2" charset="2"/>
              <a:buChar char="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Arial" pitchFamily="34" charset="0"/>
              </a:rPr>
              <a:t>Difficulties is how to make a well understood reflector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Arial" pitchFamily="34" charset="0"/>
              </a:rPr>
              <a:t>Sandwich structure, sealed w/ vacuum pressure, </a:t>
            </a:r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</a:rPr>
              <a:t>perfect surface without any dead area</a:t>
            </a:r>
            <a:endParaRPr lang="zh-CN" altLang="en-US" sz="2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47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waterbuffer_thin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074" y="214015"/>
            <a:ext cx="31638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C9ED-5AD0-49A2-91CD-5668D3545F5F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526338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Veto</a:t>
            </a:r>
          </a:p>
        </p:txBody>
      </p:sp>
      <p:sp>
        <p:nvSpPr>
          <p:cNvPr id="526424" name="Text Box 1112"/>
          <p:cNvSpPr txBox="1">
            <a:spLocks noChangeArrowheads="1"/>
          </p:cNvSpPr>
          <p:nvPr/>
        </p:nvSpPr>
        <p:spPr bwMode="auto">
          <a:xfrm>
            <a:off x="1652587" y="1013923"/>
            <a:ext cx="3795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2m+ water shielding (</a:t>
            </a:r>
            <a:r>
              <a:rPr lang="en-US" altLang="zh-CN" sz="2000" b="0" dirty="0">
                <a:effectLst/>
              </a:rPr>
              <a:t>neutron produced in rock and gammas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US" altLang="zh-CN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n-US" altLang="zh-CN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99.5% efficiency.</a:t>
            </a:r>
          </a:p>
        </p:txBody>
      </p:sp>
      <p:pic>
        <p:nvPicPr>
          <p:cNvPr id="526430" name="Picture 1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403302"/>
            <a:ext cx="2381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6431" name="Picture 11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67002"/>
            <a:ext cx="23653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462" name="Group 1150"/>
          <p:cNvGrpSpPr>
            <a:grpSpLocks/>
          </p:cNvGrpSpPr>
          <p:nvPr/>
        </p:nvGrpSpPr>
        <p:grpSpPr bwMode="auto">
          <a:xfrm>
            <a:off x="2843213" y="3212802"/>
            <a:ext cx="2808287" cy="3333750"/>
            <a:chOff x="1791" y="1797"/>
            <a:chExt cx="1769" cy="2100"/>
          </a:xfrm>
        </p:grpSpPr>
        <p:sp>
          <p:nvSpPr>
            <p:cNvPr id="526433" name="Rectangle 1121"/>
            <p:cNvSpPr>
              <a:spLocks noChangeArrowheads="1"/>
            </p:cNvSpPr>
            <p:nvPr/>
          </p:nvSpPr>
          <p:spPr bwMode="auto">
            <a:xfrm>
              <a:off x="1801" y="2497"/>
              <a:ext cx="1749" cy="1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kumimoji="0" lang="zh-CN" altLang="en-US" b="0"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6434" name="Rectangle 1122"/>
            <p:cNvSpPr>
              <a:spLocks noChangeArrowheads="1"/>
            </p:cNvSpPr>
            <p:nvPr/>
          </p:nvSpPr>
          <p:spPr bwMode="auto">
            <a:xfrm>
              <a:off x="1801" y="3607"/>
              <a:ext cx="1749" cy="286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35" name="Rectangle 1123"/>
            <p:cNvSpPr>
              <a:spLocks noChangeArrowheads="1"/>
            </p:cNvSpPr>
            <p:nvPr/>
          </p:nvSpPr>
          <p:spPr bwMode="auto">
            <a:xfrm>
              <a:off x="2406" y="3070"/>
              <a:ext cx="572" cy="53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36" name="Oval 1124"/>
            <p:cNvSpPr>
              <a:spLocks noChangeArrowheads="1"/>
            </p:cNvSpPr>
            <p:nvPr/>
          </p:nvSpPr>
          <p:spPr bwMode="auto">
            <a:xfrm>
              <a:off x="2406" y="2783"/>
              <a:ext cx="572" cy="6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37" name="Rectangle 1125"/>
            <p:cNvSpPr>
              <a:spLocks noChangeArrowheads="1"/>
            </p:cNvSpPr>
            <p:nvPr/>
          </p:nvSpPr>
          <p:spPr bwMode="auto">
            <a:xfrm>
              <a:off x="2504" y="3338"/>
              <a:ext cx="381" cy="2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38" name="Oval 1126"/>
            <p:cNvSpPr>
              <a:spLocks noChangeArrowheads="1"/>
            </p:cNvSpPr>
            <p:nvPr/>
          </p:nvSpPr>
          <p:spPr bwMode="auto">
            <a:xfrm>
              <a:off x="2457" y="2949"/>
              <a:ext cx="466" cy="525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39" name="Arc 1127"/>
            <p:cNvSpPr>
              <a:spLocks/>
            </p:cNvSpPr>
            <p:nvPr/>
          </p:nvSpPr>
          <p:spPr bwMode="auto">
            <a:xfrm>
              <a:off x="2676" y="1801"/>
              <a:ext cx="871" cy="718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5 w 21572"/>
                <a:gd name="T1" fmla="*/ 0 h 21599"/>
                <a:gd name="T2" fmla="*/ 21572 w 21572"/>
                <a:gd name="T3" fmla="*/ 20507 h 21599"/>
                <a:gd name="T4" fmla="*/ 0 w 21572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2" h="21599" fill="none" extrusionOk="0">
                  <a:moveTo>
                    <a:pt x="175" y="-1"/>
                  </a:moveTo>
                  <a:cubicBezTo>
                    <a:pt x="11611" y="92"/>
                    <a:pt x="20994" y="9084"/>
                    <a:pt x="21572" y="20506"/>
                  </a:cubicBezTo>
                </a:path>
                <a:path w="21572" h="21599" stroke="0" extrusionOk="0">
                  <a:moveTo>
                    <a:pt x="175" y="-1"/>
                  </a:moveTo>
                  <a:cubicBezTo>
                    <a:pt x="11611" y="92"/>
                    <a:pt x="20994" y="9084"/>
                    <a:pt x="21572" y="2050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40" name="Arc 1128"/>
            <p:cNvSpPr>
              <a:spLocks/>
            </p:cNvSpPr>
            <p:nvPr/>
          </p:nvSpPr>
          <p:spPr bwMode="auto">
            <a:xfrm flipH="1">
              <a:off x="1806" y="1797"/>
              <a:ext cx="861" cy="711"/>
            </a:xfrm>
            <a:custGeom>
              <a:avLst/>
              <a:gdLst>
                <a:gd name="G0" fmla="+- 511 0 0"/>
                <a:gd name="G1" fmla="+- 21600 0 0"/>
                <a:gd name="G2" fmla="+- 21600 0 0"/>
                <a:gd name="T0" fmla="*/ 0 w 22111"/>
                <a:gd name="T1" fmla="*/ 6 h 21600"/>
                <a:gd name="T2" fmla="*/ 22111 w 22111"/>
                <a:gd name="T3" fmla="*/ 21600 h 21600"/>
                <a:gd name="T4" fmla="*/ 511 w 221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11" h="21600" fill="none" extrusionOk="0">
                  <a:moveTo>
                    <a:pt x="0" y="6"/>
                  </a:moveTo>
                  <a:cubicBezTo>
                    <a:pt x="170" y="2"/>
                    <a:pt x="340" y="-1"/>
                    <a:pt x="511" y="0"/>
                  </a:cubicBezTo>
                  <a:cubicBezTo>
                    <a:pt x="12440" y="0"/>
                    <a:pt x="22111" y="9670"/>
                    <a:pt x="22111" y="21600"/>
                  </a:cubicBezTo>
                </a:path>
                <a:path w="22111" h="21600" stroke="0" extrusionOk="0">
                  <a:moveTo>
                    <a:pt x="0" y="6"/>
                  </a:moveTo>
                  <a:cubicBezTo>
                    <a:pt x="170" y="2"/>
                    <a:pt x="340" y="-1"/>
                    <a:pt x="511" y="0"/>
                  </a:cubicBezTo>
                  <a:cubicBezTo>
                    <a:pt x="12440" y="0"/>
                    <a:pt x="22111" y="9670"/>
                    <a:pt x="22111" y="21600"/>
                  </a:cubicBezTo>
                  <a:lnTo>
                    <a:pt x="51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41" name="Rectangle 1129"/>
            <p:cNvSpPr>
              <a:spLocks noChangeArrowheads="1"/>
            </p:cNvSpPr>
            <p:nvPr/>
          </p:nvSpPr>
          <p:spPr bwMode="auto">
            <a:xfrm>
              <a:off x="1796" y="2400"/>
              <a:ext cx="1749" cy="97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sz="1600" b="0">
                  <a:effectLst/>
                  <a:latin typeface="Helvetica" panose="020B0604020202020204" pitchFamily="34" charset="0"/>
                </a:rPr>
                <a:t>muon</a:t>
              </a:r>
            </a:p>
          </p:txBody>
        </p:sp>
        <p:sp>
          <p:nvSpPr>
            <p:cNvPr id="526442" name="Arc 1130"/>
            <p:cNvSpPr>
              <a:spLocks/>
            </p:cNvSpPr>
            <p:nvPr/>
          </p:nvSpPr>
          <p:spPr bwMode="auto">
            <a:xfrm>
              <a:off x="2683" y="2782"/>
              <a:ext cx="289" cy="2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43" name="Arc 1131"/>
            <p:cNvSpPr>
              <a:spLocks/>
            </p:cNvSpPr>
            <p:nvPr/>
          </p:nvSpPr>
          <p:spPr bwMode="auto">
            <a:xfrm flipH="1">
              <a:off x="2405" y="2782"/>
              <a:ext cx="289" cy="27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6444" name="Line 1132"/>
            <p:cNvSpPr>
              <a:spLocks noChangeShapeType="1"/>
            </p:cNvSpPr>
            <p:nvPr/>
          </p:nvSpPr>
          <p:spPr bwMode="auto">
            <a:xfrm>
              <a:off x="2400" y="3056"/>
              <a:ext cx="0" cy="56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445" name="Line 1133"/>
            <p:cNvSpPr>
              <a:spLocks noChangeShapeType="1"/>
            </p:cNvSpPr>
            <p:nvPr/>
          </p:nvSpPr>
          <p:spPr bwMode="auto">
            <a:xfrm>
              <a:off x="2977" y="3045"/>
              <a:ext cx="0" cy="558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446" name="Line 1134"/>
            <p:cNvSpPr>
              <a:spLocks noChangeShapeType="1"/>
            </p:cNvSpPr>
            <p:nvPr/>
          </p:nvSpPr>
          <p:spPr bwMode="auto">
            <a:xfrm flipV="1">
              <a:off x="1791" y="2384"/>
              <a:ext cx="1769" cy="6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447" name="Line 1135"/>
            <p:cNvSpPr>
              <a:spLocks noChangeShapeType="1"/>
            </p:cNvSpPr>
            <p:nvPr/>
          </p:nvSpPr>
          <p:spPr bwMode="auto">
            <a:xfrm flipV="1">
              <a:off x="1791" y="2518"/>
              <a:ext cx="1769" cy="6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448" name="Text Box 1136"/>
            <p:cNvSpPr txBox="1">
              <a:spLocks noChangeArrowheads="1"/>
            </p:cNvSpPr>
            <p:nvPr/>
          </p:nvSpPr>
          <p:spPr bwMode="auto">
            <a:xfrm>
              <a:off x="1874" y="2547"/>
              <a:ext cx="16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sz="1800" b="0">
                  <a:solidFill>
                    <a:schemeClr val="bg1"/>
                  </a:solidFill>
                  <a:effectLst/>
                  <a:latin typeface="Helvetica" panose="020B0604020202020204" pitchFamily="34" charset="0"/>
                </a:rPr>
                <a:t>Water Cherenkov</a:t>
              </a:r>
              <a:endParaRPr kumimoji="0" lang="en-US" altLang="zh-CN" b="0">
                <a:effectLst/>
                <a:latin typeface="Helvetica" panose="020B0604020202020204" pitchFamily="34" charset="0"/>
              </a:endParaRPr>
            </a:p>
          </p:txBody>
        </p:sp>
        <p:grpSp>
          <p:nvGrpSpPr>
            <p:cNvPr id="526449" name="Group 1137"/>
            <p:cNvGrpSpPr>
              <a:grpSpLocks/>
            </p:cNvGrpSpPr>
            <p:nvPr/>
          </p:nvGrpSpPr>
          <p:grpSpPr bwMode="auto">
            <a:xfrm>
              <a:off x="2482" y="3614"/>
              <a:ext cx="108" cy="279"/>
              <a:chOff x="1716" y="1446"/>
              <a:chExt cx="126" cy="396"/>
            </a:xfrm>
          </p:grpSpPr>
          <p:sp>
            <p:nvSpPr>
              <p:cNvPr id="526450" name="Line 1138"/>
              <p:cNvSpPr>
                <a:spLocks noChangeShapeType="1"/>
              </p:cNvSpPr>
              <p:nvPr/>
            </p:nvSpPr>
            <p:spPr bwMode="auto">
              <a:xfrm>
                <a:off x="1722" y="1446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51" name="Line 1139"/>
              <p:cNvSpPr>
                <a:spLocks noChangeShapeType="1"/>
              </p:cNvSpPr>
              <p:nvPr/>
            </p:nvSpPr>
            <p:spPr bwMode="auto">
              <a:xfrm>
                <a:off x="1782" y="144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52" name="Line 1140"/>
              <p:cNvSpPr>
                <a:spLocks noChangeShapeType="1"/>
              </p:cNvSpPr>
              <p:nvPr/>
            </p:nvSpPr>
            <p:spPr bwMode="auto">
              <a:xfrm>
                <a:off x="1716" y="183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6453" name="Group 1141"/>
            <p:cNvGrpSpPr>
              <a:grpSpLocks/>
            </p:cNvGrpSpPr>
            <p:nvPr/>
          </p:nvGrpSpPr>
          <p:grpSpPr bwMode="auto">
            <a:xfrm>
              <a:off x="2773" y="3614"/>
              <a:ext cx="115" cy="283"/>
              <a:chOff x="1716" y="1446"/>
              <a:chExt cx="126" cy="396"/>
            </a:xfrm>
          </p:grpSpPr>
          <p:sp>
            <p:nvSpPr>
              <p:cNvPr id="526454" name="Line 1142"/>
              <p:cNvSpPr>
                <a:spLocks noChangeShapeType="1"/>
              </p:cNvSpPr>
              <p:nvPr/>
            </p:nvSpPr>
            <p:spPr bwMode="auto">
              <a:xfrm>
                <a:off x="1722" y="1446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55" name="Line 1143"/>
              <p:cNvSpPr>
                <a:spLocks noChangeShapeType="1"/>
              </p:cNvSpPr>
              <p:nvPr/>
            </p:nvSpPr>
            <p:spPr bwMode="auto">
              <a:xfrm>
                <a:off x="1782" y="144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56" name="Line 1144"/>
              <p:cNvSpPr>
                <a:spLocks noChangeShapeType="1"/>
              </p:cNvSpPr>
              <p:nvPr/>
            </p:nvSpPr>
            <p:spPr bwMode="auto">
              <a:xfrm>
                <a:off x="1716" y="183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6457" name="Text Box 1145"/>
            <p:cNvSpPr txBox="1">
              <a:spLocks noChangeArrowheads="1"/>
            </p:cNvSpPr>
            <p:nvPr/>
          </p:nvSpPr>
          <p:spPr bwMode="auto">
            <a:xfrm>
              <a:off x="1935" y="294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kumimoji="0" lang="en-US" altLang="zh-CN" sz="1800" b="0">
                  <a:solidFill>
                    <a:schemeClr val="bg1"/>
                  </a:solidFill>
                  <a:effectLst/>
                  <a:latin typeface="Helvetica" panose="020B0604020202020204" pitchFamily="34" charset="0"/>
                </a:rPr>
                <a:t>muon</a:t>
              </a:r>
            </a:p>
          </p:txBody>
        </p:sp>
        <p:pic>
          <p:nvPicPr>
            <p:cNvPr id="526458" name="Picture 1146" descr="bd07147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" y="2092"/>
              <a:ext cx="120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6459" name="Rectangle 1147"/>
            <p:cNvSpPr>
              <a:spLocks noChangeArrowheads="1"/>
            </p:cNvSpPr>
            <p:nvPr/>
          </p:nvSpPr>
          <p:spPr bwMode="auto">
            <a:xfrm>
              <a:off x="2238" y="364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SzTx/>
                <a:buFontTx/>
                <a:buNone/>
              </a:pPr>
              <a:endParaRPr kumimoji="0" lang="en-US" altLang="zh-CN" sz="1800" b="0"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6460" name="Line 1148"/>
            <p:cNvSpPr>
              <a:spLocks noChangeShapeType="1"/>
            </p:cNvSpPr>
            <p:nvPr/>
          </p:nvSpPr>
          <p:spPr bwMode="auto">
            <a:xfrm>
              <a:off x="2183" y="3163"/>
              <a:ext cx="206" cy="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26461" name="Picture 1149" descr="water_modu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06" y="3602270"/>
            <a:ext cx="3203575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2139951" y="2301578"/>
            <a:ext cx="0" cy="649287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2" name="Picture 4" descr="baseline_emp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69" y="896568"/>
            <a:ext cx="3624582" cy="2290499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3" descr="chi2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03239"/>
            <a:ext cx="8243887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/>
              <a:t>Full </a:t>
            </a:r>
            <a:r>
              <a:rPr lang="en-US" altLang="zh-CN" dirty="0">
                <a:sym typeface="Symbol" pitchFamily="18" charset="2"/>
              </a:rPr>
              <a:t></a:t>
            </a:r>
            <a:r>
              <a:rPr lang="en-US" altLang="zh-CN" baseline="30000" dirty="0">
                <a:sym typeface="Symbol" pitchFamily="18" charset="2"/>
              </a:rPr>
              <a:t>2 </a:t>
            </a:r>
            <a:r>
              <a:rPr lang="en-US" altLang="zh-CN" dirty="0">
                <a:sym typeface="Symbol" pitchFamily="18" charset="2"/>
              </a:rPr>
              <a:t>analysis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086498"/>
            <a:ext cx="8229600" cy="13668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sym typeface="Symbol" pitchFamily="18" charset="2"/>
              </a:rPr>
              <a:t></a:t>
            </a:r>
            <a:r>
              <a:rPr lang="en-US" altLang="zh-CN" baseline="30000" dirty="0" smtClean="0">
                <a:sym typeface="Symbol" pitchFamily="18" charset="2"/>
              </a:rPr>
              <a:t>2</a:t>
            </a:r>
            <a:r>
              <a:rPr lang="en-US" altLang="zh-CN" dirty="0" smtClean="0">
                <a:sym typeface="Symbol" pitchFamily="18" charset="2"/>
              </a:rPr>
              <a:t> </a:t>
            </a:r>
            <a:r>
              <a:rPr lang="en-US" altLang="zh-CN" dirty="0" smtClean="0">
                <a:sym typeface="Symbol" pitchFamily="18" charset="2"/>
              </a:rPr>
              <a:t>with </a:t>
            </a:r>
            <a:r>
              <a:rPr lang="en-US" altLang="zh-CN" dirty="0" smtClean="0">
                <a:sym typeface="Symbol" pitchFamily="18" charset="2"/>
              </a:rPr>
              <a:t>pull terms to take into account the </a:t>
            </a:r>
            <a:r>
              <a:rPr lang="en-US" altLang="zh-CN" dirty="0" smtClean="0">
                <a:solidFill>
                  <a:srgbClr val="FF0000"/>
                </a:solidFill>
                <a:sym typeface="Symbol" pitchFamily="18" charset="2"/>
              </a:rPr>
              <a:t>correlation of systematic errors.</a:t>
            </a:r>
            <a:r>
              <a:rPr lang="en-US" altLang="zh-CN" dirty="0" smtClean="0">
                <a:sym typeface="Symbol" pitchFamily="18" charset="2"/>
              </a:rPr>
              <a:t> 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757238" y="3965377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Reactor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500438" y="3965377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Detector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1595438" y="4422577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Neutrino Spectrum</a:t>
            </a: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5557838" y="4193977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Backgrounds</a:t>
            </a: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 flipH="1" flipV="1">
            <a:off x="1214438" y="3660577"/>
            <a:ext cx="1524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 flipV="1">
            <a:off x="1595438" y="3660577"/>
            <a:ext cx="304800" cy="304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 flipV="1">
            <a:off x="2814638" y="3573264"/>
            <a:ext cx="101600" cy="7731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 flipH="1" flipV="1">
            <a:off x="3576638" y="3660577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5" name="Line 14"/>
          <p:cNvSpPr>
            <a:spLocks noChangeShapeType="1"/>
          </p:cNvSpPr>
          <p:nvPr/>
        </p:nvSpPr>
        <p:spPr bwMode="auto">
          <a:xfrm flipV="1">
            <a:off x="4338638" y="3660577"/>
            <a:ext cx="381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6" name="Line 15"/>
          <p:cNvSpPr>
            <a:spLocks noChangeShapeType="1"/>
          </p:cNvSpPr>
          <p:nvPr/>
        </p:nvSpPr>
        <p:spPr bwMode="auto">
          <a:xfrm flipH="1" flipV="1">
            <a:off x="5634038" y="3660577"/>
            <a:ext cx="533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7" name="Line 16"/>
          <p:cNvSpPr>
            <a:spLocks noChangeShapeType="1"/>
          </p:cNvSpPr>
          <p:nvPr/>
        </p:nvSpPr>
        <p:spPr bwMode="auto">
          <a:xfrm flipH="1" flipV="1">
            <a:off x="6472238" y="3660577"/>
            <a:ext cx="152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8" name="Line 17"/>
          <p:cNvSpPr>
            <a:spLocks noChangeShapeType="1"/>
          </p:cNvSpPr>
          <p:nvPr/>
        </p:nvSpPr>
        <p:spPr bwMode="auto">
          <a:xfrm flipV="1">
            <a:off x="7081838" y="3660577"/>
            <a:ext cx="228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7956550" y="3114477"/>
            <a:ext cx="10080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1055688" y="1628577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Measured spec.</a:t>
            </a:r>
          </a:p>
        </p:txBody>
      </p: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2640013" y="1628577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Expected spec</a:t>
            </a: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9893" name="Line 23"/>
          <p:cNvSpPr>
            <a:spLocks noChangeShapeType="1"/>
          </p:cNvSpPr>
          <p:nvPr/>
        </p:nvSpPr>
        <p:spPr bwMode="auto">
          <a:xfrm>
            <a:off x="1992313" y="1917502"/>
            <a:ext cx="35877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4" name="Line 24"/>
          <p:cNvSpPr>
            <a:spLocks noChangeShapeType="1"/>
          </p:cNvSpPr>
          <p:nvPr/>
        </p:nvSpPr>
        <p:spPr bwMode="auto">
          <a:xfrm flipH="1">
            <a:off x="3071813" y="1917502"/>
            <a:ext cx="71437" cy="35877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53" name="Text Box 25"/>
          <p:cNvSpPr txBox="1">
            <a:spLocks noChangeArrowheads="1"/>
          </p:cNvSpPr>
          <p:nvPr/>
        </p:nvSpPr>
        <p:spPr bwMode="auto">
          <a:xfrm>
            <a:off x="6527800" y="1484114"/>
            <a:ext cx="2087563" cy="346075"/>
          </a:xfrm>
          <a:prstGeom prst="rect">
            <a:avLst/>
          </a:prstGeom>
          <a:noFill/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background spec.</a:t>
            </a:r>
          </a:p>
        </p:txBody>
      </p:sp>
      <p:sp>
        <p:nvSpPr>
          <p:cNvPr id="79896" name="Line 26"/>
          <p:cNvSpPr>
            <a:spLocks noChangeShapeType="1"/>
          </p:cNvSpPr>
          <p:nvPr/>
        </p:nvSpPr>
        <p:spPr bwMode="auto">
          <a:xfrm flipH="1">
            <a:off x="6888163" y="1844477"/>
            <a:ext cx="71437" cy="431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7" name="Line 27"/>
          <p:cNvSpPr>
            <a:spLocks noChangeShapeType="1"/>
          </p:cNvSpPr>
          <p:nvPr/>
        </p:nvSpPr>
        <p:spPr bwMode="auto">
          <a:xfrm flipH="1">
            <a:off x="7524750" y="1844477"/>
            <a:ext cx="11113" cy="431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8" name="Line 28"/>
          <p:cNvSpPr>
            <a:spLocks noChangeShapeType="1"/>
          </p:cNvSpPr>
          <p:nvPr/>
        </p:nvSpPr>
        <p:spPr bwMode="auto">
          <a:xfrm>
            <a:off x="7967663" y="1844477"/>
            <a:ext cx="276225" cy="431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357" name="Text Box 29"/>
          <p:cNvSpPr txBox="1">
            <a:spLocks noChangeArrowheads="1"/>
          </p:cNvSpPr>
          <p:nvPr/>
        </p:nvSpPr>
        <p:spPr bwMode="auto">
          <a:xfrm>
            <a:off x="4656138" y="1557139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pulls</a:t>
            </a:r>
          </a:p>
        </p:txBody>
      </p:sp>
      <p:sp>
        <p:nvSpPr>
          <p:cNvPr id="79900" name="AutoShape 30"/>
          <p:cNvSpPr>
            <a:spLocks/>
          </p:cNvSpPr>
          <p:nvPr/>
        </p:nvSpPr>
        <p:spPr bwMode="auto">
          <a:xfrm rot="-5400000">
            <a:off x="4728370" y="908645"/>
            <a:ext cx="360362" cy="2232025"/>
          </a:xfrm>
          <a:prstGeom prst="rightBrace">
            <a:avLst>
              <a:gd name="adj1" fmla="val 5161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79901" name="Line 31"/>
          <p:cNvSpPr>
            <a:spLocks noChangeShapeType="1"/>
          </p:cNvSpPr>
          <p:nvPr/>
        </p:nvSpPr>
        <p:spPr bwMode="auto">
          <a:xfrm>
            <a:off x="5159375" y="1844477"/>
            <a:ext cx="1357313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187327"/>
            <a:ext cx="8713663" cy="6817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600" dirty="0"/>
              <a:t>Muon simulation for site optimization</a:t>
            </a:r>
          </a:p>
        </p:txBody>
      </p:sp>
      <p:grpSp>
        <p:nvGrpSpPr>
          <p:cNvPr id="86019" name="Group 4"/>
          <p:cNvGrpSpPr>
            <a:grpSpLocks/>
          </p:cNvGrpSpPr>
          <p:nvPr/>
        </p:nvGrpSpPr>
        <p:grpSpPr bwMode="auto">
          <a:xfrm>
            <a:off x="395288" y="981075"/>
            <a:ext cx="7072312" cy="5294313"/>
            <a:chOff x="48" y="768"/>
            <a:chExt cx="4455" cy="3335"/>
          </a:xfrm>
        </p:grpSpPr>
        <p:pic>
          <p:nvPicPr>
            <p:cNvPr id="86021" name="Picture 5" descr="s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1968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2" name="Picture 6" descr="sm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28"/>
              <a:ext cx="1584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3" name="Picture 7" descr="sdy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84"/>
              <a:ext cx="2208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4" name="Picture 8" descr="sl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2562"/>
              <a:ext cx="2228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864" y="3552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5000"/>
              </a:pPr>
              <a:r>
                <a:rPr kumimoji="1" lang="en-US" altLang="zh-CN" b="1">
                  <a:solidFill>
                    <a:srgbClr val="339933"/>
                  </a:solidFill>
                  <a:latin typeface="Times New Roman" pitchFamily="18" charset="0"/>
                </a:rPr>
                <a:t>Daya Bay</a:t>
              </a:r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2901" y="357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5000"/>
              </a:pPr>
              <a:r>
                <a:rPr kumimoji="1" lang="en-US" altLang="zh-CN" b="1">
                  <a:solidFill>
                    <a:srgbClr val="339933"/>
                  </a:solidFill>
                  <a:latin typeface="Times New Roman" pitchFamily="18" charset="0"/>
                </a:rPr>
                <a:t>LingAo</a:t>
              </a: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3717" y="3114"/>
              <a:ext cx="7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5000"/>
              </a:pPr>
              <a:r>
                <a:rPr kumimoji="1" lang="en-US" altLang="zh-CN" b="1">
                  <a:solidFill>
                    <a:srgbClr val="339933"/>
                  </a:solidFill>
                  <a:latin typeface="Times New Roman" pitchFamily="18" charset="0"/>
                </a:rPr>
                <a:t>LingAo II</a:t>
              </a: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960" y="22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5000"/>
              </a:pPr>
              <a:r>
                <a:rPr kumimoji="1" lang="en-US" altLang="zh-CN" b="1">
                  <a:solidFill>
                    <a:srgbClr val="339933"/>
                  </a:solidFill>
                  <a:latin typeface="Times New Roman" pitchFamily="18" charset="0"/>
                </a:rPr>
                <a:t>Mid </a:t>
              </a:r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112" y="110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5000"/>
              </a:pPr>
              <a:r>
                <a:rPr kumimoji="1" lang="en-US" altLang="zh-CN" b="1">
                  <a:solidFill>
                    <a:srgbClr val="339933"/>
                  </a:solidFill>
                  <a:latin typeface="Times New Roman" pitchFamily="18" charset="0"/>
                </a:rPr>
                <a:t>Far </a:t>
              </a:r>
            </a:p>
          </p:txBody>
        </p:sp>
      </p:grpSp>
      <p:sp>
        <p:nvSpPr>
          <p:cNvPr id="86020" name="Text Box 15"/>
          <p:cNvSpPr txBox="1">
            <a:spLocks noChangeArrowheads="1"/>
          </p:cNvSpPr>
          <p:nvPr/>
        </p:nvSpPr>
        <p:spPr bwMode="auto">
          <a:xfrm>
            <a:off x="4572000" y="1201738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Muon simulation is done in the area of possible detector locations in 50 m step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814888" y="2081212"/>
            <a:ext cx="3921759" cy="18741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dirty="0" smtClean="0"/>
              <a:t>Simulate the cosmogenic backgrounds: </a:t>
            </a:r>
          </a:p>
          <a:p>
            <a:pPr lvl="1"/>
            <a:r>
              <a:rPr lang="en-US" altLang="zh-CN" dirty="0" smtClean="0"/>
              <a:t>fast neutron</a:t>
            </a:r>
          </a:p>
          <a:p>
            <a:pPr lvl="1"/>
            <a:r>
              <a:rPr lang="en-US" altLang="zh-CN" dirty="0" smtClean="0"/>
              <a:t>He8/Li9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/>
              <a:t>Site </a:t>
            </a:r>
            <a:r>
              <a:rPr lang="en-US" altLang="zh-CN" dirty="0" smtClean="0"/>
              <a:t>optimization in 2005</a:t>
            </a:r>
            <a:endParaRPr lang="en-US" altLang="zh-CN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003801" y="1557338"/>
            <a:ext cx="3816672" cy="48244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CN" dirty="0" smtClean="0"/>
              <a:t>Muon simulated in 50m step in interested area.</a:t>
            </a:r>
          </a:p>
          <a:p>
            <a:pPr eaLnBrk="1" hangingPunct="1"/>
            <a:r>
              <a:rPr lang="en-US" altLang="zh-CN" dirty="0" smtClean="0"/>
              <a:t>Fix two sites and optimize the 3rd site. Iterate until converge.</a:t>
            </a:r>
          </a:p>
          <a:p>
            <a:pPr eaLnBrk="1" hangingPunct="1"/>
            <a:r>
              <a:rPr lang="en-US" altLang="zh-CN" dirty="0" smtClean="0"/>
              <a:t>The plot shows the variation of one site while the other two are at optimal sites.</a:t>
            </a:r>
          </a:p>
          <a:p>
            <a:pPr eaLnBrk="1" hangingPunct="1"/>
            <a:r>
              <a:rPr lang="en-US" altLang="zh-CN" b="1" dirty="0" smtClean="0">
                <a:solidFill>
                  <a:schemeClr val="accent6"/>
                </a:solidFill>
              </a:rPr>
              <a:t>Rate versus shape analysis</a:t>
            </a:r>
          </a:p>
        </p:txBody>
      </p:sp>
      <p:pic>
        <p:nvPicPr>
          <p:cNvPr id="87044" name="Picture 4" descr="siteo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0276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 Office at LAL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b="21853"/>
          <a:stretch/>
        </p:blipFill>
        <p:spPr>
          <a:xfrm>
            <a:off x="3634" y="869123"/>
            <a:ext cx="9140366" cy="5745510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FDA-D517-450D-B1FF-8BDEBF8D20AD}" type="slidenum">
              <a:rPr lang="zh-CN" altLang="en-US"/>
              <a:pPr/>
              <a:t>30</a:t>
            </a:fld>
            <a:endParaRPr lang="zh-CN" altLang="en-US"/>
          </a:p>
        </p:txBody>
      </p:sp>
      <p:sp>
        <p:nvSpPr>
          <p:cNvPr id="55398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7888" cy="762000"/>
          </a:xfrm>
          <a:noFill/>
          <a:ln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/>
          <a:lstStyle/>
          <a:p>
            <a:r>
              <a:rPr lang="en-US" altLang="zh-CN" dirty="0">
                <a:ea typeface="黑体" panose="02010609060101010101" pitchFamily="49" charset="-122"/>
              </a:rPr>
              <a:t>Sensitivity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484326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Near/Far configuration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Three-year run (0.2% statistical error)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Two near sites, 40 ton each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zh-CN" altLang="en-US" b="0" dirty="0">
                <a:ea typeface="华文楷体" pitchFamily="2" charset="-122"/>
              </a:rPr>
              <a:t>80 </a:t>
            </a:r>
            <a:r>
              <a:rPr lang="en-US" altLang="zh-CN" b="0" dirty="0">
                <a:ea typeface="华文楷体" pitchFamily="2" charset="-122"/>
              </a:rPr>
              <a:t>ton at Far site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Detector residual error </a:t>
            </a:r>
            <a:r>
              <a:rPr lang="en-US" altLang="zh-CN" b="0" dirty="0">
                <a:solidFill>
                  <a:srgbClr val="FF0000"/>
                </a:solidFill>
                <a:ea typeface="华文楷体" pitchFamily="2" charset="-122"/>
              </a:rPr>
              <a:t>0.2%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Far site background error 0.2%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zh-CN" b="0" dirty="0">
                <a:ea typeface="华文楷体" pitchFamily="2" charset="-122"/>
              </a:rPr>
              <a:t>Near site background error 0.5%</a:t>
            </a:r>
          </a:p>
        </p:txBody>
      </p:sp>
      <p:grpSp>
        <p:nvGrpSpPr>
          <p:cNvPr id="553988" name="Group 4"/>
          <p:cNvGrpSpPr>
            <a:grpSpLocks/>
          </p:cNvGrpSpPr>
          <p:nvPr/>
        </p:nvGrpSpPr>
        <p:grpSpPr bwMode="auto">
          <a:xfrm>
            <a:off x="5022912" y="1721130"/>
            <a:ext cx="3974976" cy="4102299"/>
            <a:chOff x="288" y="1104"/>
            <a:chExt cx="2396" cy="2496"/>
          </a:xfrm>
        </p:grpSpPr>
        <p:pic>
          <p:nvPicPr>
            <p:cNvPr id="553989" name="Picture 5" descr="D:\DayaWane\plots\syserr\sens_dy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2396" cy="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990" name="Line 6"/>
            <p:cNvSpPr>
              <a:spLocks noChangeShapeType="1"/>
            </p:cNvSpPr>
            <p:nvPr/>
          </p:nvSpPr>
          <p:spPr bwMode="auto">
            <a:xfrm>
              <a:off x="1248" y="1104"/>
              <a:ext cx="0" cy="2160"/>
            </a:xfrm>
            <a:prstGeom prst="line">
              <a:avLst/>
            </a:prstGeom>
            <a:noFill/>
            <a:ln w="19050">
              <a:solidFill>
                <a:srgbClr val="FFEC3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6115050" y="1423309"/>
            <a:ext cx="238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buSzTx/>
              <a:buFontTx/>
              <a:buNone/>
            </a:pPr>
            <a:r>
              <a:rPr lang="en-US" alt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ea typeface="华文楷体" pitchFamily="2" charset="-122"/>
              </a:rPr>
              <a:t>90% confidence level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98944" y="3861048"/>
            <a:ext cx="4537552" cy="2321469"/>
            <a:chOff x="4498944" y="3861048"/>
            <a:chExt cx="4537552" cy="2321469"/>
          </a:xfrm>
        </p:grpSpPr>
        <p:sp>
          <p:nvSpPr>
            <p:cNvPr id="2" name="矩形 1"/>
            <p:cNvSpPr/>
            <p:nvPr/>
          </p:nvSpPr>
          <p:spPr>
            <a:xfrm>
              <a:off x="5796136" y="3861048"/>
              <a:ext cx="3240360" cy="8488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6156176" y="4005064"/>
              <a:ext cx="0" cy="16743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4498944" y="5720852"/>
              <a:ext cx="3501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solidFill>
                    <a:srgbClr val="FF0000"/>
                  </a:solidFill>
                </a:rPr>
                <a:t>Daya</a:t>
              </a:r>
              <a:r>
                <a:rPr lang="en-US" altLang="zh-CN" sz="2400" dirty="0" smtClean="0">
                  <a:solidFill>
                    <a:srgbClr val="FF0000"/>
                  </a:solidFill>
                </a:rPr>
                <a:t> Bay result on </a:t>
              </a:r>
              <a:r>
                <a:rPr lang="el-GR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3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/>
              <a:t>Daya</a:t>
            </a:r>
            <a:r>
              <a:rPr lang="en-US" altLang="zh-CN" dirty="0" smtClean="0"/>
              <a:t> Bay CDR</a:t>
            </a:r>
            <a:endParaRPr lang="zh-CN" altLang="en-US" dirty="0"/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213725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矩形 6"/>
          <p:cNvSpPr>
            <a:spLocks noChangeArrowheads="1"/>
          </p:cNvSpPr>
          <p:nvPr/>
        </p:nvSpPr>
        <p:spPr bwMode="auto">
          <a:xfrm>
            <a:off x="4992688" y="884238"/>
            <a:ext cx="1008062" cy="3121025"/>
          </a:xfrm>
          <a:prstGeom prst="rect">
            <a:avLst/>
          </a:prstGeom>
          <a:noFill/>
          <a:ln w="28575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3976" name="椭圆 7"/>
          <p:cNvSpPr>
            <a:spLocks noChangeArrowheads="1"/>
          </p:cNvSpPr>
          <p:nvPr/>
        </p:nvSpPr>
        <p:spPr bwMode="auto">
          <a:xfrm>
            <a:off x="4965014" y="1501775"/>
            <a:ext cx="1152525" cy="3603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3977" name="椭圆 9"/>
          <p:cNvSpPr>
            <a:spLocks noChangeArrowheads="1"/>
          </p:cNvSpPr>
          <p:nvPr/>
        </p:nvSpPr>
        <p:spPr bwMode="auto">
          <a:xfrm>
            <a:off x="4992688" y="1830388"/>
            <a:ext cx="1152525" cy="3603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83978" name="Picture 4" descr="bkg_sum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1" y="4134991"/>
            <a:ext cx="7272337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Rectangle 5"/>
          <p:cNvSpPr>
            <a:spLocks noChangeArrowheads="1"/>
          </p:cNvSpPr>
          <p:nvPr/>
        </p:nvSpPr>
        <p:spPr bwMode="auto">
          <a:xfrm>
            <a:off x="375289" y="5776400"/>
            <a:ext cx="6553200" cy="10080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63660" y="4341137"/>
            <a:ext cx="1748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Daya</a:t>
            </a:r>
            <a:r>
              <a:rPr lang="en-US" altLang="zh-CN" sz="2000" dirty="0" smtClean="0"/>
              <a:t> Bay ~0.2%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Double </a:t>
            </a:r>
            <a:r>
              <a:rPr lang="en-US" altLang="zh-CN" sz="2000" dirty="0" err="1" smtClean="0"/>
              <a:t>Chooz</a:t>
            </a:r>
            <a:r>
              <a:rPr lang="en-US" altLang="zh-CN" sz="2000" dirty="0" smtClean="0"/>
              <a:t> ~0.6%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RENO ~0.5%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/>
              <a:t>Daya</a:t>
            </a:r>
            <a:r>
              <a:rPr lang="en-US" altLang="zh-CN" dirty="0" smtClean="0"/>
              <a:t> Bay CDR</a:t>
            </a:r>
            <a:endParaRPr lang="zh-CN" altLang="en-US" dirty="0"/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7633"/>
            <a:ext cx="6984776" cy="27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矩形 6"/>
          <p:cNvSpPr>
            <a:spLocks noChangeArrowheads="1"/>
          </p:cNvSpPr>
          <p:nvPr/>
        </p:nvSpPr>
        <p:spPr bwMode="auto">
          <a:xfrm>
            <a:off x="3707904" y="869123"/>
            <a:ext cx="1008062" cy="3121025"/>
          </a:xfrm>
          <a:prstGeom prst="rect">
            <a:avLst/>
          </a:prstGeom>
          <a:noFill/>
          <a:ln w="28575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3976" name="椭圆 7"/>
          <p:cNvSpPr>
            <a:spLocks noChangeArrowheads="1"/>
          </p:cNvSpPr>
          <p:nvPr/>
        </p:nvSpPr>
        <p:spPr bwMode="auto">
          <a:xfrm>
            <a:off x="3707904" y="1443881"/>
            <a:ext cx="1152525" cy="3603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83977" name="椭圆 9"/>
          <p:cNvSpPr>
            <a:spLocks noChangeArrowheads="1"/>
          </p:cNvSpPr>
          <p:nvPr/>
        </p:nvSpPr>
        <p:spPr bwMode="auto">
          <a:xfrm>
            <a:off x="3779342" y="1772494"/>
            <a:ext cx="1152525" cy="3603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pic>
        <p:nvPicPr>
          <p:cNvPr id="83978" name="Picture 4" descr="bkg_sum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1" y="4134991"/>
            <a:ext cx="6340499" cy="23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Rectangle 5"/>
          <p:cNvSpPr>
            <a:spLocks noChangeArrowheads="1"/>
          </p:cNvSpPr>
          <p:nvPr/>
        </p:nvSpPr>
        <p:spPr bwMode="auto">
          <a:xfrm>
            <a:off x="259522" y="5600821"/>
            <a:ext cx="5852895" cy="8265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715" y="978015"/>
            <a:ext cx="4752701" cy="2687814"/>
          </a:xfrm>
          <a:prstGeom prst="rect">
            <a:avLst/>
          </a:prstGeom>
        </p:spPr>
      </p:pic>
      <p:sp>
        <p:nvSpPr>
          <p:cNvPr id="11" name="椭圆 9"/>
          <p:cNvSpPr>
            <a:spLocks noChangeArrowheads="1"/>
          </p:cNvSpPr>
          <p:nvPr/>
        </p:nvSpPr>
        <p:spPr bwMode="auto">
          <a:xfrm>
            <a:off x="7939087" y="3303605"/>
            <a:ext cx="1152525" cy="3603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93615" y="5117920"/>
            <a:ext cx="2050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2">
                    <a:lumMod val="75000"/>
                  </a:schemeClr>
                </a:solidFill>
              </a:rPr>
              <a:t>Actual:</a:t>
            </a: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0.05%</a:t>
            </a: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0.03%</a:t>
            </a: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0.2%</a:t>
            </a: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0.3% (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Am-C)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2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Lessons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81100"/>
            <a:ext cx="8047806" cy="4995863"/>
          </a:xfrm>
        </p:spPr>
        <p:txBody>
          <a:bodyPr/>
          <a:lstStyle/>
          <a:p>
            <a:r>
              <a:rPr lang="en-US" altLang="zh-CN" dirty="0" smtClean="0"/>
              <a:t>The largest miss: double neutron</a:t>
            </a:r>
          </a:p>
          <a:p>
            <a:pPr lvl="1"/>
            <a:r>
              <a:rPr lang="en-US" altLang="zh-CN" dirty="0" smtClean="0"/>
              <a:t>To </a:t>
            </a:r>
            <a:r>
              <a:rPr lang="en-US" altLang="zh-CN" dirty="0" smtClean="0"/>
              <a:t>accelerate the design optimization, I didn’t use </a:t>
            </a:r>
            <a:r>
              <a:rPr lang="en-US" altLang="zh-CN" dirty="0" smtClean="0">
                <a:solidFill>
                  <a:srgbClr val="FF0000"/>
                </a:solidFill>
              </a:rPr>
              <a:t>full MC</a:t>
            </a:r>
            <a:r>
              <a:rPr lang="en-US" altLang="zh-CN" dirty="0" smtClean="0"/>
              <a:t> (full generator). </a:t>
            </a:r>
            <a:r>
              <a:rPr lang="en-US" altLang="zh-CN" dirty="0" smtClean="0"/>
              <a:t>Fast neutron are simulated one by one. Actually one cosmic muon can produce multiple </a:t>
            </a:r>
            <a:r>
              <a:rPr lang="en-US" altLang="zh-CN" dirty="0" smtClean="0"/>
              <a:t>neutrons, and form </a:t>
            </a:r>
            <a:r>
              <a:rPr lang="en-US" altLang="zh-CN" dirty="0" smtClean="0"/>
              <a:t>correlated </a:t>
            </a:r>
            <a:r>
              <a:rPr lang="en-US" altLang="zh-CN" dirty="0" err="1" smtClean="0"/>
              <a:t>bkgs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huge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Solved by required longer muon veto time.</a:t>
            </a:r>
          </a:p>
          <a:p>
            <a:r>
              <a:rPr lang="en-US" altLang="zh-CN" dirty="0" smtClean="0"/>
              <a:t>Site optimization: </a:t>
            </a:r>
            <a:r>
              <a:rPr lang="en-US" altLang="zh-CN" dirty="0" smtClean="0"/>
              <a:t>MC and analysis is not enough 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</a:rPr>
              <a:t>risk</a:t>
            </a:r>
            <a:r>
              <a:rPr lang="en-US" altLang="zh-CN" dirty="0"/>
              <a:t>/award </a:t>
            </a:r>
            <a:r>
              <a:rPr lang="en-US" altLang="zh-CN" dirty="0" smtClean="0"/>
              <a:t>(enough contingency and margin </a:t>
            </a:r>
            <a:r>
              <a:rPr lang="en-US" altLang="zh-CN" dirty="0"/>
              <a:t>of </a:t>
            </a:r>
            <a:r>
              <a:rPr lang="en-US" altLang="zh-CN" dirty="0" smtClean="0"/>
              <a:t>safety)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73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CC </a:t>
            </a:r>
            <a:r>
              <a:rPr lang="en-US" altLang="zh-CN" dirty="0" err="1" smtClean="0"/>
              <a:t>Xsec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81100"/>
            <a:ext cx="8047806" cy="4995863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3333CC"/>
                </a:solidFill>
              </a:rPr>
              <a:t>Th</a:t>
            </a:r>
            <a:r>
              <a:rPr lang="en-US" altLang="zh-CN" dirty="0" smtClean="0">
                <a:solidFill>
                  <a:srgbClr val="3333CC"/>
                </a:solidFill>
              </a:rPr>
              <a:t> and Ex have differences </a:t>
            </a:r>
            <a:r>
              <a:rPr lang="en-US" altLang="zh-CN" dirty="0" smtClean="0">
                <a:solidFill>
                  <a:schemeClr val="accent6"/>
                </a:solidFill>
              </a:rPr>
              <a:t>(MC and modularization)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38944"/>
            <a:ext cx="5161503" cy="47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2017626"/>
            <a:ext cx="3504339" cy="44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0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Isolated lepton with miss Pt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995863"/>
          </a:xfrm>
        </p:spPr>
        <p:txBody>
          <a:bodyPr/>
          <a:lstStyle/>
          <a:p>
            <a:r>
              <a:rPr lang="en-US" altLang="zh-CN" dirty="0" err="1" smtClean="0"/>
              <a:t>Lepto</a:t>
            </a:r>
            <a:r>
              <a:rPr lang="en-US" altLang="zh-CN" dirty="0" smtClean="0"/>
              <a:t>-quark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56225"/>
            <a:ext cx="4184526" cy="40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44" t="1723" r="53544" b="-1723"/>
          <a:stretch/>
        </p:blipFill>
        <p:spPr bwMode="auto">
          <a:xfrm>
            <a:off x="-540568" y="1957660"/>
            <a:ext cx="93472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515350" y="1792043"/>
            <a:ext cx="521146" cy="2448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84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7327"/>
            <a:ext cx="9036496" cy="6817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Another Exotic Search: MiniBooNE</a:t>
            </a:r>
            <a:endParaRPr lang="zh-CN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028715"/>
            <a:ext cx="8640762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4806"/>
            <a:ext cx="2359174" cy="24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3491880" y="3501008"/>
                <a:ext cx="5148263" cy="251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>
                  <a:lnSpc>
                    <a:spcPct val="95000"/>
                  </a:lnSpc>
                  <a:spcBef>
                    <a:spcPts val="1200"/>
                  </a:spcBef>
                  <a:buClr>
                    <a:srgbClr val="3333CC"/>
                  </a:buClr>
                  <a:buSzPct val="100000"/>
                </a:pPr>
                <a:r>
                  <a:rPr lang="en-GB" altLang="zh-CN" dirty="0" smtClean="0">
                    <a:solidFill>
                      <a:srgbClr val="3333CC"/>
                    </a:solidFill>
                  </a:rPr>
                  <a:t>Looking for neutrino oscillation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GB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GB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altLang="zh-CN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GB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altLang="zh-CN" dirty="0" smtClean="0">
                    <a:solidFill>
                      <a:srgbClr val="3333CC"/>
                    </a:solidFill>
                  </a:rPr>
                  <a:t> w</a:t>
                </a:r>
                <a:r>
                  <a:rPr lang="en-GB" altLang="zh-CN" dirty="0" smtClean="0">
                    <a:solidFill>
                      <a:srgbClr val="3333CC"/>
                    </a:solidFill>
                  </a:rPr>
                  <a:t>/ L/E~1 (LSND sterile </a:t>
                </a:r>
                <a:r>
                  <a:rPr lang="en-GB" altLang="zh-CN" dirty="0" smtClean="0">
                    <a:solidFill>
                      <a:srgbClr val="3333CC"/>
                    </a:solidFill>
                  </a:rPr>
                  <a:t>neutrino) </a:t>
                </a:r>
                <a:endParaRPr lang="en-GB" altLang="zh-CN" dirty="0" smtClean="0">
                  <a:solidFill>
                    <a:srgbClr val="3333CC"/>
                  </a:solidFill>
                </a:endParaRPr>
              </a:p>
              <a:p>
                <a:pPr indent="180000" eaLnBrk="1">
                  <a:spcBef>
                    <a:spcPts val="600"/>
                  </a:spcBef>
                  <a:buClr>
                    <a:srgbClr val="3333CC"/>
                  </a:buClr>
                  <a:buSzPct val="100000"/>
                  <a:buFont typeface="StarSymbol" charset="0"/>
                  <a:buChar char="•"/>
                </a:pPr>
                <a:r>
                  <a:rPr lang="en-GB" altLang="zh-CN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12 </a:t>
                </a:r>
                <a:r>
                  <a:rPr lang="en-GB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m in diameter.</a:t>
                </a:r>
              </a:p>
              <a:p>
                <a:pPr indent="180000" eaLnBrk="1">
                  <a:spcBef>
                    <a:spcPts val="600"/>
                  </a:spcBef>
                  <a:buClr>
                    <a:srgbClr val="3333CC"/>
                  </a:buClr>
                  <a:buSzPct val="100000"/>
                  <a:buFont typeface="StarSymbol" charset="0"/>
                  <a:buChar char="•"/>
                </a:pPr>
                <a:r>
                  <a:rPr lang="en-GB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 Filled with mineral oil.</a:t>
                </a:r>
              </a:p>
              <a:p>
                <a:pPr indent="180000" eaLnBrk="1">
                  <a:spcBef>
                    <a:spcPts val="600"/>
                  </a:spcBef>
                  <a:buClr>
                    <a:srgbClr val="3333CC"/>
                  </a:buClr>
                  <a:buSzPct val="100000"/>
                  <a:buFont typeface="StarSymbol" charset="0"/>
                  <a:buChar char="•"/>
                </a:pPr>
                <a:r>
                  <a:rPr lang="en-GB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 1280 </a:t>
                </a:r>
                <a:r>
                  <a:rPr lang="en-GB" altLang="zh-CN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8-in PMTs inward, 10</a:t>
                </a:r>
                <a:r>
                  <a:rPr lang="en-GB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% </a:t>
                </a:r>
                <a:r>
                  <a:rPr lang="en-GB" altLang="zh-CN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coverage</a:t>
                </a:r>
                <a:endParaRPr lang="en-GB" altLang="zh-CN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indent="180000" eaLnBrk="1">
                  <a:spcBef>
                    <a:spcPts val="600"/>
                  </a:spcBef>
                  <a:buClr>
                    <a:srgbClr val="3333CC"/>
                  </a:buClr>
                  <a:buSzPct val="100000"/>
                  <a:buFont typeface="StarSymbol" charset="0"/>
                  <a:buChar char="•"/>
                </a:pPr>
                <a:r>
                  <a:rPr lang="en-GB" altLang="zh-CN" dirty="0">
                    <a:solidFill>
                      <a:schemeClr val="accent1">
                        <a:lumMod val="50000"/>
                      </a:schemeClr>
                    </a:solidFill>
                  </a:rPr>
                  <a:t> 240 PMTs in veto region.</a:t>
                </a:r>
              </a:p>
            </p:txBody>
          </p:sp>
        </mc:Choice>
        <mc:Fallback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3501008"/>
                <a:ext cx="5148263" cy="2515112"/>
              </a:xfrm>
              <a:prstGeom prst="rect">
                <a:avLst/>
              </a:prstGeom>
              <a:blipFill rotWithShape="0">
                <a:blip r:embed="rId4"/>
                <a:stretch>
                  <a:fillRect l="-3673" t="-4358" r="-1422" b="-6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Reconstruction and PID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0" y="1326902"/>
            <a:ext cx="5553211" cy="2535932"/>
          </a:xfrm>
        </p:spPr>
        <p:txBody>
          <a:bodyPr>
            <a:noAutofit/>
          </a:bodyPr>
          <a:lstStyle/>
          <a:p>
            <a:r>
              <a:rPr lang="el-GR" altLang="zh-CN" sz="2400" dirty="0" smtClean="0"/>
              <a:t>χ</a:t>
            </a:r>
            <a:r>
              <a:rPr lang="en-US" altLang="zh-CN" sz="2400" baseline="30000" dirty="0" smtClean="0"/>
              <a:t>2  </a:t>
            </a:r>
            <a:r>
              <a:rPr lang="en-US" altLang="zh-CN" sz="2400" dirty="0" smtClean="0"/>
              <a:t>fit to reconstruct electron track and </a:t>
            </a:r>
            <a:r>
              <a:rPr lang="el-GR" altLang="zh-CN" sz="2400" dirty="0" smtClean="0"/>
              <a:t>π</a:t>
            </a:r>
            <a:r>
              <a:rPr lang="en-US" altLang="zh-CN" sz="2400" baseline="30000" dirty="0" smtClean="0"/>
              <a:t>0</a:t>
            </a:r>
            <a:r>
              <a:rPr lang="en-US" altLang="zh-CN" sz="2400" dirty="0" smtClean="0"/>
              <a:t> mass</a:t>
            </a:r>
          </a:p>
          <a:p>
            <a:r>
              <a:rPr lang="en-US" altLang="zh-CN" sz="2400" dirty="0" smtClean="0"/>
              <a:t>PID</a:t>
            </a:r>
          </a:p>
          <a:p>
            <a:pPr lvl="1"/>
            <a:r>
              <a:rPr lang="en-US" altLang="zh-CN" dirty="0" smtClean="0"/>
              <a:t>Construct variables</a:t>
            </a:r>
          </a:p>
          <a:p>
            <a:pPr lvl="1"/>
            <a:r>
              <a:rPr lang="en-US" altLang="zh-CN" dirty="0" smtClean="0"/>
              <a:t>Fisher Discrimination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Neural Network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1" y="1513851"/>
            <a:ext cx="2461195" cy="23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97" y="4269244"/>
            <a:ext cx="2136405" cy="21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0" y="4256033"/>
            <a:ext cx="2021581" cy="21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9" y="4149080"/>
            <a:ext cx="2658280" cy="22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First </a:t>
            </a:r>
            <a:r>
              <a:rPr lang="en-US" altLang="zh-CN" dirty="0" err="1" smtClean="0"/>
              <a:t>Daya</a:t>
            </a:r>
            <a:r>
              <a:rPr lang="en-US" altLang="zh-CN" dirty="0" smtClean="0"/>
              <a:t> Bay Task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In early or middle September</a:t>
            </a:r>
            <a:r>
              <a:rPr lang="en-US" altLang="zh-CN" dirty="0" smtClean="0"/>
              <a:t>, 2003</a:t>
            </a:r>
          </a:p>
          <a:p>
            <a:r>
              <a:rPr lang="en-US" altLang="zh-CN" dirty="0" smtClean="0"/>
              <a:t>Spherical, cylindrical, or cubic detector?</a:t>
            </a:r>
          </a:p>
          <a:p>
            <a:r>
              <a:rPr lang="en-US" altLang="zh-CN" dirty="0" smtClean="0">
                <a:solidFill>
                  <a:schemeClr val="accent6"/>
                </a:solidFill>
              </a:rPr>
              <a:t>Handmade MC </a:t>
            </a:r>
            <a:r>
              <a:rPr lang="en-US" altLang="zh-CN" dirty="0" smtClean="0"/>
              <a:t>+ likelihood reconstruction</a:t>
            </a:r>
          </a:p>
          <a:p>
            <a:r>
              <a:rPr lang="en-US" altLang="zh-CN" dirty="0" smtClean="0"/>
              <a:t>Cylindrical!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800772"/>
            <a:ext cx="3888432" cy="37965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8264" y="4499007"/>
            <a:ext cx="135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Sep. 2003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17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Looking for 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</a:t>
            </a:r>
            <a:endParaRPr lang="zh-CN" altLang="en-US" dirty="0"/>
          </a:p>
        </p:txBody>
      </p:sp>
      <p:pic>
        <p:nvPicPr>
          <p:cNvPr id="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27" y="3504896"/>
            <a:ext cx="3397849" cy="27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3"/>
          <p:cNvSpPr txBox="1">
            <a:spLocks/>
          </p:cNvSpPr>
          <p:nvPr/>
        </p:nvSpPr>
        <p:spPr>
          <a:xfrm>
            <a:off x="467544" y="985838"/>
            <a:ext cx="5956300" cy="253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kern="1200"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99"/>
              </a:buClr>
              <a:buFont typeface="Wingdings" panose="05000000000000000000" pitchFamily="2" charset="2"/>
              <a:buChar char=""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/>
              <a:t>Atmospheric </a:t>
            </a:r>
            <a:r>
              <a:rPr lang="el-GR" altLang="zh-CN" sz="2400" dirty="0" smtClean="0"/>
              <a:t>ν</a:t>
            </a:r>
            <a:r>
              <a:rPr lang="en-US" altLang="zh-CN" sz="2400" dirty="0" smtClean="0"/>
              <a:t> (1998) and solar </a:t>
            </a:r>
            <a:r>
              <a:rPr lang="el-GR" altLang="zh-CN" sz="2400" dirty="0" smtClean="0"/>
              <a:t>ν</a:t>
            </a:r>
            <a:r>
              <a:rPr lang="en-US" altLang="zh-CN" sz="2400" dirty="0" smtClean="0"/>
              <a:t> (2001, 2002) well established. </a:t>
            </a:r>
            <a:r>
              <a:rPr lang="el-GR" altLang="zh-CN" sz="2400" dirty="0" smtClean="0"/>
              <a:t>θ</a:t>
            </a:r>
            <a:r>
              <a:rPr lang="en-US" altLang="zh-CN" sz="2400" baseline="-25000" dirty="0" smtClean="0"/>
              <a:t>23</a:t>
            </a:r>
            <a:r>
              <a:rPr lang="en-US" altLang="zh-CN" sz="2400" dirty="0" smtClean="0"/>
              <a:t> and </a:t>
            </a:r>
            <a:r>
              <a:rPr lang="el-GR" altLang="zh-CN" sz="2400" dirty="0" smtClean="0"/>
              <a:t>θ</a:t>
            </a:r>
            <a:r>
              <a:rPr lang="en-US" altLang="zh-CN" sz="2400" baseline="-25000" dirty="0"/>
              <a:t>1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 very large.</a:t>
            </a:r>
          </a:p>
          <a:p>
            <a:pPr fontAlgn="auto">
              <a:spcAft>
                <a:spcPts val="0"/>
              </a:spcAft>
            </a:pPr>
            <a:r>
              <a:rPr lang="el-GR" altLang="zh-CN" sz="2400" dirty="0" smtClean="0"/>
              <a:t>θ</a:t>
            </a:r>
            <a:r>
              <a:rPr lang="en-US" altLang="zh-CN" sz="2400" baseline="-25000" dirty="0" smtClean="0"/>
              <a:t>13</a:t>
            </a:r>
            <a:r>
              <a:rPr lang="en-US" altLang="zh-CN" sz="2400" dirty="0" smtClean="0"/>
              <a:t> is very small</a:t>
            </a:r>
          </a:p>
          <a:p>
            <a:pPr marL="720000" lvl="1" indent="-288000" fontAlgn="auto">
              <a:spcAft>
                <a:spcPts val="0"/>
              </a:spcAft>
            </a:pPr>
            <a:r>
              <a:rPr lang="en-US" altLang="zh-CN" sz="2000" dirty="0" err="1" smtClean="0"/>
              <a:t>Chooz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in France (1999)</a:t>
            </a:r>
          </a:p>
          <a:p>
            <a:pPr marL="720000" lvl="1" indent="-288000" fontAlgn="auto">
              <a:spcAft>
                <a:spcPts val="0"/>
              </a:spcAft>
            </a:pPr>
            <a:r>
              <a:rPr lang="en-US" altLang="zh-CN" sz="2000" dirty="0" smtClean="0"/>
              <a:t>Palo Verde in US (2000)</a:t>
            </a:r>
          </a:p>
          <a:p>
            <a:pPr lvl="1" fontAlgn="auto">
              <a:spcAft>
                <a:spcPts val="0"/>
              </a:spcAft>
            </a:pPr>
            <a:endParaRPr lang="zh-CN" altLang="en-US" dirty="0" smtClean="0"/>
          </a:p>
        </p:txBody>
      </p:sp>
      <p:pic>
        <p:nvPicPr>
          <p:cNvPr id="6" name="Picture 1047" descr="D:\MY DOCU\temp\新图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3030"/>
            <a:ext cx="27241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541100" y="6309320"/>
            <a:ext cx="457473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000">
                <a:solidFill>
                  <a:srgbClr val="000066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55000"/>
              <a:buFont typeface="Wingdings" panose="05000000000000000000" pitchFamily="2" charset="2"/>
              <a:buChar char="è"/>
              <a:defRPr sz="2800">
                <a:solidFill>
                  <a:srgbClr val="0000FF"/>
                </a:solidFill>
                <a:latin typeface="Tahoma" panose="020B060403050404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KamLAND: Phys.Rev.Lett.90, 021802 (2003)</a:t>
            </a:r>
            <a:endPara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25" descr="allbaseline_dy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22" y="3504896"/>
            <a:ext cx="3257929" cy="26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E409-4DD8-445D-B2DE-91D4FE41AAD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2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_20180517_暨南">
  <a:themeElements>
    <a:clrScheme name="CJ">
      <a:dk1>
        <a:srgbClr val="000000"/>
      </a:dk1>
      <a:lt1>
        <a:srgbClr val="FFFFFF"/>
      </a:lt1>
      <a:dk2>
        <a:srgbClr val="0000FF"/>
      </a:dk2>
      <a:lt2>
        <a:srgbClr val="FF0000"/>
      </a:lt2>
      <a:accent1>
        <a:srgbClr val="00FF00"/>
      </a:accent1>
      <a:accent2>
        <a:srgbClr val="FFC000"/>
      </a:accent2>
      <a:accent3>
        <a:srgbClr val="00C0FF"/>
      </a:accent3>
      <a:accent4>
        <a:srgbClr val="00FFC0"/>
      </a:accent4>
      <a:accent5>
        <a:srgbClr val="FF00C0"/>
      </a:accent5>
      <a:accent6>
        <a:srgbClr val="C000FF"/>
      </a:accent6>
      <a:hlink>
        <a:srgbClr val="C0FF00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CJ_20180517_暨南</Template>
  <TotalTime>0</TotalTime>
  <Words>1318</Words>
  <Application>Microsoft Office PowerPoint</Application>
  <PresentationFormat>全屏显示(4:3)</PresentationFormat>
  <Paragraphs>298</Paragraphs>
  <Slides>33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StarSymbol</vt:lpstr>
      <vt:lpstr>黑体</vt:lpstr>
      <vt:lpstr>华文楷体</vt:lpstr>
      <vt:lpstr>宋体</vt:lpstr>
      <vt:lpstr>微软雅黑</vt:lpstr>
      <vt:lpstr>Arial</vt:lpstr>
      <vt:lpstr>Calibri</vt:lpstr>
      <vt:lpstr>Cambria Math</vt:lpstr>
      <vt:lpstr>Comic Sans MS</vt:lpstr>
      <vt:lpstr>Helvetica</vt:lpstr>
      <vt:lpstr>Symbol</vt:lpstr>
      <vt:lpstr>Times New Roman</vt:lpstr>
      <vt:lpstr>Wingdings</vt:lpstr>
      <vt:lpstr>CJ_20180517_暨南</vt:lpstr>
      <vt:lpstr>Equation</vt:lpstr>
      <vt:lpstr>Daya Bay Design from Scratch</vt:lpstr>
      <vt:lpstr>From Th to Ex</vt:lpstr>
      <vt:lpstr>In Office at LAL</vt:lpstr>
      <vt:lpstr>CC Xsec</vt:lpstr>
      <vt:lpstr>Isolated lepton with miss Pt</vt:lpstr>
      <vt:lpstr>Another Exotic Search: MiniBooNE</vt:lpstr>
      <vt:lpstr>Reconstruction and PID</vt:lpstr>
      <vt:lpstr>My First Daya Bay Task</vt:lpstr>
      <vt:lpstr>Looking for θ13 Oscillation</vt:lpstr>
      <vt:lpstr>Proposed Reactor Experiments</vt:lpstr>
      <vt:lpstr>Precision Measurement at Reactors</vt:lpstr>
      <vt:lpstr>The Daya Bay Experiment</vt:lpstr>
      <vt:lpstr>Neutrino Detector in Jan. 2004</vt:lpstr>
      <vt:lpstr>Summary Talk at Neutrino2016</vt:lpstr>
      <vt:lpstr>With Geant3 MC</vt:lpstr>
      <vt:lpstr>Simulation</vt:lpstr>
      <vt:lpstr>PowerPoint 演示文稿</vt:lpstr>
      <vt:lpstr>Target Mass</vt:lpstr>
      <vt:lpstr>Positron Efficiency</vt:lpstr>
      <vt:lpstr>Gamma Catcher</vt:lpstr>
      <vt:lpstr>Why 6 MeV and &lt;5% resolution</vt:lpstr>
      <vt:lpstr>Two-layer vs Three-layer</vt:lpstr>
      <vt:lpstr>Spill In/Out</vt:lpstr>
      <vt:lpstr>Buffer</vt:lpstr>
      <vt:lpstr>Reflector</vt:lpstr>
      <vt:lpstr>Veto</vt:lpstr>
      <vt:lpstr>Full 2 analysis</vt:lpstr>
      <vt:lpstr>Muon simulation for site optimization</vt:lpstr>
      <vt:lpstr>Site optimization in 2005</vt:lpstr>
      <vt:lpstr>Sensitivity</vt:lpstr>
      <vt:lpstr>Daya Bay CDR</vt:lpstr>
      <vt:lpstr>Daya Bay CDR</vt:lpstr>
      <vt:lpstr>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2010-09-06T07:51:18Z</dcterms:created>
  <dcterms:modified xsi:type="dcterms:W3CDTF">2018-06-16T04:37:43Z</dcterms:modified>
</cp:coreProperties>
</file>