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9" r:id="rId5"/>
    <p:sldId id="261" r:id="rId6"/>
    <p:sldId id="265" r:id="rId7"/>
    <p:sldId id="264" r:id="rId8"/>
    <p:sldId id="267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kiosk/>
    <p:sldAll/>
    <p:penClr>
      <a:srgbClr val="FF0000"/>
    </p:penClr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 descr="高能所图标-单色.tif"/>
          <p:cNvPicPr>
            <a:picLocks noChangeAspect="1"/>
          </p:cNvPicPr>
          <p:nvPr/>
        </p:nvPicPr>
        <p:blipFill>
          <a:blip r:embed="rId2">
            <a:lum bright="4001"/>
          </a:blip>
          <a:srcRect l="34880" b="20732"/>
          <a:stretch>
            <a:fillRect/>
          </a:stretch>
        </p:blipFill>
        <p:spPr>
          <a:xfrm>
            <a:off x="0" y="2349500"/>
            <a:ext cx="5580063" cy="45085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2051" name="图片 3" descr="440236113"/>
          <p:cNvPicPr>
            <a:picLocks noChangeAspect="1"/>
          </p:cNvPicPr>
          <p:nvPr/>
        </p:nvPicPr>
        <p:blipFill>
          <a:blip r:embed="rId3"/>
          <a:srcRect l="25014" t="23471" r="26830" b="25044"/>
          <a:stretch>
            <a:fillRect/>
          </a:stretch>
        </p:blipFill>
        <p:spPr>
          <a:xfrm>
            <a:off x="6303963" y="274638"/>
            <a:ext cx="2728912" cy="1639887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矩形 7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fontAlgn="auto"/>
            <a:endParaRPr lang="zh-CN" altLang="en-US" sz="1350" strike="noStrike" noProof="1" dirty="0">
              <a:solidFill>
                <a:srgbClr val="FFFFFF"/>
              </a:solidFill>
              <a:latin typeface="Calibri" charset="0"/>
              <a:ea typeface="SimSun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57375" y="6750050"/>
            <a:ext cx="7286625" cy="10795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fontAlgn="auto"/>
            <a:endParaRPr lang="zh-CN" altLang="en-US" sz="1350" strike="noStrike" noProof="1" dirty="0">
              <a:solidFill>
                <a:srgbClr val="FFFFFF"/>
              </a:solidFill>
              <a:latin typeface="Calibri" charset="0"/>
              <a:ea typeface="SimSun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fontAlgn="auto"/>
            <a:endParaRPr lang="zh-CN" altLang="en-US" sz="1350" strike="noStrike" noProof="1" dirty="0">
              <a:solidFill>
                <a:srgbClr val="FFFFFF"/>
              </a:solidFill>
              <a:latin typeface="Calibri" charset="0"/>
              <a:ea typeface="SimSun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929438" y="0"/>
            <a:ext cx="2214563" cy="215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fontAlgn="auto"/>
            <a:endParaRPr lang="zh-CN" altLang="en-US" sz="1350" strike="noStrike" noProof="1" dirty="0">
              <a:solidFill>
                <a:srgbClr val="FFFFFF"/>
              </a:solidFill>
              <a:latin typeface="Calibri" charset="0"/>
              <a:ea typeface="SimSun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1" y="2130444"/>
            <a:ext cx="7772412" cy="1470028"/>
          </a:xfrm>
        </p:spPr>
        <p:txBody>
          <a:bodyPr/>
          <a:lstStyle>
            <a:lvl1pPr>
              <a:defRPr b="1">
                <a:solidFill>
                  <a:srgbClr val="0369B7"/>
                </a:solidFill>
                <a:latin typeface="微软雅黑" charset="-122"/>
                <a:ea typeface="微软雅黑" charset="-122"/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403097" y="4783462"/>
            <a:ext cx="4218946" cy="122999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dirty="0" smtClean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1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10" y="274675"/>
            <a:ext cx="2057403" cy="585153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74675"/>
            <a:ext cx="6019809" cy="585153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fontAlgn="auto"/>
            <a:endParaRPr lang="zh-CN" altLang="en-US" sz="1350" strike="noStrike" noProof="1" dirty="0">
              <a:solidFill>
                <a:srgbClr val="FFFFFF"/>
              </a:solidFill>
              <a:latin typeface="Calibri" charset="0"/>
              <a:ea typeface="SimSun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57375" y="6750050"/>
            <a:ext cx="7286625" cy="10795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fontAlgn="auto"/>
            <a:endParaRPr lang="zh-CN" altLang="en-US" sz="1350" strike="noStrike" noProof="1" dirty="0">
              <a:solidFill>
                <a:srgbClr val="FFFFFF"/>
              </a:solidFill>
              <a:latin typeface="Calibri" charset="0"/>
              <a:ea typeface="SimSun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938213"/>
            <a:ext cx="9144000" cy="1079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fontAlgn="auto"/>
            <a:endParaRPr lang="zh-CN" altLang="en-US" sz="1350" strike="noStrike" noProof="1" dirty="0">
              <a:solidFill>
                <a:srgbClr val="FFFFFF"/>
              </a:solidFill>
              <a:latin typeface="Calibri" charset="0"/>
              <a:ea typeface="SimSun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14313" cy="9175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lvl="0" algn="ctr" fontAlgn="auto"/>
            <a:endParaRPr lang="zh-CN" altLang="en-US" sz="1350" strike="noStrike" noProof="1" dirty="0">
              <a:solidFill>
                <a:srgbClr val="FFFFFF"/>
              </a:solidFill>
              <a:latin typeface="Calibri" charset="0"/>
              <a:ea typeface="SimSun" charset="-122"/>
            </a:endParaRPr>
          </a:p>
        </p:txBody>
      </p:sp>
      <p:pic>
        <p:nvPicPr>
          <p:cNvPr id="3078" name="图片 3" descr="440236113"/>
          <p:cNvPicPr>
            <a:picLocks noChangeAspect="1"/>
          </p:cNvPicPr>
          <p:nvPr/>
        </p:nvPicPr>
        <p:blipFill>
          <a:blip r:embed="rId2"/>
          <a:srcRect l="25014" t="23471" r="26830" b="25044"/>
          <a:stretch>
            <a:fillRect/>
          </a:stretch>
        </p:blipFill>
        <p:spPr>
          <a:xfrm>
            <a:off x="7680325" y="44450"/>
            <a:ext cx="1436688" cy="8636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1" y="1285863"/>
            <a:ext cx="8229612" cy="4840310"/>
          </a:xfrm>
        </p:spPr>
        <p:txBody>
          <a:bodyPr/>
          <a:lstStyle>
            <a:lvl1pPr>
              <a:buClr>
                <a:srgbClr val="E38700"/>
              </a:buClr>
              <a:buSzPct val="80000"/>
              <a:buFont typeface="Arial" charset="0"/>
              <a:buChar char="•"/>
              <a:defRPr sz="2800" b="1">
                <a:latin typeface="微软雅黑" charset="-122"/>
                <a:ea typeface="微软雅黑" charset="-122"/>
              </a:defRPr>
            </a:lvl1pPr>
            <a:lvl2pPr marL="800100" indent="-342900">
              <a:buFont typeface="Arial" charset="0"/>
              <a:buChar char="•"/>
              <a:defRPr sz="2400">
                <a:latin typeface="微软雅黑" charset="-122"/>
                <a:ea typeface="微软雅黑" charset="-122"/>
              </a:defRPr>
            </a:lvl2pPr>
            <a:lvl3pPr marL="1257300" indent="-342900">
              <a:buFont typeface="Arial" charset="0"/>
              <a:buChar char="•"/>
              <a:defRPr/>
            </a:lvl3pPr>
            <a:lvl4pPr marL="1714500" indent="-342900">
              <a:buFont typeface="Arial" charset="0"/>
              <a:buChar char="•"/>
              <a:defRPr/>
            </a:lvl4pPr>
            <a:lvl5pPr marL="2171700" indent="-342900">
              <a:buFont typeface="Arial" charset="0"/>
              <a:buChar char="•"/>
              <a:defRPr/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5" y="142852"/>
            <a:ext cx="8072506" cy="725471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charset="-122"/>
                <a:ea typeface="微软雅黑" charset="-122"/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4" y="4406943"/>
            <a:ext cx="7772412" cy="136207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12" cy="150018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1" y="1600218"/>
            <a:ext cx="4038606" cy="45259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7" y="1600218"/>
            <a:ext cx="4038606" cy="45259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/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5"/>
            <a:ext cx="404019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81"/>
            <a:ext cx="4040194" cy="39512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40" y="1535115"/>
            <a:ext cx="404178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40" y="2174881"/>
            <a:ext cx="4041781" cy="39512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20" y="273050"/>
            <a:ext cx="3008317" cy="1162052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6" y="273072"/>
            <a:ext cx="5111758" cy="58531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20" y="1435105"/>
            <a:ext cx="3008317" cy="469107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91" y="4800607"/>
            <a:ext cx="5486408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91" y="612779"/>
            <a:ext cx="5486408" cy="4114806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defRPr/>
            </a:pPr>
            <a:endParaRPr kumimoji="1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charset="-122"/>
              <a:cs typeface="SimSun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91" y="5367346"/>
            <a:ext cx="5486408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l" eaLnBrk="0" hangingPunct="0">
              <a:spcBef>
                <a:spcPct val="50000"/>
              </a:spcBef>
              <a:defRPr kumimoji="1" b="1">
                <a:latin typeface="Times New Roman" charset="0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spcBef>
                <a:spcPct val="0"/>
              </a:spcBef>
              <a:defRPr kumimoji="0" sz="1200" b="0">
                <a:solidFill>
                  <a:srgbClr val="898989"/>
                </a:solidFill>
                <a:latin typeface="Calibri" charset="0"/>
                <a:ea typeface="SimSun" charset="-122"/>
                <a:cs typeface="+mn-cs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charset="-122"/>
          <a:cs typeface="SimSun" charset="-12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SimSun" charset="-122"/>
          <a:cs typeface="SimSun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SimSun" charset="-122"/>
          <a:cs typeface="SimSun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SimSun" charset="-122"/>
          <a:cs typeface="SimSun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SimSun" charset="-122"/>
          <a:cs typeface="SimSun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SimSun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SimSun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SimSun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SimSun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SimSun" charset="-122"/>
          <a:cs typeface="SimSun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SimSun" charset="-122"/>
          <a:cs typeface="SimSun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charset="-122"/>
          <a:cs typeface="SimSun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SimSun" charset="-122"/>
          <a:cs typeface="SimSun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SimSun" charset="-122"/>
          <a:cs typeface="SimSun" charset="-122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x-none" altLang="zh-CN"/>
              <a:t>Swift J0243.6+6124</a:t>
            </a:r>
            <a:endParaRPr lang="x-none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84450" y="3848735"/>
            <a:ext cx="4218940" cy="1905635"/>
          </a:xfrm>
        </p:spPr>
        <p:txBody>
          <a:bodyPr/>
          <a:p>
            <a:pPr algn="ctr"/>
            <a:r>
              <a:rPr lang="x-none" altLang="zh-CN" b="1"/>
              <a:t>ZHANG Yue</a:t>
            </a:r>
            <a:endParaRPr lang="x-none" altLang="zh-CN" b="1"/>
          </a:p>
          <a:p>
            <a:pPr algn="ctr"/>
            <a:r>
              <a:rPr lang="x-none" altLang="zh-CN" b="1"/>
              <a:t>HXMT Collaboration</a:t>
            </a:r>
            <a:endParaRPr lang="x-none" altLang="zh-CN" b="1"/>
          </a:p>
          <a:p>
            <a:pPr algn="ctr"/>
            <a:r>
              <a:rPr lang="x-none" altLang="zh-CN" b="1"/>
              <a:t>2018-4-12</a:t>
            </a:r>
            <a:endParaRPr lang="x-none" altLang="zh-CN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87350" y="1147445"/>
            <a:ext cx="5147310" cy="4840605"/>
          </a:xfrm>
        </p:spPr>
        <p:txBody>
          <a:bodyPr/>
          <a:p>
            <a:r>
              <a:rPr lang="x-none" altLang="zh-CN" sz="2400" b="0">
                <a:sym typeface="+mn-ea"/>
              </a:rPr>
              <a:t>Swift J0243.6+6124</a:t>
            </a:r>
            <a:endParaRPr lang="x-none" altLang="zh-CN" sz="2400" b="0">
              <a:sym typeface="+mn-ea"/>
            </a:endParaRPr>
          </a:p>
          <a:p>
            <a:pPr lvl="1"/>
            <a:r>
              <a:rPr lang="x-none" altLang="zh-CN" sz="2055" b="0">
                <a:sym typeface="+mn-ea"/>
              </a:rPr>
              <a:t>Be/X-ray binary</a:t>
            </a:r>
            <a:endParaRPr lang="x-none" altLang="zh-CN" sz="2055" b="0">
              <a:sym typeface="+mn-ea"/>
            </a:endParaRPr>
          </a:p>
          <a:p>
            <a:pPr lvl="1"/>
            <a:r>
              <a:rPr lang="x-none" altLang="zh-CN" sz="2055" b="0">
                <a:sym typeface="+mn-ea"/>
              </a:rPr>
              <a:t>2017-10-07  MJD58033  0ks</a:t>
            </a:r>
            <a:endParaRPr lang="x-none" altLang="zh-CN" sz="2055" b="0">
              <a:sym typeface="+mn-ea"/>
            </a:endParaRPr>
          </a:p>
          <a:p>
            <a:pPr lvl="1"/>
            <a:r>
              <a:rPr lang="x-none" altLang="zh-CN" sz="2055" b="0"/>
              <a:t>2018-02-21  MJD58170  1200ks</a:t>
            </a:r>
            <a:endParaRPr lang="x-none" altLang="zh-CN" sz="2055" b="0"/>
          </a:p>
          <a:p>
            <a:pPr lvl="0"/>
            <a:r>
              <a:rPr lang="x-none" altLang="zh-CN" sz="2400" b="0"/>
              <a:t>Outline</a:t>
            </a:r>
            <a:endParaRPr lang="x-none" altLang="zh-CN" sz="2055" b="0"/>
          </a:p>
          <a:p>
            <a:pPr lvl="1"/>
            <a:r>
              <a:rPr lang="x-none" altLang="zh-CN" sz="2055" b="0"/>
              <a:t>spin evolution</a:t>
            </a:r>
            <a:endParaRPr lang="x-none" altLang="zh-CN" sz="2055" b="0"/>
          </a:p>
          <a:p>
            <a:pPr lvl="1"/>
            <a:r>
              <a:rPr lang="x-none" altLang="zh-CN" sz="2055" b="0"/>
              <a:t>orbital elements</a:t>
            </a:r>
            <a:endParaRPr lang="x-none" altLang="zh-CN" sz="2055" b="0"/>
          </a:p>
          <a:p>
            <a:pPr lvl="1"/>
            <a:r>
              <a:rPr lang="x-none" altLang="zh-CN" sz="2055" b="0"/>
              <a:t>pulse profile</a:t>
            </a:r>
            <a:endParaRPr lang="x-none" altLang="zh-CN" sz="2055" b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Insight-HXMT observations</a:t>
            </a:r>
            <a:endParaRPr lang="x-none" altLang="zh-CN"/>
          </a:p>
        </p:txBody>
      </p:sp>
      <p:pic>
        <p:nvPicPr>
          <p:cNvPr id="4" name="图片 3" descr="t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1605" y="2647950"/>
            <a:ext cx="5055870" cy="40982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065" y="2011680"/>
            <a:ext cx="4836160" cy="4133850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Pulsar spin evolution</a:t>
            </a:r>
            <a:endParaRPr kumimoji="1"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31463" y="5051648"/>
            <a:ext cx="2441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Doroshenko</a:t>
            </a:r>
            <a:r>
              <a:rPr lang="en-US" altLang="zh-CN" dirty="0" smtClean="0"/>
              <a:t> et al.(2017)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42568" y="343854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HXMT-HE</a:t>
            </a:r>
            <a:endParaRPr lang="zh-CN" altLang="en-US" sz="2400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165" y="1824355"/>
            <a:ext cx="3971925" cy="325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Orbit elements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72383" y="5857736"/>
            <a:ext cx="2441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Doroshenko</a:t>
            </a:r>
            <a:r>
              <a:rPr lang="en-US" altLang="zh-CN" dirty="0" smtClean="0"/>
              <a:t> et al.(2017)</a:t>
            </a:r>
            <a:endParaRPr lang="zh-CN" altLang="en-US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931024" y="1179304"/>
            <a:ext cx="2412776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T0=MJD58019.2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  <a:p>
            <a:pPr algn="l"/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Porb=27.36 d, 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  <a:p>
            <a:pPr algn="l"/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e=0.092, 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  <a:p>
            <a:pPr algn="l"/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asini = 140 ls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  <a:p>
            <a:pPr algn="l"/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w=-76 deg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SimSun" charset="-122"/>
              <a:cs typeface="SimSun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091761" y="2877344"/>
            <a:ext cx="363947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3" descr="t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5" y="2700655"/>
            <a:ext cx="4719320" cy="3943350"/>
          </a:xfrm>
          <a:prstGeom prst="rect">
            <a:avLst/>
          </a:prstGeom>
        </p:spPr>
      </p:pic>
      <p:sp>
        <p:nvSpPr>
          <p:cNvPr id="6" name="TextBox 7"/>
          <p:cNvSpPr txBox="1"/>
          <p:nvPr/>
        </p:nvSpPr>
        <p:spPr>
          <a:xfrm>
            <a:off x="600834" y="1131679"/>
            <a:ext cx="2412776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T0=MJD58019.17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  <a:p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Porb=27.45 d, 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  <a:p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e=0.09, 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  <a:p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asini = 115 ls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  <a:p>
            <a:r>
              <a:rPr lang="x-none" altLang="en-US" sz="2000" b="1" dirty="0" smtClean="0">
                <a:solidFill>
                  <a:srgbClr val="002060"/>
                </a:solidFill>
                <a:ea typeface="黑体" panose="02010609060101010101" pitchFamily="49" charset="-122"/>
                <a:cs typeface="Arial" charset="0"/>
              </a:rPr>
              <a:t>w=85 deg</a:t>
            </a:r>
            <a:endParaRPr lang="x-none" altLang="en-US" sz="2000" b="1" dirty="0" smtClean="0">
              <a:solidFill>
                <a:srgbClr val="002060"/>
              </a:solidFill>
              <a:ea typeface="黑体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287145"/>
            <a:ext cx="8229600" cy="2327275"/>
          </a:xfrm>
        </p:spPr>
        <p:txBody>
          <a:bodyPr/>
          <a:p>
            <a:r>
              <a:rPr lang="x-none" altLang="zh-CN"/>
              <a:t>Fitting the double peaks</a:t>
            </a:r>
            <a:endParaRPr lang="x-none" altLang="zh-CN"/>
          </a:p>
          <a:p>
            <a:pPr lvl="1"/>
            <a:r>
              <a:rPr lang="x-none" altLang="zh-CN"/>
              <a:t>Amplitude</a:t>
            </a:r>
            <a:endParaRPr lang="x-none" altLang="zh-CN"/>
          </a:p>
          <a:p>
            <a:pPr lvl="1"/>
            <a:r>
              <a:rPr lang="x-none" altLang="zh-CN"/>
              <a:t>Phase center</a:t>
            </a:r>
            <a:endParaRPr lang="x-none" altLang="zh-CN"/>
          </a:p>
          <a:p>
            <a:pPr lvl="1"/>
            <a:r>
              <a:rPr lang="x-none" altLang="zh-CN"/>
              <a:t>FWHM</a:t>
            </a:r>
            <a:endParaRPr lang="x-none" altLang="zh-CN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Pulse profile</a:t>
            </a:r>
            <a:endParaRPr lang="x-none" altLang="zh-CN"/>
          </a:p>
        </p:txBody>
      </p:sp>
      <p:pic>
        <p:nvPicPr>
          <p:cNvPr id="4" name="图片 3" descr="123\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79035" y="1730375"/>
            <a:ext cx="3390265" cy="1059815"/>
          </a:xfrm>
          <a:prstGeom prst="rect">
            <a:avLst/>
          </a:prstGeom>
        </p:spPr>
      </p:pic>
      <p:pic>
        <p:nvPicPr>
          <p:cNvPr id="5" name="图片 4" descr="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1778000"/>
            <a:ext cx="636905" cy="472440"/>
          </a:xfrm>
          <a:prstGeom prst="rect">
            <a:avLst/>
          </a:prstGeom>
        </p:spPr>
      </p:pic>
      <p:pic>
        <p:nvPicPr>
          <p:cNvPr id="6" name="图片 5" descr="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0415" y="2274570"/>
            <a:ext cx="219075" cy="390525"/>
          </a:xfrm>
          <a:prstGeom prst="rect">
            <a:avLst/>
          </a:prstGeom>
        </p:spPr>
      </p:pic>
      <p:pic>
        <p:nvPicPr>
          <p:cNvPr id="7" name="图片 6" descr="c"/>
          <p:cNvPicPr>
            <a:picLocks noChangeAspect="1"/>
          </p:cNvPicPr>
          <p:nvPr/>
        </p:nvPicPr>
        <p:blipFill>
          <a:blip r:embed="rId4"/>
          <a:srcRect l="1548"/>
          <a:stretch>
            <a:fillRect/>
          </a:stretch>
        </p:blipFill>
        <p:spPr>
          <a:xfrm>
            <a:off x="2820035" y="2686050"/>
            <a:ext cx="941070" cy="384175"/>
          </a:xfrm>
          <a:prstGeom prst="rect">
            <a:avLst/>
          </a:prstGeom>
        </p:spPr>
      </p:pic>
      <p:pic>
        <p:nvPicPr>
          <p:cNvPr id="8" name="图片 7" descr="HE_10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705" y="3171825"/>
            <a:ext cx="4411345" cy="3308350"/>
          </a:xfrm>
          <a:prstGeom prst="rect">
            <a:avLst/>
          </a:prstGeom>
        </p:spPr>
      </p:pic>
      <p:pic>
        <p:nvPicPr>
          <p:cNvPr id="9" name="图片 8" descr="1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2830" y="3096260"/>
            <a:ext cx="3996690" cy="35496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80340" y="1286510"/>
            <a:ext cx="6249035" cy="4840605"/>
          </a:xfrm>
        </p:spPr>
        <p:txBody>
          <a:bodyPr/>
          <a:lstStyle/>
          <a:p>
            <a:r>
              <a:rPr lang="en-US" altLang="zh-CN" dirty="0" smtClean="0"/>
              <a:t>Pulse profile varies quickly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Pulse profile</a:t>
            </a:r>
            <a:endParaRPr lang="zh-CN" altLang="en-US" dirty="0"/>
          </a:p>
        </p:txBody>
      </p:sp>
      <p:pic>
        <p:nvPicPr>
          <p:cNvPr id="4" name="图片 3" descr="00_ratio2"/>
          <p:cNvPicPr>
            <a:picLocks noChangeAspect="1"/>
          </p:cNvPicPr>
          <p:nvPr/>
        </p:nvPicPr>
        <p:blipFill>
          <a:blip r:embed="rId1" cstate="print"/>
          <a:srcRect l="4270" t="9963" r="8188"/>
          <a:stretch>
            <a:fillRect/>
          </a:stretch>
        </p:blipFill>
        <p:spPr>
          <a:xfrm>
            <a:off x="1384300" y="1853565"/>
            <a:ext cx="6171565" cy="4760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13080" y="1329690"/>
            <a:ext cx="5147310" cy="3147060"/>
          </a:xfrm>
        </p:spPr>
        <p:txBody>
          <a:bodyPr/>
          <a:p>
            <a:r>
              <a:rPr lang="x-none" altLang="zh-CN" b="0"/>
              <a:t>Spin evolution</a:t>
            </a:r>
            <a:endParaRPr lang="x-none" altLang="zh-CN" b="0"/>
          </a:p>
          <a:p>
            <a:pPr lvl="0"/>
            <a:r>
              <a:rPr lang="x-none" altLang="zh-CN" b="0"/>
              <a:t>Orbital elements</a:t>
            </a:r>
            <a:endParaRPr lang="x-none" altLang="zh-CN" b="0"/>
          </a:p>
          <a:p>
            <a:pPr lvl="0"/>
            <a:r>
              <a:rPr lang="x-none" altLang="zh-CN" b="0"/>
              <a:t>Pulse profile</a:t>
            </a:r>
            <a:endParaRPr lang="x-none" altLang="zh-CN" b="0"/>
          </a:p>
          <a:p>
            <a:pPr lvl="0"/>
            <a:r>
              <a:rPr lang="x-none" altLang="zh-CN" b="0"/>
              <a:t>fdot vs flux</a:t>
            </a:r>
            <a:endParaRPr lang="x-none" altLang="zh-CN" b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zh-CN"/>
              <a:t>Summery</a:t>
            </a:r>
            <a:endParaRPr lang="x-none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Kingsoft Office WPP</Application>
  <PresentationFormat>宽屏</PresentationFormat>
  <Paragraphs>57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2_Office 主题</vt:lpstr>
      <vt:lpstr>Swift J0243.6+6124</vt:lpstr>
      <vt:lpstr>Insight-HXMT observations</vt:lpstr>
      <vt:lpstr>Pulsar spin evolution</vt:lpstr>
      <vt:lpstr>Orbit elements</vt:lpstr>
      <vt:lpstr>Pulse profile</vt:lpstr>
      <vt:lpstr>Pulse profile</vt:lpstr>
      <vt:lpstr>Insight-HXMT observations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shlocal</dc:creator>
  <cp:lastModifiedBy>shlocal</cp:lastModifiedBy>
  <cp:revision>31</cp:revision>
  <dcterms:created xsi:type="dcterms:W3CDTF">2018-04-11T14:25:19Z</dcterms:created>
  <dcterms:modified xsi:type="dcterms:W3CDTF">2018-04-11T14:25:19Z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2052-10.1.0.5672</vt:lpwstr>
  </property>
</Properties>
</file>