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4" r:id="rId4"/>
    <p:sldId id="285" r:id="rId5"/>
    <p:sldId id="293" r:id="rId6"/>
    <p:sldId id="294" r:id="rId7"/>
    <p:sldId id="286" r:id="rId8"/>
    <p:sldId id="270" r:id="rId9"/>
    <p:sldId id="281" r:id="rId10"/>
    <p:sldId id="287" r:id="rId11"/>
    <p:sldId id="288" r:id="rId12"/>
    <p:sldId id="295" r:id="rId13"/>
    <p:sldId id="290" r:id="rId14"/>
    <p:sldId id="275" r:id="rId15"/>
    <p:sldId id="291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9" autoAdjust="0"/>
  </p:normalViewPr>
  <p:slideViewPr>
    <p:cSldViewPr>
      <p:cViewPr>
        <p:scale>
          <a:sx n="80" d="100"/>
          <a:sy n="80" d="100"/>
        </p:scale>
        <p:origin x="-166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9EFC0-6638-497E-8AFF-46E2CB6DE328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E7AFE-7E74-474E-B7FF-55F6F91855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79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2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885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4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7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66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16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71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93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960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83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75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7AFE-7E74-474E-B7FF-55F6F918553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96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r>
              <a:rPr lang="en-US" altLang="zh-CN" dirty="0" smtClean="0"/>
              <a:t>The second Joint workshop on Insight-HXMT calibration and science 2018-04 Beijing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1520" y="6356350"/>
            <a:ext cx="5768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The second Joint workshop on Insight-HXMT calibration and science 2018-04 Beijing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/16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ork\Document\HSOC\大屏幕显示\已观测源和下周观测源显示\src\HXMTY000-1_0-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b="10906"/>
          <a:stretch/>
        </p:blipFill>
        <p:spPr bwMode="auto">
          <a:xfrm>
            <a:off x="31189" y="14125"/>
            <a:ext cx="2668603" cy="19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MAXI J1535-571: </a:t>
            </a:r>
            <a:r>
              <a:rPr lang="en-US" altLang="zh-CN" sz="36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Timing Analysis</a:t>
            </a:r>
            <a:endParaRPr lang="zh-CN" altLang="en-US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0095" y="3573016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HUANG 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Yue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behalf of the </a:t>
            </a:r>
            <a:r>
              <a:rPr lang="en-US" altLang="zh-CN" sz="2400" i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Insight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-HXMT 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team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2018-04-12</a:t>
            </a:r>
            <a:endParaRPr lang="en-US" altLang="zh-CN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51312" y="386672"/>
            <a:ext cx="5306627" cy="756000"/>
            <a:chOff x="2483767" y="501923"/>
            <a:chExt cx="5306627" cy="756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7" y="519923"/>
              <a:ext cx="731676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 descr="C:\Users\PC\Pictures\400046302D0A0B66C54AEDAA033495C5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5" r="13052"/>
            <a:stretch/>
          </p:blipFill>
          <p:spPr bwMode="auto">
            <a:xfrm>
              <a:off x="3280162" y="591923"/>
              <a:ext cx="1071910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89" b="20142"/>
            <a:stretch/>
          </p:blipFill>
          <p:spPr bwMode="auto">
            <a:xfrm>
              <a:off x="4416791" y="735923"/>
              <a:ext cx="920975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485" y="501923"/>
              <a:ext cx="800469" cy="7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673" y="519923"/>
              <a:ext cx="738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394" y="519923"/>
              <a:ext cx="720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85459" y="6414551"/>
            <a:ext cx="7019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The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second Joint workshop on 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Insight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-HXMT calibration and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science, 2018-04,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2"/>
              </a:rPr>
              <a:t>Beijing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074" name="Picture 2" descr="https://www.chinaspaceflight.com/usr/uploads/2017/06/15/14975103824887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67" y="4941168"/>
            <a:ext cx="2093972" cy="13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Outburst Evolution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r="6172"/>
          <a:stretch/>
        </p:blipFill>
        <p:spPr bwMode="auto">
          <a:xfrm>
            <a:off x="35496" y="1268760"/>
            <a:ext cx="420129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3638"/>
          <a:stretch/>
        </p:blipFill>
        <p:spPr bwMode="auto">
          <a:xfrm>
            <a:off x="4211960" y="1482055"/>
            <a:ext cx="4880919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992" y="6478162"/>
            <a:ext cx="308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curve &amp; Hardness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23488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HID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2667" y="479715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HRD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91680" y="1484784"/>
            <a:ext cx="0" cy="4755257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70000" y="1482055"/>
            <a:ext cx="0" cy="4755257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203848" y="1482055"/>
            <a:ext cx="0" cy="4755257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Power Density Spectra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event mode data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allows the computation of power spectra in different energy bands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Above 30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 the QPO and its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harmonic is detected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5531" y="1700808"/>
            <a:ext cx="8786162" cy="2167128"/>
            <a:chOff x="108718" y="3717032"/>
            <a:chExt cx="8786162" cy="2167128"/>
          </a:xfrm>
        </p:grpSpPr>
        <p:grpSp>
          <p:nvGrpSpPr>
            <p:cNvPr id="7" name="组合 6"/>
            <p:cNvGrpSpPr/>
            <p:nvPr/>
          </p:nvGrpSpPr>
          <p:grpSpPr>
            <a:xfrm>
              <a:off x="108718" y="3717032"/>
              <a:ext cx="8786162" cy="2167128"/>
              <a:chOff x="35496" y="931870"/>
              <a:chExt cx="8786162" cy="2167128"/>
            </a:xfrm>
          </p:grpSpPr>
          <p:grpSp>
            <p:nvGrpSpPr>
              <p:cNvPr id="9" name="组合 8"/>
              <p:cNvGrpSpPr>
                <a:grpSpLocks noChangeAspect="1"/>
              </p:cNvGrpSpPr>
              <p:nvPr/>
            </p:nvGrpSpPr>
            <p:grpSpPr>
              <a:xfrm>
                <a:off x="5724128" y="931870"/>
                <a:ext cx="3097530" cy="2167128"/>
                <a:chOff x="293994" y="3672418"/>
                <a:chExt cx="3871913" cy="2708910"/>
              </a:xfrm>
            </p:grpSpPr>
            <p:pic>
              <p:nvPicPr>
                <p:cNvPr id="16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94" y="3672418"/>
                  <a:ext cx="3871913" cy="27089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933149" y="5586679"/>
                  <a:ext cx="2691215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rgbClr val="0000FF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HE:36-80keV</a:t>
                  </a:r>
                  <a:endParaRPr lang="zh-CN" altLang="en-US" sz="2400" dirty="0">
                    <a:solidFill>
                      <a:srgbClr val="0000FF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  <p:grpSp>
            <p:nvGrpSpPr>
              <p:cNvPr id="10" name="组合 9"/>
              <p:cNvGrpSpPr>
                <a:grpSpLocks noChangeAspect="1"/>
              </p:cNvGrpSpPr>
              <p:nvPr/>
            </p:nvGrpSpPr>
            <p:grpSpPr>
              <a:xfrm>
                <a:off x="2890628" y="931870"/>
                <a:ext cx="3049524" cy="2167128"/>
                <a:chOff x="4283968" y="942245"/>
                <a:chExt cx="3811905" cy="2708910"/>
              </a:xfrm>
            </p:grpSpPr>
            <p:pic>
              <p:nvPicPr>
                <p:cNvPr id="14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3968" y="942245"/>
                  <a:ext cx="3811905" cy="27089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860030" y="2846431"/>
                  <a:ext cx="2694265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rgbClr val="0000FF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ME:12-26keV</a:t>
                  </a:r>
                  <a:endParaRPr lang="zh-CN" altLang="en-US" sz="2400" dirty="0">
                    <a:solidFill>
                      <a:srgbClr val="0000FF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  <p:grpSp>
            <p:nvGrpSpPr>
              <p:cNvPr id="11" name="组合 10"/>
              <p:cNvGrpSpPr>
                <a:grpSpLocks noChangeAspect="1"/>
              </p:cNvGrpSpPr>
              <p:nvPr/>
            </p:nvGrpSpPr>
            <p:grpSpPr>
              <a:xfrm>
                <a:off x="35496" y="931870"/>
                <a:ext cx="3097530" cy="2167128"/>
                <a:chOff x="293995" y="942245"/>
                <a:chExt cx="3871913" cy="2708910"/>
              </a:xfrm>
            </p:grpSpPr>
            <p:pic>
              <p:nvPicPr>
                <p:cNvPr id="12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95" y="942245"/>
                  <a:ext cx="3871913" cy="27089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834055" y="2846433"/>
                  <a:ext cx="2340260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rgbClr val="0000FF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LE</a:t>
                  </a:r>
                  <a:r>
                    <a:rPr lang="en-US" altLang="zh-CN" sz="2400" dirty="0">
                      <a:solidFill>
                        <a:srgbClr val="0000FF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:</a:t>
                  </a:r>
                  <a:r>
                    <a:rPr lang="en-US" altLang="zh-CN" sz="2400" dirty="0" smtClean="0">
                      <a:solidFill>
                        <a:srgbClr val="0000FF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1-7keV</a:t>
                  </a:r>
                  <a:endParaRPr lang="zh-CN" altLang="en-US" sz="2400" dirty="0">
                    <a:solidFill>
                      <a:srgbClr val="0000FF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7396629" y="3734172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00FF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~3000s</a:t>
              </a:r>
              <a:endParaRPr lang="zh-CN" altLang="en-US" sz="20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9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PDS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Evolution with Time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-HXMT/ME 8 representative exposures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8517" y="1772816"/>
            <a:ext cx="9089987" cy="3168352"/>
            <a:chOff x="395536" y="1700808"/>
            <a:chExt cx="8352928" cy="29114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00808"/>
              <a:ext cx="8352928" cy="2911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直接箭头连接符 8"/>
            <p:cNvCxnSpPr/>
            <p:nvPr/>
          </p:nvCxnSpPr>
          <p:spPr>
            <a:xfrm>
              <a:off x="2555776" y="2595580"/>
              <a:ext cx="5040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4572000" y="2595580"/>
              <a:ext cx="5040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6516216" y="2595580"/>
              <a:ext cx="5040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2555776" y="3861048"/>
              <a:ext cx="5040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4572000" y="3861048"/>
              <a:ext cx="5040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6516216" y="3861048"/>
              <a:ext cx="50405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419872" y="24115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Type-C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240562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Type-C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24115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Type-C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9739" y="38213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Type-C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38213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Type-B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2924" y="38213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Type-A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2360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Type-A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"/>
          <a:stretch/>
        </p:blipFill>
        <p:spPr bwMode="auto">
          <a:xfrm>
            <a:off x="903631" y="4748221"/>
            <a:ext cx="2804273" cy="21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07904" y="546745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2500s segment dynamical PDS</a:t>
            </a:r>
            <a:endParaRPr lang="zh-CN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49196" y="5881634"/>
            <a:ext cx="2390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transition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SIMS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HSS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979712" y="4374396"/>
            <a:ext cx="326055" cy="926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LFQPO RMS spectra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3303" r="4650"/>
          <a:stretch/>
        </p:blipFill>
        <p:spPr bwMode="auto">
          <a:xfrm>
            <a:off x="323528" y="1997993"/>
            <a:ext cx="4608512" cy="28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097760" y="1124744"/>
            <a:ext cx="3828306" cy="5688632"/>
            <a:chOff x="5315694" y="1219181"/>
            <a:chExt cx="3828306" cy="56886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078" y="4448009"/>
              <a:ext cx="2884868" cy="21200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1711705"/>
              <a:ext cx="2687910" cy="21625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7094190" y="3849613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Rodriguez et al. 2004</a:t>
              </a:r>
              <a:endParaRPr lang="zh-CN" alt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7600" y="6569259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YADAV et al. 2016</a:t>
              </a:r>
              <a:endParaRPr lang="zh-CN" alt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15694" y="1219181"/>
              <a:ext cx="1922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GRS 1915+105</a:t>
              </a:r>
              <a:endParaRPr lang="zh-CN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45889" y="4188167"/>
              <a:ext cx="219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ASTROSAT/LAXPC</a:t>
              </a:r>
              <a:endParaRPr lang="zh-CN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71914" y="1711705"/>
              <a:ext cx="1450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RXTE/PCA</a:t>
              </a:r>
              <a:endParaRPr lang="zh-CN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157523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MAXI J1535-571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744" y="161950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-HXMT/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536" y="4942139"/>
            <a:ext cx="4806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blind detectors 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10% uncertainty added to the background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99592" y="6061938"/>
            <a:ext cx="306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Kozuka Mincho Pro H" pitchFamily="18" charset="-128"/>
                <a:ea typeface="Kozuka Mincho Pro H" pitchFamily="18" charset="-128"/>
              </a:rPr>
              <a:t>UP TO 100 </a:t>
            </a:r>
            <a:r>
              <a:rPr lang="en-US" altLang="zh-CN" sz="2400" dirty="0" err="1" smtClean="0">
                <a:solidFill>
                  <a:srgbClr val="FF0000"/>
                </a:solidFill>
                <a:latin typeface="Kozuka Mincho Pro H" pitchFamily="18" charset="-128"/>
                <a:ea typeface="Kozuka Mincho Pro H" pitchFamily="18" charset="-128"/>
              </a:rPr>
              <a:t>keV</a:t>
            </a:r>
            <a:endParaRPr lang="zh-CN" altLang="en-US" sz="2400" dirty="0">
              <a:solidFill>
                <a:srgbClr val="FF0000"/>
              </a:solidFill>
              <a:latin typeface="Kozuka Mincho Pro H" pitchFamily="18" charset="-128"/>
              <a:ea typeface="Kozuka Mincho Pro H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024244" y="2564904"/>
            <a:ext cx="3508196" cy="3770645"/>
            <a:chOff x="5024245" y="2446312"/>
            <a:chExt cx="3236785" cy="3770645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245" y="2756174"/>
              <a:ext cx="3236784" cy="3460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5494828" y="2446312"/>
              <a:ext cx="27662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  <a:latin typeface="Arial Unicode MS" pitchFamily="34" charset="-122"/>
                </a:rPr>
                <a:t>RXTE/PCA GRS 1915+105</a:t>
              </a:r>
              <a:endParaRPr lang="zh-CN" altLang="en-US" sz="1600" dirty="0">
                <a:solidFill>
                  <a:srgbClr val="0000FF"/>
                </a:solidFill>
                <a:latin typeface="Arial Unicode MS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413555" y="6114782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</a:rPr>
              <a:t>Zhang. </a:t>
            </a:r>
            <a:r>
              <a:rPr lang="en-US" altLang="zh-CN" sz="1600" dirty="0">
                <a:latin typeface="Arial Unicode MS" pitchFamily="34" charset="-122"/>
              </a:rPr>
              <a:t>et </a:t>
            </a:r>
            <a:r>
              <a:rPr lang="en-US" altLang="zh-CN" sz="1600" dirty="0" smtClean="0">
                <a:latin typeface="Arial Unicode MS" pitchFamily="34" charset="-122"/>
              </a:rPr>
              <a:t>al. 2017</a:t>
            </a:r>
            <a:endParaRPr lang="zh-CN" altLang="en-US" sz="1600" dirty="0">
              <a:latin typeface="Arial Unicode MS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4360" y="5808166"/>
            <a:ext cx="4342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PDS: 1-7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Coherence, Time Lag, Phase Lag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~ 3-7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93434" y="1387168"/>
            <a:ext cx="4459875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latin typeface="Arial Unicode MS" pitchFamily="34" charset="-122"/>
              </a:rPr>
              <a:t>Fundamental QPO: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</a:rPr>
              <a:t>soft lag</a:t>
            </a: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latin typeface="Arial Unicode MS" pitchFamily="34" charset="-122"/>
              </a:rPr>
              <a:t>Harmonic: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</a:rPr>
              <a:t>hard lag</a:t>
            </a:r>
            <a:endParaRPr lang="zh-CN" altLang="en-US" sz="2400" dirty="0">
              <a:solidFill>
                <a:srgbClr val="FF0000"/>
              </a:solidFill>
              <a:latin typeface="Arial Unicode MS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58" y="262389"/>
            <a:ext cx="811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TIME LAG</a:t>
            </a:r>
            <a:endParaRPr lang="zh-CN" altLang="en-US" sz="36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72000" y="5108400"/>
            <a:ext cx="2916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70263" y="980728"/>
            <a:ext cx="3453665" cy="4883857"/>
            <a:chOff x="434335" y="433473"/>
            <a:chExt cx="3849633" cy="5443799"/>
          </a:xfrm>
        </p:grpSpPr>
        <p:grpSp>
          <p:nvGrpSpPr>
            <p:cNvPr id="14" name="组合 13"/>
            <p:cNvGrpSpPr/>
            <p:nvPr/>
          </p:nvGrpSpPr>
          <p:grpSpPr>
            <a:xfrm>
              <a:off x="434335" y="433473"/>
              <a:ext cx="3849633" cy="5443799"/>
              <a:chOff x="4032129" y="116632"/>
              <a:chExt cx="4644327" cy="6567583"/>
            </a:xfrm>
          </p:grpSpPr>
          <p:pic>
            <p:nvPicPr>
              <p:cNvPr id="12292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63"/>
              <a:stretch/>
            </p:blipFill>
            <p:spPr bwMode="auto">
              <a:xfrm>
                <a:off x="4032129" y="5056840"/>
                <a:ext cx="4644000" cy="1627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4067944" y="116632"/>
                <a:ext cx="4608512" cy="6277311"/>
                <a:chOff x="4067944" y="908720"/>
                <a:chExt cx="4608512" cy="6277311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4067944" y="908720"/>
                  <a:ext cx="4608512" cy="4940208"/>
                  <a:chOff x="2241885" y="389310"/>
                  <a:chExt cx="4215051" cy="4518427"/>
                </a:xfrm>
              </p:grpSpPr>
              <p:pic>
                <p:nvPicPr>
                  <p:cNvPr id="1229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41885" y="389310"/>
                    <a:ext cx="4212000" cy="18679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692" b="9869"/>
                  <a:stretch/>
                </p:blipFill>
                <p:spPr bwMode="auto">
                  <a:xfrm>
                    <a:off x="2244936" y="3589469"/>
                    <a:ext cx="4212000" cy="13182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888" b="12036"/>
                  <a:stretch/>
                </p:blipFill>
                <p:spPr bwMode="auto">
                  <a:xfrm>
                    <a:off x="2244936" y="2028825"/>
                    <a:ext cx="4212000" cy="15017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" name="矩形 1"/>
                  <p:cNvSpPr/>
                  <p:nvPr/>
                </p:nvSpPr>
                <p:spPr>
                  <a:xfrm>
                    <a:off x="2483768" y="3429000"/>
                    <a:ext cx="288032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6" name="直接连接符 15"/>
                <p:cNvCxnSpPr/>
                <p:nvPr/>
              </p:nvCxnSpPr>
              <p:spPr>
                <a:xfrm>
                  <a:off x="7812360" y="1052736"/>
                  <a:ext cx="0" cy="612068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>
                  <a:off x="7344497" y="1065351"/>
                  <a:ext cx="0" cy="612068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矩形 18"/>
            <p:cNvSpPr/>
            <p:nvPr/>
          </p:nvSpPr>
          <p:spPr>
            <a:xfrm>
              <a:off x="611560" y="4528359"/>
              <a:ext cx="332705" cy="484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11560" y="5236482"/>
              <a:ext cx="332705" cy="484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972000" y="5108400"/>
            <a:ext cx="2916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09527" y="64053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-HXMT/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534286" y="5289706"/>
            <a:ext cx="292614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Time lag &amp; Inclination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Geometrical origin: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Phase lag depends on inclination</a:t>
            </a:r>
          </a:p>
        </p:txBody>
      </p:sp>
      <p:pic>
        <p:nvPicPr>
          <p:cNvPr id="5" name="图片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98" y="2960224"/>
            <a:ext cx="4038682" cy="30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04656" y="2525995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 J1535-571: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inclination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1520" y="2841048"/>
            <a:ext cx="4512196" cy="3333548"/>
            <a:chOff x="4211960" y="2769040"/>
            <a:chExt cx="4512196" cy="3333548"/>
          </a:xfrm>
        </p:grpSpPr>
        <p:grpSp>
          <p:nvGrpSpPr>
            <p:cNvPr id="8" name="组合 7"/>
            <p:cNvGrpSpPr/>
            <p:nvPr/>
          </p:nvGrpSpPr>
          <p:grpSpPr>
            <a:xfrm>
              <a:off x="4211960" y="2769040"/>
              <a:ext cx="4512196" cy="3333548"/>
              <a:chOff x="4067944" y="1772816"/>
              <a:chExt cx="4512196" cy="3333548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772816"/>
                <a:ext cx="4512196" cy="2946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067944" y="473703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 smtClean="0"/>
                  <a:t>Eijnden</a:t>
                </a:r>
                <a:r>
                  <a:rPr lang="en-US" altLang="zh-CN" dirty="0" smtClean="0"/>
                  <a:t> et al. 2017</a:t>
                </a:r>
                <a:endParaRPr lang="zh-CN" alt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684971" y="2996952"/>
              <a:ext cx="1566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Type-C QPO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3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76672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484784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source exhibits state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transition: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LHS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→HIMS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SIMS →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HSS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While the energy dependence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for energy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below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~20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is similar to other black hole binaries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observed by RXTE,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-HXMT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reveals their behavior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high energy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(up to 100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From the Type-C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QPO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phase lags, MAXI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J1535-571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consistent with being high inclination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source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47864" y="297671"/>
            <a:ext cx="385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4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OUTLINE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64" y="116632"/>
            <a:ext cx="1566650" cy="128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Introduction</a:t>
            </a:r>
            <a:endParaRPr lang="zh-CN" altLang="zh-CN" sz="3600" dirty="0">
              <a:solidFill>
                <a:srgbClr val="0000FF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Insight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-HXMT data reduction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Preliminary </a:t>
            </a:r>
            <a:r>
              <a:rPr lang="en-US" altLang="zh-CN" sz="3600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results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Summary</a:t>
            </a:r>
            <a:endParaRPr lang="zh-CN" altLang="en-US" sz="3600" dirty="0">
              <a:solidFill>
                <a:srgbClr val="0000FF"/>
              </a:solidFill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6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Transient Black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ole Binaries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fundamental diagrams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07904" y="1052736"/>
            <a:ext cx="5400600" cy="5503871"/>
            <a:chOff x="3707904" y="1124744"/>
            <a:chExt cx="5040560" cy="513694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124744"/>
              <a:ext cx="4968552" cy="5005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308304" y="589235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Belloni</a:t>
              </a:r>
              <a:r>
                <a:rPr lang="en-US" altLang="zh-CN" dirty="0" smtClean="0"/>
                <a:t> 2010 </a:t>
              </a:r>
              <a:endParaRPr lang="zh-CN" altLang="en-US" dirty="0"/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1" y="3356992"/>
            <a:ext cx="3325315" cy="261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Fast time variability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Low Frequency QPOs</a:t>
            </a:r>
            <a:endParaRPr lang="zh-CN" altLang="en-US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Models For LFQPOs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48064" y="1329409"/>
            <a:ext cx="3600400" cy="3458377"/>
            <a:chOff x="3563888" y="1556792"/>
            <a:chExt cx="5112568" cy="491089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556792"/>
              <a:ext cx="4752528" cy="4674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51492" y="5943236"/>
              <a:ext cx="2924964" cy="52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Casella et al. 2004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3511" y="4613066"/>
            <a:ext cx="5363413" cy="2109129"/>
            <a:chOff x="3131840" y="4685074"/>
            <a:chExt cx="5388673" cy="210912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797152"/>
              <a:ext cx="5256584" cy="1812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06653" y="4685074"/>
              <a:ext cx="2932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Lense-Thirring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Precession</a:t>
              </a:r>
              <a:endParaRPr lang="zh-CN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4842" y="6424871"/>
              <a:ext cx="1915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Ingram et al. 2009</a:t>
              </a:r>
              <a:endParaRPr lang="zh-CN" altLang="en-US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9840"/>
            <a:ext cx="4591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3568" y="478778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nstabilities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Geometrical effects</a:t>
            </a:r>
            <a:endParaRPr lang="zh-CN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2661" r="-3697" b="32737"/>
          <a:stretch/>
        </p:blipFill>
        <p:spPr bwMode="auto">
          <a:xfrm>
            <a:off x="7092280" y="188640"/>
            <a:ext cx="1800200" cy="11717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3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BHC: MAXI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J1535-571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Detected by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MAXI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Swift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September 02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ATel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#10699 &amp; 10700)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(R.A., Dec) = (233.83, -57.23)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BHB Candidate </a:t>
            </a:r>
            <a:endParaRPr lang="en-US" altLang="zh-C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MAXI: &gt;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400" baseline="-25000" dirty="0" err="1">
                <a:latin typeface="Times New Roman" pitchFamily="18" charset="0"/>
                <a:cs typeface="Times New Roman" pitchFamily="18" charset="0"/>
              </a:rPr>
              <a:t>Edd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of NS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ATel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#10708)</a:t>
            </a: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ATCA: radio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ATel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#10711)</a:t>
            </a: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4008" y="5301208"/>
            <a:ext cx="3984515" cy="299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http://134.160.243.88/nakahira/1535monitor/</a:t>
            </a:r>
            <a:endParaRPr lang="zh-CN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22" y="2543432"/>
            <a:ext cx="5113782" cy="282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20141" y="1978321"/>
            <a:ext cx="223224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~5 Crab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BHC: MAXI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J1535-571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Swift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/XRT: 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LFQPO </a:t>
                </a:r>
                <a:r>
                  <a:rPr lang="en-US" altLang="zh-CN" dirty="0" smtClean="0">
                    <a:latin typeface="Times New Roman" pitchFamily="18" charset="0"/>
                  </a:rPr>
                  <a:t>1.87 Hz </a:t>
                </a:r>
                <a:r>
                  <a:rPr lang="en-US" altLang="zh-CN" dirty="0">
                    <a:latin typeface="Times New Roman" pitchFamily="18" charset="0"/>
                  </a:rPr>
                  <a:t>&amp; 3.87 Hz (</a:t>
                </a:r>
                <a:r>
                  <a:rPr lang="en-US" altLang="zh-CN" dirty="0" err="1">
                    <a:latin typeface="Times New Roman" pitchFamily="18" charset="0"/>
                  </a:rPr>
                  <a:t>ATel</a:t>
                </a:r>
                <a:r>
                  <a:rPr lang="en-US" altLang="zh-CN" dirty="0">
                    <a:latin typeface="Times New Roman" pitchFamily="18" charset="0"/>
                  </a:rPr>
                  <a:t> #10734</a:t>
                </a:r>
                <a:r>
                  <a:rPr lang="en-US" altLang="zh-CN" dirty="0" smtClean="0">
                    <a:latin typeface="Times New Roman" pitchFamily="18" charset="0"/>
                  </a:rPr>
                  <a:t>)</a:t>
                </a: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NICER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altLang="zh-CN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altLang="zh-CN" dirty="0">
                    <a:latin typeface="Times New Roman" pitchFamily="18" charset="0"/>
                  </a:rPr>
                  <a:t>(</a:t>
                </a:r>
                <a:r>
                  <a:rPr lang="en-US" altLang="zh-CN" dirty="0" err="1">
                    <a:latin typeface="Times New Roman" pitchFamily="18" charset="0"/>
                  </a:rPr>
                  <a:t>ATel</a:t>
                </a:r>
                <a:r>
                  <a:rPr lang="en-US" altLang="zh-CN" dirty="0">
                    <a:latin typeface="Times New Roman" pitchFamily="18" charset="0"/>
                  </a:rPr>
                  <a:t> #10768)</a:t>
                </a:r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a=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0.88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−0.2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+0.1</m:t>
                        </m:r>
                      </m:sup>
                    </m:sSubSup>
                  </m:oMath>
                </a14:m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𝑖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27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−5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US" altLang="zh-CN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altLang="zh-C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LFQPO: 1.9-2.8 Hz</a:t>
                </a:r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i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NuSTAR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altLang="zh-CN" dirty="0">
                    <a:latin typeface="Times New Roman" pitchFamily="18" charset="0"/>
                  </a:rPr>
                  <a:t>(</a:t>
                </a:r>
                <a:r>
                  <a:rPr lang="en-US" altLang="zh-CN" dirty="0" err="1">
                    <a:latin typeface="Times New Roman" pitchFamily="18" charset="0"/>
                  </a:rPr>
                  <a:t>Xu</a:t>
                </a:r>
                <a:r>
                  <a:rPr lang="en-US" altLang="zh-CN" dirty="0">
                    <a:latin typeface="Times New Roman" pitchFamily="18" charset="0"/>
                  </a:rPr>
                  <a:t> et al. </a:t>
                </a:r>
                <a:r>
                  <a:rPr lang="en-US" altLang="zh-CN" dirty="0" smtClean="0">
                    <a:latin typeface="Times New Roman" pitchFamily="18" charset="0"/>
                  </a:rPr>
                  <a:t>2018)</a:t>
                </a:r>
                <a:endParaRPr lang="en-US" altLang="zh-CN" dirty="0">
                  <a:latin typeface="Times New Roman" pitchFamily="18" charset="0"/>
                </a:endParaRPr>
              </a:p>
              <a:p>
                <a:pPr lvl="1"/>
                <a:r>
                  <a:rPr lang="en-US" altLang="zh-CN" dirty="0" smtClean="0">
                    <a:latin typeface="Cambria Math"/>
                  </a:rPr>
                  <a:t>Fe line, Compton hump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𝑎</m:t>
                    </m:r>
                    <m:r>
                      <a:rPr lang="en-US" altLang="zh-CN" i="1">
                        <a:latin typeface="Cambria Math"/>
                      </a:rPr>
                      <m:t>&gt;0.84</m:t>
                    </m:r>
                    <m:r>
                      <a:rPr lang="zh-CN" altLang="en-US" i="1">
                        <a:latin typeface="Cambria Math"/>
                      </a:rPr>
                      <m:t>，</m:t>
                    </m:r>
                    <m:r>
                      <a:rPr lang="en-US" altLang="zh-CN" i="1">
                        <a:latin typeface="Cambria Math"/>
                      </a:rPr>
                      <m:t>𝑖</m:t>
                    </m:r>
                    <m:r>
                      <a:rPr lang="en-US" altLang="zh-CN" i="1">
                        <a:latin typeface="Cambria Math"/>
                      </a:rPr>
                      <m:t>=57°/75°</m:t>
                    </m:r>
                  </m:oMath>
                </a14:m>
                <a:endParaRPr lang="zh-CN" altLang="en-US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37907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NuSTAR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 2018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-HXMT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observations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58514"/>
              </p:ext>
            </p:extLst>
          </p:nvPr>
        </p:nvGraphicFramePr>
        <p:xfrm>
          <a:off x="755576" y="1576536"/>
          <a:ext cx="3419772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191"/>
                <a:gridCol w="1664049"/>
                <a:gridCol w="1259532"/>
              </a:tblGrid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Start Time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Exposure 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(</a:t>
                      </a:r>
                      <a:r>
                        <a:rPr lang="en-US" sz="2000" kern="100" dirty="0" err="1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ks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)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 1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2017/09/06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07:37:21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100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2017/09/14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04:56:05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3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2017/09/15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04:48:01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4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2017/09/16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06:15:31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5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2017/09/17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06:07:39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6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2017/09/18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02:48:56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7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2017/09/19 </a:t>
                      </a: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23:22:47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alt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sz="2000" kern="100" dirty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8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2017/09/21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02:26:27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Microsoft Himalaya" pitchFamily="2" charset="0"/>
                          <a:ea typeface="Microsoft Himalaya" pitchFamily="2" charset="0"/>
                          <a:cs typeface="Microsoft Himalaya" pitchFamily="2" charset="0"/>
                        </a:rPr>
                        <a:t>150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9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+mn-ea"/>
                          <a:cs typeface="Microsoft Himalaya" pitchFamily="2" charset="0"/>
                        </a:rPr>
                        <a:t>2018/2/2 15:26:44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10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+mn-ea"/>
                          <a:cs typeface="Microsoft Himalaya" pitchFamily="2" charset="0"/>
                        </a:rPr>
                        <a:t>2018/2/6 05:22:00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11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+mn-ea"/>
                          <a:cs typeface="Microsoft Himalaya" pitchFamily="2" charset="0"/>
                        </a:rPr>
                        <a:t>2018/2/8 19:25:56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12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+mn-ea"/>
                          <a:cs typeface="Microsoft Himalaya" pitchFamily="2" charset="0"/>
                        </a:rPr>
                        <a:t>2018/2/11 17:27:38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13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+mn-ea"/>
                          <a:cs typeface="Microsoft Himalaya" pitchFamily="2" charset="0"/>
                        </a:rPr>
                        <a:t>2018/2/12 17:20:01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14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+mn-ea"/>
                          <a:cs typeface="Microsoft Himalaya" pitchFamily="2" charset="0"/>
                        </a:rPr>
                        <a:t>2018/2/14 21:51:02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n-US" altLang="zh-CN" sz="2000" kern="100" dirty="0" smtClean="0"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15</a:t>
                      </a:r>
                      <a:endParaRPr lang="zh-CN" sz="2000" kern="100" dirty="0"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+mn-ea"/>
                          <a:cs typeface="Microsoft Himalaya" pitchFamily="2" charset="0"/>
                        </a:rPr>
                        <a:t>2018/2/16 15:13:23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FF0000"/>
                          </a:solidFill>
                          <a:effectLst/>
                          <a:latin typeface="Microsoft Himalaya" pitchFamily="2" charset="0"/>
                          <a:ea typeface="宋体"/>
                          <a:cs typeface="Microsoft Himalaya" pitchFamily="2" charset="0"/>
                        </a:rPr>
                        <a:t>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Microsoft Himalaya" pitchFamily="2" charset="0"/>
                        <a:ea typeface="宋体"/>
                        <a:cs typeface="Microsoft Himalaya" pitchFamily="2" charset="0"/>
                      </a:endParaRPr>
                    </a:p>
                  </a:txBody>
                  <a:tcPr marL="102928" marR="102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4355976" y="1196752"/>
            <a:ext cx="4248472" cy="5592377"/>
            <a:chOff x="4644008" y="1196752"/>
            <a:chExt cx="3960440" cy="52132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1" t="10899" r="54079" b="14337"/>
            <a:stretch/>
          </p:blipFill>
          <p:spPr bwMode="auto">
            <a:xfrm>
              <a:off x="4644008" y="1196752"/>
              <a:ext cx="3960440" cy="5213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接连接符 6"/>
            <p:cNvCxnSpPr/>
            <p:nvPr/>
          </p:nvCxnSpPr>
          <p:spPr>
            <a:xfrm>
              <a:off x="6012160" y="1556792"/>
              <a:ext cx="0" cy="4392488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436096" y="1556792"/>
              <a:ext cx="0" cy="4392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652120" y="1556792"/>
              <a:ext cx="0" cy="4392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724128" y="1556792"/>
              <a:ext cx="0" cy="4392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796136" y="1556792"/>
              <a:ext cx="0" cy="4392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868144" y="1556792"/>
              <a:ext cx="0" cy="4392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40152" y="1556792"/>
              <a:ext cx="0" cy="4392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6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753796" y="116632"/>
            <a:ext cx="4068453" cy="854968"/>
          </a:xfrm>
        </p:spPr>
        <p:txBody>
          <a:bodyPr>
            <a:normAutofit/>
          </a:bodyPr>
          <a:lstStyle/>
          <a:p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Insight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-HXMT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图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931096" cy="308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15651"/>
              </p:ext>
            </p:extLst>
          </p:nvPr>
        </p:nvGraphicFramePr>
        <p:xfrm>
          <a:off x="788783" y="1239956"/>
          <a:ext cx="7743657" cy="19010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33863"/>
                <a:gridCol w="1572943"/>
                <a:gridCol w="1700937"/>
                <a:gridCol w="1935914"/>
              </a:tblGrid>
              <a:tr h="475253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Instrument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HE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ME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LE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Detector</a:t>
                      </a:r>
                      <a:r>
                        <a:rPr lang="en-US" altLang="zh-CN" sz="20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type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NaI</a:t>
                      </a:r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/</a:t>
                      </a:r>
                      <a:r>
                        <a:rPr lang="en-US" altLang="zh-CN" sz="200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CsI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Si-PIN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SCD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Energy range</a:t>
                      </a:r>
                      <a:r>
                        <a:rPr lang="en-US" altLang="zh-CN" sz="20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(</a:t>
                      </a:r>
                      <a:r>
                        <a:rPr lang="en-US" altLang="zh-CN" sz="2000" baseline="0" dirty="0" err="1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keV</a:t>
                      </a:r>
                      <a:r>
                        <a:rPr lang="en-US" altLang="zh-CN" sz="2000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)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20-250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5-30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1-15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en-US" altLang="zh-CN" sz="2000" kern="1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Detection</a:t>
                      </a:r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area (cm</a:t>
                      </a:r>
                      <a:r>
                        <a:rPr lang="en-US" altLang="zh-CN" sz="2000" baseline="30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)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5000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952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384</a:t>
                      </a:r>
                      <a:endParaRPr lang="zh-CN" altLang="en-US" sz="20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067944" y="3749961"/>
            <a:ext cx="4848286" cy="22713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Broad energy band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400" dirty="0">
                <a:solidFill>
                  <a:srgbClr val="0000FF"/>
                </a:solidFill>
                <a:latin typeface="Arial Unicode MS" pitchFamily="34" charset="-122"/>
              </a:rPr>
              <a:t>microsecond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time resolution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Large effective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Area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  <a:sym typeface="Wingdings" pitchFamily="2" charset="2"/>
              </a:rPr>
              <a:t> high energy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 </a:t>
            </a:r>
            <a:endParaRPr lang="en-US" altLang="zh-CN" sz="2400" dirty="0" smtClean="0">
              <a:solidFill>
                <a:srgbClr val="0000FF"/>
              </a:solidFill>
              <a:latin typeface="Arial Unicode MS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No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pileup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  <a:sym typeface="Wingdings" pitchFamily="2" charset="2"/>
              </a:rPr>
              <a:t> </a:t>
            </a: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</a:rPr>
              <a:t>low energy</a:t>
            </a:r>
            <a:endParaRPr lang="zh-CN" altLang="en-US" sz="2400" dirty="0">
              <a:solidFill>
                <a:srgbClr val="0000FF"/>
              </a:solidFill>
              <a:latin typeface="Arial Unicode MS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2420888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latin typeface="Times New Roman" pitchFamily="18" charset="0"/>
                <a:cs typeface="Times New Roman" pitchFamily="18" charset="0"/>
              </a:rPr>
              <a:t>Some Preliminary results</a:t>
            </a:r>
            <a:endParaRPr lang="zh-CN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6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15458</TotalTime>
  <Words>575</Words>
  <Application>Microsoft Office PowerPoint</Application>
  <PresentationFormat>全屏显示(4:3)</PresentationFormat>
  <Paragraphs>195</Paragraphs>
  <Slides>16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MAXI J1535-571: Timing Analysis</vt:lpstr>
      <vt:lpstr>OUTLINE</vt:lpstr>
      <vt:lpstr>Transient Black Hole Binaries</vt:lpstr>
      <vt:lpstr>Fast time variability</vt:lpstr>
      <vt:lpstr>BHC: MAXI J1535-571</vt:lpstr>
      <vt:lpstr>BHC: MAXI J1535-571</vt:lpstr>
      <vt:lpstr>Insight-HXMT observations</vt:lpstr>
      <vt:lpstr>Insight-HXMT</vt:lpstr>
      <vt:lpstr>PowerPoint 演示文稿</vt:lpstr>
      <vt:lpstr>The Outburst Evolution</vt:lpstr>
      <vt:lpstr>Power Density Spectra</vt:lpstr>
      <vt:lpstr>PDS Evolution with Time</vt:lpstr>
      <vt:lpstr>LFQPO RMS spectra</vt:lpstr>
      <vt:lpstr>PowerPoint 演示文稿</vt:lpstr>
      <vt:lpstr>Time lag &amp; Inclination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huangyue</dc:creator>
  <cp:lastModifiedBy>HuangY</cp:lastModifiedBy>
  <cp:revision>961</cp:revision>
  <dcterms:created xsi:type="dcterms:W3CDTF">2017-10-30T02:08:49Z</dcterms:created>
  <dcterms:modified xsi:type="dcterms:W3CDTF">2018-04-12T04:20:29Z</dcterms:modified>
</cp:coreProperties>
</file>