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13"/>
  </p:notesMasterIdLst>
  <p:sldIdLst>
    <p:sldId id="256" r:id="rId2"/>
    <p:sldId id="325" r:id="rId3"/>
    <p:sldId id="286" r:id="rId4"/>
    <p:sldId id="309" r:id="rId5"/>
    <p:sldId id="287" r:id="rId6"/>
    <p:sldId id="288" r:id="rId7"/>
    <p:sldId id="291" r:id="rId8"/>
    <p:sldId id="294" r:id="rId9"/>
    <p:sldId id="293" r:id="rId10"/>
    <p:sldId id="328" r:id="rId11"/>
    <p:sldId id="32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C9764308-A495-4EB3-A894-859C06724AB4}">
          <p14:sldIdLst>
            <p14:sldId id="256"/>
            <p14:sldId id="325"/>
            <p14:sldId id="286"/>
            <p14:sldId id="309"/>
            <p14:sldId id="287"/>
            <p14:sldId id="288"/>
            <p14:sldId id="291"/>
            <p14:sldId id="294"/>
            <p14:sldId id="293"/>
          </p14:sldIdLst>
        </p14:section>
        <p14:section name="Sezione senza titolo" id="{7B62B34D-7AC7-452D-B289-DB7719928527}">
          <p14:sldIdLst>
            <p14:sldId id="328"/>
            <p14:sldId id="3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12A"/>
    <a:srgbClr val="FF35F1"/>
    <a:srgbClr val="D7B31B"/>
    <a:srgbClr val="D6D741"/>
    <a:srgbClr val="FFFF00"/>
    <a:srgbClr val="8B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9721" autoAdjust="0"/>
  </p:normalViewPr>
  <p:slideViewPr>
    <p:cSldViewPr snapToGrid="0" snapToObjects="1">
      <p:cViewPr>
        <p:scale>
          <a:sx n="100" d="100"/>
          <a:sy n="100" d="100"/>
        </p:scale>
        <p:origin x="-105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806665251362304E-2"/>
          <c:y val="0.14474280313138599"/>
          <c:w val="0.76633185003878201"/>
          <c:h val="0.7550626792488369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42924" dir="12660000" rotWithShape="0">
                <a:schemeClr val="accent2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/>
          </c:spPr>
          <c:dPt>
            <c:idx val="1"/>
            <c:bubble3D val="0"/>
            <c:spPr>
              <a:solidFill>
                <a:srgbClr val="CB312A"/>
              </a:solidFill>
              <a:effectLst>
                <a:outerShdw blurRad="50800" dist="42924" dir="12660000" rotWithShape="0">
                  <a:schemeClr val="accent2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2"/>
            <c:bubble3D val="0"/>
            <c:spPr>
              <a:solidFill>
                <a:schemeClr val="tx1">
                  <a:lumMod val="65000"/>
                </a:schemeClr>
              </a:solidFill>
              <a:effectLst>
                <a:outerShdw blurRad="50800" dist="42924" dir="12660000" rotWithShape="0">
                  <a:schemeClr val="accent2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Pt>
            <c:idx val="3"/>
            <c:bubble3D val="0"/>
            <c:spPr>
              <a:solidFill>
                <a:srgbClr val="D7B31B"/>
              </a:solidFill>
              <a:effectLst>
                <a:outerShdw blurRad="50800" dist="42924" dir="12660000" rotWithShape="0">
                  <a:schemeClr val="accent2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err="1"/>
                      <a:t>Sey</a:t>
                    </a:r>
                    <a:r>
                      <a:rPr lang="en-US"/>
                      <a:t> 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err="1"/>
                      <a:t>Sey</a:t>
                    </a:r>
                    <a:r>
                      <a:rPr lang="en-US"/>
                      <a:t> 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Blazar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Other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Sey 1</c:v>
                </c:pt>
                <c:pt idx="1">
                  <c:v>Sey 2</c:v>
                </c:pt>
                <c:pt idx="2">
                  <c:v>Blazar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132</c:v>
                </c:pt>
                <c:pt idx="1">
                  <c:v>105</c:v>
                </c:pt>
                <c:pt idx="2">
                  <c:v>22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effectLst>
      <a:glow rad="101600">
        <a:schemeClr val="tx2">
          <a:lumMod val="75000"/>
          <a:alpha val="55000"/>
        </a:schemeClr>
      </a:glo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94330-9B22-1046-ABA1-173B35938D63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94BB5-9725-1F47-8B3D-A7A7AF1A2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7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94BB5-9725-1F47-8B3D-A7A7AF1A2A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4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91270" y="2261632"/>
            <a:ext cx="3890151" cy="474133"/>
          </a:xfrm>
        </p:spPr>
        <p:txBody>
          <a:bodyPr>
            <a:normAutofit/>
          </a:bodyPr>
          <a:lstStyle/>
          <a:p>
            <a:r>
              <a:rPr lang="en-US" sz="2000" i="1" dirty="0" err="1" smtClean="0">
                <a:latin typeface="Calibri"/>
                <a:cs typeface="Calibri"/>
              </a:rPr>
              <a:t>A.Malizia</a:t>
            </a:r>
            <a:r>
              <a:rPr lang="en-US" sz="2000" i="1" dirty="0" smtClean="0">
                <a:latin typeface="Calibri"/>
                <a:cs typeface="Calibri"/>
              </a:rPr>
              <a:t>,   L. </a:t>
            </a:r>
            <a:r>
              <a:rPr lang="en-US" sz="2000" i="1" dirty="0">
                <a:latin typeface="Calibri"/>
                <a:cs typeface="Calibri"/>
              </a:rPr>
              <a:t>B</a:t>
            </a:r>
            <a:r>
              <a:rPr lang="en-US" sz="2000" i="1" dirty="0" smtClean="0">
                <a:latin typeface="Calibri"/>
                <a:cs typeface="Calibri"/>
              </a:rPr>
              <a:t>assani , M. Molina</a:t>
            </a:r>
            <a:endParaRPr lang="en-US" sz="2000" i="1" dirty="0">
              <a:latin typeface="Calibri"/>
              <a:cs typeface="Calibri"/>
            </a:endParaRPr>
          </a:p>
        </p:txBody>
      </p:sp>
      <p:pic>
        <p:nvPicPr>
          <p:cNvPr id="4" name="Picture 7" descr="Integr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948" y="4105204"/>
            <a:ext cx="3326132" cy="249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3120" y="1334105"/>
            <a:ext cx="7355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AGN at high energies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0" name="Picture 9" descr="trasp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74705"/>
            <a:ext cx="1720168" cy="1072073"/>
          </a:xfrm>
          <a:prstGeom prst="rect">
            <a:avLst/>
          </a:prstGeom>
        </p:spPr>
      </p:pic>
      <p:pic>
        <p:nvPicPr>
          <p:cNvPr id="1026" name="Picture 2" descr="Risultati immagi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" y="4105204"/>
            <a:ext cx="3131666" cy="249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9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16569"/>
            <a:ext cx="7924800" cy="607512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CB312A"/>
                </a:solidFill>
              </a:rPr>
              <a:t>HXMT  </a:t>
            </a:r>
            <a:r>
              <a:rPr lang="it-IT" b="1" dirty="0" err="1" smtClean="0">
                <a:solidFill>
                  <a:srgbClr val="CB312A"/>
                </a:solidFill>
                <a:latin typeface="Candara" charset="0"/>
                <a:ea typeface="Candara" charset="0"/>
                <a:cs typeface="Candara" charset="0"/>
              </a:rPr>
              <a:t>contributions</a:t>
            </a:r>
            <a:endParaRPr lang="it-IT" b="1" dirty="0">
              <a:solidFill>
                <a:srgbClr val="CB312A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09600" y="1231232"/>
            <a:ext cx="7924800" cy="4114800"/>
          </a:xfrm>
        </p:spPr>
        <p:txBody>
          <a:bodyPr>
            <a:normAutofit fontScale="92500"/>
          </a:bodyPr>
          <a:lstStyle/>
          <a:p>
            <a:r>
              <a:rPr lang="it-IT" sz="20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Simultaneous </a:t>
            </a:r>
            <a:r>
              <a:rPr lang="it-IT" sz="2000" dirty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b</a:t>
            </a:r>
            <a:r>
              <a:rPr lang="it-IT" sz="20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road band coverage</a:t>
            </a:r>
            <a:r>
              <a:rPr lang="it-IT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: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very few AGN have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simultaneous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broad band spectra (IBIS/BAT versus XMM = average versus snap shots, NUSTAR/XMM very few generally XRT at low energies). </a:t>
            </a:r>
            <a:r>
              <a:rPr lang="it-IT" sz="2000" dirty="0" err="1" smtClean="0">
                <a:latin typeface="Candara" charset="0"/>
                <a:ea typeface="Candara" charset="0"/>
                <a:cs typeface="Candara" charset="0"/>
              </a:rPr>
              <a:t>Even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sz="2000" dirty="0" err="1" smtClean="0">
                <a:latin typeface="Candara" charset="0"/>
                <a:ea typeface="Candara" charset="0"/>
                <a:cs typeface="Candara" charset="0"/>
              </a:rPr>
              <a:t>at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sz="2000" dirty="0" err="1" smtClean="0">
                <a:latin typeface="Candara" charset="0"/>
                <a:ea typeface="Candara" charset="0"/>
                <a:cs typeface="Candara" charset="0"/>
              </a:rPr>
              <a:t>present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 some </a:t>
            </a:r>
            <a:r>
              <a:rPr lang="it-IT" sz="2000" dirty="0" err="1">
                <a:latin typeface="Candara" charset="0"/>
                <a:ea typeface="Candara" charset="0"/>
                <a:cs typeface="Candara" charset="0"/>
              </a:rPr>
              <a:t>bright</a:t>
            </a:r>
            <a:r>
              <a:rPr lang="it-IT" sz="2000" dirty="0">
                <a:latin typeface="Candara" charset="0"/>
                <a:ea typeface="Candara" charset="0"/>
                <a:cs typeface="Candara" charset="0"/>
              </a:rPr>
              <a:t> AGN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do </a:t>
            </a:r>
            <a:r>
              <a:rPr lang="it-IT" sz="2000" dirty="0" err="1" smtClean="0">
                <a:latin typeface="Candara" charset="0"/>
                <a:ea typeface="Candara" charset="0"/>
                <a:cs typeface="Candara" charset="0"/>
              </a:rPr>
              <a:t>not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sz="2000" dirty="0" err="1" smtClean="0">
                <a:latin typeface="Candara" charset="0"/>
                <a:ea typeface="Candara" charset="0"/>
                <a:cs typeface="Candara" charset="0"/>
              </a:rPr>
              <a:t>have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sz="2000" dirty="0" err="1" smtClean="0">
                <a:latin typeface="Candara" charset="0"/>
                <a:ea typeface="Candara" charset="0"/>
                <a:cs typeface="Candara" charset="0"/>
              </a:rPr>
              <a:t>broad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 band </a:t>
            </a:r>
            <a:r>
              <a:rPr lang="it-IT" sz="2000" dirty="0" err="1" smtClean="0">
                <a:latin typeface="Candara" charset="0"/>
                <a:ea typeface="Candara" charset="0"/>
                <a:cs typeface="Candara" charset="0"/>
              </a:rPr>
              <a:t>spectral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sz="2000" dirty="0" err="1" smtClean="0">
                <a:latin typeface="Candara" charset="0"/>
                <a:ea typeface="Candara" charset="0"/>
                <a:cs typeface="Candara" charset="0"/>
              </a:rPr>
              <a:t>coverage</a:t>
            </a:r>
            <a:endParaRPr lang="it-IT" sz="2000" dirty="0">
              <a:latin typeface="Candara" charset="0"/>
              <a:ea typeface="Candara" charset="0"/>
              <a:cs typeface="Candara" charset="0"/>
            </a:endParaRPr>
          </a:p>
          <a:p>
            <a:endParaRPr lang="it-IT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it-IT" sz="20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High energy extension: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measured cut-off cluster around 100 keV, bulk of lower limits below 300 keV so high energy extensions very important  (Nustar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stops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at around 70 keV,Integral  around 100 keV)</a:t>
            </a:r>
            <a:endParaRPr lang="it-IT" sz="20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charset="0"/>
              <a:ea typeface="Candara" charset="0"/>
              <a:cs typeface="Candara" charset="0"/>
            </a:endParaRPr>
          </a:p>
          <a:p>
            <a:endParaRPr lang="it-IT" sz="2000" b="1" dirty="0">
              <a:solidFill>
                <a:srgbClr val="00B0F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ndara" charset="0"/>
              <a:ea typeface="Candara" charset="0"/>
              <a:cs typeface="Candara" charset="0"/>
            </a:endParaRPr>
          </a:p>
          <a:p>
            <a:r>
              <a:rPr lang="it-IT" sz="20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Spectral variability poorly studied: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it may pay to concentrate on few bright objects and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observe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them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repeatedly </a:t>
            </a:r>
            <a:r>
              <a:rPr lang="it-IT" sz="2000" dirty="0" smtClean="0">
                <a:latin typeface="Candara" charset="0"/>
                <a:ea typeface="Candara" charset="0"/>
                <a:cs typeface="Candara" charset="0"/>
              </a:rPr>
              <a:t>to study spectral changes</a:t>
            </a:r>
            <a:endParaRPr lang="it-IT" sz="20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16569"/>
            <a:ext cx="7924800" cy="607512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CB312A"/>
                </a:solidFill>
              </a:rPr>
              <a:t>Brightest agn in integral catalogue</a:t>
            </a:r>
            <a:endParaRPr lang="it-IT" b="1" dirty="0">
              <a:solidFill>
                <a:srgbClr val="CB312A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</p:nvPr>
        </p:nvGraphicFramePr>
        <p:xfrm>
          <a:off x="609600" y="1338512"/>
          <a:ext cx="7924800" cy="3901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260"/>
                <a:gridCol w="799140"/>
                <a:gridCol w="938120"/>
                <a:gridCol w="567505"/>
                <a:gridCol w="938120"/>
                <a:gridCol w="1554847"/>
                <a:gridCol w="1389808"/>
              </a:tblGrid>
              <a:tr h="21723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source name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RA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Dec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z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class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Flux (20-100)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Flux (2-10)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217237"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 10-11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 10-11</a:t>
                      </a:r>
                      <a:endParaRPr lang="en-GB" sz="13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Cen A  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13 25 27.61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-43 01 08.8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62.1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21.2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Mrk 421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11 04 27.31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+38 12 31.8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BL Lac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37.65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47.9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NGC 4151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12 10 32.66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+39 24 20.7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Sy1.5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NGC 4945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13 05 27.28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-49 28 04.4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25.6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NGC 4388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12 25 46.93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+12 39 43.3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0.0084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24.6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IC 4329A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13 49 19.29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-30 18 34.4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Sy1.2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Circinus Galaxy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14 13 08.90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-65 20 27.0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3C 273 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12 29 06.70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+02 03 08.6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0.1583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Sy1/QSO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19.46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3C 454.3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22 53 57.75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+16 08 53.6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0.859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QSO/Blazar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19.17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6.1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NGC 2110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05 52 11.38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-07 27 22.4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17.9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NGC 4507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12 35 36.55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-39 54 33.3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0.0118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16.3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NGC 5506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14 13 14.87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-03 12 27.0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14.9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8.38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MCG-05-23-016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09 47 40.17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-30 56 55.9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14.5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8.76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NGC 3783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11 39 01.78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-37 44 18.7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Sy1.5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13.3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6.03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IGR J21247+5058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21 24 39.33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+50 58 26.0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Sy1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12.6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4.88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NGC 3227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10 23 30.61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+19 51 53.8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0.0038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Sy1.5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0.81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MKN 348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00 48 47.10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+31 57 25.0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3C 111 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04 18 21.28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+38 01 35.8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0.0485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Sy1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3.51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  <a:tr h="1824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Mrk 3               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06 15 36.31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+71 02 14.9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0.0135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   Sy2         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9.53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0.65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9" marR="8689" marT="868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8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04532" y="116594"/>
            <a:ext cx="4820355" cy="809094"/>
          </a:xfrm>
        </p:spPr>
        <p:txBody>
          <a:bodyPr/>
          <a:lstStyle/>
          <a:p>
            <a:r>
              <a:rPr lang="it-IT" sz="4000" dirty="0" smtClean="0">
                <a:solidFill>
                  <a:srgbClr val="FF0000"/>
                </a:solidFill>
              </a:rPr>
              <a:t>   </a:t>
            </a:r>
            <a:r>
              <a:rPr lang="it-IT" sz="4000" b="1" dirty="0" smtClean="0">
                <a:solidFill>
                  <a:srgbClr val="FFFF00"/>
                </a:solidFill>
                <a:latin typeface="Candara" charset="0"/>
                <a:ea typeface="Candara" charset="0"/>
                <a:cs typeface="Candara" charset="0"/>
              </a:rPr>
              <a:t>INTEGRAL  AGN</a:t>
            </a:r>
            <a:endParaRPr lang="it-IT" sz="4000" b="1" dirty="0">
              <a:solidFill>
                <a:srgbClr val="FFFF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045" y="925689"/>
            <a:ext cx="4515555" cy="3343248"/>
          </a:xfrm>
        </p:spPr>
      </p:pic>
      <p:sp>
        <p:nvSpPr>
          <p:cNvPr id="5" name="CasellaDiTesto 4"/>
          <p:cNvSpPr txBox="1"/>
          <p:nvPr/>
        </p:nvSpPr>
        <p:spPr>
          <a:xfrm>
            <a:off x="1156578" y="4380847"/>
            <a:ext cx="6872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380 AGN, </a:t>
            </a:r>
            <a:r>
              <a:rPr lang="it-IT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but</a:t>
            </a:r>
            <a:r>
              <a:rPr lang="it-IT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catalogue</a:t>
            </a:r>
            <a:r>
              <a:rPr lang="it-IT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constantly</a:t>
            </a:r>
            <a:r>
              <a:rPr lang="it-IT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updated</a:t>
            </a:r>
            <a:endParaRPr lang="it-IT" b="1" dirty="0" smtClean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just"/>
            <a:r>
              <a:rPr lang="it-IT" sz="16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All fully characterized in terms of optical (</a:t>
            </a:r>
            <a:r>
              <a:rPr lang="it-IT" sz="16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class, z, </a:t>
            </a:r>
            <a:r>
              <a:rPr lang="it-IT" sz="16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BH mass, axial ratio, bars etc) and soft X-ray properties (absorption, flux and gamma).</a:t>
            </a:r>
            <a:r>
              <a:rPr lang="it-IT" sz="1600" dirty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sz="16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For all</a:t>
            </a:r>
            <a:r>
              <a:rPr lang="it-IT" sz="1600" dirty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it-IT" sz="16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INTEGRAL </a:t>
            </a:r>
            <a:r>
              <a:rPr lang="it-IT" sz="16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AGN light </a:t>
            </a:r>
            <a:r>
              <a:rPr lang="it-IT" sz="16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curves (1500 orbits) </a:t>
            </a:r>
            <a:r>
              <a:rPr lang="it-IT" sz="1600" dirty="0" smtClean="0">
                <a:solidFill>
                  <a:srgbClr val="FFC000"/>
                </a:solidFill>
                <a:latin typeface="Candara" charset="0"/>
                <a:ea typeface="Candara" charset="0"/>
                <a:cs typeface="Candara" charset="0"/>
              </a:rPr>
              <a:t>and spectral info available within the team.</a:t>
            </a:r>
            <a:endParaRPr lang="it-IT" sz="1600" dirty="0">
              <a:solidFill>
                <a:srgbClr val="FFC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0" y="611505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Malizia</a:t>
            </a:r>
            <a:r>
              <a:rPr lang="en-GB" dirty="0" smtClean="0"/>
              <a:t>+ 12,16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5135"/>
            <a:ext cx="7924800" cy="496455"/>
          </a:xfrm>
          <a:noFill/>
        </p:spPr>
        <p:txBody>
          <a:bodyPr/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Calibri"/>
                <a:cs typeface="Calibri"/>
              </a:rPr>
              <a:t>AGN population </a:t>
            </a:r>
            <a:r>
              <a:rPr lang="en-US" sz="2800" dirty="0" smtClean="0">
                <a:solidFill>
                  <a:schemeClr val="tx2"/>
                </a:solidFill>
                <a:latin typeface="Calibri"/>
                <a:cs typeface="Calibri"/>
              </a:rPr>
              <a:t>SEEN by INTEGRAL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3195" y="721590"/>
            <a:ext cx="5622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INTEGRAL 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AGN cat 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(380 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sources): </a:t>
            </a:r>
            <a:r>
              <a:rPr lang="en-US" sz="20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Seyferts</a:t>
            </a:r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 &amp; Blazars </a:t>
            </a: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8933315"/>
              </p:ext>
            </p:extLst>
          </p:nvPr>
        </p:nvGraphicFramePr>
        <p:xfrm>
          <a:off x="428977" y="1773694"/>
          <a:ext cx="4324158" cy="370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16"/>
          <p:cNvGrpSpPr/>
          <p:nvPr/>
        </p:nvGrpSpPr>
        <p:grpSpPr>
          <a:xfrm>
            <a:off x="5259366" y="1300871"/>
            <a:ext cx="3884634" cy="1585187"/>
            <a:chOff x="3268205" y="1227494"/>
            <a:chExt cx="3884634" cy="1585187"/>
          </a:xfrm>
        </p:grpSpPr>
        <p:pic>
          <p:nvPicPr>
            <p:cNvPr id="10" name="Picture 48" descr="liner.jpg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2839" y="1227494"/>
              <a:ext cx="2340000" cy="158518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9"/>
            <p:cNvSpPr/>
            <p:nvPr/>
          </p:nvSpPr>
          <p:spPr>
            <a:xfrm>
              <a:off x="3268205" y="1446866"/>
              <a:ext cx="132688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libri" charset="0"/>
                </a:rPr>
                <a:t>Few Liners,</a:t>
              </a:r>
            </a:p>
            <a:p>
              <a:r>
                <a:rPr lang="en-GB" sz="14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libri" charset="0"/>
                </a:rPr>
                <a:t>all with </a:t>
              </a:r>
              <a:r>
                <a:rPr lang="en-US" sz="14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libri" charset="0"/>
                </a:rPr>
                <a:t>N</a:t>
              </a:r>
              <a:r>
                <a:rPr lang="en-US" sz="1400" baseline="-250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libri" charset="0"/>
                </a:rPr>
                <a:t>H</a:t>
              </a:r>
              <a:r>
                <a:rPr lang="en-US" sz="14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libri" charset="0"/>
                </a:rPr>
                <a:t> ≥22, </a:t>
              </a:r>
              <a:r>
                <a:rPr lang="en-GB" sz="14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libri" charset="0"/>
                </a:rPr>
                <a:t> </a:t>
              </a:r>
              <a:endParaRPr lang="en-GB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charset="0"/>
              </a:endParaRPr>
            </a:p>
            <a:p>
              <a:r>
                <a:rPr lang="en-GB" sz="1400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libri" charset="0"/>
                </a:rPr>
                <a:t>none </a:t>
              </a:r>
              <a:r>
                <a:rPr lang="en-GB" sz="14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Calibri" charset="0"/>
                </a:rPr>
                <a:t>CT</a:t>
              </a:r>
            </a:p>
          </p:txBody>
        </p:sp>
        <p:sp>
          <p:nvSpPr>
            <p:cNvPr id="12" name="Rounded Rectangle 1"/>
            <p:cNvSpPr/>
            <p:nvPr/>
          </p:nvSpPr>
          <p:spPr>
            <a:xfrm>
              <a:off x="3268205" y="1446866"/>
              <a:ext cx="1326886" cy="738664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85000"/>
                    <a:alpha val="0"/>
                  </a:schemeClr>
                </a:gs>
                <a:gs pos="100000">
                  <a:schemeClr val="accent1">
                    <a:tint val="90000"/>
                    <a:satMod val="20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38100" cmpd="sng">
              <a:solidFill>
                <a:srgbClr val="DC9E1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5"/>
          <p:cNvGrpSpPr/>
          <p:nvPr/>
        </p:nvGrpSpPr>
        <p:grpSpPr>
          <a:xfrm>
            <a:off x="4447821" y="3016592"/>
            <a:ext cx="3807727" cy="1305349"/>
            <a:chOff x="620685" y="2466751"/>
            <a:chExt cx="4294364" cy="1620000"/>
          </a:xfrm>
        </p:grpSpPr>
        <p:pic>
          <p:nvPicPr>
            <p:cNvPr id="14" name="Picture 43" descr="sp0216_3.jpg"/>
            <p:cNvPicPr preferRelativeResize="0">
              <a:picLocks/>
            </p:cNvPicPr>
            <p:nvPr/>
          </p:nvPicPr>
          <p:blipFill>
            <a:blip r:embed="rId5" cstate="email">
              <a:alphaModFix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85" y="2466751"/>
              <a:ext cx="2340000" cy="1620000"/>
            </a:xfrm>
            <a:prstGeom prst="rect">
              <a:avLst/>
            </a:prstGeom>
            <a:noFill/>
            <a:ln w="12700" cmpd="sng">
              <a:solidFill>
                <a:schemeClr val="tx2"/>
              </a:solidFill>
              <a:miter lim="800000"/>
              <a:headEnd/>
              <a:tailEnd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0"/>
            <p:cNvSpPr/>
            <p:nvPr/>
          </p:nvSpPr>
          <p:spPr>
            <a:xfrm>
              <a:off x="3071932" y="2967397"/>
              <a:ext cx="18431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EBD2BF"/>
                  </a:solidFill>
                  <a:latin typeface="Calibri" charset="0"/>
                </a:rPr>
                <a:t>Also a few type 2 QSO</a:t>
              </a:r>
            </a:p>
            <a:p>
              <a:r>
                <a:rPr lang="en-US" sz="1400" dirty="0">
                  <a:solidFill>
                    <a:srgbClr val="EBD2BF"/>
                  </a:solidFill>
                  <a:latin typeface="Calibri" charset="0"/>
                </a:rPr>
                <a:t>22.2≤ N</a:t>
              </a:r>
              <a:r>
                <a:rPr lang="en-US" sz="1400" baseline="-25000" dirty="0">
                  <a:solidFill>
                    <a:srgbClr val="EBD2BF"/>
                  </a:solidFill>
                  <a:latin typeface="Calibri" charset="0"/>
                </a:rPr>
                <a:t>H</a:t>
              </a:r>
              <a:r>
                <a:rPr lang="en-US" sz="1400" dirty="0">
                  <a:solidFill>
                    <a:srgbClr val="EBD2BF"/>
                  </a:solidFill>
                  <a:latin typeface="Calibri" charset="0"/>
                </a:rPr>
                <a:t> ≤ 23.4</a:t>
              </a:r>
              <a:endParaRPr lang="en-GB" sz="1400" dirty="0">
                <a:solidFill>
                  <a:srgbClr val="EBD2BF"/>
                </a:solidFill>
                <a:latin typeface="Calibri" charset="0"/>
              </a:endParaRPr>
            </a:p>
          </p:txBody>
        </p:sp>
        <p:sp>
          <p:nvSpPr>
            <p:cNvPr id="16" name="Rounded Rectangle 4"/>
            <p:cNvSpPr/>
            <p:nvPr/>
          </p:nvSpPr>
          <p:spPr>
            <a:xfrm>
              <a:off x="3113364" y="2967397"/>
              <a:ext cx="1801685" cy="886606"/>
            </a:xfrm>
            <a:prstGeom prst="roundRect">
              <a:avLst/>
            </a:prstGeom>
            <a:solidFill>
              <a:srgbClr val="F3A447">
                <a:alpha val="0"/>
              </a:srgbClr>
            </a:solidFill>
            <a:ln w="38100" cmpd="sng">
              <a:solidFill>
                <a:srgbClr val="DC9E1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4"/>
          <p:cNvGrpSpPr/>
          <p:nvPr/>
        </p:nvGrpSpPr>
        <p:grpSpPr>
          <a:xfrm>
            <a:off x="5441243" y="4357511"/>
            <a:ext cx="3685085" cy="1425376"/>
            <a:chOff x="3268205" y="3940890"/>
            <a:chExt cx="3803816" cy="1620000"/>
          </a:xfrm>
        </p:grpSpPr>
        <p:pic>
          <p:nvPicPr>
            <p:cNvPr id="18" name="Picture 53" descr="sp13091.jpg"/>
            <p:cNvPicPr preferRelativeResize="0">
              <a:picLocks/>
            </p:cNvPicPr>
            <p:nvPr/>
          </p:nvPicPr>
          <p:blipFill>
            <a:blip r:embed="rId7" cstate="email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2021" y="3940890"/>
              <a:ext cx="2340000" cy="1620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1"/>
            <p:cNvSpPr/>
            <p:nvPr/>
          </p:nvSpPr>
          <p:spPr>
            <a:xfrm>
              <a:off x="3268205" y="4451155"/>
              <a:ext cx="113514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EBD2BF"/>
                  </a:solidFill>
                  <a:latin typeface="Calibri" charset="0"/>
                </a:rPr>
                <a:t>4  XBONG,</a:t>
              </a:r>
            </a:p>
            <a:p>
              <a:r>
                <a:rPr lang="en-US" sz="1400" dirty="0">
                  <a:solidFill>
                    <a:srgbClr val="EBD2BF"/>
                  </a:solidFill>
                  <a:latin typeface="Calibri" charset="0"/>
                </a:rPr>
                <a:t>0.01≤ z ≤0.1, </a:t>
              </a:r>
            </a:p>
            <a:p>
              <a:r>
                <a:rPr lang="en-US" sz="1400" dirty="0">
                  <a:solidFill>
                    <a:srgbClr val="EBD2BF"/>
                  </a:solidFill>
                  <a:latin typeface="Calibri" charset="0"/>
                </a:rPr>
                <a:t>N</a:t>
              </a:r>
              <a:r>
                <a:rPr lang="en-US" sz="1400" baseline="-25000" dirty="0">
                  <a:solidFill>
                    <a:srgbClr val="EBD2BF"/>
                  </a:solidFill>
                  <a:latin typeface="Calibri" charset="0"/>
                </a:rPr>
                <a:t>H</a:t>
              </a:r>
              <a:r>
                <a:rPr lang="en-US" sz="1400" dirty="0">
                  <a:solidFill>
                    <a:srgbClr val="EBD2BF"/>
                  </a:solidFill>
                  <a:latin typeface="Calibri" charset="0"/>
                </a:rPr>
                <a:t> ≥23 </a:t>
              </a:r>
              <a:endParaRPr lang="en-GB" sz="1400" dirty="0">
                <a:solidFill>
                  <a:srgbClr val="EBD2BF"/>
                </a:solidFill>
                <a:latin typeface="Calibri" charset="0"/>
              </a:endParaRPr>
            </a:p>
          </p:txBody>
        </p:sp>
        <p:sp>
          <p:nvSpPr>
            <p:cNvPr id="20" name="Rounded Rectangle 5"/>
            <p:cNvSpPr/>
            <p:nvPr/>
          </p:nvSpPr>
          <p:spPr>
            <a:xfrm>
              <a:off x="3268205" y="4477738"/>
              <a:ext cx="1181900" cy="82822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85000"/>
                    <a:alpha val="0"/>
                  </a:schemeClr>
                </a:gs>
                <a:gs pos="100000">
                  <a:schemeClr val="accent1">
                    <a:tint val="90000"/>
                    <a:satMod val="200000"/>
                    <a:alpha val="0"/>
                  </a:schemeClr>
                </a:gs>
              </a:gsLst>
              <a:path path="circle">
                <a:fillToRect l="100000" t="100000" r="100000" b="100000"/>
              </a:path>
              <a:tileRect/>
            </a:gradFill>
            <a:ln w="38100" cmpd="sng">
              <a:solidFill>
                <a:srgbClr val="DC9E1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Connettore 2 21"/>
          <p:cNvCxnSpPr/>
          <p:nvPr/>
        </p:nvCxnSpPr>
        <p:spPr>
          <a:xfrm>
            <a:off x="2667000" y="2230060"/>
            <a:ext cx="165664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323" y="238544"/>
            <a:ext cx="5976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C9E1F"/>
                </a:solidFill>
                <a:latin typeface="Calibri"/>
                <a:cs typeface="Calibri"/>
              </a:rPr>
              <a:t>The INTEGRAL </a:t>
            </a:r>
            <a:r>
              <a:rPr lang="en-US" sz="2800" dirty="0" smtClean="0">
                <a:solidFill>
                  <a:srgbClr val="DC9E1F"/>
                </a:solidFill>
                <a:latin typeface="Calibri"/>
                <a:cs typeface="Calibri"/>
              </a:rPr>
              <a:t>complete sample of AGN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30482" y="1229360"/>
            <a:ext cx="7417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The sample has been extracted </a:t>
            </a:r>
            <a:r>
              <a:rPr lang="en-US" dirty="0">
                <a:latin typeface="Calibri"/>
                <a:cs typeface="Calibri"/>
              </a:rPr>
              <a:t>in </a:t>
            </a:r>
            <a:r>
              <a:rPr lang="en-US" dirty="0" smtClean="0">
                <a:latin typeface="Calibri"/>
                <a:cs typeface="Calibri"/>
              </a:rPr>
              <a:t>the 20</a:t>
            </a:r>
            <a:r>
              <a:rPr lang="en-US" dirty="0">
                <a:latin typeface="Calibri"/>
                <a:cs typeface="Calibri"/>
              </a:rPr>
              <a:t>-40 </a:t>
            </a:r>
            <a:r>
              <a:rPr lang="en-US" dirty="0" err="1">
                <a:latin typeface="Calibri"/>
                <a:cs typeface="Calibri"/>
              </a:rPr>
              <a:t>keV</a:t>
            </a:r>
            <a:r>
              <a:rPr lang="en-US" dirty="0">
                <a:latin typeface="Calibri"/>
                <a:cs typeface="Calibri"/>
              </a:rPr>
              <a:t> band by means of the V/V</a:t>
            </a:r>
            <a:r>
              <a:rPr lang="en-US" i="1" baseline="-25000" dirty="0">
                <a:latin typeface="Calibri"/>
                <a:cs typeface="Calibri"/>
              </a:rPr>
              <a:t>max </a:t>
            </a:r>
            <a:r>
              <a:rPr lang="en-US" dirty="0" smtClean="0">
                <a:latin typeface="Calibri"/>
                <a:cs typeface="Calibri"/>
              </a:rPr>
              <a:t>test</a:t>
            </a:r>
            <a:r>
              <a:rPr lang="en-US" baseline="-25000" dirty="0" smtClean="0">
                <a:latin typeface="Calibri"/>
                <a:cs typeface="Calibri"/>
              </a:rPr>
              <a:t>  </a:t>
            </a:r>
            <a:r>
              <a:rPr lang="en-US" dirty="0" smtClean="0">
                <a:latin typeface="Calibri"/>
                <a:cs typeface="Calibri"/>
              </a:rPr>
              <a:t>from the </a:t>
            </a:r>
            <a:r>
              <a:rPr lang="en-US" dirty="0">
                <a:latin typeface="Calibri"/>
                <a:cs typeface="Calibri"/>
              </a:rPr>
              <a:t>3</a:t>
            </a:r>
            <a:r>
              <a:rPr lang="en-US" i="1" baseline="30000" dirty="0">
                <a:latin typeface="Calibri"/>
                <a:cs typeface="Calibri"/>
              </a:rPr>
              <a:t>rd</a:t>
            </a:r>
            <a:r>
              <a:rPr lang="en-US" dirty="0">
                <a:latin typeface="Calibri"/>
                <a:cs typeface="Calibri"/>
              </a:rPr>
              <a:t> INTEGRAL-IBIS </a:t>
            </a:r>
            <a:r>
              <a:rPr lang="en-US" dirty="0" smtClean="0">
                <a:latin typeface="Calibri"/>
                <a:cs typeface="Calibri"/>
              </a:rPr>
              <a:t>survey: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the brightest AGN</a:t>
            </a: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281803" y="2446020"/>
            <a:ext cx="6934200" cy="8382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  <a:alpha val="17000"/>
            </a:schemeClr>
          </a:solidFill>
          <a:ln w="1270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halkboard" charset="0"/>
              </a:rPr>
              <a:t>87 </a:t>
            </a:r>
            <a:r>
              <a:rPr lang="en-US" dirty="0" smtClean="0">
                <a:latin typeface="Calibri"/>
                <a:cs typeface="Calibri"/>
              </a:rPr>
              <a:t>objects with </a:t>
            </a:r>
            <a:r>
              <a:rPr lang="en-US" dirty="0">
                <a:latin typeface="Calibri"/>
                <a:cs typeface="Calibri"/>
              </a:rPr>
              <a:t>significance greater than 5.2</a:t>
            </a:r>
            <a:r>
              <a:rPr lang="en-US" dirty="0">
                <a:latin typeface="Calibri"/>
                <a:cs typeface="Calibri"/>
                <a:sym typeface="Symbol" charset="0"/>
              </a:rPr>
              <a:t>:</a:t>
            </a:r>
          </a:p>
          <a:p>
            <a:pPr algn="ctr"/>
            <a:r>
              <a:rPr lang="en-US" dirty="0">
                <a:solidFill>
                  <a:srgbClr val="FF5127"/>
                </a:solidFill>
                <a:latin typeface="Calibri"/>
                <a:cs typeface="Calibri"/>
              </a:rPr>
              <a:t>46 type 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 err="1">
                <a:latin typeface="Calibri"/>
                <a:cs typeface="Calibri"/>
              </a:rPr>
              <a:t>Seyfert</a:t>
            </a:r>
            <a:r>
              <a:rPr lang="en-US" dirty="0">
                <a:latin typeface="Calibri"/>
                <a:cs typeface="Calibri"/>
              </a:rPr>
              <a:t> 1 - 1.5 included 5 NLS1), </a:t>
            </a:r>
            <a:r>
              <a:rPr lang="en-US" dirty="0">
                <a:solidFill>
                  <a:srgbClr val="CC93FE"/>
                </a:solidFill>
                <a:latin typeface="Calibri"/>
                <a:cs typeface="Calibri"/>
              </a:rPr>
              <a:t>33 type 2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 err="1">
                <a:latin typeface="Calibri"/>
                <a:cs typeface="Calibri"/>
              </a:rPr>
              <a:t>Seyfert</a:t>
            </a:r>
            <a:r>
              <a:rPr lang="en-US" dirty="0">
                <a:latin typeface="Calibri"/>
                <a:cs typeface="Calibri"/>
              </a:rPr>
              <a:t> 1.8-2), </a:t>
            </a:r>
          </a:p>
          <a:p>
            <a:pPr algn="ctr"/>
            <a:r>
              <a:rPr lang="en-US" dirty="0" smtClean="0">
                <a:solidFill>
                  <a:schemeClr val="hlink"/>
                </a:solidFill>
                <a:latin typeface="Calibri"/>
                <a:cs typeface="Calibri"/>
              </a:rPr>
              <a:t>8 </a:t>
            </a:r>
            <a:r>
              <a:rPr lang="en-US" dirty="0" err="1">
                <a:solidFill>
                  <a:schemeClr val="hlink"/>
                </a:solidFill>
                <a:latin typeface="Calibri"/>
                <a:cs typeface="Calibri"/>
              </a:rPr>
              <a:t>Blazars</a:t>
            </a:r>
            <a:r>
              <a:rPr lang="en-US" dirty="0">
                <a:latin typeface="Calibri"/>
                <a:cs typeface="Calibri"/>
              </a:rPr>
              <a:t> (QSO-BL Lac)</a:t>
            </a:r>
            <a:r>
              <a:rPr lang="en-US" dirty="0">
                <a:latin typeface="Calibri"/>
                <a:cs typeface="Calibri"/>
                <a:sym typeface="Symbol" charset="0"/>
              </a:rPr>
              <a:t> 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9323" y="3826748"/>
            <a:ext cx="60324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Hard X-ray studies: INTEGRAL-IBIS and Swift-BAT </a:t>
            </a:r>
          </a:p>
          <a:p>
            <a:r>
              <a:rPr lang="en-US" dirty="0" smtClean="0">
                <a:latin typeface="Calibri"/>
                <a:cs typeface="Calibri"/>
              </a:rPr>
              <a:t>                       (Molina et al. 2013)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/>
                <a:cs typeface="Calibri"/>
              </a:rPr>
              <a:t>Broad Band studies: XMM-</a:t>
            </a:r>
            <a:r>
              <a:rPr lang="en-US" dirty="0" err="1" smtClean="0">
                <a:latin typeface="Calibri"/>
                <a:cs typeface="Calibri"/>
              </a:rPr>
              <a:t>pn</a:t>
            </a:r>
            <a:r>
              <a:rPr lang="en-US" dirty="0" smtClean="0">
                <a:latin typeface="Calibri"/>
                <a:cs typeface="Calibri"/>
              </a:rPr>
              <a:t> and INTEGRAL-IBIS/Swift-BAT</a:t>
            </a:r>
          </a:p>
          <a:p>
            <a:r>
              <a:rPr lang="en-US" dirty="0" smtClean="0">
                <a:latin typeface="Calibri"/>
                <a:cs typeface="Calibri"/>
              </a:rPr>
              <a:t>                      (Molina et al. 2009, Malizia et al. 2014)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43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10453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Broad band spectra of the complete sample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147" y="1311795"/>
            <a:ext cx="5850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solidFill>
                  <a:srgbClr val="DC9E1F"/>
                </a:solidFill>
                <a:latin typeface="Calibri"/>
                <a:cs typeface="Calibri"/>
              </a:rPr>
              <a:t>Great </a:t>
            </a:r>
            <a:r>
              <a:rPr lang="it-IT" dirty="0" err="1" smtClean="0">
                <a:solidFill>
                  <a:srgbClr val="DC9E1F"/>
                </a:solidFill>
                <a:latin typeface="Calibri"/>
                <a:cs typeface="Calibri"/>
              </a:rPr>
              <a:t>variety</a:t>
            </a:r>
            <a:r>
              <a:rPr lang="it-IT" dirty="0">
                <a:solidFill>
                  <a:srgbClr val="DC9E1F"/>
                </a:solidFill>
                <a:latin typeface="Calibri"/>
                <a:cs typeface="Calibri"/>
              </a:rPr>
              <a:t>:</a:t>
            </a:r>
            <a:r>
              <a:rPr lang="it-IT" dirty="0" smtClean="0">
                <a:solidFill>
                  <a:srgbClr val="DC9E1F"/>
                </a:solidFill>
                <a:latin typeface="Calibri"/>
                <a:cs typeface="Calibri"/>
              </a:rPr>
              <a:t>  </a:t>
            </a:r>
            <a:r>
              <a:rPr lang="it-IT" dirty="0" err="1">
                <a:solidFill>
                  <a:srgbClr val="DC9E1F"/>
                </a:solidFill>
                <a:latin typeface="Calibri"/>
                <a:cs typeface="Calibri"/>
              </a:rPr>
              <a:t>extreme</a:t>
            </a:r>
            <a:r>
              <a:rPr lang="it-IT" dirty="0">
                <a:solidFill>
                  <a:srgbClr val="DC9E1F"/>
                </a:solidFill>
                <a:latin typeface="Calibri"/>
                <a:cs typeface="Calibri"/>
              </a:rPr>
              <a:t> </a:t>
            </a:r>
            <a:r>
              <a:rPr lang="it-IT" dirty="0" err="1" smtClean="0">
                <a:solidFill>
                  <a:srgbClr val="DC9E1F"/>
                </a:solidFill>
                <a:latin typeface="Calibri"/>
                <a:cs typeface="Calibri"/>
              </a:rPr>
              <a:t>complexity</a:t>
            </a:r>
            <a:r>
              <a:rPr lang="it-IT" dirty="0">
                <a:solidFill>
                  <a:srgbClr val="DC9E1F"/>
                </a:solidFill>
                <a:latin typeface="Calibri"/>
                <a:cs typeface="Calibri"/>
              </a:rPr>
              <a:t> </a:t>
            </a:r>
            <a:r>
              <a:rPr lang="it-IT" dirty="0" smtClean="0">
                <a:solidFill>
                  <a:srgbClr val="DC9E1F"/>
                </a:solidFill>
                <a:latin typeface="Calibri"/>
                <a:cs typeface="Calibri"/>
              </a:rPr>
              <a:t> with </a:t>
            </a:r>
            <a:r>
              <a:rPr lang="it-IT" dirty="0" err="1" smtClean="0">
                <a:solidFill>
                  <a:srgbClr val="DC9E1F"/>
                </a:solidFill>
                <a:latin typeface="Calibri"/>
                <a:cs typeface="Calibri"/>
              </a:rPr>
              <a:t>many</a:t>
            </a:r>
            <a:r>
              <a:rPr lang="it-IT" dirty="0" smtClean="0">
                <a:solidFill>
                  <a:srgbClr val="DC9E1F"/>
                </a:solidFill>
                <a:latin typeface="Calibri"/>
                <a:cs typeface="Calibri"/>
              </a:rPr>
              <a:t> </a:t>
            </a:r>
            <a:r>
              <a:rPr lang="it-IT" dirty="0" err="1" smtClean="0">
                <a:solidFill>
                  <a:srgbClr val="DC9E1F"/>
                </a:solidFill>
                <a:latin typeface="Calibri"/>
                <a:cs typeface="Calibri"/>
              </a:rPr>
              <a:t>components</a:t>
            </a:r>
            <a:r>
              <a:rPr lang="it-IT" dirty="0" smtClean="0">
                <a:solidFill>
                  <a:srgbClr val="DC9E1F"/>
                </a:solidFill>
                <a:latin typeface="Calibri"/>
                <a:cs typeface="Calibri"/>
              </a:rPr>
              <a:t>:  </a:t>
            </a:r>
            <a:endParaRPr lang="it-IT" dirty="0">
              <a:solidFill>
                <a:srgbClr val="DC9E1F"/>
              </a:solidFill>
              <a:latin typeface="Calibri"/>
              <a:cs typeface="Calibri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738767" y="2180026"/>
            <a:ext cx="2733675" cy="3002617"/>
            <a:chOff x="6225599" y="2546129"/>
            <a:chExt cx="2733675" cy="3002617"/>
          </a:xfrm>
        </p:grpSpPr>
        <p:pic>
          <p:nvPicPr>
            <p:cNvPr id="14" name="Picture 38" descr="Id_res_1009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5599" y="3435784"/>
              <a:ext cx="2733675" cy="2112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CasellaDiTesto 9"/>
            <p:cNvSpPr txBox="1">
              <a:spLocks noChangeArrowheads="1"/>
            </p:cNvSpPr>
            <p:nvPr/>
          </p:nvSpPr>
          <p:spPr bwMode="auto">
            <a:xfrm>
              <a:off x="8204705" y="4340857"/>
              <a:ext cx="49313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it-IT" sz="1400" dirty="0" smtClean="0">
                  <a:solidFill>
                    <a:srgbClr val="DC9E1F"/>
                  </a:solidFill>
                  <a:latin typeface="Calibri"/>
                  <a:ea typeface="+mn-ea"/>
                  <a:cs typeface="Calibri"/>
                </a:rPr>
                <a:t>Sy2</a:t>
              </a:r>
            </a:p>
          </p:txBody>
        </p:sp>
        <p:sp>
          <p:nvSpPr>
            <p:cNvPr id="20" name="Rettangolo 12"/>
            <p:cNvSpPr/>
            <p:nvPr/>
          </p:nvSpPr>
          <p:spPr>
            <a:xfrm>
              <a:off x="6362531" y="2546129"/>
              <a:ext cx="2497752" cy="738664"/>
            </a:xfrm>
            <a:prstGeom prst="rect">
              <a:avLst/>
            </a:prstGeom>
            <a:solidFill>
              <a:srgbClr val="F2D9A4">
                <a:alpha val="30000"/>
              </a:srgbClr>
            </a:solidFill>
            <a:ln>
              <a:solidFill>
                <a:srgbClr val="C1CACB"/>
              </a:solidFill>
            </a:ln>
          </p:spPr>
          <p:txBody>
            <a:bodyPr wrap="square">
              <a:spAutoFit/>
            </a:bodyPr>
            <a:lstStyle/>
            <a:p>
              <a:pPr>
                <a:buClr>
                  <a:schemeClr val="accent2"/>
                </a:buClr>
              </a:pPr>
              <a:r>
                <a:rPr lang="en-US" sz="1400" dirty="0">
                  <a:solidFill>
                    <a:srgbClr val="C1CAC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  <a:cs typeface="ＭＳ Ｐゴシック" charset="0"/>
                </a:rPr>
                <a:t>always present in Sy2, but in 6 objects is more complex than a scattered power law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14412" y="2192030"/>
            <a:ext cx="2797175" cy="2852305"/>
            <a:chOff x="3239366" y="2696441"/>
            <a:chExt cx="2797175" cy="2852305"/>
          </a:xfrm>
        </p:grpSpPr>
        <p:pic>
          <p:nvPicPr>
            <p:cNvPr id="21" name="Immagine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9366" y="2696441"/>
              <a:ext cx="2797175" cy="197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ttangolo 14"/>
            <p:cNvSpPr/>
            <p:nvPr/>
          </p:nvSpPr>
          <p:spPr>
            <a:xfrm>
              <a:off x="3510613" y="4810082"/>
              <a:ext cx="2254681" cy="738664"/>
            </a:xfrm>
            <a:prstGeom prst="rect">
              <a:avLst/>
            </a:prstGeom>
            <a:solidFill>
              <a:srgbClr val="F2D9A4">
                <a:alpha val="30000"/>
              </a:srgbClr>
            </a:solidFill>
            <a:ln>
              <a:solidFill>
                <a:srgbClr val="C1CACB"/>
              </a:solidFill>
            </a:ln>
          </p:spPr>
          <p:txBody>
            <a:bodyPr wrap="square">
              <a:spAutoFit/>
            </a:bodyPr>
            <a:lstStyle/>
            <a:p>
              <a:pPr algn="just">
                <a:buClr>
                  <a:schemeClr val="accent2"/>
                </a:buClr>
              </a:pPr>
              <a:r>
                <a:rPr lang="en-US" sz="1400" dirty="0">
                  <a:solidFill>
                    <a:schemeClr val="accent5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  <a:cs typeface="ＭＳ Ｐゴシック" charset="0"/>
                </a:rPr>
                <a:t>present in a good fraction of </a:t>
              </a:r>
              <a:r>
                <a:rPr lang="en-US" sz="14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  <a:cs typeface="ＭＳ Ｐゴシック" charset="0"/>
                </a:rPr>
                <a:t>Sy1 (24%) , </a:t>
              </a:r>
              <a:r>
                <a:rPr lang="en-US" sz="1400" dirty="0">
                  <a:solidFill>
                    <a:schemeClr val="accent5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  <a:cs typeface="ＭＳ Ｐゴシック" charset="0"/>
                </a:rPr>
                <a:t>but dominates </a:t>
              </a:r>
              <a:r>
                <a:rPr lang="en-US" sz="14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  <a:cs typeface="ＭＳ Ｐゴシック" charset="0"/>
                </a:rPr>
                <a:t>only </a:t>
              </a:r>
              <a:r>
                <a:rPr lang="en-US" sz="1400" dirty="0">
                  <a:solidFill>
                    <a:schemeClr val="accent5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  <a:cs typeface="ＭＳ Ｐゴシック" charset="0"/>
                </a:rPr>
                <a:t>in  a </a:t>
              </a:r>
              <a:r>
                <a:rPr lang="en-US" sz="14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  <a:cs typeface="ＭＳ Ｐゴシック" charset="0"/>
                </a:rPr>
                <a:t>few </a:t>
              </a:r>
              <a:r>
                <a:rPr lang="en-US" sz="1400" dirty="0">
                  <a:solidFill>
                    <a:schemeClr val="accent5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charset="0"/>
                  <a:cs typeface="ＭＳ Ｐゴシック" charset="0"/>
                </a:rPr>
                <a:t>sources</a:t>
              </a:r>
            </a:p>
          </p:txBody>
        </p:sp>
        <p:sp>
          <p:nvSpPr>
            <p:cNvPr id="23" name="Rettangolo 15"/>
            <p:cNvSpPr>
              <a:spLocks noChangeArrowheads="1"/>
            </p:cNvSpPr>
            <p:nvPr/>
          </p:nvSpPr>
          <p:spPr bwMode="auto">
            <a:xfrm>
              <a:off x="5433003" y="2886886"/>
              <a:ext cx="478270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t-IT" sz="1400" dirty="0">
                  <a:solidFill>
                    <a:srgbClr val="DC9E1F"/>
                  </a:solidFill>
                  <a:latin typeface="Calibri"/>
                  <a:ea typeface="+mn-ea"/>
                  <a:cs typeface="Calibri"/>
                </a:rPr>
                <a:t>Sy1</a:t>
              </a:r>
            </a:p>
          </p:txBody>
        </p:sp>
      </p:grp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6124575" y="1281017"/>
            <a:ext cx="1821106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262626"/>
                </a:solidFill>
                <a:latin typeface="Calibri" charset="0"/>
              </a:rPr>
              <a:t>1. SOFT EXCESS</a:t>
            </a:r>
            <a:endParaRPr lang="en-US" sz="2000" dirty="0">
              <a:solidFill>
                <a:srgbClr val="262626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046" y="202912"/>
            <a:ext cx="7924800" cy="494002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Calibri"/>
                <a:cs typeface="Calibri"/>
              </a:rPr>
              <a:t>Broad band spectra of the complete sample</a:t>
            </a:r>
            <a:endParaRPr lang="en-US" sz="2800" dirty="0">
              <a:latin typeface="Calibri"/>
              <a:cs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29401"/>
              </p:ext>
            </p:extLst>
          </p:nvPr>
        </p:nvGraphicFramePr>
        <p:xfrm>
          <a:off x="242455" y="4341091"/>
          <a:ext cx="4152900" cy="12192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117600"/>
                <a:gridCol w="1041400"/>
                <a:gridCol w="1079500"/>
                <a:gridCol w="914400"/>
              </a:tblGrid>
              <a:tr h="120969"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Opt. type 1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Opt. type 2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Total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Unabsorbed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132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142 (52%)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Absorbed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108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alibri"/>
                          <a:cs typeface="Calibri"/>
                        </a:rPr>
                        <a:t>130 </a:t>
                      </a:r>
                      <a:r>
                        <a:rPr lang="en-US" sz="1400" dirty="0" smtClean="0">
                          <a:latin typeface="Calibri"/>
                          <a:cs typeface="Calibri"/>
                        </a:rPr>
                        <a:t>(48%)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Total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154 (57%)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118(43%)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cs typeface="Calibri"/>
                        </a:rPr>
                        <a:t>272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2455" y="3725613"/>
            <a:ext cx="3213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In agreement with results from the entire </a:t>
            </a:r>
          </a:p>
          <a:p>
            <a:r>
              <a:rPr lang="en-US" sz="1400" dirty="0" smtClean="0">
                <a:latin typeface="Calibri"/>
                <a:cs typeface="Calibri"/>
              </a:rPr>
              <a:t>AGN sample (Malizia et al. 2012) 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455" y="1431897"/>
            <a:ext cx="3521364" cy="1477328"/>
          </a:xfrm>
          <a:prstGeom prst="rect">
            <a:avLst/>
          </a:prstGeom>
          <a:solidFill>
            <a:srgbClr val="F2D9A4">
              <a:alpha val="28000"/>
            </a:srgbClr>
          </a:solidFill>
          <a:ln>
            <a:solidFill>
              <a:srgbClr val="C1CACB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>
                <a:solidFill>
                  <a:srgbClr val="C1CACB"/>
                </a:solidFill>
                <a:latin typeface="Calibri"/>
                <a:cs typeface="Calibri"/>
              </a:rPr>
              <a:t>Absorption </a:t>
            </a:r>
            <a:r>
              <a:rPr lang="en-US" dirty="0" smtClean="0">
                <a:solidFill>
                  <a:srgbClr val="C1CACB"/>
                </a:solidFill>
                <a:latin typeface="Calibri"/>
                <a:cs typeface="Calibri"/>
              </a:rPr>
              <a:t>in type </a:t>
            </a:r>
            <a:r>
              <a:rPr lang="en-US" dirty="0">
                <a:solidFill>
                  <a:srgbClr val="C1CACB"/>
                </a:solidFill>
                <a:latin typeface="Calibri"/>
                <a:cs typeface="Calibri"/>
              </a:rPr>
              <a:t>2 </a:t>
            </a:r>
            <a:r>
              <a:rPr lang="en-US" dirty="0" smtClean="0">
                <a:solidFill>
                  <a:srgbClr val="C1CACB"/>
                </a:solidFill>
                <a:latin typeface="Calibri"/>
                <a:cs typeface="Calibri"/>
              </a:rPr>
              <a:t>AGN of the complete sample </a:t>
            </a:r>
            <a:r>
              <a:rPr lang="en-US" dirty="0">
                <a:solidFill>
                  <a:srgbClr val="C1CACB"/>
                </a:solidFill>
                <a:latin typeface="Calibri"/>
                <a:cs typeface="Calibri"/>
              </a:rPr>
              <a:t>plus complex absorption in </a:t>
            </a:r>
            <a:r>
              <a:rPr lang="en-US" dirty="0" smtClean="0">
                <a:solidFill>
                  <a:srgbClr val="C1CACB"/>
                </a:solidFill>
                <a:latin typeface="Calibri"/>
                <a:cs typeface="Calibri"/>
              </a:rPr>
              <a:t>15</a:t>
            </a:r>
            <a:r>
              <a:rPr lang="en-US" dirty="0">
                <a:solidFill>
                  <a:srgbClr val="C1CACB"/>
                </a:solidFill>
                <a:latin typeface="Calibri"/>
                <a:cs typeface="Calibri"/>
              </a:rPr>
              <a:t>% of type 1 AGN:</a:t>
            </a:r>
          </a:p>
          <a:p>
            <a:pPr algn="just">
              <a:defRPr/>
            </a:pPr>
            <a:r>
              <a:rPr lang="en-US" dirty="0">
                <a:solidFill>
                  <a:srgbClr val="C1CACB"/>
                </a:solidFill>
                <a:latin typeface="Calibri"/>
                <a:cs typeface="Calibri"/>
              </a:rPr>
              <a:t>one or more </a:t>
            </a:r>
            <a:r>
              <a:rPr lang="en-US" dirty="0" smtClean="0">
                <a:solidFill>
                  <a:srgbClr val="C1CACB"/>
                </a:solidFill>
                <a:latin typeface="Calibri"/>
                <a:cs typeface="Calibri"/>
              </a:rPr>
              <a:t>layers </a:t>
            </a:r>
            <a:r>
              <a:rPr lang="en-US" dirty="0">
                <a:solidFill>
                  <a:srgbClr val="C1CACB"/>
                </a:solidFill>
                <a:latin typeface="Calibri"/>
                <a:cs typeface="Calibri"/>
              </a:rPr>
              <a:t>of material partially covering the source</a:t>
            </a:r>
          </a:p>
        </p:txBody>
      </p:sp>
      <p:pic>
        <p:nvPicPr>
          <p:cNvPr id="12" name="Picture 36" descr="nh_con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2346036"/>
            <a:ext cx="3805237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597813" y="1431897"/>
            <a:ext cx="2658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DC9E1F"/>
                </a:solidFill>
                <a:latin typeface="Calibri"/>
                <a:cs typeface="Calibri"/>
              </a:rPr>
              <a:t>OFTEN THIS COMPLEX </a:t>
            </a:r>
          </a:p>
          <a:p>
            <a:pPr>
              <a:defRPr/>
            </a:pPr>
            <a:r>
              <a:rPr lang="en-US" dirty="0">
                <a:solidFill>
                  <a:srgbClr val="DC9E1F"/>
                </a:solidFill>
                <a:latin typeface="Calibri"/>
                <a:cs typeface="Calibri"/>
              </a:rPr>
              <a:t>ABSORPTION IS VARIABLE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09876" y="4664425"/>
            <a:ext cx="1446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400" dirty="0">
                <a:solidFill>
                  <a:schemeClr val="tx2"/>
                </a:solidFill>
                <a:latin typeface="Calibri"/>
                <a:cs typeface="Calibri"/>
              </a:rPr>
              <a:t>IGR J21247+5058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395355" y="1598969"/>
            <a:ext cx="880918" cy="40424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812185" y="821462"/>
            <a:ext cx="5287819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it-IT" sz="2000" dirty="0" err="1">
                <a:solidFill>
                  <a:schemeClr val="bg1"/>
                </a:solidFill>
                <a:latin typeface="Calibri" charset="0"/>
                <a:cs typeface="Arial" charset="0"/>
              </a:rPr>
              <a:t>Complexity</a:t>
            </a:r>
            <a:r>
              <a:rPr lang="it-IT" sz="2000" dirty="0">
                <a:solidFill>
                  <a:schemeClr val="bg1"/>
                </a:solidFill>
                <a:latin typeface="Calibri" charset="0"/>
                <a:cs typeface="Arial" charset="0"/>
              </a:rPr>
              <a:t>: 2. </a:t>
            </a:r>
            <a:r>
              <a:rPr lang="it-IT" sz="2000" dirty="0" err="1">
                <a:solidFill>
                  <a:schemeClr val="bg1"/>
                </a:solidFill>
                <a:latin typeface="Calibri" charset="0"/>
                <a:cs typeface="Arial" charset="0"/>
              </a:rPr>
              <a:t>simple</a:t>
            </a:r>
            <a:r>
              <a:rPr lang="it-IT" sz="2000" dirty="0">
                <a:solidFill>
                  <a:schemeClr val="bg1"/>
                </a:solidFill>
                <a:latin typeface="Calibri" charset="0"/>
                <a:cs typeface="Arial" charset="0"/>
              </a:rPr>
              <a:t> and/or </a:t>
            </a:r>
            <a:r>
              <a:rPr lang="it-IT" sz="2000" dirty="0" err="1">
                <a:solidFill>
                  <a:schemeClr val="bg1"/>
                </a:solidFill>
                <a:latin typeface="Calibri" charset="0"/>
                <a:cs typeface="Arial" charset="0"/>
              </a:rPr>
              <a:t>complex</a:t>
            </a:r>
            <a:r>
              <a:rPr lang="it-IT" sz="2000" dirty="0">
                <a:solidFill>
                  <a:schemeClr val="bg1"/>
                </a:solidFill>
                <a:latin typeface="Calibri" charset="0"/>
                <a:cs typeface="Arial" charset="0"/>
              </a:rPr>
              <a:t> </a:t>
            </a:r>
            <a:r>
              <a:rPr lang="it-IT" sz="2000" dirty="0" err="1">
                <a:solidFill>
                  <a:schemeClr val="bg1"/>
                </a:solidFill>
                <a:latin typeface="Calibri" charset="0"/>
                <a:cs typeface="Arial" charset="0"/>
              </a:rPr>
              <a:t>absorption</a:t>
            </a:r>
            <a:r>
              <a:rPr lang="en-US" sz="2000" dirty="0">
                <a:solidFill>
                  <a:schemeClr val="bg1"/>
                </a:solidFill>
                <a:latin typeface="Calibri" charset="0"/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03909"/>
            <a:ext cx="7924800" cy="494002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Calibri"/>
                <a:cs typeface="Calibri"/>
              </a:rPr>
              <a:t>Broad band spectra of the complete sample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812185" y="731606"/>
            <a:ext cx="2870815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it-IT" sz="2000" dirty="0" err="1">
                <a:solidFill>
                  <a:schemeClr val="bg1"/>
                </a:solidFill>
                <a:latin typeface="Calibri" charset="0"/>
                <a:cs typeface="Arial" charset="0"/>
              </a:rPr>
              <a:t>Complexity</a:t>
            </a:r>
            <a:r>
              <a:rPr lang="it-IT" sz="2000" dirty="0">
                <a:solidFill>
                  <a:schemeClr val="bg1"/>
                </a:solidFill>
                <a:latin typeface="Calibri" charset="0"/>
                <a:cs typeface="Arial" charset="0"/>
              </a:rPr>
              <a:t>: </a:t>
            </a:r>
            <a:r>
              <a:rPr lang="it-IT" sz="2000" dirty="0" smtClean="0">
                <a:solidFill>
                  <a:schemeClr val="bg1"/>
                </a:solidFill>
                <a:latin typeface="Calibri" charset="0"/>
                <a:cs typeface="Arial" charset="0"/>
              </a:rPr>
              <a:t>3.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Arial" charset="0"/>
              </a:rPr>
              <a:t>iron line/s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7" name="Picture 6" descr="lin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5" y="1408545"/>
            <a:ext cx="4199214" cy="43371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02182" y="2066698"/>
            <a:ext cx="77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alibri"/>
                <a:cs typeface="Calibri"/>
              </a:rPr>
              <a:t>t</a:t>
            </a:r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ype 1</a:t>
            </a:r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3000" y="3720007"/>
            <a:ext cx="77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type 2</a:t>
            </a:r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5142" y="1396999"/>
            <a:ext cx="3178404" cy="646331"/>
          </a:xfrm>
          <a:prstGeom prst="rect">
            <a:avLst/>
          </a:prstGeom>
          <a:solidFill>
            <a:schemeClr val="tx2">
              <a:alpha val="34000"/>
            </a:schemeClr>
          </a:solidFill>
          <a:ln w="38100" cmpd="sng">
            <a:solidFill>
              <a:srgbClr val="7E97AD"/>
            </a:solidFill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K</a:t>
            </a:r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α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line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almost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always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present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and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generally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narrow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(</a:t>
            </a:r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σ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&lt;10 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eV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11" name="Rettangolo 2"/>
          <p:cNvSpPr>
            <a:spLocks noChangeArrowheads="1"/>
          </p:cNvSpPr>
          <p:nvPr/>
        </p:nvSpPr>
        <p:spPr bwMode="auto">
          <a:xfrm>
            <a:off x="5126853" y="4109017"/>
            <a:ext cx="370541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Sy1 :</a:t>
            </a:r>
            <a:r>
              <a:rPr lang="el-GR" dirty="0" smtClean="0">
                <a:solidFill>
                  <a:srgbClr val="B2C1CE"/>
                </a:solidFill>
                <a:latin typeface="Calibri"/>
                <a:cs typeface="Calibri"/>
              </a:rPr>
              <a:t> </a:t>
            </a:r>
            <a:r>
              <a:rPr lang="it-IT" dirty="0" smtClean="0">
                <a:solidFill>
                  <a:srgbClr val="B2C1CE"/>
                </a:solidFill>
                <a:latin typeface="Calibri"/>
                <a:cs typeface="Calibri"/>
              </a:rPr>
              <a:t>EW=81 </a:t>
            </a:r>
            <a:r>
              <a:rPr lang="it-IT" dirty="0" err="1" smtClean="0">
                <a:solidFill>
                  <a:srgbClr val="B2C1CE"/>
                </a:solidFill>
                <a:latin typeface="Calibri"/>
                <a:cs typeface="Calibri"/>
              </a:rPr>
              <a:t>eV</a:t>
            </a:r>
            <a:r>
              <a:rPr lang="it-IT" dirty="0" smtClean="0">
                <a:solidFill>
                  <a:srgbClr val="B2C1CE"/>
                </a:solidFill>
                <a:latin typeface="Calibri"/>
                <a:cs typeface="Calibri"/>
              </a:rPr>
              <a:t> (</a:t>
            </a:r>
            <a:r>
              <a:rPr lang="el-GR" dirty="0" smtClean="0">
                <a:solidFill>
                  <a:srgbClr val="B2C1CE"/>
                </a:solidFill>
                <a:latin typeface="Calibri"/>
                <a:cs typeface="Calibri"/>
              </a:rPr>
              <a:t>σ</a:t>
            </a:r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=50 </a:t>
            </a:r>
            <a:r>
              <a:rPr lang="en-GB" dirty="0" err="1" smtClean="0">
                <a:solidFill>
                  <a:srgbClr val="B2C1CE"/>
                </a:solidFill>
                <a:latin typeface="Calibri"/>
                <a:cs typeface="Calibri"/>
              </a:rPr>
              <a:t>eV</a:t>
            </a:r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)</a:t>
            </a:r>
          </a:p>
          <a:p>
            <a:endParaRPr lang="en-GB" dirty="0" smtClean="0">
              <a:solidFill>
                <a:srgbClr val="B2C1CE"/>
              </a:solidFill>
              <a:latin typeface="Calibri"/>
              <a:cs typeface="Calibri"/>
            </a:endParaRPr>
          </a:p>
          <a:p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Sy2 :</a:t>
            </a:r>
            <a:r>
              <a:rPr lang="el-GR" dirty="0" smtClean="0">
                <a:solidFill>
                  <a:srgbClr val="B2C1CE"/>
                </a:solidFill>
                <a:latin typeface="Calibri"/>
                <a:cs typeface="Calibri"/>
              </a:rPr>
              <a:t> </a:t>
            </a:r>
            <a:r>
              <a:rPr lang="it-IT" dirty="0" smtClean="0">
                <a:solidFill>
                  <a:srgbClr val="B2C1CE"/>
                </a:solidFill>
                <a:latin typeface="Calibri"/>
                <a:cs typeface="Calibri"/>
              </a:rPr>
              <a:t>EW=490 </a:t>
            </a:r>
            <a:r>
              <a:rPr lang="it-IT" dirty="0" err="1" smtClean="0">
                <a:solidFill>
                  <a:srgbClr val="B2C1CE"/>
                </a:solidFill>
                <a:latin typeface="Calibri"/>
                <a:cs typeface="Calibri"/>
              </a:rPr>
              <a:t>eV</a:t>
            </a:r>
            <a:r>
              <a:rPr lang="it-IT" dirty="0" smtClean="0">
                <a:solidFill>
                  <a:srgbClr val="B2C1CE"/>
                </a:solidFill>
                <a:latin typeface="Calibri"/>
                <a:cs typeface="Calibri"/>
              </a:rPr>
              <a:t> (</a:t>
            </a:r>
            <a:r>
              <a:rPr lang="el-GR" dirty="0" smtClean="0">
                <a:solidFill>
                  <a:srgbClr val="B2C1CE"/>
                </a:solidFill>
                <a:latin typeface="Calibri"/>
                <a:cs typeface="Calibri"/>
              </a:rPr>
              <a:t>σ</a:t>
            </a:r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=670 </a:t>
            </a:r>
            <a:r>
              <a:rPr lang="en-GB" dirty="0" err="1" smtClean="0">
                <a:solidFill>
                  <a:srgbClr val="B2C1CE"/>
                </a:solidFill>
                <a:latin typeface="Calibri"/>
                <a:cs typeface="Calibri"/>
              </a:rPr>
              <a:t>eV</a:t>
            </a:r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)</a:t>
            </a:r>
          </a:p>
          <a:p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Sy2(No CT) :</a:t>
            </a:r>
            <a:r>
              <a:rPr lang="el-GR" dirty="0" smtClean="0">
                <a:solidFill>
                  <a:srgbClr val="B2C1CE"/>
                </a:solidFill>
                <a:latin typeface="Calibri"/>
                <a:cs typeface="Calibri"/>
              </a:rPr>
              <a:t> </a:t>
            </a:r>
            <a:r>
              <a:rPr lang="it-IT" dirty="0" smtClean="0">
                <a:solidFill>
                  <a:srgbClr val="B2C1CE"/>
                </a:solidFill>
                <a:latin typeface="Calibri"/>
                <a:cs typeface="Calibri"/>
              </a:rPr>
              <a:t>EW=306eV (</a:t>
            </a:r>
            <a:r>
              <a:rPr lang="el-GR" dirty="0" smtClean="0">
                <a:solidFill>
                  <a:srgbClr val="B2C1CE"/>
                </a:solidFill>
                <a:latin typeface="Calibri"/>
                <a:cs typeface="Calibri"/>
              </a:rPr>
              <a:t>σ</a:t>
            </a:r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=565 </a:t>
            </a:r>
            <a:r>
              <a:rPr lang="en-GB" dirty="0" err="1" smtClean="0">
                <a:solidFill>
                  <a:srgbClr val="B2C1CE"/>
                </a:solidFill>
                <a:latin typeface="Calibri"/>
                <a:cs typeface="Calibri"/>
              </a:rPr>
              <a:t>eV</a:t>
            </a:r>
            <a:r>
              <a:rPr lang="en-GB" dirty="0" smtClean="0">
                <a:solidFill>
                  <a:srgbClr val="B2C1CE"/>
                </a:solidFill>
                <a:latin typeface="Calibri"/>
                <a:cs typeface="Calibri"/>
              </a:rPr>
              <a:t>)</a:t>
            </a:r>
          </a:p>
          <a:p>
            <a:endParaRPr lang="en-GB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2203" y="5376401"/>
            <a:ext cx="74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n</a:t>
            </a:r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o CT</a:t>
            </a:r>
            <a:endParaRPr lang="en-US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15142" y="2330896"/>
            <a:ext cx="3319258" cy="1200329"/>
          </a:xfrm>
          <a:prstGeom prst="rect">
            <a:avLst/>
          </a:prstGeom>
          <a:solidFill>
            <a:schemeClr val="accent1">
              <a:lumMod val="75000"/>
              <a:alpha val="42000"/>
            </a:schemeClr>
          </a:solidFill>
          <a:ln w="3810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few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broad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K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α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line </a:t>
            </a:r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observed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 in </a:t>
            </a:r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around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10% of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both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Sy1 and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Sy2</a:t>
            </a:r>
          </a:p>
          <a:p>
            <a:endParaRPr lang="it-IT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15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% of Sy1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require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also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a K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β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line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53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1494" y="0"/>
            <a:ext cx="7392906" cy="651051"/>
          </a:xfrm>
        </p:spPr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</a:rPr>
              <a:t>Broad band spectra of the complete sample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935678" y="657435"/>
            <a:ext cx="4718088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Arial" charset="0"/>
              </a:rPr>
              <a:t>PRIMARY PHOTON INDEX now measured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09764" y="1720273"/>
            <a:ext cx="2111248" cy="1754846"/>
            <a:chOff x="6477000" y="1893455"/>
            <a:chExt cx="2111248" cy="1754846"/>
          </a:xfrm>
        </p:grpSpPr>
        <p:sp>
          <p:nvSpPr>
            <p:cNvPr id="9" name="TextBox 8"/>
            <p:cNvSpPr txBox="1"/>
            <p:nvPr/>
          </p:nvSpPr>
          <p:spPr>
            <a:xfrm>
              <a:off x="6985000" y="2447636"/>
              <a:ext cx="1603248" cy="646331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BD5DE"/>
                  </a:solidFill>
                </a:rPr>
                <a:t>type 1: &lt;</a:t>
              </a:r>
              <a:r>
                <a:rPr lang="en-US" dirty="0" err="1" smtClean="0">
                  <a:solidFill>
                    <a:srgbClr val="CBD5DE"/>
                  </a:solidFill>
                </a:rPr>
                <a:t>Γ</a:t>
              </a:r>
              <a:r>
                <a:rPr lang="en-US" dirty="0" smtClean="0">
                  <a:solidFill>
                    <a:srgbClr val="CBD5DE"/>
                  </a:solidFill>
                </a:rPr>
                <a:t>&gt;=1.73</a:t>
              </a:r>
            </a:p>
            <a:p>
              <a:r>
                <a:rPr 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          </a:t>
              </a:r>
              <a:r>
                <a:rPr lang="it-IT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(</a:t>
              </a:r>
              <a:r>
                <a:rPr lang="el-GR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σ</a:t>
              </a:r>
              <a:r>
                <a:rPr lang="en-GB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=0.17)</a:t>
              </a:r>
              <a:endParaRPr lang="en-GB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endParaRPr>
            </a:p>
          </p:txBody>
        </p:sp>
        <p:sp>
          <p:nvSpPr>
            <p:cNvPr id="10" name="Right Brace 9"/>
            <p:cNvSpPr/>
            <p:nvPr/>
          </p:nvSpPr>
          <p:spPr>
            <a:xfrm>
              <a:off x="6477000" y="1893455"/>
              <a:ext cx="342900" cy="1754846"/>
            </a:xfrm>
            <a:prstGeom prst="rightBrace">
              <a:avLst/>
            </a:prstGeom>
            <a:ln w="38100" cmpd="sng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09764" y="3627519"/>
            <a:ext cx="2167604" cy="1754846"/>
            <a:chOff x="6477000" y="1893455"/>
            <a:chExt cx="2167604" cy="1754846"/>
          </a:xfrm>
        </p:grpSpPr>
        <p:sp>
          <p:nvSpPr>
            <p:cNvPr id="12" name="TextBox 11"/>
            <p:cNvSpPr txBox="1"/>
            <p:nvPr/>
          </p:nvSpPr>
          <p:spPr>
            <a:xfrm>
              <a:off x="6985000" y="2447636"/>
              <a:ext cx="1659604" cy="646331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BD5DE"/>
                  </a:solidFill>
                </a:rPr>
                <a:t>Type 2: &lt;</a:t>
              </a:r>
              <a:r>
                <a:rPr lang="en-US" dirty="0" err="1" smtClean="0">
                  <a:solidFill>
                    <a:srgbClr val="CBD5DE"/>
                  </a:solidFill>
                </a:rPr>
                <a:t>Γ</a:t>
              </a:r>
              <a:r>
                <a:rPr lang="en-US" dirty="0" smtClean="0">
                  <a:solidFill>
                    <a:srgbClr val="CBD5DE"/>
                  </a:solidFill>
                </a:rPr>
                <a:t>&gt;=1.66</a:t>
              </a:r>
            </a:p>
            <a:p>
              <a:r>
                <a:rPr 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          </a:t>
              </a:r>
              <a:r>
                <a:rPr lang="it-IT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(</a:t>
              </a:r>
              <a:r>
                <a:rPr lang="el-GR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σ</a:t>
              </a:r>
              <a:r>
                <a:rPr lang="en-GB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=0.18)</a:t>
              </a:r>
              <a:endParaRPr lang="en-GB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endParaRPr>
            </a:p>
          </p:txBody>
        </p:sp>
        <p:sp>
          <p:nvSpPr>
            <p:cNvPr id="13" name="Right Brace 12"/>
            <p:cNvSpPr/>
            <p:nvPr/>
          </p:nvSpPr>
          <p:spPr>
            <a:xfrm>
              <a:off x="6477000" y="1893455"/>
              <a:ext cx="342900" cy="1754846"/>
            </a:xfrm>
            <a:prstGeom prst="rightBrace">
              <a:avLst/>
            </a:prstGeom>
            <a:ln w="38100" cmpd="sng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 rot="16200000" flipV="1">
            <a:off x="-1161701" y="3237630"/>
            <a:ext cx="4083169" cy="52322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5">
                <a:lumMod val="60000"/>
                <a:lumOff val="40000"/>
                <a:alpha val="43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800" dirty="0" err="1">
                <a:solidFill>
                  <a:srgbClr val="DC9E1F"/>
                </a:solidFill>
                <a:latin typeface="Calibri"/>
                <a:cs typeface="Calibri"/>
              </a:rPr>
              <a:t>t</a:t>
            </a:r>
            <a:r>
              <a:rPr lang="it-IT" sz="2800" dirty="0" err="1" smtClean="0">
                <a:solidFill>
                  <a:srgbClr val="DC9E1F"/>
                </a:solidFill>
                <a:latin typeface="Calibri"/>
                <a:cs typeface="Calibri"/>
              </a:rPr>
              <a:t>ype</a:t>
            </a:r>
            <a:r>
              <a:rPr lang="it-IT" sz="2800" dirty="0" smtClean="0">
                <a:solidFill>
                  <a:srgbClr val="DC9E1F"/>
                </a:solidFill>
                <a:latin typeface="Calibri"/>
                <a:cs typeface="Calibri"/>
              </a:rPr>
              <a:t> 1 </a:t>
            </a:r>
            <a:r>
              <a:rPr lang="it-IT" sz="2800" dirty="0">
                <a:solidFill>
                  <a:srgbClr val="DC9E1F"/>
                </a:solidFill>
                <a:latin typeface="Calibri"/>
                <a:cs typeface="Calibri"/>
              </a:rPr>
              <a:t>&amp; </a:t>
            </a:r>
            <a:r>
              <a:rPr lang="it-IT" sz="2800" dirty="0" err="1" smtClean="0">
                <a:solidFill>
                  <a:srgbClr val="DC9E1F"/>
                </a:solidFill>
                <a:latin typeface="Calibri"/>
                <a:cs typeface="Calibri"/>
              </a:rPr>
              <a:t>type</a:t>
            </a:r>
            <a:r>
              <a:rPr lang="it-IT" sz="2800" dirty="0" smtClean="0">
                <a:solidFill>
                  <a:srgbClr val="DC9E1F"/>
                </a:solidFill>
                <a:latin typeface="Calibri"/>
                <a:cs typeface="Calibri"/>
              </a:rPr>
              <a:t> 2  </a:t>
            </a:r>
            <a:r>
              <a:rPr lang="it-IT" sz="2800" dirty="0" err="1" smtClean="0">
                <a:solidFill>
                  <a:srgbClr val="DC9E1F"/>
                </a:solidFill>
                <a:latin typeface="Calibri"/>
                <a:cs typeface="Calibri"/>
              </a:rPr>
              <a:t>consistent</a:t>
            </a:r>
            <a:r>
              <a:rPr lang="it-IT" sz="2800" dirty="0" smtClean="0">
                <a:solidFill>
                  <a:srgbClr val="DC9E1F"/>
                </a:solidFill>
                <a:latin typeface="Calibri"/>
                <a:cs typeface="Calibri"/>
              </a:rPr>
              <a:t> </a:t>
            </a:r>
            <a:endParaRPr lang="it-IT" sz="2800" dirty="0">
              <a:solidFill>
                <a:srgbClr val="DC9E1F"/>
              </a:solidFill>
              <a:latin typeface="Calibri"/>
              <a:cs typeface="Calibri"/>
            </a:endParaRPr>
          </a:p>
        </p:txBody>
      </p:sp>
      <p:pic>
        <p:nvPicPr>
          <p:cNvPr id="2" name="Picture 1" descr="gamma-1-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49" y="1275079"/>
            <a:ext cx="4265424" cy="444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8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03909"/>
            <a:ext cx="7924800" cy="494002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Calibri"/>
                <a:cs typeface="Calibri"/>
              </a:rPr>
              <a:t>Broad band spectra of the complete sample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812185" y="731606"/>
            <a:ext cx="3217179" cy="40011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Arial" charset="0"/>
              </a:rPr>
              <a:t>CUT-OFF: located 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98957" y="1697182"/>
            <a:ext cx="2529407" cy="1754846"/>
            <a:chOff x="6477000" y="1893455"/>
            <a:chExt cx="2529407" cy="1754846"/>
          </a:xfrm>
        </p:grpSpPr>
        <p:sp>
          <p:nvSpPr>
            <p:cNvPr id="8" name="TextBox 7"/>
            <p:cNvSpPr txBox="1"/>
            <p:nvPr/>
          </p:nvSpPr>
          <p:spPr>
            <a:xfrm>
              <a:off x="6985000" y="2447636"/>
              <a:ext cx="2021407" cy="646331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type 1: &lt;</a:t>
              </a:r>
              <a:r>
                <a:rPr lang="en-US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E</a:t>
              </a:r>
              <a:r>
                <a:rPr lang="en-US" baseline="-250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c</a:t>
              </a:r>
              <a:r>
                <a:rPr lang="en-US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&gt;=128 </a:t>
              </a:r>
              <a:r>
                <a:rPr lang="en-US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keV</a:t>
              </a:r>
              <a:endPara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  <a:p>
              <a:r>
                <a:rPr 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          </a:t>
              </a:r>
              <a:r>
                <a:rPr lang="it-IT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(</a:t>
              </a:r>
              <a:r>
                <a:rPr lang="el-GR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σ</a:t>
              </a:r>
              <a:r>
                <a:rPr lang="en-GB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=46)</a:t>
              </a:r>
              <a:endParaRPr lang="en-GB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endParaRPr>
            </a:p>
          </p:txBody>
        </p:sp>
        <p:sp>
          <p:nvSpPr>
            <p:cNvPr id="9" name="Right Brace 8"/>
            <p:cNvSpPr/>
            <p:nvPr/>
          </p:nvSpPr>
          <p:spPr>
            <a:xfrm>
              <a:off x="6477000" y="1893455"/>
              <a:ext cx="342900" cy="1754846"/>
            </a:xfrm>
            <a:prstGeom prst="rightBrace">
              <a:avLst/>
            </a:prstGeom>
            <a:ln w="38100" cmpd="sng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98957" y="3625210"/>
            <a:ext cx="2529407" cy="1754846"/>
            <a:chOff x="6477000" y="1893455"/>
            <a:chExt cx="2529407" cy="1754846"/>
          </a:xfrm>
        </p:grpSpPr>
        <p:sp>
          <p:nvSpPr>
            <p:cNvPr id="11" name="TextBox 10"/>
            <p:cNvSpPr txBox="1"/>
            <p:nvPr/>
          </p:nvSpPr>
          <p:spPr>
            <a:xfrm>
              <a:off x="6985000" y="2447636"/>
              <a:ext cx="2021407" cy="646331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t</a:t>
              </a:r>
              <a:r>
                <a:rPr lang="en-US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ype 2: &lt;</a:t>
              </a:r>
              <a:r>
                <a:rPr lang="en-US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E</a:t>
              </a:r>
              <a:r>
                <a:rPr lang="en-US" baseline="-250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c</a:t>
              </a:r>
              <a:r>
                <a:rPr lang="en-US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&gt;=100 </a:t>
              </a:r>
              <a:r>
                <a:rPr lang="en-US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keV</a:t>
              </a:r>
              <a:endPara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  <a:p>
              <a:r>
                <a:rPr lang="en-US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          </a:t>
              </a:r>
              <a:r>
                <a:rPr lang="it-IT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(</a:t>
              </a:r>
              <a:r>
                <a:rPr lang="el-GR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σ</a:t>
              </a:r>
              <a:r>
                <a:rPr lang="en-GB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libri"/>
                  <a:cs typeface="Calibri"/>
                </a:rPr>
                <a:t>=92)</a:t>
              </a:r>
              <a:endParaRPr lang="en-GB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6477000" y="1893455"/>
              <a:ext cx="342900" cy="1754846"/>
            </a:xfrm>
            <a:prstGeom prst="rightBrace">
              <a:avLst/>
            </a:prstGeom>
            <a:ln w="38100" cmpd="sng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cut-off 1-2.jp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488" y="1368022"/>
            <a:ext cx="4284810" cy="430374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851824" y="5497321"/>
            <a:ext cx="3197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Good agreement with </a:t>
            </a:r>
            <a:r>
              <a:rPr lang="it-IT" dirty="0" smtClean="0"/>
              <a:t>Nustar &amp; BAT</a:t>
            </a:r>
          </a:p>
        </p:txBody>
      </p:sp>
    </p:spTree>
    <p:extLst>
      <p:ext uri="{BB962C8B-B14F-4D97-AF65-F5344CB8AC3E}">
        <p14:creationId xmlns:p14="http://schemas.microsoft.com/office/powerpoint/2010/main" val="185271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6422</TotalTime>
  <Words>955</Words>
  <Application>Microsoft Office PowerPoint</Application>
  <PresentationFormat>On-screen Show (4:3)</PresentationFormat>
  <Paragraphs>238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PowerPoint Presentation</vt:lpstr>
      <vt:lpstr>   INTEGRAL  AGN</vt:lpstr>
      <vt:lpstr>AGN population SEEN by INTEGRAL</vt:lpstr>
      <vt:lpstr>PowerPoint Presentation</vt:lpstr>
      <vt:lpstr>Broad band spectra of the complete sample</vt:lpstr>
      <vt:lpstr>Broad band spectra of the complete sample</vt:lpstr>
      <vt:lpstr>Broad band spectra of the complete sample</vt:lpstr>
      <vt:lpstr>Broad band spectra of the complete sample</vt:lpstr>
      <vt:lpstr>Broad band spectra of the complete sample</vt:lpstr>
      <vt:lpstr>HXMT  contributions</vt:lpstr>
      <vt:lpstr>Brightest agn in integral catalogue</vt:lpstr>
    </vt:vector>
  </TitlesOfParts>
  <Company>INAF IASF-BOLOGNA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workshop parigi</dc:title>
  <dc:creator>Angela Malizia</dc:creator>
  <cp:lastModifiedBy>John B. Stephen</cp:lastModifiedBy>
  <cp:revision>497</cp:revision>
  <dcterms:created xsi:type="dcterms:W3CDTF">2012-08-24T07:20:23Z</dcterms:created>
  <dcterms:modified xsi:type="dcterms:W3CDTF">2018-04-05T09:25:40Z</dcterms:modified>
</cp:coreProperties>
</file>