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388" r:id="rId3"/>
    <p:sldId id="375" r:id="rId4"/>
    <p:sldId id="394" r:id="rId5"/>
    <p:sldId id="395" r:id="rId6"/>
    <p:sldId id="396" r:id="rId7"/>
    <p:sldId id="399" r:id="rId8"/>
    <p:sldId id="400" r:id="rId9"/>
    <p:sldId id="402" r:id="rId10"/>
    <p:sldId id="403" r:id="rId11"/>
    <p:sldId id="393" r:id="rId12"/>
    <p:sldId id="404" r:id="rId13"/>
  </p:sldIdLst>
  <p:sldSz cx="9144000" cy="6858000" type="screen4x3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5459" autoAdjust="0"/>
  </p:normalViewPr>
  <p:slideViewPr>
    <p:cSldViewPr>
      <p:cViewPr varScale="1">
        <p:scale>
          <a:sx n="92" d="100"/>
          <a:sy n="92" d="100"/>
        </p:scale>
        <p:origin x="72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68D67-4CA0-409D-B3FD-BCE9609798DF}" type="datetimeFigureOut">
              <a:rPr lang="tr-TR" smtClean="0"/>
              <a:t>11.04.2018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D9AED-360E-4D7C-A2CD-3771CA21E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76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Welcome and Thank</a:t>
            </a:r>
            <a:r>
              <a:rPr lang="tr-TR" baseline="0" dirty="0" smtClean="0"/>
              <a:t>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81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7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Insight</a:t>
            </a:r>
            <a:r>
              <a:rPr lang="tr-TR" dirty="0" smtClean="0"/>
              <a:t>-HXMT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a </a:t>
            </a:r>
            <a:r>
              <a:rPr lang="tr-TR" dirty="0" err="1" smtClean="0"/>
              <a:t>key</a:t>
            </a:r>
            <a:r>
              <a:rPr lang="tr-TR" dirty="0" smtClean="0"/>
              <a:t> role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spectral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timing</a:t>
            </a:r>
            <a:r>
              <a:rPr lang="tr-TR" dirty="0" smtClean="0"/>
              <a:t> </a:t>
            </a:r>
            <a:r>
              <a:rPr lang="tr-TR" dirty="0" err="1" smtClean="0"/>
              <a:t>capability</a:t>
            </a:r>
            <a:r>
              <a:rPr lang="tr-TR" dirty="0" smtClean="0"/>
              <a:t> in </a:t>
            </a:r>
            <a:r>
              <a:rPr lang="tr-TR" dirty="0" err="1" smtClean="0"/>
              <a:t>harder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bands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7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4U 0142+61 and 1E 1841-045 which are already detected in the hard X-ray band up to ~150 </a:t>
            </a:r>
            <a:r>
              <a:rPr lang="en-US" b="1" dirty="0" err="1" smtClean="0"/>
              <a:t>keV</a:t>
            </a:r>
            <a:r>
              <a:rPr lang="en-US" b="1" dirty="0" smtClean="0"/>
              <a:t> with RXTE and INTEGRAL will be a good starting point.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6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1F497D"/>
                </a:solidFill>
                <a:latin typeface="+mn-lt"/>
              </a:rPr>
              <a:t>In order to achieve these objectives we propose to observe four </a:t>
            </a:r>
            <a:r>
              <a:rPr lang="en-US" sz="1200" b="1" dirty="0" err="1" smtClean="0">
                <a:solidFill>
                  <a:srgbClr val="1F497D"/>
                </a:solidFill>
                <a:latin typeface="+mn-lt"/>
              </a:rPr>
              <a:t>magnetars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5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4U 0142+61 and 1E 1841-045 which are already detected in the hard X-ray band up to ~150 </a:t>
            </a:r>
            <a:r>
              <a:rPr lang="en-US" b="1" dirty="0" err="1" smtClean="0"/>
              <a:t>keV</a:t>
            </a:r>
            <a:r>
              <a:rPr lang="en-US" b="1" dirty="0" smtClean="0"/>
              <a:t> with RXTE and INTEGRAL will be a good starting point.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6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9AED-360E-4D7C-A2CD-3771CA21E347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6/2/15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CDBD7B6-4AB1-417C-83C0-0A1C5B6C6826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tr-T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6/2/15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78DCF2B-7874-44E4-91A9-BB8FE712FEC7}" type="slidenum">
              <a:rPr lang="en-US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tr-TR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tr-T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tr-TR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3374479" cy="5345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48652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Magnetars</a:t>
            </a:r>
            <a:r>
              <a:rPr lang="tr-TR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</a:t>
            </a:r>
            <a:r>
              <a:rPr lang="tr-TR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-HXMT</a:t>
            </a:r>
            <a:endParaRPr lang="tr-TR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1043608" y="3573016"/>
            <a:ext cx="7176336" cy="158417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Can GÜNGÖR</a:t>
            </a:r>
            <a:endParaRPr sz="800" dirty="0" smtClean="0"/>
          </a:p>
          <a:p>
            <a:pPr algn="ctr">
              <a:lnSpc>
                <a:spcPct val="100000"/>
              </a:lnSpc>
            </a:pPr>
            <a:r>
              <a:rPr lang="tr-TR" sz="1600" b="1" dirty="0" smtClean="0">
                <a:solidFill>
                  <a:srgbClr val="8B8B8B"/>
                </a:solidFill>
                <a:latin typeface="Calibri"/>
              </a:rPr>
              <a:t>Institute of High Energy Physics, Chinese Academy of Science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25666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10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just"/>
            <a:r>
              <a:rPr lang="tr-TR" sz="3200" b="1" dirty="0" err="1" smtClean="0">
                <a:solidFill>
                  <a:srgbClr val="1F497D"/>
                </a:solidFill>
                <a:latin typeface="Calibri"/>
              </a:rPr>
              <a:t>Observablity</a:t>
            </a:r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3200" b="1" dirty="0" err="1" smtClean="0">
                <a:solidFill>
                  <a:srgbClr val="1F497D"/>
                </a:solidFill>
                <a:latin typeface="Calibri"/>
              </a:rPr>
              <a:t>and</a:t>
            </a:r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3200" b="1" dirty="0" err="1" smtClean="0">
                <a:solidFill>
                  <a:srgbClr val="1F497D"/>
                </a:solidFill>
                <a:latin typeface="Calibri"/>
              </a:rPr>
              <a:t>FuturePlan</a:t>
            </a:r>
            <a:endParaRPr sz="1400" dirty="0">
              <a:solidFill>
                <a:prstClr val="black"/>
              </a:solidFill>
            </a:endParaRPr>
          </a:p>
          <a:p>
            <a:pPr algn="just"/>
            <a:endParaRPr sz="14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6961" y="1042640"/>
            <a:ext cx="7362085" cy="5313880"/>
            <a:chOff x="237149" y="1042641"/>
            <a:chExt cx="6124505" cy="46156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1042641"/>
              <a:ext cx="3085801" cy="23143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1042641"/>
              <a:ext cx="3066320" cy="22997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149" y="3343985"/>
              <a:ext cx="3085800" cy="2314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6586" y="3357121"/>
              <a:ext cx="3055068" cy="229130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419872" y="308834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 smtClean="0"/>
              <a:t>July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65180" y="5713567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 smtClean="0"/>
              <a:t>September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6667" y="573608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 smtClean="0"/>
              <a:t>june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80495" y="3049215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Until</a:t>
            </a:r>
            <a:r>
              <a:rPr lang="tr-TR" sz="1400" dirty="0" smtClean="0"/>
              <a:t> </a:t>
            </a:r>
            <a:r>
              <a:rPr lang="tr-TR" sz="1400" dirty="0" err="1" smtClean="0"/>
              <a:t>November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35456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4633837" y="4704117"/>
            <a:ext cx="3438488" cy="107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rgbClr val="604A7B"/>
                </a:solidFill>
                <a:latin typeface="Calibri"/>
              </a:rPr>
              <a:t>Can </a:t>
            </a:r>
            <a:r>
              <a:rPr lang="en-US" sz="2400" dirty="0" smtClean="0">
                <a:solidFill>
                  <a:srgbClr val="604A7B"/>
                </a:solidFill>
                <a:latin typeface="Calibri"/>
              </a:rPr>
              <a:t>GÜNGÖR</a:t>
            </a:r>
            <a:endParaRPr lang="tr-TR" sz="2400" dirty="0" smtClean="0">
              <a:solidFill>
                <a:srgbClr val="604A7B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tr-TR" sz="1600" dirty="0" smtClean="0">
                <a:solidFill>
                  <a:srgbClr val="604A7B"/>
                </a:solidFill>
                <a:latin typeface="Calibri"/>
              </a:rPr>
              <a:t>Dr.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tr-TR" sz="1400" b="1" dirty="0" err="1" smtClean="0">
                <a:solidFill>
                  <a:srgbClr val="604A7B"/>
                </a:solidFill>
                <a:latin typeface="Calibri"/>
              </a:rPr>
              <a:t>Institute</a:t>
            </a:r>
            <a:r>
              <a:rPr lang="tr-TR" sz="1400" b="1" dirty="0">
                <a:solidFill>
                  <a:srgbClr val="604A7B"/>
                </a:solidFill>
                <a:latin typeface="Calibri"/>
              </a:rPr>
              <a:t> </a:t>
            </a:r>
            <a:r>
              <a:rPr lang="tr-TR" sz="1400" b="1" dirty="0" smtClean="0">
                <a:solidFill>
                  <a:srgbClr val="604A7B"/>
                </a:solidFill>
                <a:latin typeface="Calibri"/>
              </a:rPr>
              <a:t>of High </a:t>
            </a:r>
            <a:r>
              <a:rPr lang="tr-TR" sz="1400" b="1" dirty="0" err="1" smtClean="0">
                <a:solidFill>
                  <a:srgbClr val="604A7B"/>
                </a:solidFill>
                <a:latin typeface="Calibri"/>
              </a:rPr>
              <a:t>Energy</a:t>
            </a:r>
            <a:r>
              <a:rPr lang="tr-TR" sz="1400" b="1" dirty="0" smtClean="0">
                <a:solidFill>
                  <a:srgbClr val="604A7B"/>
                </a:solidFill>
                <a:latin typeface="Calibri"/>
              </a:rPr>
              <a:t> </a:t>
            </a:r>
            <a:r>
              <a:rPr lang="tr-TR" sz="1400" b="1" dirty="0" err="1" smtClean="0">
                <a:solidFill>
                  <a:srgbClr val="604A7B"/>
                </a:solidFill>
                <a:latin typeface="Calibri"/>
              </a:rPr>
              <a:t>Physics</a:t>
            </a:r>
            <a:r>
              <a:rPr lang="tr-TR" sz="1400" b="1" dirty="0" smtClean="0">
                <a:solidFill>
                  <a:srgbClr val="604A7B"/>
                </a:solidFill>
                <a:latin typeface="Calibri"/>
              </a:rPr>
              <a:t>,</a:t>
            </a:r>
          </a:p>
          <a:p>
            <a:pPr algn="r">
              <a:lnSpc>
                <a:spcPct val="100000"/>
              </a:lnSpc>
            </a:pPr>
            <a:r>
              <a:rPr lang="tr-TR" sz="1400" b="1" dirty="0" err="1" smtClean="0">
                <a:solidFill>
                  <a:srgbClr val="604A7B"/>
                </a:solidFill>
                <a:latin typeface="Calibri"/>
              </a:rPr>
              <a:t>Chinese</a:t>
            </a:r>
            <a:r>
              <a:rPr lang="tr-TR" sz="1400" b="1" dirty="0" smtClean="0">
                <a:solidFill>
                  <a:srgbClr val="604A7B"/>
                </a:solidFill>
                <a:latin typeface="Calibri"/>
              </a:rPr>
              <a:t> Academy of </a:t>
            </a:r>
            <a:r>
              <a:rPr lang="tr-TR" sz="1400" b="1" dirty="0" err="1" smtClean="0">
                <a:solidFill>
                  <a:srgbClr val="604A7B"/>
                </a:solidFill>
                <a:latin typeface="Calibri"/>
              </a:rPr>
              <a:t>Sciences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990637" y="1217981"/>
            <a:ext cx="7286400" cy="17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5400" b="1" i="1" dirty="0" smtClean="0">
                <a:solidFill>
                  <a:srgbClr val="3D1B66"/>
                </a:solidFill>
                <a:latin typeface="Calibri"/>
              </a:rPr>
              <a:t>Thanks</a:t>
            </a:r>
            <a:r>
              <a:rPr lang="en-US" sz="5400" b="1" i="1" dirty="0" smtClean="0">
                <a:solidFill>
                  <a:srgbClr val="3D1B66"/>
                </a:solidFill>
                <a:latin typeface="Calibri"/>
              </a:rPr>
              <a:t> </a:t>
            </a:r>
            <a:r>
              <a:rPr lang="en-US" sz="5400" b="1" i="1" dirty="0">
                <a:solidFill>
                  <a:srgbClr val="3D1B66"/>
                </a:solidFill>
                <a:latin typeface="Calibri"/>
              </a:rPr>
              <a:t>for </a:t>
            </a:r>
            <a:r>
              <a:rPr lang="en-US" sz="5400" b="1" i="1" dirty="0" smtClean="0">
                <a:solidFill>
                  <a:srgbClr val="3D1B66"/>
                </a:solidFill>
                <a:latin typeface="Calibri"/>
              </a:rPr>
              <a:t>listen</a:t>
            </a:r>
            <a:r>
              <a:rPr lang="tr-TR" sz="5400" b="1" i="1" dirty="0" smtClean="0">
                <a:solidFill>
                  <a:srgbClr val="3D1B66"/>
                </a:solidFill>
                <a:latin typeface="Calibri"/>
              </a:rPr>
              <a:t>i</a:t>
            </a:r>
            <a:r>
              <a:rPr lang="en-US" sz="5400" b="1" i="1" dirty="0" smtClean="0">
                <a:solidFill>
                  <a:srgbClr val="3D1B66"/>
                </a:solidFill>
                <a:latin typeface="Calibri"/>
              </a:rPr>
              <a:t>ng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" y="2935567"/>
            <a:ext cx="4664855" cy="29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076056" y="961152"/>
            <a:ext cx="3610384" cy="4700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395536" y="1124743"/>
            <a:ext cx="8286480" cy="53547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1F497D"/>
                </a:solidFill>
                <a:latin typeface="Calibri"/>
              </a:rPr>
              <a:t>Magnetars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 are neutron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stars</a:t>
            </a: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srgbClr val="1F497D"/>
                </a:solidFill>
                <a:latin typeface="Calibri"/>
              </a:rPr>
              <a:t>with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l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ong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spin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periods</a:t>
            </a: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srgbClr val="1F497D"/>
                </a:solidFill>
                <a:latin typeface="Calibri"/>
              </a:rPr>
              <a:t>and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l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arge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spin period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derivatives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P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ersistent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soft X-ray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emission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..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higher than their rotational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energy output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O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ccasional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bursts observed in X-ray and gamma-ray bands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.</a:t>
            </a:r>
            <a:endParaRPr lang="tr-TR" sz="2000" b="1" dirty="0" smtClean="0">
              <a:solidFill>
                <a:srgbClr val="1F497D"/>
              </a:solidFill>
              <a:latin typeface="Calibri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The inferred magnetic fields of most members (26 out of 29) of this class are higher than the quantum critical limit (4.4 x 10</a:t>
            </a:r>
            <a:r>
              <a:rPr lang="en-US" sz="2000" b="1" baseline="30000" dirty="0">
                <a:solidFill>
                  <a:srgbClr val="1F497D"/>
                </a:solidFill>
                <a:latin typeface="Calibri"/>
              </a:rPr>
              <a:t>13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G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).</a:t>
            </a:r>
            <a:endParaRPr lang="tr-TR" sz="2000" b="1" dirty="0" smtClean="0">
              <a:solidFill>
                <a:srgbClr val="1F497D"/>
              </a:solidFill>
              <a:latin typeface="Calibri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T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heir soft (2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– 10 </a:t>
            </a:r>
            <a:r>
              <a:rPr lang="en-US" sz="20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) X-ray emission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.. </a:t>
            </a:r>
            <a:r>
              <a:rPr lang="tr-TR" sz="2000" b="1" dirty="0" err="1">
                <a:solidFill>
                  <a:srgbClr val="1F497D"/>
                </a:solidFill>
                <a:latin typeface="Calibri"/>
              </a:rPr>
              <a:t>d</a:t>
            </a:r>
            <a:r>
              <a:rPr lang="tr-TR" sz="2000" b="1" dirty="0" err="1" smtClean="0">
                <a:solidFill>
                  <a:srgbClr val="1F497D"/>
                </a:solidFill>
                <a:latin typeface="Calibri"/>
              </a:rPr>
              <a:t>ue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to the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decay of their high magnetic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fields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srgbClr val="1F497D"/>
                </a:solidFill>
                <a:latin typeface="Calibri"/>
              </a:rPr>
              <a:t>From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some </a:t>
            </a:r>
            <a:r>
              <a:rPr lang="en-US" sz="2000" b="1" dirty="0" err="1">
                <a:solidFill>
                  <a:srgbClr val="1F497D"/>
                </a:solidFill>
                <a:latin typeface="Calibri"/>
              </a:rPr>
              <a:t>magnetars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 persistent and pulsed hard X-ray (&gt; 10 </a:t>
            </a:r>
            <a:r>
              <a:rPr lang="en-US" sz="20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)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emission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s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up to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≈200 </a:t>
            </a:r>
            <a:r>
              <a:rPr lang="en-US" sz="20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 are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observed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76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076056" y="961152"/>
            <a:ext cx="3610384" cy="4700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95536" y="1124743"/>
            <a:ext cx="8286480" cy="43924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Hard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X-ray band pulse profiles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-&gt;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energy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dependent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S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pectrum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-&gt;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phase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dependent.</a:t>
            </a:r>
            <a:endParaRPr lang="tr-TR" sz="2000" b="1" dirty="0" smtClean="0">
              <a:solidFill>
                <a:srgbClr val="1F497D"/>
              </a:solidFill>
              <a:latin typeface="Calibri"/>
            </a:endParaRPr>
          </a:p>
          <a:p>
            <a:pPr marL="363538" lvl="1" indent="-1873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M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echanism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the hard X-ray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component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-&gt;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still no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clear 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consensus.</a:t>
            </a:r>
            <a:endParaRPr lang="tr-TR" sz="2000" b="1" dirty="0" smtClean="0">
              <a:solidFill>
                <a:srgbClr val="1F497D"/>
              </a:solidFill>
              <a:latin typeface="Calibri"/>
            </a:endParaRPr>
          </a:p>
          <a:p>
            <a:pPr marL="363538" lvl="1" indent="-1873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1F497D"/>
                </a:solidFill>
                <a:latin typeface="Calibri"/>
              </a:rPr>
              <a:t>T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emporal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and spectral capabilities of 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‘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Hard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X-ray Modulation Telescope (Insight-HXMT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)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’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will allow us to investigate the evolution of pulse profiles, pulsed fractions and spectral parameters –thermal and non-thermal– over time and energy domain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.</a:t>
            </a:r>
            <a:endParaRPr lang="tr-TR" sz="2000" b="1" dirty="0" smtClean="0">
              <a:solidFill>
                <a:srgbClr val="1F497D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 </a:t>
            </a:r>
            <a:endParaRPr lang="tr-TR" sz="2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0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076056" y="961152"/>
            <a:ext cx="3610384" cy="4700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95536" y="1124743"/>
            <a:ext cx="8286480" cy="51125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9525" algn="just">
              <a:lnSpc>
                <a:spcPct val="150000"/>
              </a:lnSpc>
            </a:pP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Targets</a:t>
            </a:r>
            <a:r>
              <a:rPr lang="tr-TR" sz="1600" b="1" dirty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466725" lvl="1" algn="just">
              <a:lnSpc>
                <a:spcPct val="150000"/>
              </a:lnSpc>
            </a:pPr>
            <a:r>
              <a:rPr lang="en-US" sz="2000" b="1" dirty="0">
                <a:solidFill>
                  <a:srgbClr val="1F497D"/>
                </a:solidFill>
                <a:latin typeface="Calibri"/>
              </a:rPr>
              <a:t>4U 0142+61, 1E 1841-045, 1E 1048-5937, 1E 2259+586</a:t>
            </a:r>
            <a:endParaRPr lang="tr-TR" sz="2000" b="1" dirty="0">
              <a:solidFill>
                <a:srgbClr val="1F497D"/>
              </a:solidFill>
              <a:latin typeface="Calibri"/>
            </a:endParaRPr>
          </a:p>
          <a:p>
            <a:pPr marL="9525" algn="just">
              <a:lnSpc>
                <a:spcPct val="150000"/>
              </a:lnSpc>
            </a:pP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Aim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:</a:t>
            </a:r>
          </a:p>
          <a:p>
            <a:pPr marL="352425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tr-TR" sz="1600" b="1" dirty="0">
                <a:solidFill>
                  <a:srgbClr val="1F497D"/>
                </a:solidFill>
                <a:latin typeface="Calibri"/>
              </a:rPr>
              <a:t>T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o obtain timing solutions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for each target and search for timing irregularities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 Spin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period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spin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derivatives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,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possible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glitch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/anti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glitch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events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etc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352425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Investigating persistent and pulsed hard X-ray emission properties of 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magnetars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in a wide energy range using capabilities of Insight-HXMT.</a:t>
            </a:r>
            <a:endParaRPr lang="tr-TR" sz="1600" b="1" dirty="0" smtClean="0">
              <a:solidFill>
                <a:srgbClr val="1F497D"/>
              </a:solidFill>
              <a:latin typeface="Calibri"/>
            </a:endParaRPr>
          </a:p>
          <a:p>
            <a:pPr marL="352425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Investigating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long-term spin evolution of 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magnetars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L="352425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Searching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for possible burst active time intervals in Insight-HXMT data</a:t>
            </a:r>
            <a:endParaRPr lang="tr-TR" sz="1600" b="1" dirty="0" smtClean="0">
              <a:solidFill>
                <a:srgbClr val="1F497D"/>
              </a:solidFill>
              <a:latin typeface="Calibri"/>
            </a:endParaRPr>
          </a:p>
          <a:p>
            <a:pPr marL="9525" algn="just">
              <a:lnSpc>
                <a:spcPct val="150000"/>
              </a:lnSpc>
            </a:pPr>
            <a:endParaRPr lang="tr-TR" sz="1600" b="1" dirty="0" smtClean="0">
              <a:solidFill>
                <a:srgbClr val="1F497D"/>
              </a:solidFill>
              <a:latin typeface="Calibri"/>
            </a:endParaRPr>
          </a:p>
          <a:p>
            <a:pPr marL="9525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Although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these sources are observed with other missions such as RXTE, INTEGRAL and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NuSTAR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, Insight-HXMT’s sensitivity especially above 80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will provide more stringent results on the hard X-ray properties of the sources.</a:t>
            </a:r>
            <a:endParaRPr lang="tr-TR" sz="16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292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5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95536" y="1124742"/>
            <a:ext cx="3677696" cy="41764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666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4U 0142+61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;</a:t>
            </a:r>
          </a:p>
          <a:p>
            <a:pPr marL="9525" algn="just">
              <a:lnSpc>
                <a:spcPct val="150000"/>
              </a:lnSpc>
              <a:tabLst>
                <a:tab pos="363538" algn="l"/>
              </a:tabLst>
            </a:pP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	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O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ne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of the brightest 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magnetars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below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10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keV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It has a spin period  of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≈8.6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s.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luminosity of the source is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≈1.05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35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erg/s and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unabsorbed flux is 6.79 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-11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erg/cm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2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/s.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The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>
                <a:solidFill>
                  <a:srgbClr val="1F497D"/>
                </a:solidFill>
                <a:latin typeface="Calibri"/>
              </a:rPr>
              <a:t>P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ulse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profile morphology is highly changing with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energy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pulsed fraction increases from 10% at 20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to 100% between 80 and 100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.</a:t>
            </a:r>
            <a:endParaRPr lang="tr-TR" sz="20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52663"/>
            <a:ext cx="4747240" cy="4392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875" y="5562318"/>
            <a:ext cx="317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Kuiper</a:t>
            </a:r>
            <a:r>
              <a:rPr lang="da-D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et al. 2006, ApJ, 645, 556 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62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95536" y="1124743"/>
            <a:ext cx="8286480" cy="21602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666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1E 1841-045</a:t>
            </a: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;</a:t>
            </a:r>
            <a:endParaRPr lang="tr-TR" sz="2000" b="1" dirty="0">
              <a:solidFill>
                <a:srgbClr val="1F497D"/>
              </a:solidFill>
              <a:latin typeface="Calibri"/>
            </a:endParaRPr>
          </a:p>
          <a:p>
            <a:pPr marL="9525" algn="just">
              <a:lnSpc>
                <a:spcPct val="150000"/>
              </a:lnSpc>
              <a:tabLst>
                <a:tab pos="363538" algn="l"/>
              </a:tabLst>
            </a:pPr>
            <a:r>
              <a:rPr lang="tr-TR" sz="2000" b="1" dirty="0" smtClean="0">
                <a:solidFill>
                  <a:srgbClr val="1F497D"/>
                </a:solidFill>
                <a:latin typeface="Calibri"/>
              </a:rPr>
              <a:t>	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A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nother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bright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magnetar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with a spin period of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≈11.8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s.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luminosity of the source is ≈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1.8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35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and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unabsorbed flux is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≈2.1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-11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cm</a:t>
            </a:r>
            <a:r>
              <a:rPr lang="en-US" sz="1600" b="1" baseline="30000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s.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As seen in the 4U 0142+61 pulse morphology of 1E 1841-045 changes and pulsed fraction increases with energy  </a:t>
            </a:r>
            <a:endParaRPr lang="tr-TR" sz="1600" b="1" dirty="0" smtClean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53" y="3429000"/>
            <a:ext cx="7391045" cy="1751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809" y="5260904"/>
            <a:ext cx="286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An, H. et al. 2013, ApJ, 779, 163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66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7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95536" y="1124743"/>
            <a:ext cx="4464496" cy="50337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666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latin typeface="Calibri"/>
              </a:rPr>
              <a:t>1E 1048-5937</a:t>
            </a:r>
            <a:r>
              <a:rPr lang="tr-TR" sz="2000" b="1" dirty="0">
                <a:solidFill>
                  <a:srgbClr val="1F497D"/>
                </a:solidFill>
                <a:latin typeface="Calibri"/>
              </a:rPr>
              <a:t>;</a:t>
            </a:r>
          </a:p>
          <a:p>
            <a:pPr marL="9525" algn="just">
              <a:lnSpc>
                <a:spcPct val="150000"/>
              </a:lnSpc>
              <a:tabLst>
                <a:tab pos="363538" algn="l"/>
              </a:tabLst>
            </a:pP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	V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ery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interesting source with its bursting activity, glitches and the first anti-glitch detection in conjunction with a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burst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The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luminosity of the source in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range is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≈1.7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34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the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unabsorbed flux is 1.4 x10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-11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cm</a:t>
            </a:r>
            <a:r>
              <a:rPr lang="en-US" sz="1600" b="1" baseline="30000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s.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V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ery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weak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Hard X-ray emission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Kuiper et al.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2006). Pulsations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above 20.0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using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NuSTAR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observations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One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the peaks in the pulse profile shifts along energy range. As seen in the other sources pulse profile morphology and pulsed fraction of 1E 2259+586 change in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energy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endParaRPr lang="tr-TR" sz="16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66" y="1124743"/>
            <a:ext cx="2916324" cy="407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15123" y="5267856"/>
            <a:ext cx="317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Kuiper</a:t>
            </a:r>
            <a:r>
              <a:rPr lang="da-D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et al. 2006, ApJ, 645, 556 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8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88224" y="6400125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8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395536" y="1124743"/>
            <a:ext cx="4464496" cy="50337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666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latin typeface="Calibri"/>
              </a:rPr>
              <a:t>1E 1048-5937</a:t>
            </a:r>
            <a:r>
              <a:rPr lang="tr-TR" sz="2000" b="1" dirty="0">
                <a:solidFill>
                  <a:srgbClr val="1F497D"/>
                </a:solidFill>
                <a:latin typeface="Calibri"/>
              </a:rPr>
              <a:t>;</a:t>
            </a:r>
          </a:p>
          <a:p>
            <a:pPr marL="9525" algn="just">
              <a:lnSpc>
                <a:spcPct val="150000"/>
              </a:lnSpc>
              <a:tabLst>
                <a:tab pos="363538" algn="l"/>
              </a:tabLst>
            </a:pP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	V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ery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interesting source with its bursting activity, glitches and the first anti-glitch detection in conjunction with a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burst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The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luminosity of the source in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range is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≈1.7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34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and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the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unabsorbed flux is 1.4 x10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-11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cm</a:t>
            </a:r>
            <a:r>
              <a:rPr lang="en-US" sz="1600" b="1" baseline="30000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s.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V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ery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weak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Hard X-ray emission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(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Kuiper et al.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2006). Pulsations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above 20.0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using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NuSTAR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observations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One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the peaks in the pulse profile shifts along energy range. As seen in the other sources pulse profile morphology and pulsed fraction of 1E 2259+586 change in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energy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endParaRPr lang="tr-TR" sz="16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Image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932040" y="1700808"/>
            <a:ext cx="3956938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1547" y="4746630"/>
            <a:ext cx="2928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Vogel, J. et al. 2014, ApJ, 789, 75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5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88224" y="6400125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45B8B2EA-F329-4EFA-92D2-D35A55F1F053}" type="slidenum">
              <a:rPr lang="en-US" sz="1200">
                <a:solidFill>
                  <a:srgbClr val="8B8B8B"/>
                </a:solidFill>
                <a:latin typeface="Calibri"/>
              </a:rPr>
              <a:pPr/>
              <a:t>9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95536" y="142920"/>
            <a:ext cx="8424936" cy="10538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tr-TR" sz="3200" b="1" dirty="0" smtClean="0">
                <a:solidFill>
                  <a:srgbClr val="1F497D"/>
                </a:solidFill>
                <a:latin typeface="Calibri"/>
              </a:rPr>
              <a:t>Magnetars Target List</a:t>
            </a:r>
            <a:endParaRPr sz="1400" dirty="0">
              <a:solidFill>
                <a:prstClr val="black"/>
              </a:solidFill>
            </a:endParaRPr>
          </a:p>
          <a:p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395536" y="1124743"/>
            <a:ext cx="3890490" cy="50337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marL="176213" indent="-1666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97D"/>
                </a:solidFill>
                <a:latin typeface="Calibri"/>
              </a:rPr>
              <a:t>1E 2259+586</a:t>
            </a:r>
            <a:r>
              <a:rPr lang="tr-TR" sz="2000" b="1" dirty="0">
                <a:solidFill>
                  <a:srgbClr val="1F497D"/>
                </a:solidFill>
                <a:latin typeface="Calibri"/>
              </a:rPr>
              <a:t>;</a:t>
            </a:r>
          </a:p>
          <a:p>
            <a:pPr marL="9525" algn="just">
              <a:lnSpc>
                <a:spcPct val="150000"/>
              </a:lnSpc>
              <a:tabLst>
                <a:tab pos="363538" algn="l"/>
              </a:tabLst>
            </a:pP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	</a:t>
            </a:r>
            <a:r>
              <a:rPr lang="tr-TR" sz="1600" b="1" dirty="0">
                <a:solidFill>
                  <a:srgbClr val="1F497D"/>
                </a:solidFill>
                <a:latin typeface="Calibri"/>
              </a:rPr>
              <a:t>A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nother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bright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magnetar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. The luminosity of the source in 2 – 10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energy range is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≈4.9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34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and its unabsorbed flux in the same energy range is ≈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5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x 10</a:t>
            </a:r>
            <a:r>
              <a:rPr lang="en-US" sz="1600" b="1" baseline="30000" dirty="0">
                <a:solidFill>
                  <a:srgbClr val="1F497D"/>
                </a:solidFill>
                <a:latin typeface="Calibri"/>
              </a:rPr>
              <a:t>-12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erg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cm</a:t>
            </a:r>
            <a:r>
              <a:rPr lang="tr-TR" sz="1600" b="1" baseline="30000" dirty="0" smtClean="0">
                <a:solidFill>
                  <a:srgbClr val="1F497D"/>
                </a:solidFill>
                <a:latin typeface="Calibri"/>
              </a:rPr>
              <a:t>2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/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s.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Search for hard X-ray emission with RXTE from this source resulted in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no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detection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. 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NuSTAR</a:t>
            </a:r>
            <a:r>
              <a:rPr lang="tr-TR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detect</a:t>
            </a:r>
            <a:r>
              <a:rPr lang="tr-TR" sz="1600" b="1" dirty="0" err="1" smtClean="0">
                <a:solidFill>
                  <a:srgbClr val="1F497D"/>
                </a:solidFill>
                <a:latin typeface="Calibri"/>
              </a:rPr>
              <a:t>ed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this </a:t>
            </a:r>
            <a:r>
              <a:rPr lang="en-US" sz="1600" b="1" dirty="0" err="1">
                <a:solidFill>
                  <a:srgbClr val="1F497D"/>
                </a:solidFill>
                <a:latin typeface="Calibri"/>
              </a:rPr>
              <a:t>magnetar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 up to 20 </a:t>
            </a:r>
            <a:r>
              <a:rPr lang="en-US" sz="1600" b="1" dirty="0" err="1" smtClean="0">
                <a:solidFill>
                  <a:srgbClr val="1F497D"/>
                </a:solidFill>
                <a:latin typeface="Calibri"/>
              </a:rPr>
              <a:t>keV</a:t>
            </a: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. </a:t>
            </a:r>
            <a:r>
              <a:rPr lang="en-US" sz="1600" b="1" dirty="0">
                <a:solidFill>
                  <a:srgbClr val="1F497D"/>
                </a:solidFill>
                <a:latin typeface="Calibri"/>
              </a:rPr>
              <a:t>However, their analysis showed that long exposure observations are needed for modelling this source’s emission since it is weak in the hard X-ray band.</a:t>
            </a:r>
            <a:endParaRPr lang="tr-TR" sz="16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26" y="1340767"/>
            <a:ext cx="4641429" cy="34563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1978" y="4970009"/>
            <a:ext cx="2928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Yang, C. et al. 2016, ApJ, 831, 80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746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14966</TotalTime>
  <Words>568</Words>
  <Application>Microsoft Office PowerPoint</Application>
  <PresentationFormat>On-screen Show (4:3)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DejaVu Sans</vt:lpstr>
      <vt:lpstr>StarSymbol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</dc:creator>
  <cp:lastModifiedBy>Can</cp:lastModifiedBy>
  <cp:revision>280</cp:revision>
  <dcterms:modified xsi:type="dcterms:W3CDTF">2018-04-11T13:38:55Z</dcterms:modified>
</cp:coreProperties>
</file>