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9" r:id="rId3"/>
    <p:sldId id="297" r:id="rId4"/>
    <p:sldId id="298" r:id="rId5"/>
    <p:sldId id="315" r:id="rId6"/>
    <p:sldId id="316" r:id="rId7"/>
    <p:sldId id="310" r:id="rId8"/>
    <p:sldId id="301" r:id="rId9"/>
    <p:sldId id="302" r:id="rId10"/>
    <p:sldId id="303" r:id="rId11"/>
    <p:sldId id="306" r:id="rId12"/>
    <p:sldId id="312" r:id="rId13"/>
    <p:sldId id="313" r:id="rId14"/>
    <p:sldId id="323" r:id="rId15"/>
    <p:sldId id="324" r:id="rId16"/>
    <p:sldId id="318" r:id="rId17"/>
    <p:sldId id="314" r:id="rId18"/>
    <p:sldId id="319" r:id="rId19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8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4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8F7AE8-9C67-417F-8160-63D0E0D660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06B54-F9C7-49E2-806D-F3ED2A4D94B3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2CAC0-5363-4EF5-9A43-01D8DE05B60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560" y="1974850"/>
            <a:ext cx="7992888" cy="1358900"/>
          </a:xfrm>
        </p:spPr>
        <p:txBody>
          <a:bodyPr anchor="b"/>
          <a:lstStyle>
            <a:lvl1pPr algn="ctr">
              <a:defRPr sz="4000" i="0" baseline="0"/>
            </a:lvl1pPr>
          </a:lstStyle>
          <a:p>
            <a:endParaRPr lang="de-DE" altLang="en-US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3913" y="3495675"/>
            <a:ext cx="7493000" cy="1446213"/>
          </a:xfrm>
        </p:spPr>
        <p:txBody>
          <a:bodyPr/>
          <a:lstStyle>
            <a:lvl1pPr marL="0" indent="0" algn="ctr">
              <a:buFontTx/>
              <a:buNone/>
              <a:defRPr lang="en-US" altLang="zh-CN" sz="2000" baseline="0" smtClean="0">
                <a:effectLst/>
              </a:defRPr>
            </a:lvl1pPr>
          </a:lstStyle>
          <a:p>
            <a:endParaRPr lang="de-DE" altLang="en-US" dirty="0" smtClean="0"/>
          </a:p>
          <a:p>
            <a:r>
              <a:rPr lang="de-DE" altLang="en-US" dirty="0" smtClean="0"/>
              <a:t>                                                                                            Long Ji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667000" y="5724525"/>
            <a:ext cx="1400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Arial" charset="0"/>
              <a:buNone/>
            </a:pPr>
            <a:endParaRPr lang="de-DE" sz="2400" noProof="1">
              <a:latin typeface="Myriad Pro" pitchFamily="34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0" y="6492875"/>
            <a:ext cx="9144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sz="1600" b="1" noProof="1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434" name="Picture 10" descr="xEKUT_WortBildMarke_W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81" y="352425"/>
            <a:ext cx="2806700" cy="727075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976" y="361102"/>
            <a:ext cx="3781296" cy="71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 smtClean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1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1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25914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25914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467544" y="3861048"/>
            <a:ext cx="4038600" cy="237626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4644008" y="3861048"/>
            <a:ext cx="4038600" cy="237626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19256" cy="25914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467544" y="3861048"/>
            <a:ext cx="8208912" cy="2376264"/>
          </a:xfr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6372225" cy="6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dirty="0" smtClean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 smtClean="0"/>
          </a:p>
        </p:txBody>
      </p:sp>
      <p:pic>
        <p:nvPicPr>
          <p:cNvPr id="102408" name="Picture 8" descr="sEKUT_WortBildMarke_W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233363"/>
            <a:ext cx="1752600" cy="458787"/>
          </a:xfrm>
          <a:prstGeom prst="rect">
            <a:avLst/>
          </a:prstGeom>
          <a:noFill/>
        </p:spPr>
      </p:pic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467544" y="6381328"/>
            <a:ext cx="8208963" cy="0"/>
          </a:xfrm>
          <a:prstGeom prst="line">
            <a:avLst/>
          </a:prstGeom>
          <a:noFill/>
          <a:ln w="19050">
            <a:solidFill>
              <a:srgbClr val="A51E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467544" y="980728"/>
            <a:ext cx="8243887" cy="0"/>
          </a:xfrm>
          <a:prstGeom prst="line">
            <a:avLst/>
          </a:prstGeom>
          <a:noFill/>
          <a:ln w="19050">
            <a:solidFill>
              <a:srgbClr val="B4A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" name="Textplatzhalter 5"/>
          <p:cNvSpPr txBox="1">
            <a:spLocks/>
          </p:cNvSpPr>
          <p:nvPr/>
        </p:nvSpPr>
        <p:spPr>
          <a:xfrm>
            <a:off x="468313" y="6381328"/>
            <a:ext cx="6048375" cy="3607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/>
            </a:lvl1pPr>
            <a:lvl5pPr>
              <a:buFont typeface="Arial" pitchFamily="34" charset="0"/>
              <a:buChar char="•"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1E37"/>
              </a:buClr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6984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2018.01@IHEP</a:t>
            </a:r>
            <a:endParaRPr lang="en-US" altLang="zh-CN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F7B42E74-A930-4220-A8BA-1C65E46CA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platzhalter 5"/>
          <p:cNvSpPr txBox="1">
            <a:spLocks/>
          </p:cNvSpPr>
          <p:nvPr userDrawn="1"/>
        </p:nvSpPr>
        <p:spPr>
          <a:xfrm>
            <a:off x="468313" y="6381328"/>
            <a:ext cx="6048375" cy="3607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/>
            </a:lvl1pPr>
            <a:lvl5pPr>
              <a:buFont typeface="Arial" pitchFamily="34" charset="0"/>
              <a:buChar char="•"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1E37"/>
              </a:buClr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6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None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1E37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Spectral decomposition analysis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365104"/>
            <a:ext cx="7493000" cy="1446213"/>
          </a:xfrm>
        </p:spPr>
        <p:txBody>
          <a:bodyPr/>
          <a:lstStyle/>
          <a:p>
            <a:endParaRPr lang="de-DE" altLang="en-US" dirty="0"/>
          </a:p>
          <a:p>
            <a:r>
              <a:rPr lang="de-DE" altLang="en-US" dirty="0"/>
              <a:t>                                                                                            Long Ji</a:t>
            </a:r>
          </a:p>
          <a:p>
            <a:r>
              <a:rPr lang="en-US" altLang="zh-CN" dirty="0" smtClean="0"/>
              <a:t>                                                                           </a:t>
            </a:r>
            <a:r>
              <a:rPr lang="en-US" altLang="zh-CN" dirty="0" smtClean="0"/>
              <a:t>       2018.1@IHEP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35586"/>
            <a:ext cx="3795311" cy="5201702"/>
          </a:xfrm>
        </p:spPr>
        <p:txBody>
          <a:bodyPr/>
          <a:lstStyle/>
          <a:p>
            <a:r>
              <a:rPr lang="en-US" altLang="zh-CN" sz="2400" dirty="0" smtClean="0"/>
              <a:t>Does the principal </a:t>
            </a:r>
            <a:r>
              <a:rPr lang="en-US" altLang="zh-CN" sz="2400" dirty="0"/>
              <a:t>component </a:t>
            </a:r>
            <a:r>
              <a:rPr lang="en-US" altLang="zh-CN" sz="2400" dirty="0" smtClean="0"/>
              <a:t>correspond to the pulsation?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Check the PSD of each component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k=1 component contributes rarely all the power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Principal component 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2018.01@IHEP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268760"/>
            <a:ext cx="488451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Produce </a:t>
            </a:r>
            <a:r>
              <a:rPr lang="en-US" altLang="zh-CN" dirty="0"/>
              <a:t>a </a:t>
            </a:r>
            <a:r>
              <a:rPr lang="en-US" altLang="zh-CN" dirty="0" smtClean="0"/>
              <a:t>modified database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Principal component 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2018.01@IHEP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42" y="1844824"/>
            <a:ext cx="3562411" cy="4280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27584" y="2838076"/>
                <a:ext cx="2685158" cy="871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𝒏𝒆𝒘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pt-BR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altLang="zh-CN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altLang="zh-CN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38076"/>
                <a:ext cx="2685158" cy="871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non-negative matrix factorization (NMF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2018.01@IHEP</a:t>
            </a:r>
            <a:endParaRPr lang="en-US" altLang="zh-CN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125538"/>
                <a:ext cx="8229600" cy="505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Further constraint:</a:t>
                </a:r>
              </a:p>
              <a:p>
                <a:pPr marL="0" indent="0">
                  <a:buNone/>
                </a:pPr>
                <a:r>
                  <a:rPr lang="en-US" altLang="zh-CN" sz="2400" b="1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nary>
                      <m:naryPr>
                        <m:chr m:val="∑"/>
                        <m:ctrlPr>
                          <a:rPr lang="pt-BR" altLang="zh-CN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sz="24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nary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should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sz="2400" b="0" dirty="0" smtClean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Different from PCA:</a:t>
                </a:r>
              </a:p>
              <a:p>
                <a:pPr lvl="1"/>
                <a:r>
                  <a:rPr lang="en-US" altLang="zh-CN" dirty="0"/>
                  <a:t>NMF basis vectors are not orthogonal, can be overlap among them</a:t>
                </a:r>
              </a:p>
              <a:p>
                <a:pPr lvl="1"/>
                <a:r>
                  <a:rPr lang="en-US" altLang="zh-CN" dirty="0"/>
                  <a:t>NMF is not unique </a:t>
                </a:r>
              </a:p>
              <a:p>
                <a:pPr lvl="1"/>
                <a:r>
                  <a:rPr lang="en-US" altLang="zh-CN" dirty="0"/>
                  <a:t>Convergence only to local minimum	</a:t>
                </a:r>
              </a:p>
              <a:p>
                <a:pPr lvl="1"/>
                <a:r>
                  <a:rPr lang="en-US" altLang="zh-CN" dirty="0" err="1"/>
                  <a:t>Differerent</a:t>
                </a:r>
                <a:r>
                  <a:rPr lang="en-US" altLang="zh-CN" dirty="0"/>
                  <a:t> NMF algorithms find different factorizations and same NMF algorithm with different parameters may lead to different factorization</a:t>
                </a:r>
              </a:p>
              <a:p>
                <a:endParaRPr lang="en-US" altLang="zh-CN" sz="2400" b="0" dirty="0" smtClean="0"/>
              </a:p>
            </p:txBody>
          </p:sp>
        </mc:Choice>
        <mc:Fallback>
          <p:sp>
            <p:nvSpPr>
              <p:cNvPr id="6" name="内容占位符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5538"/>
                <a:ext cx="8229600" cy="5053691"/>
              </a:xfrm>
              <a:prstGeom prst="rect">
                <a:avLst/>
              </a:prstGeom>
              <a:blipFill>
                <a:blip r:embed="rId2"/>
                <a:stretch>
                  <a:fillRect l="-963" t="-43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non-negative matrix factorization (NMF)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2018.01@IHEP</a:t>
            </a:r>
            <a:endParaRPr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09895" y="1484784"/>
            <a:ext cx="1725801" cy="93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Example:</a:t>
            </a:r>
          </a:p>
          <a:p>
            <a:r>
              <a:rPr lang="en-US" altLang="zh-CN" dirty="0" smtClean="0"/>
              <a:t>4U 1636-536</a:t>
            </a:r>
          </a:p>
          <a:p>
            <a:r>
              <a:rPr lang="en-US" altLang="zh-CN" dirty="0" err="1" smtClean="0"/>
              <a:t>superburst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6433433" cy="38368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01213" y="530209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Koljonen</a:t>
            </a:r>
            <a:r>
              <a:rPr lang="en-US" altLang="zh-CN" dirty="0" smtClean="0"/>
              <a:t> et al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5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317" y="1053554"/>
            <a:ext cx="4660458" cy="511175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non-negative matrix factorization (NMF)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2018.01@IHEP</a:t>
            </a:r>
            <a:endParaRPr lang="en-US" altLang="zh-CN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107504" y="116767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Decompose to 2 components:</a:t>
            </a:r>
          </a:p>
          <a:p>
            <a:r>
              <a:rPr lang="en-US" altLang="zh-CN" dirty="0" smtClean="0"/>
              <a:t>   1: k=1 spreading layer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2: k=2,3 burst</a:t>
            </a:r>
          </a:p>
          <a:p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03" y="2120276"/>
            <a:ext cx="3851920" cy="1752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39" y="3881842"/>
            <a:ext cx="3238421" cy="24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Extract the spectra of SL (</a:t>
            </a:r>
            <a:r>
              <a:rPr lang="en-US" altLang="zh-CN" dirty="0" err="1"/>
              <a:t>C</a:t>
            </a:r>
            <a:r>
              <a:rPr lang="en-US" altLang="zh-CN" dirty="0" err="1" smtClean="0"/>
              <a:t>ompTT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non-negative matrix factorization (NMF)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2018.01@IHEP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780030"/>
            <a:ext cx="2434423" cy="23106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4" y="4387895"/>
            <a:ext cx="5630975" cy="18799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82287" y="4941168"/>
                <a:ext cx="3261638" cy="66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Independently get the flux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1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zh-CN" b="1" i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pHide m:val="on"/>
                        <m:ctrlPr>
                          <a:rPr lang="pt-BR" altLang="zh-C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i="1" dirty="0">
                            <a:latin typeface="Cambria Math" panose="02040503050406030204" pitchFamily="18" charset="0"/>
                          </a:rPr>
                          <m:t>=2,3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87" y="4941168"/>
                <a:ext cx="3261638" cy="665823"/>
              </a:xfrm>
              <a:prstGeom prst="rect">
                <a:avLst/>
              </a:prstGeom>
              <a:blipFill>
                <a:blip r:embed="rId4"/>
                <a:stretch>
                  <a:fillRect l="-1682" t="-24771" b="-100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2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b="1" dirty="0" smtClean="0"/>
              <a:t>Pros</a:t>
            </a:r>
          </a:p>
          <a:p>
            <a:pPr lvl="1"/>
            <a:r>
              <a:rPr lang="en-US" altLang="zh-CN" dirty="0" smtClean="0"/>
              <a:t>can </a:t>
            </a:r>
            <a:r>
              <a:rPr lang="en-US" altLang="zh-CN" dirty="0"/>
              <a:t>deal with large datasets</a:t>
            </a:r>
            <a:endParaRPr lang="en-US" altLang="zh-CN" b="1" dirty="0" smtClean="0"/>
          </a:p>
          <a:p>
            <a:pPr lvl="1"/>
            <a:r>
              <a:rPr lang="en-US" altLang="zh-CN" dirty="0"/>
              <a:t>r</a:t>
            </a:r>
            <a:r>
              <a:rPr lang="en-US" altLang="zh-CN" dirty="0" smtClean="0"/>
              <a:t>eflect our intuitions about the data</a:t>
            </a:r>
          </a:p>
          <a:p>
            <a:pPr lvl="1"/>
            <a:r>
              <a:rPr lang="en-US" altLang="zh-CN" dirty="0"/>
              <a:t>no special assumptions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b="1" dirty="0" smtClean="0"/>
              <a:t>Cons</a:t>
            </a:r>
          </a:p>
          <a:p>
            <a:pPr lvl="1"/>
            <a:r>
              <a:rPr lang="en-US" altLang="zh-CN" dirty="0" smtClean="0"/>
              <a:t>Non-linear </a:t>
            </a:r>
            <a:r>
              <a:rPr lang="en-US" altLang="zh-CN" dirty="0"/>
              <a:t>structure is hard to </a:t>
            </a:r>
            <a:r>
              <a:rPr lang="en-US" altLang="zh-CN" dirty="0" smtClean="0"/>
              <a:t>model</a:t>
            </a:r>
          </a:p>
          <a:p>
            <a:pPr lvl="1"/>
            <a:r>
              <a:rPr lang="en-US" altLang="zh-CN" dirty="0" smtClean="0"/>
              <a:t>Black box, i.e., the </a:t>
            </a:r>
            <a:r>
              <a:rPr lang="en-US" altLang="zh-CN" dirty="0"/>
              <a:t>meaning of the original variables may be difficult to assess</a:t>
            </a:r>
            <a:endParaRPr lang="en-US" altLang="zh-CN" dirty="0"/>
          </a:p>
          <a:p>
            <a:pPr lvl="1"/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2018.01@IHEP</a:t>
            </a:r>
            <a:endParaRPr lang="en-US" altLang="zh-CN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7164288" y="5085184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</a:rPr>
              <a:t>Thanks!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467" y="4656321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 C</a:t>
            </a:r>
            <a:r>
              <a:rPr lang="en-US" altLang="zh-CN" b="1" dirty="0" smtClean="0">
                <a:solidFill>
                  <a:srgbClr val="FF0000"/>
                </a:solidFill>
              </a:rPr>
              <a:t>aution</a:t>
            </a:r>
            <a:r>
              <a:rPr lang="en-US" altLang="zh-CN" b="1" dirty="0" smtClean="0"/>
              <a:t>: Computer does </a:t>
            </a:r>
            <a:r>
              <a:rPr lang="en-US" altLang="zh-CN" b="1" dirty="0"/>
              <a:t>not always give a correct decomposition into </a:t>
            </a:r>
            <a:r>
              <a:rPr lang="en-US" altLang="zh-CN" b="1" dirty="0" smtClean="0"/>
              <a:t>parts!!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904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Detailed process:</a:t>
            </a:r>
          </a:p>
          <a:p>
            <a:pPr lvl="1"/>
            <a:r>
              <a:rPr lang="en-US" altLang="zh-CN" dirty="0" smtClean="0"/>
              <a:t>1,</a:t>
            </a:r>
            <a:r>
              <a:rPr lang="en-US" altLang="zh-CN" dirty="0"/>
              <a:t> </a:t>
            </a:r>
            <a:r>
              <a:rPr lang="en-US" altLang="zh-CN" dirty="0" smtClean="0"/>
              <a:t>whitening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2, calculating covariance matrix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3, computing the eigenvalues and eigenvectors of          ,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4, </a:t>
            </a:r>
            <a:r>
              <a:rPr lang="en-US" altLang="zh-CN" dirty="0"/>
              <a:t>Principal </a:t>
            </a:r>
            <a:r>
              <a:rPr lang="en-US" altLang="zh-CN" dirty="0" smtClean="0"/>
              <a:t>component is                     , where 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Principal component 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2018.01@IHEP</a:t>
            </a:r>
            <a:endParaRPr lang="en-US" altLang="zh-CN" dirty="0" smtClean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3131840" y="1412776"/>
          <a:ext cx="1786632" cy="122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3" imgW="965160" imgH="660240" progId="Equation.DSMT4">
                  <p:embed/>
                </p:oleObj>
              </mc:Choice>
              <mc:Fallback>
                <p:oleObj name="Equation" r:id="rId3" imgW="965160" imgH="66024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1412776"/>
                        <a:ext cx="1786632" cy="1222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5292080" y="2492896"/>
          <a:ext cx="2636616" cy="55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5" imgW="1155600" imgH="241200" progId="Equation.DSMT4">
                  <p:embed/>
                </p:oleObj>
              </mc:Choice>
              <mc:Fallback>
                <p:oleObj name="Equation" r:id="rId5" imgW="1155600" imgH="24120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2492896"/>
                        <a:ext cx="2636616" cy="55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7452320" y="3399762"/>
          <a:ext cx="615048" cy="46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52320" y="3399762"/>
                        <a:ext cx="615048" cy="461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1547664" y="3819158"/>
          <a:ext cx="1741545" cy="50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664" y="3819158"/>
                        <a:ext cx="1741545" cy="509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4355976" y="4554538"/>
          <a:ext cx="17240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11" imgW="965160" imgH="431640" progId="Equation.DSMT4">
                  <p:embed/>
                </p:oleObj>
              </mc:Choice>
              <mc:Fallback>
                <p:oleObj name="Equation" r:id="rId11" imgW="965160" imgH="43164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5976" y="4554538"/>
                        <a:ext cx="1724025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6948264" y="4677526"/>
          <a:ext cx="2264769" cy="55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13" imgW="990360" imgH="241200" progId="Equation.DSMT4">
                  <p:embed/>
                </p:oleObj>
              </mc:Choice>
              <mc:Fallback>
                <p:oleObj name="Equation" r:id="rId13" imgW="990360" imgH="24120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48264" y="4677526"/>
                        <a:ext cx="2264769" cy="551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椭圆 12"/>
          <p:cNvSpPr/>
          <p:nvPr/>
        </p:nvSpPr>
        <p:spPr>
          <a:xfrm>
            <a:off x="5224240" y="4605518"/>
            <a:ext cx="855762" cy="6236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107454" y="4204034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Different spectral shape</a:t>
            </a:r>
            <a:endParaRPr lang="zh-CN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07904" y="5301208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+mn-lt"/>
              </a:rPr>
              <a:t>Variability of each eigenvector </a:t>
            </a:r>
            <a:endParaRPr lang="zh-CN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698007" y="4686842"/>
            <a:ext cx="666081" cy="4703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8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2018.01@IHEP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689952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traditional methods of </a:t>
            </a:r>
            <a:r>
              <a:rPr lang="en-US" altLang="zh-CN" dirty="0"/>
              <a:t>data </a:t>
            </a:r>
            <a:r>
              <a:rPr lang="en-US" altLang="zh-CN" dirty="0" smtClean="0"/>
              <a:t>analysis</a:t>
            </a:r>
          </a:p>
          <a:p>
            <a:pPr lvl="1"/>
            <a:r>
              <a:rPr lang="en-US" altLang="zh-CN" dirty="0" smtClean="0"/>
              <a:t>Light curve</a:t>
            </a:r>
          </a:p>
          <a:p>
            <a:pPr lvl="1"/>
            <a:r>
              <a:rPr lang="en-US" altLang="zh-CN" dirty="0"/>
              <a:t>Spectral</a:t>
            </a:r>
          </a:p>
          <a:p>
            <a:pPr lvl="1"/>
            <a:r>
              <a:rPr lang="en-US" altLang="zh-CN" dirty="0"/>
              <a:t>Timing (</a:t>
            </a:r>
            <a:r>
              <a:rPr lang="en-US" altLang="zh-CN" dirty="0" smtClean="0"/>
              <a:t>power/cross/lag </a:t>
            </a:r>
            <a:r>
              <a:rPr lang="en-US" altLang="zh-CN" dirty="0"/>
              <a:t>spectrum)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Can </a:t>
            </a:r>
            <a:r>
              <a:rPr lang="en-US" altLang="zh-CN" dirty="0"/>
              <a:t>we </a:t>
            </a:r>
            <a:r>
              <a:rPr lang="en-US" altLang="zh-CN" dirty="0" smtClean="0"/>
              <a:t>combine them?</a:t>
            </a:r>
          </a:p>
          <a:p>
            <a:pPr lvl="1"/>
            <a:r>
              <a:rPr lang="en-US" altLang="zh-CN" dirty="0" smtClean="0"/>
              <a:t>Spectral-timing analysis</a:t>
            </a:r>
          </a:p>
          <a:p>
            <a:pPr lvl="1"/>
            <a:r>
              <a:rPr lang="en-US" altLang="zh-CN" dirty="0"/>
              <a:t>Spectral decomposition analysis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  <a:endParaRPr lang="en-US" altLang="zh-CN" dirty="0" smtClean="0"/>
          </a:p>
        </p:txBody>
      </p:sp>
      <p:grpSp>
        <p:nvGrpSpPr>
          <p:cNvPr id="10" name="组合 9"/>
          <p:cNvGrpSpPr/>
          <p:nvPr/>
        </p:nvGrpSpPr>
        <p:grpSpPr>
          <a:xfrm>
            <a:off x="5934980" y="981522"/>
            <a:ext cx="3034680" cy="2322373"/>
            <a:chOff x="5868144" y="1628800"/>
            <a:chExt cx="3034680" cy="23223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8144" y="1628800"/>
              <a:ext cx="3034680" cy="232237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864490" y="1772816"/>
              <a:ext cx="144016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320" y="4881779"/>
            <a:ext cx="3612800" cy="14299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606060"/>
            <a:ext cx="3389126" cy="26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principal </a:t>
            </a:r>
            <a:r>
              <a:rPr lang="en-US" altLang="zh-CN" dirty="0"/>
              <a:t>component analysis (PCA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non-negative </a:t>
            </a:r>
            <a:r>
              <a:rPr lang="en-US" altLang="zh-CN" dirty="0"/>
              <a:t>matrix factorization (NMF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1"/>
              <p:cNvSpPr txBox="1">
                <a:spLocks/>
              </p:cNvSpPr>
              <p:nvPr/>
            </p:nvSpPr>
            <p:spPr bwMode="auto">
              <a:xfrm>
                <a:off x="755576" y="3212976"/>
                <a:ext cx="5842992" cy="2879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None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A51E3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4000" i="1" kern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4000" i="1" kern="0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4000" kern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4000" i="1" ker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4000" kern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4000" kern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4000" kern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4000" i="1" ker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4000" kern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4000" i="1" ker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4000" i="1" kern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𝑇𝐶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CN" sz="4000" kern="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endParaRPr lang="en-US" altLang="zh-CN" kern="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endParaRPr lang="en-US" altLang="zh-CN" kern="0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" name="内容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212976"/>
                <a:ext cx="5842992" cy="2879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521878" y="5267541"/>
            <a:ext cx="4348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+mj-lt"/>
              </a:rPr>
              <a:t>lightcurve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for each channel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624" y="3076550"/>
            <a:ext cx="3384376" cy="2071928"/>
            <a:chOff x="1152560" y="3502639"/>
            <a:chExt cx="3384376" cy="2071928"/>
          </a:xfrm>
        </p:grpSpPr>
        <p:sp>
          <p:nvSpPr>
            <p:cNvPr id="8" name="圆角矩形 7"/>
            <p:cNvSpPr/>
            <p:nvPr/>
          </p:nvSpPr>
          <p:spPr>
            <a:xfrm>
              <a:off x="1152560" y="3502639"/>
              <a:ext cx="3384376" cy="760574"/>
            </a:xfrm>
            <a:prstGeom prst="roundRect">
              <a:avLst/>
            </a:prstGeom>
            <a:solidFill>
              <a:srgbClr val="002060">
                <a:alpha val="0"/>
              </a:srgbClr>
            </a:solidFill>
            <a:ln w="381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52560" y="3520002"/>
              <a:ext cx="1080120" cy="205456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66624" y="3093913"/>
            <a:ext cx="307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+mj-lt"/>
              </a:rPr>
              <a:t>The spectrum for T=0</a:t>
            </a:r>
            <a:endParaRPr lang="zh-CN" altLang="en-US" sz="24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077172" y="3806901"/>
                <a:ext cx="3527276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172" y="3806901"/>
                <a:ext cx="3527276" cy="1100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4695059" y="4820864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Decomposing it into several components </a:t>
            </a:r>
          </a:p>
          <a:p>
            <a:r>
              <a:rPr lang="en-US" altLang="zh-CN" dirty="0" smtClean="0"/>
              <a:t>                              But how?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59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52973"/>
            <a:ext cx="1800200" cy="378042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rincipal </a:t>
            </a:r>
            <a:r>
              <a:rPr lang="en-US" altLang="zh-CN" dirty="0"/>
              <a:t>component </a:t>
            </a:r>
            <a:r>
              <a:rPr lang="en-US" altLang="zh-CN" dirty="0" smtClean="0"/>
              <a:t>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152973"/>
            <a:ext cx="4025959" cy="41199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91880" y="5609033"/>
            <a:ext cx="54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Find the </a:t>
            </a:r>
            <a:r>
              <a:rPr lang="en-US" altLang="zh-CN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direction </a:t>
            </a:r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having </a:t>
            </a:r>
            <a:r>
              <a:rPr lang="en-US" altLang="zh-CN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max </a:t>
            </a:r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variance</a:t>
            </a:r>
            <a:endParaRPr lang="zh-CN" altLang="en-US" sz="22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840204" y="3212965"/>
            <a:ext cx="19377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5859760" y="1620427"/>
            <a:ext cx="8384" cy="1592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868144" y="2052472"/>
            <a:ext cx="1296144" cy="116050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4788024" y="2052472"/>
            <a:ext cx="1080120" cy="117726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587076" y="2685418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CN" dirty="0" smtClean="0"/>
                  <a:t>+B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endParaRPr lang="en-US" altLang="zh-CN" b="1" dirty="0" smtClean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76" y="2685418"/>
                <a:ext cx="898003" cy="369332"/>
              </a:xfrm>
              <a:prstGeom prst="rect">
                <a:avLst/>
              </a:prstGeom>
              <a:blipFill>
                <a:blip r:embed="rId4"/>
                <a:stretch>
                  <a:fillRect l="-6122" t="-10000" r="-4353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2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52973"/>
            <a:ext cx="1800200" cy="378042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rincipal </a:t>
            </a:r>
            <a:r>
              <a:rPr lang="en-US" altLang="zh-CN" dirty="0"/>
              <a:t>component </a:t>
            </a:r>
            <a:r>
              <a:rPr lang="en-US" altLang="zh-CN" dirty="0" smtClean="0"/>
              <a:t>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152973"/>
            <a:ext cx="4025959" cy="41199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91880" y="5609033"/>
            <a:ext cx="54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Find the </a:t>
            </a:r>
            <a:r>
              <a:rPr lang="en-US" altLang="zh-CN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direction </a:t>
            </a:r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having </a:t>
            </a:r>
            <a:r>
              <a:rPr lang="en-US" altLang="zh-CN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max </a:t>
            </a:r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variance</a:t>
            </a:r>
            <a:endParaRPr lang="zh-CN" altLang="en-US" sz="22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840204" y="3212965"/>
            <a:ext cx="19377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5859760" y="1620427"/>
            <a:ext cx="8384" cy="1592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868144" y="2052472"/>
            <a:ext cx="1296144" cy="116050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4788024" y="2052472"/>
            <a:ext cx="1080120" cy="117726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71600" y="1172851"/>
            <a:ext cx="1440160" cy="40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8637" y="11529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chan1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650980" y="11529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chan2</a:t>
            </a:r>
            <a:endParaRPr lang="zh-CN" altLang="en-US" dirty="0"/>
          </a:p>
        </p:txBody>
      </p:sp>
      <p:sp>
        <p:nvSpPr>
          <p:cNvPr id="12" name="下箭头 11"/>
          <p:cNvSpPr/>
          <p:nvPr/>
        </p:nvSpPr>
        <p:spPr>
          <a:xfrm>
            <a:off x="727636" y="2120894"/>
            <a:ext cx="144016" cy="2184141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2761" y="28436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6588224" y="2699628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CN" dirty="0" smtClean="0"/>
                  <a:t>+B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endParaRPr lang="en-US" altLang="zh-CN" b="1" dirty="0" smtClean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699628"/>
                <a:ext cx="898003" cy="369332"/>
              </a:xfrm>
              <a:prstGeom prst="rect">
                <a:avLst/>
              </a:prstGeom>
              <a:blipFill>
                <a:blip r:embed="rId4"/>
                <a:stretch>
                  <a:fillRect l="-6122" t="-10000" r="-4353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6576847" y="3303051"/>
            <a:ext cx="248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So A/B is meaningful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405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52973"/>
            <a:ext cx="1800200" cy="378042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rincipal </a:t>
            </a:r>
            <a:r>
              <a:rPr lang="en-US" altLang="zh-CN" dirty="0"/>
              <a:t>component </a:t>
            </a:r>
            <a:r>
              <a:rPr lang="en-US" altLang="zh-CN" dirty="0" smtClean="0"/>
              <a:t>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2018.01@IHEP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152973"/>
            <a:ext cx="4025959" cy="41199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91880" y="5609033"/>
            <a:ext cx="54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Find the </a:t>
            </a:r>
            <a:r>
              <a:rPr lang="en-US" altLang="zh-CN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direction </a:t>
            </a:r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having </a:t>
            </a:r>
            <a:r>
              <a:rPr lang="en-US" altLang="zh-CN" sz="22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max </a:t>
            </a:r>
            <a:r>
              <a:rPr lang="en-US" altLang="zh-CN" sz="2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variance</a:t>
            </a:r>
            <a:endParaRPr lang="zh-CN" altLang="en-US" sz="22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840204" y="3212965"/>
            <a:ext cx="19377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5859760" y="1620427"/>
            <a:ext cx="8384" cy="1592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868144" y="2052472"/>
            <a:ext cx="1296144" cy="116050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4788024" y="2052472"/>
            <a:ext cx="1080120" cy="117726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71600" y="1172851"/>
            <a:ext cx="1440160" cy="40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8637" y="11529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chan1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650980" y="11529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chan2</a:t>
            </a:r>
            <a:endParaRPr lang="zh-CN" altLang="en-US" dirty="0"/>
          </a:p>
        </p:txBody>
      </p:sp>
      <p:sp>
        <p:nvSpPr>
          <p:cNvPr id="12" name="下箭头 11"/>
          <p:cNvSpPr/>
          <p:nvPr/>
        </p:nvSpPr>
        <p:spPr>
          <a:xfrm>
            <a:off x="727636" y="2120894"/>
            <a:ext cx="144016" cy="2184141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2761" y="28436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624200" y="11967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</a:t>
            </a:r>
            <a:r>
              <a:rPr lang="en-US" altLang="zh-CN" dirty="0" err="1" smtClean="0"/>
              <a:t>chanN</a:t>
            </a:r>
            <a:endParaRPr lang="en-US" altLang="zh-CN" dirty="0" smtClean="0"/>
          </a:p>
        </p:txBody>
      </p:sp>
      <p:sp>
        <p:nvSpPr>
          <p:cNvPr id="21" name="文本框 20"/>
          <p:cNvSpPr txBox="1"/>
          <p:nvPr/>
        </p:nvSpPr>
        <p:spPr>
          <a:xfrm>
            <a:off x="2892506" y="31569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8813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For example: GRO J1744-28</a:t>
                </a:r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What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will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contribute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to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variance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our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data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?</m:t>
                    </m:r>
                  </m:oMath>
                </a14:m>
                <a:endParaRPr lang="en-US" altLang="zh-CN" sz="24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Periodic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variability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−−−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close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to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polar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cap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Non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periodic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variability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−−−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accretion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disk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background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etc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.</m:t>
                    </m:r>
                  </m:oMath>
                </a14:m>
                <a:endParaRPr lang="zh-CN" alt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Principal component 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2018.01@IHEP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08920"/>
            <a:ext cx="2743069" cy="39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choose “k” parameter?</a:t>
            </a:r>
          </a:p>
          <a:p>
            <a:r>
              <a:rPr lang="en-US" altLang="zh-CN" dirty="0"/>
              <a:t>Scree </a:t>
            </a:r>
            <a:r>
              <a:rPr lang="en-US" altLang="zh-CN" dirty="0" smtClean="0"/>
              <a:t>graphs, </a:t>
            </a:r>
            <a:r>
              <a:rPr lang="en-US" altLang="zh-CN" dirty="0" smtClean="0"/>
              <a:t>k=2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Principal component 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2018.01@IHEP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20888"/>
            <a:ext cx="4968552" cy="37031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292080" y="1160021"/>
                <a:ext cx="3527276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altLang="zh-CN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160021"/>
                <a:ext cx="3527276" cy="1100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2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80728"/>
            <a:ext cx="3826768" cy="5256560"/>
          </a:xfrm>
        </p:spPr>
        <p:txBody>
          <a:bodyPr/>
          <a:lstStyle/>
          <a:p>
            <a:r>
              <a:rPr lang="en-US" altLang="zh-CN" sz="2400" dirty="0" smtClean="0"/>
              <a:t>Does the principal </a:t>
            </a:r>
            <a:r>
              <a:rPr lang="en-US" altLang="zh-CN" sz="2400" dirty="0"/>
              <a:t>component </a:t>
            </a:r>
            <a:r>
              <a:rPr lang="en-US" altLang="zh-CN" sz="2400" dirty="0" smtClean="0"/>
              <a:t>correspond to the pulsation?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Check the folded </a:t>
            </a:r>
            <a:r>
              <a:rPr lang="en-US" altLang="zh-CN" sz="2400" dirty="0" err="1" smtClean="0"/>
              <a:t>lightcurve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of the principal </a:t>
            </a:r>
            <a:r>
              <a:rPr lang="en-US" altLang="zh-CN" sz="2400" dirty="0"/>
              <a:t>component</a:t>
            </a:r>
            <a:r>
              <a:rPr lang="en-US" altLang="zh-CN" sz="2400" dirty="0" smtClean="0"/>
              <a:t>  and compare with the raw data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Principal component analysis (PCA)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2E74-A930-4220-A8BA-1C65E46CAD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2018.01@IHEP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987377"/>
            <a:ext cx="5062884" cy="50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_PPT_Design">
  <a:themeElements>
    <a:clrScheme name="Benutzerdefiniertes Design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新罗马雅黑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enutzerdefiniertes Design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RA_PPT_Design</Template>
  <TotalTime>8112</TotalTime>
  <Words>414</Words>
  <Application>Microsoft Office PowerPoint</Application>
  <PresentationFormat>全屏显示(4:3)</PresentationFormat>
  <Paragraphs>147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微软雅黑</vt:lpstr>
      <vt:lpstr>Arial</vt:lpstr>
      <vt:lpstr>Cambria Math</vt:lpstr>
      <vt:lpstr>Myriad Pro</vt:lpstr>
      <vt:lpstr>Times New Roman</vt:lpstr>
      <vt:lpstr>RA_PPT_Design</vt:lpstr>
      <vt:lpstr>Equation</vt:lpstr>
      <vt:lpstr>Spectral decomposition analysis</vt:lpstr>
      <vt:lpstr>Background</vt:lpstr>
      <vt:lpstr>Outlines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non-negative matrix factorization (NMF)</vt:lpstr>
      <vt:lpstr>non-negative matrix factorization (NMF)</vt:lpstr>
      <vt:lpstr>non-negative matrix factorization (NMF)</vt:lpstr>
      <vt:lpstr>non-negative matrix factorization (NMF)</vt:lpstr>
      <vt:lpstr>Summary</vt:lpstr>
      <vt:lpstr>Principal component analysis (PCA)</vt:lpstr>
      <vt:lpstr>PowerPoint 演示文稿</vt:lpstr>
    </vt:vector>
  </TitlesOfParts>
  <Company>Uni Tübingen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 Zell</dc:creator>
  <cp:lastModifiedBy> </cp:lastModifiedBy>
  <cp:revision>2337</cp:revision>
  <dcterms:created xsi:type="dcterms:W3CDTF">2008-09-17T08:00:54Z</dcterms:created>
  <dcterms:modified xsi:type="dcterms:W3CDTF">2018-04-04T14:04:29Z</dcterms:modified>
</cp:coreProperties>
</file>