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1v" ContentType="video/m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33"/>
  </p:notesMasterIdLst>
  <p:sldIdLst>
    <p:sldId id="371" r:id="rId4"/>
    <p:sldId id="321" r:id="rId5"/>
    <p:sldId id="322" r:id="rId6"/>
    <p:sldId id="325" r:id="rId7"/>
    <p:sldId id="326" r:id="rId8"/>
    <p:sldId id="328" r:id="rId9"/>
    <p:sldId id="401" r:id="rId10"/>
    <p:sldId id="381" r:id="rId11"/>
    <p:sldId id="288" r:id="rId12"/>
    <p:sldId id="289" r:id="rId13"/>
    <p:sldId id="290" r:id="rId14"/>
    <p:sldId id="314" r:id="rId15"/>
    <p:sldId id="295" r:id="rId16"/>
    <p:sldId id="296" r:id="rId17"/>
    <p:sldId id="397" r:id="rId18"/>
    <p:sldId id="318" r:id="rId19"/>
    <p:sldId id="391" r:id="rId20"/>
    <p:sldId id="375" r:id="rId21"/>
    <p:sldId id="376" r:id="rId22"/>
    <p:sldId id="365" r:id="rId23"/>
    <p:sldId id="349" r:id="rId24"/>
    <p:sldId id="392" r:id="rId25"/>
    <p:sldId id="393" r:id="rId26"/>
    <p:sldId id="380" r:id="rId27"/>
    <p:sldId id="403" r:id="rId28"/>
    <p:sldId id="404" r:id="rId29"/>
    <p:sldId id="405" r:id="rId30"/>
    <p:sldId id="372" r:id="rId31"/>
    <p:sldId id="396" r:id="rId32"/>
  </p:sldIdLst>
  <p:sldSz cx="9144000" cy="6858000" type="screen4x3"/>
  <p:notesSz cx="7559675" cy="106918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74958" autoAdjust="0"/>
  </p:normalViewPr>
  <p:slideViewPr>
    <p:cSldViewPr>
      <p:cViewPr varScale="1">
        <p:scale>
          <a:sx n="80" d="100"/>
          <a:sy n="80" d="100"/>
        </p:scale>
        <p:origin x="37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4281488" y="0"/>
            <a:ext cx="3276600" cy="534988"/>
          </a:xfrm>
          <a:prstGeom prst="rect">
            <a:avLst/>
          </a:prstGeom>
        </p:spPr>
        <p:txBody>
          <a:bodyPr vert="horz" lIns="91440" tIns="45720" rIns="91440" bIns="45720" rtlCol="0"/>
          <a:lstStyle>
            <a:lvl1pPr algn="r">
              <a:defRPr sz="1200"/>
            </a:lvl1pPr>
          </a:lstStyle>
          <a:p>
            <a:fld id="{D6568D67-4CA0-409D-B3FD-BCE9609798DF}" type="datetimeFigureOut">
              <a:rPr lang="tr-TR" smtClean="0"/>
              <a:t>11.04.2018</a:t>
            </a:fld>
            <a:endParaRPr lang="tr-TR"/>
          </a:p>
        </p:txBody>
      </p:sp>
      <p:sp>
        <p:nvSpPr>
          <p:cNvPr id="4" name="Slide Image Placeholder 3"/>
          <p:cNvSpPr>
            <a:spLocks noGrp="1" noRot="1" noChangeAspect="1"/>
          </p:cNvSpPr>
          <p:nvPr>
            <p:ph type="sldImg" idx="2"/>
          </p:nvPr>
        </p:nvSpPr>
        <p:spPr>
          <a:xfrm>
            <a:off x="1106488" y="801688"/>
            <a:ext cx="5346700" cy="4010025"/>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755650" y="5078413"/>
            <a:ext cx="6048375" cy="48117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10155238"/>
            <a:ext cx="3276600" cy="5349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4281488" y="10155238"/>
            <a:ext cx="3276600" cy="534987"/>
          </a:xfrm>
          <a:prstGeom prst="rect">
            <a:avLst/>
          </a:prstGeom>
        </p:spPr>
        <p:txBody>
          <a:bodyPr vert="horz" lIns="91440" tIns="45720" rIns="91440" bIns="45720" rtlCol="0" anchor="b"/>
          <a:lstStyle>
            <a:lvl1pPr algn="r">
              <a:defRPr sz="1200"/>
            </a:lvl1pPr>
          </a:lstStyle>
          <a:p>
            <a:fld id="{DE4D9AED-360E-4D7C-A2CD-3771CA21E347}" type="slidenum">
              <a:rPr lang="tr-TR" smtClean="0"/>
              <a:t>‹#›</a:t>
            </a:fld>
            <a:endParaRPr lang="tr-TR"/>
          </a:p>
        </p:txBody>
      </p:sp>
    </p:spTree>
    <p:extLst>
      <p:ext uri="{BB962C8B-B14F-4D97-AF65-F5344CB8AC3E}">
        <p14:creationId xmlns:p14="http://schemas.microsoft.com/office/powerpoint/2010/main" val="261076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Welcome and Thank</a:t>
            </a:r>
            <a:r>
              <a:rPr lang="tr-TR" baseline="0" dirty="0" smtClean="0"/>
              <a:t>s.</a:t>
            </a:r>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t>1</a:t>
            </a:fld>
            <a:endParaRPr lang="tr-TR"/>
          </a:p>
        </p:txBody>
      </p:sp>
    </p:spTree>
    <p:extLst>
      <p:ext uri="{BB962C8B-B14F-4D97-AF65-F5344CB8AC3E}">
        <p14:creationId xmlns:p14="http://schemas.microsoft.com/office/powerpoint/2010/main" val="609540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t>12</a:t>
            </a:fld>
            <a:endParaRPr lang="tr-TR"/>
          </a:p>
        </p:txBody>
      </p:sp>
    </p:spTree>
    <p:extLst>
      <p:ext uri="{BB962C8B-B14F-4D97-AF65-F5344CB8AC3E}">
        <p14:creationId xmlns:p14="http://schemas.microsoft.com/office/powerpoint/2010/main" val="226163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tr-TR" dirty="0" smtClean="0"/>
              <a:t>They</a:t>
            </a:r>
            <a:r>
              <a:rPr lang="tr-TR" baseline="0" dirty="0" smtClean="0"/>
              <a:t> discuss the cut of in the decay of outburst may refer to transition from accretion stage to propeller stage. The oscilations in the light curve after outburst has not been understood yet.</a:t>
            </a:r>
            <a:endParaRPr lang="tr-TR" dirty="0" smtClean="0"/>
          </a:p>
          <a:p>
            <a:pPr marL="0" indent="0">
              <a:buFont typeface="Arial" charset="0"/>
              <a:buNone/>
            </a:pPr>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t>13</a:t>
            </a:fld>
            <a:endParaRPr lang="tr-TR"/>
          </a:p>
        </p:txBody>
      </p:sp>
    </p:spTree>
    <p:extLst>
      <p:ext uri="{BB962C8B-B14F-4D97-AF65-F5344CB8AC3E}">
        <p14:creationId xmlns:p14="http://schemas.microsoft.com/office/powerpoint/2010/main" val="226163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tr-TR" dirty="0" smtClean="0"/>
              <a:t>Mdot(t)</a:t>
            </a:r>
            <a:r>
              <a:rPr lang="tr-TR" baseline="0" dirty="0" smtClean="0"/>
              <a:t> is the mass transfer rate from outer layers to inner layer. It follows same trend in propeller stage as it shows in accretion stage.</a:t>
            </a:r>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t>14</a:t>
            </a:fld>
            <a:endParaRPr lang="tr-TR"/>
          </a:p>
        </p:txBody>
      </p:sp>
    </p:spTree>
    <p:extLst>
      <p:ext uri="{BB962C8B-B14F-4D97-AF65-F5344CB8AC3E}">
        <p14:creationId xmlns:p14="http://schemas.microsoft.com/office/powerpoint/2010/main" val="226163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tr-TR" dirty="0" smtClean="0"/>
              <a:t>Omega and Omega(Rin) can be taken from the equations at the right hand side and</a:t>
            </a:r>
            <a:r>
              <a:rPr lang="tr-TR" baseline="0" dirty="0" smtClean="0"/>
              <a:t> we can write omega in terms of Rin and Rco</a:t>
            </a:r>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solidFill>
                  <a:prstClr val="black"/>
                </a:solidFill>
              </a:rPr>
              <a:pPr/>
              <a:t>15</a:t>
            </a:fld>
            <a:endParaRPr lang="tr-TR">
              <a:solidFill>
                <a:prstClr val="black"/>
              </a:solidFill>
            </a:endParaRPr>
          </a:p>
        </p:txBody>
      </p:sp>
    </p:spTree>
    <p:extLst>
      <p:ext uri="{BB962C8B-B14F-4D97-AF65-F5344CB8AC3E}">
        <p14:creationId xmlns:p14="http://schemas.microsoft.com/office/powerpoint/2010/main" val="2881745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t>16</a:t>
            </a:fld>
            <a:endParaRPr lang="tr-TR"/>
          </a:p>
        </p:txBody>
      </p:sp>
    </p:spTree>
    <p:extLst>
      <p:ext uri="{BB962C8B-B14F-4D97-AF65-F5344CB8AC3E}">
        <p14:creationId xmlns:p14="http://schemas.microsoft.com/office/powerpoint/2010/main" val="226163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t>17</a:t>
            </a:fld>
            <a:endParaRPr lang="tr-TR"/>
          </a:p>
        </p:txBody>
      </p:sp>
    </p:spTree>
    <p:extLst>
      <p:ext uri="{BB962C8B-B14F-4D97-AF65-F5344CB8AC3E}">
        <p14:creationId xmlns:p14="http://schemas.microsoft.com/office/powerpoint/2010/main" val="226163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Analysis with Eqpair which is a hybrid model representing</a:t>
            </a:r>
            <a:r>
              <a:rPr lang="tr-TR" baseline="0" dirty="0" smtClean="0"/>
              <a:t> thermal and non-thermal component.</a:t>
            </a:r>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solidFill>
                  <a:prstClr val="black"/>
                </a:solidFill>
              </a:rPr>
              <a:pPr/>
              <a:t>18</a:t>
            </a:fld>
            <a:endParaRPr lang="tr-TR">
              <a:solidFill>
                <a:prstClr val="black"/>
              </a:solidFill>
            </a:endParaRPr>
          </a:p>
        </p:txBody>
      </p:sp>
    </p:spTree>
    <p:extLst>
      <p:ext uri="{BB962C8B-B14F-4D97-AF65-F5344CB8AC3E}">
        <p14:creationId xmlns:p14="http://schemas.microsoft.com/office/powerpoint/2010/main" val="659122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E4D9AED-360E-4D7C-A2CD-3771CA21E347}" type="slidenum">
              <a:rPr lang="tr-TR" smtClean="0"/>
              <a:t>19</a:t>
            </a:fld>
            <a:endParaRPr lang="tr-TR"/>
          </a:p>
        </p:txBody>
      </p:sp>
    </p:spTree>
    <p:extLst>
      <p:ext uri="{BB962C8B-B14F-4D97-AF65-F5344CB8AC3E}">
        <p14:creationId xmlns:p14="http://schemas.microsoft.com/office/powerpoint/2010/main" val="2984239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t>23</a:t>
            </a:fld>
            <a:endParaRPr lang="tr-TR"/>
          </a:p>
        </p:txBody>
      </p:sp>
    </p:spTree>
    <p:extLst>
      <p:ext uri="{BB962C8B-B14F-4D97-AF65-F5344CB8AC3E}">
        <p14:creationId xmlns:p14="http://schemas.microsoft.com/office/powerpoint/2010/main" val="226163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b="0" i="0" kern="1200" dirty="0" smtClean="0">
                <a:solidFill>
                  <a:schemeClr val="tx1"/>
                </a:solidFill>
                <a:effectLst/>
                <a:latin typeface="+mn-lt"/>
                <a:ea typeface="+mn-ea"/>
                <a:cs typeface="+mn-cs"/>
              </a:rPr>
              <a:t>Gnuplot: nonlinear least-squares (NLLS) Marquardt-Levenberg algorithm</a:t>
            </a:r>
          </a:p>
        </p:txBody>
      </p:sp>
      <p:sp>
        <p:nvSpPr>
          <p:cNvPr id="4" name="Slide Number Placeholder 3"/>
          <p:cNvSpPr>
            <a:spLocks noGrp="1"/>
          </p:cNvSpPr>
          <p:nvPr>
            <p:ph type="sldNum" sz="quarter" idx="10"/>
          </p:nvPr>
        </p:nvSpPr>
        <p:spPr/>
        <p:txBody>
          <a:bodyPr/>
          <a:lstStyle/>
          <a:p>
            <a:fld id="{DE4D9AED-360E-4D7C-A2CD-3771CA21E347}" type="slidenum">
              <a:rPr lang="tr-TR" smtClean="0"/>
              <a:t>24</a:t>
            </a:fld>
            <a:endParaRPr lang="tr-TR"/>
          </a:p>
        </p:txBody>
      </p:sp>
    </p:spTree>
    <p:extLst>
      <p:ext uri="{BB962C8B-B14F-4D97-AF65-F5344CB8AC3E}">
        <p14:creationId xmlns:p14="http://schemas.microsoft.com/office/powerpoint/2010/main" val="3427804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solidFill>
                  <a:prstClr val="black"/>
                </a:solidFill>
              </a:rPr>
              <a:pPr/>
              <a:t>2</a:t>
            </a:fld>
            <a:endParaRPr lang="tr-TR">
              <a:solidFill>
                <a:prstClr val="black"/>
              </a:solidFill>
            </a:endParaRPr>
          </a:p>
        </p:txBody>
      </p:sp>
    </p:spTree>
    <p:extLst>
      <p:ext uri="{BB962C8B-B14F-4D97-AF65-F5344CB8AC3E}">
        <p14:creationId xmlns:p14="http://schemas.microsoft.com/office/powerpoint/2010/main" val="152449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solidFill>
                  <a:prstClr val="black"/>
                </a:solidFill>
              </a:rPr>
              <a:pPr/>
              <a:t>25</a:t>
            </a:fld>
            <a:endParaRPr lang="tr-TR">
              <a:solidFill>
                <a:prstClr val="black"/>
              </a:solidFill>
            </a:endParaRPr>
          </a:p>
        </p:txBody>
      </p:sp>
    </p:spTree>
    <p:extLst>
      <p:ext uri="{BB962C8B-B14F-4D97-AF65-F5344CB8AC3E}">
        <p14:creationId xmlns:p14="http://schemas.microsoft.com/office/powerpoint/2010/main" val="659122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solidFill>
                  <a:prstClr val="black"/>
                </a:solidFill>
              </a:rPr>
              <a:pPr/>
              <a:t>26</a:t>
            </a:fld>
            <a:endParaRPr lang="tr-TR">
              <a:solidFill>
                <a:prstClr val="black"/>
              </a:solidFill>
            </a:endParaRPr>
          </a:p>
        </p:txBody>
      </p:sp>
    </p:spTree>
    <p:extLst>
      <p:ext uri="{BB962C8B-B14F-4D97-AF65-F5344CB8AC3E}">
        <p14:creationId xmlns:p14="http://schemas.microsoft.com/office/powerpoint/2010/main" val="2100773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solidFill>
                  <a:prstClr val="black"/>
                </a:solidFill>
              </a:rPr>
              <a:pPr/>
              <a:t>27</a:t>
            </a:fld>
            <a:endParaRPr lang="tr-TR">
              <a:solidFill>
                <a:prstClr val="black"/>
              </a:solidFill>
            </a:endParaRPr>
          </a:p>
        </p:txBody>
      </p:sp>
    </p:spTree>
    <p:extLst>
      <p:ext uri="{BB962C8B-B14F-4D97-AF65-F5344CB8AC3E}">
        <p14:creationId xmlns:p14="http://schemas.microsoft.com/office/powerpoint/2010/main" val="3880650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sz="1200" b="0" i="0" kern="1200" dirty="0" smtClean="0">
                <a:solidFill>
                  <a:schemeClr val="tx1"/>
                </a:solidFill>
                <a:effectLst/>
                <a:latin typeface="+mn-lt"/>
                <a:ea typeface="+mn-ea"/>
                <a:cs typeface="+mn-cs"/>
              </a:rPr>
              <a:t>A longer waiting time before an outburst might lead to larger amount of matter accumulation in the disc resulting in long-high-type outbursts.</a:t>
            </a:r>
            <a:endParaRPr lang="tr-TR" sz="1200" b="0" i="0" kern="1200" dirty="0" smtClean="0">
              <a:solidFill>
                <a:schemeClr val="tx1"/>
              </a:solidFill>
              <a:effectLst/>
              <a:latin typeface="+mn-lt"/>
              <a:ea typeface="+mn-ea"/>
              <a:cs typeface="+mn-cs"/>
            </a:endParaRPr>
          </a:p>
          <a:p>
            <a:pPr marL="171450" indent="-171450">
              <a:buFont typeface="Arial" pitchFamily="34" charset="0"/>
              <a:buChar char="•"/>
            </a:pPr>
            <a:r>
              <a:rPr lang="en-GB" sz="1200" b="0" i="0" kern="1200" dirty="0" smtClean="0">
                <a:solidFill>
                  <a:schemeClr val="tx1"/>
                </a:solidFill>
                <a:effectLst/>
                <a:latin typeface="+mn-lt"/>
                <a:ea typeface="+mn-ea"/>
                <a:cs typeface="+mn-cs"/>
              </a:rPr>
              <a:t>It might be that only during the long high outbursts the inner radius of the disc penetrates the </a:t>
            </a:r>
            <a:r>
              <a:rPr lang="en-GB" sz="1200" b="0" i="0" kern="1200" dirty="0" err="1" smtClean="0">
                <a:solidFill>
                  <a:schemeClr val="tx1"/>
                </a:solidFill>
                <a:effectLst/>
                <a:latin typeface="+mn-lt"/>
                <a:ea typeface="+mn-ea"/>
                <a:cs typeface="+mn-cs"/>
              </a:rPr>
              <a:t>corotation</a:t>
            </a:r>
            <a:r>
              <a:rPr lang="en-GB" sz="1200" b="0" i="0" kern="1200" dirty="0" smtClean="0">
                <a:solidFill>
                  <a:schemeClr val="tx1"/>
                </a:solidFill>
                <a:effectLst/>
                <a:latin typeface="+mn-lt"/>
                <a:ea typeface="+mn-ea"/>
                <a:cs typeface="+mn-cs"/>
              </a:rPr>
              <a:t> radius leading to substantial accretion, while the medium low and the short low both proceed by partial accretion during the spin-down regime.</a:t>
            </a:r>
          </a:p>
          <a:p>
            <a:pPr marL="171450" indent="-171450">
              <a:buFont typeface="Arial" pitchFamily="34" charset="0"/>
              <a:buChar char="•"/>
            </a:pPr>
            <a:r>
              <a:rPr lang="en-GB" sz="1200" b="0" i="0" kern="1200" dirty="0" smtClean="0">
                <a:solidFill>
                  <a:schemeClr val="tx1"/>
                </a:solidFill>
                <a:effectLst/>
                <a:latin typeface="+mn-lt"/>
                <a:ea typeface="+mn-ea"/>
                <a:cs typeface="+mn-cs"/>
              </a:rPr>
              <a:t>A different portion of the disc is involved in different types of outbursts probably because of different irradiation geometries involved.</a:t>
            </a:r>
          </a:p>
          <a:p>
            <a:pPr marL="171450" indent="-171450">
              <a:buFont typeface="Arial" pitchFamily="34" charset="0"/>
              <a:buChar char="•"/>
            </a:pPr>
            <a:r>
              <a:rPr lang="en-GB" sz="1200" b="0" i="0" kern="1200" dirty="0" smtClean="0">
                <a:solidFill>
                  <a:schemeClr val="tx1"/>
                </a:solidFill>
                <a:effectLst/>
                <a:latin typeface="+mn-lt"/>
                <a:ea typeface="+mn-ea"/>
                <a:cs typeface="+mn-cs"/>
              </a:rPr>
              <a:t>Spectral properties of the disc during outburst, can be different for each classes.</a:t>
            </a:r>
            <a:endParaRPr lang="tr-TR"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E4D9AED-360E-4D7C-A2CD-3771CA21E347}" type="slidenum">
              <a:rPr lang="tr-TR" smtClean="0"/>
              <a:t>28</a:t>
            </a:fld>
            <a:endParaRPr lang="tr-TR"/>
          </a:p>
        </p:txBody>
      </p:sp>
    </p:spTree>
    <p:extLst>
      <p:ext uri="{BB962C8B-B14F-4D97-AF65-F5344CB8AC3E}">
        <p14:creationId xmlns:p14="http://schemas.microsoft.com/office/powerpoint/2010/main" val="3427804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tr-TR" dirty="0" smtClean="0"/>
              <a:t>The</a:t>
            </a:r>
            <a:r>
              <a:rPr lang="tr-TR" baseline="0" dirty="0" smtClean="0"/>
              <a:t> systems containing white dwarf radiate the most of their energy in UV band (Cataclysmic V.).</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tr-TR" dirty="0" smtClean="0"/>
              <a:t>Mostly</a:t>
            </a:r>
            <a:r>
              <a:rPr lang="tr-TR" baseline="0" dirty="0" smtClean="0"/>
              <a:t> main sequence stars but some can be red giants, but both fills their Roche Lobe.</a:t>
            </a:r>
          </a:p>
          <a:p>
            <a:pPr marL="171450" indent="-171450">
              <a:buFont typeface="Arial" charset="0"/>
              <a:buChar char="•"/>
            </a:pPr>
            <a:r>
              <a:rPr lang="tr-TR" baseline="0" dirty="0" smtClean="0"/>
              <a:t>In the High mass X-ray binary case, accretion mechanism is wind accretion and/or accretion disk</a:t>
            </a:r>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solidFill>
                  <a:prstClr val="black"/>
                </a:solidFill>
              </a:rPr>
              <a:pPr/>
              <a:t>3</a:t>
            </a:fld>
            <a:endParaRPr lang="tr-TR">
              <a:solidFill>
                <a:prstClr val="black"/>
              </a:solidFill>
            </a:endParaRPr>
          </a:p>
        </p:txBody>
      </p:sp>
    </p:spTree>
    <p:extLst>
      <p:ext uri="{BB962C8B-B14F-4D97-AF65-F5344CB8AC3E}">
        <p14:creationId xmlns:p14="http://schemas.microsoft.com/office/powerpoint/2010/main" val="226163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solidFill>
                  <a:prstClr val="black"/>
                </a:solidFill>
              </a:rPr>
              <a:pPr/>
              <a:t>5</a:t>
            </a:fld>
            <a:endParaRPr lang="tr-TR">
              <a:solidFill>
                <a:prstClr val="black"/>
              </a:solidFill>
            </a:endParaRPr>
          </a:p>
        </p:txBody>
      </p:sp>
    </p:spTree>
    <p:extLst>
      <p:ext uri="{BB962C8B-B14F-4D97-AF65-F5344CB8AC3E}">
        <p14:creationId xmlns:p14="http://schemas.microsoft.com/office/powerpoint/2010/main" val="1890904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t>7</a:t>
            </a:fld>
            <a:endParaRPr lang="tr-TR"/>
          </a:p>
        </p:txBody>
      </p:sp>
    </p:spTree>
    <p:extLst>
      <p:ext uri="{BB962C8B-B14F-4D97-AF65-F5344CB8AC3E}">
        <p14:creationId xmlns:p14="http://schemas.microsoft.com/office/powerpoint/2010/main" val="85715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t>8</a:t>
            </a:fld>
            <a:endParaRPr lang="tr-TR"/>
          </a:p>
        </p:txBody>
      </p:sp>
    </p:spTree>
    <p:extLst>
      <p:ext uri="{BB962C8B-B14F-4D97-AF65-F5344CB8AC3E}">
        <p14:creationId xmlns:p14="http://schemas.microsoft.com/office/powerpoint/2010/main" val="191529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t>9</a:t>
            </a:fld>
            <a:endParaRPr lang="tr-TR"/>
          </a:p>
        </p:txBody>
      </p:sp>
    </p:spTree>
    <p:extLst>
      <p:ext uri="{BB962C8B-B14F-4D97-AF65-F5344CB8AC3E}">
        <p14:creationId xmlns:p14="http://schemas.microsoft.com/office/powerpoint/2010/main" val="226163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t>10</a:t>
            </a:fld>
            <a:endParaRPr lang="tr-TR"/>
          </a:p>
        </p:txBody>
      </p:sp>
    </p:spTree>
    <p:extLst>
      <p:ext uri="{BB962C8B-B14F-4D97-AF65-F5344CB8AC3E}">
        <p14:creationId xmlns:p14="http://schemas.microsoft.com/office/powerpoint/2010/main" val="226163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tr-TR" dirty="0"/>
          </a:p>
        </p:txBody>
      </p:sp>
      <p:sp>
        <p:nvSpPr>
          <p:cNvPr id="4" name="Slide Number Placeholder 3"/>
          <p:cNvSpPr>
            <a:spLocks noGrp="1"/>
          </p:cNvSpPr>
          <p:nvPr>
            <p:ph type="sldNum" sz="quarter" idx="10"/>
          </p:nvPr>
        </p:nvSpPr>
        <p:spPr/>
        <p:txBody>
          <a:bodyPr/>
          <a:lstStyle/>
          <a:p>
            <a:fld id="{DE4D9AED-360E-4D7C-A2CD-3771CA21E347}" type="slidenum">
              <a:rPr lang="tr-TR" smtClean="0"/>
              <a:t>11</a:t>
            </a:fld>
            <a:endParaRPr lang="tr-TR"/>
          </a:p>
        </p:txBody>
      </p:sp>
    </p:spTree>
    <p:extLst>
      <p:ext uri="{BB962C8B-B14F-4D97-AF65-F5344CB8AC3E}">
        <p14:creationId xmlns:p14="http://schemas.microsoft.com/office/powerpoint/2010/main" val="226163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27"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28"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3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31"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32"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33"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35"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36"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37" name="Picture 36"/>
          <p:cNvPicPr/>
          <p:nvPr/>
        </p:nvPicPr>
        <p:blipFill>
          <a:blip r:embed="rId2"/>
          <a:stretch>
            <a:fillRect/>
          </a:stretch>
        </p:blipFill>
        <p:spPr>
          <a:xfrm>
            <a:off x="2079000" y="1604520"/>
            <a:ext cx="4984920" cy="3977280"/>
          </a:xfrm>
          <a:prstGeom prst="rect">
            <a:avLst/>
          </a:prstGeom>
          <a:ln>
            <a:noFill/>
          </a:ln>
        </p:spPr>
      </p:pic>
      <p:pic>
        <p:nvPicPr>
          <p:cNvPr id="38" name="Picture 37"/>
          <p:cNvPicPr/>
          <p:nvPr/>
        </p:nvPicPr>
        <p:blipFill>
          <a:blip r:embed="rId2"/>
          <a:stretch>
            <a:fillRect/>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45"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47"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49"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50"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3600"/>
            <a:ext cx="8229240" cy="530820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54"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55"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56"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6"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58"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60"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6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63"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64"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66"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67"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69"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70"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71"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72"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74"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75"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76" name="Picture 75"/>
          <p:cNvPicPr/>
          <p:nvPr/>
        </p:nvPicPr>
        <p:blipFill>
          <a:blip r:embed="rId2"/>
          <a:stretch>
            <a:fillRect/>
          </a:stretch>
        </p:blipFill>
        <p:spPr>
          <a:xfrm>
            <a:off x="2079000" y="1604520"/>
            <a:ext cx="4984920" cy="3977280"/>
          </a:xfrm>
          <a:prstGeom prst="rect">
            <a:avLst/>
          </a:prstGeom>
          <a:ln>
            <a:noFill/>
          </a:ln>
        </p:spPr>
      </p:pic>
      <p:pic>
        <p:nvPicPr>
          <p:cNvPr id="77" name="Picture 76"/>
          <p:cNvPicPr/>
          <p:nvPr/>
        </p:nvPicPr>
        <p:blipFill>
          <a:blip r:embed="rId2"/>
          <a:stretch>
            <a:fillRect/>
          </a:stretch>
        </p:blipFill>
        <p:spPr>
          <a:xfrm>
            <a:off x="2079000" y="1604520"/>
            <a:ext cx="4984920" cy="39772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122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45"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770504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47"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extLst>
      <p:ext uri="{BB962C8B-B14F-4D97-AF65-F5344CB8AC3E}">
        <p14:creationId xmlns:p14="http://schemas.microsoft.com/office/powerpoint/2010/main" val="327751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49"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50"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extLst>
      <p:ext uri="{BB962C8B-B14F-4D97-AF65-F5344CB8AC3E}">
        <p14:creationId xmlns:p14="http://schemas.microsoft.com/office/powerpoint/2010/main" val="3486927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Tree>
    <p:extLst>
      <p:ext uri="{BB962C8B-B14F-4D97-AF65-F5344CB8AC3E}">
        <p14:creationId xmlns:p14="http://schemas.microsoft.com/office/powerpoint/2010/main" val="4268919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8"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3600"/>
            <a:ext cx="8229240" cy="530820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921790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54"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55"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56"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extLst>
      <p:ext uri="{BB962C8B-B14F-4D97-AF65-F5344CB8AC3E}">
        <p14:creationId xmlns:p14="http://schemas.microsoft.com/office/powerpoint/2010/main" val="2038939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58"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60"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extLst>
      <p:ext uri="{BB962C8B-B14F-4D97-AF65-F5344CB8AC3E}">
        <p14:creationId xmlns:p14="http://schemas.microsoft.com/office/powerpoint/2010/main" val="769531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6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63"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64"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extLst>
      <p:ext uri="{BB962C8B-B14F-4D97-AF65-F5344CB8AC3E}">
        <p14:creationId xmlns:p14="http://schemas.microsoft.com/office/powerpoint/2010/main" val="3185470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66"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67"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extLst>
      <p:ext uri="{BB962C8B-B14F-4D97-AF65-F5344CB8AC3E}">
        <p14:creationId xmlns:p14="http://schemas.microsoft.com/office/powerpoint/2010/main" val="3201936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69"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70"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71"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72"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extLst>
      <p:ext uri="{BB962C8B-B14F-4D97-AF65-F5344CB8AC3E}">
        <p14:creationId xmlns:p14="http://schemas.microsoft.com/office/powerpoint/2010/main" val="3623481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74"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75"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76" name="Picture 75"/>
          <p:cNvPicPr/>
          <p:nvPr/>
        </p:nvPicPr>
        <p:blipFill>
          <a:blip r:embed="rId2"/>
          <a:stretch>
            <a:fillRect/>
          </a:stretch>
        </p:blipFill>
        <p:spPr>
          <a:xfrm>
            <a:off x="2079000" y="1604520"/>
            <a:ext cx="4984920" cy="3977280"/>
          </a:xfrm>
          <a:prstGeom prst="rect">
            <a:avLst/>
          </a:prstGeom>
          <a:ln>
            <a:noFill/>
          </a:ln>
        </p:spPr>
      </p:pic>
      <p:pic>
        <p:nvPicPr>
          <p:cNvPr id="77" name="Picture 76"/>
          <p:cNvPicPr/>
          <p:nvPr/>
        </p:nvPicPr>
        <p:blipFill>
          <a:blip r:embed="rId2"/>
          <a:stretch>
            <a:fillRect/>
          </a:stretch>
        </p:blipFill>
        <p:spPr>
          <a:xfrm>
            <a:off x="2079000" y="1604520"/>
            <a:ext cx="4984920" cy="3977280"/>
          </a:xfrm>
          <a:prstGeom prst="rect">
            <a:avLst/>
          </a:prstGeom>
          <a:ln>
            <a:noFill/>
          </a:ln>
        </p:spPr>
      </p:pic>
    </p:spTree>
    <p:extLst>
      <p:ext uri="{BB962C8B-B14F-4D97-AF65-F5344CB8AC3E}">
        <p14:creationId xmlns:p14="http://schemas.microsoft.com/office/powerpoint/2010/main" val="109551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10"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1"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820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15"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6"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7"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19"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20"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1"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23"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4"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5"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anchor="ctr"/>
          <a:lstStyle/>
          <a:p>
            <a:pPr algn="ctr">
              <a:lnSpc>
                <a:spcPct val="100000"/>
              </a:lnSpc>
            </a:pPr>
            <a:r>
              <a:rPr lang="tr-TR" sz="4400">
                <a:solidFill>
                  <a:srgbClr val="000000"/>
                </a:solidFill>
                <a:latin typeface="Calibri"/>
              </a:rPr>
              <a:t>Click to edit the title text formatClick to edit Master title style</a:t>
            </a:r>
            <a:endParaRPr/>
          </a:p>
        </p:txBody>
      </p:sp>
      <p:sp>
        <p:nvSpPr>
          <p:cNvPr id="6" name="PlaceHolder 2"/>
          <p:cNvSpPr>
            <a:spLocks noGrp="1"/>
          </p:cNvSpPr>
          <p:nvPr>
            <p:ph type="dt"/>
          </p:nvPr>
        </p:nvSpPr>
        <p:spPr>
          <a:xfrm>
            <a:off x="457200" y="6356520"/>
            <a:ext cx="2133360" cy="364680"/>
          </a:xfrm>
          <a:prstGeom prst="rect">
            <a:avLst/>
          </a:prstGeom>
        </p:spPr>
        <p:txBody>
          <a:bodyPr anchor="ctr"/>
          <a:lstStyle/>
          <a:p>
            <a:pPr>
              <a:lnSpc>
                <a:spcPct val="100000"/>
              </a:lnSpc>
            </a:pPr>
            <a:r>
              <a:rPr lang="en-US" sz="1200">
                <a:solidFill>
                  <a:srgbClr val="8B8B8B"/>
                </a:solidFill>
                <a:latin typeface="Calibri"/>
              </a:rPr>
              <a:t>6/2/15</a:t>
            </a:r>
            <a:endParaRPr/>
          </a:p>
        </p:txBody>
      </p:sp>
      <p:sp>
        <p:nvSpPr>
          <p:cNvPr id="2" name="PlaceHolder 3"/>
          <p:cNvSpPr>
            <a:spLocks noGrp="1"/>
          </p:cNvSpPr>
          <p:nvPr>
            <p:ph type="ftr"/>
          </p:nvPr>
        </p:nvSpPr>
        <p:spPr>
          <a:xfrm>
            <a:off x="3124080" y="6356520"/>
            <a:ext cx="2895120" cy="364680"/>
          </a:xfrm>
          <a:prstGeom prst="rect">
            <a:avLst/>
          </a:prstGeom>
        </p:spPr>
        <p:txBody>
          <a:bodyPr anchor="ctr"/>
          <a:lstStyle/>
          <a:p>
            <a:endParaRPr/>
          </a:p>
        </p:txBody>
      </p:sp>
      <p:sp>
        <p:nvSpPr>
          <p:cNvPr id="3" name="PlaceHolder 4"/>
          <p:cNvSpPr>
            <a:spLocks noGrp="1"/>
          </p:cNvSpPr>
          <p:nvPr>
            <p:ph type="sldNum"/>
          </p:nvPr>
        </p:nvSpPr>
        <p:spPr>
          <a:xfrm>
            <a:off x="6553080" y="6356520"/>
            <a:ext cx="2133360" cy="364680"/>
          </a:xfrm>
          <a:prstGeom prst="rect">
            <a:avLst/>
          </a:prstGeom>
        </p:spPr>
        <p:txBody>
          <a:bodyPr anchor="ctr"/>
          <a:lstStyle/>
          <a:p>
            <a:pPr>
              <a:lnSpc>
                <a:spcPct val="100000"/>
              </a:lnSpc>
            </a:pPr>
            <a:fld id="{9CDBD7B6-4AB1-417C-83C0-0A1C5B6C6826}" type="slidenum">
              <a:rPr lang="en-US" sz="1200">
                <a:solidFill>
                  <a:srgbClr val="8B8B8B"/>
                </a:solidFill>
                <a:latin typeface="Calibri"/>
              </a:rPr>
              <a:t>‹#›</a:t>
            </a:fld>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tr-TR" sz="3200">
                <a:latin typeface="Calibri"/>
              </a:rPr>
              <a:t>Click to edit the outline text format</a:t>
            </a:r>
            <a:endParaRPr/>
          </a:p>
          <a:p>
            <a:pPr lvl="1">
              <a:buSzPct val="75000"/>
              <a:buFont typeface="StarSymbol"/>
              <a:buChar char=""/>
            </a:pPr>
            <a:r>
              <a:rPr lang="tr-TR" sz="2400">
                <a:latin typeface="Calibri"/>
              </a:rPr>
              <a:t>Second Outline Level</a:t>
            </a:r>
            <a:endParaRPr/>
          </a:p>
          <a:p>
            <a:pPr lvl="2">
              <a:buSzPct val="45000"/>
              <a:buFont typeface="StarSymbol"/>
              <a:buChar char=""/>
            </a:pPr>
            <a:r>
              <a:rPr lang="tr-TR" sz="2000">
                <a:latin typeface="Calibri"/>
              </a:rPr>
              <a:t>Third Outline Level</a:t>
            </a:r>
            <a:endParaRPr/>
          </a:p>
          <a:p>
            <a:pPr lvl="3">
              <a:buSzPct val="75000"/>
              <a:buFont typeface="StarSymbol"/>
              <a:buChar char=""/>
            </a:pPr>
            <a:r>
              <a:rPr lang="tr-TR" sz="2000">
                <a:latin typeface="Calibri"/>
              </a:rPr>
              <a:t>Fourth Outline Level</a:t>
            </a:r>
            <a:endParaRPr/>
          </a:p>
          <a:p>
            <a:pPr lvl="4">
              <a:buSzPct val="45000"/>
              <a:buFont typeface="StarSymbol"/>
              <a:buChar char=""/>
            </a:pPr>
            <a:r>
              <a:rPr lang="tr-TR" sz="2000">
                <a:latin typeface="Calibri"/>
              </a:rPr>
              <a:t>Fifth Outline Level</a:t>
            </a:r>
            <a:endParaRPr/>
          </a:p>
          <a:p>
            <a:pPr lvl="5">
              <a:buSzPct val="45000"/>
              <a:buFont typeface="StarSymbol"/>
              <a:buChar char=""/>
            </a:pPr>
            <a:r>
              <a:rPr lang="tr-TR" sz="2000">
                <a:latin typeface="Calibri"/>
              </a:rPr>
              <a:t>Sixth Outline Level</a:t>
            </a:r>
            <a:endParaRPr/>
          </a:p>
          <a:p>
            <a:pPr lvl="6">
              <a:buSzPct val="45000"/>
              <a:buFont typeface="StarSymbol"/>
              <a:buChar char=""/>
            </a:pPr>
            <a:r>
              <a:rPr lang="tr-TR" sz="2000">
                <a:latin typeface="Calibri"/>
              </a:rPr>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dt"/>
          </p:nvPr>
        </p:nvSpPr>
        <p:spPr>
          <a:xfrm>
            <a:off x="457200" y="6356520"/>
            <a:ext cx="2133360" cy="364680"/>
          </a:xfrm>
          <a:prstGeom prst="rect">
            <a:avLst/>
          </a:prstGeom>
        </p:spPr>
        <p:txBody>
          <a:bodyPr anchor="ctr"/>
          <a:lstStyle/>
          <a:p>
            <a:pPr>
              <a:lnSpc>
                <a:spcPct val="100000"/>
              </a:lnSpc>
            </a:pPr>
            <a:r>
              <a:rPr lang="en-US" sz="1200">
                <a:solidFill>
                  <a:srgbClr val="8B8B8B"/>
                </a:solidFill>
                <a:latin typeface="Calibri"/>
              </a:rPr>
              <a:t>6/2/15</a:t>
            </a:r>
            <a:endParaRPr/>
          </a:p>
        </p:txBody>
      </p:sp>
      <p:sp>
        <p:nvSpPr>
          <p:cNvPr id="40" name="PlaceHolder 2"/>
          <p:cNvSpPr>
            <a:spLocks noGrp="1"/>
          </p:cNvSpPr>
          <p:nvPr>
            <p:ph type="ftr"/>
          </p:nvPr>
        </p:nvSpPr>
        <p:spPr>
          <a:xfrm>
            <a:off x="3124080" y="6356520"/>
            <a:ext cx="2895120" cy="364680"/>
          </a:xfrm>
          <a:prstGeom prst="rect">
            <a:avLst/>
          </a:prstGeom>
        </p:spPr>
        <p:txBody>
          <a:bodyPr anchor="ctr"/>
          <a:lstStyle/>
          <a:p>
            <a:endParaRPr/>
          </a:p>
        </p:txBody>
      </p:sp>
      <p:sp>
        <p:nvSpPr>
          <p:cNvPr id="41" name="PlaceHolder 3"/>
          <p:cNvSpPr>
            <a:spLocks noGrp="1"/>
          </p:cNvSpPr>
          <p:nvPr>
            <p:ph type="sldNum"/>
          </p:nvPr>
        </p:nvSpPr>
        <p:spPr>
          <a:xfrm>
            <a:off x="6553080" y="6356520"/>
            <a:ext cx="2133360" cy="364680"/>
          </a:xfrm>
          <a:prstGeom prst="rect">
            <a:avLst/>
          </a:prstGeom>
        </p:spPr>
        <p:txBody>
          <a:bodyPr anchor="ctr"/>
          <a:lstStyle/>
          <a:p>
            <a:pPr>
              <a:lnSpc>
                <a:spcPct val="100000"/>
              </a:lnSpc>
            </a:pPr>
            <a:fld id="{678DCF2B-7874-44E4-91A9-BB8FE712FEC7}" type="slidenum">
              <a:rPr lang="en-US" sz="1200">
                <a:solidFill>
                  <a:srgbClr val="8B8B8B"/>
                </a:solidFill>
                <a:latin typeface="Calibri"/>
              </a:rPr>
              <a:t>‹#›</a:t>
            </a:fld>
            <a:endParaRPr/>
          </a:p>
        </p:txBody>
      </p:sp>
      <p:sp>
        <p:nvSpPr>
          <p:cNvPr id="42" name="PlaceHolder 4"/>
          <p:cNvSpPr>
            <a:spLocks noGrp="1"/>
          </p:cNvSpPr>
          <p:nvPr>
            <p:ph type="title"/>
          </p:nvPr>
        </p:nvSpPr>
        <p:spPr>
          <a:xfrm>
            <a:off x="457200" y="273600"/>
            <a:ext cx="8229240" cy="1144800"/>
          </a:xfrm>
          <a:prstGeom prst="rect">
            <a:avLst/>
          </a:prstGeom>
        </p:spPr>
        <p:txBody>
          <a:bodyPr lIns="0" tIns="0" rIns="0" bIns="0" anchor="ctr"/>
          <a:lstStyle/>
          <a:p>
            <a:r>
              <a:rPr lang="tr-TR" sz="4400">
                <a:latin typeface="Arial"/>
              </a:rPr>
              <a:t>Click to edit the title text format</a:t>
            </a:r>
            <a:endParaRPr/>
          </a:p>
        </p:txBody>
      </p:sp>
      <p:sp>
        <p:nvSpPr>
          <p:cNvPr id="43"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tr-TR" sz="3200">
                <a:latin typeface="Calibri"/>
              </a:rPr>
              <a:t>Click to edit the outline text format</a:t>
            </a:r>
            <a:endParaRPr/>
          </a:p>
          <a:p>
            <a:pPr lvl="1">
              <a:buSzPct val="75000"/>
              <a:buFont typeface="StarSymbol"/>
              <a:buChar char=""/>
            </a:pPr>
            <a:r>
              <a:rPr lang="tr-TR" sz="2400">
                <a:latin typeface="Calibri"/>
              </a:rPr>
              <a:t>Second Outline Level</a:t>
            </a:r>
            <a:endParaRPr/>
          </a:p>
          <a:p>
            <a:pPr lvl="2">
              <a:buSzPct val="45000"/>
              <a:buFont typeface="StarSymbol"/>
              <a:buChar char=""/>
            </a:pPr>
            <a:r>
              <a:rPr lang="tr-TR" sz="2000">
                <a:latin typeface="Calibri"/>
              </a:rPr>
              <a:t>Third Outline Level</a:t>
            </a:r>
            <a:endParaRPr/>
          </a:p>
          <a:p>
            <a:pPr lvl="3">
              <a:buSzPct val="75000"/>
              <a:buFont typeface="StarSymbol"/>
              <a:buChar char=""/>
            </a:pPr>
            <a:r>
              <a:rPr lang="tr-TR" sz="2000">
                <a:latin typeface="Calibri"/>
              </a:rPr>
              <a:t>Fourth Outline Level</a:t>
            </a:r>
            <a:endParaRPr/>
          </a:p>
          <a:p>
            <a:pPr lvl="4">
              <a:buSzPct val="45000"/>
              <a:buFont typeface="StarSymbol"/>
              <a:buChar char=""/>
            </a:pPr>
            <a:r>
              <a:rPr lang="tr-TR" sz="2000">
                <a:latin typeface="Calibri"/>
              </a:rPr>
              <a:t>Fifth Outline Level</a:t>
            </a:r>
            <a:endParaRPr/>
          </a:p>
          <a:p>
            <a:pPr lvl="5">
              <a:buSzPct val="45000"/>
              <a:buFont typeface="StarSymbol"/>
              <a:buChar char=""/>
            </a:pPr>
            <a:r>
              <a:rPr lang="tr-TR" sz="2000">
                <a:latin typeface="Calibri"/>
              </a:rPr>
              <a:t>Sixth Outline Level</a:t>
            </a:r>
            <a:endParaRPr/>
          </a:p>
          <a:p>
            <a:pPr lvl="6">
              <a:buSzPct val="45000"/>
              <a:buFont typeface="StarSymbol"/>
              <a:buChar char=""/>
            </a:pPr>
            <a:r>
              <a:rPr lang="tr-TR" sz="2000">
                <a:latin typeface="Calibri"/>
              </a:rPr>
              <a:t>Seventh Outline Level</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dt"/>
          </p:nvPr>
        </p:nvSpPr>
        <p:spPr>
          <a:xfrm>
            <a:off x="457200" y="6356520"/>
            <a:ext cx="2133360" cy="364680"/>
          </a:xfrm>
          <a:prstGeom prst="rect">
            <a:avLst/>
          </a:prstGeom>
        </p:spPr>
        <p:txBody>
          <a:bodyPr anchor="ctr"/>
          <a:lstStyle/>
          <a:p>
            <a:endParaRPr>
              <a:solidFill>
                <a:prstClr val="black"/>
              </a:solidFill>
            </a:endParaRPr>
          </a:p>
        </p:txBody>
      </p:sp>
      <p:sp>
        <p:nvSpPr>
          <p:cNvPr id="40" name="PlaceHolder 2"/>
          <p:cNvSpPr>
            <a:spLocks noGrp="1"/>
          </p:cNvSpPr>
          <p:nvPr>
            <p:ph type="ftr"/>
          </p:nvPr>
        </p:nvSpPr>
        <p:spPr>
          <a:xfrm>
            <a:off x="3124080" y="6356520"/>
            <a:ext cx="2895120" cy="364680"/>
          </a:xfrm>
          <a:prstGeom prst="rect">
            <a:avLst/>
          </a:prstGeom>
        </p:spPr>
        <p:txBody>
          <a:bodyPr anchor="ctr"/>
          <a:lstStyle/>
          <a:p>
            <a:endParaRPr>
              <a:solidFill>
                <a:prstClr val="black"/>
              </a:solidFill>
            </a:endParaRPr>
          </a:p>
        </p:txBody>
      </p:sp>
      <p:sp>
        <p:nvSpPr>
          <p:cNvPr id="41" name="PlaceHolder 3"/>
          <p:cNvSpPr>
            <a:spLocks noGrp="1"/>
          </p:cNvSpPr>
          <p:nvPr>
            <p:ph type="sldNum"/>
          </p:nvPr>
        </p:nvSpPr>
        <p:spPr>
          <a:xfrm>
            <a:off x="6553080" y="6356520"/>
            <a:ext cx="2133360" cy="364680"/>
          </a:xfrm>
          <a:prstGeom prst="rect">
            <a:avLst/>
          </a:prstGeom>
        </p:spPr>
        <p:txBody>
          <a:bodyPr anchor="ctr"/>
          <a:lstStyle/>
          <a:p>
            <a:fld id="{678DCF2B-7874-44E4-91A9-BB8FE712FEC7}" type="slidenum">
              <a:rPr lang="en-US" sz="1200">
                <a:solidFill>
                  <a:srgbClr val="8B8B8B"/>
                </a:solidFill>
                <a:latin typeface="Calibri"/>
              </a:rPr>
              <a:pPr/>
              <a:t>‹#›</a:t>
            </a:fld>
            <a:endParaRPr>
              <a:solidFill>
                <a:prstClr val="black"/>
              </a:solidFill>
            </a:endParaRPr>
          </a:p>
        </p:txBody>
      </p:sp>
      <p:sp>
        <p:nvSpPr>
          <p:cNvPr id="42" name="PlaceHolder 4"/>
          <p:cNvSpPr>
            <a:spLocks noGrp="1"/>
          </p:cNvSpPr>
          <p:nvPr>
            <p:ph type="title"/>
          </p:nvPr>
        </p:nvSpPr>
        <p:spPr>
          <a:xfrm>
            <a:off x="457200" y="273600"/>
            <a:ext cx="8229240" cy="1144800"/>
          </a:xfrm>
          <a:prstGeom prst="rect">
            <a:avLst/>
          </a:prstGeom>
        </p:spPr>
        <p:txBody>
          <a:bodyPr lIns="0" tIns="0" rIns="0" bIns="0" anchor="ctr"/>
          <a:lstStyle/>
          <a:p>
            <a:r>
              <a:rPr lang="tr-TR" sz="4400">
                <a:latin typeface="Arial"/>
              </a:rPr>
              <a:t>Click to edit the title text format</a:t>
            </a:r>
            <a:endParaRPr/>
          </a:p>
        </p:txBody>
      </p:sp>
      <p:sp>
        <p:nvSpPr>
          <p:cNvPr id="43"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tr-TR" sz="3200">
                <a:latin typeface="Calibri"/>
              </a:rPr>
              <a:t>Click to edit the outline text format</a:t>
            </a:r>
            <a:endParaRPr/>
          </a:p>
          <a:p>
            <a:pPr lvl="1">
              <a:buSzPct val="75000"/>
              <a:buFont typeface="StarSymbol"/>
              <a:buChar char=""/>
            </a:pPr>
            <a:r>
              <a:rPr lang="tr-TR" sz="2400">
                <a:latin typeface="Calibri"/>
              </a:rPr>
              <a:t>Second Outline Level</a:t>
            </a:r>
            <a:endParaRPr/>
          </a:p>
          <a:p>
            <a:pPr lvl="2">
              <a:buSzPct val="45000"/>
              <a:buFont typeface="StarSymbol"/>
              <a:buChar char=""/>
            </a:pPr>
            <a:r>
              <a:rPr lang="tr-TR" sz="2000">
                <a:latin typeface="Calibri"/>
              </a:rPr>
              <a:t>Third Outline Level</a:t>
            </a:r>
            <a:endParaRPr/>
          </a:p>
          <a:p>
            <a:pPr lvl="3">
              <a:buSzPct val="75000"/>
              <a:buFont typeface="StarSymbol"/>
              <a:buChar char=""/>
            </a:pPr>
            <a:r>
              <a:rPr lang="tr-TR" sz="2000">
                <a:latin typeface="Calibri"/>
              </a:rPr>
              <a:t>Fourth Outline Level</a:t>
            </a:r>
            <a:endParaRPr/>
          </a:p>
          <a:p>
            <a:pPr lvl="4">
              <a:buSzPct val="45000"/>
              <a:buFont typeface="StarSymbol"/>
              <a:buChar char=""/>
            </a:pPr>
            <a:r>
              <a:rPr lang="tr-TR" sz="2000">
                <a:latin typeface="Calibri"/>
              </a:rPr>
              <a:t>Fifth Outline Level</a:t>
            </a:r>
            <a:endParaRPr/>
          </a:p>
          <a:p>
            <a:pPr lvl="5">
              <a:buSzPct val="45000"/>
              <a:buFont typeface="StarSymbol"/>
              <a:buChar char=""/>
            </a:pPr>
            <a:r>
              <a:rPr lang="tr-TR" sz="2000">
                <a:latin typeface="Calibri"/>
              </a:rPr>
              <a:t>Sixth Outline Level</a:t>
            </a:r>
            <a:endParaRPr/>
          </a:p>
          <a:p>
            <a:pPr lvl="6">
              <a:buSzPct val="45000"/>
              <a:buFont typeface="StarSymbol"/>
              <a:buChar char=""/>
            </a:pPr>
            <a:r>
              <a:rPr lang="tr-TR" sz="2000">
                <a:latin typeface="Calibri"/>
              </a:rPr>
              <a:t>Seventh Outline Level</a:t>
            </a:r>
            <a:endParaRPr/>
          </a:p>
        </p:txBody>
      </p:sp>
    </p:spTree>
    <p:extLst>
      <p:ext uri="{BB962C8B-B14F-4D97-AF65-F5344CB8AC3E}">
        <p14:creationId xmlns:p14="http://schemas.microsoft.com/office/powerpoint/2010/main" val="30893914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dt="0"/>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20.png"/><Relationship Id="rId7" Type="http://schemas.openxmlformats.org/officeDocument/2006/relationships/image" Target="../media/image16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50.png"/><Relationship Id="rId5" Type="http://schemas.openxmlformats.org/officeDocument/2006/relationships/image" Target="../media/image140.png"/><Relationship Id="rId4" Type="http://schemas.openxmlformats.org/officeDocument/2006/relationships/image" Target="../media/image122.png"/></Relationships>
</file>

<file path=ppt/slides/_rels/slide1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90.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0.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210.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3.emf"/></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4.emf"/><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1v"/><Relationship Id="rId1" Type="http://schemas.microsoft.com/office/2007/relationships/media" Target="../media/media1.m1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em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01.png"/><Relationship Id="rId5" Type="http://schemas.openxmlformats.org/officeDocument/2006/relationships/image" Target="../media/image91.png"/><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Shape 1"/>
          <p:cNvSpPr txBox="1"/>
          <p:nvPr/>
        </p:nvSpPr>
        <p:spPr>
          <a:xfrm>
            <a:off x="465854" y="1216096"/>
            <a:ext cx="8208912" cy="2356920"/>
          </a:xfrm>
          <a:prstGeom prst="rect">
            <a:avLst/>
          </a:prstGeom>
        </p:spPr>
        <p:txBody>
          <a:bodyPr anchor="ctr"/>
          <a:lstStyle/>
          <a:p>
            <a:pPr algn="ctr">
              <a:lnSpc>
                <a:spcPct val="100000"/>
              </a:lnSpc>
            </a:pPr>
            <a:r>
              <a:rPr lang="en-US" sz="3600" b="1" dirty="0" smtClean="0">
                <a:solidFill>
                  <a:srgbClr val="1F497D"/>
                </a:solidFill>
                <a:latin typeface="Calibri"/>
              </a:rPr>
              <a:t>Partial Accretion</a:t>
            </a:r>
            <a:r>
              <a:rPr lang="tr-TR" sz="3600" b="1" dirty="0" smtClean="0">
                <a:solidFill>
                  <a:srgbClr val="1F497D"/>
                </a:solidFill>
                <a:latin typeface="Calibri"/>
              </a:rPr>
              <a:t> </a:t>
            </a:r>
            <a:r>
              <a:rPr lang="en-US" sz="3600" b="1" dirty="0" smtClean="0">
                <a:solidFill>
                  <a:srgbClr val="1F497D"/>
                </a:solidFill>
                <a:latin typeface="Calibri"/>
              </a:rPr>
              <a:t>in the</a:t>
            </a:r>
            <a:r>
              <a:rPr lang="tr-TR" sz="3600" b="1" dirty="0" smtClean="0">
                <a:solidFill>
                  <a:srgbClr val="1F497D"/>
                </a:solidFill>
                <a:latin typeface="Calibri"/>
              </a:rPr>
              <a:t> </a:t>
            </a:r>
            <a:r>
              <a:rPr lang="en-US" sz="3600" b="1" dirty="0" smtClean="0">
                <a:solidFill>
                  <a:srgbClr val="1F497D"/>
                </a:solidFill>
                <a:latin typeface="Calibri"/>
              </a:rPr>
              <a:t>Propeller Stage</a:t>
            </a:r>
            <a:r>
              <a:rPr lang="tr-TR" sz="3600" b="1" dirty="0" smtClean="0">
                <a:solidFill>
                  <a:srgbClr val="1F497D"/>
                </a:solidFill>
                <a:latin typeface="Calibri"/>
              </a:rPr>
              <a:t> of Aql X-1</a:t>
            </a:r>
            <a:endParaRPr sz="1600" dirty="0"/>
          </a:p>
        </p:txBody>
      </p:sp>
      <p:sp>
        <p:nvSpPr>
          <p:cNvPr id="79" name="TextShape 2"/>
          <p:cNvSpPr txBox="1"/>
          <p:nvPr/>
        </p:nvSpPr>
        <p:spPr>
          <a:xfrm>
            <a:off x="1043608" y="3573016"/>
            <a:ext cx="7176336" cy="1584176"/>
          </a:xfrm>
          <a:prstGeom prst="rect">
            <a:avLst/>
          </a:prstGeom>
        </p:spPr>
        <p:txBody>
          <a:bodyPr/>
          <a:lstStyle/>
          <a:p>
            <a:pPr algn="ctr">
              <a:lnSpc>
                <a:spcPct val="100000"/>
              </a:lnSpc>
            </a:pPr>
            <a:r>
              <a:rPr lang="en-US" sz="2000" dirty="0" smtClean="0">
                <a:solidFill>
                  <a:srgbClr val="8B8B8B"/>
                </a:solidFill>
                <a:latin typeface="Calibri"/>
              </a:rPr>
              <a:t>Can GÜNGÖR</a:t>
            </a:r>
            <a:endParaRPr sz="800" dirty="0" smtClean="0"/>
          </a:p>
          <a:p>
            <a:pPr algn="ctr">
              <a:lnSpc>
                <a:spcPct val="100000"/>
              </a:lnSpc>
            </a:pPr>
            <a:r>
              <a:rPr lang="tr-TR" sz="1600" b="1" dirty="0" smtClean="0">
                <a:solidFill>
                  <a:srgbClr val="8B8B8B"/>
                </a:solidFill>
                <a:latin typeface="Calibri"/>
              </a:rPr>
              <a:t>Institute of High Energy Physics, Chinese Academy of Science</a:t>
            </a:r>
            <a:endParaRPr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11" y="5805264"/>
            <a:ext cx="3374479" cy="534571"/>
          </a:xfrm>
          <a:prstGeom prst="rect">
            <a:avLst/>
          </a:prstGeom>
        </p:spPr>
      </p:pic>
    </p:spTree>
    <p:extLst>
      <p:ext uri="{BB962C8B-B14F-4D97-AF65-F5344CB8AC3E}">
        <p14:creationId xmlns:p14="http://schemas.microsoft.com/office/powerpoint/2010/main" val="169618309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6553080" y="6356520"/>
            <a:ext cx="2133360" cy="364680"/>
          </a:xfrm>
          <a:prstGeom prst="rect">
            <a:avLst/>
          </a:prstGeom>
        </p:spPr>
        <p:txBody>
          <a:bodyPr anchor="ctr"/>
          <a:lstStyle/>
          <a:p>
            <a:pPr>
              <a:lnSpc>
                <a:spcPct val="100000"/>
              </a:lnSpc>
            </a:pPr>
            <a:fld id="{E2169E2D-D763-4541-BCAA-342654179124}" type="slidenum">
              <a:rPr lang="en-US" sz="1200">
                <a:solidFill>
                  <a:srgbClr val="8B8B8B"/>
                </a:solidFill>
                <a:latin typeface="Calibri"/>
              </a:rPr>
              <a:t>10</a:t>
            </a:fld>
            <a:endParaRPr/>
          </a:p>
        </p:txBody>
      </p:sp>
      <p:sp>
        <p:nvSpPr>
          <p:cNvPr id="85" name="CustomShape 2"/>
          <p:cNvSpPr/>
          <p:nvPr/>
        </p:nvSpPr>
        <p:spPr>
          <a:xfrm>
            <a:off x="0" y="357120"/>
            <a:ext cx="9144000" cy="767624"/>
          </a:xfrm>
          <a:prstGeom prst="rect">
            <a:avLst/>
          </a:prstGeom>
          <a:noFill/>
          <a:ln>
            <a:noFill/>
          </a:ln>
        </p:spPr>
        <p:txBody>
          <a:bodyPr lIns="90000" tIns="45000" rIns="90000" bIns="45000"/>
          <a:lstStyle/>
          <a:p>
            <a:pPr algn="ctr">
              <a:lnSpc>
                <a:spcPct val="100000"/>
              </a:lnSpc>
            </a:pPr>
            <a:r>
              <a:rPr lang="tr-TR" sz="4000" b="1" dirty="0" smtClean="0">
                <a:solidFill>
                  <a:srgbClr val="1F497D"/>
                </a:solidFill>
                <a:latin typeface="Calibri"/>
              </a:rPr>
              <a:t>Basic Definitions of Disk Structure</a:t>
            </a:r>
            <a:endParaRPr dirty="0"/>
          </a:p>
          <a:p>
            <a:pPr algn="ctr">
              <a:lnSpc>
                <a:spcPct val="100000"/>
              </a:lnSpc>
            </a:pPr>
            <a:endParaRPr dirty="0"/>
          </a:p>
        </p:txBody>
      </p:sp>
      <p:sp>
        <p:nvSpPr>
          <p:cNvPr id="4" name="Rectangle 3"/>
          <p:cNvSpPr/>
          <p:nvPr/>
        </p:nvSpPr>
        <p:spPr>
          <a:xfrm>
            <a:off x="395536" y="1412776"/>
            <a:ext cx="8443544" cy="646331"/>
          </a:xfrm>
          <a:prstGeom prst="rect">
            <a:avLst/>
          </a:prstGeom>
        </p:spPr>
        <p:txBody>
          <a:bodyPr wrap="square">
            <a:spAutoFit/>
          </a:bodyPr>
          <a:lstStyle/>
          <a:p>
            <a:pPr algn="just"/>
            <a:r>
              <a:rPr lang="tr-TR" b="1" dirty="0" smtClean="0">
                <a:solidFill>
                  <a:schemeClr val="tx2"/>
                </a:solidFill>
              </a:rPr>
              <a:t>Fastness Parameter; A ratio of the angular velocity of the star to Keplerian angular velocity at the inner disk radius.</a:t>
            </a:r>
            <a:endParaRPr lang="tr-TR" b="1" dirty="0">
              <a:solidFill>
                <a:schemeClr val="tx2"/>
              </a:solidFill>
            </a:endParaRPr>
          </a:p>
        </p:txBody>
      </p:sp>
      <mc:AlternateContent xmlns:mc="http://schemas.openxmlformats.org/markup-compatibility/2006" xmlns:a14="http://schemas.microsoft.com/office/drawing/2010/main">
        <mc:Choice Requires="a14">
          <p:sp>
            <p:nvSpPr>
              <p:cNvPr id="2" name="TextBox 1"/>
              <p:cNvSpPr txBox="1"/>
              <p:nvPr/>
            </p:nvSpPr>
            <p:spPr>
              <a:xfrm>
                <a:off x="467544" y="2204864"/>
                <a:ext cx="3176447" cy="8570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chemeClr val="tx2"/>
                              </a:solidFill>
                              <a:latin typeface="Cambria Math" panose="02040503050406030204" pitchFamily="18" charset="0"/>
                            </a:rPr>
                          </m:ctrlPr>
                        </m:sSubPr>
                        <m:e>
                          <m:r>
                            <a:rPr lang="tr-TR" sz="2000" b="1" i="1" smtClean="0">
                              <a:solidFill>
                                <a:schemeClr val="tx2"/>
                              </a:solidFill>
                              <a:latin typeface="Cambria Math"/>
                              <a:ea typeface="Cambria Math"/>
                            </a:rPr>
                            <m:t>𝝎</m:t>
                          </m:r>
                        </m:e>
                        <m:sub>
                          <m:r>
                            <a:rPr lang="tr-TR" sz="2000" b="1" i="1" smtClean="0">
                              <a:solidFill>
                                <a:schemeClr val="tx2"/>
                              </a:solidFill>
                              <a:latin typeface="Cambria Math"/>
                            </a:rPr>
                            <m:t>∗</m:t>
                          </m:r>
                        </m:sub>
                      </m:sSub>
                      <m:r>
                        <a:rPr lang="tr-TR" sz="2000" b="1" i="1" smtClean="0">
                          <a:solidFill>
                            <a:schemeClr val="tx2"/>
                          </a:solidFill>
                          <a:latin typeface="Cambria Math"/>
                        </a:rPr>
                        <m:t>=</m:t>
                      </m:r>
                      <m:f>
                        <m:fPr>
                          <m:ctrlPr>
                            <a:rPr lang="tr-TR" sz="2000" b="1" i="1" smtClean="0">
                              <a:solidFill>
                                <a:schemeClr val="tx2"/>
                              </a:solidFill>
                              <a:latin typeface="Cambria Math" panose="02040503050406030204" pitchFamily="18" charset="0"/>
                            </a:rPr>
                          </m:ctrlPr>
                        </m:fPr>
                        <m:num>
                          <m:sSub>
                            <m:sSubPr>
                              <m:ctrlPr>
                                <a:rPr lang="tr-TR" sz="2000" b="1" i="1" smtClean="0">
                                  <a:solidFill>
                                    <a:schemeClr val="tx2"/>
                                  </a:solidFill>
                                  <a:latin typeface="Cambria Math" panose="02040503050406030204" pitchFamily="18" charset="0"/>
                                </a:rPr>
                              </m:ctrlPr>
                            </m:sSubPr>
                            <m:e>
                              <m:r>
                                <a:rPr lang="el-GR" sz="2000" b="1" i="1" smtClean="0">
                                  <a:solidFill>
                                    <a:schemeClr val="tx2"/>
                                  </a:solidFill>
                                  <a:latin typeface="Cambria Math"/>
                                </a:rPr>
                                <m:t>𝜴</m:t>
                              </m:r>
                            </m:e>
                            <m:sub>
                              <m:r>
                                <a:rPr lang="tr-TR" sz="2000" b="1" i="1" smtClean="0">
                                  <a:solidFill>
                                    <a:schemeClr val="tx2"/>
                                  </a:solidFill>
                                  <a:latin typeface="Cambria Math"/>
                                </a:rPr>
                                <m:t>∗</m:t>
                              </m:r>
                            </m:sub>
                          </m:sSub>
                        </m:num>
                        <m:den>
                          <m:sSub>
                            <m:sSubPr>
                              <m:ctrlPr>
                                <a:rPr lang="tr-TR" sz="2000" b="1" i="1" smtClean="0">
                                  <a:solidFill>
                                    <a:schemeClr val="tx2"/>
                                  </a:solidFill>
                                  <a:latin typeface="Cambria Math" panose="02040503050406030204" pitchFamily="18" charset="0"/>
                                </a:rPr>
                              </m:ctrlPr>
                            </m:sSubPr>
                            <m:e>
                              <m:r>
                                <a:rPr lang="el-GR" sz="2000" b="1" i="1">
                                  <a:solidFill>
                                    <a:schemeClr val="tx2"/>
                                  </a:solidFill>
                                  <a:latin typeface="Cambria Math"/>
                                </a:rPr>
                                <m:t>𝜴</m:t>
                              </m:r>
                            </m:e>
                            <m:sub>
                              <m:r>
                                <a:rPr lang="tr-TR" sz="2000" b="1" i="1" smtClean="0">
                                  <a:solidFill>
                                    <a:schemeClr val="tx2"/>
                                  </a:solidFill>
                                  <a:latin typeface="Cambria Math"/>
                                </a:rPr>
                                <m:t>𝑲</m:t>
                              </m:r>
                            </m:sub>
                          </m:sSub>
                          <m:d>
                            <m:dPr>
                              <m:ctrlPr>
                                <a:rPr lang="tr-TR" sz="2000" b="1" i="1">
                                  <a:solidFill>
                                    <a:schemeClr val="tx2"/>
                                  </a:solidFill>
                                  <a:latin typeface="Cambria Math" panose="02040503050406030204" pitchFamily="18" charset="0"/>
                                </a:rPr>
                              </m:ctrlPr>
                            </m:dPr>
                            <m:e>
                              <m:sSub>
                                <m:sSubPr>
                                  <m:ctrlPr>
                                    <a:rPr lang="tr-TR" sz="2000" b="1" i="1" smtClean="0">
                                      <a:solidFill>
                                        <a:schemeClr val="tx2"/>
                                      </a:solidFill>
                                      <a:latin typeface="Cambria Math" panose="02040503050406030204" pitchFamily="18" charset="0"/>
                                    </a:rPr>
                                  </m:ctrlPr>
                                </m:sSubPr>
                                <m:e>
                                  <m:r>
                                    <a:rPr lang="tr-TR" sz="2000" b="1" i="1" smtClean="0">
                                      <a:solidFill>
                                        <a:schemeClr val="tx2"/>
                                      </a:solidFill>
                                      <a:latin typeface="Cambria Math"/>
                                    </a:rPr>
                                    <m:t>𝑹</m:t>
                                  </m:r>
                                </m:e>
                                <m:sub>
                                  <m:r>
                                    <a:rPr lang="tr-TR" sz="2000" b="1" i="1" smtClean="0">
                                      <a:solidFill>
                                        <a:schemeClr val="tx2"/>
                                      </a:solidFill>
                                      <a:latin typeface="Cambria Math"/>
                                    </a:rPr>
                                    <m:t>𝒊𝒏</m:t>
                                  </m:r>
                                </m:sub>
                              </m:sSub>
                            </m:e>
                          </m:d>
                        </m:den>
                      </m:f>
                      <m:r>
                        <a:rPr lang="tr-TR" sz="2000" b="1" i="1" smtClean="0">
                          <a:solidFill>
                            <a:schemeClr val="tx2"/>
                          </a:solidFill>
                          <a:latin typeface="Cambria Math"/>
                        </a:rPr>
                        <m:t>=</m:t>
                      </m:r>
                      <m:sSup>
                        <m:sSupPr>
                          <m:ctrlPr>
                            <a:rPr lang="tr-TR" sz="2000" b="1" i="1" smtClean="0">
                              <a:solidFill>
                                <a:schemeClr val="tx2"/>
                              </a:solidFill>
                              <a:latin typeface="Cambria Math" panose="02040503050406030204" pitchFamily="18" charset="0"/>
                            </a:rPr>
                          </m:ctrlPr>
                        </m:sSupPr>
                        <m:e>
                          <m:d>
                            <m:dPr>
                              <m:ctrlPr>
                                <a:rPr lang="tr-TR" sz="2000" b="1" i="1">
                                  <a:solidFill>
                                    <a:schemeClr val="tx2"/>
                                  </a:solidFill>
                                  <a:latin typeface="Cambria Math" panose="02040503050406030204" pitchFamily="18" charset="0"/>
                                </a:rPr>
                              </m:ctrlPr>
                            </m:dPr>
                            <m:e>
                              <m:f>
                                <m:fPr>
                                  <m:ctrlPr>
                                    <a:rPr lang="tr-TR" sz="2000" b="1" i="1">
                                      <a:solidFill>
                                        <a:schemeClr val="tx2"/>
                                      </a:solidFill>
                                      <a:latin typeface="Cambria Math" panose="02040503050406030204" pitchFamily="18" charset="0"/>
                                    </a:rPr>
                                  </m:ctrlPr>
                                </m:fPr>
                                <m:num>
                                  <m:sSub>
                                    <m:sSubPr>
                                      <m:ctrlPr>
                                        <a:rPr lang="tr-TR" sz="2000" b="1" i="1">
                                          <a:solidFill>
                                            <a:schemeClr val="tx2"/>
                                          </a:solidFill>
                                          <a:latin typeface="Cambria Math" panose="02040503050406030204" pitchFamily="18" charset="0"/>
                                        </a:rPr>
                                      </m:ctrlPr>
                                    </m:sSubPr>
                                    <m:e>
                                      <m:r>
                                        <a:rPr lang="tr-TR" sz="2000" b="1" i="1">
                                          <a:solidFill>
                                            <a:schemeClr val="tx2"/>
                                          </a:solidFill>
                                          <a:latin typeface="Cambria Math"/>
                                        </a:rPr>
                                        <m:t>𝑹</m:t>
                                      </m:r>
                                    </m:e>
                                    <m:sub>
                                      <m:r>
                                        <a:rPr lang="tr-TR" sz="2000" b="1" i="1">
                                          <a:solidFill>
                                            <a:schemeClr val="tx2"/>
                                          </a:solidFill>
                                          <a:latin typeface="Cambria Math"/>
                                        </a:rPr>
                                        <m:t>𝒊𝒏</m:t>
                                      </m:r>
                                    </m:sub>
                                  </m:sSub>
                                </m:num>
                                <m:den>
                                  <m:sSub>
                                    <m:sSubPr>
                                      <m:ctrlPr>
                                        <a:rPr lang="tr-TR" sz="2000" b="1" i="1">
                                          <a:solidFill>
                                            <a:schemeClr val="tx2"/>
                                          </a:solidFill>
                                          <a:latin typeface="Cambria Math" panose="02040503050406030204" pitchFamily="18" charset="0"/>
                                        </a:rPr>
                                      </m:ctrlPr>
                                    </m:sSubPr>
                                    <m:e>
                                      <m:r>
                                        <a:rPr lang="tr-TR" sz="2000" b="1" i="1">
                                          <a:solidFill>
                                            <a:schemeClr val="tx2"/>
                                          </a:solidFill>
                                          <a:latin typeface="Cambria Math"/>
                                        </a:rPr>
                                        <m:t>𝑹</m:t>
                                      </m:r>
                                    </m:e>
                                    <m:sub>
                                      <m:r>
                                        <a:rPr lang="tr-TR" sz="2000" b="1" i="1">
                                          <a:solidFill>
                                            <a:schemeClr val="tx2"/>
                                          </a:solidFill>
                                          <a:latin typeface="Cambria Math"/>
                                        </a:rPr>
                                        <m:t>𝒄𝒐</m:t>
                                      </m:r>
                                    </m:sub>
                                  </m:sSub>
                                </m:den>
                              </m:f>
                            </m:e>
                          </m:d>
                        </m:e>
                        <m:sup>
                          <m:r>
                            <a:rPr lang="tr-TR" sz="2000" b="1" i="1" smtClean="0">
                              <a:solidFill>
                                <a:schemeClr val="tx2"/>
                              </a:solidFill>
                              <a:latin typeface="Cambria Math"/>
                            </a:rPr>
                            <m:t>𝟑</m:t>
                          </m:r>
                          <m:r>
                            <a:rPr lang="tr-TR" sz="2000" b="1" i="1" smtClean="0">
                              <a:solidFill>
                                <a:schemeClr val="tx2"/>
                              </a:solidFill>
                              <a:latin typeface="Cambria Math"/>
                            </a:rPr>
                            <m:t>/</m:t>
                          </m:r>
                          <m:r>
                            <a:rPr lang="tr-TR" sz="2000" b="1" i="1" smtClean="0">
                              <a:solidFill>
                                <a:schemeClr val="tx2"/>
                              </a:solidFill>
                              <a:latin typeface="Cambria Math"/>
                            </a:rPr>
                            <m:t>𝟐</m:t>
                          </m:r>
                        </m:sup>
                      </m:sSup>
                    </m:oMath>
                  </m:oMathPara>
                </a14:m>
                <a:endParaRPr lang="tr-TR" sz="2000" b="1" dirty="0">
                  <a:solidFill>
                    <a:schemeClr val="tx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67544" y="2204864"/>
                <a:ext cx="3176447" cy="857094"/>
              </a:xfrm>
              <a:prstGeom prst="rect">
                <a:avLst/>
              </a:prstGeom>
              <a:blipFill rotWithShape="1">
                <a:blip r:embed="rId3"/>
                <a:stretch>
                  <a:fillRect/>
                </a:stretch>
              </a:blipFill>
            </p:spPr>
            <p:txBody>
              <a:bodyPr/>
              <a:lstStyle/>
              <a:p>
                <a:r>
                  <a:rPr lang="tr-TR">
                    <a:noFill/>
                  </a:rPr>
                  <a:t> </a:t>
                </a:r>
              </a:p>
            </p:txBody>
          </p:sp>
        </mc:Fallback>
      </mc:AlternateContent>
      <p:sp>
        <p:nvSpPr>
          <p:cNvPr id="6" name="Rectangle 5"/>
          <p:cNvSpPr/>
          <p:nvPr/>
        </p:nvSpPr>
        <p:spPr>
          <a:xfrm>
            <a:off x="395536" y="3358733"/>
            <a:ext cx="8443544" cy="646331"/>
          </a:xfrm>
          <a:prstGeom prst="rect">
            <a:avLst/>
          </a:prstGeom>
        </p:spPr>
        <p:txBody>
          <a:bodyPr wrap="square">
            <a:spAutoFit/>
          </a:bodyPr>
          <a:lstStyle/>
          <a:p>
            <a:pPr algn="just"/>
            <a:r>
              <a:rPr lang="tr-TR" b="1" dirty="0" smtClean="0">
                <a:solidFill>
                  <a:schemeClr val="tx2"/>
                </a:solidFill>
              </a:rPr>
              <a:t>Alfvén Radius; The radius where the magnetic stresses and the material stresses (ram pressure) are balanced.</a:t>
            </a:r>
            <a:endParaRPr lang="tr-TR" b="1" dirty="0">
              <a:solidFill>
                <a:schemeClr val="tx2"/>
              </a:solidFill>
            </a:endParaRPr>
          </a:p>
        </p:txBody>
      </p:sp>
      <mc:AlternateContent xmlns:mc="http://schemas.openxmlformats.org/markup-compatibility/2006" xmlns:a14="http://schemas.microsoft.com/office/drawing/2010/main">
        <mc:Choice Requires="a14">
          <p:sp>
            <p:nvSpPr>
              <p:cNvPr id="7" name="TextBox 6"/>
              <p:cNvSpPr txBox="1"/>
              <p:nvPr/>
            </p:nvSpPr>
            <p:spPr>
              <a:xfrm>
                <a:off x="467544" y="4218791"/>
                <a:ext cx="2439129" cy="8905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chemeClr val="tx2"/>
                              </a:solidFill>
                              <a:latin typeface="Cambria Math" panose="02040503050406030204" pitchFamily="18" charset="0"/>
                            </a:rPr>
                          </m:ctrlPr>
                        </m:sSubPr>
                        <m:e>
                          <m:r>
                            <a:rPr lang="tr-TR" sz="2000" b="1" i="1" smtClean="0">
                              <a:solidFill>
                                <a:schemeClr val="tx2"/>
                              </a:solidFill>
                              <a:latin typeface="Cambria Math"/>
                              <a:ea typeface="Cambria Math"/>
                            </a:rPr>
                            <m:t>𝑹</m:t>
                          </m:r>
                        </m:e>
                        <m:sub>
                          <m:r>
                            <a:rPr lang="tr-TR" sz="2000" b="1" i="1" smtClean="0">
                              <a:solidFill>
                                <a:schemeClr val="tx2"/>
                              </a:solidFill>
                              <a:latin typeface="Cambria Math"/>
                            </a:rPr>
                            <m:t>𝑨</m:t>
                          </m:r>
                        </m:sub>
                      </m:sSub>
                      <m:r>
                        <a:rPr lang="tr-TR" sz="2000" b="1" i="1" smtClean="0">
                          <a:solidFill>
                            <a:schemeClr val="tx2"/>
                          </a:solidFill>
                          <a:latin typeface="Cambria Math"/>
                        </a:rPr>
                        <m:t>=</m:t>
                      </m:r>
                      <m:sSup>
                        <m:sSupPr>
                          <m:ctrlPr>
                            <a:rPr lang="tr-TR" sz="2000" b="1" i="1" smtClean="0">
                              <a:solidFill>
                                <a:schemeClr val="tx2"/>
                              </a:solidFill>
                              <a:latin typeface="Cambria Math" panose="02040503050406030204" pitchFamily="18" charset="0"/>
                            </a:rPr>
                          </m:ctrlPr>
                        </m:sSupPr>
                        <m:e>
                          <m:d>
                            <m:dPr>
                              <m:ctrlPr>
                                <a:rPr lang="tr-TR" sz="2000" b="1" i="1">
                                  <a:solidFill>
                                    <a:schemeClr val="tx2"/>
                                  </a:solidFill>
                                  <a:latin typeface="Cambria Math" panose="02040503050406030204" pitchFamily="18" charset="0"/>
                                </a:rPr>
                              </m:ctrlPr>
                            </m:dPr>
                            <m:e>
                              <m:f>
                                <m:fPr>
                                  <m:ctrlPr>
                                    <a:rPr lang="tr-TR" sz="2000" b="1" i="1">
                                      <a:solidFill>
                                        <a:schemeClr val="tx2"/>
                                      </a:solidFill>
                                      <a:latin typeface="Cambria Math" panose="02040503050406030204" pitchFamily="18" charset="0"/>
                                    </a:rPr>
                                  </m:ctrlPr>
                                </m:fPr>
                                <m:num>
                                  <m:sSup>
                                    <m:sSupPr>
                                      <m:ctrlPr>
                                        <a:rPr lang="tr-TR" sz="2000" b="1" i="1" smtClean="0">
                                          <a:solidFill>
                                            <a:schemeClr val="tx2"/>
                                          </a:solidFill>
                                          <a:latin typeface="Cambria Math" panose="02040503050406030204" pitchFamily="18" charset="0"/>
                                        </a:rPr>
                                      </m:ctrlPr>
                                    </m:sSupPr>
                                    <m:e>
                                      <m:r>
                                        <a:rPr lang="tr-TR" sz="2000" b="1" i="1">
                                          <a:solidFill>
                                            <a:schemeClr val="tx2"/>
                                          </a:solidFill>
                                          <a:latin typeface="Cambria Math"/>
                                          <a:ea typeface="Cambria Math"/>
                                        </a:rPr>
                                        <m:t>𝝁</m:t>
                                      </m:r>
                                    </m:e>
                                    <m:sup>
                                      <m:r>
                                        <a:rPr lang="tr-TR" sz="2000" b="1" i="1" smtClean="0">
                                          <a:solidFill>
                                            <a:schemeClr val="tx2"/>
                                          </a:solidFill>
                                          <a:latin typeface="Cambria Math" panose="02040503050406030204" pitchFamily="18" charset="0"/>
                                        </a:rPr>
                                        <m:t>𝟒</m:t>
                                      </m:r>
                                    </m:sup>
                                  </m:sSup>
                                </m:num>
                                <m:den>
                                  <m:r>
                                    <a:rPr lang="tr-TR" sz="2000" b="1" i="1" smtClean="0">
                                      <a:solidFill>
                                        <a:schemeClr val="tx2"/>
                                      </a:solidFill>
                                      <a:latin typeface="Cambria Math"/>
                                    </a:rPr>
                                    <m:t>𝟐</m:t>
                                  </m:r>
                                  <m:r>
                                    <a:rPr lang="tr-TR" sz="2000" b="1" i="1" smtClean="0">
                                      <a:solidFill>
                                        <a:schemeClr val="tx2"/>
                                      </a:solidFill>
                                      <a:latin typeface="Cambria Math"/>
                                    </a:rPr>
                                    <m:t>𝑮𝑴</m:t>
                                  </m:r>
                                  <m:sSup>
                                    <m:sSupPr>
                                      <m:ctrlPr>
                                        <a:rPr lang="tr-TR" sz="2000" b="1" i="1" smtClean="0">
                                          <a:solidFill>
                                            <a:schemeClr val="tx2"/>
                                          </a:solidFill>
                                          <a:latin typeface="Cambria Math" panose="02040503050406030204" pitchFamily="18" charset="0"/>
                                        </a:rPr>
                                      </m:ctrlPr>
                                    </m:sSupPr>
                                    <m:e>
                                      <m:acc>
                                        <m:accPr>
                                          <m:chr m:val="̇"/>
                                          <m:ctrlPr>
                                            <a:rPr lang="tr-TR" sz="2000" b="1" i="1">
                                              <a:solidFill>
                                                <a:schemeClr val="tx2"/>
                                              </a:solidFill>
                                              <a:latin typeface="Cambria Math" panose="02040503050406030204" pitchFamily="18" charset="0"/>
                                            </a:rPr>
                                          </m:ctrlPr>
                                        </m:accPr>
                                        <m:e>
                                          <m:r>
                                            <a:rPr lang="tr-TR" sz="2000" b="1" i="1">
                                              <a:solidFill>
                                                <a:schemeClr val="tx2"/>
                                              </a:solidFill>
                                              <a:latin typeface="Cambria Math"/>
                                            </a:rPr>
                                            <m:t>𝑴</m:t>
                                          </m:r>
                                        </m:e>
                                      </m:acc>
                                    </m:e>
                                    <m:sup>
                                      <m:r>
                                        <a:rPr lang="tr-TR" sz="2000" b="1" i="1" smtClean="0">
                                          <a:solidFill>
                                            <a:schemeClr val="tx2"/>
                                          </a:solidFill>
                                          <a:latin typeface="Cambria Math"/>
                                        </a:rPr>
                                        <m:t>𝟐</m:t>
                                      </m:r>
                                    </m:sup>
                                  </m:sSup>
                                </m:den>
                              </m:f>
                            </m:e>
                          </m:d>
                        </m:e>
                        <m:sup>
                          <m:r>
                            <a:rPr lang="tr-TR" sz="2000" b="1" i="1" smtClean="0">
                              <a:solidFill>
                                <a:schemeClr val="tx2"/>
                              </a:solidFill>
                              <a:latin typeface="Cambria Math"/>
                            </a:rPr>
                            <m:t>𝟏</m:t>
                          </m:r>
                          <m:r>
                            <a:rPr lang="tr-TR" sz="2000" b="1" i="1" smtClean="0">
                              <a:solidFill>
                                <a:schemeClr val="tx2"/>
                              </a:solidFill>
                              <a:latin typeface="Cambria Math"/>
                            </a:rPr>
                            <m:t>/</m:t>
                          </m:r>
                          <m:r>
                            <a:rPr lang="tr-TR" sz="2000" b="1" i="1" smtClean="0">
                              <a:solidFill>
                                <a:schemeClr val="tx2"/>
                              </a:solidFill>
                              <a:latin typeface="Cambria Math"/>
                            </a:rPr>
                            <m:t>𝟕</m:t>
                          </m:r>
                        </m:sup>
                      </m:sSup>
                    </m:oMath>
                  </m:oMathPara>
                </a14:m>
                <a:endParaRPr lang="tr-TR" sz="2000" b="1" dirty="0">
                  <a:solidFill>
                    <a:schemeClr val="tx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67544" y="4218791"/>
                <a:ext cx="2439129" cy="890500"/>
              </a:xfrm>
              <a:prstGeom prst="rect">
                <a:avLst/>
              </a:prstGeom>
              <a:blipFill rotWithShape="0">
                <a:blip r:embed="rId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788024" y="4223279"/>
                <a:ext cx="1524007" cy="7178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chemeClr val="tx2"/>
                              </a:solidFill>
                              <a:latin typeface="Cambria Math" panose="02040503050406030204" pitchFamily="18" charset="0"/>
                            </a:rPr>
                          </m:ctrlPr>
                        </m:sSubPr>
                        <m:e>
                          <m:r>
                            <a:rPr lang="tr-TR" sz="2000" b="1" i="1" smtClean="0">
                              <a:solidFill>
                                <a:schemeClr val="tx2"/>
                              </a:solidFill>
                              <a:latin typeface="Cambria Math"/>
                              <a:ea typeface="Cambria Math"/>
                            </a:rPr>
                            <m:t>𝑷</m:t>
                          </m:r>
                        </m:e>
                        <m:sub>
                          <m:r>
                            <a:rPr lang="tr-TR" sz="2000" b="1" i="1" smtClean="0">
                              <a:solidFill>
                                <a:schemeClr val="tx2"/>
                              </a:solidFill>
                              <a:latin typeface="Cambria Math"/>
                            </a:rPr>
                            <m:t>𝒎𝒂𝒈</m:t>
                          </m:r>
                        </m:sub>
                      </m:sSub>
                      <m:r>
                        <a:rPr lang="tr-TR" sz="2000" b="1" i="1" smtClean="0">
                          <a:solidFill>
                            <a:schemeClr val="tx2"/>
                          </a:solidFill>
                          <a:latin typeface="Cambria Math"/>
                        </a:rPr>
                        <m:t>=</m:t>
                      </m:r>
                      <m:f>
                        <m:fPr>
                          <m:ctrlPr>
                            <a:rPr lang="tr-TR" sz="2000" b="1" i="1">
                              <a:solidFill>
                                <a:schemeClr val="tx2"/>
                              </a:solidFill>
                              <a:latin typeface="Cambria Math" panose="02040503050406030204" pitchFamily="18" charset="0"/>
                            </a:rPr>
                          </m:ctrlPr>
                        </m:fPr>
                        <m:num>
                          <m:sSup>
                            <m:sSupPr>
                              <m:ctrlPr>
                                <a:rPr lang="tr-TR" sz="2000" b="1" i="1" smtClean="0">
                                  <a:solidFill>
                                    <a:schemeClr val="tx2"/>
                                  </a:solidFill>
                                  <a:latin typeface="Cambria Math" panose="02040503050406030204" pitchFamily="18" charset="0"/>
                                  <a:ea typeface="Cambria Math"/>
                                </a:rPr>
                              </m:ctrlPr>
                            </m:sSupPr>
                            <m:e>
                              <m:r>
                                <a:rPr lang="tr-TR" sz="2000" b="1" i="1" smtClean="0">
                                  <a:solidFill>
                                    <a:schemeClr val="tx2"/>
                                  </a:solidFill>
                                  <a:latin typeface="Cambria Math"/>
                                  <a:ea typeface="Cambria Math"/>
                                </a:rPr>
                                <m:t>𝑩</m:t>
                              </m:r>
                            </m:e>
                            <m:sup>
                              <m:r>
                                <a:rPr lang="tr-TR" sz="2000" b="1" i="1" smtClean="0">
                                  <a:solidFill>
                                    <a:schemeClr val="tx2"/>
                                  </a:solidFill>
                                  <a:latin typeface="Cambria Math"/>
                                  <a:ea typeface="Cambria Math"/>
                                </a:rPr>
                                <m:t>𝟐</m:t>
                              </m:r>
                            </m:sup>
                          </m:sSup>
                        </m:num>
                        <m:den>
                          <m:r>
                            <a:rPr lang="tr-TR" sz="2000" b="1" i="1" smtClean="0">
                              <a:solidFill>
                                <a:schemeClr val="tx2"/>
                              </a:solidFill>
                              <a:latin typeface="Cambria Math"/>
                            </a:rPr>
                            <m:t>𝟖</m:t>
                          </m:r>
                          <m:r>
                            <a:rPr lang="tr-TR" sz="2000" b="1" i="1" smtClean="0">
                              <a:solidFill>
                                <a:schemeClr val="tx2"/>
                              </a:solidFill>
                              <a:latin typeface="Cambria Math"/>
                              <a:ea typeface="Cambria Math"/>
                            </a:rPr>
                            <m:t>𝝅</m:t>
                          </m:r>
                        </m:den>
                      </m:f>
                    </m:oMath>
                  </m:oMathPara>
                </a14:m>
                <a:endParaRPr lang="tr-TR" sz="2000" b="1" dirty="0">
                  <a:solidFill>
                    <a:schemeClr val="tx2"/>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788024" y="4223279"/>
                <a:ext cx="1524007" cy="717889"/>
              </a:xfrm>
              <a:prstGeom prst="rect">
                <a:avLst/>
              </a:prstGeom>
              <a:blipFill rotWithShape="1">
                <a:blip r:embed="rId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487326" y="4272652"/>
                <a:ext cx="1829090" cy="6685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chemeClr val="tx2"/>
                              </a:solidFill>
                              <a:latin typeface="Cambria Math" panose="02040503050406030204" pitchFamily="18" charset="0"/>
                            </a:rPr>
                          </m:ctrlPr>
                        </m:sSubPr>
                        <m:e>
                          <m:r>
                            <a:rPr lang="tr-TR" sz="2000" b="1" i="1" smtClean="0">
                              <a:solidFill>
                                <a:schemeClr val="tx2"/>
                              </a:solidFill>
                              <a:latin typeface="Cambria Math"/>
                              <a:ea typeface="Cambria Math"/>
                            </a:rPr>
                            <m:t>𝑷</m:t>
                          </m:r>
                        </m:e>
                        <m:sub>
                          <m:r>
                            <a:rPr lang="tr-TR" sz="2000" b="1" i="1" smtClean="0">
                              <a:solidFill>
                                <a:schemeClr val="tx2"/>
                              </a:solidFill>
                              <a:latin typeface="Cambria Math"/>
                            </a:rPr>
                            <m:t>𝒓𝒂𝒎</m:t>
                          </m:r>
                        </m:sub>
                      </m:sSub>
                      <m:r>
                        <a:rPr lang="tr-TR" sz="2000" b="1" i="1" smtClean="0">
                          <a:solidFill>
                            <a:schemeClr val="tx2"/>
                          </a:solidFill>
                          <a:latin typeface="Cambria Math"/>
                        </a:rPr>
                        <m:t>=</m:t>
                      </m:r>
                      <m:f>
                        <m:fPr>
                          <m:ctrlPr>
                            <a:rPr lang="tr-TR" sz="2000" b="1" i="1">
                              <a:solidFill>
                                <a:schemeClr val="tx2"/>
                              </a:solidFill>
                              <a:latin typeface="Cambria Math" panose="02040503050406030204" pitchFamily="18" charset="0"/>
                            </a:rPr>
                          </m:ctrlPr>
                        </m:fPr>
                        <m:num>
                          <m:r>
                            <a:rPr lang="tr-TR" sz="2000" b="1" i="1" smtClean="0">
                              <a:solidFill>
                                <a:schemeClr val="tx2"/>
                              </a:solidFill>
                              <a:latin typeface="Cambria Math"/>
                              <a:ea typeface="Cambria Math"/>
                            </a:rPr>
                            <m:t>𝟏</m:t>
                          </m:r>
                        </m:num>
                        <m:den>
                          <m:r>
                            <a:rPr lang="tr-TR" sz="2000" b="1" i="1" smtClean="0">
                              <a:solidFill>
                                <a:schemeClr val="tx2"/>
                              </a:solidFill>
                              <a:latin typeface="Cambria Math"/>
                            </a:rPr>
                            <m:t>𝟐</m:t>
                          </m:r>
                        </m:den>
                      </m:f>
                      <m:r>
                        <a:rPr lang="tr-TR" sz="2000" b="1" i="1" smtClean="0">
                          <a:solidFill>
                            <a:schemeClr val="tx2"/>
                          </a:solidFill>
                          <a:latin typeface="Cambria Math"/>
                          <a:ea typeface="Cambria Math"/>
                        </a:rPr>
                        <m:t>𝝆</m:t>
                      </m:r>
                      <m:sSup>
                        <m:sSupPr>
                          <m:ctrlPr>
                            <a:rPr lang="el-GR" sz="2000" b="1" i="1" smtClean="0">
                              <a:solidFill>
                                <a:schemeClr val="tx2"/>
                              </a:solidFill>
                              <a:latin typeface="Cambria Math" panose="02040503050406030204" pitchFamily="18" charset="0"/>
                              <a:ea typeface="Cambria Math"/>
                            </a:rPr>
                          </m:ctrlPr>
                        </m:sSupPr>
                        <m:e>
                          <m:r>
                            <m:rPr>
                              <m:sty m:val="p"/>
                            </m:rPr>
                            <a:rPr lang="el-GR" sz="2000" b="1" i="1">
                              <a:solidFill>
                                <a:schemeClr val="tx2"/>
                              </a:solidFill>
                              <a:latin typeface="Cambria Math"/>
                              <a:ea typeface="Cambria Math"/>
                            </a:rPr>
                            <m:t>ν</m:t>
                          </m:r>
                        </m:e>
                        <m:sup>
                          <m:r>
                            <a:rPr lang="tr-TR" sz="2000" b="1" i="1" smtClean="0">
                              <a:solidFill>
                                <a:schemeClr val="tx2"/>
                              </a:solidFill>
                              <a:latin typeface="Cambria Math"/>
                              <a:ea typeface="Cambria Math"/>
                            </a:rPr>
                            <m:t>𝟐</m:t>
                          </m:r>
                        </m:sup>
                      </m:sSup>
                    </m:oMath>
                  </m:oMathPara>
                </a14:m>
                <a:endParaRPr lang="tr-TR" sz="2000" b="1" dirty="0">
                  <a:solidFill>
                    <a:schemeClr val="tx2"/>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487326" y="4272652"/>
                <a:ext cx="1829090" cy="668516"/>
              </a:xfrm>
              <a:prstGeom prst="rect">
                <a:avLst/>
              </a:prstGeom>
              <a:blipFill rotWithShape="1">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67631" y="5229200"/>
                <a:ext cx="144007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chemeClr val="tx2"/>
                              </a:solidFill>
                              <a:latin typeface="Cambria Math" panose="02040503050406030204" pitchFamily="18" charset="0"/>
                            </a:rPr>
                          </m:ctrlPr>
                        </m:sSubPr>
                        <m:e>
                          <m:r>
                            <a:rPr lang="tr-TR" sz="2000" b="1" i="1" smtClean="0">
                              <a:solidFill>
                                <a:schemeClr val="tx2"/>
                              </a:solidFill>
                              <a:latin typeface="Cambria Math"/>
                              <a:ea typeface="Cambria Math"/>
                            </a:rPr>
                            <m:t>𝑹</m:t>
                          </m:r>
                        </m:e>
                        <m:sub>
                          <m:r>
                            <a:rPr lang="tr-TR" sz="2000" b="1" i="1" smtClean="0">
                              <a:solidFill>
                                <a:schemeClr val="tx2"/>
                              </a:solidFill>
                              <a:latin typeface="Cambria Math"/>
                            </a:rPr>
                            <m:t>𝒊𝒏</m:t>
                          </m:r>
                        </m:sub>
                      </m:sSub>
                      <m:r>
                        <a:rPr lang="tr-TR" sz="2000" b="1" i="1" smtClean="0">
                          <a:solidFill>
                            <a:schemeClr val="tx2"/>
                          </a:solidFill>
                          <a:latin typeface="Cambria Math"/>
                        </a:rPr>
                        <m:t>=</m:t>
                      </m:r>
                      <m:r>
                        <m:rPr>
                          <m:sty m:val="p"/>
                        </m:rPr>
                        <a:rPr lang="el-GR" sz="2000" b="1" i="1" smtClean="0">
                          <a:solidFill>
                            <a:schemeClr val="tx2"/>
                          </a:solidFill>
                          <a:latin typeface="Cambria Math"/>
                        </a:rPr>
                        <m:t>ζ</m:t>
                      </m:r>
                      <m:sSub>
                        <m:sSubPr>
                          <m:ctrlPr>
                            <a:rPr lang="tr-TR" sz="2000" b="1" i="1" smtClean="0">
                              <a:solidFill>
                                <a:schemeClr val="tx2"/>
                              </a:solidFill>
                              <a:latin typeface="Cambria Math" panose="02040503050406030204" pitchFamily="18" charset="0"/>
                            </a:rPr>
                          </m:ctrlPr>
                        </m:sSubPr>
                        <m:e>
                          <m:r>
                            <a:rPr lang="tr-TR" sz="2000" b="1" i="1" smtClean="0">
                              <a:solidFill>
                                <a:schemeClr val="tx2"/>
                              </a:solidFill>
                              <a:latin typeface="Cambria Math"/>
                            </a:rPr>
                            <m:t> </m:t>
                          </m:r>
                          <m:r>
                            <a:rPr lang="tr-TR" sz="2000" b="1" i="1" smtClean="0">
                              <a:solidFill>
                                <a:schemeClr val="tx2"/>
                              </a:solidFill>
                              <a:latin typeface="Cambria Math"/>
                            </a:rPr>
                            <m:t>𝑹</m:t>
                          </m:r>
                        </m:e>
                        <m:sub>
                          <m:r>
                            <a:rPr lang="tr-TR" sz="2000" b="1" i="1" smtClean="0">
                              <a:solidFill>
                                <a:schemeClr val="tx2"/>
                              </a:solidFill>
                              <a:latin typeface="Cambria Math"/>
                            </a:rPr>
                            <m:t>𝑨</m:t>
                          </m:r>
                        </m:sub>
                      </m:sSub>
                    </m:oMath>
                  </m:oMathPara>
                </a14:m>
                <a:endParaRPr lang="tr-TR" sz="2000" b="1" dirty="0">
                  <a:solidFill>
                    <a:schemeClr val="tx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67631" y="5229200"/>
                <a:ext cx="1440073" cy="400110"/>
              </a:xfrm>
              <a:prstGeom prst="rect">
                <a:avLst/>
              </a:prstGeom>
              <a:blipFill rotWithShape="1">
                <a:blip r:embed="rId7"/>
                <a:stretch>
                  <a:fillRect b="-1692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411760" y="5229200"/>
                <a:ext cx="6211296" cy="369332"/>
              </a:xfrm>
              <a:prstGeom prst="rect">
                <a:avLst/>
              </a:prstGeom>
            </p:spPr>
            <p:txBody>
              <a:bodyPr wrap="square">
                <a:spAutoFit/>
              </a:bodyPr>
              <a:lstStyle/>
              <a:p>
                <a:pPr algn="just"/>
                <a14:m>
                  <m:oMath xmlns:m="http://schemas.openxmlformats.org/officeDocument/2006/math">
                    <m:r>
                      <m:rPr>
                        <m:sty m:val="p"/>
                      </m:rPr>
                      <a:rPr lang="el-GR" b="1" i="1" smtClean="0">
                        <a:solidFill>
                          <a:schemeClr val="tx2"/>
                        </a:solidFill>
                        <a:latin typeface="Cambria Math"/>
                      </a:rPr>
                      <m:t>ζ</m:t>
                    </m:r>
                    <m:r>
                      <a:rPr lang="el-GR" b="1" i="1" smtClean="0">
                        <a:solidFill>
                          <a:schemeClr val="tx2"/>
                        </a:solidFill>
                        <a:latin typeface="Cambria Math"/>
                        <a:ea typeface="Cambria Math"/>
                      </a:rPr>
                      <m:t>≅</m:t>
                    </m:r>
                    <m:r>
                      <a:rPr lang="tr-TR" b="1" i="1" smtClean="0">
                        <a:solidFill>
                          <a:schemeClr val="tx2"/>
                        </a:solidFill>
                        <a:latin typeface="Cambria Math"/>
                        <a:ea typeface="Cambria Math"/>
                      </a:rPr>
                      <m:t>𝟎</m:t>
                    </m:r>
                    <m:r>
                      <a:rPr lang="tr-TR" b="1" i="1" smtClean="0">
                        <a:solidFill>
                          <a:schemeClr val="tx2"/>
                        </a:solidFill>
                        <a:latin typeface="Cambria Math"/>
                        <a:ea typeface="Cambria Math"/>
                      </a:rPr>
                      <m:t>.</m:t>
                    </m:r>
                    <m:r>
                      <a:rPr lang="tr-TR" b="1" i="1" smtClean="0">
                        <a:solidFill>
                          <a:schemeClr val="tx2"/>
                        </a:solidFill>
                        <a:latin typeface="Cambria Math"/>
                        <a:ea typeface="Cambria Math"/>
                      </a:rPr>
                      <m:t>𝟓</m:t>
                    </m:r>
                  </m:oMath>
                </a14:m>
                <a:r>
                  <a:rPr lang="tr-TR" b="1" dirty="0" smtClean="0">
                    <a:solidFill>
                      <a:schemeClr val="tx2"/>
                    </a:solidFill>
                  </a:rPr>
                  <a:t> for disk accretion (Gosh &amp; Lamb)</a:t>
                </a:r>
                <a:endParaRPr lang="tr-TR" b="1" dirty="0">
                  <a:solidFill>
                    <a:schemeClr val="tx2"/>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411760" y="5229200"/>
                <a:ext cx="6211296" cy="369332"/>
              </a:xfrm>
              <a:prstGeom prst="rect">
                <a:avLst/>
              </a:prstGeom>
              <a:blipFill rotWithShape="1">
                <a:blip r:embed="rId8"/>
                <a:stretch>
                  <a:fillRect l="-294" t="-8333" b="-26667"/>
                </a:stretch>
              </a:blipFill>
            </p:spPr>
            <p:txBody>
              <a:bodyPr/>
              <a:lstStyle/>
              <a:p>
                <a:r>
                  <a:rPr lang="tr-TR">
                    <a:noFill/>
                  </a:rPr>
                  <a:t> </a:t>
                </a:r>
              </a:p>
            </p:txBody>
          </p:sp>
        </mc:Fallback>
      </mc:AlternateContent>
    </p:spTree>
    <p:extLst>
      <p:ext uri="{BB962C8B-B14F-4D97-AF65-F5344CB8AC3E}">
        <p14:creationId xmlns:p14="http://schemas.microsoft.com/office/powerpoint/2010/main" val="236233936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6553080" y="6356520"/>
            <a:ext cx="2133360" cy="364680"/>
          </a:xfrm>
          <a:prstGeom prst="rect">
            <a:avLst/>
          </a:prstGeom>
        </p:spPr>
        <p:txBody>
          <a:bodyPr anchor="ctr"/>
          <a:lstStyle/>
          <a:p>
            <a:pPr>
              <a:lnSpc>
                <a:spcPct val="100000"/>
              </a:lnSpc>
            </a:pPr>
            <a:fld id="{E2169E2D-D763-4541-BCAA-342654179124}" type="slidenum">
              <a:rPr lang="en-US" sz="1200">
                <a:solidFill>
                  <a:srgbClr val="8B8B8B"/>
                </a:solidFill>
                <a:latin typeface="Calibri"/>
              </a:rPr>
              <a:t>11</a:t>
            </a:fld>
            <a:endParaRPr/>
          </a:p>
        </p:txBody>
      </p:sp>
      <p:sp>
        <p:nvSpPr>
          <p:cNvPr id="85" name="CustomShape 2"/>
          <p:cNvSpPr/>
          <p:nvPr/>
        </p:nvSpPr>
        <p:spPr>
          <a:xfrm>
            <a:off x="0" y="357120"/>
            <a:ext cx="9144000" cy="767624"/>
          </a:xfrm>
          <a:prstGeom prst="rect">
            <a:avLst/>
          </a:prstGeom>
          <a:noFill/>
          <a:ln>
            <a:noFill/>
          </a:ln>
        </p:spPr>
        <p:txBody>
          <a:bodyPr lIns="90000" tIns="45000" rIns="90000" bIns="45000"/>
          <a:lstStyle/>
          <a:p>
            <a:pPr algn="ctr">
              <a:lnSpc>
                <a:spcPct val="100000"/>
              </a:lnSpc>
            </a:pPr>
            <a:r>
              <a:rPr lang="tr-TR" sz="4000" b="1" dirty="0" smtClean="0">
                <a:solidFill>
                  <a:srgbClr val="1F497D"/>
                </a:solidFill>
                <a:latin typeface="Calibri"/>
              </a:rPr>
              <a:t>Disk – Magnetosphere interaction Stages</a:t>
            </a:r>
            <a:endParaRPr dirty="0"/>
          </a:p>
          <a:p>
            <a:pPr>
              <a:lnSpc>
                <a:spcPct val="100000"/>
              </a:lnSpc>
            </a:pPr>
            <a:endParaRPr dirty="0"/>
          </a:p>
        </p:txBody>
      </p:sp>
      <p:sp>
        <p:nvSpPr>
          <p:cNvPr id="4" name="CustomShape 2"/>
          <p:cNvSpPr/>
          <p:nvPr/>
        </p:nvSpPr>
        <p:spPr>
          <a:xfrm>
            <a:off x="323528" y="1293224"/>
            <a:ext cx="8496944" cy="1271680"/>
          </a:xfrm>
          <a:prstGeom prst="rect">
            <a:avLst/>
          </a:prstGeom>
          <a:noFill/>
          <a:ln>
            <a:noFill/>
          </a:ln>
        </p:spPr>
        <p:txBody>
          <a:bodyPr lIns="90000" tIns="45000" rIns="90000" bIns="45000"/>
          <a:lstStyle/>
          <a:p>
            <a:pPr indent="357188" algn="just">
              <a:lnSpc>
                <a:spcPct val="100000"/>
              </a:lnSpc>
            </a:pPr>
            <a:r>
              <a:rPr lang="tr-TR" sz="2400" b="1" dirty="0" smtClean="0">
                <a:solidFill>
                  <a:srgbClr val="1F497D"/>
                </a:solidFill>
                <a:latin typeface="Calibri"/>
              </a:rPr>
              <a:t>Radio Pulsar Stage: If the inner radius of the disk is located out of the light cyclinder, the system acts as an isolated neutron star.</a:t>
            </a:r>
            <a:endParaRPr sz="2400" dirty="0"/>
          </a:p>
          <a:p>
            <a:pPr>
              <a:lnSpc>
                <a:spcPct val="100000"/>
              </a:lnSpc>
            </a:pPr>
            <a:endParaRPr dirty="0"/>
          </a:p>
        </p:txBody>
      </p:sp>
      <mc:AlternateContent xmlns:mc="http://schemas.openxmlformats.org/markup-compatibility/2006" xmlns:a14="http://schemas.microsoft.com/office/drawing/2010/main">
        <mc:Choice Requires="a14">
          <p:sp>
            <p:nvSpPr>
              <p:cNvPr id="2" name="TextBox 1"/>
              <p:cNvSpPr txBox="1"/>
              <p:nvPr/>
            </p:nvSpPr>
            <p:spPr>
              <a:xfrm>
                <a:off x="323528" y="1972775"/>
                <a:ext cx="3425810" cy="698781"/>
              </a:xfrm>
              <a:prstGeom prst="rect">
                <a:avLst/>
              </a:prstGeom>
              <a:noFill/>
            </p:spPr>
            <p:txBody>
              <a:bodyPr wrap="none" rtlCol="0">
                <a:spAutoFit/>
              </a:bodyPr>
              <a:lstStyle/>
              <a:p>
                <a14:m>
                  <m:oMath xmlns:m="http://schemas.openxmlformats.org/officeDocument/2006/math">
                    <m:sSub>
                      <m:sSubPr>
                        <m:ctrlPr>
                          <a:rPr lang="tr-TR" sz="3600" b="1" i="1" smtClean="0">
                            <a:solidFill>
                              <a:schemeClr val="tx2"/>
                            </a:solidFill>
                            <a:latin typeface="Cambria Math" panose="02040503050406030204" pitchFamily="18" charset="0"/>
                          </a:rPr>
                        </m:ctrlPr>
                      </m:sSubPr>
                      <m:e>
                        <m:r>
                          <a:rPr lang="tr-TR" sz="3600" b="1" i="1" smtClean="0">
                            <a:solidFill>
                              <a:schemeClr val="tx2"/>
                            </a:solidFill>
                            <a:latin typeface="Cambria Math"/>
                          </a:rPr>
                          <m:t>𝑹</m:t>
                        </m:r>
                      </m:e>
                      <m:sub>
                        <m:r>
                          <a:rPr lang="tr-TR" sz="3600" b="1" i="1" smtClean="0">
                            <a:solidFill>
                              <a:schemeClr val="tx2"/>
                            </a:solidFill>
                            <a:latin typeface="Cambria Math"/>
                          </a:rPr>
                          <m:t>𝒊𝒏</m:t>
                        </m:r>
                      </m:sub>
                    </m:sSub>
                    <m:r>
                      <a:rPr lang="tr-TR" sz="3600" b="1" i="1" smtClean="0">
                        <a:solidFill>
                          <a:schemeClr val="tx2"/>
                        </a:solidFill>
                        <a:latin typeface="Cambria Math"/>
                      </a:rPr>
                      <m:t> </m:t>
                    </m:r>
                    <m:r>
                      <a:rPr lang="tr-TR" sz="3600" b="1" i="1" smtClean="0">
                        <a:solidFill>
                          <a:schemeClr val="tx2"/>
                        </a:solidFill>
                        <a:latin typeface="Cambria Math"/>
                        <a:ea typeface="Cambria Math"/>
                      </a:rPr>
                      <m:t>&gt;</m:t>
                    </m:r>
                    <m:sSub>
                      <m:sSubPr>
                        <m:ctrlPr>
                          <a:rPr lang="tr-TR" sz="3600" b="1" i="1">
                            <a:solidFill>
                              <a:schemeClr val="tx2"/>
                            </a:solidFill>
                            <a:latin typeface="Cambria Math" panose="02040503050406030204" pitchFamily="18" charset="0"/>
                          </a:rPr>
                        </m:ctrlPr>
                      </m:sSubPr>
                      <m:e>
                        <m:r>
                          <a:rPr lang="tr-TR" sz="3600" b="1" i="1" smtClean="0">
                            <a:solidFill>
                              <a:schemeClr val="tx2"/>
                            </a:solidFill>
                            <a:latin typeface="Cambria Math"/>
                          </a:rPr>
                          <m:t>𝑹</m:t>
                        </m:r>
                      </m:e>
                      <m:sub>
                        <m:r>
                          <a:rPr lang="tr-TR" sz="3600" b="1" i="1" smtClean="0">
                            <a:solidFill>
                              <a:schemeClr val="tx2"/>
                            </a:solidFill>
                            <a:latin typeface="Cambria Math"/>
                          </a:rPr>
                          <m:t>𝒍𝒊𝒈𝒉𝒕</m:t>
                        </m:r>
                        <m:r>
                          <a:rPr lang="tr-TR" sz="3600" b="1" i="1" smtClean="0">
                            <a:solidFill>
                              <a:schemeClr val="tx2"/>
                            </a:solidFill>
                            <a:latin typeface="Cambria Math"/>
                          </a:rPr>
                          <m:t> </m:t>
                        </m:r>
                        <m:r>
                          <a:rPr lang="tr-TR" sz="3600" b="1" i="1" smtClean="0">
                            <a:solidFill>
                              <a:schemeClr val="tx2"/>
                            </a:solidFill>
                            <a:latin typeface="Cambria Math"/>
                          </a:rPr>
                          <m:t>𝒄𝒚𝒄</m:t>
                        </m:r>
                      </m:sub>
                    </m:sSub>
                  </m:oMath>
                </a14:m>
                <a:r>
                  <a:rPr lang="tr-TR" dirty="0" smtClean="0"/>
                  <a:t> </a:t>
                </a:r>
                <a:endParaRPr lang="tr-TR" dirty="0"/>
              </a:p>
            </p:txBody>
          </p:sp>
        </mc:Choice>
        <mc:Fallback xmlns="">
          <p:sp>
            <p:nvSpPr>
              <p:cNvPr id="2" name="TextBox 1"/>
              <p:cNvSpPr txBox="1">
                <a:spLocks noRot="1" noChangeAspect="1" noMove="1" noResize="1" noEditPoints="1" noAdjustHandles="1" noChangeArrowheads="1" noChangeShapeType="1" noTextEdit="1"/>
              </p:cNvSpPr>
              <p:nvPr/>
            </p:nvSpPr>
            <p:spPr>
              <a:xfrm>
                <a:off x="323528" y="1972775"/>
                <a:ext cx="3425810" cy="698781"/>
              </a:xfrm>
              <a:prstGeom prst="rect">
                <a:avLst/>
              </a:prstGeom>
              <a:blipFill rotWithShape="1">
                <a:blip r:embed="rId3"/>
                <a:stretch>
                  <a:fillRect/>
                </a:stretch>
              </a:blipFill>
            </p:spPr>
            <p:txBody>
              <a:bodyPr/>
              <a:lstStyle/>
              <a:p>
                <a:r>
                  <a:rPr lang="tr-TR">
                    <a:noFill/>
                  </a:rPr>
                  <a:t> </a:t>
                </a:r>
              </a:p>
            </p:txBody>
          </p:sp>
        </mc:Fallback>
      </mc:AlternateContent>
      <p:sp>
        <p:nvSpPr>
          <p:cNvPr id="3" name="TextBox 2"/>
          <p:cNvSpPr txBox="1"/>
          <p:nvPr/>
        </p:nvSpPr>
        <p:spPr>
          <a:xfrm>
            <a:off x="3600752" y="2071391"/>
            <a:ext cx="5904656" cy="923330"/>
          </a:xfrm>
          <a:prstGeom prst="rect">
            <a:avLst/>
          </a:prstGeom>
          <a:noFill/>
        </p:spPr>
        <p:txBody>
          <a:bodyPr wrap="square" rtlCol="0">
            <a:spAutoFit/>
          </a:bodyPr>
          <a:lstStyle/>
          <a:p>
            <a:pPr marL="285750" indent="-285750">
              <a:buFont typeface="Wingdings" panose="05000000000000000000" pitchFamily="2" charset="2"/>
              <a:buChar char="Ø"/>
            </a:pPr>
            <a:r>
              <a:rPr lang="tr-TR" b="1" dirty="0" smtClean="0">
                <a:solidFill>
                  <a:schemeClr val="tx2"/>
                </a:solidFill>
              </a:rPr>
              <a:t>No Accretion</a:t>
            </a:r>
          </a:p>
          <a:p>
            <a:pPr marL="285750" indent="-285750">
              <a:buFont typeface="Wingdings" panose="05000000000000000000" pitchFamily="2" charset="2"/>
              <a:buChar char="Ø"/>
            </a:pPr>
            <a:r>
              <a:rPr lang="tr-TR" b="1" dirty="0" smtClean="0">
                <a:solidFill>
                  <a:schemeClr val="tx2"/>
                </a:solidFill>
              </a:rPr>
              <a:t>No Evidence of the dics existence in the X-ray light curve</a:t>
            </a:r>
            <a:endParaRPr lang="tr-TR" b="1" dirty="0">
              <a:solidFill>
                <a:schemeClr val="tx2"/>
              </a:solidFill>
            </a:endParaRPr>
          </a:p>
        </p:txBody>
      </p:sp>
      <p:cxnSp>
        <p:nvCxnSpPr>
          <p:cNvPr id="7" name="Straight Connector 6"/>
          <p:cNvCxnSpPr/>
          <p:nvPr/>
        </p:nvCxnSpPr>
        <p:spPr>
          <a:xfrm>
            <a:off x="611560" y="3140968"/>
            <a:ext cx="784887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ustomShape 2"/>
          <p:cNvSpPr/>
          <p:nvPr/>
        </p:nvSpPr>
        <p:spPr>
          <a:xfrm>
            <a:off x="323528" y="3140968"/>
            <a:ext cx="8496944" cy="1271680"/>
          </a:xfrm>
          <a:prstGeom prst="rect">
            <a:avLst/>
          </a:prstGeom>
          <a:noFill/>
          <a:ln>
            <a:noFill/>
          </a:ln>
        </p:spPr>
        <p:txBody>
          <a:bodyPr lIns="90000" tIns="45000" rIns="90000" bIns="45000"/>
          <a:lstStyle/>
          <a:p>
            <a:pPr indent="357188" algn="just">
              <a:lnSpc>
                <a:spcPct val="100000"/>
              </a:lnSpc>
            </a:pPr>
            <a:r>
              <a:rPr lang="tr-TR" sz="2400" b="1" dirty="0" smtClean="0">
                <a:solidFill>
                  <a:srgbClr val="1F497D"/>
                </a:solidFill>
                <a:latin typeface="Calibri"/>
              </a:rPr>
              <a:t>Propeller Stage: The inner radius of the disk is around the corotation radius, then not all of the material transferred from outer layers to inner layers can fall onto the pole.</a:t>
            </a:r>
            <a:endParaRPr sz="2400" dirty="0"/>
          </a:p>
          <a:p>
            <a:pPr>
              <a:lnSpc>
                <a:spcPct val="100000"/>
              </a:lnSpc>
            </a:pPr>
            <a:endParaRPr dirty="0"/>
          </a:p>
        </p:txBody>
      </p:sp>
      <mc:AlternateContent xmlns:mc="http://schemas.openxmlformats.org/markup-compatibility/2006" xmlns:a14="http://schemas.microsoft.com/office/drawing/2010/main">
        <mc:Choice Requires="a14">
          <p:sp>
            <p:nvSpPr>
              <p:cNvPr id="9" name="TextBox 8"/>
              <p:cNvSpPr txBox="1"/>
              <p:nvPr/>
            </p:nvSpPr>
            <p:spPr>
              <a:xfrm>
                <a:off x="323528" y="4293096"/>
                <a:ext cx="4828373" cy="698781"/>
              </a:xfrm>
              <a:prstGeom prst="rect">
                <a:avLst/>
              </a:prstGeom>
              <a:noFill/>
            </p:spPr>
            <p:txBody>
              <a:bodyPr wrap="none" rtlCol="0">
                <a:spAutoFit/>
              </a:bodyPr>
              <a:lstStyle/>
              <a:p>
                <a14:m>
                  <m:oMath xmlns:m="http://schemas.openxmlformats.org/officeDocument/2006/math">
                    <m:sSub>
                      <m:sSubPr>
                        <m:ctrlPr>
                          <a:rPr lang="tr-TR" sz="3600" b="1" i="1" smtClean="0">
                            <a:solidFill>
                              <a:schemeClr val="tx2"/>
                            </a:solidFill>
                            <a:latin typeface="Cambria Math" panose="02040503050406030204" pitchFamily="18" charset="0"/>
                          </a:rPr>
                        </m:ctrlPr>
                      </m:sSubPr>
                      <m:e>
                        <m:sSub>
                          <m:sSubPr>
                            <m:ctrlPr>
                              <a:rPr lang="tr-TR" sz="3600" b="1" i="1">
                                <a:solidFill>
                                  <a:schemeClr val="tx2"/>
                                </a:solidFill>
                                <a:latin typeface="Cambria Math" panose="02040503050406030204" pitchFamily="18" charset="0"/>
                              </a:rPr>
                            </m:ctrlPr>
                          </m:sSubPr>
                          <m:e>
                            <m:r>
                              <a:rPr lang="tr-TR" sz="3600" b="1" i="1">
                                <a:solidFill>
                                  <a:schemeClr val="tx2"/>
                                </a:solidFill>
                                <a:latin typeface="Cambria Math"/>
                              </a:rPr>
                              <m:t>𝑹</m:t>
                            </m:r>
                          </m:e>
                          <m:sub>
                            <m:r>
                              <a:rPr lang="tr-TR" sz="3600" b="1" i="1">
                                <a:solidFill>
                                  <a:schemeClr val="tx2"/>
                                </a:solidFill>
                                <a:latin typeface="Cambria Math"/>
                              </a:rPr>
                              <m:t>𝒍𝒊𝒈𝒉𝒕</m:t>
                            </m:r>
                            <m:r>
                              <a:rPr lang="tr-TR" sz="3600" b="1" i="1">
                                <a:solidFill>
                                  <a:schemeClr val="tx2"/>
                                </a:solidFill>
                                <a:latin typeface="Cambria Math"/>
                              </a:rPr>
                              <m:t> </m:t>
                            </m:r>
                            <m:r>
                              <a:rPr lang="tr-TR" sz="3600" b="1" i="1">
                                <a:solidFill>
                                  <a:schemeClr val="tx2"/>
                                </a:solidFill>
                                <a:latin typeface="Cambria Math"/>
                              </a:rPr>
                              <m:t>𝒄𝒚𝒄</m:t>
                            </m:r>
                          </m:sub>
                        </m:sSub>
                        <m:r>
                          <a:rPr lang="tr-TR" sz="3600" b="1" i="1" smtClean="0">
                            <a:solidFill>
                              <a:schemeClr val="tx2"/>
                            </a:solidFill>
                            <a:latin typeface="Cambria Math"/>
                            <a:ea typeface="Cambria Math"/>
                          </a:rPr>
                          <m:t>&gt;</m:t>
                        </m:r>
                        <m:r>
                          <a:rPr lang="tr-TR" sz="3600" b="1" i="1" smtClean="0">
                            <a:solidFill>
                              <a:schemeClr val="tx2"/>
                            </a:solidFill>
                            <a:latin typeface="Cambria Math"/>
                          </a:rPr>
                          <m:t>𝑹</m:t>
                        </m:r>
                      </m:e>
                      <m:sub>
                        <m:r>
                          <a:rPr lang="tr-TR" sz="3600" b="1" i="1" smtClean="0">
                            <a:solidFill>
                              <a:schemeClr val="tx2"/>
                            </a:solidFill>
                            <a:latin typeface="Cambria Math"/>
                          </a:rPr>
                          <m:t>𝒊𝒏</m:t>
                        </m:r>
                      </m:sub>
                    </m:sSub>
                    <m:r>
                      <a:rPr lang="tr-TR" sz="3600" b="1" i="1" smtClean="0">
                        <a:solidFill>
                          <a:schemeClr val="tx2"/>
                        </a:solidFill>
                        <a:latin typeface="Cambria Math"/>
                      </a:rPr>
                      <m:t> </m:t>
                    </m:r>
                    <m:r>
                      <a:rPr lang="tr-TR" sz="3600" b="1" i="1" smtClean="0">
                        <a:solidFill>
                          <a:schemeClr val="tx2"/>
                        </a:solidFill>
                        <a:latin typeface="Cambria Math"/>
                        <a:ea typeface="Cambria Math"/>
                      </a:rPr>
                      <m:t>≈</m:t>
                    </m:r>
                    <m:sSub>
                      <m:sSubPr>
                        <m:ctrlPr>
                          <a:rPr lang="tr-TR" sz="3600" b="1" i="1">
                            <a:solidFill>
                              <a:schemeClr val="tx2"/>
                            </a:solidFill>
                            <a:latin typeface="Cambria Math" panose="02040503050406030204" pitchFamily="18" charset="0"/>
                          </a:rPr>
                        </m:ctrlPr>
                      </m:sSubPr>
                      <m:e>
                        <m:r>
                          <a:rPr lang="tr-TR" sz="3600" b="1" i="1" smtClean="0">
                            <a:solidFill>
                              <a:schemeClr val="tx2"/>
                            </a:solidFill>
                            <a:latin typeface="Cambria Math"/>
                          </a:rPr>
                          <m:t>𝑹</m:t>
                        </m:r>
                      </m:e>
                      <m:sub>
                        <m:r>
                          <a:rPr lang="tr-TR" sz="3600" b="1" i="1" smtClean="0">
                            <a:solidFill>
                              <a:schemeClr val="tx2"/>
                            </a:solidFill>
                            <a:latin typeface="Cambria Math"/>
                          </a:rPr>
                          <m:t>𝒄𝒐</m:t>
                        </m:r>
                      </m:sub>
                    </m:sSub>
                  </m:oMath>
                </a14:m>
                <a:r>
                  <a:rPr lang="tr-TR" dirty="0" smtClean="0"/>
                  <a:t> </a:t>
                </a:r>
                <a:endParaRPr lang="tr-TR" dirty="0"/>
              </a:p>
            </p:txBody>
          </p:sp>
        </mc:Choice>
        <mc:Fallback xmlns="">
          <p:sp>
            <p:nvSpPr>
              <p:cNvPr id="9" name="TextBox 8"/>
              <p:cNvSpPr txBox="1">
                <a:spLocks noRot="1" noChangeAspect="1" noMove="1" noResize="1" noEditPoints="1" noAdjustHandles="1" noChangeArrowheads="1" noChangeShapeType="1" noTextEdit="1"/>
              </p:cNvSpPr>
              <p:nvPr/>
            </p:nvSpPr>
            <p:spPr>
              <a:xfrm>
                <a:off x="323528" y="4293096"/>
                <a:ext cx="4828373" cy="698781"/>
              </a:xfrm>
              <a:prstGeom prst="rect">
                <a:avLst/>
              </a:prstGeom>
              <a:blipFill rotWithShape="1">
                <a:blip r:embed="rId4"/>
                <a:stretch>
                  <a:fillRect/>
                </a:stretch>
              </a:blipFill>
            </p:spPr>
            <p:txBody>
              <a:bodyPr/>
              <a:lstStyle/>
              <a:p>
                <a:r>
                  <a:rPr lang="tr-TR">
                    <a:noFill/>
                  </a:rPr>
                  <a:t> </a:t>
                </a:r>
              </a:p>
            </p:txBody>
          </p:sp>
        </mc:Fallback>
      </mc:AlternateContent>
      <p:sp>
        <p:nvSpPr>
          <p:cNvPr id="10" name="TextBox 9"/>
          <p:cNvSpPr txBox="1"/>
          <p:nvPr/>
        </p:nvSpPr>
        <p:spPr>
          <a:xfrm>
            <a:off x="4932040" y="4365104"/>
            <a:ext cx="3888432" cy="1477328"/>
          </a:xfrm>
          <a:prstGeom prst="rect">
            <a:avLst/>
          </a:prstGeom>
          <a:noFill/>
        </p:spPr>
        <p:txBody>
          <a:bodyPr wrap="square" rtlCol="0">
            <a:spAutoFit/>
          </a:bodyPr>
          <a:lstStyle/>
          <a:p>
            <a:pPr marL="285750" indent="-285750">
              <a:buFont typeface="Wingdings" panose="05000000000000000000" pitchFamily="2" charset="2"/>
              <a:buChar char="Ø"/>
            </a:pPr>
            <a:r>
              <a:rPr lang="tr-TR" b="1" dirty="0" smtClean="0">
                <a:solidFill>
                  <a:schemeClr val="tx2"/>
                </a:solidFill>
              </a:rPr>
              <a:t>Partial Accretion</a:t>
            </a:r>
          </a:p>
          <a:p>
            <a:pPr marL="285750" indent="-285750">
              <a:buFont typeface="Wingdings" panose="05000000000000000000" pitchFamily="2" charset="2"/>
              <a:buChar char="Ø"/>
            </a:pPr>
            <a:r>
              <a:rPr lang="tr-TR" b="1" dirty="0" smtClean="0">
                <a:solidFill>
                  <a:schemeClr val="tx2"/>
                </a:solidFill>
              </a:rPr>
              <a:t>The possible evidence is the knee between the slow decay phase to fast decay phase of an outburst.</a:t>
            </a:r>
            <a:endParaRPr lang="tr-TR" b="1" dirty="0">
              <a:solidFill>
                <a:schemeClr val="tx2"/>
              </a:solidFill>
            </a:endParaRPr>
          </a:p>
        </p:txBody>
      </p:sp>
    </p:spTree>
    <p:extLst>
      <p:ext uri="{BB962C8B-B14F-4D97-AF65-F5344CB8AC3E}">
        <p14:creationId xmlns:p14="http://schemas.microsoft.com/office/powerpoint/2010/main" val="236233936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6553080" y="6356520"/>
            <a:ext cx="2133360" cy="364680"/>
          </a:xfrm>
          <a:prstGeom prst="rect">
            <a:avLst/>
          </a:prstGeom>
        </p:spPr>
        <p:txBody>
          <a:bodyPr anchor="ctr"/>
          <a:lstStyle/>
          <a:p>
            <a:pPr>
              <a:lnSpc>
                <a:spcPct val="100000"/>
              </a:lnSpc>
            </a:pPr>
            <a:fld id="{E2169E2D-D763-4541-BCAA-342654179124}" type="slidenum">
              <a:rPr lang="en-US" sz="1200">
                <a:solidFill>
                  <a:srgbClr val="8B8B8B"/>
                </a:solidFill>
                <a:latin typeface="Calibri"/>
              </a:rPr>
              <a:t>12</a:t>
            </a:fld>
            <a:endParaRPr/>
          </a:p>
        </p:txBody>
      </p:sp>
      <p:sp>
        <p:nvSpPr>
          <p:cNvPr id="85" name="CustomShape 2"/>
          <p:cNvSpPr/>
          <p:nvPr/>
        </p:nvSpPr>
        <p:spPr>
          <a:xfrm>
            <a:off x="0" y="357120"/>
            <a:ext cx="9144000" cy="767624"/>
          </a:xfrm>
          <a:prstGeom prst="rect">
            <a:avLst/>
          </a:prstGeom>
          <a:noFill/>
          <a:ln>
            <a:noFill/>
          </a:ln>
        </p:spPr>
        <p:txBody>
          <a:bodyPr lIns="90000" tIns="45000" rIns="90000" bIns="45000"/>
          <a:lstStyle/>
          <a:p>
            <a:pPr algn="ctr">
              <a:lnSpc>
                <a:spcPct val="100000"/>
              </a:lnSpc>
            </a:pPr>
            <a:r>
              <a:rPr lang="tr-TR" sz="4000" b="1" dirty="0" smtClean="0">
                <a:solidFill>
                  <a:srgbClr val="1F497D"/>
                </a:solidFill>
                <a:latin typeface="Calibri"/>
              </a:rPr>
              <a:t>Disk – Magnetosphere interaction Stages</a:t>
            </a:r>
            <a:endParaRPr dirty="0"/>
          </a:p>
          <a:p>
            <a:pPr>
              <a:lnSpc>
                <a:spcPct val="100000"/>
              </a:lnSpc>
            </a:pPr>
            <a:endParaRPr dirty="0"/>
          </a:p>
        </p:txBody>
      </p:sp>
      <p:sp>
        <p:nvSpPr>
          <p:cNvPr id="4" name="CustomShape 2"/>
          <p:cNvSpPr/>
          <p:nvPr/>
        </p:nvSpPr>
        <p:spPr>
          <a:xfrm>
            <a:off x="323528" y="1646466"/>
            <a:ext cx="8496944" cy="1271680"/>
          </a:xfrm>
          <a:prstGeom prst="rect">
            <a:avLst/>
          </a:prstGeom>
          <a:noFill/>
          <a:ln>
            <a:noFill/>
          </a:ln>
        </p:spPr>
        <p:txBody>
          <a:bodyPr lIns="90000" tIns="45000" rIns="90000" bIns="45000"/>
          <a:lstStyle/>
          <a:p>
            <a:pPr indent="357188" algn="just">
              <a:lnSpc>
                <a:spcPct val="100000"/>
              </a:lnSpc>
            </a:pPr>
            <a:r>
              <a:rPr lang="tr-TR" sz="2400" b="1" dirty="0" smtClean="0">
                <a:solidFill>
                  <a:srgbClr val="1F497D"/>
                </a:solidFill>
                <a:latin typeface="Calibri"/>
              </a:rPr>
              <a:t>Accretion Stage: The inner radius of the disk penetrates to corotation radius. All of the material transfering inner </a:t>
            </a:r>
            <a:r>
              <a:rPr lang="tr-TR" sz="2400" b="1" dirty="0" err="1" smtClean="0">
                <a:solidFill>
                  <a:srgbClr val="1F497D"/>
                </a:solidFill>
                <a:latin typeface="Calibri"/>
              </a:rPr>
              <a:t>layers</a:t>
            </a:r>
            <a:r>
              <a:rPr lang="tr-TR" sz="2400" b="1" dirty="0" smtClean="0">
                <a:solidFill>
                  <a:srgbClr val="1F497D"/>
                </a:solidFill>
                <a:latin typeface="Calibri"/>
              </a:rPr>
              <a:t> </a:t>
            </a:r>
            <a:r>
              <a:rPr lang="tr-TR" sz="2400" b="1" dirty="0" err="1" smtClean="0">
                <a:solidFill>
                  <a:srgbClr val="1F497D"/>
                </a:solidFill>
                <a:latin typeface="Calibri"/>
              </a:rPr>
              <a:t>falls</a:t>
            </a:r>
            <a:r>
              <a:rPr lang="tr-TR" sz="2400" b="1" dirty="0" smtClean="0">
                <a:solidFill>
                  <a:srgbClr val="1F497D"/>
                </a:solidFill>
                <a:latin typeface="Calibri"/>
              </a:rPr>
              <a:t> onto the neutron star poles. </a:t>
            </a:r>
            <a:endParaRPr sz="2400" dirty="0"/>
          </a:p>
          <a:p>
            <a:pPr>
              <a:lnSpc>
                <a:spcPct val="100000"/>
              </a:lnSpc>
            </a:pPr>
            <a:endParaRPr dirty="0"/>
          </a:p>
        </p:txBody>
      </p:sp>
      <mc:AlternateContent xmlns:mc="http://schemas.openxmlformats.org/markup-compatibility/2006" xmlns:a14="http://schemas.microsoft.com/office/drawing/2010/main">
        <mc:Choice Requires="a14">
          <p:sp>
            <p:nvSpPr>
              <p:cNvPr id="2" name="TextBox 1"/>
              <p:cNvSpPr txBox="1"/>
              <p:nvPr/>
            </p:nvSpPr>
            <p:spPr>
              <a:xfrm>
                <a:off x="467544" y="2867437"/>
                <a:ext cx="2335768" cy="633571"/>
              </a:xfrm>
              <a:prstGeom prst="rect">
                <a:avLst/>
              </a:prstGeom>
              <a:noFill/>
            </p:spPr>
            <p:txBody>
              <a:bodyPr wrap="none" rtlCol="0">
                <a:spAutoFit/>
              </a:bodyPr>
              <a:lstStyle/>
              <a:p>
                <a14:m>
                  <m:oMath xmlns:m="http://schemas.openxmlformats.org/officeDocument/2006/math">
                    <m:sSub>
                      <m:sSubPr>
                        <m:ctrlPr>
                          <a:rPr lang="tr-TR" sz="3600" b="1" i="1" smtClean="0">
                            <a:solidFill>
                              <a:schemeClr val="tx2"/>
                            </a:solidFill>
                            <a:latin typeface="Cambria Math" panose="02040503050406030204" pitchFamily="18" charset="0"/>
                          </a:rPr>
                        </m:ctrlPr>
                      </m:sSubPr>
                      <m:e>
                        <m:r>
                          <a:rPr lang="tr-TR" sz="3600" b="1" i="1" smtClean="0">
                            <a:solidFill>
                              <a:schemeClr val="tx2"/>
                            </a:solidFill>
                            <a:latin typeface="Cambria Math"/>
                          </a:rPr>
                          <m:t>𝑹</m:t>
                        </m:r>
                      </m:e>
                      <m:sub>
                        <m:r>
                          <a:rPr lang="tr-TR" sz="3600" b="1" i="1" smtClean="0">
                            <a:solidFill>
                              <a:schemeClr val="tx2"/>
                            </a:solidFill>
                            <a:latin typeface="Cambria Math"/>
                          </a:rPr>
                          <m:t>𝒊𝒏</m:t>
                        </m:r>
                      </m:sub>
                    </m:sSub>
                    <m:r>
                      <a:rPr lang="tr-TR" sz="3600" b="1" i="1" smtClean="0">
                        <a:solidFill>
                          <a:schemeClr val="tx2"/>
                        </a:solidFill>
                        <a:latin typeface="Cambria Math"/>
                      </a:rPr>
                      <m:t> </m:t>
                    </m:r>
                    <m:r>
                      <a:rPr lang="tr-TR" sz="3600" b="1" i="1" smtClean="0">
                        <a:solidFill>
                          <a:schemeClr val="tx2"/>
                        </a:solidFill>
                        <a:latin typeface="Cambria Math"/>
                        <a:ea typeface="Cambria Math"/>
                      </a:rPr>
                      <m:t>&lt;</m:t>
                    </m:r>
                    <m:sSub>
                      <m:sSubPr>
                        <m:ctrlPr>
                          <a:rPr lang="tr-TR" sz="3600" b="1" i="1">
                            <a:solidFill>
                              <a:schemeClr val="tx2"/>
                            </a:solidFill>
                            <a:latin typeface="Cambria Math" panose="02040503050406030204" pitchFamily="18" charset="0"/>
                          </a:rPr>
                        </m:ctrlPr>
                      </m:sSubPr>
                      <m:e>
                        <m:r>
                          <a:rPr lang="tr-TR" sz="3600" b="1" i="1" smtClean="0">
                            <a:solidFill>
                              <a:schemeClr val="tx2"/>
                            </a:solidFill>
                            <a:latin typeface="Cambria Math"/>
                          </a:rPr>
                          <m:t>𝑹</m:t>
                        </m:r>
                      </m:e>
                      <m:sub>
                        <m:r>
                          <a:rPr lang="tr-TR" sz="3600" b="1" i="1" smtClean="0">
                            <a:solidFill>
                              <a:schemeClr val="tx2"/>
                            </a:solidFill>
                            <a:latin typeface="Cambria Math"/>
                          </a:rPr>
                          <m:t>𝒄𝒐</m:t>
                        </m:r>
                      </m:sub>
                    </m:sSub>
                  </m:oMath>
                </a14:m>
                <a:r>
                  <a:rPr lang="tr-TR" dirty="0" smtClean="0"/>
                  <a:t> </a:t>
                </a:r>
                <a:endParaRPr lang="tr-TR" dirty="0"/>
              </a:p>
            </p:txBody>
          </p:sp>
        </mc:Choice>
        <mc:Fallback xmlns="">
          <p:sp>
            <p:nvSpPr>
              <p:cNvPr id="2" name="TextBox 1"/>
              <p:cNvSpPr txBox="1">
                <a:spLocks noRot="1" noChangeAspect="1" noMove="1" noResize="1" noEditPoints="1" noAdjustHandles="1" noChangeArrowheads="1" noChangeShapeType="1" noTextEdit="1"/>
              </p:cNvSpPr>
              <p:nvPr/>
            </p:nvSpPr>
            <p:spPr>
              <a:xfrm>
                <a:off x="467544" y="2867437"/>
                <a:ext cx="2335768" cy="633571"/>
              </a:xfrm>
              <a:prstGeom prst="rect">
                <a:avLst/>
              </a:prstGeom>
              <a:blipFill rotWithShape="1">
                <a:blip r:embed="rId3"/>
                <a:stretch>
                  <a:fillRect/>
                </a:stretch>
              </a:blipFill>
            </p:spPr>
            <p:txBody>
              <a:bodyPr/>
              <a:lstStyle/>
              <a:p>
                <a:r>
                  <a:rPr lang="tr-TR">
                    <a:noFill/>
                  </a:rPr>
                  <a:t> </a:t>
                </a:r>
              </a:p>
            </p:txBody>
          </p:sp>
        </mc:Fallback>
      </mc:AlternateContent>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388" y="3501008"/>
            <a:ext cx="3771144" cy="226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78538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6553080" y="6356520"/>
            <a:ext cx="2133360" cy="364680"/>
          </a:xfrm>
          <a:prstGeom prst="rect">
            <a:avLst/>
          </a:prstGeom>
        </p:spPr>
        <p:txBody>
          <a:bodyPr anchor="ctr"/>
          <a:lstStyle/>
          <a:p>
            <a:pPr>
              <a:lnSpc>
                <a:spcPct val="100000"/>
              </a:lnSpc>
            </a:pPr>
            <a:fld id="{E2169E2D-D763-4541-BCAA-342654179124}" type="slidenum">
              <a:rPr lang="en-US" sz="1200">
                <a:solidFill>
                  <a:srgbClr val="8B8B8B"/>
                </a:solidFill>
                <a:latin typeface="Calibri"/>
              </a:rPr>
              <a:t>13</a:t>
            </a:fld>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5004048" cy="348029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2273" y="4814696"/>
            <a:ext cx="4824162" cy="523220"/>
          </a:xfrm>
          <a:prstGeom prst="rect">
            <a:avLst/>
          </a:prstGeom>
          <a:noFill/>
        </p:spPr>
        <p:txBody>
          <a:bodyPr wrap="square" rtlCol="0">
            <a:spAutoFit/>
          </a:bodyPr>
          <a:lstStyle/>
          <a:p>
            <a:r>
              <a:rPr lang="tr-TR" sz="1400" dirty="0" smtClean="0"/>
              <a:t>2002 outburst of SAX 1808.4 – 3658, Ibragimov &amp; Pountanen 2009</a:t>
            </a:r>
            <a:endParaRPr lang="tr-TR" sz="1400" dirty="0"/>
          </a:p>
        </p:txBody>
      </p:sp>
      <p:pic>
        <p:nvPicPr>
          <p:cNvPr id="5122"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5004048" y="1196752"/>
            <a:ext cx="3983322"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229888" y="4806469"/>
            <a:ext cx="3757482" cy="523220"/>
          </a:xfrm>
          <a:prstGeom prst="rect">
            <a:avLst/>
          </a:prstGeom>
          <a:noFill/>
        </p:spPr>
        <p:txBody>
          <a:bodyPr wrap="square" rtlCol="0">
            <a:spAutoFit/>
          </a:bodyPr>
          <a:lstStyle/>
          <a:p>
            <a:r>
              <a:rPr lang="tr-TR" sz="1400" dirty="0" smtClean="0"/>
              <a:t>1998 outburst of SAX 1808.4 – 3658, Gifanov et al. 1998</a:t>
            </a:r>
            <a:endParaRPr lang="tr-TR" sz="1400" dirty="0"/>
          </a:p>
        </p:txBody>
      </p:sp>
      <p:sp>
        <p:nvSpPr>
          <p:cNvPr id="8" name="CustomShape 2"/>
          <p:cNvSpPr/>
          <p:nvPr/>
        </p:nvSpPr>
        <p:spPr>
          <a:xfrm>
            <a:off x="0" y="357120"/>
            <a:ext cx="9144000" cy="767624"/>
          </a:xfrm>
          <a:prstGeom prst="rect">
            <a:avLst/>
          </a:prstGeom>
          <a:noFill/>
          <a:ln>
            <a:noFill/>
          </a:ln>
        </p:spPr>
        <p:txBody>
          <a:bodyPr lIns="90000" tIns="45000" rIns="90000" bIns="45000"/>
          <a:lstStyle/>
          <a:p>
            <a:pPr algn="ctr">
              <a:lnSpc>
                <a:spcPct val="100000"/>
              </a:lnSpc>
            </a:pPr>
            <a:r>
              <a:rPr lang="tr-TR" sz="4000" b="1" dirty="0" smtClean="0">
                <a:solidFill>
                  <a:srgbClr val="1F497D"/>
                </a:solidFill>
                <a:latin typeface="Calibri"/>
              </a:rPr>
              <a:t>The Decay Stages of Outbursts</a:t>
            </a:r>
            <a:endParaRPr dirty="0"/>
          </a:p>
          <a:p>
            <a:pPr>
              <a:lnSpc>
                <a:spcPct val="100000"/>
              </a:lnSpc>
            </a:pPr>
            <a:endParaRPr dirty="0"/>
          </a:p>
        </p:txBody>
      </p:sp>
    </p:spTree>
    <p:extLst>
      <p:ext uri="{BB962C8B-B14F-4D97-AF65-F5344CB8AC3E}">
        <p14:creationId xmlns:p14="http://schemas.microsoft.com/office/powerpoint/2010/main" val="134455252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6553080" y="6356520"/>
            <a:ext cx="2133360" cy="364680"/>
          </a:xfrm>
          <a:prstGeom prst="rect">
            <a:avLst/>
          </a:prstGeom>
        </p:spPr>
        <p:txBody>
          <a:bodyPr anchor="ctr"/>
          <a:lstStyle/>
          <a:p>
            <a:pPr>
              <a:lnSpc>
                <a:spcPct val="100000"/>
              </a:lnSpc>
            </a:pPr>
            <a:fld id="{E2169E2D-D763-4541-BCAA-342654179124}" type="slidenum">
              <a:rPr lang="en-US" sz="1200">
                <a:solidFill>
                  <a:srgbClr val="8B8B8B"/>
                </a:solidFill>
                <a:latin typeface="Calibri"/>
              </a:rPr>
              <a:t>14</a:t>
            </a:fld>
            <a:endParaRPr/>
          </a:p>
        </p:txBody>
      </p:sp>
      <mc:AlternateContent xmlns:mc="http://schemas.openxmlformats.org/markup-compatibility/2006" xmlns:a14="http://schemas.microsoft.com/office/drawing/2010/main">
        <mc:Choice Requires="a14">
          <p:sp>
            <p:nvSpPr>
              <p:cNvPr id="4" name="CustomShape 2"/>
              <p:cNvSpPr/>
              <p:nvPr/>
            </p:nvSpPr>
            <p:spPr>
              <a:xfrm>
                <a:off x="500040" y="1340768"/>
                <a:ext cx="8286480" cy="4680520"/>
              </a:xfrm>
              <a:prstGeom prst="rect">
                <a:avLst/>
              </a:prstGeom>
              <a:noFill/>
              <a:ln>
                <a:noFill/>
              </a:ln>
            </p:spPr>
            <p:txBody>
              <a:bodyPr lIns="90000" tIns="45000" rIns="90000" bIns="45000" anchor="t" anchorCtr="0"/>
              <a:lstStyle/>
              <a:p>
                <a:pPr algn="just">
                  <a:lnSpc>
                    <a:spcPct val="100000"/>
                  </a:lnSpc>
                  <a:buFont typeface="Arial"/>
                  <a:buChar char="•"/>
                </a:pPr>
                <a:r>
                  <a:rPr lang="tr-TR" sz="2400" b="1" dirty="0" smtClean="0">
                    <a:solidFill>
                      <a:schemeClr val="tx2"/>
                    </a:solidFill>
                    <a:latin typeface="Calibri"/>
                  </a:rPr>
                  <a:t> The Slow decay </a:t>
                </a:r>
                <a:r>
                  <a:rPr lang="tr-TR" sz="2400" b="1" dirty="0" err="1" smtClean="0">
                    <a:solidFill>
                      <a:schemeClr val="tx2"/>
                    </a:solidFill>
                    <a:latin typeface="Calibri"/>
                  </a:rPr>
                  <a:t>phase</a:t>
                </a:r>
                <a:r>
                  <a:rPr lang="tr-TR" sz="2400" b="1" dirty="0" smtClean="0">
                    <a:solidFill>
                      <a:schemeClr val="tx2"/>
                    </a:solidFill>
                    <a:latin typeface="Calibri"/>
                  </a:rPr>
                  <a:t> </a:t>
                </a:r>
                <a:r>
                  <a:rPr lang="tr-TR" sz="2400" b="1" dirty="0" err="1" smtClean="0">
                    <a:solidFill>
                      <a:schemeClr val="tx2"/>
                    </a:solidFill>
                    <a:latin typeface="Calibri"/>
                  </a:rPr>
                  <a:t>represents</a:t>
                </a:r>
                <a:r>
                  <a:rPr lang="tr-TR" sz="2400" b="1" dirty="0" smtClean="0">
                    <a:solidFill>
                      <a:schemeClr val="tx2"/>
                    </a:solidFill>
                    <a:latin typeface="Calibri"/>
                  </a:rPr>
                  <a:t> the accretion stage. We fit the slow decay phase with a simple power low.</a:t>
                </a:r>
              </a:p>
              <a:p>
                <a:pPr algn="just">
                  <a:lnSpc>
                    <a:spcPct val="100000"/>
                  </a:lnSpc>
                </a:pPr>
                <a:endParaRPr lang="tr-TR" sz="2400" b="1" dirty="0" smtClean="0">
                  <a:solidFill>
                    <a:schemeClr val="tx2"/>
                  </a:solidFill>
                  <a:latin typeface="Calibri"/>
                </a:endParaRPr>
              </a:p>
              <a:p>
                <a:pPr algn="just">
                  <a:lnSpc>
                    <a:spcPct val="100000"/>
                  </a:lnSpc>
                </a:pPr>
                <a:endParaRPr lang="tr-TR" sz="1400" b="1" i="1" dirty="0" smtClean="0">
                  <a:solidFill>
                    <a:schemeClr val="tx2"/>
                  </a:solidFill>
                  <a:latin typeface="Cambria Math"/>
                </a:endParaRPr>
              </a:p>
              <a:p>
                <a:pPr algn="just">
                  <a:lnSpc>
                    <a:spcPct val="100000"/>
                  </a:lnSpc>
                </a:pPr>
                <a14:m>
                  <m:oMath xmlns:m="http://schemas.openxmlformats.org/officeDocument/2006/math">
                    <m:r>
                      <a:rPr lang="tr-TR" sz="2400" b="1" i="1" smtClean="0">
                        <a:solidFill>
                          <a:schemeClr val="tx2"/>
                        </a:solidFill>
                        <a:latin typeface="Cambria Math"/>
                      </a:rPr>
                      <m:t>𝑳</m:t>
                    </m:r>
                    <m:d>
                      <m:dPr>
                        <m:ctrlPr>
                          <a:rPr lang="tr-TR" sz="2400" b="1" i="1" smtClean="0">
                            <a:solidFill>
                              <a:schemeClr val="tx2"/>
                            </a:solidFill>
                            <a:latin typeface="Cambria Math" panose="02040503050406030204" pitchFamily="18" charset="0"/>
                          </a:rPr>
                        </m:ctrlPr>
                      </m:dPr>
                      <m:e>
                        <m:r>
                          <a:rPr lang="tr-TR" sz="2400" b="1" i="1" smtClean="0">
                            <a:solidFill>
                              <a:schemeClr val="tx2"/>
                            </a:solidFill>
                            <a:latin typeface="Cambria Math"/>
                          </a:rPr>
                          <m:t>𝒕</m:t>
                        </m:r>
                      </m:e>
                    </m:d>
                    <m:r>
                      <a:rPr lang="tr-TR" sz="2400" b="1" i="1" smtClean="0">
                        <a:solidFill>
                          <a:schemeClr val="tx2"/>
                        </a:solidFill>
                        <a:latin typeface="Cambria Math"/>
                      </a:rPr>
                      <m:t>=</m:t>
                    </m:r>
                    <m:sSub>
                      <m:sSubPr>
                        <m:ctrlPr>
                          <a:rPr lang="tr-TR" sz="2400" b="1" i="1" smtClean="0">
                            <a:solidFill>
                              <a:schemeClr val="tx2"/>
                            </a:solidFill>
                            <a:latin typeface="Cambria Math" panose="02040503050406030204" pitchFamily="18" charset="0"/>
                          </a:rPr>
                        </m:ctrlPr>
                      </m:sSubPr>
                      <m:e>
                        <m:r>
                          <a:rPr lang="tr-TR" sz="2400" b="1" i="1" smtClean="0">
                            <a:solidFill>
                              <a:schemeClr val="tx2"/>
                            </a:solidFill>
                            <a:latin typeface="Cambria Math"/>
                          </a:rPr>
                          <m:t>𝑳</m:t>
                        </m:r>
                      </m:e>
                      <m:sub>
                        <m:r>
                          <a:rPr lang="tr-TR" sz="2400" b="1" i="1" smtClean="0">
                            <a:solidFill>
                              <a:schemeClr val="tx2"/>
                            </a:solidFill>
                            <a:latin typeface="Cambria Math"/>
                          </a:rPr>
                          <m:t>𝟎</m:t>
                        </m:r>
                      </m:sub>
                    </m:sSub>
                    <m:sSup>
                      <m:sSupPr>
                        <m:ctrlPr>
                          <a:rPr lang="tr-TR" sz="2400" b="1" i="1" smtClean="0">
                            <a:solidFill>
                              <a:schemeClr val="tx2"/>
                            </a:solidFill>
                            <a:latin typeface="Cambria Math" panose="02040503050406030204" pitchFamily="18" charset="0"/>
                          </a:rPr>
                        </m:ctrlPr>
                      </m:sSupPr>
                      <m:e>
                        <m:d>
                          <m:dPr>
                            <m:ctrlPr>
                              <a:rPr lang="tr-TR" sz="2400" b="1" i="1">
                                <a:solidFill>
                                  <a:schemeClr val="tx2"/>
                                </a:solidFill>
                                <a:latin typeface="Cambria Math" panose="02040503050406030204" pitchFamily="18" charset="0"/>
                              </a:rPr>
                            </m:ctrlPr>
                          </m:dPr>
                          <m:e>
                            <m:r>
                              <a:rPr lang="tr-TR" sz="2400" b="1" i="1" smtClean="0">
                                <a:solidFill>
                                  <a:schemeClr val="tx2"/>
                                </a:solidFill>
                                <a:latin typeface="Cambria Math"/>
                              </a:rPr>
                              <m:t>𝟏</m:t>
                            </m:r>
                            <m:r>
                              <a:rPr lang="tr-TR" sz="2400" b="1" i="1" smtClean="0">
                                <a:solidFill>
                                  <a:schemeClr val="tx2"/>
                                </a:solidFill>
                                <a:latin typeface="Cambria Math"/>
                              </a:rPr>
                              <m:t>+</m:t>
                            </m:r>
                            <m:f>
                              <m:fPr>
                                <m:ctrlPr>
                                  <a:rPr lang="tr-TR" sz="2400" b="1" i="1">
                                    <a:solidFill>
                                      <a:schemeClr val="tx2"/>
                                    </a:solidFill>
                                    <a:latin typeface="Cambria Math" panose="02040503050406030204" pitchFamily="18" charset="0"/>
                                  </a:rPr>
                                </m:ctrlPr>
                              </m:fPr>
                              <m:num>
                                <m:r>
                                  <a:rPr lang="tr-TR" sz="2400" b="1" i="1" smtClean="0">
                                    <a:solidFill>
                                      <a:schemeClr val="tx2"/>
                                    </a:solidFill>
                                    <a:latin typeface="Cambria Math"/>
                                  </a:rPr>
                                  <m:t>𝒕</m:t>
                                </m:r>
                                <m:r>
                                  <a:rPr lang="tr-TR" sz="2400" b="1" i="1" smtClean="0">
                                    <a:solidFill>
                                      <a:schemeClr val="tx2"/>
                                    </a:solidFill>
                                    <a:latin typeface="Cambria Math"/>
                                  </a:rPr>
                                  <m:t>−</m:t>
                                </m:r>
                                <m:sSub>
                                  <m:sSubPr>
                                    <m:ctrlPr>
                                      <a:rPr lang="tr-TR" sz="2400" b="1" i="1" smtClean="0">
                                        <a:solidFill>
                                          <a:schemeClr val="tx2"/>
                                        </a:solidFill>
                                        <a:latin typeface="Cambria Math" panose="02040503050406030204" pitchFamily="18" charset="0"/>
                                      </a:rPr>
                                    </m:ctrlPr>
                                  </m:sSubPr>
                                  <m:e>
                                    <m:r>
                                      <a:rPr lang="tr-TR" sz="2400" b="1" i="1" smtClean="0">
                                        <a:solidFill>
                                          <a:schemeClr val="tx2"/>
                                        </a:solidFill>
                                        <a:latin typeface="Cambria Math"/>
                                      </a:rPr>
                                      <m:t>𝒕</m:t>
                                    </m:r>
                                  </m:e>
                                  <m:sub>
                                    <m:r>
                                      <a:rPr lang="tr-TR" sz="2400" b="1" i="1" smtClean="0">
                                        <a:solidFill>
                                          <a:schemeClr val="tx2"/>
                                        </a:solidFill>
                                        <a:latin typeface="Cambria Math"/>
                                      </a:rPr>
                                      <m:t>𝟎</m:t>
                                    </m:r>
                                  </m:sub>
                                </m:sSub>
                              </m:num>
                              <m:den>
                                <m:r>
                                  <a:rPr lang="tr-TR" sz="2400" b="1" i="1" smtClean="0">
                                    <a:solidFill>
                                      <a:schemeClr val="tx2"/>
                                    </a:solidFill>
                                    <a:latin typeface="Cambria Math"/>
                                    <a:ea typeface="Cambria Math"/>
                                  </a:rPr>
                                  <m:t>𝝉</m:t>
                                </m:r>
                              </m:den>
                            </m:f>
                          </m:e>
                        </m:d>
                      </m:e>
                      <m:sup>
                        <m:r>
                          <a:rPr lang="tr-TR" sz="2400" b="1" i="1" smtClean="0">
                            <a:solidFill>
                              <a:schemeClr val="tx2"/>
                            </a:solidFill>
                            <a:latin typeface="Cambria Math"/>
                          </a:rPr>
                          <m:t>−</m:t>
                        </m:r>
                        <m:r>
                          <a:rPr lang="tr-TR" sz="2400" b="1" i="1" smtClean="0">
                            <a:solidFill>
                              <a:schemeClr val="tx2"/>
                            </a:solidFill>
                            <a:latin typeface="Cambria Math"/>
                            <a:ea typeface="Cambria Math"/>
                          </a:rPr>
                          <m:t>∝</m:t>
                        </m:r>
                      </m:sup>
                    </m:sSup>
                  </m:oMath>
                </a14:m>
                <a:r>
                  <a:rPr lang="tr-TR" sz="2400" b="1" dirty="0" smtClean="0">
                    <a:solidFill>
                      <a:schemeClr val="tx2"/>
                    </a:solidFill>
                    <a:latin typeface="Calibri"/>
                  </a:rPr>
                  <a:t>, </a:t>
                </a:r>
                <a14:m>
                  <m:oMath xmlns:m="http://schemas.openxmlformats.org/officeDocument/2006/math">
                    <m:sSub>
                      <m:sSubPr>
                        <m:ctrlPr>
                          <a:rPr lang="tr-TR" sz="2400" b="1" i="1">
                            <a:solidFill>
                              <a:schemeClr val="tx2"/>
                            </a:solidFill>
                            <a:latin typeface="Cambria Math" panose="02040503050406030204" pitchFamily="18" charset="0"/>
                          </a:rPr>
                        </m:ctrlPr>
                      </m:sSubPr>
                      <m:e>
                        <m:r>
                          <a:rPr lang="tr-TR" sz="2400" b="1" i="1">
                            <a:solidFill>
                              <a:schemeClr val="tx2"/>
                            </a:solidFill>
                            <a:latin typeface="Cambria Math"/>
                          </a:rPr>
                          <m:t>𝒕</m:t>
                        </m:r>
                      </m:e>
                      <m:sub>
                        <m:r>
                          <a:rPr lang="tr-TR" sz="2400" b="1" i="1">
                            <a:solidFill>
                              <a:schemeClr val="tx2"/>
                            </a:solidFill>
                            <a:latin typeface="Cambria Math"/>
                          </a:rPr>
                          <m:t>𝟎</m:t>
                        </m:r>
                      </m:sub>
                    </m:sSub>
                    <m:r>
                      <a:rPr lang="tr-TR" sz="2400" b="1" i="1">
                        <a:solidFill>
                          <a:schemeClr val="tx2"/>
                        </a:solidFill>
                        <a:latin typeface="Cambria Math"/>
                      </a:rPr>
                      <m:t>&lt;</m:t>
                    </m:r>
                    <m:r>
                      <a:rPr lang="tr-TR" sz="2400" b="1" i="1">
                        <a:solidFill>
                          <a:schemeClr val="tx2"/>
                        </a:solidFill>
                        <a:latin typeface="Cambria Math"/>
                      </a:rPr>
                      <m:t>𝒕</m:t>
                    </m:r>
                    <m:r>
                      <a:rPr lang="tr-TR" sz="2400" b="1" i="1">
                        <a:solidFill>
                          <a:schemeClr val="tx2"/>
                        </a:solidFill>
                        <a:latin typeface="Cambria Math"/>
                      </a:rPr>
                      <m:t>&lt;</m:t>
                    </m:r>
                    <m:sSub>
                      <m:sSubPr>
                        <m:ctrlPr>
                          <a:rPr lang="tr-TR" sz="2400" b="1" i="1">
                            <a:solidFill>
                              <a:schemeClr val="tx2"/>
                            </a:solidFill>
                            <a:latin typeface="Cambria Math" panose="02040503050406030204" pitchFamily="18" charset="0"/>
                          </a:rPr>
                        </m:ctrlPr>
                      </m:sSubPr>
                      <m:e>
                        <m:r>
                          <a:rPr lang="tr-TR" sz="2400" b="1" i="1">
                            <a:solidFill>
                              <a:schemeClr val="tx2"/>
                            </a:solidFill>
                            <a:latin typeface="Cambria Math"/>
                          </a:rPr>
                          <m:t>𝒕</m:t>
                        </m:r>
                      </m:e>
                      <m:sub>
                        <m:r>
                          <a:rPr lang="tr-TR" sz="2400" b="1" i="1">
                            <a:solidFill>
                              <a:schemeClr val="tx2"/>
                            </a:solidFill>
                            <a:latin typeface="Cambria Math"/>
                          </a:rPr>
                          <m:t>𝒌𝒏𝒆𝒆</m:t>
                        </m:r>
                      </m:sub>
                    </m:sSub>
                  </m:oMath>
                </a14:m>
                <a:r>
                  <a:rPr lang="tr-TR" sz="2400" b="1" dirty="0" smtClean="0">
                    <a:solidFill>
                      <a:schemeClr val="tx2"/>
                    </a:solidFill>
                    <a:latin typeface="Calibri"/>
                  </a:rPr>
                  <a:t>, </a:t>
                </a:r>
                <a14:m>
                  <m:oMath xmlns:m="http://schemas.openxmlformats.org/officeDocument/2006/math">
                    <m:r>
                      <a:rPr lang="tr-TR" sz="2400" b="1" i="1">
                        <a:solidFill>
                          <a:schemeClr val="tx2"/>
                        </a:solidFill>
                        <a:latin typeface="Cambria Math"/>
                      </a:rPr>
                      <m:t>𝑳</m:t>
                    </m:r>
                    <m:r>
                      <a:rPr lang="tr-TR" sz="2400" b="1" i="1">
                        <a:solidFill>
                          <a:schemeClr val="tx2"/>
                        </a:solidFill>
                        <a:latin typeface="Cambria Math"/>
                      </a:rPr>
                      <m:t>&lt;</m:t>
                    </m:r>
                    <m:sSub>
                      <m:sSubPr>
                        <m:ctrlPr>
                          <a:rPr lang="tr-TR" sz="2400" b="1" i="1">
                            <a:solidFill>
                              <a:schemeClr val="tx2"/>
                            </a:solidFill>
                            <a:latin typeface="Cambria Math" panose="02040503050406030204" pitchFamily="18" charset="0"/>
                          </a:rPr>
                        </m:ctrlPr>
                      </m:sSubPr>
                      <m:e>
                        <m:r>
                          <a:rPr lang="tr-TR" sz="2400" b="1" i="1">
                            <a:solidFill>
                              <a:schemeClr val="tx2"/>
                            </a:solidFill>
                            <a:latin typeface="Cambria Math"/>
                          </a:rPr>
                          <m:t>𝑳</m:t>
                        </m:r>
                      </m:e>
                      <m:sub>
                        <m:r>
                          <a:rPr lang="tr-TR" sz="2400" b="1" i="1">
                            <a:solidFill>
                              <a:schemeClr val="tx2"/>
                            </a:solidFill>
                            <a:latin typeface="Cambria Math"/>
                          </a:rPr>
                          <m:t>𝟎</m:t>
                        </m:r>
                      </m:sub>
                    </m:sSub>
                  </m:oMath>
                </a14:m>
                <a:endParaRPr lang="tr-TR" sz="2400" b="1" dirty="0" smtClean="0">
                  <a:solidFill>
                    <a:schemeClr val="tx2"/>
                  </a:solidFill>
                  <a:latin typeface="Calibri"/>
                </a:endParaRPr>
              </a:p>
              <a:p>
                <a:pPr algn="just">
                  <a:lnSpc>
                    <a:spcPct val="100000"/>
                  </a:lnSpc>
                </a:pPr>
                <a:endParaRPr lang="tr-TR" sz="1400" b="1" dirty="0" smtClean="0">
                  <a:solidFill>
                    <a:schemeClr val="tx2"/>
                  </a:solidFill>
                  <a:latin typeface="Calibri"/>
                </a:endParaRPr>
              </a:p>
              <a:p>
                <a:pPr algn="just">
                  <a:lnSpc>
                    <a:spcPct val="100000"/>
                  </a:lnSpc>
                </a:pPr>
                <a:endParaRPr lang="tr-TR" sz="2400" b="1" dirty="0" smtClean="0">
                  <a:solidFill>
                    <a:schemeClr val="tx2"/>
                  </a:solidFill>
                  <a:latin typeface="Calibri"/>
                </a:endParaRPr>
              </a:p>
              <a:p>
                <a:pPr algn="just">
                  <a:lnSpc>
                    <a:spcPct val="100000"/>
                  </a:lnSpc>
                </a:pPr>
                <a:r>
                  <a:rPr lang="tr-TR" sz="2400" b="1" i="1" dirty="0" smtClean="0">
                    <a:solidFill>
                      <a:schemeClr val="tx2"/>
                    </a:solidFill>
                    <a:latin typeface="Calibri"/>
                  </a:rPr>
                  <a:t>Assumption; </a:t>
                </a:r>
                <a14:m>
                  <m:oMath xmlns:m="http://schemas.openxmlformats.org/officeDocument/2006/math">
                    <m:acc>
                      <m:accPr>
                        <m:chr m:val="̇"/>
                        <m:ctrlPr>
                          <a:rPr lang="tr-TR" sz="2400" b="1" i="1" smtClean="0">
                            <a:solidFill>
                              <a:schemeClr val="tx2"/>
                            </a:solidFill>
                            <a:latin typeface="Cambria Math" panose="02040503050406030204" pitchFamily="18" charset="0"/>
                          </a:rPr>
                        </m:ctrlPr>
                      </m:accPr>
                      <m:e>
                        <m:r>
                          <a:rPr lang="tr-TR" sz="2400" b="1" i="1" smtClean="0">
                            <a:solidFill>
                              <a:schemeClr val="tx2"/>
                            </a:solidFill>
                            <a:latin typeface="Cambria Math"/>
                          </a:rPr>
                          <m:t>𝑴</m:t>
                        </m:r>
                      </m:e>
                    </m:acc>
                    <m:d>
                      <m:dPr>
                        <m:ctrlPr>
                          <a:rPr lang="tr-TR" sz="2400" b="1" i="1">
                            <a:solidFill>
                              <a:schemeClr val="tx2"/>
                            </a:solidFill>
                            <a:latin typeface="Cambria Math" panose="02040503050406030204" pitchFamily="18" charset="0"/>
                          </a:rPr>
                        </m:ctrlPr>
                      </m:dPr>
                      <m:e>
                        <m:r>
                          <a:rPr lang="tr-TR" sz="2400" b="1" i="1" smtClean="0">
                            <a:solidFill>
                              <a:schemeClr val="tx2"/>
                            </a:solidFill>
                            <a:latin typeface="Cambria Math"/>
                          </a:rPr>
                          <m:t>𝒕</m:t>
                        </m:r>
                      </m:e>
                    </m:d>
                  </m:oMath>
                </a14:m>
                <a:r>
                  <a:rPr lang="tr-TR" sz="2400" b="1" i="1" dirty="0" smtClean="0">
                    <a:solidFill>
                      <a:schemeClr val="tx2"/>
                    </a:solidFill>
                    <a:latin typeface="Calibri"/>
                  </a:rPr>
                  <a:t> follows the same trend in the propeller stage.</a:t>
                </a:r>
              </a:p>
              <a:p>
                <a:pPr algn="just">
                  <a:lnSpc>
                    <a:spcPct val="100000"/>
                  </a:lnSpc>
                </a:pPr>
                <a:endParaRPr lang="tr-TR" sz="1400" b="1" i="1" dirty="0">
                  <a:solidFill>
                    <a:schemeClr val="tx2"/>
                  </a:solidFill>
                  <a:latin typeface="Calibri"/>
                </a:endParaRPr>
              </a:p>
              <a:p>
                <a:pPr algn="just">
                  <a:lnSpc>
                    <a:spcPct val="100000"/>
                  </a:lnSpc>
                </a:pPr>
                <a:endParaRPr lang="tr-TR" sz="2400" b="1" i="1" dirty="0" smtClean="0">
                  <a:solidFill>
                    <a:schemeClr val="tx2"/>
                  </a:solidFill>
                  <a:latin typeface="Calibri"/>
                </a:endParaRPr>
              </a:p>
              <a:p>
                <a:pPr algn="just">
                  <a:lnSpc>
                    <a:spcPct val="100000"/>
                  </a:lnSpc>
                  <a:buFont typeface="Arial" panose="020B0604020202020204" pitchFamily="34" charset="0"/>
                  <a:buChar char="•"/>
                </a:pPr>
                <a:r>
                  <a:rPr lang="tr-TR" sz="2400" b="1" dirty="0">
                    <a:solidFill>
                      <a:schemeClr val="tx2"/>
                    </a:solidFill>
                    <a:latin typeface="Calibri"/>
                  </a:rPr>
                  <a:t> </a:t>
                </a:r>
                <a:r>
                  <a:rPr lang="tr-TR" sz="2400" b="1" dirty="0" smtClean="0">
                    <a:solidFill>
                      <a:schemeClr val="tx2"/>
                    </a:solidFill>
                    <a:latin typeface="Calibri"/>
                  </a:rPr>
                  <a:t>Since </a:t>
                </a:r>
                <a14:m>
                  <m:oMath xmlns:m="http://schemas.openxmlformats.org/officeDocument/2006/math">
                    <m:sSub>
                      <m:sSubPr>
                        <m:ctrlPr>
                          <a:rPr lang="tr-TR" sz="2400" b="1" i="1" smtClean="0">
                            <a:solidFill>
                              <a:schemeClr val="tx2"/>
                            </a:solidFill>
                            <a:latin typeface="Cambria Math" panose="02040503050406030204" pitchFamily="18" charset="0"/>
                          </a:rPr>
                        </m:ctrlPr>
                      </m:sSubPr>
                      <m:e>
                        <m:r>
                          <a:rPr lang="tr-TR" sz="2400" b="1" i="1" smtClean="0">
                            <a:solidFill>
                              <a:schemeClr val="tx2"/>
                            </a:solidFill>
                            <a:latin typeface="Cambria Math"/>
                          </a:rPr>
                          <m:t>𝑳</m:t>
                        </m:r>
                      </m:e>
                      <m:sub>
                        <m:r>
                          <a:rPr lang="tr-TR" sz="2400" b="1" i="1" smtClean="0">
                            <a:solidFill>
                              <a:schemeClr val="tx2"/>
                            </a:solidFill>
                            <a:latin typeface="Cambria Math"/>
                          </a:rPr>
                          <m:t>𝑿</m:t>
                        </m:r>
                      </m:sub>
                    </m:sSub>
                    <m:r>
                      <a:rPr lang="tr-TR" sz="2400" b="1" i="1" smtClean="0">
                        <a:solidFill>
                          <a:schemeClr val="tx2"/>
                        </a:solidFill>
                        <a:latin typeface="Cambria Math"/>
                      </a:rPr>
                      <m:t>=</m:t>
                    </m:r>
                    <m:f>
                      <m:fPr>
                        <m:ctrlPr>
                          <a:rPr lang="tr-TR" sz="2400" b="1" i="1" smtClean="0">
                            <a:solidFill>
                              <a:schemeClr val="tx2"/>
                            </a:solidFill>
                            <a:latin typeface="Cambria Math" panose="02040503050406030204" pitchFamily="18" charset="0"/>
                          </a:rPr>
                        </m:ctrlPr>
                      </m:fPr>
                      <m:num>
                        <m:r>
                          <a:rPr lang="tr-TR" sz="2400" b="1" i="1" smtClean="0">
                            <a:solidFill>
                              <a:schemeClr val="tx2"/>
                            </a:solidFill>
                            <a:latin typeface="Cambria Math"/>
                          </a:rPr>
                          <m:t>𝑮𝑴</m:t>
                        </m:r>
                        <m:sSub>
                          <m:sSubPr>
                            <m:ctrlPr>
                              <a:rPr lang="tr-TR" sz="2400" b="1" i="1" smtClean="0">
                                <a:solidFill>
                                  <a:schemeClr val="tx2"/>
                                </a:solidFill>
                                <a:latin typeface="Cambria Math" panose="02040503050406030204" pitchFamily="18" charset="0"/>
                              </a:rPr>
                            </m:ctrlPr>
                          </m:sSubPr>
                          <m:e>
                            <m:acc>
                              <m:accPr>
                                <m:chr m:val="̇"/>
                                <m:ctrlPr>
                                  <a:rPr lang="tr-TR" sz="2400" b="1" i="1">
                                    <a:solidFill>
                                      <a:schemeClr val="tx2"/>
                                    </a:solidFill>
                                    <a:latin typeface="Cambria Math" panose="02040503050406030204" pitchFamily="18" charset="0"/>
                                  </a:rPr>
                                </m:ctrlPr>
                              </m:accPr>
                              <m:e>
                                <m:r>
                                  <a:rPr lang="tr-TR" sz="2400" b="1" i="1">
                                    <a:solidFill>
                                      <a:schemeClr val="tx2"/>
                                    </a:solidFill>
                                    <a:latin typeface="Cambria Math"/>
                                  </a:rPr>
                                  <m:t>𝑴</m:t>
                                </m:r>
                              </m:e>
                            </m:acc>
                          </m:e>
                          <m:sub>
                            <m:r>
                              <a:rPr lang="tr-TR" sz="2400" b="1" i="1" smtClean="0">
                                <a:solidFill>
                                  <a:schemeClr val="tx2"/>
                                </a:solidFill>
                                <a:latin typeface="Cambria Math"/>
                              </a:rPr>
                              <m:t>∗</m:t>
                            </m:r>
                          </m:sub>
                        </m:sSub>
                      </m:num>
                      <m:den>
                        <m:sSub>
                          <m:sSubPr>
                            <m:ctrlPr>
                              <a:rPr lang="tr-TR" sz="2400" b="1" i="1">
                                <a:solidFill>
                                  <a:schemeClr val="tx2"/>
                                </a:solidFill>
                                <a:latin typeface="Cambria Math" panose="02040503050406030204" pitchFamily="18" charset="0"/>
                              </a:rPr>
                            </m:ctrlPr>
                          </m:sSubPr>
                          <m:e>
                            <m:r>
                              <a:rPr lang="tr-TR" sz="2400" b="1" i="1" smtClean="0">
                                <a:solidFill>
                                  <a:schemeClr val="tx2"/>
                                </a:solidFill>
                                <a:latin typeface="Cambria Math"/>
                              </a:rPr>
                              <m:t>𝒓</m:t>
                            </m:r>
                          </m:e>
                          <m:sub>
                            <m:r>
                              <a:rPr lang="tr-TR" sz="2400" b="1" i="1" smtClean="0">
                                <a:solidFill>
                                  <a:schemeClr val="tx2"/>
                                </a:solidFill>
                                <a:latin typeface="Cambria Math"/>
                              </a:rPr>
                              <m:t>∗</m:t>
                            </m:r>
                          </m:sub>
                        </m:sSub>
                      </m:den>
                    </m:f>
                  </m:oMath>
                </a14:m>
                <a:r>
                  <a:rPr lang="tr-TR" sz="2400" b="1" dirty="0" smtClean="0">
                    <a:solidFill>
                      <a:schemeClr val="tx2"/>
                    </a:solidFill>
                    <a:latin typeface="Calibri"/>
                  </a:rPr>
                  <a:t>, then </a:t>
                </a:r>
                <a14:m>
                  <m:oMath xmlns:m="http://schemas.openxmlformats.org/officeDocument/2006/math">
                    <m:r>
                      <a:rPr lang="tr-TR" sz="2400" b="1" i="1" smtClean="0">
                        <a:solidFill>
                          <a:schemeClr val="tx2"/>
                        </a:solidFill>
                        <a:latin typeface="Cambria Math"/>
                      </a:rPr>
                      <m:t>𝒇</m:t>
                    </m:r>
                    <m:r>
                      <a:rPr lang="tr-TR" sz="2400" b="1" i="1" smtClean="0">
                        <a:solidFill>
                          <a:schemeClr val="tx2"/>
                        </a:solidFill>
                        <a:latin typeface="Cambria Math"/>
                        <a:ea typeface="Cambria Math"/>
                      </a:rPr>
                      <m:t>≡</m:t>
                    </m:r>
                    <m:f>
                      <m:fPr>
                        <m:ctrlPr>
                          <a:rPr lang="tr-TR" sz="2400" b="1" i="1">
                            <a:solidFill>
                              <a:schemeClr val="tx2"/>
                            </a:solidFill>
                            <a:latin typeface="Cambria Math" panose="02040503050406030204" pitchFamily="18" charset="0"/>
                          </a:rPr>
                        </m:ctrlPr>
                      </m:fPr>
                      <m:num>
                        <m:sSub>
                          <m:sSubPr>
                            <m:ctrlPr>
                              <a:rPr lang="tr-TR" sz="2400" b="1" i="1">
                                <a:solidFill>
                                  <a:schemeClr val="tx2"/>
                                </a:solidFill>
                                <a:latin typeface="Cambria Math" panose="02040503050406030204" pitchFamily="18" charset="0"/>
                              </a:rPr>
                            </m:ctrlPr>
                          </m:sSubPr>
                          <m:e>
                            <m:acc>
                              <m:accPr>
                                <m:chr m:val="̇"/>
                                <m:ctrlPr>
                                  <a:rPr lang="tr-TR" sz="2400" b="1" i="1">
                                    <a:solidFill>
                                      <a:schemeClr val="tx2"/>
                                    </a:solidFill>
                                    <a:latin typeface="Cambria Math" panose="02040503050406030204" pitchFamily="18" charset="0"/>
                                  </a:rPr>
                                </m:ctrlPr>
                              </m:accPr>
                              <m:e>
                                <m:r>
                                  <a:rPr lang="tr-TR" sz="2400" b="1" i="1">
                                    <a:solidFill>
                                      <a:schemeClr val="tx2"/>
                                    </a:solidFill>
                                    <a:latin typeface="Cambria Math"/>
                                  </a:rPr>
                                  <m:t>𝑴</m:t>
                                </m:r>
                              </m:e>
                            </m:acc>
                          </m:e>
                          <m:sub>
                            <m:r>
                              <a:rPr lang="tr-TR" sz="2400" b="1" i="1" smtClean="0">
                                <a:solidFill>
                                  <a:schemeClr val="tx2"/>
                                </a:solidFill>
                                <a:latin typeface="Cambria Math"/>
                              </a:rPr>
                              <m:t>∗</m:t>
                            </m:r>
                          </m:sub>
                        </m:sSub>
                      </m:num>
                      <m:den>
                        <m:acc>
                          <m:accPr>
                            <m:chr m:val="̇"/>
                            <m:ctrlPr>
                              <a:rPr lang="tr-TR" sz="2400" b="1" i="1">
                                <a:solidFill>
                                  <a:schemeClr val="tx2"/>
                                </a:solidFill>
                                <a:latin typeface="Cambria Math" panose="02040503050406030204" pitchFamily="18" charset="0"/>
                              </a:rPr>
                            </m:ctrlPr>
                          </m:accPr>
                          <m:e>
                            <m:r>
                              <a:rPr lang="tr-TR" sz="2400" b="1" i="1">
                                <a:solidFill>
                                  <a:schemeClr val="tx2"/>
                                </a:solidFill>
                                <a:latin typeface="Cambria Math"/>
                              </a:rPr>
                              <m:t>𝑴</m:t>
                            </m:r>
                          </m:e>
                        </m:acc>
                      </m:den>
                    </m:f>
                    <m:r>
                      <a:rPr lang="tr-TR" sz="2400" b="1" i="1" smtClean="0">
                        <a:solidFill>
                          <a:schemeClr val="tx2"/>
                        </a:solidFill>
                        <a:latin typeface="Cambria Math"/>
                      </a:rPr>
                      <m:t>=</m:t>
                    </m:r>
                    <m:f>
                      <m:fPr>
                        <m:ctrlPr>
                          <a:rPr lang="tr-TR" sz="2400" b="1" i="1" smtClean="0">
                            <a:solidFill>
                              <a:schemeClr val="tx2"/>
                            </a:solidFill>
                            <a:latin typeface="Cambria Math" panose="02040503050406030204" pitchFamily="18" charset="0"/>
                          </a:rPr>
                        </m:ctrlPr>
                      </m:fPr>
                      <m:num>
                        <m:sSub>
                          <m:sSubPr>
                            <m:ctrlPr>
                              <a:rPr lang="tr-TR" sz="2400" b="1" i="1" smtClean="0">
                                <a:solidFill>
                                  <a:schemeClr val="tx2"/>
                                </a:solidFill>
                                <a:latin typeface="Cambria Math" panose="02040503050406030204" pitchFamily="18" charset="0"/>
                              </a:rPr>
                            </m:ctrlPr>
                          </m:sSubPr>
                          <m:e>
                            <m:r>
                              <a:rPr lang="tr-TR" sz="2400" b="1" i="1" smtClean="0">
                                <a:solidFill>
                                  <a:schemeClr val="tx2"/>
                                </a:solidFill>
                                <a:latin typeface="Cambria Math"/>
                              </a:rPr>
                              <m:t>𝑳</m:t>
                            </m:r>
                          </m:e>
                          <m:sub>
                            <m:r>
                              <a:rPr lang="tr-TR" sz="2400" b="1" i="1" smtClean="0">
                                <a:solidFill>
                                  <a:schemeClr val="tx2"/>
                                </a:solidFill>
                                <a:latin typeface="Cambria Math"/>
                              </a:rPr>
                              <m:t>𝑿</m:t>
                            </m:r>
                          </m:sub>
                        </m:sSub>
                      </m:num>
                      <m:den>
                        <m:r>
                          <a:rPr lang="tr-TR" sz="2400" b="1" i="1" smtClean="0">
                            <a:solidFill>
                              <a:schemeClr val="tx2"/>
                            </a:solidFill>
                            <a:latin typeface="Cambria Math"/>
                          </a:rPr>
                          <m:t>𝑳</m:t>
                        </m:r>
                        <m:d>
                          <m:dPr>
                            <m:ctrlPr>
                              <a:rPr lang="tr-TR" sz="2400" b="1" i="1" smtClean="0">
                                <a:solidFill>
                                  <a:schemeClr val="tx2"/>
                                </a:solidFill>
                                <a:latin typeface="Cambria Math" panose="02040503050406030204" pitchFamily="18" charset="0"/>
                              </a:rPr>
                            </m:ctrlPr>
                          </m:dPr>
                          <m:e>
                            <m:r>
                              <a:rPr lang="tr-TR" sz="2400" b="1" i="1" smtClean="0">
                                <a:solidFill>
                                  <a:schemeClr val="tx2"/>
                                </a:solidFill>
                                <a:latin typeface="Cambria Math"/>
                              </a:rPr>
                              <m:t>𝒕</m:t>
                            </m:r>
                          </m:e>
                        </m:d>
                      </m:den>
                    </m:f>
                    <m:r>
                      <a:rPr lang="tr-TR" sz="2400" b="1" i="1" smtClean="0">
                        <a:solidFill>
                          <a:schemeClr val="tx2"/>
                        </a:solidFill>
                        <a:latin typeface="Cambria Math"/>
                      </a:rPr>
                      <m:t>=</m:t>
                    </m:r>
                    <m:r>
                      <a:rPr lang="tr-TR" sz="2400" b="1" i="1" smtClean="0">
                        <a:solidFill>
                          <a:schemeClr val="tx2"/>
                        </a:solidFill>
                        <a:latin typeface="Cambria Math"/>
                      </a:rPr>
                      <m:t>𝒇</m:t>
                    </m:r>
                    <m:d>
                      <m:dPr>
                        <m:ctrlPr>
                          <a:rPr lang="tr-TR" sz="2400" b="1" i="1" smtClean="0">
                            <a:solidFill>
                              <a:schemeClr val="tx2"/>
                            </a:solidFill>
                            <a:latin typeface="Cambria Math" panose="02040503050406030204" pitchFamily="18" charset="0"/>
                          </a:rPr>
                        </m:ctrlPr>
                      </m:dPr>
                      <m:e>
                        <m:r>
                          <a:rPr lang="tr-TR" sz="2400" b="1" i="1" smtClean="0">
                            <a:solidFill>
                              <a:schemeClr val="tx2"/>
                            </a:solidFill>
                            <a:latin typeface="Cambria Math"/>
                          </a:rPr>
                          <m:t>𝒕</m:t>
                        </m:r>
                      </m:e>
                    </m:d>
                  </m:oMath>
                </a14:m>
                <a:endParaRPr lang="tr-TR" sz="2400" b="1" dirty="0" smtClean="0">
                  <a:solidFill>
                    <a:schemeClr val="tx2"/>
                  </a:solidFill>
                  <a:latin typeface="Calibri"/>
                </a:endParaRPr>
              </a:p>
            </p:txBody>
          </p:sp>
        </mc:Choice>
        <mc:Fallback xmlns="">
          <p:sp>
            <p:nvSpPr>
              <p:cNvPr id="4" name="CustomShape 2"/>
              <p:cNvSpPr>
                <a:spLocks noRot="1" noChangeAspect="1" noMove="1" noResize="1" noEditPoints="1" noAdjustHandles="1" noChangeArrowheads="1" noChangeShapeType="1" noTextEdit="1"/>
              </p:cNvSpPr>
              <p:nvPr/>
            </p:nvSpPr>
            <p:spPr>
              <a:xfrm>
                <a:off x="500040" y="1340768"/>
                <a:ext cx="8286480" cy="4680520"/>
              </a:xfrm>
              <a:prstGeom prst="rect">
                <a:avLst/>
              </a:prstGeom>
              <a:blipFill rotWithShape="0">
                <a:blip r:embed="rId3"/>
                <a:stretch>
                  <a:fillRect l="-1177" t="-1042" r="-1177"/>
                </a:stretch>
              </a:blipFill>
              <a:ln>
                <a:noFill/>
              </a:ln>
            </p:spPr>
            <p:txBody>
              <a:bodyPr/>
              <a:lstStyle/>
              <a:p>
                <a:r>
                  <a:rPr lang="tr-TR">
                    <a:noFill/>
                  </a:rPr>
                  <a:t> </a:t>
                </a:r>
              </a:p>
            </p:txBody>
          </p:sp>
        </mc:Fallback>
      </mc:AlternateContent>
      <p:sp>
        <p:nvSpPr>
          <p:cNvPr id="5" name="CustomShape 2"/>
          <p:cNvSpPr/>
          <p:nvPr/>
        </p:nvSpPr>
        <p:spPr>
          <a:xfrm>
            <a:off x="0" y="357120"/>
            <a:ext cx="9144000" cy="767624"/>
          </a:xfrm>
          <a:prstGeom prst="rect">
            <a:avLst/>
          </a:prstGeom>
          <a:noFill/>
          <a:ln>
            <a:noFill/>
          </a:ln>
        </p:spPr>
        <p:txBody>
          <a:bodyPr lIns="90000" tIns="45000" rIns="90000" bIns="45000"/>
          <a:lstStyle/>
          <a:p>
            <a:pPr algn="ctr">
              <a:lnSpc>
                <a:spcPct val="100000"/>
              </a:lnSpc>
            </a:pPr>
            <a:r>
              <a:rPr lang="tr-TR" sz="4000" b="1" dirty="0" smtClean="0">
                <a:solidFill>
                  <a:srgbClr val="1F497D"/>
                </a:solidFill>
                <a:latin typeface="Calibri"/>
              </a:rPr>
              <a:t>The Decay Stages of Outbursts</a:t>
            </a:r>
            <a:endParaRPr dirty="0"/>
          </a:p>
          <a:p>
            <a:pPr>
              <a:lnSpc>
                <a:spcPct val="100000"/>
              </a:lnSpc>
            </a:pPr>
            <a:endParaRPr dirty="0"/>
          </a:p>
        </p:txBody>
      </p:sp>
    </p:spTree>
    <p:extLst>
      <p:ext uri="{BB962C8B-B14F-4D97-AF65-F5344CB8AC3E}">
        <p14:creationId xmlns:p14="http://schemas.microsoft.com/office/powerpoint/2010/main" val="217233752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6553080" y="6356520"/>
            <a:ext cx="2133360" cy="364680"/>
          </a:xfrm>
          <a:prstGeom prst="rect">
            <a:avLst/>
          </a:prstGeom>
        </p:spPr>
        <p:txBody>
          <a:bodyPr anchor="ctr"/>
          <a:lstStyle/>
          <a:p>
            <a:fld id="{E2169E2D-D763-4541-BCAA-342654179124}" type="slidenum">
              <a:rPr lang="en-US" sz="1200">
                <a:solidFill>
                  <a:srgbClr val="8B8B8B"/>
                </a:solidFill>
                <a:latin typeface="Calibri"/>
              </a:rPr>
              <a:pPr/>
              <a:t>15</a:t>
            </a:fld>
            <a:endParaRPr>
              <a:solidFill>
                <a:prstClr val="black"/>
              </a:solidFill>
            </a:endParaRPr>
          </a:p>
        </p:txBody>
      </p:sp>
      <mc:AlternateContent xmlns:mc="http://schemas.openxmlformats.org/markup-compatibility/2006">
        <mc:Choice xmlns:a14="http://schemas.microsoft.com/office/drawing/2010/main" Requires="a14">
          <p:sp>
            <p:nvSpPr>
              <p:cNvPr id="5" name="TextBox 4"/>
              <p:cNvSpPr txBox="1"/>
              <p:nvPr/>
            </p:nvSpPr>
            <p:spPr>
              <a:xfrm>
                <a:off x="171417" y="1699987"/>
                <a:ext cx="3176447" cy="8570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rgbClr val="1F497D"/>
                              </a:solidFill>
                              <a:latin typeface="Cambria Math" panose="02040503050406030204" pitchFamily="18" charset="0"/>
                            </a:rPr>
                          </m:ctrlPr>
                        </m:sSubPr>
                        <m:e>
                          <m:r>
                            <a:rPr lang="tr-TR" sz="2000" b="1" i="1" smtClean="0">
                              <a:solidFill>
                                <a:srgbClr val="1F497D"/>
                              </a:solidFill>
                              <a:latin typeface="Cambria Math"/>
                              <a:ea typeface="Cambria Math"/>
                            </a:rPr>
                            <m:t>𝝎</m:t>
                          </m:r>
                        </m:e>
                        <m:sub>
                          <m:r>
                            <a:rPr lang="tr-TR" sz="2000" b="1" i="1" smtClean="0">
                              <a:solidFill>
                                <a:srgbClr val="1F497D"/>
                              </a:solidFill>
                              <a:latin typeface="Cambria Math"/>
                            </a:rPr>
                            <m:t>∗</m:t>
                          </m:r>
                        </m:sub>
                      </m:sSub>
                      <m:r>
                        <a:rPr lang="tr-TR" sz="2000" b="1" i="1" smtClean="0">
                          <a:solidFill>
                            <a:srgbClr val="1F497D"/>
                          </a:solidFill>
                          <a:latin typeface="Cambria Math"/>
                        </a:rPr>
                        <m:t>=</m:t>
                      </m:r>
                      <m:f>
                        <m:fPr>
                          <m:ctrlPr>
                            <a:rPr lang="tr-TR" sz="2000" b="1" i="1" smtClean="0">
                              <a:solidFill>
                                <a:srgbClr val="1F497D"/>
                              </a:solidFill>
                              <a:latin typeface="Cambria Math" panose="02040503050406030204" pitchFamily="18" charset="0"/>
                            </a:rPr>
                          </m:ctrlPr>
                        </m:fPr>
                        <m:num>
                          <m:sSub>
                            <m:sSubPr>
                              <m:ctrlPr>
                                <a:rPr lang="tr-TR" sz="2000" b="1" i="1" smtClean="0">
                                  <a:solidFill>
                                    <a:srgbClr val="1F497D"/>
                                  </a:solidFill>
                                  <a:latin typeface="Cambria Math" panose="02040503050406030204" pitchFamily="18" charset="0"/>
                                </a:rPr>
                              </m:ctrlPr>
                            </m:sSubPr>
                            <m:e>
                              <m:r>
                                <a:rPr lang="el-GR" sz="2000" b="1" i="1" smtClean="0">
                                  <a:solidFill>
                                    <a:srgbClr val="1F497D"/>
                                  </a:solidFill>
                                  <a:latin typeface="Cambria Math"/>
                                </a:rPr>
                                <m:t>𝜴</m:t>
                              </m:r>
                            </m:e>
                            <m:sub>
                              <m:r>
                                <a:rPr lang="tr-TR" sz="2000" b="1" i="1" smtClean="0">
                                  <a:solidFill>
                                    <a:srgbClr val="1F497D"/>
                                  </a:solidFill>
                                  <a:latin typeface="Cambria Math"/>
                                </a:rPr>
                                <m:t>∗</m:t>
                              </m:r>
                            </m:sub>
                          </m:sSub>
                        </m:num>
                        <m:den>
                          <m:sSub>
                            <m:sSubPr>
                              <m:ctrlPr>
                                <a:rPr lang="tr-TR" sz="2000" b="1" i="1" smtClean="0">
                                  <a:solidFill>
                                    <a:srgbClr val="1F497D"/>
                                  </a:solidFill>
                                  <a:latin typeface="Cambria Math" panose="02040503050406030204" pitchFamily="18" charset="0"/>
                                </a:rPr>
                              </m:ctrlPr>
                            </m:sSubPr>
                            <m:e>
                              <m:r>
                                <a:rPr lang="el-GR" sz="2000" b="1" i="1">
                                  <a:solidFill>
                                    <a:srgbClr val="1F497D"/>
                                  </a:solidFill>
                                  <a:latin typeface="Cambria Math"/>
                                </a:rPr>
                                <m:t>𝜴</m:t>
                              </m:r>
                            </m:e>
                            <m:sub>
                              <m:r>
                                <a:rPr lang="tr-TR" sz="2000" b="1" i="1" smtClean="0">
                                  <a:solidFill>
                                    <a:srgbClr val="1F497D"/>
                                  </a:solidFill>
                                  <a:latin typeface="Cambria Math"/>
                                </a:rPr>
                                <m:t>𝑲</m:t>
                              </m:r>
                            </m:sub>
                          </m:sSub>
                          <m:d>
                            <m:dPr>
                              <m:ctrlPr>
                                <a:rPr lang="tr-TR" sz="2000" b="1" i="1">
                                  <a:solidFill>
                                    <a:srgbClr val="1F497D"/>
                                  </a:solidFill>
                                  <a:latin typeface="Cambria Math" panose="02040503050406030204" pitchFamily="18" charset="0"/>
                                </a:rPr>
                              </m:ctrlPr>
                            </m:dPr>
                            <m:e>
                              <m:sSub>
                                <m:sSubPr>
                                  <m:ctrlPr>
                                    <a:rPr lang="tr-TR" sz="2000" b="1" i="1" smtClean="0">
                                      <a:solidFill>
                                        <a:srgbClr val="1F497D"/>
                                      </a:solidFill>
                                      <a:latin typeface="Cambria Math" panose="02040503050406030204" pitchFamily="18" charset="0"/>
                                    </a:rPr>
                                  </m:ctrlPr>
                                </m:sSubPr>
                                <m:e>
                                  <m:r>
                                    <a:rPr lang="tr-TR" sz="2000" b="1" i="1" smtClean="0">
                                      <a:solidFill>
                                        <a:srgbClr val="1F497D"/>
                                      </a:solidFill>
                                      <a:latin typeface="Cambria Math"/>
                                    </a:rPr>
                                    <m:t>𝑹</m:t>
                                  </m:r>
                                </m:e>
                                <m:sub>
                                  <m:r>
                                    <a:rPr lang="tr-TR" sz="2000" b="1" i="1" smtClean="0">
                                      <a:solidFill>
                                        <a:srgbClr val="1F497D"/>
                                      </a:solidFill>
                                      <a:latin typeface="Cambria Math"/>
                                    </a:rPr>
                                    <m:t>𝒊𝒏</m:t>
                                  </m:r>
                                </m:sub>
                              </m:sSub>
                            </m:e>
                          </m:d>
                        </m:den>
                      </m:f>
                      <m:r>
                        <a:rPr lang="tr-TR" sz="2000" b="1" i="1" smtClean="0">
                          <a:solidFill>
                            <a:srgbClr val="1F497D"/>
                          </a:solidFill>
                          <a:latin typeface="Cambria Math"/>
                        </a:rPr>
                        <m:t>=</m:t>
                      </m:r>
                      <m:sSup>
                        <m:sSupPr>
                          <m:ctrlPr>
                            <a:rPr lang="tr-TR" sz="2000" b="1" i="1" smtClean="0">
                              <a:solidFill>
                                <a:srgbClr val="1F497D"/>
                              </a:solidFill>
                              <a:latin typeface="Cambria Math" panose="02040503050406030204" pitchFamily="18" charset="0"/>
                            </a:rPr>
                          </m:ctrlPr>
                        </m:sSupPr>
                        <m:e>
                          <m:d>
                            <m:dPr>
                              <m:ctrlPr>
                                <a:rPr lang="tr-TR" sz="2000" b="1" i="1">
                                  <a:solidFill>
                                    <a:srgbClr val="1F497D"/>
                                  </a:solidFill>
                                  <a:latin typeface="Cambria Math" panose="02040503050406030204" pitchFamily="18" charset="0"/>
                                </a:rPr>
                              </m:ctrlPr>
                            </m:dPr>
                            <m:e>
                              <m:f>
                                <m:fPr>
                                  <m:ctrlPr>
                                    <a:rPr lang="tr-TR" sz="2000" b="1" i="1">
                                      <a:solidFill>
                                        <a:srgbClr val="1F497D"/>
                                      </a:solidFill>
                                      <a:latin typeface="Cambria Math" panose="02040503050406030204" pitchFamily="18" charset="0"/>
                                    </a:rPr>
                                  </m:ctrlPr>
                                </m:fPr>
                                <m:num>
                                  <m:sSub>
                                    <m:sSubPr>
                                      <m:ctrlPr>
                                        <a:rPr lang="tr-TR" sz="2000" b="1" i="1">
                                          <a:solidFill>
                                            <a:srgbClr val="1F497D"/>
                                          </a:solidFill>
                                          <a:latin typeface="Cambria Math" panose="02040503050406030204" pitchFamily="18" charset="0"/>
                                        </a:rPr>
                                      </m:ctrlPr>
                                    </m:sSubPr>
                                    <m:e>
                                      <m:r>
                                        <a:rPr lang="tr-TR" sz="2000" b="1" i="1">
                                          <a:solidFill>
                                            <a:srgbClr val="1F497D"/>
                                          </a:solidFill>
                                          <a:latin typeface="Cambria Math"/>
                                        </a:rPr>
                                        <m:t>𝑹</m:t>
                                      </m:r>
                                    </m:e>
                                    <m:sub>
                                      <m:r>
                                        <a:rPr lang="tr-TR" sz="2000" b="1" i="1">
                                          <a:solidFill>
                                            <a:srgbClr val="1F497D"/>
                                          </a:solidFill>
                                          <a:latin typeface="Cambria Math"/>
                                        </a:rPr>
                                        <m:t>𝒊𝒏</m:t>
                                      </m:r>
                                    </m:sub>
                                  </m:sSub>
                                </m:num>
                                <m:den>
                                  <m:sSub>
                                    <m:sSubPr>
                                      <m:ctrlPr>
                                        <a:rPr lang="tr-TR" sz="2000" b="1" i="1">
                                          <a:solidFill>
                                            <a:srgbClr val="1F497D"/>
                                          </a:solidFill>
                                          <a:latin typeface="Cambria Math" panose="02040503050406030204" pitchFamily="18" charset="0"/>
                                        </a:rPr>
                                      </m:ctrlPr>
                                    </m:sSubPr>
                                    <m:e>
                                      <m:r>
                                        <a:rPr lang="tr-TR" sz="2000" b="1" i="1">
                                          <a:solidFill>
                                            <a:srgbClr val="1F497D"/>
                                          </a:solidFill>
                                          <a:latin typeface="Cambria Math"/>
                                        </a:rPr>
                                        <m:t>𝑹</m:t>
                                      </m:r>
                                    </m:e>
                                    <m:sub>
                                      <m:r>
                                        <a:rPr lang="tr-TR" sz="2000" b="1" i="1">
                                          <a:solidFill>
                                            <a:srgbClr val="1F497D"/>
                                          </a:solidFill>
                                          <a:latin typeface="Cambria Math"/>
                                        </a:rPr>
                                        <m:t>𝒄𝒐</m:t>
                                      </m:r>
                                    </m:sub>
                                  </m:sSub>
                                </m:den>
                              </m:f>
                            </m:e>
                          </m:d>
                        </m:e>
                        <m:sup>
                          <m:r>
                            <a:rPr lang="tr-TR" sz="2000" b="1" i="1" smtClean="0">
                              <a:solidFill>
                                <a:srgbClr val="1F497D"/>
                              </a:solidFill>
                              <a:latin typeface="Cambria Math"/>
                            </a:rPr>
                            <m:t>𝟑</m:t>
                          </m:r>
                          <m:r>
                            <a:rPr lang="tr-TR" sz="2000" b="1" i="1" smtClean="0">
                              <a:solidFill>
                                <a:srgbClr val="1F497D"/>
                              </a:solidFill>
                              <a:latin typeface="Cambria Math"/>
                            </a:rPr>
                            <m:t>/</m:t>
                          </m:r>
                          <m:r>
                            <a:rPr lang="tr-TR" sz="2000" b="1" i="1" smtClean="0">
                              <a:solidFill>
                                <a:srgbClr val="1F497D"/>
                              </a:solidFill>
                              <a:latin typeface="Cambria Math"/>
                            </a:rPr>
                            <m:t>𝟐</m:t>
                          </m:r>
                        </m:sup>
                      </m:sSup>
                    </m:oMath>
                  </m:oMathPara>
                </a14:m>
                <a:endParaRPr lang="tr-TR" sz="2000" b="1" dirty="0">
                  <a:solidFill>
                    <a:srgbClr val="1F497D"/>
                  </a:solidFill>
                </a:endParaRPr>
              </a:p>
            </p:txBody>
          </p:sp>
        </mc:Choice>
        <mc:Fallback>
          <p:sp>
            <p:nvSpPr>
              <p:cNvPr id="5" name="TextBox 4"/>
              <p:cNvSpPr txBox="1">
                <a:spLocks noRot="1" noChangeAspect="1" noMove="1" noResize="1" noEditPoints="1" noAdjustHandles="1" noChangeArrowheads="1" noChangeShapeType="1" noTextEdit="1"/>
              </p:cNvSpPr>
              <p:nvPr/>
            </p:nvSpPr>
            <p:spPr>
              <a:xfrm>
                <a:off x="171417" y="1699987"/>
                <a:ext cx="3176447" cy="857094"/>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4211960" y="1699987"/>
                <a:ext cx="2039467" cy="8649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rgbClr val="1F497D"/>
                              </a:solidFill>
                              <a:latin typeface="Cambria Math" panose="02040503050406030204" pitchFamily="18" charset="0"/>
                            </a:rPr>
                          </m:ctrlPr>
                        </m:sSubPr>
                        <m:e>
                          <m:r>
                            <a:rPr lang="tr-TR" sz="2000" b="1" i="1" smtClean="0">
                              <a:solidFill>
                                <a:srgbClr val="1F497D"/>
                              </a:solidFill>
                              <a:latin typeface="Cambria Math"/>
                            </a:rPr>
                            <m:t>𝑹</m:t>
                          </m:r>
                        </m:e>
                        <m:sub>
                          <m:r>
                            <a:rPr lang="tr-TR" sz="2000" b="1" i="1" smtClean="0">
                              <a:solidFill>
                                <a:srgbClr val="1F497D"/>
                              </a:solidFill>
                              <a:latin typeface="Cambria Math"/>
                            </a:rPr>
                            <m:t>𝒄𝒐</m:t>
                          </m:r>
                        </m:sub>
                      </m:sSub>
                      <m:r>
                        <a:rPr lang="tr-TR" sz="2000" b="1" i="1" smtClean="0">
                          <a:solidFill>
                            <a:srgbClr val="1F497D"/>
                          </a:solidFill>
                          <a:latin typeface="Cambria Math"/>
                        </a:rPr>
                        <m:t>=</m:t>
                      </m:r>
                      <m:sSup>
                        <m:sSupPr>
                          <m:ctrlPr>
                            <a:rPr lang="tr-TR" sz="2000" b="1" i="1" smtClean="0">
                              <a:solidFill>
                                <a:srgbClr val="1F497D"/>
                              </a:solidFill>
                              <a:latin typeface="Cambria Math" panose="02040503050406030204" pitchFamily="18" charset="0"/>
                            </a:rPr>
                          </m:ctrlPr>
                        </m:sSupPr>
                        <m:e>
                          <m:d>
                            <m:dPr>
                              <m:ctrlPr>
                                <a:rPr lang="tr-TR" sz="2000" b="1" i="1">
                                  <a:solidFill>
                                    <a:srgbClr val="1F497D"/>
                                  </a:solidFill>
                                  <a:latin typeface="Cambria Math" panose="02040503050406030204" pitchFamily="18" charset="0"/>
                                </a:rPr>
                              </m:ctrlPr>
                            </m:dPr>
                            <m:e>
                              <m:f>
                                <m:fPr>
                                  <m:ctrlPr>
                                    <a:rPr lang="tr-TR" sz="2000" b="1" i="1">
                                      <a:solidFill>
                                        <a:srgbClr val="1F497D"/>
                                      </a:solidFill>
                                      <a:latin typeface="Cambria Math" panose="02040503050406030204" pitchFamily="18" charset="0"/>
                                    </a:rPr>
                                  </m:ctrlPr>
                                </m:fPr>
                                <m:num>
                                  <m:r>
                                    <a:rPr lang="tr-TR" sz="2000" b="1" i="1">
                                      <a:solidFill>
                                        <a:srgbClr val="1F497D"/>
                                      </a:solidFill>
                                      <a:latin typeface="Cambria Math"/>
                                    </a:rPr>
                                    <m:t>𝑮</m:t>
                                  </m:r>
                                  <m:r>
                                    <a:rPr lang="tr-TR" sz="2000" b="1" i="1" smtClean="0">
                                      <a:solidFill>
                                        <a:srgbClr val="1F497D"/>
                                      </a:solidFill>
                                      <a:latin typeface="Cambria Math"/>
                                    </a:rPr>
                                    <m:t>𝑴</m:t>
                                  </m:r>
                                </m:num>
                                <m:den>
                                  <m:sSup>
                                    <m:sSupPr>
                                      <m:ctrlPr>
                                        <a:rPr lang="tr-TR" sz="2000" b="1" i="1">
                                          <a:solidFill>
                                            <a:srgbClr val="1F497D"/>
                                          </a:solidFill>
                                          <a:latin typeface="Cambria Math" panose="02040503050406030204" pitchFamily="18" charset="0"/>
                                        </a:rPr>
                                      </m:ctrlPr>
                                    </m:sSupPr>
                                    <m:e>
                                      <m:sSub>
                                        <m:sSubPr>
                                          <m:ctrlPr>
                                            <a:rPr lang="tr-TR" sz="2000" b="1" i="1">
                                              <a:solidFill>
                                                <a:srgbClr val="1F497D"/>
                                              </a:solidFill>
                                              <a:latin typeface="Cambria Math" panose="02040503050406030204" pitchFamily="18" charset="0"/>
                                            </a:rPr>
                                          </m:ctrlPr>
                                        </m:sSubPr>
                                        <m:e>
                                          <m:r>
                                            <a:rPr lang="el-GR" sz="2000" b="1" i="1">
                                              <a:solidFill>
                                                <a:srgbClr val="1F497D"/>
                                              </a:solidFill>
                                              <a:latin typeface="Cambria Math"/>
                                            </a:rPr>
                                            <m:t>𝜴</m:t>
                                          </m:r>
                                        </m:e>
                                        <m:sub>
                                          <m:r>
                                            <a:rPr lang="tr-TR" sz="2000" b="1" i="1">
                                              <a:solidFill>
                                                <a:srgbClr val="1F497D"/>
                                              </a:solidFill>
                                              <a:latin typeface="Cambria Math"/>
                                            </a:rPr>
                                            <m:t>∗</m:t>
                                          </m:r>
                                        </m:sub>
                                      </m:sSub>
                                    </m:e>
                                    <m:sup>
                                      <m:r>
                                        <a:rPr lang="tr-TR" sz="2000" b="1" i="1" smtClean="0">
                                          <a:solidFill>
                                            <a:srgbClr val="1F497D"/>
                                          </a:solidFill>
                                          <a:latin typeface="Cambria Math" panose="02040503050406030204" pitchFamily="18" charset="0"/>
                                        </a:rPr>
                                        <m:t>𝟐</m:t>
                                      </m:r>
                                    </m:sup>
                                  </m:sSup>
                                </m:den>
                              </m:f>
                            </m:e>
                          </m:d>
                        </m:e>
                        <m:sup>
                          <m:r>
                            <a:rPr lang="tr-TR" sz="2000" b="1" i="1" smtClean="0">
                              <a:solidFill>
                                <a:srgbClr val="1F497D"/>
                              </a:solidFill>
                              <a:latin typeface="Cambria Math"/>
                            </a:rPr>
                            <m:t>𝟏</m:t>
                          </m:r>
                          <m:r>
                            <a:rPr lang="tr-TR" sz="2000" b="1" i="1" smtClean="0">
                              <a:solidFill>
                                <a:srgbClr val="1F497D"/>
                              </a:solidFill>
                              <a:latin typeface="Cambria Math"/>
                            </a:rPr>
                            <m:t>/</m:t>
                          </m:r>
                          <m:r>
                            <a:rPr lang="tr-TR" sz="2000" b="1" i="1" smtClean="0">
                              <a:solidFill>
                                <a:srgbClr val="1F497D"/>
                              </a:solidFill>
                              <a:latin typeface="Cambria Math"/>
                            </a:rPr>
                            <m:t>𝟑</m:t>
                          </m:r>
                        </m:sup>
                      </m:sSup>
                    </m:oMath>
                  </m:oMathPara>
                </a14:m>
                <a:endParaRPr lang="tr-TR" sz="2000" b="1" dirty="0">
                  <a:solidFill>
                    <a:srgbClr val="1F497D"/>
                  </a:solidFill>
                </a:endParaRPr>
              </a:p>
            </p:txBody>
          </p:sp>
        </mc:Choice>
        <mc:Fallback>
          <p:sp>
            <p:nvSpPr>
              <p:cNvPr id="6" name="TextBox 5"/>
              <p:cNvSpPr txBox="1">
                <a:spLocks noRot="1" noChangeAspect="1" noMove="1" noResize="1" noEditPoints="1" noAdjustHandles="1" noChangeArrowheads="1" noChangeShapeType="1" noTextEdit="1"/>
              </p:cNvSpPr>
              <p:nvPr/>
            </p:nvSpPr>
            <p:spPr>
              <a:xfrm>
                <a:off x="4211960" y="1699987"/>
                <a:ext cx="2039467" cy="864917"/>
              </a:xfrm>
              <a:prstGeom prst="rect">
                <a:avLst/>
              </a:prstGeom>
              <a:blipFill rotWithShape="0">
                <a:blip r:embed="rId4"/>
                <a:stretch>
                  <a:fillRect/>
                </a:stretch>
              </a:blipFill>
            </p:spPr>
            <p:txBody>
              <a:bodyPr/>
              <a:lstStyle/>
              <a:p>
                <a:r>
                  <a:rPr lang="en-US">
                    <a:noFill/>
                  </a:rPr>
                  <a:t> </a:t>
                </a:r>
              </a:p>
            </p:txBody>
          </p:sp>
        </mc:Fallback>
      </mc:AlternateContent>
      <p:cxnSp>
        <p:nvCxnSpPr>
          <p:cNvPr id="8" name="Straight Arrow Connector 7"/>
          <p:cNvCxnSpPr/>
          <p:nvPr/>
        </p:nvCxnSpPr>
        <p:spPr>
          <a:xfrm flipH="1">
            <a:off x="3419872" y="2204043"/>
            <a:ext cx="720080" cy="8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1" name="TextBox 10"/>
              <p:cNvSpPr txBox="1"/>
              <p:nvPr/>
            </p:nvSpPr>
            <p:spPr>
              <a:xfrm>
                <a:off x="6300192" y="1699987"/>
                <a:ext cx="2507011" cy="8619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rgbClr val="1F497D"/>
                              </a:solidFill>
                              <a:latin typeface="Cambria Math" panose="02040503050406030204" pitchFamily="18" charset="0"/>
                            </a:rPr>
                          </m:ctrlPr>
                        </m:sSubPr>
                        <m:e>
                          <m:r>
                            <a:rPr lang="tr-TR" sz="2000" b="1" i="1" smtClean="0">
                              <a:solidFill>
                                <a:srgbClr val="1F497D"/>
                              </a:solidFill>
                              <a:latin typeface="Cambria Math"/>
                            </a:rPr>
                            <m:t>𝑹</m:t>
                          </m:r>
                        </m:e>
                        <m:sub>
                          <m:r>
                            <a:rPr lang="tr-TR" sz="2000" b="1" i="1" smtClean="0">
                              <a:solidFill>
                                <a:srgbClr val="1F497D"/>
                              </a:solidFill>
                              <a:latin typeface="Cambria Math"/>
                            </a:rPr>
                            <m:t>𝒊𝒏</m:t>
                          </m:r>
                        </m:sub>
                      </m:sSub>
                      <m:r>
                        <a:rPr lang="tr-TR" sz="2000" b="1" i="1" smtClean="0">
                          <a:solidFill>
                            <a:srgbClr val="1F497D"/>
                          </a:solidFill>
                          <a:latin typeface="Cambria Math"/>
                        </a:rPr>
                        <m:t>=</m:t>
                      </m:r>
                      <m:sSup>
                        <m:sSupPr>
                          <m:ctrlPr>
                            <a:rPr lang="tr-TR" sz="2000" b="1" i="1" smtClean="0">
                              <a:solidFill>
                                <a:srgbClr val="1F497D"/>
                              </a:solidFill>
                              <a:latin typeface="Cambria Math" panose="02040503050406030204" pitchFamily="18" charset="0"/>
                            </a:rPr>
                          </m:ctrlPr>
                        </m:sSupPr>
                        <m:e>
                          <m:d>
                            <m:dPr>
                              <m:ctrlPr>
                                <a:rPr lang="tr-TR" sz="2000" b="1" i="1">
                                  <a:solidFill>
                                    <a:srgbClr val="1F497D"/>
                                  </a:solidFill>
                                  <a:latin typeface="Cambria Math" panose="02040503050406030204" pitchFamily="18" charset="0"/>
                                </a:rPr>
                              </m:ctrlPr>
                            </m:dPr>
                            <m:e>
                              <m:f>
                                <m:fPr>
                                  <m:ctrlPr>
                                    <a:rPr lang="tr-TR" sz="2000" b="1" i="1">
                                      <a:solidFill>
                                        <a:srgbClr val="1F497D"/>
                                      </a:solidFill>
                                      <a:latin typeface="Cambria Math" panose="02040503050406030204" pitchFamily="18" charset="0"/>
                                    </a:rPr>
                                  </m:ctrlPr>
                                </m:fPr>
                                <m:num>
                                  <m:r>
                                    <a:rPr lang="tr-TR" sz="2000" b="1" i="1">
                                      <a:solidFill>
                                        <a:srgbClr val="1F497D"/>
                                      </a:solidFill>
                                      <a:latin typeface="Cambria Math"/>
                                    </a:rPr>
                                    <m:t>𝑮</m:t>
                                  </m:r>
                                  <m:r>
                                    <a:rPr lang="tr-TR" sz="2000" b="1" i="1" smtClean="0">
                                      <a:solidFill>
                                        <a:srgbClr val="1F497D"/>
                                      </a:solidFill>
                                      <a:latin typeface="Cambria Math"/>
                                    </a:rPr>
                                    <m:t>𝑴</m:t>
                                  </m:r>
                                </m:num>
                                <m:den>
                                  <m:sSubSup>
                                    <m:sSubSupPr>
                                      <m:ctrlPr>
                                        <a:rPr lang="tr-TR" sz="2000" b="1" i="1" smtClean="0">
                                          <a:solidFill>
                                            <a:srgbClr val="1F497D"/>
                                          </a:solidFill>
                                          <a:latin typeface="Cambria Math" panose="02040503050406030204" pitchFamily="18" charset="0"/>
                                        </a:rPr>
                                      </m:ctrlPr>
                                    </m:sSubSupPr>
                                    <m:e>
                                      <m:r>
                                        <a:rPr lang="el-GR" sz="2000" b="1" i="1">
                                          <a:solidFill>
                                            <a:srgbClr val="1F497D"/>
                                          </a:solidFill>
                                          <a:latin typeface="Cambria Math"/>
                                        </a:rPr>
                                        <m:t>𝜴</m:t>
                                      </m:r>
                                    </m:e>
                                    <m:sub>
                                      <m:r>
                                        <a:rPr lang="tr-TR" sz="2000" b="1" i="1" smtClean="0">
                                          <a:solidFill>
                                            <a:srgbClr val="1F497D"/>
                                          </a:solidFill>
                                          <a:latin typeface="Cambria Math" panose="02040503050406030204" pitchFamily="18" charset="0"/>
                                        </a:rPr>
                                        <m:t>𝑲</m:t>
                                      </m:r>
                                    </m:sub>
                                    <m:sup>
                                      <m:r>
                                        <a:rPr lang="tr-TR" sz="2000" b="1" i="1" smtClean="0">
                                          <a:solidFill>
                                            <a:srgbClr val="1F497D"/>
                                          </a:solidFill>
                                          <a:latin typeface="Cambria Math" panose="02040503050406030204" pitchFamily="18" charset="0"/>
                                        </a:rPr>
                                        <m:t>𝟐</m:t>
                                      </m:r>
                                    </m:sup>
                                  </m:sSubSup>
                                  <m:r>
                                    <a:rPr lang="tr-TR" sz="2000" b="1" i="1" smtClean="0">
                                      <a:solidFill>
                                        <a:srgbClr val="1F497D"/>
                                      </a:solidFill>
                                      <a:latin typeface="Cambria Math"/>
                                    </a:rPr>
                                    <m:t>(</m:t>
                                  </m:r>
                                  <m:sSub>
                                    <m:sSubPr>
                                      <m:ctrlPr>
                                        <a:rPr lang="tr-TR" sz="2000" b="1" i="1" smtClean="0">
                                          <a:solidFill>
                                            <a:srgbClr val="1F497D"/>
                                          </a:solidFill>
                                          <a:latin typeface="Cambria Math" panose="02040503050406030204" pitchFamily="18" charset="0"/>
                                        </a:rPr>
                                      </m:ctrlPr>
                                    </m:sSubPr>
                                    <m:e>
                                      <m:r>
                                        <a:rPr lang="tr-TR" sz="2000" b="1" i="1" smtClean="0">
                                          <a:solidFill>
                                            <a:srgbClr val="1F497D"/>
                                          </a:solidFill>
                                          <a:latin typeface="Cambria Math"/>
                                        </a:rPr>
                                        <m:t>𝑹</m:t>
                                      </m:r>
                                    </m:e>
                                    <m:sub>
                                      <m:r>
                                        <a:rPr lang="tr-TR" sz="2000" b="1" i="1" smtClean="0">
                                          <a:solidFill>
                                            <a:srgbClr val="1F497D"/>
                                          </a:solidFill>
                                          <a:latin typeface="Cambria Math"/>
                                        </a:rPr>
                                        <m:t>𝒊𝒏</m:t>
                                      </m:r>
                                    </m:sub>
                                  </m:sSub>
                                  <m:r>
                                    <a:rPr lang="tr-TR" sz="2000" b="1" i="1" smtClean="0">
                                      <a:solidFill>
                                        <a:srgbClr val="1F497D"/>
                                      </a:solidFill>
                                      <a:latin typeface="Cambria Math"/>
                                    </a:rPr>
                                    <m:t>)</m:t>
                                  </m:r>
                                </m:den>
                              </m:f>
                            </m:e>
                          </m:d>
                        </m:e>
                        <m:sup>
                          <m:r>
                            <a:rPr lang="tr-TR" sz="2000" b="1" i="1" smtClean="0">
                              <a:solidFill>
                                <a:srgbClr val="1F497D"/>
                              </a:solidFill>
                              <a:latin typeface="Cambria Math"/>
                            </a:rPr>
                            <m:t>𝟏</m:t>
                          </m:r>
                          <m:r>
                            <a:rPr lang="tr-TR" sz="2000" b="1" i="1" smtClean="0">
                              <a:solidFill>
                                <a:srgbClr val="1F497D"/>
                              </a:solidFill>
                              <a:latin typeface="Cambria Math"/>
                            </a:rPr>
                            <m:t>/</m:t>
                          </m:r>
                          <m:r>
                            <a:rPr lang="tr-TR" sz="2000" b="1" i="1" smtClean="0">
                              <a:solidFill>
                                <a:srgbClr val="1F497D"/>
                              </a:solidFill>
                              <a:latin typeface="Cambria Math"/>
                            </a:rPr>
                            <m:t>𝟑</m:t>
                          </m:r>
                        </m:sup>
                      </m:sSup>
                    </m:oMath>
                  </m:oMathPara>
                </a14:m>
                <a:endParaRPr lang="tr-TR" sz="2000" b="1" dirty="0">
                  <a:solidFill>
                    <a:srgbClr val="1F497D"/>
                  </a:solidFill>
                </a:endParaRPr>
              </a:p>
            </p:txBody>
          </p:sp>
        </mc:Choice>
        <mc:Fallback>
          <p:sp>
            <p:nvSpPr>
              <p:cNvPr id="11" name="TextBox 10"/>
              <p:cNvSpPr txBox="1">
                <a:spLocks noRot="1" noChangeAspect="1" noMove="1" noResize="1" noEditPoints="1" noAdjustHandles="1" noChangeArrowheads="1" noChangeShapeType="1" noTextEdit="1"/>
              </p:cNvSpPr>
              <p:nvPr/>
            </p:nvSpPr>
            <p:spPr>
              <a:xfrm>
                <a:off x="6300192" y="1699987"/>
                <a:ext cx="2507011" cy="861903"/>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71417" y="2636912"/>
                <a:ext cx="8635786" cy="377989"/>
              </a:xfrm>
              <a:prstGeom prst="rect">
                <a:avLst/>
              </a:prstGeom>
            </p:spPr>
            <p:txBody>
              <a:bodyPr wrap="square">
                <a:spAutoFit/>
              </a:bodyPr>
              <a:lstStyle/>
              <a:p>
                <a:pPr algn="just"/>
                <a:r>
                  <a:rPr lang="tr-TR" b="1" dirty="0" smtClean="0">
                    <a:solidFill>
                      <a:srgbClr val="1F497D"/>
                    </a:solidFill>
                    <a:latin typeface="Calibri"/>
                  </a:rPr>
                  <a:t>When </a:t>
                </a:r>
                <a14:m>
                  <m:oMath xmlns:m="http://schemas.openxmlformats.org/officeDocument/2006/math">
                    <m:sSub>
                      <m:sSubPr>
                        <m:ctrlPr>
                          <a:rPr lang="tr-TR" b="1" i="1" smtClean="0">
                            <a:solidFill>
                              <a:srgbClr val="1F497D"/>
                            </a:solidFill>
                            <a:latin typeface="Cambria Math" panose="02040503050406030204" pitchFamily="18" charset="0"/>
                          </a:rPr>
                        </m:ctrlPr>
                      </m:sSubPr>
                      <m:e>
                        <m:r>
                          <a:rPr lang="tr-TR" b="1" i="1" smtClean="0">
                            <a:solidFill>
                              <a:srgbClr val="1F497D"/>
                            </a:solidFill>
                            <a:latin typeface="Cambria Math"/>
                          </a:rPr>
                          <m:t>𝑹</m:t>
                        </m:r>
                      </m:e>
                      <m:sub>
                        <m:r>
                          <a:rPr lang="tr-TR" b="1" i="1" smtClean="0">
                            <a:solidFill>
                              <a:srgbClr val="1F497D"/>
                            </a:solidFill>
                            <a:latin typeface="Cambria Math"/>
                          </a:rPr>
                          <m:t>𝒊𝒏</m:t>
                        </m:r>
                      </m:sub>
                    </m:sSub>
                    <m:r>
                      <a:rPr lang="tr-TR" b="1" i="1" smtClean="0">
                        <a:solidFill>
                          <a:srgbClr val="1F497D"/>
                        </a:solidFill>
                        <a:latin typeface="Cambria Math"/>
                      </a:rPr>
                      <m:t>=</m:t>
                    </m:r>
                    <m:sSub>
                      <m:sSubPr>
                        <m:ctrlPr>
                          <a:rPr lang="tr-TR" b="1" i="1">
                            <a:solidFill>
                              <a:srgbClr val="1F497D"/>
                            </a:solidFill>
                            <a:latin typeface="Cambria Math" panose="02040503050406030204" pitchFamily="18" charset="0"/>
                          </a:rPr>
                        </m:ctrlPr>
                      </m:sSubPr>
                      <m:e>
                        <m:r>
                          <a:rPr lang="tr-TR" b="1" i="1">
                            <a:solidFill>
                              <a:srgbClr val="1F497D"/>
                            </a:solidFill>
                            <a:latin typeface="Cambria Math"/>
                          </a:rPr>
                          <m:t>𝑹</m:t>
                        </m:r>
                      </m:e>
                      <m:sub>
                        <m:r>
                          <a:rPr lang="tr-TR" b="1" i="1" smtClean="0">
                            <a:solidFill>
                              <a:srgbClr val="1F497D"/>
                            </a:solidFill>
                            <a:latin typeface="Cambria Math"/>
                          </a:rPr>
                          <m:t>𝒄𝒐</m:t>
                        </m:r>
                      </m:sub>
                    </m:sSub>
                  </m:oMath>
                </a14:m>
                <a:r>
                  <a:rPr lang="tr-TR" b="1" dirty="0" smtClean="0">
                    <a:solidFill>
                      <a:srgbClr val="1F497D"/>
                    </a:solidFill>
                    <a:latin typeface="Calibri"/>
                  </a:rPr>
                  <a:t>, we can define the critical mass accretion</a:t>
                </a:r>
                <a14:m>
                  <m:oMath xmlns:m="http://schemas.openxmlformats.org/officeDocument/2006/math">
                    <m:sSub>
                      <m:sSubPr>
                        <m:ctrlPr>
                          <a:rPr lang="tr-TR" b="1" i="1">
                            <a:solidFill>
                              <a:srgbClr val="1F497D"/>
                            </a:solidFill>
                            <a:latin typeface="Cambria Math" panose="02040503050406030204" pitchFamily="18" charset="0"/>
                          </a:rPr>
                        </m:ctrlPr>
                      </m:sSubPr>
                      <m:e>
                        <m:r>
                          <a:rPr lang="tr-TR" b="1" i="1" smtClean="0">
                            <a:solidFill>
                              <a:srgbClr val="1F497D"/>
                            </a:solidFill>
                            <a:latin typeface="Cambria Math"/>
                          </a:rPr>
                          <m:t> (</m:t>
                        </m:r>
                        <m:acc>
                          <m:accPr>
                            <m:chr m:val="̇"/>
                            <m:ctrlPr>
                              <a:rPr lang="tr-TR" b="1" i="1">
                                <a:solidFill>
                                  <a:srgbClr val="1F497D"/>
                                </a:solidFill>
                                <a:latin typeface="Cambria Math" panose="02040503050406030204" pitchFamily="18" charset="0"/>
                              </a:rPr>
                            </m:ctrlPr>
                          </m:accPr>
                          <m:e>
                            <m:r>
                              <a:rPr lang="tr-TR" b="1" i="1">
                                <a:solidFill>
                                  <a:srgbClr val="1F497D"/>
                                </a:solidFill>
                                <a:latin typeface="Cambria Math"/>
                              </a:rPr>
                              <m:t>𝑴</m:t>
                            </m:r>
                          </m:e>
                        </m:acc>
                      </m:e>
                      <m:sub>
                        <m:r>
                          <a:rPr lang="tr-TR" b="1" i="1">
                            <a:solidFill>
                              <a:srgbClr val="1F497D"/>
                            </a:solidFill>
                            <a:latin typeface="Cambria Math"/>
                          </a:rPr>
                          <m:t>𝒄𝒐</m:t>
                        </m:r>
                      </m:sub>
                    </m:sSub>
                    <m:r>
                      <a:rPr lang="tr-TR" b="1" i="1" smtClean="0">
                        <a:solidFill>
                          <a:srgbClr val="1F497D"/>
                        </a:solidFill>
                        <a:latin typeface="Cambria Math"/>
                      </a:rPr>
                      <m:t>)</m:t>
                    </m:r>
                  </m:oMath>
                </a14:m>
                <a:r>
                  <a:rPr lang="tr-TR" b="1" dirty="0" smtClean="0">
                    <a:solidFill>
                      <a:srgbClr val="1F497D"/>
                    </a:solidFill>
                    <a:latin typeface="Calibri"/>
                  </a:rPr>
                  <a:t> rate as following;</a:t>
                </a:r>
                <a:endParaRPr lang="tr-TR" b="1" dirty="0">
                  <a:solidFill>
                    <a:srgbClr val="1F497D"/>
                  </a:solidFill>
                  <a:latin typeface="Calibri"/>
                </a:endParaRPr>
              </a:p>
            </p:txBody>
          </p:sp>
        </mc:Choice>
        <mc:Fallback xmlns="">
          <p:sp>
            <p:nvSpPr>
              <p:cNvPr id="9" name="Rectangle 8"/>
              <p:cNvSpPr>
                <a:spLocks noRot="1" noChangeAspect="1" noMove="1" noResize="1" noEditPoints="1" noAdjustHandles="1" noChangeArrowheads="1" noChangeShapeType="1" noTextEdit="1"/>
              </p:cNvSpPr>
              <p:nvPr/>
            </p:nvSpPr>
            <p:spPr>
              <a:xfrm>
                <a:off x="171417" y="2636912"/>
                <a:ext cx="8635786" cy="377989"/>
              </a:xfrm>
              <a:prstGeom prst="rect">
                <a:avLst/>
              </a:prstGeom>
              <a:blipFill rotWithShape="0">
                <a:blip r:embed="rId6"/>
                <a:stretch>
                  <a:fillRect l="-565" t="-6452" b="-2580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71417" y="2975552"/>
                <a:ext cx="2353657" cy="8265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rgbClr val="1F497D"/>
                              </a:solidFill>
                              <a:latin typeface="Cambria Math" panose="02040503050406030204" pitchFamily="18" charset="0"/>
                            </a:rPr>
                          </m:ctrlPr>
                        </m:sSubPr>
                        <m:e>
                          <m:acc>
                            <m:accPr>
                              <m:chr m:val="̇"/>
                              <m:ctrlPr>
                                <a:rPr lang="tr-TR" sz="2000" b="1" i="1" smtClean="0">
                                  <a:solidFill>
                                    <a:srgbClr val="1F497D"/>
                                  </a:solidFill>
                                  <a:latin typeface="Cambria Math" panose="02040503050406030204" pitchFamily="18" charset="0"/>
                                </a:rPr>
                              </m:ctrlPr>
                            </m:accPr>
                            <m:e>
                              <m:r>
                                <a:rPr lang="tr-TR" sz="2000" b="1" i="1" smtClean="0">
                                  <a:solidFill>
                                    <a:srgbClr val="1F497D"/>
                                  </a:solidFill>
                                  <a:latin typeface="Cambria Math"/>
                                </a:rPr>
                                <m:t>𝑴</m:t>
                              </m:r>
                            </m:e>
                          </m:acc>
                        </m:e>
                        <m:sub>
                          <m:r>
                            <a:rPr lang="tr-TR" sz="2000" b="1" i="1" smtClean="0">
                              <a:solidFill>
                                <a:srgbClr val="1F497D"/>
                              </a:solidFill>
                              <a:latin typeface="Cambria Math"/>
                            </a:rPr>
                            <m:t>𝒄𝒐</m:t>
                          </m:r>
                        </m:sub>
                      </m:sSub>
                      <m:r>
                        <a:rPr lang="tr-TR" sz="2000" b="1" i="1" smtClean="0">
                          <a:solidFill>
                            <a:srgbClr val="1F497D"/>
                          </a:solidFill>
                          <a:latin typeface="Cambria Math"/>
                        </a:rPr>
                        <m:t>=</m:t>
                      </m:r>
                      <m:f>
                        <m:fPr>
                          <m:ctrlPr>
                            <a:rPr lang="tr-TR" sz="2000" b="1" i="1" smtClean="0">
                              <a:solidFill>
                                <a:srgbClr val="1F497D"/>
                              </a:solidFill>
                              <a:latin typeface="Cambria Math" panose="02040503050406030204" pitchFamily="18" charset="0"/>
                            </a:rPr>
                          </m:ctrlPr>
                        </m:fPr>
                        <m:num>
                          <m:sSup>
                            <m:sSupPr>
                              <m:ctrlPr>
                                <a:rPr lang="tr-TR" sz="2000" b="1" i="1" smtClean="0">
                                  <a:solidFill>
                                    <a:srgbClr val="1F497D"/>
                                  </a:solidFill>
                                  <a:latin typeface="Cambria Math" panose="02040503050406030204" pitchFamily="18" charset="0"/>
                                </a:rPr>
                              </m:ctrlPr>
                            </m:sSupPr>
                            <m:e>
                              <m:r>
                                <m:rPr>
                                  <m:sty m:val="p"/>
                                </m:rPr>
                                <a:rPr lang="el-GR" sz="2000" b="1" i="1" smtClean="0">
                                  <a:solidFill>
                                    <a:srgbClr val="1F497D"/>
                                  </a:solidFill>
                                  <a:latin typeface="Cambria Math"/>
                                </a:rPr>
                                <m:t>ζ</m:t>
                              </m:r>
                            </m:e>
                            <m:sup>
                              <m:r>
                                <a:rPr lang="tr-TR" sz="2000" b="1" i="1" smtClean="0">
                                  <a:solidFill>
                                    <a:srgbClr val="1F497D"/>
                                  </a:solidFill>
                                  <a:latin typeface="Cambria Math"/>
                                </a:rPr>
                                <m:t>𝟕</m:t>
                              </m:r>
                              <m:r>
                                <a:rPr lang="tr-TR" sz="2000" b="1" i="1" smtClean="0">
                                  <a:solidFill>
                                    <a:srgbClr val="1F497D"/>
                                  </a:solidFill>
                                  <a:latin typeface="Cambria Math"/>
                                </a:rPr>
                                <m:t>/</m:t>
                              </m:r>
                              <m:r>
                                <a:rPr lang="tr-TR" sz="2000" b="1" i="1" smtClean="0">
                                  <a:solidFill>
                                    <a:srgbClr val="1F497D"/>
                                  </a:solidFill>
                                  <a:latin typeface="Cambria Math"/>
                                </a:rPr>
                                <m:t>𝟐</m:t>
                              </m:r>
                            </m:sup>
                          </m:sSup>
                          <m:sSup>
                            <m:sSupPr>
                              <m:ctrlPr>
                                <a:rPr lang="tr-TR" sz="2000" b="1" i="1" smtClean="0">
                                  <a:solidFill>
                                    <a:srgbClr val="1F497D"/>
                                  </a:solidFill>
                                  <a:latin typeface="Cambria Math" panose="02040503050406030204" pitchFamily="18" charset="0"/>
                                </a:rPr>
                              </m:ctrlPr>
                            </m:sSupPr>
                            <m:e>
                              <m:r>
                                <a:rPr lang="tr-TR" sz="2000" b="1" i="1">
                                  <a:solidFill>
                                    <a:srgbClr val="1F497D"/>
                                  </a:solidFill>
                                  <a:latin typeface="Cambria Math"/>
                                  <a:ea typeface="Cambria Math"/>
                                </a:rPr>
                                <m:t>𝝁</m:t>
                              </m:r>
                            </m:e>
                            <m:sup>
                              <m:r>
                                <a:rPr lang="tr-TR" sz="2000" b="1" i="1" smtClean="0">
                                  <a:solidFill>
                                    <a:srgbClr val="1F497D"/>
                                  </a:solidFill>
                                  <a:latin typeface="Cambria Math"/>
                                </a:rPr>
                                <m:t>𝟐</m:t>
                              </m:r>
                            </m:sup>
                          </m:sSup>
                          <m:sSup>
                            <m:sSupPr>
                              <m:ctrlPr>
                                <a:rPr lang="tr-TR" sz="2000" b="1" i="1" smtClean="0">
                                  <a:solidFill>
                                    <a:srgbClr val="1F497D"/>
                                  </a:solidFill>
                                  <a:latin typeface="Cambria Math" panose="02040503050406030204" pitchFamily="18" charset="0"/>
                                </a:rPr>
                              </m:ctrlPr>
                            </m:sSupPr>
                            <m:e>
                              <m:sSub>
                                <m:sSubPr>
                                  <m:ctrlPr>
                                    <a:rPr lang="tr-TR" sz="2000" b="1" i="1">
                                      <a:solidFill>
                                        <a:srgbClr val="1F497D"/>
                                      </a:solidFill>
                                      <a:latin typeface="Cambria Math" panose="02040503050406030204" pitchFamily="18" charset="0"/>
                                    </a:rPr>
                                  </m:ctrlPr>
                                </m:sSubPr>
                                <m:e>
                                  <m:r>
                                    <m:rPr>
                                      <m:sty m:val="p"/>
                                    </m:rPr>
                                    <a:rPr lang="el-GR" sz="2000" b="1" i="1">
                                      <a:solidFill>
                                        <a:srgbClr val="1F497D"/>
                                      </a:solidFill>
                                      <a:latin typeface="Cambria Math"/>
                                    </a:rPr>
                                    <m:t>Ω</m:t>
                                  </m:r>
                                </m:e>
                                <m:sub>
                                  <m:r>
                                    <a:rPr lang="tr-TR" sz="2000" b="1" i="1">
                                      <a:solidFill>
                                        <a:srgbClr val="1F497D"/>
                                      </a:solidFill>
                                      <a:latin typeface="Cambria Math"/>
                                    </a:rPr>
                                    <m:t>∗</m:t>
                                  </m:r>
                                </m:sub>
                              </m:sSub>
                            </m:e>
                            <m:sup>
                              <m:r>
                                <a:rPr lang="tr-TR" sz="2000" b="1" i="1">
                                  <a:solidFill>
                                    <a:srgbClr val="1F497D"/>
                                  </a:solidFill>
                                  <a:latin typeface="Cambria Math"/>
                                </a:rPr>
                                <m:t>𝟕</m:t>
                              </m:r>
                              <m:r>
                                <a:rPr lang="tr-TR" sz="2000" b="1" i="1">
                                  <a:solidFill>
                                    <a:srgbClr val="1F497D"/>
                                  </a:solidFill>
                                  <a:latin typeface="Cambria Math"/>
                                </a:rPr>
                                <m:t>/</m:t>
                              </m:r>
                              <m:r>
                                <a:rPr lang="tr-TR" sz="2000" b="1" i="1">
                                  <a:solidFill>
                                    <a:srgbClr val="1F497D"/>
                                  </a:solidFill>
                                  <a:latin typeface="Cambria Math"/>
                                </a:rPr>
                                <m:t>𝟑</m:t>
                              </m:r>
                            </m:sup>
                          </m:sSup>
                        </m:num>
                        <m:den>
                          <m:rad>
                            <m:radPr>
                              <m:degHide m:val="on"/>
                              <m:ctrlPr>
                                <a:rPr lang="tr-TR" sz="2000" b="1" i="1" smtClean="0">
                                  <a:solidFill>
                                    <a:srgbClr val="1F497D"/>
                                  </a:solidFill>
                                  <a:latin typeface="Cambria Math" panose="02040503050406030204" pitchFamily="18" charset="0"/>
                                </a:rPr>
                              </m:ctrlPr>
                            </m:radPr>
                            <m:deg/>
                            <m:e>
                              <m:r>
                                <a:rPr lang="tr-TR" sz="2000" b="1" i="1" smtClean="0">
                                  <a:solidFill>
                                    <a:srgbClr val="1F497D"/>
                                  </a:solidFill>
                                  <a:latin typeface="Cambria Math"/>
                                </a:rPr>
                                <m:t>𝟐</m:t>
                              </m:r>
                            </m:e>
                          </m:rad>
                          <m:sSup>
                            <m:sSupPr>
                              <m:ctrlPr>
                                <a:rPr lang="tr-TR" sz="2000" b="1" i="1" smtClean="0">
                                  <a:solidFill>
                                    <a:srgbClr val="1F497D"/>
                                  </a:solidFill>
                                  <a:latin typeface="Cambria Math" panose="02040503050406030204" pitchFamily="18" charset="0"/>
                                </a:rPr>
                              </m:ctrlPr>
                            </m:sSupPr>
                            <m:e>
                              <m:d>
                                <m:dPr>
                                  <m:ctrlPr>
                                    <a:rPr lang="tr-TR" sz="2000" b="1" i="1">
                                      <a:solidFill>
                                        <a:srgbClr val="1F497D"/>
                                      </a:solidFill>
                                      <a:latin typeface="Cambria Math" panose="02040503050406030204" pitchFamily="18" charset="0"/>
                                    </a:rPr>
                                  </m:ctrlPr>
                                </m:dPr>
                                <m:e>
                                  <m:r>
                                    <a:rPr lang="tr-TR" sz="2000" b="1" i="1">
                                      <a:solidFill>
                                        <a:srgbClr val="1F497D"/>
                                      </a:solidFill>
                                      <a:latin typeface="Cambria Math"/>
                                    </a:rPr>
                                    <m:t>𝑮</m:t>
                                  </m:r>
                                  <m:r>
                                    <a:rPr lang="tr-TR" sz="2000" b="1" i="1" smtClean="0">
                                      <a:solidFill>
                                        <a:srgbClr val="1F497D"/>
                                      </a:solidFill>
                                      <a:latin typeface="Cambria Math" panose="02040503050406030204" pitchFamily="18" charset="0"/>
                                    </a:rPr>
                                    <m:t>𝑴</m:t>
                                  </m:r>
                                </m:e>
                              </m:d>
                            </m:e>
                            <m:sup>
                              <m:r>
                                <a:rPr lang="tr-TR" sz="2000" b="1" i="1" smtClean="0">
                                  <a:solidFill>
                                    <a:srgbClr val="1F497D"/>
                                  </a:solidFill>
                                  <a:latin typeface="Cambria Math"/>
                                </a:rPr>
                                <m:t>𝟓</m:t>
                              </m:r>
                              <m:r>
                                <a:rPr lang="tr-TR" sz="2000" b="1" i="1" smtClean="0">
                                  <a:solidFill>
                                    <a:srgbClr val="1F497D"/>
                                  </a:solidFill>
                                  <a:latin typeface="Cambria Math"/>
                                </a:rPr>
                                <m:t>/</m:t>
                              </m:r>
                              <m:r>
                                <a:rPr lang="tr-TR" sz="2000" b="1" i="1" smtClean="0">
                                  <a:solidFill>
                                    <a:srgbClr val="1F497D"/>
                                  </a:solidFill>
                                  <a:latin typeface="Cambria Math"/>
                                </a:rPr>
                                <m:t>𝟑</m:t>
                              </m:r>
                            </m:sup>
                          </m:sSup>
                        </m:den>
                      </m:f>
                    </m:oMath>
                  </m:oMathPara>
                </a14:m>
                <a:endParaRPr lang="tr-TR" sz="2000" b="1" dirty="0">
                  <a:solidFill>
                    <a:srgbClr val="1F497D"/>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71417" y="2975552"/>
                <a:ext cx="2353657" cy="826508"/>
              </a:xfrm>
              <a:prstGeom prst="rect">
                <a:avLst/>
              </a:prstGeom>
              <a:blipFill rotWithShape="0">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499992" y="2990745"/>
                <a:ext cx="2383212" cy="8703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rgbClr val="1F497D"/>
                              </a:solidFill>
                              <a:latin typeface="Cambria Math" panose="02040503050406030204" pitchFamily="18" charset="0"/>
                            </a:rPr>
                          </m:ctrlPr>
                        </m:sSubPr>
                        <m:e>
                          <m:r>
                            <a:rPr lang="tr-TR" sz="2000" b="1" i="1" smtClean="0">
                              <a:solidFill>
                                <a:srgbClr val="1F497D"/>
                              </a:solidFill>
                              <a:latin typeface="Cambria Math"/>
                              <a:ea typeface="Cambria Math"/>
                            </a:rPr>
                            <m:t>𝑹</m:t>
                          </m:r>
                        </m:e>
                        <m:sub>
                          <m:r>
                            <a:rPr lang="tr-TR" sz="2000" b="1" i="1" smtClean="0">
                              <a:solidFill>
                                <a:srgbClr val="1F497D"/>
                              </a:solidFill>
                              <a:latin typeface="Cambria Math"/>
                            </a:rPr>
                            <m:t>𝑨</m:t>
                          </m:r>
                        </m:sub>
                      </m:sSub>
                      <m:r>
                        <a:rPr lang="tr-TR" sz="2000" b="1" i="1" smtClean="0">
                          <a:solidFill>
                            <a:srgbClr val="1F497D"/>
                          </a:solidFill>
                          <a:latin typeface="Cambria Math"/>
                        </a:rPr>
                        <m:t>=</m:t>
                      </m:r>
                      <m:sSup>
                        <m:sSupPr>
                          <m:ctrlPr>
                            <a:rPr lang="tr-TR" sz="2000" b="1" i="1" smtClean="0">
                              <a:solidFill>
                                <a:srgbClr val="1F497D"/>
                              </a:solidFill>
                              <a:latin typeface="Cambria Math" panose="02040503050406030204" pitchFamily="18" charset="0"/>
                            </a:rPr>
                          </m:ctrlPr>
                        </m:sSupPr>
                        <m:e>
                          <m:d>
                            <m:dPr>
                              <m:ctrlPr>
                                <a:rPr lang="tr-TR" sz="2000" b="1" i="1">
                                  <a:solidFill>
                                    <a:srgbClr val="1F497D"/>
                                  </a:solidFill>
                                  <a:latin typeface="Cambria Math" panose="02040503050406030204" pitchFamily="18" charset="0"/>
                                </a:rPr>
                              </m:ctrlPr>
                            </m:dPr>
                            <m:e>
                              <m:f>
                                <m:fPr>
                                  <m:ctrlPr>
                                    <a:rPr lang="tr-TR" sz="2000" b="1" i="1">
                                      <a:solidFill>
                                        <a:srgbClr val="1F497D"/>
                                      </a:solidFill>
                                      <a:latin typeface="Cambria Math" panose="02040503050406030204" pitchFamily="18" charset="0"/>
                                    </a:rPr>
                                  </m:ctrlPr>
                                </m:fPr>
                                <m:num>
                                  <m:sSup>
                                    <m:sSupPr>
                                      <m:ctrlPr>
                                        <a:rPr lang="tr-TR" sz="2000" b="1" i="1" smtClean="0">
                                          <a:solidFill>
                                            <a:srgbClr val="1F497D"/>
                                          </a:solidFill>
                                          <a:latin typeface="Cambria Math" panose="02040503050406030204" pitchFamily="18" charset="0"/>
                                          <a:ea typeface="Cambria Math"/>
                                        </a:rPr>
                                      </m:ctrlPr>
                                    </m:sSupPr>
                                    <m:e>
                                      <m:r>
                                        <a:rPr lang="tr-TR" sz="2000" b="1" i="1">
                                          <a:solidFill>
                                            <a:srgbClr val="1F497D"/>
                                          </a:solidFill>
                                          <a:latin typeface="Cambria Math"/>
                                          <a:ea typeface="Cambria Math"/>
                                        </a:rPr>
                                        <m:t>𝝁</m:t>
                                      </m:r>
                                    </m:e>
                                    <m:sup>
                                      <m:r>
                                        <a:rPr lang="tr-TR" sz="2000" b="1" i="1" smtClean="0">
                                          <a:solidFill>
                                            <a:srgbClr val="1F497D"/>
                                          </a:solidFill>
                                          <a:latin typeface="Cambria Math"/>
                                          <a:ea typeface="Cambria Math"/>
                                        </a:rPr>
                                        <m:t>𝟒</m:t>
                                      </m:r>
                                    </m:sup>
                                  </m:sSup>
                                </m:num>
                                <m:den>
                                  <m:r>
                                    <a:rPr lang="tr-TR" sz="2000" b="1" i="1" smtClean="0">
                                      <a:solidFill>
                                        <a:srgbClr val="1F497D"/>
                                      </a:solidFill>
                                      <a:latin typeface="Cambria Math"/>
                                    </a:rPr>
                                    <m:t>𝟐</m:t>
                                  </m:r>
                                  <m:r>
                                    <a:rPr lang="tr-TR" sz="2000" b="1" i="1" smtClean="0">
                                      <a:solidFill>
                                        <a:srgbClr val="1F497D"/>
                                      </a:solidFill>
                                      <a:latin typeface="Cambria Math"/>
                                    </a:rPr>
                                    <m:t>𝑮𝑴</m:t>
                                  </m:r>
                                  <m:sSup>
                                    <m:sSupPr>
                                      <m:ctrlPr>
                                        <a:rPr lang="tr-TR" sz="2000" b="1" i="1" smtClean="0">
                                          <a:solidFill>
                                            <a:srgbClr val="1F497D"/>
                                          </a:solidFill>
                                          <a:latin typeface="Cambria Math" panose="02040503050406030204" pitchFamily="18" charset="0"/>
                                        </a:rPr>
                                      </m:ctrlPr>
                                    </m:sSupPr>
                                    <m:e>
                                      <m:acc>
                                        <m:accPr>
                                          <m:chr m:val="̇"/>
                                          <m:ctrlPr>
                                            <a:rPr lang="tr-TR" sz="2000" b="1" i="1">
                                              <a:solidFill>
                                                <a:srgbClr val="1F497D"/>
                                              </a:solidFill>
                                              <a:latin typeface="Cambria Math" panose="02040503050406030204" pitchFamily="18" charset="0"/>
                                            </a:rPr>
                                          </m:ctrlPr>
                                        </m:accPr>
                                        <m:e>
                                          <m:r>
                                            <a:rPr lang="tr-TR" sz="2000" b="1" i="1">
                                              <a:solidFill>
                                                <a:srgbClr val="1F497D"/>
                                              </a:solidFill>
                                              <a:latin typeface="Cambria Math"/>
                                            </a:rPr>
                                            <m:t>𝑴</m:t>
                                          </m:r>
                                        </m:e>
                                      </m:acc>
                                    </m:e>
                                    <m:sup>
                                      <m:r>
                                        <a:rPr lang="tr-TR" sz="2000" b="1" i="1" smtClean="0">
                                          <a:solidFill>
                                            <a:srgbClr val="1F497D"/>
                                          </a:solidFill>
                                          <a:latin typeface="Cambria Math"/>
                                        </a:rPr>
                                        <m:t>𝟐</m:t>
                                      </m:r>
                                    </m:sup>
                                  </m:sSup>
                                </m:den>
                              </m:f>
                            </m:e>
                          </m:d>
                        </m:e>
                        <m:sup>
                          <m:r>
                            <a:rPr lang="tr-TR" sz="2000" b="1" i="1" smtClean="0">
                              <a:solidFill>
                                <a:srgbClr val="1F497D"/>
                              </a:solidFill>
                              <a:latin typeface="Cambria Math"/>
                            </a:rPr>
                            <m:t>𝟏</m:t>
                          </m:r>
                          <m:r>
                            <a:rPr lang="tr-TR" sz="2000" b="1" i="1" smtClean="0">
                              <a:solidFill>
                                <a:srgbClr val="1F497D"/>
                              </a:solidFill>
                              <a:latin typeface="Cambria Math"/>
                            </a:rPr>
                            <m:t>/</m:t>
                          </m:r>
                          <m:r>
                            <a:rPr lang="tr-TR" sz="2000" b="1" i="1" smtClean="0">
                              <a:solidFill>
                                <a:srgbClr val="1F497D"/>
                              </a:solidFill>
                              <a:latin typeface="Cambria Math"/>
                            </a:rPr>
                            <m:t>𝟕</m:t>
                          </m:r>
                        </m:sup>
                      </m:sSup>
                    </m:oMath>
                  </m:oMathPara>
                </a14:m>
                <a:endParaRPr lang="tr-TR" sz="2000" b="1" dirty="0">
                  <a:solidFill>
                    <a:srgbClr val="1F497D"/>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499992" y="2990745"/>
                <a:ext cx="2383212" cy="870303"/>
              </a:xfrm>
              <a:prstGeom prst="rect">
                <a:avLst/>
              </a:prstGeom>
              <a:blipFill rotWithShape="0">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246367" y="3140968"/>
                <a:ext cx="144007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rgbClr val="1F497D"/>
                              </a:solidFill>
                              <a:latin typeface="Cambria Math" panose="02040503050406030204" pitchFamily="18" charset="0"/>
                            </a:rPr>
                          </m:ctrlPr>
                        </m:sSubPr>
                        <m:e>
                          <m:r>
                            <a:rPr lang="tr-TR" sz="2000" b="1" i="1" smtClean="0">
                              <a:solidFill>
                                <a:srgbClr val="1F497D"/>
                              </a:solidFill>
                              <a:latin typeface="Cambria Math"/>
                              <a:ea typeface="Cambria Math"/>
                            </a:rPr>
                            <m:t>𝑹</m:t>
                          </m:r>
                        </m:e>
                        <m:sub>
                          <m:r>
                            <a:rPr lang="tr-TR" sz="2000" b="1" i="1" smtClean="0">
                              <a:solidFill>
                                <a:srgbClr val="1F497D"/>
                              </a:solidFill>
                              <a:latin typeface="Cambria Math"/>
                            </a:rPr>
                            <m:t>𝒊𝒏</m:t>
                          </m:r>
                        </m:sub>
                      </m:sSub>
                      <m:r>
                        <a:rPr lang="tr-TR" sz="2000" b="1" i="1" smtClean="0">
                          <a:solidFill>
                            <a:srgbClr val="1F497D"/>
                          </a:solidFill>
                          <a:latin typeface="Cambria Math"/>
                        </a:rPr>
                        <m:t>=</m:t>
                      </m:r>
                      <m:r>
                        <m:rPr>
                          <m:sty m:val="p"/>
                        </m:rPr>
                        <a:rPr lang="el-GR" sz="2000" b="1" i="1" smtClean="0">
                          <a:solidFill>
                            <a:srgbClr val="1F497D"/>
                          </a:solidFill>
                          <a:latin typeface="Cambria Math"/>
                        </a:rPr>
                        <m:t>ζ</m:t>
                      </m:r>
                      <m:sSub>
                        <m:sSubPr>
                          <m:ctrlPr>
                            <a:rPr lang="tr-TR" sz="2000" b="1" i="1" smtClean="0">
                              <a:solidFill>
                                <a:srgbClr val="1F497D"/>
                              </a:solidFill>
                              <a:latin typeface="Cambria Math" panose="02040503050406030204" pitchFamily="18" charset="0"/>
                            </a:rPr>
                          </m:ctrlPr>
                        </m:sSubPr>
                        <m:e>
                          <m:r>
                            <a:rPr lang="tr-TR" sz="2000" b="1" i="1" smtClean="0">
                              <a:solidFill>
                                <a:srgbClr val="1F497D"/>
                              </a:solidFill>
                              <a:latin typeface="Cambria Math"/>
                            </a:rPr>
                            <m:t> </m:t>
                          </m:r>
                          <m:r>
                            <a:rPr lang="tr-TR" sz="2000" b="1" i="1" smtClean="0">
                              <a:solidFill>
                                <a:srgbClr val="1F497D"/>
                              </a:solidFill>
                              <a:latin typeface="Cambria Math"/>
                            </a:rPr>
                            <m:t>𝑹</m:t>
                          </m:r>
                        </m:e>
                        <m:sub>
                          <m:r>
                            <a:rPr lang="tr-TR" sz="2000" b="1" i="1" smtClean="0">
                              <a:solidFill>
                                <a:srgbClr val="1F497D"/>
                              </a:solidFill>
                              <a:latin typeface="Cambria Math"/>
                            </a:rPr>
                            <m:t>𝑨</m:t>
                          </m:r>
                        </m:sub>
                      </m:sSub>
                    </m:oMath>
                  </m:oMathPara>
                </a14:m>
                <a:endParaRPr lang="tr-TR" sz="2000" b="1" dirty="0">
                  <a:solidFill>
                    <a:srgbClr val="1F497D"/>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246367" y="3140968"/>
                <a:ext cx="1440073" cy="400110"/>
              </a:xfrm>
              <a:prstGeom prst="rect">
                <a:avLst/>
              </a:prstGeom>
              <a:blipFill rotWithShape="0">
                <a:blip r:embed="rId9"/>
                <a:stretch>
                  <a:fillRect b="-16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740303" y="5165372"/>
                <a:ext cx="7861126" cy="10584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rgbClr val="1F497D"/>
                              </a:solidFill>
                              <a:latin typeface="Cambria Math" panose="02040503050406030204" pitchFamily="18" charset="0"/>
                            </a:rPr>
                          </m:ctrlPr>
                        </m:sSubPr>
                        <m:e>
                          <m:r>
                            <a:rPr lang="tr-TR" sz="2000" b="1" i="1" smtClean="0">
                              <a:solidFill>
                                <a:srgbClr val="1F497D"/>
                              </a:solidFill>
                              <a:latin typeface="Cambria Math"/>
                              <a:ea typeface="Cambria Math"/>
                            </a:rPr>
                            <m:t>𝝎</m:t>
                          </m:r>
                        </m:e>
                        <m:sub>
                          <m:r>
                            <a:rPr lang="tr-TR" sz="2000" b="1" i="1" smtClean="0">
                              <a:solidFill>
                                <a:srgbClr val="1F497D"/>
                              </a:solidFill>
                              <a:latin typeface="Cambria Math"/>
                            </a:rPr>
                            <m:t>∗</m:t>
                          </m:r>
                        </m:sub>
                      </m:sSub>
                      <m:r>
                        <a:rPr lang="tr-TR" sz="2000" b="1" i="1" smtClean="0">
                          <a:solidFill>
                            <a:srgbClr val="1F497D"/>
                          </a:solidFill>
                          <a:latin typeface="Cambria Math"/>
                        </a:rPr>
                        <m:t>=</m:t>
                      </m:r>
                      <m:sSup>
                        <m:sSupPr>
                          <m:ctrlPr>
                            <a:rPr lang="tr-TR" sz="2000" b="1" i="1" smtClean="0">
                              <a:solidFill>
                                <a:srgbClr val="1F497D"/>
                              </a:solidFill>
                              <a:latin typeface="Cambria Math" panose="02040503050406030204" pitchFamily="18" charset="0"/>
                            </a:rPr>
                          </m:ctrlPr>
                        </m:sSupPr>
                        <m:e>
                          <m:d>
                            <m:dPr>
                              <m:ctrlPr>
                                <a:rPr lang="tr-TR" sz="2000" b="1" i="1">
                                  <a:solidFill>
                                    <a:srgbClr val="1F497D"/>
                                  </a:solidFill>
                                  <a:latin typeface="Cambria Math" panose="02040503050406030204" pitchFamily="18" charset="0"/>
                                </a:rPr>
                              </m:ctrlPr>
                            </m:dPr>
                            <m:e>
                              <m:f>
                                <m:fPr>
                                  <m:ctrlPr>
                                    <a:rPr lang="tr-TR" sz="2000" b="1" i="1">
                                      <a:solidFill>
                                        <a:srgbClr val="1F497D"/>
                                      </a:solidFill>
                                      <a:latin typeface="Cambria Math" panose="02040503050406030204" pitchFamily="18" charset="0"/>
                                    </a:rPr>
                                  </m:ctrlPr>
                                </m:fPr>
                                <m:num>
                                  <m:acc>
                                    <m:accPr>
                                      <m:chr m:val="̇"/>
                                      <m:ctrlPr>
                                        <a:rPr lang="tr-TR" sz="2000" b="1" i="1">
                                          <a:solidFill>
                                            <a:srgbClr val="1F497D"/>
                                          </a:solidFill>
                                          <a:latin typeface="Cambria Math" panose="02040503050406030204" pitchFamily="18" charset="0"/>
                                        </a:rPr>
                                      </m:ctrlPr>
                                    </m:accPr>
                                    <m:e>
                                      <m:r>
                                        <a:rPr lang="tr-TR" sz="2000" b="1" i="1">
                                          <a:solidFill>
                                            <a:srgbClr val="1F497D"/>
                                          </a:solidFill>
                                          <a:latin typeface="Cambria Math"/>
                                        </a:rPr>
                                        <m:t>𝑴</m:t>
                                      </m:r>
                                    </m:e>
                                  </m:acc>
                                </m:num>
                                <m:den>
                                  <m:sSub>
                                    <m:sSubPr>
                                      <m:ctrlPr>
                                        <a:rPr lang="tr-TR" sz="2000" b="1" i="1">
                                          <a:solidFill>
                                            <a:srgbClr val="1F497D"/>
                                          </a:solidFill>
                                          <a:latin typeface="Cambria Math" panose="02040503050406030204" pitchFamily="18" charset="0"/>
                                        </a:rPr>
                                      </m:ctrlPr>
                                    </m:sSubPr>
                                    <m:e>
                                      <m:acc>
                                        <m:accPr>
                                          <m:chr m:val="̇"/>
                                          <m:ctrlPr>
                                            <a:rPr lang="tr-TR" sz="2000" b="1" i="1">
                                              <a:solidFill>
                                                <a:srgbClr val="1F497D"/>
                                              </a:solidFill>
                                              <a:latin typeface="Cambria Math" panose="02040503050406030204" pitchFamily="18" charset="0"/>
                                            </a:rPr>
                                          </m:ctrlPr>
                                        </m:accPr>
                                        <m:e>
                                          <m:r>
                                            <a:rPr lang="tr-TR" sz="2000" b="1" i="1">
                                              <a:solidFill>
                                                <a:srgbClr val="1F497D"/>
                                              </a:solidFill>
                                              <a:latin typeface="Cambria Math"/>
                                            </a:rPr>
                                            <m:t>𝑴</m:t>
                                          </m:r>
                                        </m:e>
                                      </m:acc>
                                    </m:e>
                                    <m:sub>
                                      <m:r>
                                        <a:rPr lang="tr-TR" sz="2000" b="1" i="1">
                                          <a:solidFill>
                                            <a:srgbClr val="1F497D"/>
                                          </a:solidFill>
                                          <a:latin typeface="Cambria Math"/>
                                        </a:rPr>
                                        <m:t>𝒄𝒐</m:t>
                                      </m:r>
                                    </m:sub>
                                  </m:sSub>
                                </m:den>
                              </m:f>
                            </m:e>
                          </m:d>
                        </m:e>
                        <m:sup>
                          <m:r>
                            <a:rPr lang="tr-TR" sz="2000" b="1" i="1" smtClean="0">
                              <a:solidFill>
                                <a:srgbClr val="1F497D"/>
                              </a:solidFill>
                              <a:latin typeface="Cambria Math"/>
                            </a:rPr>
                            <m:t>−</m:t>
                          </m:r>
                          <m:r>
                            <a:rPr lang="tr-TR" sz="2000" b="1" i="1" smtClean="0">
                              <a:solidFill>
                                <a:srgbClr val="1F497D"/>
                              </a:solidFill>
                              <a:latin typeface="Cambria Math"/>
                            </a:rPr>
                            <m:t>𝟑</m:t>
                          </m:r>
                          <m:r>
                            <a:rPr lang="tr-TR" sz="2000" b="1" i="1" smtClean="0">
                              <a:solidFill>
                                <a:srgbClr val="1F497D"/>
                              </a:solidFill>
                              <a:latin typeface="Cambria Math"/>
                            </a:rPr>
                            <m:t>/</m:t>
                          </m:r>
                          <m:r>
                            <a:rPr lang="tr-TR" sz="2000" b="1" i="1" smtClean="0">
                              <a:solidFill>
                                <a:srgbClr val="1F497D"/>
                              </a:solidFill>
                              <a:latin typeface="Cambria Math"/>
                            </a:rPr>
                            <m:t>𝟕</m:t>
                          </m:r>
                        </m:sup>
                      </m:sSup>
                      <m:r>
                        <a:rPr lang="tr-TR" sz="2000" b="1" i="1" smtClean="0">
                          <a:solidFill>
                            <a:srgbClr val="1F497D"/>
                          </a:solidFill>
                          <a:latin typeface="Cambria Math"/>
                        </a:rPr>
                        <m:t>=</m:t>
                      </m:r>
                      <m:sSup>
                        <m:sSupPr>
                          <m:ctrlPr>
                            <a:rPr lang="tr-TR" sz="2000" b="1" i="1">
                              <a:solidFill>
                                <a:srgbClr val="1F497D"/>
                              </a:solidFill>
                              <a:latin typeface="Cambria Math" panose="02040503050406030204" pitchFamily="18" charset="0"/>
                            </a:rPr>
                          </m:ctrlPr>
                        </m:sSupPr>
                        <m:e>
                          <m:d>
                            <m:dPr>
                              <m:ctrlPr>
                                <a:rPr lang="tr-TR" sz="2000" b="1" i="1">
                                  <a:solidFill>
                                    <a:srgbClr val="1F497D"/>
                                  </a:solidFill>
                                  <a:latin typeface="Cambria Math" panose="02040503050406030204" pitchFamily="18" charset="0"/>
                                </a:rPr>
                              </m:ctrlPr>
                            </m:dPr>
                            <m:e>
                              <m:f>
                                <m:fPr>
                                  <m:ctrlPr>
                                    <a:rPr lang="tr-TR" sz="2000" b="1" i="1">
                                      <a:solidFill>
                                        <a:srgbClr val="1F497D"/>
                                      </a:solidFill>
                                      <a:latin typeface="Cambria Math" panose="02040503050406030204" pitchFamily="18" charset="0"/>
                                    </a:rPr>
                                  </m:ctrlPr>
                                </m:fPr>
                                <m:num>
                                  <m:r>
                                    <a:rPr lang="tr-TR" sz="2000" b="1" i="1">
                                      <a:solidFill>
                                        <a:srgbClr val="1F497D"/>
                                      </a:solidFill>
                                      <a:latin typeface="Cambria Math"/>
                                    </a:rPr>
                                    <m:t>𝑳</m:t>
                                  </m:r>
                                  <m:d>
                                    <m:dPr>
                                      <m:ctrlPr>
                                        <a:rPr lang="tr-TR" sz="2000" b="1" i="1">
                                          <a:solidFill>
                                            <a:srgbClr val="1F497D"/>
                                          </a:solidFill>
                                          <a:latin typeface="Cambria Math" panose="02040503050406030204" pitchFamily="18" charset="0"/>
                                        </a:rPr>
                                      </m:ctrlPr>
                                    </m:dPr>
                                    <m:e>
                                      <m:r>
                                        <a:rPr lang="tr-TR" sz="2000" b="1" i="1">
                                          <a:solidFill>
                                            <a:srgbClr val="1F497D"/>
                                          </a:solidFill>
                                          <a:latin typeface="Cambria Math"/>
                                        </a:rPr>
                                        <m:t>𝒕</m:t>
                                      </m:r>
                                    </m:e>
                                  </m:d>
                                </m:num>
                                <m:den>
                                  <m:sSub>
                                    <m:sSubPr>
                                      <m:ctrlPr>
                                        <a:rPr lang="tr-TR" sz="2000" b="1" i="1">
                                          <a:solidFill>
                                            <a:srgbClr val="1F497D"/>
                                          </a:solidFill>
                                          <a:latin typeface="Cambria Math" panose="02040503050406030204" pitchFamily="18" charset="0"/>
                                        </a:rPr>
                                      </m:ctrlPr>
                                    </m:sSubPr>
                                    <m:e>
                                      <m:r>
                                        <a:rPr lang="tr-TR" sz="2000" b="1" i="1">
                                          <a:solidFill>
                                            <a:srgbClr val="1F497D"/>
                                          </a:solidFill>
                                          <a:latin typeface="Cambria Math"/>
                                        </a:rPr>
                                        <m:t>𝑳</m:t>
                                      </m:r>
                                    </m:e>
                                    <m:sub>
                                      <m:r>
                                        <a:rPr lang="tr-TR" sz="2000" b="1" i="1">
                                          <a:solidFill>
                                            <a:srgbClr val="1F497D"/>
                                          </a:solidFill>
                                          <a:latin typeface="Cambria Math"/>
                                        </a:rPr>
                                        <m:t>𝒄</m:t>
                                      </m:r>
                                    </m:sub>
                                  </m:sSub>
                                </m:den>
                              </m:f>
                            </m:e>
                          </m:d>
                        </m:e>
                        <m:sup>
                          <m:r>
                            <a:rPr lang="tr-TR" sz="2000" b="1" i="1">
                              <a:solidFill>
                                <a:srgbClr val="1F497D"/>
                              </a:solidFill>
                              <a:latin typeface="Cambria Math"/>
                            </a:rPr>
                            <m:t>−</m:t>
                          </m:r>
                          <m:r>
                            <a:rPr lang="tr-TR" sz="2000" b="1" i="1">
                              <a:solidFill>
                                <a:srgbClr val="1F497D"/>
                              </a:solidFill>
                              <a:latin typeface="Cambria Math"/>
                            </a:rPr>
                            <m:t>𝟑</m:t>
                          </m:r>
                          <m:r>
                            <a:rPr lang="tr-TR" sz="2000" b="1" i="1">
                              <a:solidFill>
                                <a:srgbClr val="1F497D"/>
                              </a:solidFill>
                              <a:latin typeface="Cambria Math"/>
                            </a:rPr>
                            <m:t>/</m:t>
                          </m:r>
                          <m:r>
                            <a:rPr lang="tr-TR" sz="2000" b="1" i="1">
                              <a:solidFill>
                                <a:srgbClr val="1F497D"/>
                              </a:solidFill>
                              <a:latin typeface="Cambria Math"/>
                            </a:rPr>
                            <m:t>𝟕</m:t>
                          </m:r>
                        </m:sup>
                      </m:sSup>
                      <m:r>
                        <a:rPr lang="tr-TR" sz="2000" b="1" i="1" smtClean="0">
                          <a:solidFill>
                            <a:srgbClr val="1F497D"/>
                          </a:solidFill>
                          <a:latin typeface="Cambria Math"/>
                        </a:rPr>
                        <m:t>=</m:t>
                      </m:r>
                      <m:sSup>
                        <m:sSupPr>
                          <m:ctrlPr>
                            <a:rPr lang="tr-TR" sz="2000" b="1" i="1">
                              <a:solidFill>
                                <a:srgbClr val="1F497D"/>
                              </a:solidFill>
                              <a:latin typeface="Cambria Math" panose="02040503050406030204" pitchFamily="18" charset="0"/>
                            </a:rPr>
                          </m:ctrlPr>
                        </m:sSupPr>
                        <m:e>
                          <m:d>
                            <m:dPr>
                              <m:ctrlPr>
                                <a:rPr lang="tr-TR" sz="2000" b="1" i="1">
                                  <a:solidFill>
                                    <a:srgbClr val="1F497D"/>
                                  </a:solidFill>
                                  <a:latin typeface="Cambria Math" panose="02040503050406030204" pitchFamily="18" charset="0"/>
                                </a:rPr>
                              </m:ctrlPr>
                            </m:dPr>
                            <m:e>
                              <m:f>
                                <m:fPr>
                                  <m:ctrlPr>
                                    <a:rPr lang="tr-TR" sz="2000" b="1" i="1">
                                      <a:solidFill>
                                        <a:srgbClr val="1F497D"/>
                                      </a:solidFill>
                                      <a:latin typeface="Cambria Math" panose="02040503050406030204" pitchFamily="18" charset="0"/>
                                    </a:rPr>
                                  </m:ctrlPr>
                                </m:fPr>
                                <m:num>
                                  <m:sSub>
                                    <m:sSubPr>
                                      <m:ctrlPr>
                                        <a:rPr lang="tr-TR" sz="2000" b="1" i="1">
                                          <a:solidFill>
                                            <a:srgbClr val="1F497D"/>
                                          </a:solidFill>
                                          <a:latin typeface="Cambria Math" panose="02040503050406030204" pitchFamily="18" charset="0"/>
                                        </a:rPr>
                                      </m:ctrlPr>
                                    </m:sSubPr>
                                    <m:e>
                                      <m:r>
                                        <a:rPr lang="tr-TR" sz="2000" b="1" i="1">
                                          <a:solidFill>
                                            <a:srgbClr val="1F497D"/>
                                          </a:solidFill>
                                          <a:latin typeface="Cambria Math"/>
                                        </a:rPr>
                                        <m:t>𝑳</m:t>
                                      </m:r>
                                    </m:e>
                                    <m:sub>
                                      <m:r>
                                        <a:rPr lang="tr-TR" sz="2000" b="1" i="1">
                                          <a:solidFill>
                                            <a:srgbClr val="1F497D"/>
                                          </a:solidFill>
                                          <a:latin typeface="Cambria Math"/>
                                        </a:rPr>
                                        <m:t>𝟎</m:t>
                                      </m:r>
                                    </m:sub>
                                  </m:sSub>
                                  <m:sSup>
                                    <m:sSupPr>
                                      <m:ctrlPr>
                                        <a:rPr lang="tr-TR" sz="2000" b="1" i="1">
                                          <a:solidFill>
                                            <a:srgbClr val="1F497D"/>
                                          </a:solidFill>
                                          <a:latin typeface="Cambria Math" panose="02040503050406030204" pitchFamily="18" charset="0"/>
                                        </a:rPr>
                                      </m:ctrlPr>
                                    </m:sSupPr>
                                    <m:e>
                                      <m:d>
                                        <m:dPr>
                                          <m:begChr m:val="["/>
                                          <m:endChr m:val="]"/>
                                          <m:ctrlPr>
                                            <a:rPr lang="tr-TR" sz="2000" b="1" i="1">
                                              <a:solidFill>
                                                <a:srgbClr val="1F497D"/>
                                              </a:solidFill>
                                              <a:latin typeface="Cambria Math" panose="02040503050406030204" pitchFamily="18" charset="0"/>
                                              <a:ea typeface="Cambria Math"/>
                                            </a:rPr>
                                          </m:ctrlPr>
                                        </m:dPr>
                                        <m:e>
                                          <m:r>
                                            <a:rPr lang="tr-TR" sz="2000" b="1" i="1">
                                              <a:solidFill>
                                                <a:srgbClr val="1F497D"/>
                                              </a:solidFill>
                                              <a:latin typeface="Cambria Math"/>
                                              <a:ea typeface="Cambria Math"/>
                                            </a:rPr>
                                            <m:t>𝟏</m:t>
                                          </m:r>
                                          <m:r>
                                            <a:rPr lang="tr-TR" sz="2000" b="1" i="1">
                                              <a:solidFill>
                                                <a:srgbClr val="1F497D"/>
                                              </a:solidFill>
                                              <a:latin typeface="Cambria Math"/>
                                              <a:ea typeface="Cambria Math"/>
                                            </a:rPr>
                                            <m:t>+</m:t>
                                          </m:r>
                                          <m:d>
                                            <m:dPr>
                                              <m:ctrlPr>
                                                <a:rPr lang="tr-TR" sz="2000" b="1" i="1">
                                                  <a:solidFill>
                                                    <a:srgbClr val="1F497D"/>
                                                  </a:solidFill>
                                                  <a:latin typeface="Cambria Math" panose="02040503050406030204" pitchFamily="18" charset="0"/>
                                                  <a:ea typeface="Cambria Math"/>
                                                </a:rPr>
                                              </m:ctrlPr>
                                            </m:dPr>
                                            <m:e>
                                              <m:f>
                                                <m:fPr>
                                                  <m:ctrlPr>
                                                    <a:rPr lang="tr-TR" sz="2000" b="1" i="1">
                                                      <a:solidFill>
                                                        <a:srgbClr val="1F497D"/>
                                                      </a:solidFill>
                                                      <a:latin typeface="Cambria Math" panose="02040503050406030204" pitchFamily="18" charset="0"/>
                                                    </a:rPr>
                                                  </m:ctrlPr>
                                                </m:fPr>
                                                <m:num>
                                                  <m:r>
                                                    <a:rPr lang="tr-TR" sz="2000" b="1" i="1">
                                                      <a:solidFill>
                                                        <a:srgbClr val="1F497D"/>
                                                      </a:solidFill>
                                                      <a:latin typeface="Cambria Math"/>
                                                    </a:rPr>
                                                    <m:t>𝒕</m:t>
                                                  </m:r>
                                                  <m:r>
                                                    <a:rPr lang="tr-TR" sz="2000" b="1" i="1">
                                                      <a:solidFill>
                                                        <a:srgbClr val="1F497D"/>
                                                      </a:solidFill>
                                                      <a:latin typeface="Cambria Math"/>
                                                    </a:rPr>
                                                    <m:t>−</m:t>
                                                  </m:r>
                                                  <m:sSub>
                                                    <m:sSubPr>
                                                      <m:ctrlPr>
                                                        <a:rPr lang="tr-TR" sz="2000" b="1" i="1">
                                                          <a:solidFill>
                                                            <a:srgbClr val="1F497D"/>
                                                          </a:solidFill>
                                                          <a:latin typeface="Cambria Math" panose="02040503050406030204" pitchFamily="18" charset="0"/>
                                                        </a:rPr>
                                                      </m:ctrlPr>
                                                    </m:sSubPr>
                                                    <m:e>
                                                      <m:r>
                                                        <a:rPr lang="tr-TR" sz="2000" b="1" i="1">
                                                          <a:solidFill>
                                                            <a:srgbClr val="1F497D"/>
                                                          </a:solidFill>
                                                          <a:latin typeface="Cambria Math"/>
                                                        </a:rPr>
                                                        <m:t>𝒕</m:t>
                                                      </m:r>
                                                    </m:e>
                                                    <m:sub>
                                                      <m:r>
                                                        <a:rPr lang="tr-TR" sz="2000" b="1" i="1">
                                                          <a:solidFill>
                                                            <a:srgbClr val="1F497D"/>
                                                          </a:solidFill>
                                                          <a:latin typeface="Cambria Math"/>
                                                        </a:rPr>
                                                        <m:t>𝟎</m:t>
                                                      </m:r>
                                                    </m:sub>
                                                  </m:sSub>
                                                </m:num>
                                                <m:den>
                                                  <m:r>
                                                    <a:rPr lang="tr-TR" sz="2000" b="1" i="1">
                                                      <a:solidFill>
                                                        <a:srgbClr val="1F497D"/>
                                                      </a:solidFill>
                                                      <a:latin typeface="Cambria Math"/>
                                                      <a:ea typeface="Cambria Math"/>
                                                    </a:rPr>
                                                    <m:t>𝝉</m:t>
                                                  </m:r>
                                                </m:den>
                                              </m:f>
                                            </m:e>
                                          </m:d>
                                        </m:e>
                                      </m:d>
                                    </m:e>
                                    <m:sup>
                                      <m:r>
                                        <a:rPr lang="tr-TR" sz="2000" b="1" i="1">
                                          <a:solidFill>
                                            <a:srgbClr val="1F497D"/>
                                          </a:solidFill>
                                          <a:latin typeface="Cambria Math"/>
                                        </a:rPr>
                                        <m:t>−</m:t>
                                      </m:r>
                                      <m:r>
                                        <a:rPr lang="tr-TR" sz="2000" b="1" i="1">
                                          <a:solidFill>
                                            <a:srgbClr val="1F497D"/>
                                          </a:solidFill>
                                          <a:latin typeface="Cambria Math"/>
                                          <a:ea typeface="Cambria Math"/>
                                        </a:rPr>
                                        <m:t>∝</m:t>
                                      </m:r>
                                    </m:sup>
                                  </m:sSup>
                                </m:num>
                                <m:den>
                                  <m:sSub>
                                    <m:sSubPr>
                                      <m:ctrlPr>
                                        <a:rPr lang="tr-TR" sz="2000" b="1" i="1">
                                          <a:solidFill>
                                            <a:srgbClr val="1F497D"/>
                                          </a:solidFill>
                                          <a:latin typeface="Cambria Math" panose="02040503050406030204" pitchFamily="18" charset="0"/>
                                        </a:rPr>
                                      </m:ctrlPr>
                                    </m:sSubPr>
                                    <m:e>
                                      <m:r>
                                        <a:rPr lang="tr-TR" sz="2000" b="1" i="1">
                                          <a:solidFill>
                                            <a:srgbClr val="1F497D"/>
                                          </a:solidFill>
                                          <a:latin typeface="Cambria Math"/>
                                        </a:rPr>
                                        <m:t>𝑳</m:t>
                                      </m:r>
                                    </m:e>
                                    <m:sub>
                                      <m:r>
                                        <a:rPr lang="tr-TR" sz="2000" b="1" i="1">
                                          <a:solidFill>
                                            <a:srgbClr val="1F497D"/>
                                          </a:solidFill>
                                          <a:latin typeface="Cambria Math"/>
                                        </a:rPr>
                                        <m:t>𝒄</m:t>
                                      </m:r>
                                    </m:sub>
                                  </m:sSub>
                                </m:den>
                              </m:f>
                            </m:e>
                          </m:d>
                        </m:e>
                        <m:sup>
                          <m:r>
                            <a:rPr lang="tr-TR" sz="2000" b="1" i="1">
                              <a:solidFill>
                                <a:srgbClr val="1F497D"/>
                              </a:solidFill>
                              <a:latin typeface="Cambria Math"/>
                            </a:rPr>
                            <m:t>−</m:t>
                          </m:r>
                          <m:r>
                            <a:rPr lang="tr-TR" sz="2000" b="1" i="1">
                              <a:solidFill>
                                <a:srgbClr val="1F497D"/>
                              </a:solidFill>
                              <a:latin typeface="Cambria Math"/>
                            </a:rPr>
                            <m:t>𝟑</m:t>
                          </m:r>
                          <m:r>
                            <a:rPr lang="tr-TR" sz="2000" b="1" i="1">
                              <a:solidFill>
                                <a:srgbClr val="1F497D"/>
                              </a:solidFill>
                              <a:latin typeface="Cambria Math"/>
                            </a:rPr>
                            <m:t>/</m:t>
                          </m:r>
                          <m:r>
                            <a:rPr lang="tr-TR" sz="2000" b="1" i="1">
                              <a:solidFill>
                                <a:srgbClr val="1F497D"/>
                              </a:solidFill>
                              <a:latin typeface="Cambria Math"/>
                            </a:rPr>
                            <m:t>𝟕</m:t>
                          </m:r>
                        </m:sup>
                      </m:sSup>
                      <m:r>
                        <a:rPr lang="tr-TR" sz="2000" b="1" i="1" smtClean="0">
                          <a:solidFill>
                            <a:srgbClr val="1F497D"/>
                          </a:solidFill>
                          <a:latin typeface="Cambria Math"/>
                        </a:rPr>
                        <m:t>=</m:t>
                      </m:r>
                      <m:sSub>
                        <m:sSubPr>
                          <m:ctrlPr>
                            <a:rPr lang="tr-TR" sz="2000" b="1" i="1">
                              <a:solidFill>
                                <a:srgbClr val="1F497D"/>
                              </a:solidFill>
                              <a:latin typeface="Cambria Math" panose="02040503050406030204" pitchFamily="18" charset="0"/>
                            </a:rPr>
                          </m:ctrlPr>
                        </m:sSubPr>
                        <m:e>
                          <m:r>
                            <a:rPr lang="tr-TR" sz="2000" b="1" i="1">
                              <a:solidFill>
                                <a:srgbClr val="1F497D"/>
                              </a:solidFill>
                              <a:latin typeface="Cambria Math"/>
                              <a:ea typeface="Cambria Math"/>
                            </a:rPr>
                            <m:t>𝝎</m:t>
                          </m:r>
                        </m:e>
                        <m:sub>
                          <m:r>
                            <a:rPr lang="tr-TR" sz="2000" b="1" i="1">
                              <a:solidFill>
                                <a:srgbClr val="1F497D"/>
                              </a:solidFill>
                              <a:latin typeface="Cambria Math"/>
                            </a:rPr>
                            <m:t>∗</m:t>
                          </m:r>
                        </m:sub>
                      </m:sSub>
                      <m:d>
                        <m:dPr>
                          <m:ctrlPr>
                            <a:rPr lang="tr-TR" sz="2000" b="1" i="1" smtClean="0">
                              <a:solidFill>
                                <a:srgbClr val="1F497D"/>
                              </a:solidFill>
                              <a:latin typeface="Cambria Math" panose="02040503050406030204" pitchFamily="18" charset="0"/>
                            </a:rPr>
                          </m:ctrlPr>
                        </m:dPr>
                        <m:e>
                          <m:r>
                            <a:rPr lang="tr-TR" sz="2000" b="1" i="1" smtClean="0">
                              <a:solidFill>
                                <a:srgbClr val="1F497D"/>
                              </a:solidFill>
                              <a:latin typeface="Cambria Math"/>
                            </a:rPr>
                            <m:t>𝒕</m:t>
                          </m:r>
                        </m:e>
                      </m:d>
                    </m:oMath>
                  </m:oMathPara>
                </a14:m>
                <a:endParaRPr lang="tr-TR" sz="2000" b="1" dirty="0">
                  <a:solidFill>
                    <a:srgbClr val="1F497D"/>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740303" y="5165372"/>
                <a:ext cx="7861126" cy="1058495"/>
              </a:xfrm>
              <a:prstGeom prst="rect">
                <a:avLst/>
              </a:prstGeom>
              <a:blipFill rotWithShape="0">
                <a:blip r:embed="rId10"/>
                <a:stretch>
                  <a:fillRect/>
                </a:stretch>
              </a:blipFill>
            </p:spPr>
            <p:txBody>
              <a:bodyPr/>
              <a:lstStyle/>
              <a:p>
                <a:r>
                  <a:rPr lang="tr-TR">
                    <a:noFill/>
                  </a:rPr>
                  <a:t> </a:t>
                </a:r>
              </a:p>
            </p:txBody>
          </p:sp>
        </mc:Fallback>
      </mc:AlternateContent>
      <p:cxnSp>
        <p:nvCxnSpPr>
          <p:cNvPr id="25" name="Straight Arrow Connector 24"/>
          <p:cNvCxnSpPr/>
          <p:nvPr/>
        </p:nvCxnSpPr>
        <p:spPr>
          <a:xfrm flipH="1">
            <a:off x="3275857" y="3404893"/>
            <a:ext cx="93610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1417" y="1135274"/>
            <a:ext cx="8443544" cy="646331"/>
          </a:xfrm>
          <a:prstGeom prst="rect">
            <a:avLst/>
          </a:prstGeom>
        </p:spPr>
        <p:txBody>
          <a:bodyPr wrap="square">
            <a:spAutoFit/>
          </a:bodyPr>
          <a:lstStyle/>
          <a:p>
            <a:pPr algn="just"/>
            <a:r>
              <a:rPr lang="tr-TR" b="1" dirty="0" smtClean="0">
                <a:solidFill>
                  <a:srgbClr val="1F497D"/>
                </a:solidFill>
              </a:rPr>
              <a:t>Fastness Parameter; A ratio of the angular velocity of the star to Keplerian angular velocity at the inner disk radius.</a:t>
            </a:r>
            <a:endParaRPr lang="tr-TR" b="1" dirty="0">
              <a:solidFill>
                <a:srgbClr val="1F497D"/>
              </a:solidFill>
            </a:endParaRPr>
          </a:p>
        </p:txBody>
      </p:sp>
      <p:sp>
        <p:nvSpPr>
          <p:cNvPr id="18" name="Rectangle 17"/>
          <p:cNvSpPr/>
          <p:nvPr/>
        </p:nvSpPr>
        <p:spPr>
          <a:xfrm>
            <a:off x="242896" y="3870208"/>
            <a:ext cx="8443544" cy="646331"/>
          </a:xfrm>
          <a:prstGeom prst="rect">
            <a:avLst/>
          </a:prstGeom>
        </p:spPr>
        <p:txBody>
          <a:bodyPr wrap="square">
            <a:spAutoFit/>
          </a:bodyPr>
          <a:lstStyle/>
          <a:p>
            <a:pPr algn="just"/>
            <a:r>
              <a:rPr lang="tr-TR" b="1" dirty="0" smtClean="0">
                <a:solidFill>
                  <a:srgbClr val="1F497D"/>
                </a:solidFill>
              </a:rPr>
              <a:t>Alfvén Radius; The radius where the magnetic stresses and the material stresses (ram pressure) are balanced.</a:t>
            </a:r>
            <a:endParaRPr lang="tr-TR" b="1" dirty="0">
              <a:solidFill>
                <a:srgbClr val="1F497D"/>
              </a:solidFill>
            </a:endParaRPr>
          </a:p>
        </p:txBody>
      </p:sp>
      <mc:AlternateContent xmlns:mc="http://schemas.openxmlformats.org/markup-compatibility/2006" xmlns:a14="http://schemas.microsoft.com/office/drawing/2010/main">
        <mc:Choice Requires="a14">
          <p:sp>
            <p:nvSpPr>
              <p:cNvPr id="19" name="TextBox 18"/>
              <p:cNvSpPr txBox="1"/>
              <p:nvPr/>
            </p:nvSpPr>
            <p:spPr>
              <a:xfrm>
                <a:off x="4529869" y="4124916"/>
                <a:ext cx="1524007" cy="7178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rgbClr val="1F497D"/>
                              </a:solidFill>
                              <a:latin typeface="Cambria Math" panose="02040503050406030204" pitchFamily="18" charset="0"/>
                            </a:rPr>
                          </m:ctrlPr>
                        </m:sSubPr>
                        <m:e>
                          <m:r>
                            <a:rPr lang="tr-TR" sz="2000" b="1" i="1" smtClean="0">
                              <a:solidFill>
                                <a:srgbClr val="1F497D"/>
                              </a:solidFill>
                              <a:latin typeface="Cambria Math"/>
                              <a:ea typeface="Cambria Math"/>
                            </a:rPr>
                            <m:t>𝑷</m:t>
                          </m:r>
                        </m:e>
                        <m:sub>
                          <m:r>
                            <a:rPr lang="tr-TR" sz="2000" b="1" i="1" smtClean="0">
                              <a:solidFill>
                                <a:srgbClr val="1F497D"/>
                              </a:solidFill>
                              <a:latin typeface="Cambria Math"/>
                            </a:rPr>
                            <m:t>𝒎𝒂𝒈</m:t>
                          </m:r>
                        </m:sub>
                      </m:sSub>
                      <m:r>
                        <a:rPr lang="tr-TR" sz="2000" b="1" i="1" smtClean="0">
                          <a:solidFill>
                            <a:srgbClr val="1F497D"/>
                          </a:solidFill>
                          <a:latin typeface="Cambria Math"/>
                        </a:rPr>
                        <m:t>=</m:t>
                      </m:r>
                      <m:f>
                        <m:fPr>
                          <m:ctrlPr>
                            <a:rPr lang="tr-TR" sz="2000" b="1" i="1">
                              <a:solidFill>
                                <a:srgbClr val="1F497D"/>
                              </a:solidFill>
                              <a:latin typeface="Cambria Math" panose="02040503050406030204" pitchFamily="18" charset="0"/>
                            </a:rPr>
                          </m:ctrlPr>
                        </m:fPr>
                        <m:num>
                          <m:sSup>
                            <m:sSupPr>
                              <m:ctrlPr>
                                <a:rPr lang="tr-TR" sz="2000" b="1" i="1" smtClean="0">
                                  <a:solidFill>
                                    <a:srgbClr val="1F497D"/>
                                  </a:solidFill>
                                  <a:latin typeface="Cambria Math" panose="02040503050406030204" pitchFamily="18" charset="0"/>
                                  <a:ea typeface="Cambria Math"/>
                                </a:rPr>
                              </m:ctrlPr>
                            </m:sSupPr>
                            <m:e>
                              <m:r>
                                <a:rPr lang="tr-TR" sz="2000" b="1" i="1" smtClean="0">
                                  <a:solidFill>
                                    <a:srgbClr val="1F497D"/>
                                  </a:solidFill>
                                  <a:latin typeface="Cambria Math"/>
                                  <a:ea typeface="Cambria Math"/>
                                </a:rPr>
                                <m:t>𝑩</m:t>
                              </m:r>
                            </m:e>
                            <m:sup>
                              <m:r>
                                <a:rPr lang="tr-TR" sz="2000" b="1" i="1" smtClean="0">
                                  <a:solidFill>
                                    <a:srgbClr val="1F497D"/>
                                  </a:solidFill>
                                  <a:latin typeface="Cambria Math"/>
                                  <a:ea typeface="Cambria Math"/>
                                </a:rPr>
                                <m:t>𝟐</m:t>
                              </m:r>
                            </m:sup>
                          </m:sSup>
                        </m:num>
                        <m:den>
                          <m:r>
                            <a:rPr lang="tr-TR" sz="2000" b="1" i="1" smtClean="0">
                              <a:solidFill>
                                <a:srgbClr val="1F497D"/>
                              </a:solidFill>
                              <a:latin typeface="Cambria Math"/>
                            </a:rPr>
                            <m:t>𝟖</m:t>
                          </m:r>
                          <m:r>
                            <a:rPr lang="tr-TR" sz="2000" b="1" i="1" smtClean="0">
                              <a:solidFill>
                                <a:srgbClr val="1F497D"/>
                              </a:solidFill>
                              <a:latin typeface="Cambria Math"/>
                              <a:ea typeface="Cambria Math"/>
                            </a:rPr>
                            <m:t>𝝅</m:t>
                          </m:r>
                        </m:den>
                      </m:f>
                    </m:oMath>
                  </m:oMathPara>
                </a14:m>
                <a:endParaRPr lang="tr-TR" sz="2000" b="1" dirty="0">
                  <a:solidFill>
                    <a:srgbClr val="1F497D"/>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529869" y="4124916"/>
                <a:ext cx="1524007" cy="717889"/>
              </a:xfrm>
              <a:prstGeom prst="rect">
                <a:avLst/>
              </a:prstGeom>
              <a:blipFill rotWithShape="0">
                <a:blip r:embed="rId11"/>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6053876" y="4174289"/>
                <a:ext cx="1829090" cy="6685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rgbClr val="1F497D"/>
                              </a:solidFill>
                              <a:latin typeface="Cambria Math" panose="02040503050406030204" pitchFamily="18" charset="0"/>
                            </a:rPr>
                          </m:ctrlPr>
                        </m:sSubPr>
                        <m:e>
                          <m:r>
                            <a:rPr lang="tr-TR" sz="2000" b="1" i="1" smtClean="0">
                              <a:solidFill>
                                <a:srgbClr val="1F497D"/>
                              </a:solidFill>
                              <a:latin typeface="Cambria Math"/>
                              <a:ea typeface="Cambria Math"/>
                            </a:rPr>
                            <m:t>𝑷</m:t>
                          </m:r>
                        </m:e>
                        <m:sub>
                          <m:r>
                            <a:rPr lang="tr-TR" sz="2000" b="1" i="1" smtClean="0">
                              <a:solidFill>
                                <a:srgbClr val="1F497D"/>
                              </a:solidFill>
                              <a:latin typeface="Cambria Math"/>
                            </a:rPr>
                            <m:t>𝒓𝒂𝒎</m:t>
                          </m:r>
                        </m:sub>
                      </m:sSub>
                      <m:r>
                        <a:rPr lang="tr-TR" sz="2000" b="1" i="1" smtClean="0">
                          <a:solidFill>
                            <a:srgbClr val="1F497D"/>
                          </a:solidFill>
                          <a:latin typeface="Cambria Math"/>
                        </a:rPr>
                        <m:t>=</m:t>
                      </m:r>
                      <m:f>
                        <m:fPr>
                          <m:ctrlPr>
                            <a:rPr lang="tr-TR" sz="2000" b="1" i="1">
                              <a:solidFill>
                                <a:srgbClr val="1F497D"/>
                              </a:solidFill>
                              <a:latin typeface="Cambria Math" panose="02040503050406030204" pitchFamily="18" charset="0"/>
                            </a:rPr>
                          </m:ctrlPr>
                        </m:fPr>
                        <m:num>
                          <m:r>
                            <a:rPr lang="tr-TR" sz="2000" b="1" i="1" smtClean="0">
                              <a:solidFill>
                                <a:srgbClr val="1F497D"/>
                              </a:solidFill>
                              <a:latin typeface="Cambria Math"/>
                              <a:ea typeface="Cambria Math"/>
                            </a:rPr>
                            <m:t>𝟏</m:t>
                          </m:r>
                        </m:num>
                        <m:den>
                          <m:r>
                            <a:rPr lang="tr-TR" sz="2000" b="1" i="1" smtClean="0">
                              <a:solidFill>
                                <a:srgbClr val="1F497D"/>
                              </a:solidFill>
                              <a:latin typeface="Cambria Math"/>
                            </a:rPr>
                            <m:t>𝟐</m:t>
                          </m:r>
                        </m:den>
                      </m:f>
                      <m:r>
                        <a:rPr lang="tr-TR" sz="2000" b="1" i="1" smtClean="0">
                          <a:solidFill>
                            <a:srgbClr val="1F497D"/>
                          </a:solidFill>
                          <a:latin typeface="Cambria Math"/>
                          <a:ea typeface="Cambria Math"/>
                        </a:rPr>
                        <m:t>𝝆</m:t>
                      </m:r>
                      <m:sSup>
                        <m:sSupPr>
                          <m:ctrlPr>
                            <a:rPr lang="el-GR" sz="2000" b="1" i="1" smtClean="0">
                              <a:solidFill>
                                <a:srgbClr val="1F497D"/>
                              </a:solidFill>
                              <a:latin typeface="Cambria Math" panose="02040503050406030204" pitchFamily="18" charset="0"/>
                              <a:ea typeface="Cambria Math"/>
                            </a:rPr>
                          </m:ctrlPr>
                        </m:sSupPr>
                        <m:e>
                          <m:r>
                            <m:rPr>
                              <m:sty m:val="p"/>
                            </m:rPr>
                            <a:rPr lang="el-GR" sz="2000" b="1" i="1">
                              <a:solidFill>
                                <a:srgbClr val="1F497D"/>
                              </a:solidFill>
                              <a:latin typeface="Cambria Math"/>
                              <a:ea typeface="Cambria Math"/>
                            </a:rPr>
                            <m:t>ν</m:t>
                          </m:r>
                        </m:e>
                        <m:sup>
                          <m:r>
                            <a:rPr lang="tr-TR" sz="2000" b="1" i="1" smtClean="0">
                              <a:solidFill>
                                <a:srgbClr val="1F497D"/>
                              </a:solidFill>
                              <a:latin typeface="Cambria Math"/>
                              <a:ea typeface="Cambria Math"/>
                            </a:rPr>
                            <m:t>𝟐</m:t>
                          </m:r>
                        </m:sup>
                      </m:sSup>
                    </m:oMath>
                  </m:oMathPara>
                </a14:m>
                <a:endParaRPr lang="tr-TR" sz="2000" b="1" dirty="0">
                  <a:solidFill>
                    <a:srgbClr val="1F497D"/>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053876" y="4174289"/>
                <a:ext cx="1829090" cy="668516"/>
              </a:xfrm>
              <a:prstGeom prst="rect">
                <a:avLst/>
              </a:prstGeom>
              <a:blipFill rotWithShape="0">
                <a:blip r:embed="rId12"/>
                <a:stretch>
                  <a:fillRect/>
                </a:stretch>
              </a:blipFill>
            </p:spPr>
            <p:txBody>
              <a:bodyPr/>
              <a:lstStyle/>
              <a:p>
                <a:r>
                  <a:rPr lang="tr-TR">
                    <a:noFill/>
                  </a:rPr>
                  <a:t> </a:t>
                </a:r>
              </a:p>
            </p:txBody>
          </p:sp>
        </mc:Fallback>
      </mc:AlternateContent>
      <p:sp>
        <p:nvSpPr>
          <p:cNvPr id="22" name="CustomShape 2"/>
          <p:cNvSpPr/>
          <p:nvPr/>
        </p:nvSpPr>
        <p:spPr>
          <a:xfrm>
            <a:off x="0" y="357120"/>
            <a:ext cx="9144000" cy="767624"/>
          </a:xfrm>
          <a:prstGeom prst="rect">
            <a:avLst/>
          </a:prstGeom>
          <a:noFill/>
          <a:ln>
            <a:noFill/>
          </a:ln>
        </p:spPr>
        <p:txBody>
          <a:bodyPr lIns="90000" tIns="45000" rIns="90000" bIns="45000"/>
          <a:lstStyle/>
          <a:p>
            <a:pPr algn="ctr">
              <a:lnSpc>
                <a:spcPct val="100000"/>
              </a:lnSpc>
            </a:pPr>
            <a:r>
              <a:rPr lang="tr-TR" sz="4000" b="1" dirty="0" smtClean="0">
                <a:solidFill>
                  <a:srgbClr val="1F497D"/>
                </a:solidFill>
                <a:latin typeface="Calibri"/>
              </a:rPr>
              <a:t>The Decay Stages of Outbursts</a:t>
            </a:r>
            <a:endParaRPr dirty="0"/>
          </a:p>
          <a:p>
            <a:pPr>
              <a:lnSpc>
                <a:spcPct val="100000"/>
              </a:lnSpc>
            </a:pPr>
            <a:endParaRPr dirty="0"/>
          </a:p>
        </p:txBody>
      </p:sp>
    </p:spTree>
    <p:extLst>
      <p:ext uri="{BB962C8B-B14F-4D97-AF65-F5344CB8AC3E}">
        <p14:creationId xmlns:p14="http://schemas.microsoft.com/office/powerpoint/2010/main" val="53629017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6553080" y="6356520"/>
            <a:ext cx="2133360" cy="364680"/>
          </a:xfrm>
          <a:prstGeom prst="rect">
            <a:avLst/>
          </a:prstGeom>
        </p:spPr>
        <p:txBody>
          <a:bodyPr anchor="ctr"/>
          <a:lstStyle/>
          <a:p>
            <a:pPr>
              <a:lnSpc>
                <a:spcPct val="100000"/>
              </a:lnSpc>
            </a:pPr>
            <a:fld id="{E2169E2D-D763-4541-BCAA-342654179124}" type="slidenum">
              <a:rPr lang="en-US" sz="1200">
                <a:solidFill>
                  <a:srgbClr val="8B8B8B"/>
                </a:solidFill>
                <a:latin typeface="Calibri"/>
              </a:rPr>
              <a:t>16</a:t>
            </a:fld>
            <a:endParaRPr/>
          </a:p>
        </p:txBody>
      </p:sp>
      <mc:AlternateContent xmlns:mc="http://schemas.openxmlformats.org/markup-compatibility/2006" xmlns:a14="http://schemas.microsoft.com/office/drawing/2010/main">
        <mc:Choice Requires="a14">
          <p:sp>
            <p:nvSpPr>
              <p:cNvPr id="2" name="Rectangle 1"/>
              <p:cNvSpPr/>
              <p:nvPr/>
            </p:nvSpPr>
            <p:spPr>
              <a:xfrm>
                <a:off x="591981" y="1772816"/>
                <a:ext cx="3559051" cy="9362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tr-TR" b="1" i="1" smtClean="0">
                              <a:solidFill>
                                <a:schemeClr val="tx2"/>
                              </a:solidFill>
                              <a:latin typeface="Cambria Math" panose="02040503050406030204" pitchFamily="18" charset="0"/>
                            </a:rPr>
                          </m:ctrlPr>
                        </m:sSupPr>
                        <m:e>
                          <m:sSub>
                            <m:sSubPr>
                              <m:ctrlPr>
                                <a:rPr lang="tr-TR" b="1" i="1">
                                  <a:solidFill>
                                    <a:schemeClr val="tx2"/>
                                  </a:solidFill>
                                  <a:latin typeface="Cambria Math" panose="02040503050406030204" pitchFamily="18" charset="0"/>
                                </a:rPr>
                              </m:ctrlPr>
                            </m:sSubPr>
                            <m:e>
                              <m:r>
                                <a:rPr lang="tr-TR" b="1" i="1">
                                  <a:solidFill>
                                    <a:schemeClr val="tx2"/>
                                  </a:solidFill>
                                  <a:latin typeface="Cambria Math"/>
                                  <a:ea typeface="Cambria Math"/>
                                </a:rPr>
                                <m:t>𝝎</m:t>
                              </m:r>
                            </m:e>
                            <m:sub>
                              <m:r>
                                <a:rPr lang="tr-TR" b="1" i="1">
                                  <a:solidFill>
                                    <a:schemeClr val="tx2"/>
                                  </a:solidFill>
                                  <a:latin typeface="Cambria Math"/>
                                </a:rPr>
                                <m:t>∗</m:t>
                              </m:r>
                            </m:sub>
                          </m:sSub>
                          <m:d>
                            <m:dPr>
                              <m:ctrlPr>
                                <a:rPr lang="tr-TR" b="1" i="1">
                                  <a:solidFill>
                                    <a:schemeClr val="tx2"/>
                                  </a:solidFill>
                                  <a:latin typeface="Cambria Math" panose="02040503050406030204" pitchFamily="18" charset="0"/>
                                </a:rPr>
                              </m:ctrlPr>
                            </m:dPr>
                            <m:e>
                              <m:r>
                                <a:rPr lang="tr-TR" b="1" i="1">
                                  <a:solidFill>
                                    <a:schemeClr val="tx2"/>
                                  </a:solidFill>
                                  <a:latin typeface="Cambria Math"/>
                                </a:rPr>
                                <m:t>𝒕</m:t>
                              </m:r>
                            </m:e>
                          </m:d>
                          <m:r>
                            <a:rPr lang="tr-TR" b="1" i="1" smtClean="0">
                              <a:solidFill>
                                <a:schemeClr val="tx2"/>
                              </a:solidFill>
                              <a:latin typeface="Cambria Math"/>
                            </a:rPr>
                            <m:t>=</m:t>
                          </m:r>
                          <m:d>
                            <m:dPr>
                              <m:ctrlPr>
                                <a:rPr lang="tr-TR" b="1" i="1">
                                  <a:solidFill>
                                    <a:schemeClr val="tx2"/>
                                  </a:solidFill>
                                  <a:latin typeface="Cambria Math" panose="02040503050406030204" pitchFamily="18" charset="0"/>
                                </a:rPr>
                              </m:ctrlPr>
                            </m:dPr>
                            <m:e>
                              <m:f>
                                <m:fPr>
                                  <m:ctrlPr>
                                    <a:rPr lang="tr-TR" b="1" i="1">
                                      <a:solidFill>
                                        <a:schemeClr val="tx2"/>
                                      </a:solidFill>
                                      <a:latin typeface="Cambria Math" panose="02040503050406030204" pitchFamily="18" charset="0"/>
                                    </a:rPr>
                                  </m:ctrlPr>
                                </m:fPr>
                                <m:num>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𝑳</m:t>
                                      </m:r>
                                    </m:e>
                                    <m:sub>
                                      <m:r>
                                        <a:rPr lang="tr-TR" b="1" i="1">
                                          <a:solidFill>
                                            <a:schemeClr val="tx2"/>
                                          </a:solidFill>
                                          <a:latin typeface="Cambria Math"/>
                                        </a:rPr>
                                        <m:t>𝟎</m:t>
                                      </m:r>
                                    </m:sub>
                                  </m:sSub>
                                  <m:sSup>
                                    <m:sSupPr>
                                      <m:ctrlPr>
                                        <a:rPr lang="tr-TR" b="1" i="1">
                                          <a:solidFill>
                                            <a:schemeClr val="tx2"/>
                                          </a:solidFill>
                                          <a:latin typeface="Cambria Math" panose="02040503050406030204" pitchFamily="18" charset="0"/>
                                        </a:rPr>
                                      </m:ctrlPr>
                                    </m:sSupPr>
                                    <m:e>
                                      <m:d>
                                        <m:dPr>
                                          <m:ctrlPr>
                                            <a:rPr lang="tr-TR" b="1" i="1">
                                              <a:solidFill>
                                                <a:schemeClr val="tx2"/>
                                              </a:solidFill>
                                              <a:latin typeface="Cambria Math" panose="02040503050406030204" pitchFamily="18" charset="0"/>
                                            </a:rPr>
                                          </m:ctrlPr>
                                        </m:dPr>
                                        <m:e>
                                          <m:r>
                                            <a:rPr lang="tr-TR" b="1" i="1">
                                              <a:solidFill>
                                                <a:schemeClr val="tx2"/>
                                              </a:solidFill>
                                              <a:latin typeface="Cambria Math"/>
                                            </a:rPr>
                                            <m:t>𝟏</m:t>
                                          </m:r>
                                          <m:r>
                                            <a:rPr lang="tr-TR" b="1" i="1">
                                              <a:solidFill>
                                                <a:schemeClr val="tx2"/>
                                              </a:solidFill>
                                              <a:latin typeface="Cambria Math"/>
                                            </a:rPr>
                                            <m:t>+</m:t>
                                          </m:r>
                                          <m:f>
                                            <m:fPr>
                                              <m:ctrlPr>
                                                <a:rPr lang="tr-TR" b="1" i="1">
                                                  <a:solidFill>
                                                    <a:schemeClr val="tx2"/>
                                                  </a:solidFill>
                                                  <a:latin typeface="Cambria Math" panose="02040503050406030204" pitchFamily="18" charset="0"/>
                                                </a:rPr>
                                              </m:ctrlPr>
                                            </m:fPr>
                                            <m:num>
                                              <m:r>
                                                <a:rPr lang="tr-TR" b="1" i="1">
                                                  <a:solidFill>
                                                    <a:schemeClr val="tx2"/>
                                                  </a:solidFill>
                                                  <a:latin typeface="Cambria Math"/>
                                                </a:rPr>
                                                <m:t>𝒕</m:t>
                                              </m:r>
                                              <m:r>
                                                <a:rPr lang="tr-TR" b="1" i="1">
                                                  <a:solidFill>
                                                    <a:schemeClr val="tx2"/>
                                                  </a:solidFill>
                                                  <a:latin typeface="Cambria Math"/>
                                                </a:rPr>
                                                <m:t>−</m:t>
                                              </m:r>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𝒕</m:t>
                                                  </m:r>
                                                </m:e>
                                                <m:sub>
                                                  <m:r>
                                                    <a:rPr lang="tr-TR" b="1" i="1">
                                                      <a:solidFill>
                                                        <a:schemeClr val="tx2"/>
                                                      </a:solidFill>
                                                      <a:latin typeface="Cambria Math"/>
                                                    </a:rPr>
                                                    <m:t>𝟎</m:t>
                                                  </m:r>
                                                </m:sub>
                                              </m:sSub>
                                            </m:num>
                                            <m:den>
                                              <m:r>
                                                <a:rPr lang="tr-TR" b="1" i="1">
                                                  <a:solidFill>
                                                    <a:schemeClr val="tx2"/>
                                                  </a:solidFill>
                                                  <a:latin typeface="Cambria Math"/>
                                                  <a:ea typeface="Cambria Math"/>
                                                </a:rPr>
                                                <m:t>𝝉</m:t>
                                              </m:r>
                                            </m:den>
                                          </m:f>
                                        </m:e>
                                      </m:d>
                                    </m:e>
                                    <m:sup>
                                      <m:r>
                                        <a:rPr lang="tr-TR" b="1" i="1">
                                          <a:solidFill>
                                            <a:schemeClr val="tx2"/>
                                          </a:solidFill>
                                          <a:latin typeface="Cambria Math"/>
                                        </a:rPr>
                                        <m:t>−</m:t>
                                      </m:r>
                                      <m:r>
                                        <a:rPr lang="tr-TR" b="1" i="1">
                                          <a:solidFill>
                                            <a:schemeClr val="tx2"/>
                                          </a:solidFill>
                                          <a:latin typeface="Cambria Math"/>
                                          <a:ea typeface="Cambria Math"/>
                                        </a:rPr>
                                        <m:t>∝</m:t>
                                      </m:r>
                                    </m:sup>
                                  </m:sSup>
                                </m:num>
                                <m:den>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𝑳</m:t>
                                      </m:r>
                                    </m:e>
                                    <m:sub>
                                      <m:r>
                                        <a:rPr lang="tr-TR" b="1" i="1">
                                          <a:solidFill>
                                            <a:schemeClr val="tx2"/>
                                          </a:solidFill>
                                          <a:latin typeface="Cambria Math"/>
                                        </a:rPr>
                                        <m:t>𝒄</m:t>
                                      </m:r>
                                    </m:sub>
                                  </m:sSub>
                                </m:den>
                              </m:f>
                            </m:e>
                          </m:d>
                        </m:e>
                        <m:sup>
                          <m:r>
                            <a:rPr lang="tr-TR" b="1" i="1">
                              <a:solidFill>
                                <a:schemeClr val="tx2"/>
                              </a:solidFill>
                              <a:latin typeface="Cambria Math"/>
                            </a:rPr>
                            <m:t>−</m:t>
                          </m:r>
                          <m:r>
                            <a:rPr lang="tr-TR" b="1" i="1">
                              <a:solidFill>
                                <a:schemeClr val="tx2"/>
                              </a:solidFill>
                              <a:latin typeface="Cambria Math"/>
                            </a:rPr>
                            <m:t>𝟑</m:t>
                          </m:r>
                          <m:r>
                            <a:rPr lang="tr-TR" b="1" i="1">
                              <a:solidFill>
                                <a:schemeClr val="tx2"/>
                              </a:solidFill>
                              <a:latin typeface="Cambria Math"/>
                            </a:rPr>
                            <m:t>/</m:t>
                          </m:r>
                          <m:r>
                            <a:rPr lang="tr-TR" b="1" i="1">
                              <a:solidFill>
                                <a:schemeClr val="tx2"/>
                              </a:solidFill>
                              <a:latin typeface="Cambria Math"/>
                            </a:rPr>
                            <m:t>𝟕</m:t>
                          </m:r>
                        </m:sup>
                      </m:sSup>
                    </m:oMath>
                  </m:oMathPara>
                </a14:m>
                <a:endParaRPr lang="tr-TR" dirty="0"/>
              </a:p>
            </p:txBody>
          </p:sp>
        </mc:Choice>
        <mc:Fallback xmlns="">
          <p:sp>
            <p:nvSpPr>
              <p:cNvPr id="2" name="Rectangle 1"/>
              <p:cNvSpPr>
                <a:spLocks noRot="1" noChangeAspect="1" noMove="1" noResize="1" noEditPoints="1" noAdjustHandles="1" noChangeArrowheads="1" noChangeShapeType="1" noTextEdit="1"/>
              </p:cNvSpPr>
              <p:nvPr/>
            </p:nvSpPr>
            <p:spPr>
              <a:xfrm>
                <a:off x="591981" y="1772816"/>
                <a:ext cx="3559051" cy="936218"/>
              </a:xfrm>
              <a:prstGeom prst="rect">
                <a:avLst/>
              </a:prstGeom>
              <a:blipFill rotWithShape="1">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11560" y="2924944"/>
                <a:ext cx="2715167" cy="8642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b="1" i="1" smtClean="0">
                          <a:solidFill>
                            <a:schemeClr val="tx2"/>
                          </a:solidFill>
                          <a:latin typeface="Cambria Math"/>
                        </a:rPr>
                        <m:t>𝒇</m:t>
                      </m:r>
                      <m:d>
                        <m:dPr>
                          <m:ctrlPr>
                            <a:rPr lang="tr-TR" b="1" i="1">
                              <a:solidFill>
                                <a:schemeClr val="tx2"/>
                              </a:solidFill>
                              <a:latin typeface="Cambria Math" panose="02040503050406030204" pitchFamily="18" charset="0"/>
                            </a:rPr>
                          </m:ctrlPr>
                        </m:dPr>
                        <m:e>
                          <m:r>
                            <a:rPr lang="tr-TR" b="1" i="1">
                              <a:solidFill>
                                <a:schemeClr val="tx2"/>
                              </a:solidFill>
                              <a:latin typeface="Cambria Math"/>
                            </a:rPr>
                            <m:t>𝒕</m:t>
                          </m:r>
                        </m:e>
                      </m:d>
                      <m:r>
                        <a:rPr lang="tr-TR" b="1" i="1" smtClean="0">
                          <a:solidFill>
                            <a:schemeClr val="tx2"/>
                          </a:solidFill>
                          <a:latin typeface="Cambria Math"/>
                        </a:rPr>
                        <m:t>=</m:t>
                      </m:r>
                      <m:f>
                        <m:fPr>
                          <m:ctrlPr>
                            <a:rPr lang="tr-TR" b="1" i="1">
                              <a:solidFill>
                                <a:schemeClr val="tx2"/>
                              </a:solidFill>
                              <a:latin typeface="Cambria Math" panose="02040503050406030204" pitchFamily="18" charset="0"/>
                            </a:rPr>
                          </m:ctrlPr>
                        </m:fPr>
                        <m:num>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𝑳</m:t>
                              </m:r>
                            </m:e>
                            <m:sub>
                              <m:r>
                                <a:rPr lang="tr-TR" b="1" i="1">
                                  <a:solidFill>
                                    <a:schemeClr val="tx2"/>
                                  </a:solidFill>
                                  <a:latin typeface="Cambria Math"/>
                                </a:rPr>
                                <m:t>𝑿</m:t>
                              </m:r>
                            </m:sub>
                          </m:sSub>
                        </m:num>
                        <m:den>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𝑳</m:t>
                              </m:r>
                            </m:e>
                            <m:sub>
                              <m:r>
                                <a:rPr lang="tr-TR" b="1" i="1">
                                  <a:solidFill>
                                    <a:schemeClr val="tx2"/>
                                  </a:solidFill>
                                  <a:latin typeface="Cambria Math"/>
                                </a:rPr>
                                <m:t>𝟎</m:t>
                              </m:r>
                            </m:sub>
                          </m:sSub>
                          <m:sSup>
                            <m:sSupPr>
                              <m:ctrlPr>
                                <a:rPr lang="tr-TR" b="1" i="1">
                                  <a:solidFill>
                                    <a:schemeClr val="tx2"/>
                                  </a:solidFill>
                                  <a:latin typeface="Cambria Math" panose="02040503050406030204" pitchFamily="18" charset="0"/>
                                </a:rPr>
                              </m:ctrlPr>
                            </m:sSupPr>
                            <m:e>
                              <m:d>
                                <m:dPr>
                                  <m:ctrlPr>
                                    <a:rPr lang="tr-TR" b="1" i="1">
                                      <a:solidFill>
                                        <a:schemeClr val="tx2"/>
                                      </a:solidFill>
                                      <a:latin typeface="Cambria Math" panose="02040503050406030204" pitchFamily="18" charset="0"/>
                                    </a:rPr>
                                  </m:ctrlPr>
                                </m:dPr>
                                <m:e>
                                  <m:r>
                                    <a:rPr lang="tr-TR" b="1" i="1">
                                      <a:solidFill>
                                        <a:schemeClr val="tx2"/>
                                      </a:solidFill>
                                      <a:latin typeface="Cambria Math"/>
                                    </a:rPr>
                                    <m:t>𝟏</m:t>
                                  </m:r>
                                  <m:r>
                                    <a:rPr lang="tr-TR" b="1" i="1">
                                      <a:solidFill>
                                        <a:schemeClr val="tx2"/>
                                      </a:solidFill>
                                      <a:latin typeface="Cambria Math"/>
                                    </a:rPr>
                                    <m:t>+</m:t>
                                  </m:r>
                                  <m:f>
                                    <m:fPr>
                                      <m:ctrlPr>
                                        <a:rPr lang="tr-TR" b="1" i="1">
                                          <a:solidFill>
                                            <a:schemeClr val="tx2"/>
                                          </a:solidFill>
                                          <a:latin typeface="Cambria Math" panose="02040503050406030204" pitchFamily="18" charset="0"/>
                                        </a:rPr>
                                      </m:ctrlPr>
                                    </m:fPr>
                                    <m:num>
                                      <m:r>
                                        <a:rPr lang="tr-TR" b="1" i="1">
                                          <a:solidFill>
                                            <a:schemeClr val="tx2"/>
                                          </a:solidFill>
                                          <a:latin typeface="Cambria Math"/>
                                        </a:rPr>
                                        <m:t>𝒕</m:t>
                                      </m:r>
                                      <m:r>
                                        <a:rPr lang="tr-TR" b="1" i="1">
                                          <a:solidFill>
                                            <a:schemeClr val="tx2"/>
                                          </a:solidFill>
                                          <a:latin typeface="Cambria Math"/>
                                        </a:rPr>
                                        <m:t>−</m:t>
                                      </m:r>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𝒕</m:t>
                                          </m:r>
                                        </m:e>
                                        <m:sub>
                                          <m:r>
                                            <a:rPr lang="tr-TR" b="1" i="1">
                                              <a:solidFill>
                                                <a:schemeClr val="tx2"/>
                                              </a:solidFill>
                                              <a:latin typeface="Cambria Math"/>
                                            </a:rPr>
                                            <m:t>𝟎</m:t>
                                          </m:r>
                                        </m:sub>
                                      </m:sSub>
                                    </m:num>
                                    <m:den>
                                      <m:r>
                                        <a:rPr lang="tr-TR" b="1" i="1">
                                          <a:solidFill>
                                            <a:schemeClr val="tx2"/>
                                          </a:solidFill>
                                          <a:latin typeface="Cambria Math"/>
                                          <a:ea typeface="Cambria Math"/>
                                        </a:rPr>
                                        <m:t>𝝉</m:t>
                                      </m:r>
                                    </m:den>
                                  </m:f>
                                </m:e>
                              </m:d>
                            </m:e>
                            <m:sup>
                              <m:r>
                                <a:rPr lang="tr-TR" b="1" i="1">
                                  <a:solidFill>
                                    <a:schemeClr val="tx2"/>
                                  </a:solidFill>
                                  <a:latin typeface="Cambria Math"/>
                                </a:rPr>
                                <m:t>−</m:t>
                              </m:r>
                              <m:r>
                                <a:rPr lang="tr-TR" b="1" i="1">
                                  <a:solidFill>
                                    <a:schemeClr val="tx2"/>
                                  </a:solidFill>
                                  <a:latin typeface="Cambria Math"/>
                                  <a:ea typeface="Cambria Math"/>
                                </a:rPr>
                                <m:t>∝</m:t>
                              </m:r>
                            </m:sup>
                          </m:sSup>
                        </m:den>
                      </m:f>
                    </m:oMath>
                  </m:oMathPara>
                </a14:m>
                <a:endParaRPr lang="tr-TR" dirty="0"/>
              </a:p>
            </p:txBody>
          </p:sp>
        </mc:Choice>
        <mc:Fallback xmlns="">
          <p:sp>
            <p:nvSpPr>
              <p:cNvPr id="4" name="Rectangle 3"/>
              <p:cNvSpPr>
                <a:spLocks noRot="1" noChangeAspect="1" noMove="1" noResize="1" noEditPoints="1" noAdjustHandles="1" noChangeArrowheads="1" noChangeShapeType="1" noTextEdit="1"/>
              </p:cNvSpPr>
              <p:nvPr/>
            </p:nvSpPr>
            <p:spPr>
              <a:xfrm>
                <a:off x="611560" y="2924944"/>
                <a:ext cx="2715167" cy="864211"/>
              </a:xfrm>
              <a:prstGeom prst="rect">
                <a:avLst/>
              </a:prstGeom>
              <a:blipFill rotWithShape="1">
                <a:blip r:embed="rId4"/>
                <a:stretch>
                  <a:fillRect/>
                </a:stretch>
              </a:blipFill>
            </p:spPr>
            <p:txBody>
              <a:bodyPr/>
              <a:lstStyle/>
              <a:p>
                <a:r>
                  <a:rPr lang="tr-TR">
                    <a:noFill/>
                  </a:rPr>
                  <a:t> </a:t>
                </a:r>
              </a:p>
            </p:txBody>
          </p:sp>
        </mc:Fallback>
      </mc:AlternateContent>
      <p:sp>
        <p:nvSpPr>
          <p:cNvPr id="7" name="Rectangle 6"/>
          <p:cNvSpPr/>
          <p:nvPr/>
        </p:nvSpPr>
        <p:spPr>
          <a:xfrm>
            <a:off x="395536" y="1340768"/>
            <a:ext cx="8443544" cy="369332"/>
          </a:xfrm>
          <a:prstGeom prst="rect">
            <a:avLst/>
          </a:prstGeom>
        </p:spPr>
        <p:txBody>
          <a:bodyPr wrap="square">
            <a:spAutoFit/>
          </a:bodyPr>
          <a:lstStyle/>
          <a:p>
            <a:pPr algn="just"/>
            <a:r>
              <a:rPr lang="tr-TR" b="1" dirty="0" smtClean="0">
                <a:solidFill>
                  <a:schemeClr val="tx2"/>
                </a:solidFill>
              </a:rPr>
              <a:t>As a result, we obtain two parameters, both depends on time</a:t>
            </a:r>
            <a:endParaRPr lang="tr-TR" b="1" dirty="0">
              <a:solidFill>
                <a:schemeClr val="tx2"/>
              </a:solidFill>
            </a:endParaRPr>
          </a:p>
        </p:txBody>
      </p:sp>
      <mc:AlternateContent xmlns:mc="http://schemas.openxmlformats.org/markup-compatibility/2006" xmlns:a14="http://schemas.microsoft.com/office/drawing/2010/main">
        <mc:Choice Requires="a14">
          <p:sp>
            <p:nvSpPr>
              <p:cNvPr id="8" name="Rectangle 7"/>
              <p:cNvSpPr/>
              <p:nvPr/>
            </p:nvSpPr>
            <p:spPr>
              <a:xfrm>
                <a:off x="395536" y="3933056"/>
                <a:ext cx="8443544" cy="1477328"/>
              </a:xfrm>
              <a:prstGeom prst="rect">
                <a:avLst/>
              </a:prstGeom>
            </p:spPr>
            <p:txBody>
              <a:bodyPr wrap="square">
                <a:spAutoFit/>
              </a:bodyPr>
              <a:lstStyle/>
              <a:p>
                <a:pPr algn="just"/>
                <a:r>
                  <a:rPr lang="tr-TR" b="1" dirty="0" smtClean="0">
                    <a:solidFill>
                      <a:schemeClr val="tx2"/>
                    </a:solidFill>
                  </a:rPr>
                  <a:t>We can make a parametric plot of </a:t>
                </a:r>
                <a14:m>
                  <m:oMath xmlns:m="http://schemas.openxmlformats.org/officeDocument/2006/math">
                    <m:r>
                      <a:rPr lang="tr-TR" b="1" i="1" smtClean="0">
                        <a:solidFill>
                          <a:schemeClr val="tx2"/>
                        </a:solidFill>
                        <a:latin typeface="Cambria Math"/>
                      </a:rPr>
                      <m:t>𝒇</m:t>
                    </m:r>
                  </m:oMath>
                </a14:m>
                <a:r>
                  <a:rPr lang="tr-TR" b="1" dirty="0" smtClean="0">
                    <a:solidFill>
                      <a:schemeClr val="tx2"/>
                    </a:solidFill>
                  </a:rPr>
                  <a:t> vs </a:t>
                </a:r>
                <a14:m>
                  <m:oMath xmlns:m="http://schemas.openxmlformats.org/officeDocument/2006/math">
                    <m:sSub>
                      <m:sSubPr>
                        <m:ctrlPr>
                          <a:rPr lang="tr-TR" b="1" i="1" smtClean="0">
                            <a:solidFill>
                              <a:schemeClr val="tx2"/>
                            </a:solidFill>
                            <a:latin typeface="Cambria Math" panose="02040503050406030204" pitchFamily="18" charset="0"/>
                          </a:rPr>
                        </m:ctrlPr>
                      </m:sSubPr>
                      <m:e>
                        <m:r>
                          <a:rPr lang="tr-TR" b="1" i="1" smtClean="0">
                            <a:solidFill>
                              <a:schemeClr val="tx2"/>
                            </a:solidFill>
                            <a:latin typeface="Cambria Math"/>
                            <a:ea typeface="Cambria Math"/>
                          </a:rPr>
                          <m:t>𝝎</m:t>
                        </m:r>
                      </m:e>
                      <m:sub>
                        <m:r>
                          <a:rPr lang="tr-TR" b="1" i="1" smtClean="0">
                            <a:solidFill>
                              <a:schemeClr val="tx2"/>
                            </a:solidFill>
                            <a:latin typeface="Cambria Math"/>
                          </a:rPr>
                          <m:t>∗</m:t>
                        </m:r>
                      </m:sub>
                    </m:sSub>
                  </m:oMath>
                </a14:m>
                <a:endParaRPr lang="tr-TR" b="1" dirty="0" smtClean="0">
                  <a:solidFill>
                    <a:schemeClr val="tx2"/>
                  </a:solidFill>
                </a:endParaRPr>
              </a:p>
              <a:p>
                <a:pPr algn="just"/>
                <a:r>
                  <a:rPr lang="tr-TR" b="1" dirty="0" smtClean="0">
                    <a:solidFill>
                      <a:schemeClr val="tx2"/>
                    </a:solidFill>
                  </a:rPr>
                  <a:t>As expected </a:t>
                </a:r>
                <a14:m>
                  <m:oMath xmlns:m="http://schemas.openxmlformats.org/officeDocument/2006/math">
                    <m:r>
                      <a:rPr lang="tr-TR" b="1" i="1">
                        <a:solidFill>
                          <a:schemeClr val="tx2"/>
                        </a:solidFill>
                        <a:latin typeface="Cambria Math"/>
                      </a:rPr>
                      <m:t>𝒇</m:t>
                    </m:r>
                  </m:oMath>
                </a14:m>
                <a:r>
                  <a:rPr lang="tr-TR" b="1" dirty="0" smtClean="0">
                    <a:solidFill>
                      <a:schemeClr val="tx2"/>
                    </a:solidFill>
                  </a:rPr>
                  <a:t> function shows a step function: All of the material falls onto the neutro star in accretion stage, a portion of the material falls onto the neutron star in the propeller stage and no falling material in the radio pulsar stage.</a:t>
                </a:r>
                <a:endParaRPr lang="tr-TR" b="1" dirty="0">
                  <a:solidFill>
                    <a:schemeClr val="tx2"/>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395536" y="3933056"/>
                <a:ext cx="8443544" cy="1477328"/>
              </a:xfrm>
              <a:prstGeom prst="rect">
                <a:avLst/>
              </a:prstGeom>
              <a:blipFill rotWithShape="1">
                <a:blip r:embed="rId5"/>
                <a:stretch>
                  <a:fillRect l="-650" t="-2058" r="-578" b="-535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95536" y="5517232"/>
                <a:ext cx="2416494" cy="5861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b="1" i="1" smtClean="0">
                          <a:solidFill>
                            <a:schemeClr val="tx2"/>
                          </a:solidFill>
                          <a:latin typeface="Cambria Math"/>
                        </a:rPr>
                        <m:t>𝒇</m:t>
                      </m:r>
                      <m:d>
                        <m:dPr>
                          <m:ctrlPr>
                            <a:rPr lang="tr-TR" b="1" i="1">
                              <a:solidFill>
                                <a:schemeClr val="tx2"/>
                              </a:solidFill>
                              <a:latin typeface="Cambria Math" panose="02040503050406030204" pitchFamily="18" charset="0"/>
                            </a:rPr>
                          </m:ctrlPr>
                        </m:dPr>
                        <m:e>
                          <m:r>
                            <a:rPr lang="tr-TR" b="1" i="1">
                              <a:solidFill>
                                <a:schemeClr val="tx2"/>
                              </a:solidFill>
                              <a:latin typeface="Cambria Math"/>
                            </a:rPr>
                            <m:t>𝝎</m:t>
                          </m:r>
                        </m:e>
                      </m:d>
                      <m:r>
                        <a:rPr lang="tr-TR" b="1" i="1">
                          <a:solidFill>
                            <a:schemeClr val="tx2"/>
                          </a:solidFill>
                          <a:latin typeface="Cambria Math"/>
                        </a:rPr>
                        <m:t>=</m:t>
                      </m:r>
                      <m:d>
                        <m:dPr>
                          <m:begChr m:val="{"/>
                          <m:endChr m:val=""/>
                          <m:ctrlPr>
                            <a:rPr lang="tr-TR" b="1" i="1">
                              <a:solidFill>
                                <a:schemeClr val="tx2"/>
                              </a:solidFill>
                              <a:latin typeface="Cambria Math" panose="02040503050406030204" pitchFamily="18" charset="0"/>
                            </a:rPr>
                          </m:ctrlPr>
                        </m:dPr>
                        <m:e>
                          <m:eqArr>
                            <m:eqArrPr>
                              <m:ctrlPr>
                                <a:rPr lang="tr-TR" b="1" i="1">
                                  <a:solidFill>
                                    <a:schemeClr val="tx2"/>
                                  </a:solidFill>
                                  <a:latin typeface="Cambria Math" panose="02040503050406030204" pitchFamily="18" charset="0"/>
                                </a:rPr>
                              </m:ctrlPr>
                            </m:eqArrPr>
                            <m:e>
                              <m:r>
                                <a:rPr lang="tr-TR" b="1" i="1">
                                  <a:solidFill>
                                    <a:schemeClr val="tx2"/>
                                  </a:solidFill>
                                  <a:latin typeface="Cambria Math"/>
                                </a:rPr>
                                <m:t>𝟏</m:t>
                              </m:r>
                              <m:r>
                                <a:rPr lang="tr-TR" b="1" i="1">
                                  <a:solidFill>
                                    <a:schemeClr val="tx2"/>
                                  </a:solidFill>
                                  <a:latin typeface="Cambria Math"/>
                                </a:rPr>
                                <m:t>,  </m:t>
                              </m:r>
                              <m:r>
                                <a:rPr lang="tr-TR" b="1" i="1">
                                  <a:solidFill>
                                    <a:schemeClr val="tx2"/>
                                  </a:solidFill>
                                  <a:latin typeface="Cambria Math"/>
                                </a:rPr>
                                <m:t>𝝎</m:t>
                              </m:r>
                              <m:r>
                                <a:rPr lang="tr-TR" b="1" i="1">
                                  <a:solidFill>
                                    <a:schemeClr val="tx2"/>
                                  </a:solidFill>
                                  <a:latin typeface="Cambria Math"/>
                                </a:rPr>
                                <m:t>&lt;</m:t>
                              </m:r>
                              <m:r>
                                <a:rPr lang="tr-TR" b="1" i="1">
                                  <a:solidFill>
                                    <a:schemeClr val="tx2"/>
                                  </a:solidFill>
                                  <a:latin typeface="Cambria Math"/>
                                </a:rPr>
                                <m:t>𝟏</m:t>
                              </m:r>
                            </m:e>
                            <m:e>
                              <m:r>
                                <a:rPr lang="tr-TR" b="1" i="1">
                                  <a:solidFill>
                                    <a:schemeClr val="tx2"/>
                                  </a:solidFill>
                                  <a:latin typeface="Cambria Math"/>
                                </a:rPr>
                                <m:t>𝟎</m:t>
                              </m:r>
                              <m:r>
                                <a:rPr lang="tr-TR" b="1" i="1">
                                  <a:solidFill>
                                    <a:schemeClr val="tx2"/>
                                  </a:solidFill>
                                  <a:latin typeface="Cambria Math"/>
                                </a:rPr>
                                <m:t>,  </m:t>
                              </m:r>
                              <m:r>
                                <a:rPr lang="tr-TR" b="1" i="1">
                                  <a:solidFill>
                                    <a:schemeClr val="tx2"/>
                                  </a:solidFill>
                                  <a:latin typeface="Cambria Math"/>
                                </a:rPr>
                                <m:t>𝝎</m:t>
                              </m:r>
                              <m:r>
                                <a:rPr lang="tr-TR" b="1" i="1">
                                  <a:solidFill>
                                    <a:schemeClr val="tx2"/>
                                  </a:solidFill>
                                  <a:latin typeface="Cambria Math"/>
                                </a:rPr>
                                <m:t>≥</m:t>
                              </m:r>
                              <m:r>
                                <a:rPr lang="tr-TR" b="1" i="1">
                                  <a:solidFill>
                                    <a:schemeClr val="tx2"/>
                                  </a:solidFill>
                                  <a:latin typeface="Cambria Math"/>
                                </a:rPr>
                                <m:t>𝟏</m:t>
                              </m:r>
                            </m:e>
                          </m:eqArr>
                        </m:e>
                      </m:d>
                    </m:oMath>
                  </m:oMathPara>
                </a14:m>
                <a:endParaRPr lang="tr-TR" b="1" dirty="0">
                  <a:solidFill>
                    <a:schemeClr val="tx2"/>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395536" y="5517232"/>
                <a:ext cx="2416494" cy="586186"/>
              </a:xfrm>
              <a:prstGeom prst="rect">
                <a:avLst/>
              </a:prstGeom>
              <a:blipFill rotWithShape="1">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133899" y="5480564"/>
                <a:ext cx="5974605" cy="6127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tr-TR" b="1" i="1" smtClean="0">
                          <a:solidFill>
                            <a:schemeClr val="tx2"/>
                          </a:solidFill>
                          <a:latin typeface="Cambria Math"/>
                        </a:rPr>
                        <m:t>𝒇</m:t>
                      </m:r>
                      <m:d>
                        <m:dPr>
                          <m:ctrlPr>
                            <a:rPr lang="tr-TR" b="1" i="1">
                              <a:solidFill>
                                <a:schemeClr val="tx2"/>
                              </a:solidFill>
                              <a:latin typeface="Cambria Math" panose="02040503050406030204" pitchFamily="18" charset="0"/>
                            </a:rPr>
                          </m:ctrlPr>
                        </m:dPr>
                        <m:e>
                          <m:r>
                            <a:rPr lang="tr-TR" b="1" i="1">
                              <a:solidFill>
                                <a:schemeClr val="tx2"/>
                              </a:solidFill>
                              <a:latin typeface="Cambria Math"/>
                            </a:rPr>
                            <m:t>𝝎</m:t>
                          </m:r>
                        </m:e>
                      </m:d>
                      <m:r>
                        <a:rPr lang="tr-TR" b="1" i="1">
                          <a:solidFill>
                            <a:schemeClr val="tx2"/>
                          </a:solidFill>
                          <a:latin typeface="Cambria Math"/>
                        </a:rPr>
                        <m:t>=</m:t>
                      </m:r>
                      <m:f>
                        <m:fPr>
                          <m:ctrlPr>
                            <a:rPr lang="tr-TR" b="1" i="1">
                              <a:solidFill>
                                <a:schemeClr val="tx2"/>
                              </a:solidFill>
                              <a:latin typeface="Cambria Math" panose="02040503050406030204" pitchFamily="18" charset="0"/>
                            </a:rPr>
                          </m:ctrlPr>
                        </m:fPr>
                        <m:num>
                          <m:r>
                            <a:rPr lang="tr-TR" b="1" i="1">
                              <a:solidFill>
                                <a:schemeClr val="tx2"/>
                              </a:solidFill>
                              <a:latin typeface="Cambria Math"/>
                            </a:rPr>
                            <m:t>𝟏</m:t>
                          </m:r>
                        </m:num>
                        <m:den>
                          <m:r>
                            <a:rPr lang="tr-TR" b="1" i="1">
                              <a:solidFill>
                                <a:schemeClr val="tx2"/>
                              </a:solidFill>
                              <a:latin typeface="Cambria Math"/>
                            </a:rPr>
                            <m:t>𝟐</m:t>
                          </m:r>
                        </m:den>
                      </m:f>
                      <m:d>
                        <m:dPr>
                          <m:begChr m:val="["/>
                          <m:endChr m:val="]"/>
                          <m:ctrlPr>
                            <a:rPr lang="tr-TR" b="1" i="1">
                              <a:solidFill>
                                <a:schemeClr val="tx2"/>
                              </a:solidFill>
                              <a:latin typeface="Cambria Math" panose="02040503050406030204" pitchFamily="18" charset="0"/>
                            </a:rPr>
                          </m:ctrlPr>
                        </m:dPr>
                        <m:e>
                          <m:d>
                            <m:dPr>
                              <m:ctrlPr>
                                <a:rPr lang="tr-TR" b="1" i="1">
                                  <a:solidFill>
                                    <a:schemeClr val="tx2"/>
                                  </a:solidFill>
                                  <a:latin typeface="Cambria Math" panose="02040503050406030204" pitchFamily="18" charset="0"/>
                                </a:rPr>
                              </m:ctrlPr>
                            </m:dPr>
                            <m:e>
                              <m:r>
                                <a:rPr lang="tr-TR" b="1" i="1">
                                  <a:solidFill>
                                    <a:schemeClr val="tx2"/>
                                  </a:solidFill>
                                  <a:latin typeface="Cambria Math"/>
                                </a:rPr>
                                <m:t>𝟏</m:t>
                              </m:r>
                              <m:r>
                                <a:rPr lang="tr-TR" b="1" i="1">
                                  <a:solidFill>
                                    <a:schemeClr val="tx2"/>
                                  </a:solidFill>
                                  <a:latin typeface="Cambria Math"/>
                                </a:rPr>
                                <m:t>+</m:t>
                              </m:r>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𝒇</m:t>
                                  </m:r>
                                </m:e>
                                <m:sub>
                                  <m:r>
                                    <a:rPr lang="tr-TR" b="1" i="1">
                                      <a:solidFill>
                                        <a:schemeClr val="tx2"/>
                                      </a:solidFill>
                                      <a:latin typeface="Cambria Math"/>
                                    </a:rPr>
                                    <m:t>𝒎𝒊𝒏</m:t>
                                  </m:r>
                                </m:sub>
                              </m:sSub>
                            </m:e>
                          </m:d>
                          <m:r>
                            <a:rPr lang="tr-TR" b="1" i="1">
                              <a:solidFill>
                                <a:schemeClr val="tx2"/>
                              </a:solidFill>
                              <a:latin typeface="Cambria Math"/>
                            </a:rPr>
                            <m:t>+</m:t>
                          </m:r>
                          <m:d>
                            <m:dPr>
                              <m:ctrlPr>
                                <a:rPr lang="tr-TR" b="1" i="1">
                                  <a:solidFill>
                                    <a:schemeClr val="tx2"/>
                                  </a:solidFill>
                                  <a:latin typeface="Cambria Math" panose="02040503050406030204" pitchFamily="18" charset="0"/>
                                </a:rPr>
                              </m:ctrlPr>
                            </m:dPr>
                            <m:e>
                              <m:r>
                                <a:rPr lang="tr-TR" b="1" i="1">
                                  <a:solidFill>
                                    <a:schemeClr val="tx2"/>
                                  </a:solidFill>
                                  <a:latin typeface="Cambria Math"/>
                                </a:rPr>
                                <m:t>𝟏</m:t>
                              </m:r>
                              <m:r>
                                <a:rPr lang="tr-TR" b="1" i="1">
                                  <a:solidFill>
                                    <a:schemeClr val="tx2"/>
                                  </a:solidFill>
                                  <a:latin typeface="Cambria Math"/>
                                </a:rPr>
                                <m:t>−</m:t>
                              </m:r>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𝒇</m:t>
                                  </m:r>
                                </m:e>
                                <m:sub>
                                  <m:r>
                                    <a:rPr lang="tr-TR" b="1" i="1">
                                      <a:solidFill>
                                        <a:schemeClr val="tx2"/>
                                      </a:solidFill>
                                      <a:latin typeface="Cambria Math"/>
                                    </a:rPr>
                                    <m:t>𝒎𝒊𝒏</m:t>
                                  </m:r>
                                </m:sub>
                              </m:sSub>
                            </m:e>
                          </m:d>
                          <m:r>
                            <a:rPr lang="tr-TR" b="1" i="1">
                              <a:solidFill>
                                <a:schemeClr val="tx2"/>
                              </a:solidFill>
                              <a:latin typeface="Cambria Math"/>
                            </a:rPr>
                            <m:t>×</m:t>
                          </m:r>
                          <m:r>
                            <a:rPr lang="tr-TR" b="1" i="1">
                              <a:solidFill>
                                <a:schemeClr val="tx2"/>
                              </a:solidFill>
                              <a:latin typeface="Cambria Math"/>
                            </a:rPr>
                            <m:t>𝒕𝒂𝒏𝒉</m:t>
                          </m:r>
                          <m:d>
                            <m:dPr>
                              <m:ctrlPr>
                                <a:rPr lang="tr-TR" b="1" i="1">
                                  <a:solidFill>
                                    <a:schemeClr val="tx2"/>
                                  </a:solidFill>
                                  <a:latin typeface="Cambria Math" panose="02040503050406030204" pitchFamily="18" charset="0"/>
                                </a:rPr>
                              </m:ctrlPr>
                            </m:dPr>
                            <m:e>
                              <m:f>
                                <m:fPr>
                                  <m:ctrlPr>
                                    <a:rPr lang="tr-TR" b="1" i="1">
                                      <a:solidFill>
                                        <a:schemeClr val="tx2"/>
                                      </a:solidFill>
                                      <a:latin typeface="Cambria Math" panose="02040503050406030204" pitchFamily="18" charset="0"/>
                                    </a:rPr>
                                  </m:ctrlPr>
                                </m:fPr>
                                <m:num>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𝝎</m:t>
                                      </m:r>
                                    </m:e>
                                    <m:sub>
                                      <m:r>
                                        <a:rPr lang="tr-TR" b="1" i="1">
                                          <a:solidFill>
                                            <a:schemeClr val="tx2"/>
                                          </a:solidFill>
                                          <a:latin typeface="Cambria Math"/>
                                        </a:rPr>
                                        <m:t>𝒄</m:t>
                                      </m:r>
                                    </m:sub>
                                  </m:sSub>
                                  <m:r>
                                    <a:rPr lang="tr-TR" b="1" i="1">
                                      <a:solidFill>
                                        <a:schemeClr val="tx2"/>
                                      </a:solidFill>
                                      <a:latin typeface="Cambria Math"/>
                                    </a:rPr>
                                    <m:t>−</m:t>
                                  </m:r>
                                  <m:r>
                                    <a:rPr lang="tr-TR" b="1" i="1">
                                      <a:solidFill>
                                        <a:schemeClr val="tx2"/>
                                      </a:solidFill>
                                      <a:latin typeface="Cambria Math"/>
                                    </a:rPr>
                                    <m:t>𝝎</m:t>
                                  </m:r>
                                </m:num>
                                <m:den>
                                  <m:r>
                                    <a:rPr lang="tr-TR" b="1" i="1">
                                      <a:solidFill>
                                        <a:schemeClr val="tx2"/>
                                      </a:solidFill>
                                      <a:latin typeface="Cambria Math"/>
                                    </a:rPr>
                                    <m:t>𝜹</m:t>
                                  </m:r>
                                </m:den>
                              </m:f>
                            </m:e>
                          </m:d>
                        </m:e>
                      </m:d>
                    </m:oMath>
                  </m:oMathPara>
                </a14:m>
                <a:endParaRPr lang="tr-TR" b="1" dirty="0">
                  <a:solidFill>
                    <a:schemeClr val="tx2"/>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3133899" y="5480564"/>
                <a:ext cx="5974605" cy="612732"/>
              </a:xfrm>
              <a:prstGeom prst="rect">
                <a:avLst/>
              </a:prstGeom>
              <a:blipFill rotWithShape="1">
                <a:blip r:embed="rId7"/>
                <a:stretch>
                  <a:fillRect/>
                </a:stretch>
              </a:blipFill>
            </p:spPr>
            <p:txBody>
              <a:bodyPr/>
              <a:lstStyle/>
              <a:p>
                <a:r>
                  <a:rPr lang="tr-TR">
                    <a:noFill/>
                  </a:rPr>
                  <a:t> </a:t>
                </a:r>
              </a:p>
            </p:txBody>
          </p:sp>
        </mc:Fallback>
      </mc:AlternateContent>
      <p:sp>
        <p:nvSpPr>
          <p:cNvPr id="10" name="CustomShape 2"/>
          <p:cNvSpPr/>
          <p:nvPr/>
        </p:nvSpPr>
        <p:spPr>
          <a:xfrm>
            <a:off x="0" y="357120"/>
            <a:ext cx="9144000" cy="767624"/>
          </a:xfrm>
          <a:prstGeom prst="rect">
            <a:avLst/>
          </a:prstGeom>
          <a:noFill/>
          <a:ln>
            <a:noFill/>
          </a:ln>
        </p:spPr>
        <p:txBody>
          <a:bodyPr lIns="90000" tIns="45000" rIns="90000" bIns="45000"/>
          <a:lstStyle/>
          <a:p>
            <a:pPr algn="ctr">
              <a:lnSpc>
                <a:spcPct val="100000"/>
              </a:lnSpc>
            </a:pPr>
            <a:r>
              <a:rPr lang="tr-TR" sz="4000" b="1" dirty="0" smtClean="0">
                <a:solidFill>
                  <a:srgbClr val="1F497D"/>
                </a:solidFill>
                <a:latin typeface="Calibri"/>
              </a:rPr>
              <a:t>The Decay Stages of Outbursts</a:t>
            </a:r>
            <a:endParaRPr dirty="0"/>
          </a:p>
          <a:p>
            <a:pPr>
              <a:lnSpc>
                <a:spcPct val="100000"/>
              </a:lnSpc>
            </a:pPr>
            <a:endParaRPr dirty="0"/>
          </a:p>
        </p:txBody>
      </p:sp>
    </p:spTree>
    <p:extLst>
      <p:ext uri="{BB962C8B-B14F-4D97-AF65-F5344CB8AC3E}">
        <p14:creationId xmlns:p14="http://schemas.microsoft.com/office/powerpoint/2010/main" val="275669465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6553080" y="6356520"/>
            <a:ext cx="2133360" cy="364680"/>
          </a:xfrm>
          <a:prstGeom prst="rect">
            <a:avLst/>
          </a:prstGeom>
        </p:spPr>
        <p:txBody>
          <a:bodyPr anchor="ctr"/>
          <a:lstStyle/>
          <a:p>
            <a:pPr>
              <a:lnSpc>
                <a:spcPct val="100000"/>
              </a:lnSpc>
            </a:pPr>
            <a:fld id="{E2169E2D-D763-4541-BCAA-342654179124}" type="slidenum">
              <a:rPr lang="en-US" sz="1200">
                <a:solidFill>
                  <a:srgbClr val="8B8B8B"/>
                </a:solidFill>
                <a:latin typeface="Calibri"/>
              </a:rPr>
              <a:t>17</a:t>
            </a:fld>
            <a:endParaRPr/>
          </a:p>
        </p:txBody>
      </p:sp>
      <p:sp>
        <p:nvSpPr>
          <p:cNvPr id="85" name="CustomShape 2"/>
          <p:cNvSpPr/>
          <p:nvPr/>
        </p:nvSpPr>
        <p:spPr>
          <a:xfrm>
            <a:off x="0" y="357120"/>
            <a:ext cx="9144000" cy="767624"/>
          </a:xfrm>
          <a:prstGeom prst="rect">
            <a:avLst/>
          </a:prstGeom>
          <a:noFill/>
          <a:ln>
            <a:noFill/>
          </a:ln>
        </p:spPr>
        <p:txBody>
          <a:bodyPr lIns="90000" tIns="45000" rIns="90000" bIns="45000"/>
          <a:lstStyle/>
          <a:p>
            <a:pPr algn="ctr">
              <a:lnSpc>
                <a:spcPct val="100000"/>
              </a:lnSpc>
            </a:pPr>
            <a:r>
              <a:rPr lang="tr-TR" sz="4000" b="1" dirty="0" smtClean="0">
                <a:solidFill>
                  <a:srgbClr val="1F497D"/>
                </a:solidFill>
                <a:latin typeface="Calibri"/>
              </a:rPr>
              <a:t>A New Method to Describe Outbursts</a:t>
            </a:r>
            <a:endParaRPr dirty="0"/>
          </a:p>
          <a:p>
            <a:pPr>
              <a:lnSpc>
                <a:spcPct val="100000"/>
              </a:lnSpc>
            </a:pPr>
            <a:endParaRPr dirty="0"/>
          </a:p>
        </p:txBody>
      </p:sp>
      <mc:AlternateContent xmlns:mc="http://schemas.openxmlformats.org/markup-compatibility/2006" xmlns:a14="http://schemas.microsoft.com/office/drawing/2010/main">
        <mc:Choice Requires="a14">
          <p:sp>
            <p:nvSpPr>
              <p:cNvPr id="2" name="Rectangle 1"/>
              <p:cNvSpPr/>
              <p:nvPr/>
            </p:nvSpPr>
            <p:spPr>
              <a:xfrm>
                <a:off x="5702642" y="1110499"/>
                <a:ext cx="3559051" cy="9362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tr-TR" b="1" i="1" smtClean="0">
                              <a:solidFill>
                                <a:schemeClr val="tx2"/>
                              </a:solidFill>
                              <a:latin typeface="Cambria Math" panose="02040503050406030204" pitchFamily="18" charset="0"/>
                            </a:rPr>
                          </m:ctrlPr>
                        </m:sSupPr>
                        <m:e>
                          <m:sSub>
                            <m:sSubPr>
                              <m:ctrlPr>
                                <a:rPr lang="tr-TR" b="1" i="1">
                                  <a:solidFill>
                                    <a:schemeClr val="tx2"/>
                                  </a:solidFill>
                                  <a:latin typeface="Cambria Math" panose="02040503050406030204" pitchFamily="18" charset="0"/>
                                </a:rPr>
                              </m:ctrlPr>
                            </m:sSubPr>
                            <m:e>
                              <m:r>
                                <a:rPr lang="tr-TR" b="1" i="1">
                                  <a:solidFill>
                                    <a:schemeClr val="tx2"/>
                                  </a:solidFill>
                                  <a:latin typeface="Cambria Math"/>
                                  <a:ea typeface="Cambria Math"/>
                                </a:rPr>
                                <m:t>𝝎</m:t>
                              </m:r>
                            </m:e>
                            <m:sub>
                              <m:r>
                                <a:rPr lang="tr-TR" b="1" i="1">
                                  <a:solidFill>
                                    <a:schemeClr val="tx2"/>
                                  </a:solidFill>
                                  <a:latin typeface="Cambria Math"/>
                                </a:rPr>
                                <m:t>∗</m:t>
                              </m:r>
                            </m:sub>
                          </m:sSub>
                          <m:d>
                            <m:dPr>
                              <m:ctrlPr>
                                <a:rPr lang="tr-TR" b="1" i="1">
                                  <a:solidFill>
                                    <a:schemeClr val="tx2"/>
                                  </a:solidFill>
                                  <a:latin typeface="Cambria Math" panose="02040503050406030204" pitchFamily="18" charset="0"/>
                                </a:rPr>
                              </m:ctrlPr>
                            </m:dPr>
                            <m:e>
                              <m:r>
                                <a:rPr lang="tr-TR" b="1" i="1">
                                  <a:solidFill>
                                    <a:schemeClr val="tx2"/>
                                  </a:solidFill>
                                  <a:latin typeface="Cambria Math"/>
                                </a:rPr>
                                <m:t>𝒕</m:t>
                              </m:r>
                            </m:e>
                          </m:d>
                          <m:r>
                            <a:rPr lang="tr-TR" b="1" i="1" smtClean="0">
                              <a:solidFill>
                                <a:schemeClr val="tx2"/>
                              </a:solidFill>
                              <a:latin typeface="Cambria Math"/>
                            </a:rPr>
                            <m:t>=</m:t>
                          </m:r>
                          <m:d>
                            <m:dPr>
                              <m:ctrlPr>
                                <a:rPr lang="tr-TR" b="1" i="1">
                                  <a:solidFill>
                                    <a:schemeClr val="tx2"/>
                                  </a:solidFill>
                                  <a:latin typeface="Cambria Math" panose="02040503050406030204" pitchFamily="18" charset="0"/>
                                </a:rPr>
                              </m:ctrlPr>
                            </m:dPr>
                            <m:e>
                              <m:f>
                                <m:fPr>
                                  <m:ctrlPr>
                                    <a:rPr lang="tr-TR" b="1" i="1">
                                      <a:solidFill>
                                        <a:schemeClr val="tx2"/>
                                      </a:solidFill>
                                      <a:latin typeface="Cambria Math" panose="02040503050406030204" pitchFamily="18" charset="0"/>
                                    </a:rPr>
                                  </m:ctrlPr>
                                </m:fPr>
                                <m:num>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𝑳</m:t>
                                      </m:r>
                                    </m:e>
                                    <m:sub>
                                      <m:r>
                                        <a:rPr lang="tr-TR" b="1" i="1">
                                          <a:solidFill>
                                            <a:schemeClr val="tx2"/>
                                          </a:solidFill>
                                          <a:latin typeface="Cambria Math"/>
                                        </a:rPr>
                                        <m:t>𝟎</m:t>
                                      </m:r>
                                    </m:sub>
                                  </m:sSub>
                                  <m:sSup>
                                    <m:sSupPr>
                                      <m:ctrlPr>
                                        <a:rPr lang="tr-TR" b="1" i="1">
                                          <a:solidFill>
                                            <a:schemeClr val="tx2"/>
                                          </a:solidFill>
                                          <a:latin typeface="Cambria Math" panose="02040503050406030204" pitchFamily="18" charset="0"/>
                                        </a:rPr>
                                      </m:ctrlPr>
                                    </m:sSupPr>
                                    <m:e>
                                      <m:d>
                                        <m:dPr>
                                          <m:ctrlPr>
                                            <a:rPr lang="tr-TR" b="1" i="1">
                                              <a:solidFill>
                                                <a:schemeClr val="tx2"/>
                                              </a:solidFill>
                                              <a:latin typeface="Cambria Math" panose="02040503050406030204" pitchFamily="18" charset="0"/>
                                            </a:rPr>
                                          </m:ctrlPr>
                                        </m:dPr>
                                        <m:e>
                                          <m:r>
                                            <a:rPr lang="tr-TR" b="1" i="1">
                                              <a:solidFill>
                                                <a:schemeClr val="tx2"/>
                                              </a:solidFill>
                                              <a:latin typeface="Cambria Math"/>
                                            </a:rPr>
                                            <m:t>𝟏</m:t>
                                          </m:r>
                                          <m:r>
                                            <a:rPr lang="tr-TR" b="1" i="1">
                                              <a:solidFill>
                                                <a:schemeClr val="tx2"/>
                                              </a:solidFill>
                                              <a:latin typeface="Cambria Math"/>
                                            </a:rPr>
                                            <m:t>+</m:t>
                                          </m:r>
                                          <m:f>
                                            <m:fPr>
                                              <m:ctrlPr>
                                                <a:rPr lang="tr-TR" b="1" i="1">
                                                  <a:solidFill>
                                                    <a:schemeClr val="tx2"/>
                                                  </a:solidFill>
                                                  <a:latin typeface="Cambria Math" panose="02040503050406030204" pitchFamily="18" charset="0"/>
                                                </a:rPr>
                                              </m:ctrlPr>
                                            </m:fPr>
                                            <m:num>
                                              <m:r>
                                                <a:rPr lang="tr-TR" b="1" i="1">
                                                  <a:solidFill>
                                                    <a:schemeClr val="tx2"/>
                                                  </a:solidFill>
                                                  <a:latin typeface="Cambria Math"/>
                                                </a:rPr>
                                                <m:t>𝒕</m:t>
                                              </m:r>
                                              <m:r>
                                                <a:rPr lang="tr-TR" b="1" i="1">
                                                  <a:solidFill>
                                                    <a:schemeClr val="tx2"/>
                                                  </a:solidFill>
                                                  <a:latin typeface="Cambria Math"/>
                                                </a:rPr>
                                                <m:t>−</m:t>
                                              </m:r>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𝒕</m:t>
                                                  </m:r>
                                                </m:e>
                                                <m:sub>
                                                  <m:r>
                                                    <a:rPr lang="tr-TR" b="1" i="1">
                                                      <a:solidFill>
                                                        <a:schemeClr val="tx2"/>
                                                      </a:solidFill>
                                                      <a:latin typeface="Cambria Math"/>
                                                    </a:rPr>
                                                    <m:t>𝟎</m:t>
                                                  </m:r>
                                                </m:sub>
                                              </m:sSub>
                                            </m:num>
                                            <m:den>
                                              <m:r>
                                                <a:rPr lang="tr-TR" b="1" i="1">
                                                  <a:solidFill>
                                                    <a:schemeClr val="tx2"/>
                                                  </a:solidFill>
                                                  <a:latin typeface="Cambria Math"/>
                                                  <a:ea typeface="Cambria Math"/>
                                                </a:rPr>
                                                <m:t>𝝉</m:t>
                                              </m:r>
                                            </m:den>
                                          </m:f>
                                        </m:e>
                                      </m:d>
                                    </m:e>
                                    <m:sup>
                                      <m:r>
                                        <a:rPr lang="tr-TR" b="1" i="1">
                                          <a:solidFill>
                                            <a:schemeClr val="tx2"/>
                                          </a:solidFill>
                                          <a:latin typeface="Cambria Math"/>
                                        </a:rPr>
                                        <m:t>−</m:t>
                                      </m:r>
                                      <m:r>
                                        <a:rPr lang="tr-TR" b="1" i="1">
                                          <a:solidFill>
                                            <a:schemeClr val="tx2"/>
                                          </a:solidFill>
                                          <a:latin typeface="Cambria Math"/>
                                          <a:ea typeface="Cambria Math"/>
                                        </a:rPr>
                                        <m:t>∝</m:t>
                                      </m:r>
                                    </m:sup>
                                  </m:sSup>
                                </m:num>
                                <m:den>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𝑳</m:t>
                                      </m:r>
                                    </m:e>
                                    <m:sub>
                                      <m:r>
                                        <a:rPr lang="tr-TR" b="1" i="1">
                                          <a:solidFill>
                                            <a:schemeClr val="tx2"/>
                                          </a:solidFill>
                                          <a:latin typeface="Cambria Math"/>
                                        </a:rPr>
                                        <m:t>𝒄</m:t>
                                      </m:r>
                                    </m:sub>
                                  </m:sSub>
                                </m:den>
                              </m:f>
                            </m:e>
                          </m:d>
                        </m:e>
                        <m:sup>
                          <m:r>
                            <a:rPr lang="tr-TR" b="1" i="1">
                              <a:solidFill>
                                <a:schemeClr val="tx2"/>
                              </a:solidFill>
                              <a:latin typeface="Cambria Math"/>
                            </a:rPr>
                            <m:t>−</m:t>
                          </m:r>
                          <m:r>
                            <a:rPr lang="tr-TR" b="1" i="1">
                              <a:solidFill>
                                <a:schemeClr val="tx2"/>
                              </a:solidFill>
                              <a:latin typeface="Cambria Math"/>
                            </a:rPr>
                            <m:t>𝟑</m:t>
                          </m:r>
                          <m:r>
                            <a:rPr lang="tr-TR" b="1" i="1">
                              <a:solidFill>
                                <a:schemeClr val="tx2"/>
                              </a:solidFill>
                              <a:latin typeface="Cambria Math"/>
                            </a:rPr>
                            <m:t>/</m:t>
                          </m:r>
                          <m:r>
                            <a:rPr lang="tr-TR" b="1" i="1">
                              <a:solidFill>
                                <a:schemeClr val="tx2"/>
                              </a:solidFill>
                              <a:latin typeface="Cambria Math"/>
                            </a:rPr>
                            <m:t>𝟕</m:t>
                          </m:r>
                        </m:sup>
                      </m:sSup>
                    </m:oMath>
                  </m:oMathPara>
                </a14:m>
                <a:endParaRPr lang="tr-TR" dirty="0"/>
              </a:p>
            </p:txBody>
          </p:sp>
        </mc:Choice>
        <mc:Fallback xmlns="">
          <p:sp>
            <p:nvSpPr>
              <p:cNvPr id="2" name="Rectangle 1"/>
              <p:cNvSpPr>
                <a:spLocks noRot="1" noChangeAspect="1" noMove="1" noResize="1" noEditPoints="1" noAdjustHandles="1" noChangeArrowheads="1" noChangeShapeType="1" noTextEdit="1"/>
              </p:cNvSpPr>
              <p:nvPr/>
            </p:nvSpPr>
            <p:spPr>
              <a:xfrm>
                <a:off x="5702642" y="1110499"/>
                <a:ext cx="3559051" cy="936218"/>
              </a:xfrm>
              <a:prstGeom prst="rect">
                <a:avLst/>
              </a:prstGeom>
              <a:blipFill rotWithShape="1">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7504" y="1456414"/>
                <a:ext cx="5760639" cy="506870"/>
              </a:xfrm>
              <a:prstGeom prst="rect">
                <a:avLst/>
              </a:prstGeom>
            </p:spPr>
            <p:txBody>
              <a:bodyPr wrap="square">
                <a:spAutoFit/>
              </a:bodyPr>
              <a:lstStyle/>
              <a:p>
                <a14:m>
                  <m:oMath xmlns:m="http://schemas.openxmlformats.org/officeDocument/2006/math">
                    <m:r>
                      <a:rPr lang="tr-TR" b="1" i="1" smtClean="0">
                        <a:solidFill>
                          <a:schemeClr val="tx2"/>
                        </a:solidFill>
                        <a:latin typeface="Cambria Math"/>
                      </a:rPr>
                      <m:t>𝒇</m:t>
                    </m:r>
                    <m:d>
                      <m:dPr>
                        <m:ctrlPr>
                          <a:rPr lang="tr-TR" b="1" i="1">
                            <a:solidFill>
                              <a:schemeClr val="tx2"/>
                            </a:solidFill>
                            <a:latin typeface="Cambria Math" panose="02040503050406030204" pitchFamily="18" charset="0"/>
                          </a:rPr>
                        </m:ctrlPr>
                      </m:dPr>
                      <m:e>
                        <m:r>
                          <a:rPr lang="tr-TR" b="1" i="1" smtClean="0">
                            <a:solidFill>
                              <a:schemeClr val="tx2"/>
                            </a:solidFill>
                            <a:latin typeface="Cambria Math"/>
                          </a:rPr>
                          <m:t>𝒕</m:t>
                        </m:r>
                      </m:e>
                    </m:d>
                    <m:r>
                      <a:rPr lang="tr-TR" b="1" i="1">
                        <a:solidFill>
                          <a:schemeClr val="tx2"/>
                        </a:solidFill>
                        <a:latin typeface="Cambria Math"/>
                      </a:rPr>
                      <m:t>=</m:t>
                    </m:r>
                    <m:f>
                      <m:fPr>
                        <m:ctrlPr>
                          <a:rPr lang="tr-TR" b="1" i="1">
                            <a:solidFill>
                              <a:schemeClr val="tx2"/>
                            </a:solidFill>
                            <a:latin typeface="Cambria Math" panose="02040503050406030204" pitchFamily="18" charset="0"/>
                          </a:rPr>
                        </m:ctrlPr>
                      </m:fPr>
                      <m:num>
                        <m:r>
                          <a:rPr lang="tr-TR" b="1" i="1">
                            <a:solidFill>
                              <a:schemeClr val="tx2"/>
                            </a:solidFill>
                            <a:latin typeface="Cambria Math"/>
                          </a:rPr>
                          <m:t>𝟏</m:t>
                        </m:r>
                      </m:num>
                      <m:den>
                        <m:r>
                          <a:rPr lang="tr-TR" b="1" i="1">
                            <a:solidFill>
                              <a:schemeClr val="tx2"/>
                            </a:solidFill>
                            <a:latin typeface="Cambria Math"/>
                          </a:rPr>
                          <m:t>𝟐</m:t>
                        </m:r>
                      </m:den>
                    </m:f>
                    <m:d>
                      <m:dPr>
                        <m:begChr m:val="["/>
                        <m:endChr m:val="]"/>
                        <m:ctrlPr>
                          <a:rPr lang="tr-TR" b="1" i="1">
                            <a:solidFill>
                              <a:schemeClr val="tx2"/>
                            </a:solidFill>
                            <a:latin typeface="Cambria Math" panose="02040503050406030204" pitchFamily="18" charset="0"/>
                          </a:rPr>
                        </m:ctrlPr>
                      </m:dPr>
                      <m:e>
                        <m:d>
                          <m:dPr>
                            <m:ctrlPr>
                              <a:rPr lang="tr-TR" b="1" i="1">
                                <a:solidFill>
                                  <a:schemeClr val="tx2"/>
                                </a:solidFill>
                                <a:latin typeface="Cambria Math" panose="02040503050406030204" pitchFamily="18" charset="0"/>
                              </a:rPr>
                            </m:ctrlPr>
                          </m:dPr>
                          <m:e>
                            <m:r>
                              <a:rPr lang="tr-TR" b="1" i="1">
                                <a:solidFill>
                                  <a:schemeClr val="tx2"/>
                                </a:solidFill>
                                <a:latin typeface="Cambria Math"/>
                              </a:rPr>
                              <m:t>𝟏</m:t>
                            </m:r>
                            <m:r>
                              <a:rPr lang="tr-TR" b="1" i="1">
                                <a:solidFill>
                                  <a:schemeClr val="tx2"/>
                                </a:solidFill>
                                <a:latin typeface="Cambria Math"/>
                              </a:rPr>
                              <m:t>+</m:t>
                            </m:r>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𝒇</m:t>
                                </m:r>
                              </m:e>
                              <m:sub>
                                <m:r>
                                  <a:rPr lang="tr-TR" b="1" i="1">
                                    <a:solidFill>
                                      <a:schemeClr val="tx2"/>
                                    </a:solidFill>
                                    <a:latin typeface="Cambria Math"/>
                                  </a:rPr>
                                  <m:t>𝒎𝒊𝒏</m:t>
                                </m:r>
                              </m:sub>
                            </m:sSub>
                          </m:e>
                        </m:d>
                        <m:r>
                          <a:rPr lang="tr-TR" b="1" i="1">
                            <a:solidFill>
                              <a:schemeClr val="tx2"/>
                            </a:solidFill>
                            <a:latin typeface="Cambria Math"/>
                          </a:rPr>
                          <m:t>+</m:t>
                        </m:r>
                        <m:d>
                          <m:dPr>
                            <m:ctrlPr>
                              <a:rPr lang="tr-TR" b="1" i="1">
                                <a:solidFill>
                                  <a:schemeClr val="tx2"/>
                                </a:solidFill>
                                <a:latin typeface="Cambria Math" panose="02040503050406030204" pitchFamily="18" charset="0"/>
                              </a:rPr>
                            </m:ctrlPr>
                          </m:dPr>
                          <m:e>
                            <m:r>
                              <a:rPr lang="tr-TR" b="1" i="1">
                                <a:solidFill>
                                  <a:schemeClr val="tx2"/>
                                </a:solidFill>
                                <a:latin typeface="Cambria Math"/>
                              </a:rPr>
                              <m:t>𝟏</m:t>
                            </m:r>
                            <m:r>
                              <a:rPr lang="tr-TR" b="1" i="1">
                                <a:solidFill>
                                  <a:schemeClr val="tx2"/>
                                </a:solidFill>
                                <a:latin typeface="Cambria Math"/>
                              </a:rPr>
                              <m:t>−</m:t>
                            </m:r>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𝒇</m:t>
                                </m:r>
                              </m:e>
                              <m:sub>
                                <m:r>
                                  <a:rPr lang="tr-TR" b="1" i="1">
                                    <a:solidFill>
                                      <a:schemeClr val="tx2"/>
                                    </a:solidFill>
                                    <a:latin typeface="Cambria Math"/>
                                  </a:rPr>
                                  <m:t>𝒎𝒊𝒏</m:t>
                                </m:r>
                              </m:sub>
                            </m:sSub>
                          </m:e>
                        </m:d>
                        <m:r>
                          <a:rPr lang="tr-TR" b="1" i="1">
                            <a:solidFill>
                              <a:schemeClr val="tx2"/>
                            </a:solidFill>
                            <a:latin typeface="Cambria Math"/>
                          </a:rPr>
                          <m:t>×</m:t>
                        </m:r>
                        <m:r>
                          <a:rPr lang="tr-TR" b="1" i="1">
                            <a:solidFill>
                              <a:schemeClr val="tx2"/>
                            </a:solidFill>
                            <a:latin typeface="Cambria Math"/>
                          </a:rPr>
                          <m:t>𝒕𝒂𝒏𝒉</m:t>
                        </m:r>
                        <m:d>
                          <m:dPr>
                            <m:ctrlPr>
                              <a:rPr lang="tr-TR" b="1" i="1">
                                <a:solidFill>
                                  <a:schemeClr val="tx2"/>
                                </a:solidFill>
                                <a:latin typeface="Cambria Math" panose="02040503050406030204" pitchFamily="18" charset="0"/>
                              </a:rPr>
                            </m:ctrlPr>
                          </m:dPr>
                          <m:e>
                            <m:f>
                              <m:fPr>
                                <m:ctrlPr>
                                  <a:rPr lang="tr-TR" b="1" i="1">
                                    <a:solidFill>
                                      <a:schemeClr val="tx2"/>
                                    </a:solidFill>
                                    <a:latin typeface="Cambria Math" panose="02040503050406030204" pitchFamily="18" charset="0"/>
                                  </a:rPr>
                                </m:ctrlPr>
                              </m:fPr>
                              <m:num>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𝝎</m:t>
                                    </m:r>
                                  </m:e>
                                  <m:sub>
                                    <m:r>
                                      <a:rPr lang="tr-TR" b="1" i="1">
                                        <a:solidFill>
                                          <a:schemeClr val="tx2"/>
                                        </a:solidFill>
                                        <a:latin typeface="Cambria Math"/>
                                      </a:rPr>
                                      <m:t>𝒄</m:t>
                                    </m:r>
                                  </m:sub>
                                </m:sSub>
                                <m:r>
                                  <a:rPr lang="tr-TR" b="1" i="1">
                                    <a:solidFill>
                                      <a:schemeClr val="tx2"/>
                                    </a:solidFill>
                                    <a:latin typeface="Cambria Math"/>
                                  </a:rPr>
                                  <m:t>−</m:t>
                                </m:r>
                                <m:r>
                                  <a:rPr lang="tr-TR" b="1" i="1">
                                    <a:solidFill>
                                      <a:schemeClr val="tx2"/>
                                    </a:solidFill>
                                    <a:latin typeface="Cambria Math"/>
                                  </a:rPr>
                                  <m:t>𝝎</m:t>
                                </m:r>
                                <m:r>
                                  <a:rPr lang="tr-TR" b="1" i="1" smtClean="0">
                                    <a:solidFill>
                                      <a:schemeClr val="tx2"/>
                                    </a:solidFill>
                                    <a:latin typeface="Cambria Math"/>
                                  </a:rPr>
                                  <m:t>(</m:t>
                                </m:r>
                                <m:r>
                                  <a:rPr lang="tr-TR" b="1" i="1" smtClean="0">
                                    <a:solidFill>
                                      <a:schemeClr val="tx2"/>
                                    </a:solidFill>
                                    <a:latin typeface="Cambria Math"/>
                                  </a:rPr>
                                  <m:t>𝒕</m:t>
                                </m:r>
                                <m:r>
                                  <a:rPr lang="tr-TR" b="1" i="1" smtClean="0">
                                    <a:solidFill>
                                      <a:schemeClr val="tx2"/>
                                    </a:solidFill>
                                    <a:latin typeface="Cambria Math"/>
                                  </a:rPr>
                                  <m:t>)</m:t>
                                </m:r>
                              </m:num>
                              <m:den>
                                <m:r>
                                  <a:rPr lang="tr-TR" b="1" i="1">
                                    <a:solidFill>
                                      <a:schemeClr val="tx2"/>
                                    </a:solidFill>
                                    <a:latin typeface="Cambria Math"/>
                                  </a:rPr>
                                  <m:t>𝜹</m:t>
                                </m:r>
                              </m:den>
                            </m:f>
                          </m:e>
                        </m:d>
                      </m:e>
                    </m:d>
                  </m:oMath>
                </a14:m>
                <a:r>
                  <a:rPr lang="tr-TR" b="1" dirty="0" smtClean="0">
                    <a:solidFill>
                      <a:schemeClr val="tx2"/>
                    </a:solidFill>
                  </a:rPr>
                  <a:t>,</a:t>
                </a:r>
                <a:endParaRPr lang="tr-TR" b="1" dirty="0">
                  <a:solidFill>
                    <a:schemeClr val="tx2"/>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07504" y="1456414"/>
                <a:ext cx="5760639" cy="506870"/>
              </a:xfrm>
              <a:prstGeom prst="rect">
                <a:avLst/>
              </a:prstGeom>
              <a:blipFill rotWithShape="1">
                <a:blip r:embed="rId4"/>
                <a:stretch>
                  <a:fillRect l="-317" b="-481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7504" y="2199711"/>
                <a:ext cx="5040560" cy="544188"/>
              </a:xfrm>
              <a:prstGeom prst="rect">
                <a:avLst/>
              </a:prstGeom>
            </p:spPr>
            <p:txBody>
              <a:bodyPr wrap="square">
                <a:spAutoFit/>
              </a:bodyPr>
              <a:lstStyle/>
              <a:p>
                <a:pPr algn="just">
                  <a:lnSpc>
                    <a:spcPct val="100000"/>
                  </a:lnSpc>
                </a:pPr>
                <a14:m>
                  <m:oMath xmlns:m="http://schemas.openxmlformats.org/officeDocument/2006/math">
                    <m:r>
                      <a:rPr lang="tr-TR" b="1" i="1">
                        <a:solidFill>
                          <a:schemeClr val="tx2"/>
                        </a:solidFill>
                        <a:latin typeface="Cambria Math"/>
                      </a:rPr>
                      <m:t>𝑳</m:t>
                    </m:r>
                    <m:d>
                      <m:dPr>
                        <m:ctrlPr>
                          <a:rPr lang="tr-TR" b="1" i="1">
                            <a:solidFill>
                              <a:schemeClr val="tx2"/>
                            </a:solidFill>
                            <a:latin typeface="Cambria Math" panose="02040503050406030204" pitchFamily="18" charset="0"/>
                          </a:rPr>
                        </m:ctrlPr>
                      </m:dPr>
                      <m:e>
                        <m:r>
                          <a:rPr lang="tr-TR" b="1" i="1">
                            <a:solidFill>
                              <a:schemeClr val="tx2"/>
                            </a:solidFill>
                            <a:latin typeface="Cambria Math"/>
                          </a:rPr>
                          <m:t>𝒕</m:t>
                        </m:r>
                      </m:e>
                    </m:d>
                    <m:r>
                      <a:rPr lang="tr-TR" b="1" i="1">
                        <a:solidFill>
                          <a:schemeClr val="tx2"/>
                        </a:solidFill>
                        <a:latin typeface="Cambria Math"/>
                      </a:rPr>
                      <m:t>=</m:t>
                    </m:r>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𝑳</m:t>
                        </m:r>
                      </m:e>
                      <m:sub>
                        <m:r>
                          <a:rPr lang="tr-TR" b="1" i="1">
                            <a:solidFill>
                              <a:schemeClr val="tx2"/>
                            </a:solidFill>
                            <a:latin typeface="Cambria Math"/>
                          </a:rPr>
                          <m:t>𝟎</m:t>
                        </m:r>
                      </m:sub>
                    </m:sSub>
                    <m:sSup>
                      <m:sSupPr>
                        <m:ctrlPr>
                          <a:rPr lang="tr-TR" b="1" i="1">
                            <a:solidFill>
                              <a:schemeClr val="tx2"/>
                            </a:solidFill>
                            <a:latin typeface="Cambria Math" panose="02040503050406030204" pitchFamily="18" charset="0"/>
                          </a:rPr>
                        </m:ctrlPr>
                      </m:sSupPr>
                      <m:e>
                        <m:d>
                          <m:dPr>
                            <m:ctrlPr>
                              <a:rPr lang="tr-TR" b="1" i="1">
                                <a:solidFill>
                                  <a:schemeClr val="tx2"/>
                                </a:solidFill>
                                <a:latin typeface="Cambria Math" panose="02040503050406030204" pitchFamily="18" charset="0"/>
                              </a:rPr>
                            </m:ctrlPr>
                          </m:dPr>
                          <m:e>
                            <m:r>
                              <a:rPr lang="tr-TR" b="1" i="1">
                                <a:solidFill>
                                  <a:schemeClr val="tx2"/>
                                </a:solidFill>
                                <a:latin typeface="Cambria Math"/>
                              </a:rPr>
                              <m:t>𝟏</m:t>
                            </m:r>
                            <m:r>
                              <a:rPr lang="tr-TR" b="1" i="1">
                                <a:solidFill>
                                  <a:schemeClr val="tx2"/>
                                </a:solidFill>
                                <a:latin typeface="Cambria Math"/>
                              </a:rPr>
                              <m:t>+</m:t>
                            </m:r>
                            <m:f>
                              <m:fPr>
                                <m:ctrlPr>
                                  <a:rPr lang="tr-TR" b="1" i="1">
                                    <a:solidFill>
                                      <a:schemeClr val="tx2"/>
                                    </a:solidFill>
                                    <a:latin typeface="Cambria Math" panose="02040503050406030204" pitchFamily="18" charset="0"/>
                                  </a:rPr>
                                </m:ctrlPr>
                              </m:fPr>
                              <m:num>
                                <m:r>
                                  <a:rPr lang="tr-TR" b="1" i="1">
                                    <a:solidFill>
                                      <a:schemeClr val="tx2"/>
                                    </a:solidFill>
                                    <a:latin typeface="Cambria Math"/>
                                  </a:rPr>
                                  <m:t>𝒕</m:t>
                                </m:r>
                                <m:r>
                                  <a:rPr lang="tr-TR" b="1" i="1">
                                    <a:solidFill>
                                      <a:schemeClr val="tx2"/>
                                    </a:solidFill>
                                    <a:latin typeface="Cambria Math"/>
                                  </a:rPr>
                                  <m:t>−</m:t>
                                </m:r>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𝒕</m:t>
                                    </m:r>
                                  </m:e>
                                  <m:sub>
                                    <m:r>
                                      <a:rPr lang="tr-TR" b="1" i="1">
                                        <a:solidFill>
                                          <a:schemeClr val="tx2"/>
                                        </a:solidFill>
                                        <a:latin typeface="Cambria Math"/>
                                      </a:rPr>
                                      <m:t>𝟎</m:t>
                                    </m:r>
                                  </m:sub>
                                </m:sSub>
                              </m:num>
                              <m:den>
                                <m:r>
                                  <a:rPr lang="tr-TR" b="1" i="1">
                                    <a:solidFill>
                                      <a:schemeClr val="tx2"/>
                                    </a:solidFill>
                                    <a:latin typeface="Cambria Math"/>
                                    <a:ea typeface="Cambria Math"/>
                                  </a:rPr>
                                  <m:t>𝝉</m:t>
                                </m:r>
                              </m:den>
                            </m:f>
                          </m:e>
                        </m:d>
                      </m:e>
                      <m:sup>
                        <m:r>
                          <a:rPr lang="tr-TR" b="1" i="1">
                            <a:solidFill>
                              <a:schemeClr val="tx2"/>
                            </a:solidFill>
                            <a:latin typeface="Cambria Math"/>
                          </a:rPr>
                          <m:t>−</m:t>
                        </m:r>
                        <m:r>
                          <a:rPr lang="tr-TR" b="1" i="1">
                            <a:solidFill>
                              <a:schemeClr val="tx2"/>
                            </a:solidFill>
                            <a:latin typeface="Cambria Math"/>
                            <a:ea typeface="Cambria Math"/>
                          </a:rPr>
                          <m:t>∝</m:t>
                        </m:r>
                      </m:sup>
                    </m:sSup>
                  </m:oMath>
                </a14:m>
                <a:r>
                  <a:rPr lang="tr-TR" b="1" dirty="0">
                    <a:solidFill>
                      <a:schemeClr val="tx2"/>
                    </a:solidFill>
                    <a:latin typeface="Calibri"/>
                  </a:rPr>
                  <a:t>, </a:t>
                </a:r>
                <a14:m>
                  <m:oMath xmlns:m="http://schemas.openxmlformats.org/officeDocument/2006/math">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𝒕</m:t>
                        </m:r>
                      </m:e>
                      <m:sub>
                        <m:r>
                          <a:rPr lang="tr-TR" b="1" i="1">
                            <a:solidFill>
                              <a:schemeClr val="tx2"/>
                            </a:solidFill>
                            <a:latin typeface="Cambria Math"/>
                          </a:rPr>
                          <m:t>𝟎</m:t>
                        </m:r>
                      </m:sub>
                    </m:sSub>
                    <m:r>
                      <a:rPr lang="tr-TR" b="1" i="1">
                        <a:solidFill>
                          <a:schemeClr val="tx2"/>
                        </a:solidFill>
                        <a:latin typeface="Cambria Math"/>
                      </a:rPr>
                      <m:t>&lt;</m:t>
                    </m:r>
                    <m:r>
                      <a:rPr lang="tr-TR" b="1" i="1">
                        <a:solidFill>
                          <a:schemeClr val="tx2"/>
                        </a:solidFill>
                        <a:latin typeface="Cambria Math"/>
                      </a:rPr>
                      <m:t>𝒕</m:t>
                    </m:r>
                    <m:r>
                      <a:rPr lang="tr-TR" b="1" i="1">
                        <a:solidFill>
                          <a:schemeClr val="tx2"/>
                        </a:solidFill>
                        <a:latin typeface="Cambria Math"/>
                      </a:rPr>
                      <m:t>&lt;</m:t>
                    </m:r>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𝒕</m:t>
                        </m:r>
                      </m:e>
                      <m:sub>
                        <m:r>
                          <a:rPr lang="tr-TR" b="1" i="1">
                            <a:solidFill>
                              <a:schemeClr val="tx2"/>
                            </a:solidFill>
                            <a:latin typeface="Cambria Math"/>
                          </a:rPr>
                          <m:t>𝒌𝒏𝒆𝒆</m:t>
                        </m:r>
                      </m:sub>
                    </m:sSub>
                  </m:oMath>
                </a14:m>
                <a:r>
                  <a:rPr lang="tr-TR" b="1" dirty="0">
                    <a:solidFill>
                      <a:schemeClr val="tx2"/>
                    </a:solidFill>
                    <a:latin typeface="Calibri"/>
                  </a:rPr>
                  <a:t>,</a:t>
                </a:r>
              </a:p>
            </p:txBody>
          </p:sp>
        </mc:Choice>
        <mc:Fallback xmlns="">
          <p:sp>
            <p:nvSpPr>
              <p:cNvPr id="3" name="Rectangle 2"/>
              <p:cNvSpPr>
                <a:spLocks noRot="1" noChangeAspect="1" noMove="1" noResize="1" noEditPoints="1" noAdjustHandles="1" noChangeArrowheads="1" noChangeShapeType="1" noTextEdit="1"/>
              </p:cNvSpPr>
              <p:nvPr/>
            </p:nvSpPr>
            <p:spPr>
              <a:xfrm>
                <a:off x="107504" y="2199711"/>
                <a:ext cx="5040560" cy="544188"/>
              </a:xfrm>
              <a:prstGeom prst="rect">
                <a:avLst/>
              </a:prstGeom>
              <a:blipFill rotWithShape="1">
                <a:blip r:embed="rId5"/>
                <a:stretch>
                  <a:fillRect b="-561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131241" y="2151685"/>
                <a:ext cx="5040560" cy="640240"/>
              </a:xfrm>
              <a:prstGeom prst="rect">
                <a:avLst/>
              </a:prstGeom>
            </p:spPr>
            <p:txBody>
              <a:bodyPr wrap="square">
                <a:spAutoFit/>
              </a:bodyPr>
              <a:lstStyle/>
              <a:p>
                <a:pPr algn="just">
                  <a:lnSpc>
                    <a:spcPct val="100000"/>
                  </a:lnSpc>
                </a:pPr>
                <a14:m>
                  <m:oMathPara xmlns:m="http://schemas.openxmlformats.org/officeDocument/2006/math">
                    <m:oMathParaPr>
                      <m:jc m:val="centerGroup"/>
                    </m:oMathParaPr>
                    <m:oMath xmlns:m="http://schemas.openxmlformats.org/officeDocument/2006/math">
                      <m:sSub>
                        <m:sSubPr>
                          <m:ctrlPr>
                            <a:rPr lang="tr-TR" b="1" i="1" smtClean="0">
                              <a:solidFill>
                                <a:schemeClr val="tx2"/>
                              </a:solidFill>
                              <a:latin typeface="Cambria Math" panose="02040503050406030204" pitchFamily="18" charset="0"/>
                            </a:rPr>
                          </m:ctrlPr>
                        </m:sSubPr>
                        <m:e>
                          <m:r>
                            <a:rPr lang="tr-TR" b="1" i="1" smtClean="0">
                              <a:solidFill>
                                <a:schemeClr val="tx2"/>
                              </a:solidFill>
                              <a:latin typeface="Cambria Math"/>
                            </a:rPr>
                            <m:t>𝑳</m:t>
                          </m:r>
                        </m:e>
                        <m:sub>
                          <m:r>
                            <a:rPr lang="tr-TR" b="1" i="1" smtClean="0">
                              <a:solidFill>
                                <a:schemeClr val="tx2"/>
                              </a:solidFill>
                              <a:latin typeface="Cambria Math"/>
                            </a:rPr>
                            <m:t>𝒙</m:t>
                          </m:r>
                        </m:sub>
                      </m:sSub>
                      <m:d>
                        <m:dPr>
                          <m:ctrlPr>
                            <a:rPr lang="tr-TR" b="1" i="1">
                              <a:solidFill>
                                <a:schemeClr val="tx2"/>
                              </a:solidFill>
                              <a:latin typeface="Cambria Math" panose="02040503050406030204" pitchFamily="18" charset="0"/>
                            </a:rPr>
                          </m:ctrlPr>
                        </m:dPr>
                        <m:e>
                          <m:r>
                            <a:rPr lang="tr-TR" b="1" i="1">
                              <a:solidFill>
                                <a:schemeClr val="tx2"/>
                              </a:solidFill>
                              <a:latin typeface="Cambria Math"/>
                            </a:rPr>
                            <m:t>𝒕</m:t>
                          </m:r>
                        </m:e>
                      </m:d>
                      <m:r>
                        <a:rPr lang="tr-TR" b="1" i="1">
                          <a:solidFill>
                            <a:schemeClr val="tx2"/>
                          </a:solidFill>
                          <a:latin typeface="Cambria Math"/>
                        </a:rPr>
                        <m:t>=</m:t>
                      </m:r>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𝑳</m:t>
                          </m:r>
                        </m:e>
                        <m:sub>
                          <m:r>
                            <a:rPr lang="tr-TR" b="1" i="1">
                              <a:solidFill>
                                <a:schemeClr val="tx2"/>
                              </a:solidFill>
                              <a:latin typeface="Cambria Math"/>
                            </a:rPr>
                            <m:t>𝟎</m:t>
                          </m:r>
                        </m:sub>
                      </m:sSub>
                      <m:sSup>
                        <m:sSupPr>
                          <m:ctrlPr>
                            <a:rPr lang="tr-TR" b="1" i="1">
                              <a:solidFill>
                                <a:schemeClr val="tx2"/>
                              </a:solidFill>
                              <a:latin typeface="Cambria Math" panose="02040503050406030204" pitchFamily="18" charset="0"/>
                            </a:rPr>
                          </m:ctrlPr>
                        </m:sSupPr>
                        <m:e>
                          <m:d>
                            <m:dPr>
                              <m:ctrlPr>
                                <a:rPr lang="tr-TR" b="1" i="1">
                                  <a:solidFill>
                                    <a:schemeClr val="tx2"/>
                                  </a:solidFill>
                                  <a:latin typeface="Cambria Math" panose="02040503050406030204" pitchFamily="18" charset="0"/>
                                </a:rPr>
                              </m:ctrlPr>
                            </m:dPr>
                            <m:e>
                              <m:r>
                                <a:rPr lang="tr-TR" b="1" i="1">
                                  <a:solidFill>
                                    <a:schemeClr val="tx2"/>
                                  </a:solidFill>
                                  <a:latin typeface="Cambria Math"/>
                                </a:rPr>
                                <m:t>𝟏</m:t>
                              </m:r>
                              <m:r>
                                <a:rPr lang="tr-TR" b="1" i="1">
                                  <a:solidFill>
                                    <a:schemeClr val="tx2"/>
                                  </a:solidFill>
                                  <a:latin typeface="Cambria Math"/>
                                </a:rPr>
                                <m:t>+</m:t>
                              </m:r>
                              <m:f>
                                <m:fPr>
                                  <m:ctrlPr>
                                    <a:rPr lang="tr-TR" b="1" i="1">
                                      <a:solidFill>
                                        <a:schemeClr val="tx2"/>
                                      </a:solidFill>
                                      <a:latin typeface="Cambria Math" panose="02040503050406030204" pitchFamily="18" charset="0"/>
                                    </a:rPr>
                                  </m:ctrlPr>
                                </m:fPr>
                                <m:num>
                                  <m:r>
                                    <a:rPr lang="tr-TR" b="1" i="1">
                                      <a:solidFill>
                                        <a:schemeClr val="tx2"/>
                                      </a:solidFill>
                                      <a:latin typeface="Cambria Math"/>
                                    </a:rPr>
                                    <m:t>𝒕</m:t>
                                  </m:r>
                                  <m:r>
                                    <a:rPr lang="tr-TR" b="1" i="1">
                                      <a:solidFill>
                                        <a:schemeClr val="tx2"/>
                                      </a:solidFill>
                                      <a:latin typeface="Cambria Math"/>
                                    </a:rPr>
                                    <m:t>−</m:t>
                                  </m:r>
                                  <m:sSub>
                                    <m:sSubPr>
                                      <m:ctrlPr>
                                        <a:rPr lang="tr-TR" b="1" i="1">
                                          <a:solidFill>
                                            <a:schemeClr val="tx2"/>
                                          </a:solidFill>
                                          <a:latin typeface="Cambria Math" panose="02040503050406030204" pitchFamily="18" charset="0"/>
                                        </a:rPr>
                                      </m:ctrlPr>
                                    </m:sSubPr>
                                    <m:e>
                                      <m:r>
                                        <a:rPr lang="tr-TR" b="1" i="1">
                                          <a:solidFill>
                                            <a:schemeClr val="tx2"/>
                                          </a:solidFill>
                                          <a:latin typeface="Cambria Math"/>
                                        </a:rPr>
                                        <m:t>𝒕</m:t>
                                      </m:r>
                                    </m:e>
                                    <m:sub>
                                      <m:r>
                                        <a:rPr lang="tr-TR" b="1" i="1">
                                          <a:solidFill>
                                            <a:schemeClr val="tx2"/>
                                          </a:solidFill>
                                          <a:latin typeface="Cambria Math"/>
                                        </a:rPr>
                                        <m:t>𝟎</m:t>
                                      </m:r>
                                    </m:sub>
                                  </m:sSub>
                                </m:num>
                                <m:den>
                                  <m:r>
                                    <a:rPr lang="tr-TR" b="1" i="1">
                                      <a:solidFill>
                                        <a:schemeClr val="tx2"/>
                                      </a:solidFill>
                                      <a:latin typeface="Cambria Math"/>
                                      <a:ea typeface="Cambria Math"/>
                                    </a:rPr>
                                    <m:t>𝝉</m:t>
                                  </m:r>
                                </m:den>
                              </m:f>
                            </m:e>
                          </m:d>
                        </m:e>
                        <m:sup>
                          <m:r>
                            <a:rPr lang="tr-TR" b="1" i="1">
                              <a:solidFill>
                                <a:schemeClr val="tx2"/>
                              </a:solidFill>
                              <a:latin typeface="Cambria Math"/>
                            </a:rPr>
                            <m:t>−</m:t>
                          </m:r>
                          <m:r>
                            <a:rPr lang="tr-TR" b="1" i="1">
                              <a:solidFill>
                                <a:schemeClr val="tx2"/>
                              </a:solidFill>
                              <a:latin typeface="Cambria Math"/>
                              <a:ea typeface="Cambria Math"/>
                            </a:rPr>
                            <m:t>∝</m:t>
                          </m:r>
                        </m:sup>
                      </m:sSup>
                      <m:r>
                        <a:rPr lang="tr-TR" b="1" i="1" smtClean="0">
                          <a:solidFill>
                            <a:schemeClr val="tx2"/>
                          </a:solidFill>
                          <a:latin typeface="Cambria Math"/>
                          <a:ea typeface="Cambria Math"/>
                        </a:rPr>
                        <m:t>×</m:t>
                      </m:r>
                      <m:r>
                        <a:rPr lang="tr-TR" b="1" i="1" smtClean="0">
                          <a:solidFill>
                            <a:schemeClr val="tx2"/>
                          </a:solidFill>
                          <a:latin typeface="Cambria Math"/>
                          <a:ea typeface="Cambria Math"/>
                        </a:rPr>
                        <m:t>𝒇</m:t>
                      </m:r>
                      <m:d>
                        <m:dPr>
                          <m:ctrlPr>
                            <a:rPr lang="tr-TR" b="1" i="1" smtClean="0">
                              <a:solidFill>
                                <a:schemeClr val="tx2"/>
                              </a:solidFill>
                              <a:latin typeface="Cambria Math" panose="02040503050406030204" pitchFamily="18" charset="0"/>
                              <a:ea typeface="Cambria Math"/>
                            </a:rPr>
                          </m:ctrlPr>
                        </m:dPr>
                        <m:e>
                          <m:r>
                            <a:rPr lang="tr-TR" b="1" i="1" smtClean="0">
                              <a:solidFill>
                                <a:schemeClr val="tx2"/>
                              </a:solidFill>
                              <a:latin typeface="Cambria Math"/>
                              <a:ea typeface="Cambria Math"/>
                            </a:rPr>
                            <m:t>𝒕</m:t>
                          </m:r>
                        </m:e>
                      </m:d>
                    </m:oMath>
                  </m:oMathPara>
                </a14:m>
                <a:endParaRPr lang="tr-TR" b="1" dirty="0" smtClean="0">
                  <a:solidFill>
                    <a:schemeClr val="tx2"/>
                  </a:solidFill>
                  <a:latin typeface="Calibri"/>
                  <a:ea typeface="Cambria Math"/>
                </a:endParaRPr>
              </a:p>
            </p:txBody>
          </p:sp>
        </mc:Choice>
        <mc:Fallback xmlns="">
          <p:sp>
            <p:nvSpPr>
              <p:cNvPr id="11" name="Rectangle 10"/>
              <p:cNvSpPr>
                <a:spLocks noRot="1" noChangeAspect="1" noMove="1" noResize="1" noEditPoints="1" noAdjustHandles="1" noChangeArrowheads="1" noChangeShapeType="1" noTextEdit="1"/>
              </p:cNvSpPr>
              <p:nvPr/>
            </p:nvSpPr>
            <p:spPr>
              <a:xfrm>
                <a:off x="4131241" y="2151685"/>
                <a:ext cx="5040560" cy="640240"/>
              </a:xfrm>
              <a:prstGeom prst="rect">
                <a:avLst/>
              </a:prstGeom>
              <a:blipFill rotWithShape="1">
                <a:blip r:embed="rId6"/>
                <a:stretch>
                  <a:fillRect/>
                </a:stretch>
              </a:blipFill>
            </p:spPr>
            <p:txBody>
              <a:bodyPr/>
              <a:lstStyle/>
              <a:p>
                <a:r>
                  <a:rPr lang="tr-TR">
                    <a:noFill/>
                  </a:rPr>
                  <a:t> </a:t>
                </a:r>
              </a:p>
            </p:txBody>
          </p:sp>
        </mc:Fallback>
      </mc:AlternateContent>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2722387"/>
            <a:ext cx="4392488" cy="361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5976" y="2791925"/>
            <a:ext cx="4436590" cy="357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12676" y="6385896"/>
            <a:ext cx="7974632" cy="307777"/>
          </a:xfrm>
          <a:prstGeom prst="rect">
            <a:avLst/>
          </a:prstGeom>
        </p:spPr>
        <p:txBody>
          <a:bodyPr wrap="square">
            <a:spAutoFit/>
          </a:bodyPr>
          <a:lstStyle/>
          <a:p>
            <a:r>
              <a:rPr lang="it-IT" sz="1400" b="1" dirty="0">
                <a:solidFill>
                  <a:schemeClr val="tx2">
                    <a:lumMod val="75000"/>
                  </a:schemeClr>
                </a:solidFill>
              </a:rPr>
              <a:t>Campana, S., </a:t>
            </a:r>
            <a:r>
              <a:rPr lang="it-IT" sz="1400" b="1" dirty="0" smtClean="0">
                <a:solidFill>
                  <a:schemeClr val="tx2">
                    <a:lumMod val="75000"/>
                  </a:schemeClr>
                </a:solidFill>
              </a:rPr>
              <a:t>et </a:t>
            </a:r>
            <a:r>
              <a:rPr lang="it-IT" sz="1400" b="1" dirty="0">
                <a:solidFill>
                  <a:schemeClr val="tx2">
                    <a:lumMod val="75000"/>
                  </a:schemeClr>
                </a:solidFill>
              </a:rPr>
              <a:t>al. </a:t>
            </a:r>
            <a:r>
              <a:rPr lang="it-IT" sz="1400" b="1" dirty="0" smtClean="0">
                <a:solidFill>
                  <a:schemeClr val="tx2">
                    <a:lumMod val="75000"/>
                  </a:schemeClr>
                </a:solidFill>
              </a:rPr>
              <a:t>2014,</a:t>
            </a:r>
            <a:r>
              <a:rPr lang="tr-TR" sz="1400" b="1" dirty="0" smtClean="0">
                <a:solidFill>
                  <a:schemeClr val="tx2">
                    <a:lumMod val="75000"/>
                  </a:schemeClr>
                </a:solidFill>
              </a:rPr>
              <a:t> MNRAS</a:t>
            </a:r>
            <a:r>
              <a:rPr lang="tr-TR" sz="1400" b="1" dirty="0">
                <a:solidFill>
                  <a:schemeClr val="tx2">
                    <a:lumMod val="75000"/>
                  </a:schemeClr>
                </a:solidFill>
              </a:rPr>
              <a:t>, 441, 1984</a:t>
            </a:r>
          </a:p>
        </p:txBody>
      </p:sp>
    </p:spTree>
    <p:extLst>
      <p:ext uri="{BB962C8B-B14F-4D97-AF65-F5344CB8AC3E}">
        <p14:creationId xmlns:p14="http://schemas.microsoft.com/office/powerpoint/2010/main" val="45189198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Shape 1"/>
          <p:cNvSpPr txBox="1"/>
          <p:nvPr/>
        </p:nvSpPr>
        <p:spPr>
          <a:xfrm>
            <a:off x="6553080" y="6356520"/>
            <a:ext cx="2133360" cy="364680"/>
          </a:xfrm>
          <a:prstGeom prst="rect">
            <a:avLst/>
          </a:prstGeom>
        </p:spPr>
        <p:txBody>
          <a:bodyPr anchor="ctr"/>
          <a:lstStyle/>
          <a:p>
            <a:fld id="{60B36261-7AF0-4CF2-875A-FA2E646E2CCA}" type="slidenum">
              <a:rPr lang="en-US" sz="1200">
                <a:solidFill>
                  <a:srgbClr val="8B8B8B"/>
                </a:solidFill>
                <a:latin typeface="Calibri"/>
              </a:rPr>
              <a:pPr/>
              <a:t>18</a:t>
            </a:fld>
            <a:endParaRPr>
              <a:solidFill>
                <a:prstClr val="black"/>
              </a:solidFill>
            </a:endParaRPr>
          </a:p>
        </p:txBody>
      </p:sp>
      <p:sp>
        <p:nvSpPr>
          <p:cNvPr id="105" name="CustomShape 2"/>
          <p:cNvSpPr/>
          <p:nvPr/>
        </p:nvSpPr>
        <p:spPr>
          <a:xfrm>
            <a:off x="657360" y="357120"/>
            <a:ext cx="7772040" cy="2207784"/>
          </a:xfrm>
          <a:prstGeom prst="rect">
            <a:avLst/>
          </a:prstGeom>
          <a:noFill/>
          <a:ln>
            <a:noFill/>
          </a:ln>
        </p:spPr>
        <p:txBody>
          <a:bodyPr lIns="90000" tIns="45000" rIns="90000" bIns="45000"/>
          <a:lstStyle/>
          <a:p>
            <a:r>
              <a:rPr lang="en-US" sz="4000" b="1" dirty="0">
                <a:solidFill>
                  <a:srgbClr val="1F497D"/>
                </a:solidFill>
                <a:latin typeface="Calibri"/>
              </a:rPr>
              <a:t> </a:t>
            </a:r>
            <a:r>
              <a:rPr lang="en-US" sz="3600" b="1" dirty="0">
                <a:solidFill>
                  <a:srgbClr val="1F497D"/>
                </a:solidFill>
                <a:latin typeface="Calibri"/>
              </a:rPr>
              <a:t>Observation and Data </a:t>
            </a:r>
            <a:r>
              <a:rPr lang="en-US" sz="3600" b="1" dirty="0" smtClean="0">
                <a:solidFill>
                  <a:srgbClr val="1F497D"/>
                </a:solidFill>
                <a:latin typeface="Calibri"/>
              </a:rPr>
              <a:t>Analysis</a:t>
            </a:r>
            <a:endParaRPr lang="tr-TR" sz="3600" b="1" dirty="0" smtClean="0">
              <a:solidFill>
                <a:srgbClr val="1F497D"/>
              </a:solidFill>
              <a:latin typeface="Calibri"/>
            </a:endParaRPr>
          </a:p>
          <a:p>
            <a:r>
              <a:rPr lang="tr-TR" sz="2800" b="1" i="1" dirty="0" smtClean="0">
                <a:solidFill>
                  <a:srgbClr val="1F497D"/>
                </a:solidFill>
                <a:latin typeface="Comic Sans MS" pitchFamily="66" charset="0"/>
              </a:rPr>
              <a:t>However...</a:t>
            </a:r>
            <a:endParaRPr sz="1400" i="1" dirty="0">
              <a:solidFill>
                <a:prstClr val="black"/>
              </a:solidFill>
              <a:latin typeface="Comic Sans MS" pitchFamily="66" charset="0"/>
            </a:endParaRPr>
          </a:p>
        </p:txBody>
      </p:sp>
      <p:sp>
        <p:nvSpPr>
          <p:cNvPr id="6" name="CustomShape 3"/>
          <p:cNvSpPr/>
          <p:nvPr/>
        </p:nvSpPr>
        <p:spPr>
          <a:xfrm>
            <a:off x="282552" y="1556792"/>
            <a:ext cx="8681936" cy="4729548"/>
          </a:xfrm>
          <a:prstGeom prst="rect">
            <a:avLst/>
          </a:prstGeom>
          <a:solidFill>
            <a:srgbClr val="FFFFFF"/>
          </a:solidFill>
          <a:ln>
            <a:noFill/>
          </a:ln>
        </p:spPr>
        <p:txBody>
          <a:bodyPr lIns="90000" tIns="45000" rIns="90000" bIns="45000"/>
          <a:lstStyle/>
          <a:p>
            <a:pPr algn="just">
              <a:spcBef>
                <a:spcPts val="300"/>
              </a:spcBef>
              <a:spcAft>
                <a:spcPts val="300"/>
              </a:spcAft>
            </a:pPr>
            <a:r>
              <a:rPr lang="tr-TR" b="1" dirty="0" smtClean="0">
                <a:solidFill>
                  <a:srgbClr val="1F497D"/>
                </a:solidFill>
              </a:rPr>
              <a:t>T</a:t>
            </a:r>
            <a:r>
              <a:rPr lang="en-GB" b="1" dirty="0" smtClean="0">
                <a:solidFill>
                  <a:srgbClr val="1F497D"/>
                </a:solidFill>
              </a:rPr>
              <a:t>he </a:t>
            </a:r>
            <a:r>
              <a:rPr lang="en-GB" b="1" dirty="0">
                <a:solidFill>
                  <a:srgbClr val="1F497D"/>
                </a:solidFill>
              </a:rPr>
              <a:t>X-ray light does not only come from the pole but also few percentage of total luminosity we take, comes from the disk. To </a:t>
            </a:r>
            <a:r>
              <a:rPr lang="en-GB" b="1" dirty="0" err="1" smtClean="0">
                <a:solidFill>
                  <a:srgbClr val="1F497D"/>
                </a:solidFill>
              </a:rPr>
              <a:t>lin</a:t>
            </a:r>
            <a:r>
              <a:rPr lang="tr-TR" b="1" dirty="0" smtClean="0">
                <a:solidFill>
                  <a:srgbClr val="1F497D"/>
                </a:solidFill>
              </a:rPr>
              <a:t>k </a:t>
            </a:r>
            <a:r>
              <a:rPr lang="en-GB" b="1" dirty="0">
                <a:solidFill>
                  <a:srgbClr val="1F497D"/>
                </a:solidFill>
              </a:rPr>
              <a:t>the light curve to </a:t>
            </a:r>
            <a:r>
              <a:rPr lang="en-GB" b="1" dirty="0" smtClean="0">
                <a:solidFill>
                  <a:srgbClr val="1F497D"/>
                </a:solidFill>
              </a:rPr>
              <a:t>the</a:t>
            </a:r>
            <a:r>
              <a:rPr lang="tr-TR" b="1" dirty="0" smtClean="0">
                <a:solidFill>
                  <a:srgbClr val="1F497D"/>
                </a:solidFill>
              </a:rPr>
              <a:t> propeller</a:t>
            </a:r>
            <a:r>
              <a:rPr lang="tr-TR" b="1" dirty="0">
                <a:solidFill>
                  <a:srgbClr val="1F497D"/>
                </a:solidFill>
              </a:rPr>
              <a:t> </a:t>
            </a:r>
            <a:r>
              <a:rPr lang="en-GB" b="1" dirty="0" smtClean="0">
                <a:solidFill>
                  <a:srgbClr val="1F497D"/>
                </a:solidFill>
              </a:rPr>
              <a:t>stage</a:t>
            </a:r>
            <a:r>
              <a:rPr lang="en-GB" b="1" dirty="0">
                <a:solidFill>
                  <a:srgbClr val="1F497D"/>
                </a:solidFill>
              </a:rPr>
              <a:t>, one should first separate the light comes </a:t>
            </a:r>
            <a:r>
              <a:rPr lang="en-GB" b="1" dirty="0" smtClean="0">
                <a:solidFill>
                  <a:srgbClr val="1F497D"/>
                </a:solidFill>
              </a:rPr>
              <a:t>from</a:t>
            </a:r>
            <a:r>
              <a:rPr lang="tr-TR" b="1" dirty="0" smtClean="0">
                <a:solidFill>
                  <a:srgbClr val="1F497D"/>
                </a:solidFill>
              </a:rPr>
              <a:t> </a:t>
            </a:r>
            <a:r>
              <a:rPr lang="en-GB" b="1" dirty="0" smtClean="0">
                <a:solidFill>
                  <a:srgbClr val="1F497D"/>
                </a:solidFill>
              </a:rPr>
              <a:t>the pole</a:t>
            </a:r>
            <a:r>
              <a:rPr lang="tr-TR" b="1" dirty="0" smtClean="0">
                <a:solidFill>
                  <a:srgbClr val="1F497D"/>
                </a:solidFill>
              </a:rPr>
              <a:t> </a:t>
            </a:r>
            <a:r>
              <a:rPr lang="en-GB" b="1" dirty="0" smtClean="0">
                <a:solidFill>
                  <a:srgbClr val="1F497D"/>
                </a:solidFill>
              </a:rPr>
              <a:t>caused </a:t>
            </a:r>
            <a:r>
              <a:rPr lang="en-GB" b="1" dirty="0">
                <a:solidFill>
                  <a:srgbClr val="1F497D"/>
                </a:solidFill>
              </a:rPr>
              <a:t>by an accretion and obtain a light curve only for magnetic pole.</a:t>
            </a:r>
            <a:endParaRPr lang="tr-TR" b="1" dirty="0" smtClean="0">
              <a:solidFill>
                <a:srgbClr val="1F497D"/>
              </a:solidFill>
            </a:endParaRPr>
          </a:p>
          <a:p>
            <a:pPr>
              <a:spcBef>
                <a:spcPts val="300"/>
              </a:spcBef>
              <a:spcAft>
                <a:spcPts val="300"/>
              </a:spcAft>
            </a:pPr>
            <a:endParaRPr lang="tr-TR" b="1" dirty="0" smtClean="0">
              <a:solidFill>
                <a:srgbClr val="1F497D"/>
              </a:solidFill>
            </a:endParaRPr>
          </a:p>
          <a:p>
            <a:pPr marL="87313" indent="-87313">
              <a:spcBef>
                <a:spcPts val="300"/>
              </a:spcBef>
              <a:spcAft>
                <a:spcPts val="300"/>
              </a:spcAft>
              <a:buFont typeface="Arial" panose="020B0604020202020204" pitchFamily="34" charset="0"/>
              <a:buChar char="•"/>
            </a:pPr>
            <a:r>
              <a:rPr lang="tr-TR" b="1" dirty="0" smtClean="0">
                <a:solidFill>
                  <a:srgbClr val="1F497D"/>
                </a:solidFill>
              </a:rPr>
              <a:t> RXTE/PCA observation of 2000 and 2011 outbursts of Aql X-1</a:t>
            </a:r>
          </a:p>
          <a:p>
            <a:pPr>
              <a:spcBef>
                <a:spcPts val="300"/>
              </a:spcBef>
              <a:spcAft>
                <a:spcPts val="300"/>
              </a:spcAft>
            </a:pPr>
            <a:r>
              <a:rPr lang="tr-TR" b="1" dirty="0" smtClean="0">
                <a:solidFill>
                  <a:srgbClr val="1F497D"/>
                </a:solidFill>
              </a:rPr>
              <a:t>Model: </a:t>
            </a:r>
            <a:r>
              <a:rPr lang="tr-TR" b="1" i="1" dirty="0" smtClean="0">
                <a:solidFill>
                  <a:srgbClr val="1F497D"/>
                </a:solidFill>
              </a:rPr>
              <a:t>blackbody + diskblackbody + gauss</a:t>
            </a:r>
          </a:p>
          <a:p>
            <a:pPr marL="544513" lvl="1" indent="-188913">
              <a:spcBef>
                <a:spcPts val="300"/>
              </a:spcBef>
              <a:spcAft>
                <a:spcPts val="300"/>
              </a:spcAft>
              <a:buFont typeface="Arial" panose="020B0604020202020204" pitchFamily="34" charset="0"/>
              <a:buChar char="•"/>
            </a:pPr>
            <a:r>
              <a:rPr lang="tr-TR" b="1" i="1" dirty="0" err="1" smtClean="0">
                <a:solidFill>
                  <a:srgbClr val="1F497D"/>
                </a:solidFill>
              </a:rPr>
              <a:t>Blackbody</a:t>
            </a:r>
            <a:r>
              <a:rPr lang="tr-TR" b="1" i="1" dirty="0" smtClean="0">
                <a:solidFill>
                  <a:srgbClr val="1F497D"/>
                </a:solidFill>
              </a:rPr>
              <a:t> </a:t>
            </a:r>
            <a:r>
              <a:rPr lang="tr-TR" b="1" dirty="0" err="1" smtClean="0">
                <a:solidFill>
                  <a:srgbClr val="1F497D"/>
                </a:solidFill>
              </a:rPr>
              <a:t>represents</a:t>
            </a:r>
            <a:r>
              <a:rPr lang="tr-TR" b="1" dirty="0" smtClean="0">
                <a:solidFill>
                  <a:srgbClr val="1F497D"/>
                </a:solidFill>
              </a:rPr>
              <a:t> NS </a:t>
            </a:r>
            <a:r>
              <a:rPr lang="tr-TR" b="1" dirty="0" err="1" smtClean="0">
                <a:solidFill>
                  <a:srgbClr val="1F497D"/>
                </a:solidFill>
              </a:rPr>
              <a:t>poles</a:t>
            </a:r>
            <a:endParaRPr lang="tr-TR" b="1" dirty="0" smtClean="0">
              <a:solidFill>
                <a:srgbClr val="1F497D"/>
              </a:solidFill>
            </a:endParaRPr>
          </a:p>
          <a:p>
            <a:pPr marL="544513" lvl="1" indent="-188913">
              <a:spcBef>
                <a:spcPts val="300"/>
              </a:spcBef>
              <a:spcAft>
                <a:spcPts val="300"/>
              </a:spcAft>
              <a:buFont typeface="Arial" panose="020B0604020202020204" pitchFamily="34" charset="0"/>
              <a:buChar char="•"/>
            </a:pPr>
            <a:r>
              <a:rPr lang="tr-TR" b="1" i="1" dirty="0" smtClean="0">
                <a:solidFill>
                  <a:srgbClr val="1F497D"/>
                </a:solidFill>
              </a:rPr>
              <a:t>Disk blackbody </a:t>
            </a:r>
            <a:r>
              <a:rPr lang="tr-TR" b="1" dirty="0">
                <a:solidFill>
                  <a:srgbClr val="1F497D"/>
                </a:solidFill>
              </a:rPr>
              <a:t>represents </a:t>
            </a:r>
            <a:r>
              <a:rPr lang="tr-TR" b="1" dirty="0" smtClean="0">
                <a:solidFill>
                  <a:srgbClr val="1F497D"/>
                </a:solidFill>
              </a:rPr>
              <a:t>inner disk</a:t>
            </a:r>
          </a:p>
          <a:p>
            <a:pPr marL="544513" lvl="1" indent="-188913">
              <a:spcBef>
                <a:spcPts val="300"/>
              </a:spcBef>
              <a:spcAft>
                <a:spcPts val="300"/>
              </a:spcAft>
              <a:buFont typeface="Arial" panose="020B0604020202020204" pitchFamily="34" charset="0"/>
              <a:buChar char="•"/>
            </a:pPr>
            <a:r>
              <a:rPr lang="tr-TR" b="1" i="1" dirty="0" smtClean="0">
                <a:solidFill>
                  <a:srgbClr val="1F497D"/>
                </a:solidFill>
              </a:rPr>
              <a:t>Gauss </a:t>
            </a:r>
            <a:r>
              <a:rPr lang="tr-TR" b="1" dirty="0" smtClean="0">
                <a:solidFill>
                  <a:srgbClr val="1F497D"/>
                </a:solidFill>
              </a:rPr>
              <a:t>represents iron line</a:t>
            </a:r>
          </a:p>
          <a:p>
            <a:pPr>
              <a:spcBef>
                <a:spcPts val="300"/>
              </a:spcBef>
              <a:spcAft>
                <a:spcPts val="300"/>
              </a:spcAft>
            </a:pPr>
            <a:endParaRPr lang="tr-TR" b="1" dirty="0">
              <a:solidFill>
                <a:srgbClr val="1F497D"/>
              </a:solidFill>
            </a:endParaRPr>
          </a:p>
          <a:p>
            <a:pPr>
              <a:spcBef>
                <a:spcPts val="300"/>
              </a:spcBef>
              <a:spcAft>
                <a:spcPts val="300"/>
              </a:spcAft>
            </a:pPr>
            <a:endParaRPr lang="tr-TR" b="1" dirty="0">
              <a:solidFill>
                <a:srgbClr val="1F497D"/>
              </a:solidFill>
            </a:endParaRPr>
          </a:p>
          <a:p>
            <a:endParaRPr lang="tr-TR" dirty="0" smtClean="0">
              <a:solidFill>
                <a:prstClr val="black"/>
              </a:solidFill>
            </a:endParaRPr>
          </a:p>
          <a:p>
            <a:endParaRPr dirty="0">
              <a:solidFill>
                <a:prstClr val="black"/>
              </a:solidFill>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181808"/>
            <a:ext cx="2703730" cy="1649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994064" y="5929535"/>
            <a:ext cx="3289778" cy="215444"/>
          </a:xfrm>
          <a:prstGeom prst="rect">
            <a:avLst/>
          </a:prstGeom>
          <a:noFill/>
        </p:spPr>
        <p:txBody>
          <a:bodyPr wrap="square" rtlCol="0">
            <a:spAutoFit/>
          </a:bodyPr>
          <a:lstStyle/>
          <a:p>
            <a:pPr algn="r"/>
            <a:r>
              <a:rPr lang="tr-TR" sz="800" dirty="0" smtClean="0"/>
              <a:t>Accretion Power in Astrophysics, Juhan Frank</a:t>
            </a:r>
            <a:endParaRPr lang="tr-TR" sz="800" dirty="0"/>
          </a:p>
        </p:txBody>
      </p:sp>
    </p:spTree>
    <p:extLst>
      <p:ext uri="{BB962C8B-B14F-4D97-AF65-F5344CB8AC3E}">
        <p14:creationId xmlns:p14="http://schemas.microsoft.com/office/powerpoint/2010/main" val="3794825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Shape 1"/>
          <p:cNvSpPr txBox="1"/>
          <p:nvPr/>
        </p:nvSpPr>
        <p:spPr>
          <a:xfrm>
            <a:off x="6553080" y="6356520"/>
            <a:ext cx="2133360" cy="364680"/>
          </a:xfrm>
          <a:prstGeom prst="rect">
            <a:avLst/>
          </a:prstGeom>
        </p:spPr>
        <p:txBody>
          <a:bodyPr anchor="ctr"/>
          <a:lstStyle/>
          <a:p>
            <a:fld id="{A9DB3124-F85A-48EF-A164-AF5A636257B6}" type="slidenum">
              <a:rPr lang="en-US" sz="1200" smtClean="0">
                <a:solidFill>
                  <a:srgbClr val="8B8B8B"/>
                </a:solidFill>
                <a:latin typeface="Calibri"/>
              </a:rPr>
              <a:pPr/>
              <a:t>19</a:t>
            </a:fld>
            <a:endParaRPr dirty="0">
              <a:solidFill>
                <a:prstClr val="black"/>
              </a:solidFill>
            </a:endParaRPr>
          </a:p>
        </p:txBody>
      </p:sp>
      <p:sp>
        <p:nvSpPr>
          <p:cNvPr id="108" name="CustomShape 2"/>
          <p:cNvSpPr/>
          <p:nvPr/>
        </p:nvSpPr>
        <p:spPr>
          <a:xfrm>
            <a:off x="657360" y="357120"/>
            <a:ext cx="7772040" cy="856800"/>
          </a:xfrm>
          <a:prstGeom prst="rect">
            <a:avLst/>
          </a:prstGeom>
          <a:noFill/>
          <a:ln>
            <a:noFill/>
          </a:ln>
        </p:spPr>
        <p:txBody>
          <a:bodyPr lIns="90000" tIns="45000" rIns="90000" bIns="45000"/>
          <a:lstStyle/>
          <a:p>
            <a:r>
              <a:rPr lang="en-US" sz="4000" b="1" dirty="0">
                <a:solidFill>
                  <a:srgbClr val="1F497D"/>
                </a:solidFill>
                <a:latin typeface="Calibri"/>
              </a:rPr>
              <a:t> </a:t>
            </a:r>
            <a:r>
              <a:rPr lang="en-US" sz="3600" b="1" dirty="0">
                <a:solidFill>
                  <a:srgbClr val="1F497D"/>
                </a:solidFill>
                <a:latin typeface="Calibri"/>
              </a:rPr>
              <a:t>Observation and Data Analysis</a:t>
            </a:r>
            <a:endParaRPr dirty="0">
              <a:solidFill>
                <a:prstClr val="black"/>
              </a:solidFill>
            </a:endParaRPr>
          </a:p>
        </p:txBody>
      </p:sp>
      <p:sp>
        <p:nvSpPr>
          <p:cNvPr id="110" name="CustomShape 3"/>
          <p:cNvSpPr/>
          <p:nvPr/>
        </p:nvSpPr>
        <p:spPr>
          <a:xfrm>
            <a:off x="539552" y="5929200"/>
            <a:ext cx="8352928" cy="364680"/>
          </a:xfrm>
          <a:prstGeom prst="rect">
            <a:avLst/>
          </a:prstGeom>
          <a:solidFill>
            <a:srgbClr val="FFFFFF"/>
          </a:solidFill>
          <a:ln>
            <a:noFill/>
          </a:ln>
        </p:spPr>
        <p:txBody>
          <a:bodyPr lIns="90000" tIns="45000" rIns="90000" bIns="45000"/>
          <a:lstStyle/>
          <a:p>
            <a:r>
              <a:rPr lang="en-US" b="1" dirty="0">
                <a:solidFill>
                  <a:srgbClr val="1F497D"/>
                </a:solidFill>
              </a:rPr>
              <a:t>An example spectrum obtained by </a:t>
            </a:r>
            <a:r>
              <a:rPr lang="en-US" b="1" dirty="0" smtClean="0">
                <a:solidFill>
                  <a:srgbClr val="1F497D"/>
                </a:solidFill>
              </a:rPr>
              <a:t>RXTE/PCA</a:t>
            </a:r>
            <a:r>
              <a:rPr lang="tr-TR" b="1" dirty="0" smtClean="0">
                <a:solidFill>
                  <a:srgbClr val="1F497D"/>
                </a:solidFill>
              </a:rPr>
              <a:t>, the model is bb+diskbb+ga</a:t>
            </a:r>
            <a:endParaRPr dirty="0">
              <a:solidFill>
                <a:prstClr val="black"/>
              </a:solidFill>
            </a:endParaRPr>
          </a:p>
        </p:txBody>
      </p:sp>
      <p:pic>
        <p:nvPicPr>
          <p:cNvPr id="3" name="Picture 2"/>
          <p:cNvPicPr>
            <a:picLocks noChangeAspect="1"/>
          </p:cNvPicPr>
          <p:nvPr/>
        </p:nvPicPr>
        <p:blipFill>
          <a:blip r:embed="rId3"/>
          <a:stretch>
            <a:fillRect/>
          </a:stretch>
        </p:blipFill>
        <p:spPr>
          <a:xfrm rot="16200000">
            <a:off x="2108069" y="279249"/>
            <a:ext cx="4532678" cy="6373567"/>
          </a:xfrm>
          <a:prstGeom prst="rect">
            <a:avLst/>
          </a:prstGeom>
        </p:spPr>
      </p:pic>
    </p:spTree>
    <p:extLst>
      <p:ext uri="{BB962C8B-B14F-4D97-AF65-F5344CB8AC3E}">
        <p14:creationId xmlns:p14="http://schemas.microsoft.com/office/powerpoint/2010/main" val="4236103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Shape 1"/>
          <p:cNvSpPr txBox="1"/>
          <p:nvPr/>
        </p:nvSpPr>
        <p:spPr>
          <a:xfrm>
            <a:off x="6553080" y="6356520"/>
            <a:ext cx="2133360" cy="364680"/>
          </a:xfrm>
          <a:prstGeom prst="rect">
            <a:avLst/>
          </a:prstGeom>
        </p:spPr>
        <p:txBody>
          <a:bodyPr anchor="ctr"/>
          <a:lstStyle/>
          <a:p>
            <a:fld id="{45B8B2EA-F329-4EFA-92D2-D35A55F1F053}" type="slidenum">
              <a:rPr lang="en-US" sz="1200">
                <a:solidFill>
                  <a:srgbClr val="8B8B8B"/>
                </a:solidFill>
                <a:latin typeface="Calibri"/>
              </a:rPr>
              <a:pPr/>
              <a:t>2</a:t>
            </a:fld>
            <a:endParaRPr dirty="0">
              <a:solidFill>
                <a:prstClr val="black"/>
              </a:solidFill>
            </a:endParaRPr>
          </a:p>
        </p:txBody>
      </p:sp>
      <p:sp>
        <p:nvSpPr>
          <p:cNvPr id="83" name="CustomShape 2"/>
          <p:cNvSpPr/>
          <p:nvPr/>
        </p:nvSpPr>
        <p:spPr>
          <a:xfrm>
            <a:off x="395536" y="404664"/>
            <a:ext cx="8424936" cy="5734352"/>
          </a:xfrm>
          <a:prstGeom prst="rect">
            <a:avLst/>
          </a:prstGeom>
          <a:noFill/>
          <a:ln>
            <a:noFill/>
          </a:ln>
        </p:spPr>
        <p:txBody>
          <a:bodyPr lIns="90000" tIns="45000" rIns="90000" bIns="45000" anchor="ctr"/>
          <a:lstStyle/>
          <a:p>
            <a:r>
              <a:rPr lang="en-US" sz="3200" b="1" dirty="0">
                <a:solidFill>
                  <a:srgbClr val="1F497D"/>
                </a:solidFill>
                <a:latin typeface="Calibri"/>
              </a:rPr>
              <a:t>   </a:t>
            </a:r>
            <a:r>
              <a:rPr lang="en-US" sz="3200" b="1" i="1" dirty="0">
                <a:solidFill>
                  <a:srgbClr val="1F497D"/>
                </a:solidFill>
                <a:latin typeface="Calibri"/>
              </a:rPr>
              <a:t>Outline</a:t>
            </a:r>
            <a:r>
              <a:rPr lang="en-US" sz="3200" b="1" i="1" dirty="0" smtClean="0">
                <a:solidFill>
                  <a:srgbClr val="1F497D"/>
                </a:solidFill>
                <a:latin typeface="Calibri"/>
              </a:rPr>
              <a:t>:</a:t>
            </a:r>
            <a:endParaRPr lang="tr-TR" sz="3200" b="1" i="1" dirty="0" smtClean="0">
              <a:solidFill>
                <a:srgbClr val="1F497D"/>
              </a:solidFill>
              <a:latin typeface="Calibri"/>
            </a:endParaRPr>
          </a:p>
          <a:p>
            <a:endParaRPr sz="1400" dirty="0">
              <a:solidFill>
                <a:prstClr val="black"/>
              </a:solidFill>
            </a:endParaRPr>
          </a:p>
          <a:p>
            <a:pPr>
              <a:buFont typeface="Arial"/>
              <a:buChar char="•"/>
            </a:pPr>
            <a:r>
              <a:rPr lang="en-US" sz="2400" b="1" dirty="0" smtClean="0">
                <a:solidFill>
                  <a:srgbClr val="1F497D"/>
                </a:solidFill>
                <a:latin typeface="Calibri"/>
              </a:rPr>
              <a:t> </a:t>
            </a:r>
            <a:r>
              <a:rPr lang="tr-TR" sz="2400" b="1" dirty="0" smtClean="0">
                <a:solidFill>
                  <a:srgbClr val="1F497D"/>
                </a:solidFill>
                <a:latin typeface="Calibri"/>
              </a:rPr>
              <a:t>Introduction</a:t>
            </a:r>
          </a:p>
          <a:p>
            <a:pPr lvl="1">
              <a:buFont typeface="Arial"/>
              <a:buChar char="•"/>
            </a:pPr>
            <a:r>
              <a:rPr lang="tr-TR" sz="2400" dirty="0" smtClean="0">
                <a:solidFill>
                  <a:srgbClr val="1F497D"/>
                </a:solidFill>
                <a:latin typeface="Calibri"/>
              </a:rPr>
              <a:t> Low Mass X-ray Binaries</a:t>
            </a:r>
          </a:p>
          <a:p>
            <a:pPr lvl="1">
              <a:buFont typeface="Arial"/>
              <a:buChar char="•"/>
            </a:pPr>
            <a:r>
              <a:rPr lang="tr-TR" sz="2400" dirty="0">
                <a:solidFill>
                  <a:srgbClr val="1F497D"/>
                </a:solidFill>
                <a:latin typeface="Calibri"/>
              </a:rPr>
              <a:t> </a:t>
            </a:r>
            <a:r>
              <a:rPr lang="tr-TR" sz="2400" dirty="0" smtClean="0">
                <a:solidFill>
                  <a:srgbClr val="1F497D"/>
                </a:solidFill>
                <a:latin typeface="Calibri"/>
              </a:rPr>
              <a:t>Accreting Millisecond X-ray Pulsars</a:t>
            </a:r>
          </a:p>
          <a:p>
            <a:pPr marL="0" lvl="1">
              <a:buFont typeface="Arial"/>
              <a:buChar char="•"/>
            </a:pPr>
            <a:r>
              <a:rPr lang="tr-TR" sz="2400" b="1" dirty="0" smtClean="0">
                <a:solidFill>
                  <a:srgbClr val="1F497D"/>
                </a:solidFill>
                <a:latin typeface="Calibri"/>
              </a:rPr>
              <a:t> </a:t>
            </a:r>
            <a:r>
              <a:rPr lang="en-US" sz="2400" b="1" dirty="0" smtClean="0">
                <a:solidFill>
                  <a:srgbClr val="1F497D"/>
                </a:solidFill>
                <a:latin typeface="Calibri"/>
              </a:rPr>
              <a:t>Classification </a:t>
            </a:r>
            <a:r>
              <a:rPr lang="en-US" sz="2400" b="1" dirty="0">
                <a:solidFill>
                  <a:srgbClr val="1F497D"/>
                </a:solidFill>
                <a:latin typeface="Calibri"/>
              </a:rPr>
              <a:t>and Spectral Evolution of Outbursts of </a:t>
            </a:r>
            <a:r>
              <a:rPr lang="en-US" sz="2400" b="1" dirty="0" err="1">
                <a:solidFill>
                  <a:srgbClr val="1F497D"/>
                </a:solidFill>
                <a:latin typeface="Calibri"/>
              </a:rPr>
              <a:t>Aql</a:t>
            </a:r>
            <a:r>
              <a:rPr lang="en-US" sz="2400" b="1" dirty="0">
                <a:solidFill>
                  <a:srgbClr val="1F497D"/>
                </a:solidFill>
                <a:latin typeface="Calibri"/>
              </a:rPr>
              <a:t> </a:t>
            </a:r>
            <a:r>
              <a:rPr lang="en-US" sz="2400" b="1" dirty="0" smtClean="0">
                <a:solidFill>
                  <a:srgbClr val="1F497D"/>
                </a:solidFill>
                <a:latin typeface="Calibri"/>
              </a:rPr>
              <a:t>X-1</a:t>
            </a:r>
            <a:endParaRPr lang="tr-TR" sz="2400" b="1" dirty="0">
              <a:solidFill>
                <a:srgbClr val="1F497D"/>
              </a:solidFill>
              <a:latin typeface="Calibri"/>
            </a:endParaRPr>
          </a:p>
          <a:p>
            <a:pPr marL="0" lvl="1">
              <a:buFont typeface="Arial"/>
              <a:buChar char="•"/>
            </a:pPr>
            <a:r>
              <a:rPr lang="tr-TR" sz="2400" b="1" dirty="0" smtClean="0">
                <a:solidFill>
                  <a:srgbClr val="1F497D"/>
                </a:solidFill>
                <a:latin typeface="Calibri"/>
              </a:rPr>
              <a:t> Disk </a:t>
            </a:r>
            <a:r>
              <a:rPr lang="tr-TR" sz="2400" b="1" dirty="0">
                <a:solidFill>
                  <a:srgbClr val="1F497D"/>
                </a:solidFill>
                <a:latin typeface="Calibri"/>
              </a:rPr>
              <a:t>Structure of </a:t>
            </a:r>
            <a:r>
              <a:rPr lang="tr-TR" sz="2400" b="1" dirty="0" smtClean="0">
                <a:solidFill>
                  <a:srgbClr val="1F497D"/>
                </a:solidFill>
                <a:latin typeface="Calibri"/>
              </a:rPr>
              <a:t>LMXBs – </a:t>
            </a:r>
            <a:r>
              <a:rPr lang="tr-TR" sz="2400" b="1" dirty="0">
                <a:solidFill>
                  <a:srgbClr val="1F497D"/>
                </a:solidFill>
                <a:latin typeface="Calibri"/>
              </a:rPr>
              <a:t>Basic definitions</a:t>
            </a:r>
          </a:p>
          <a:p>
            <a:pPr>
              <a:buFont typeface="Arial"/>
              <a:buChar char="•"/>
            </a:pPr>
            <a:r>
              <a:rPr lang="tr-TR" sz="2400" b="1" dirty="0">
                <a:solidFill>
                  <a:srgbClr val="1F497D"/>
                </a:solidFill>
                <a:latin typeface="Calibri"/>
              </a:rPr>
              <a:t> Disk – Magnetosphere interaction stages;</a:t>
            </a:r>
          </a:p>
          <a:p>
            <a:pPr lvl="1">
              <a:buFont typeface="Arial"/>
              <a:buChar char="•"/>
            </a:pPr>
            <a:r>
              <a:rPr lang="tr-TR" sz="2400" dirty="0" smtClean="0">
                <a:solidFill>
                  <a:srgbClr val="1F497D"/>
                </a:solidFill>
                <a:latin typeface="Calibri"/>
              </a:rPr>
              <a:t> Accretion</a:t>
            </a:r>
            <a:r>
              <a:rPr lang="tr-TR" sz="2400" dirty="0">
                <a:solidFill>
                  <a:srgbClr val="1F497D"/>
                </a:solidFill>
                <a:latin typeface="Calibri"/>
              </a:rPr>
              <a:t>, Propeller, Radio pulsar</a:t>
            </a:r>
          </a:p>
          <a:p>
            <a:pPr>
              <a:buFont typeface="Arial"/>
              <a:buChar char="•"/>
            </a:pPr>
            <a:r>
              <a:rPr lang="tr-TR" sz="2400" b="1" dirty="0">
                <a:solidFill>
                  <a:srgbClr val="1F497D"/>
                </a:solidFill>
                <a:latin typeface="Calibri"/>
              </a:rPr>
              <a:t> </a:t>
            </a:r>
            <a:r>
              <a:rPr lang="tr-TR" sz="2400" b="1" dirty="0" smtClean="0">
                <a:solidFill>
                  <a:srgbClr val="1F497D"/>
                </a:solidFill>
                <a:latin typeface="Calibri"/>
              </a:rPr>
              <a:t>The Decay Stages of Outbursts, A new Technique</a:t>
            </a:r>
            <a:endParaRPr lang="tr-TR" sz="2400" b="1" dirty="0">
              <a:solidFill>
                <a:srgbClr val="1F497D"/>
              </a:solidFill>
              <a:latin typeface="Calibri"/>
            </a:endParaRPr>
          </a:p>
          <a:p>
            <a:pPr>
              <a:buFont typeface="Arial"/>
              <a:buChar char="•"/>
            </a:pPr>
            <a:r>
              <a:rPr lang="tr-TR" sz="2400" b="1" dirty="0">
                <a:solidFill>
                  <a:srgbClr val="1F497D"/>
                </a:solidFill>
                <a:latin typeface="Calibri"/>
              </a:rPr>
              <a:t> Applications</a:t>
            </a:r>
            <a:r>
              <a:rPr lang="tr-TR" sz="2400" b="1" dirty="0" smtClean="0">
                <a:solidFill>
                  <a:srgbClr val="1F497D"/>
                </a:solidFill>
                <a:latin typeface="Calibri"/>
              </a:rPr>
              <a:t>; </a:t>
            </a:r>
            <a:r>
              <a:rPr lang="tr-TR" sz="2400" b="1" dirty="0">
                <a:solidFill>
                  <a:srgbClr val="1F497D"/>
                </a:solidFill>
                <a:latin typeface="Calibri"/>
              </a:rPr>
              <a:t>Aql </a:t>
            </a:r>
            <a:r>
              <a:rPr lang="tr-TR" sz="2400" b="1" dirty="0" smtClean="0">
                <a:solidFill>
                  <a:srgbClr val="1F497D"/>
                </a:solidFill>
                <a:latin typeface="Calibri"/>
              </a:rPr>
              <a:t>X-1</a:t>
            </a:r>
            <a:endParaRPr lang="tr-TR" sz="2400" b="1" dirty="0">
              <a:solidFill>
                <a:srgbClr val="1F497D"/>
              </a:solidFill>
              <a:latin typeface="Calibri"/>
            </a:endParaRPr>
          </a:p>
          <a:p>
            <a:pPr>
              <a:buFont typeface="Arial"/>
              <a:buChar char="•"/>
            </a:pPr>
            <a:r>
              <a:rPr lang="tr-TR" sz="2400" b="1" dirty="0">
                <a:solidFill>
                  <a:srgbClr val="1F497D"/>
                </a:solidFill>
                <a:latin typeface="Calibri"/>
              </a:rPr>
              <a:t> </a:t>
            </a:r>
            <a:r>
              <a:rPr lang="tr-TR" sz="2400" b="1" dirty="0" smtClean="0">
                <a:solidFill>
                  <a:srgbClr val="1F497D"/>
                </a:solidFill>
                <a:latin typeface="Calibri"/>
              </a:rPr>
              <a:t>Spectral modelling of RXTE/PCA data of Aql X-1</a:t>
            </a:r>
          </a:p>
          <a:p>
            <a:pPr>
              <a:buFont typeface="Arial"/>
              <a:buChar char="•"/>
            </a:pPr>
            <a:r>
              <a:rPr lang="tr-TR" sz="2400" b="1" dirty="0">
                <a:solidFill>
                  <a:srgbClr val="1F497D"/>
                </a:solidFill>
                <a:latin typeface="Calibri"/>
              </a:rPr>
              <a:t> </a:t>
            </a:r>
            <a:r>
              <a:rPr lang="tr-TR" sz="2400" b="1" dirty="0" smtClean="0">
                <a:solidFill>
                  <a:srgbClr val="1F497D"/>
                </a:solidFill>
                <a:latin typeface="Calibri"/>
              </a:rPr>
              <a:t>Results, Summary </a:t>
            </a:r>
            <a:r>
              <a:rPr lang="tr-TR" sz="2400" b="1" dirty="0" err="1" smtClean="0">
                <a:solidFill>
                  <a:srgbClr val="1F497D"/>
                </a:solidFill>
                <a:latin typeface="Calibri"/>
              </a:rPr>
              <a:t>and</a:t>
            </a:r>
            <a:r>
              <a:rPr lang="tr-TR" sz="2400" b="1" dirty="0" smtClean="0">
                <a:solidFill>
                  <a:srgbClr val="1F497D"/>
                </a:solidFill>
                <a:latin typeface="Calibri"/>
              </a:rPr>
              <a:t> </a:t>
            </a:r>
            <a:r>
              <a:rPr lang="tr-TR" sz="2400" b="1" dirty="0" err="1" smtClean="0">
                <a:solidFill>
                  <a:srgbClr val="1F497D"/>
                </a:solidFill>
                <a:latin typeface="Calibri"/>
              </a:rPr>
              <a:t>Discussion</a:t>
            </a:r>
            <a:endParaRPr lang="tr-TR" sz="2400" b="1" dirty="0" smtClean="0">
              <a:solidFill>
                <a:srgbClr val="1F497D"/>
              </a:solidFill>
              <a:latin typeface="Calibri"/>
            </a:endParaRPr>
          </a:p>
          <a:p>
            <a:endParaRPr lang="tr-TR" sz="2400" b="1" dirty="0" smtClean="0">
              <a:solidFill>
                <a:srgbClr val="1F497D"/>
              </a:solidFill>
              <a:latin typeface="Calibri"/>
            </a:endParaRPr>
          </a:p>
          <a:p>
            <a:pPr>
              <a:buFont typeface="Arial"/>
              <a:buChar char="•"/>
            </a:pPr>
            <a:r>
              <a:rPr lang="tr-TR" sz="2400" b="1" dirty="0">
                <a:solidFill>
                  <a:srgbClr val="1F497D"/>
                </a:solidFill>
                <a:latin typeface="Calibri"/>
              </a:rPr>
              <a:t> </a:t>
            </a:r>
            <a:r>
              <a:rPr lang="tr-TR" sz="2400" b="1" dirty="0" smtClean="0">
                <a:solidFill>
                  <a:srgbClr val="1F497D"/>
                </a:solidFill>
                <a:latin typeface="Calibri"/>
              </a:rPr>
              <a:t>(</a:t>
            </a:r>
            <a:r>
              <a:rPr lang="tr-TR" sz="2400" b="1" dirty="0" err="1" smtClean="0">
                <a:solidFill>
                  <a:srgbClr val="1F497D"/>
                </a:solidFill>
                <a:latin typeface="Calibri"/>
              </a:rPr>
              <a:t>Very</a:t>
            </a:r>
            <a:r>
              <a:rPr lang="tr-TR" sz="2400" b="1" dirty="0" smtClean="0">
                <a:solidFill>
                  <a:srgbClr val="1F497D"/>
                </a:solidFill>
                <a:latin typeface="Calibri"/>
              </a:rPr>
              <a:t>) </a:t>
            </a:r>
            <a:r>
              <a:rPr lang="tr-TR" sz="2400" b="1" dirty="0" err="1" smtClean="0">
                <a:solidFill>
                  <a:srgbClr val="1F497D"/>
                </a:solidFill>
                <a:latin typeface="Calibri"/>
              </a:rPr>
              <a:t>Pre-Liminary</a:t>
            </a:r>
            <a:r>
              <a:rPr lang="tr-TR" sz="2400" b="1" dirty="0" smtClean="0">
                <a:solidFill>
                  <a:srgbClr val="1F497D"/>
                </a:solidFill>
                <a:latin typeface="Calibri"/>
              </a:rPr>
              <a:t> </a:t>
            </a:r>
            <a:r>
              <a:rPr lang="tr-TR" sz="2400" b="1" dirty="0" err="1" smtClean="0">
                <a:solidFill>
                  <a:srgbClr val="1F497D"/>
                </a:solidFill>
                <a:latin typeface="Calibri"/>
              </a:rPr>
              <a:t>Results</a:t>
            </a:r>
            <a:r>
              <a:rPr lang="tr-TR" sz="2400" b="1" dirty="0" smtClean="0">
                <a:solidFill>
                  <a:srgbClr val="1F497D"/>
                </a:solidFill>
                <a:latin typeface="Calibri"/>
              </a:rPr>
              <a:t> </a:t>
            </a:r>
            <a:r>
              <a:rPr lang="tr-TR" sz="2400" b="1" dirty="0">
                <a:solidFill>
                  <a:srgbClr val="1F497D"/>
                </a:solidFill>
                <a:latin typeface="Calibri"/>
              </a:rPr>
              <a:t>of </a:t>
            </a:r>
            <a:r>
              <a:rPr lang="tr-TR" sz="2400" b="1" dirty="0" err="1" smtClean="0">
                <a:solidFill>
                  <a:srgbClr val="1F497D"/>
                </a:solidFill>
                <a:latin typeface="Calibri"/>
              </a:rPr>
              <a:t>Insight</a:t>
            </a:r>
            <a:r>
              <a:rPr lang="tr-TR" sz="2400" b="1" dirty="0" smtClean="0">
                <a:solidFill>
                  <a:srgbClr val="1F497D"/>
                </a:solidFill>
                <a:latin typeface="Calibri"/>
              </a:rPr>
              <a:t>-HXMT </a:t>
            </a:r>
            <a:r>
              <a:rPr lang="tr-TR" sz="2400" b="1" dirty="0" err="1" smtClean="0">
                <a:solidFill>
                  <a:srgbClr val="1F497D"/>
                </a:solidFill>
                <a:latin typeface="Calibri"/>
              </a:rPr>
              <a:t>and</a:t>
            </a:r>
            <a:r>
              <a:rPr lang="tr-TR" sz="2400" b="1" dirty="0" smtClean="0">
                <a:solidFill>
                  <a:srgbClr val="1F497D"/>
                </a:solidFill>
                <a:latin typeface="Calibri"/>
              </a:rPr>
              <a:t> </a:t>
            </a:r>
            <a:r>
              <a:rPr lang="tr-TR" sz="2400" b="1" dirty="0" err="1" smtClean="0">
                <a:solidFill>
                  <a:srgbClr val="1F497D"/>
                </a:solidFill>
                <a:latin typeface="Calibri"/>
              </a:rPr>
              <a:t>Future</a:t>
            </a:r>
            <a:r>
              <a:rPr lang="tr-TR" sz="2400" b="1" dirty="0" smtClean="0">
                <a:solidFill>
                  <a:srgbClr val="1F497D"/>
                </a:solidFill>
                <a:latin typeface="Calibri"/>
              </a:rPr>
              <a:t> </a:t>
            </a:r>
            <a:r>
              <a:rPr lang="tr-TR" sz="2400" b="1" dirty="0" smtClean="0">
                <a:solidFill>
                  <a:srgbClr val="1F497D"/>
                </a:solidFill>
                <a:latin typeface="Calibri"/>
              </a:rPr>
              <a:t>Plan</a:t>
            </a:r>
            <a:endParaRPr lang="tr-TR" sz="2400" b="1" dirty="0">
              <a:solidFill>
                <a:srgbClr val="1F497D"/>
              </a:solidFill>
              <a:latin typeface="Calibri"/>
            </a:endParaRPr>
          </a:p>
          <a:p>
            <a:pPr>
              <a:buFont typeface="Arial"/>
              <a:buChar char="•"/>
            </a:pPr>
            <a:endParaRPr sz="1400" dirty="0">
              <a:solidFill>
                <a:prstClr val="black"/>
              </a:solidFill>
            </a:endParaRPr>
          </a:p>
        </p:txBody>
      </p:sp>
    </p:spTree>
    <p:extLst>
      <p:ext uri="{BB962C8B-B14F-4D97-AF65-F5344CB8AC3E}">
        <p14:creationId xmlns:p14="http://schemas.microsoft.com/office/powerpoint/2010/main" val="110566598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2"/>
          <p:cNvSpPr/>
          <p:nvPr/>
        </p:nvSpPr>
        <p:spPr>
          <a:xfrm>
            <a:off x="657360" y="357120"/>
            <a:ext cx="7772040" cy="856800"/>
          </a:xfrm>
          <a:prstGeom prst="rect">
            <a:avLst/>
          </a:prstGeom>
          <a:noFill/>
          <a:ln>
            <a:noFill/>
          </a:ln>
        </p:spPr>
        <p:txBody>
          <a:bodyPr lIns="90000" tIns="45000" rIns="90000" bIns="45000"/>
          <a:lstStyle/>
          <a:p>
            <a:r>
              <a:rPr lang="en-US" sz="4000" b="1" dirty="0">
                <a:solidFill>
                  <a:srgbClr val="1F497D"/>
                </a:solidFill>
                <a:latin typeface="Calibri"/>
              </a:rPr>
              <a:t> </a:t>
            </a:r>
            <a:r>
              <a:rPr lang="en-US" sz="3600" b="1" dirty="0">
                <a:solidFill>
                  <a:srgbClr val="1F497D"/>
                </a:solidFill>
                <a:latin typeface="Calibri"/>
              </a:rPr>
              <a:t>Observation and Data Analysis</a:t>
            </a:r>
            <a:endParaRPr dirty="0">
              <a:solidFill>
                <a:prstClr val="black"/>
              </a:solidFill>
            </a:endParaRPr>
          </a:p>
        </p:txBody>
      </p:sp>
      <p:sp>
        <p:nvSpPr>
          <p:cNvPr id="5" name="Rectangle 4"/>
          <p:cNvSpPr/>
          <p:nvPr/>
        </p:nvSpPr>
        <p:spPr>
          <a:xfrm>
            <a:off x="186896" y="5263120"/>
            <a:ext cx="8712968" cy="1354217"/>
          </a:xfrm>
          <a:prstGeom prst="rect">
            <a:avLst/>
          </a:prstGeom>
        </p:spPr>
        <p:txBody>
          <a:bodyPr wrap="square">
            <a:spAutoFit/>
          </a:bodyPr>
          <a:lstStyle/>
          <a:p>
            <a:r>
              <a:rPr lang="tr-TR" sz="1400" dirty="0" smtClean="0">
                <a:solidFill>
                  <a:schemeClr val="tx2"/>
                </a:solidFill>
              </a:rPr>
              <a:t>Result of sprectral analyses of RXTE observation of 2000 and 2011 outbursts of Aql X-1.</a:t>
            </a:r>
          </a:p>
          <a:p>
            <a:endParaRPr lang="tr-TR" sz="800" dirty="0" smtClean="0">
              <a:solidFill>
                <a:schemeClr val="tx2"/>
              </a:solidFill>
            </a:endParaRPr>
          </a:p>
          <a:p>
            <a:pPr algn="just"/>
            <a:r>
              <a:rPr lang="en-GB" sz="1200" dirty="0" smtClean="0">
                <a:solidFill>
                  <a:schemeClr val="tx2"/>
                </a:solidFill>
              </a:rPr>
              <a:t>The </a:t>
            </a:r>
            <a:r>
              <a:rPr lang="en-GB" sz="1200" dirty="0">
                <a:solidFill>
                  <a:schemeClr val="tx2"/>
                </a:solidFill>
              </a:rPr>
              <a:t>light curve for the blackbody component (bottom left), the light curve for the disk blackbody component (bottom right), the time evolution of the ratio of the flux in the range of 3-10 </a:t>
            </a:r>
            <a:r>
              <a:rPr lang="en-GB" sz="1200" dirty="0" err="1">
                <a:solidFill>
                  <a:schemeClr val="tx2"/>
                </a:solidFill>
              </a:rPr>
              <a:t>keV</a:t>
            </a:r>
            <a:r>
              <a:rPr lang="en-GB" sz="1200" dirty="0">
                <a:solidFill>
                  <a:schemeClr val="tx2"/>
                </a:solidFill>
              </a:rPr>
              <a:t> to </a:t>
            </a:r>
            <a:r>
              <a:rPr lang="en-GB" sz="1200" dirty="0" err="1">
                <a:solidFill>
                  <a:schemeClr val="tx2"/>
                </a:solidFill>
              </a:rPr>
              <a:t>to</a:t>
            </a:r>
            <a:r>
              <a:rPr lang="en-GB" sz="1200" dirty="0">
                <a:solidFill>
                  <a:schemeClr val="tx2"/>
                </a:solidFill>
              </a:rPr>
              <a:t> the flux 5-30 </a:t>
            </a:r>
            <a:r>
              <a:rPr lang="en-GB" sz="1200" dirty="0" err="1">
                <a:solidFill>
                  <a:schemeClr val="tx2"/>
                </a:solidFill>
              </a:rPr>
              <a:t>keV</a:t>
            </a:r>
            <a:r>
              <a:rPr lang="en-GB" sz="1200" dirty="0">
                <a:solidFill>
                  <a:schemeClr val="tx2"/>
                </a:solidFill>
              </a:rPr>
              <a:t> only for blackbody component (middle left), the time evolution the ratio of the flux in the range of 3-10 </a:t>
            </a:r>
            <a:r>
              <a:rPr lang="en-GB" sz="1200" dirty="0" err="1">
                <a:solidFill>
                  <a:schemeClr val="tx2"/>
                </a:solidFill>
              </a:rPr>
              <a:t>keV</a:t>
            </a:r>
            <a:r>
              <a:rPr lang="en-GB" sz="1200" dirty="0">
                <a:solidFill>
                  <a:schemeClr val="tx2"/>
                </a:solidFill>
              </a:rPr>
              <a:t> to </a:t>
            </a:r>
            <a:r>
              <a:rPr lang="en-GB" sz="1200" dirty="0" err="1">
                <a:solidFill>
                  <a:schemeClr val="tx2"/>
                </a:solidFill>
              </a:rPr>
              <a:t>to</a:t>
            </a:r>
            <a:r>
              <a:rPr lang="en-GB" sz="1200" dirty="0">
                <a:solidFill>
                  <a:schemeClr val="tx2"/>
                </a:solidFill>
              </a:rPr>
              <a:t> the flux 5-30 </a:t>
            </a:r>
            <a:r>
              <a:rPr lang="en-GB" sz="1200" dirty="0" err="1">
                <a:solidFill>
                  <a:schemeClr val="tx2"/>
                </a:solidFill>
              </a:rPr>
              <a:t>keV</a:t>
            </a:r>
            <a:r>
              <a:rPr lang="en-GB" sz="1200" dirty="0">
                <a:solidFill>
                  <a:schemeClr val="tx2"/>
                </a:solidFill>
              </a:rPr>
              <a:t> only for disk blackbody component (middle right), the time evolution of the temperature of the blackbody in </a:t>
            </a:r>
            <a:r>
              <a:rPr lang="en-GB" sz="1200" dirty="0" err="1">
                <a:solidFill>
                  <a:schemeClr val="tx2"/>
                </a:solidFill>
              </a:rPr>
              <a:t>keV</a:t>
            </a:r>
            <a:r>
              <a:rPr lang="en-GB" sz="1200" dirty="0">
                <a:solidFill>
                  <a:schemeClr val="tx2"/>
                </a:solidFill>
              </a:rPr>
              <a:t> (top left), the time evolution of the Inner disk temperature of disk blackbody component (top right).</a:t>
            </a:r>
            <a:endParaRPr lang="tr-TR" sz="1200" dirty="0">
              <a:solidFill>
                <a:schemeClr val="tx2"/>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10" y="1098304"/>
            <a:ext cx="4438836" cy="3770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98304"/>
            <a:ext cx="4394086" cy="381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200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2"/>
          <p:cNvSpPr/>
          <p:nvPr/>
        </p:nvSpPr>
        <p:spPr>
          <a:xfrm>
            <a:off x="0" y="357120"/>
            <a:ext cx="9144000" cy="767624"/>
          </a:xfrm>
          <a:prstGeom prst="rect">
            <a:avLst/>
          </a:prstGeom>
          <a:noFill/>
          <a:ln>
            <a:noFill/>
          </a:ln>
        </p:spPr>
        <p:txBody>
          <a:bodyPr lIns="90000" tIns="45000" rIns="90000" bIns="45000"/>
          <a:lstStyle/>
          <a:p>
            <a:pPr algn="ctr">
              <a:lnSpc>
                <a:spcPct val="100000"/>
              </a:lnSpc>
            </a:pPr>
            <a:r>
              <a:rPr lang="tr-TR" sz="4000" b="1" dirty="0" smtClean="0">
                <a:solidFill>
                  <a:srgbClr val="1F497D"/>
                </a:solidFill>
                <a:latin typeface="Calibri"/>
              </a:rPr>
              <a:t>Applicatons: Aql X–1 2000 RXTE/PCA </a:t>
            </a:r>
            <a:endParaRPr dirty="0"/>
          </a:p>
          <a:p>
            <a:pPr>
              <a:lnSpc>
                <a:spcPct val="100000"/>
              </a:lnSpc>
            </a:pPr>
            <a:endParaRP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52" y="1124744"/>
            <a:ext cx="821055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52" y="3501008"/>
            <a:ext cx="817245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17055" y="5445224"/>
            <a:ext cx="8443544" cy="369332"/>
          </a:xfrm>
          <a:prstGeom prst="rect">
            <a:avLst/>
          </a:prstGeom>
        </p:spPr>
        <p:txBody>
          <a:bodyPr wrap="square">
            <a:spAutoFit/>
          </a:bodyPr>
          <a:lstStyle/>
          <a:p>
            <a:pPr algn="just"/>
            <a:r>
              <a:rPr lang="tr-TR" b="1" dirty="0" smtClean="0">
                <a:solidFill>
                  <a:schemeClr val="tx2"/>
                </a:solidFill>
              </a:rPr>
              <a:t>The 2000 outburst RXTE/PCA – Black body + Disk black body + Gauss</a:t>
            </a:r>
            <a:endParaRPr lang="tr-TR" b="1" dirty="0">
              <a:solidFill>
                <a:schemeClr val="tx2"/>
              </a:solidFill>
            </a:endParaRPr>
          </a:p>
        </p:txBody>
      </p:sp>
    </p:spTree>
    <p:extLst>
      <p:ext uri="{BB962C8B-B14F-4D97-AF65-F5344CB8AC3E}">
        <p14:creationId xmlns:p14="http://schemas.microsoft.com/office/powerpoint/2010/main" val="18220352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2"/>
          <p:cNvSpPr/>
          <p:nvPr/>
        </p:nvSpPr>
        <p:spPr>
          <a:xfrm>
            <a:off x="0" y="357120"/>
            <a:ext cx="9144000" cy="767624"/>
          </a:xfrm>
          <a:prstGeom prst="rect">
            <a:avLst/>
          </a:prstGeom>
          <a:noFill/>
          <a:ln>
            <a:noFill/>
          </a:ln>
        </p:spPr>
        <p:txBody>
          <a:bodyPr lIns="90000" tIns="45000" rIns="90000" bIns="45000"/>
          <a:lstStyle/>
          <a:p>
            <a:pPr algn="ctr">
              <a:lnSpc>
                <a:spcPct val="100000"/>
              </a:lnSpc>
            </a:pPr>
            <a:r>
              <a:rPr lang="tr-TR" sz="4000" b="1" dirty="0" smtClean="0">
                <a:solidFill>
                  <a:srgbClr val="1F497D"/>
                </a:solidFill>
                <a:latin typeface="Calibri"/>
              </a:rPr>
              <a:t>Applicatons: Aql X–1 2000 RXTE/PCA </a:t>
            </a:r>
            <a:endParaRPr dirty="0"/>
          </a:p>
          <a:p>
            <a:pPr>
              <a:lnSpc>
                <a:spcPct val="100000"/>
              </a:lnSpc>
            </a:pPr>
            <a:endParaRPr dirty="0"/>
          </a:p>
        </p:txBody>
      </p:sp>
      <p:sp>
        <p:nvSpPr>
          <p:cNvPr id="6" name="Rectangle 5"/>
          <p:cNvSpPr/>
          <p:nvPr/>
        </p:nvSpPr>
        <p:spPr>
          <a:xfrm>
            <a:off x="317055" y="5814556"/>
            <a:ext cx="8443544" cy="646331"/>
          </a:xfrm>
          <a:prstGeom prst="rect">
            <a:avLst/>
          </a:prstGeom>
        </p:spPr>
        <p:txBody>
          <a:bodyPr wrap="square">
            <a:spAutoFit/>
          </a:bodyPr>
          <a:lstStyle/>
          <a:p>
            <a:pPr algn="just"/>
            <a:r>
              <a:rPr lang="tr-TR" b="1" dirty="0" smtClean="0">
                <a:solidFill>
                  <a:schemeClr val="tx2"/>
                </a:solidFill>
              </a:rPr>
              <a:t>The 2000 outburst RXTE/PCA – black body + Comptonisation + disk black body + Gauss</a:t>
            </a:r>
            <a:endParaRPr lang="tr-TR" b="1" dirty="0">
              <a:solidFill>
                <a:schemeClr val="tx2"/>
              </a:solidFill>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39899"/>
            <a:ext cx="4829175"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695" y="1772816"/>
            <a:ext cx="4063305" cy="345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9410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6553080" y="6356520"/>
            <a:ext cx="2133360" cy="364680"/>
          </a:xfrm>
          <a:prstGeom prst="rect">
            <a:avLst/>
          </a:prstGeom>
        </p:spPr>
        <p:txBody>
          <a:bodyPr anchor="ctr"/>
          <a:lstStyle/>
          <a:p>
            <a:pPr>
              <a:lnSpc>
                <a:spcPct val="100000"/>
              </a:lnSpc>
            </a:pPr>
            <a:fld id="{E2169E2D-D763-4541-BCAA-342654179124}" type="slidenum">
              <a:rPr lang="en-US" sz="1200">
                <a:solidFill>
                  <a:srgbClr val="8B8B8B"/>
                </a:solidFill>
                <a:latin typeface="Calibri"/>
              </a:rPr>
              <a:t>23</a:t>
            </a:fld>
            <a:endParaRPr/>
          </a:p>
        </p:txBody>
      </p:sp>
      <p:sp>
        <p:nvSpPr>
          <p:cNvPr id="85" name="CustomShape 2"/>
          <p:cNvSpPr/>
          <p:nvPr/>
        </p:nvSpPr>
        <p:spPr>
          <a:xfrm>
            <a:off x="0" y="357120"/>
            <a:ext cx="9144000" cy="767624"/>
          </a:xfrm>
          <a:prstGeom prst="rect">
            <a:avLst/>
          </a:prstGeom>
          <a:noFill/>
          <a:ln>
            <a:noFill/>
          </a:ln>
        </p:spPr>
        <p:txBody>
          <a:bodyPr lIns="90000" tIns="45000" rIns="90000" bIns="45000"/>
          <a:lstStyle/>
          <a:p>
            <a:pPr algn="ctr">
              <a:lnSpc>
                <a:spcPct val="100000"/>
              </a:lnSpc>
            </a:pPr>
            <a:r>
              <a:rPr lang="tr-TR" sz="4000" b="1" dirty="0" smtClean="0">
                <a:solidFill>
                  <a:srgbClr val="1F497D"/>
                </a:solidFill>
                <a:latin typeface="Calibri"/>
              </a:rPr>
              <a:t>A New Method to Describe Outbursts</a:t>
            </a:r>
            <a:endParaRPr dirty="0"/>
          </a:p>
          <a:p>
            <a:pPr>
              <a:lnSpc>
                <a:spcPct val="100000"/>
              </a:lnSpc>
            </a:pPr>
            <a:endParaRPr dirty="0"/>
          </a:p>
        </p:txBody>
      </p:sp>
      <p:pic>
        <p:nvPicPr>
          <p:cNvPr id="3" name="Picture 2"/>
          <p:cNvPicPr>
            <a:picLocks noChangeAspect="1"/>
          </p:cNvPicPr>
          <p:nvPr/>
        </p:nvPicPr>
        <p:blipFill>
          <a:blip r:embed="rId3"/>
          <a:stretch>
            <a:fillRect/>
          </a:stretch>
        </p:blipFill>
        <p:spPr>
          <a:xfrm>
            <a:off x="2049580" y="1034328"/>
            <a:ext cx="5044839" cy="5663605"/>
          </a:xfrm>
          <a:prstGeom prst="rect">
            <a:avLst/>
          </a:prstGeom>
        </p:spPr>
      </p:pic>
    </p:spTree>
    <p:extLst>
      <p:ext uri="{BB962C8B-B14F-4D97-AF65-F5344CB8AC3E}">
        <p14:creationId xmlns:p14="http://schemas.microsoft.com/office/powerpoint/2010/main" val="214708016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xtShape 1"/>
          <p:cNvSpPr txBox="1"/>
          <p:nvPr/>
        </p:nvSpPr>
        <p:spPr>
          <a:xfrm>
            <a:off x="6553080" y="6356520"/>
            <a:ext cx="2133360" cy="364680"/>
          </a:xfrm>
          <a:prstGeom prst="rect">
            <a:avLst/>
          </a:prstGeom>
        </p:spPr>
        <p:txBody>
          <a:bodyPr anchor="ctr"/>
          <a:lstStyle/>
          <a:p>
            <a:pPr>
              <a:lnSpc>
                <a:spcPct val="100000"/>
              </a:lnSpc>
            </a:pPr>
            <a:fld id="{938B7538-B2DD-4934-BF02-F16A4286DD93}" type="slidenum">
              <a:rPr lang="en-US" sz="1200">
                <a:solidFill>
                  <a:srgbClr val="8B8B8B"/>
                </a:solidFill>
                <a:latin typeface="Calibri"/>
              </a:rPr>
              <a:t>24</a:t>
            </a:fld>
            <a:endParaRPr/>
          </a:p>
        </p:txBody>
      </p:sp>
      <p:sp>
        <p:nvSpPr>
          <p:cNvPr id="127" name="CustomShape 2"/>
          <p:cNvSpPr/>
          <p:nvPr/>
        </p:nvSpPr>
        <p:spPr>
          <a:xfrm>
            <a:off x="500040" y="428760"/>
            <a:ext cx="8286480" cy="623976"/>
          </a:xfrm>
          <a:prstGeom prst="rect">
            <a:avLst/>
          </a:prstGeom>
          <a:noFill/>
          <a:ln>
            <a:noFill/>
          </a:ln>
        </p:spPr>
        <p:txBody>
          <a:bodyPr lIns="90000" tIns="45000" rIns="90000" bIns="45000" anchor="ctr"/>
          <a:lstStyle/>
          <a:p>
            <a:pPr>
              <a:lnSpc>
                <a:spcPct val="100000"/>
              </a:lnSpc>
            </a:pPr>
            <a:r>
              <a:rPr lang="en-US" sz="2800" b="1" dirty="0" smtClean="0">
                <a:solidFill>
                  <a:srgbClr val="1F497D"/>
                </a:solidFill>
                <a:latin typeface="Calibri"/>
              </a:rPr>
              <a:t>Result:</a:t>
            </a:r>
            <a:endParaRPr dirty="0"/>
          </a:p>
        </p:txBody>
      </p:sp>
      <p:pic>
        <p:nvPicPr>
          <p:cNvPr id="5" name="Picture 4"/>
          <p:cNvPicPr>
            <a:picLocks noChangeAspect="1" noChangeArrowheads="1"/>
          </p:cNvPicPr>
          <p:nvPr/>
        </p:nvPicPr>
        <p:blipFill>
          <a:blip r:embed="rId3"/>
          <a:srcRect/>
          <a:stretch>
            <a:fillRect/>
          </a:stretch>
        </p:blipFill>
        <p:spPr bwMode="auto">
          <a:xfrm>
            <a:off x="500040" y="5619848"/>
            <a:ext cx="2160240" cy="736672"/>
          </a:xfrm>
          <a:prstGeom prst="rect">
            <a:avLst/>
          </a:prstGeom>
          <a:noFill/>
          <a:ln w="9525">
            <a:noFill/>
            <a:miter lim="800000"/>
            <a:headEnd/>
            <a:tailEnd/>
          </a:ln>
          <a:effectLst/>
        </p:spPr>
      </p:pic>
      <p:pic>
        <p:nvPicPr>
          <p:cNvPr id="6" name="Picture 5"/>
          <p:cNvPicPr>
            <a:picLocks noChangeAspect="1" noChangeArrowheads="1"/>
          </p:cNvPicPr>
          <p:nvPr/>
        </p:nvPicPr>
        <p:blipFill>
          <a:blip r:embed="rId4"/>
          <a:srcRect/>
          <a:stretch>
            <a:fillRect/>
          </a:stretch>
        </p:blipFill>
        <p:spPr bwMode="auto">
          <a:xfrm>
            <a:off x="3275856" y="5709656"/>
            <a:ext cx="4830522" cy="724120"/>
          </a:xfrm>
          <a:prstGeom prst="rect">
            <a:avLst/>
          </a:prstGeom>
          <a:noFill/>
          <a:ln w="9525">
            <a:noFill/>
            <a:miter lim="800000"/>
            <a:headEnd/>
            <a:tailEnd/>
          </a:ln>
          <a:effectLst/>
        </p:spPr>
      </p:pic>
      <p:pic>
        <p:nvPicPr>
          <p:cNvPr id="2" name="Picture 1"/>
          <p:cNvPicPr>
            <a:picLocks noChangeAspect="1"/>
          </p:cNvPicPr>
          <p:nvPr/>
        </p:nvPicPr>
        <p:blipFill>
          <a:blip r:embed="rId5"/>
          <a:stretch>
            <a:fillRect/>
          </a:stretch>
        </p:blipFill>
        <p:spPr>
          <a:xfrm>
            <a:off x="344268" y="1052736"/>
            <a:ext cx="4632023" cy="4401403"/>
          </a:xfrm>
          <a:prstGeom prst="rect">
            <a:avLst/>
          </a:prstGeom>
        </p:spPr>
      </p:pic>
      <p:pic>
        <p:nvPicPr>
          <p:cNvPr id="7" name="Picture 6"/>
          <p:cNvPicPr>
            <a:picLocks noChangeAspect="1"/>
          </p:cNvPicPr>
          <p:nvPr/>
        </p:nvPicPr>
        <p:blipFill>
          <a:blip r:embed="rId6"/>
          <a:stretch>
            <a:fillRect/>
          </a:stretch>
        </p:blipFill>
        <p:spPr>
          <a:xfrm>
            <a:off x="4972135" y="1040929"/>
            <a:ext cx="3818541" cy="2920476"/>
          </a:xfrm>
          <a:prstGeom prst="rect">
            <a:avLst/>
          </a:prstGeom>
        </p:spPr>
      </p:pic>
    </p:spTree>
    <p:extLst>
      <p:ext uri="{BB962C8B-B14F-4D97-AF65-F5344CB8AC3E}">
        <p14:creationId xmlns:p14="http://schemas.microsoft.com/office/powerpoint/2010/main" val="21876492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Shape 1"/>
          <p:cNvSpPr txBox="1"/>
          <p:nvPr/>
        </p:nvSpPr>
        <p:spPr>
          <a:xfrm>
            <a:off x="6553080" y="6356520"/>
            <a:ext cx="2133360" cy="364680"/>
          </a:xfrm>
          <a:prstGeom prst="rect">
            <a:avLst/>
          </a:prstGeom>
        </p:spPr>
        <p:txBody>
          <a:bodyPr anchor="ctr"/>
          <a:lstStyle/>
          <a:p>
            <a:fld id="{60B36261-7AF0-4CF2-875A-FA2E646E2CCA}" type="slidenum">
              <a:rPr lang="en-US" sz="1200">
                <a:solidFill>
                  <a:srgbClr val="8B8B8B"/>
                </a:solidFill>
                <a:latin typeface="Calibri"/>
              </a:rPr>
              <a:pPr/>
              <a:t>25</a:t>
            </a:fld>
            <a:endParaRPr>
              <a:solidFill>
                <a:prstClr val="black"/>
              </a:solidFill>
            </a:endParaRPr>
          </a:p>
        </p:txBody>
      </p:sp>
      <p:sp>
        <p:nvSpPr>
          <p:cNvPr id="105" name="CustomShape 2"/>
          <p:cNvSpPr/>
          <p:nvPr/>
        </p:nvSpPr>
        <p:spPr>
          <a:xfrm>
            <a:off x="0" y="332656"/>
            <a:ext cx="9144000" cy="1103892"/>
          </a:xfrm>
          <a:prstGeom prst="rect">
            <a:avLst/>
          </a:prstGeom>
          <a:noFill/>
          <a:ln>
            <a:noFill/>
          </a:ln>
        </p:spPr>
        <p:txBody>
          <a:bodyPr lIns="90000" tIns="45000" rIns="90000" bIns="45000"/>
          <a:lstStyle/>
          <a:p>
            <a:pPr algn="ctr"/>
            <a:r>
              <a:rPr lang="tr-TR" sz="4000" b="1" dirty="0" smtClean="0">
                <a:solidFill>
                  <a:srgbClr val="1F497D"/>
                </a:solidFill>
                <a:latin typeface="Calibri"/>
              </a:rPr>
              <a:t>Pre-liminary Results from Insight-HXMT</a:t>
            </a:r>
            <a:endParaRPr lang="tr-TR" sz="3600" b="1" dirty="0" smtClean="0">
              <a:solidFill>
                <a:srgbClr val="1F497D"/>
              </a:solidFill>
              <a:latin typeface="Calibri"/>
            </a:endParaRPr>
          </a:p>
        </p:txBody>
      </p:sp>
      <p:sp>
        <p:nvSpPr>
          <p:cNvPr id="6" name="CustomShape 3"/>
          <p:cNvSpPr/>
          <p:nvPr/>
        </p:nvSpPr>
        <p:spPr>
          <a:xfrm>
            <a:off x="282552" y="1124744"/>
            <a:ext cx="8681936" cy="1728192"/>
          </a:xfrm>
          <a:prstGeom prst="rect">
            <a:avLst/>
          </a:prstGeom>
          <a:solidFill>
            <a:srgbClr val="FFFFFF"/>
          </a:solidFill>
          <a:ln>
            <a:noFill/>
          </a:ln>
        </p:spPr>
        <p:txBody>
          <a:bodyPr lIns="90000" tIns="45000" rIns="90000" bIns="45000"/>
          <a:lstStyle/>
          <a:p>
            <a:pPr algn="just">
              <a:spcBef>
                <a:spcPts val="300"/>
              </a:spcBef>
              <a:spcAft>
                <a:spcPts val="300"/>
              </a:spcAft>
            </a:pPr>
            <a:r>
              <a:rPr lang="tr-TR" b="1" dirty="0" smtClean="0">
                <a:solidFill>
                  <a:srgbClr val="1F497D"/>
                </a:solidFill>
              </a:rPr>
              <a:t>Aql X-1 has been observed by Insight-HXMT three times just after the transition from the soft state to the hard state.</a:t>
            </a:r>
          </a:p>
          <a:p>
            <a:pPr marL="285750" indent="-285750" algn="just">
              <a:spcBef>
                <a:spcPts val="300"/>
              </a:spcBef>
              <a:spcAft>
                <a:spcPts val="300"/>
              </a:spcAft>
              <a:buFont typeface="Arial" panose="020B0604020202020204" pitchFamily="34" charset="0"/>
              <a:buChar char="•"/>
            </a:pPr>
            <a:r>
              <a:rPr lang="tr-TR" b="1" dirty="0" smtClean="0">
                <a:solidFill>
                  <a:srgbClr val="1F497D"/>
                </a:solidFill>
              </a:rPr>
              <a:t>2018/3/19	19:09:24	O011466801001	10ks Exposure</a:t>
            </a:r>
          </a:p>
          <a:p>
            <a:pPr marL="285750" indent="-285750" algn="just">
              <a:spcBef>
                <a:spcPts val="300"/>
              </a:spcBef>
              <a:spcAft>
                <a:spcPts val="300"/>
              </a:spcAft>
              <a:buFont typeface="Arial" panose="020B0604020202020204" pitchFamily="34" charset="0"/>
              <a:buChar char="•"/>
            </a:pPr>
            <a:r>
              <a:rPr lang="tr-TR" b="1" dirty="0" smtClean="0">
                <a:solidFill>
                  <a:srgbClr val="1F497D"/>
                </a:solidFill>
              </a:rPr>
              <a:t>2018/3/20	19:01:00	O011466801002</a:t>
            </a:r>
            <a:r>
              <a:rPr lang="tr-TR" b="1" dirty="0">
                <a:solidFill>
                  <a:srgbClr val="1F497D"/>
                </a:solidFill>
              </a:rPr>
              <a:t>	</a:t>
            </a:r>
            <a:r>
              <a:rPr lang="tr-TR" b="1" dirty="0" smtClean="0">
                <a:solidFill>
                  <a:srgbClr val="1F497D"/>
                </a:solidFill>
              </a:rPr>
              <a:t>10ks </a:t>
            </a:r>
            <a:r>
              <a:rPr lang="tr-TR" b="1" dirty="0">
                <a:solidFill>
                  <a:srgbClr val="1F497D"/>
                </a:solidFill>
              </a:rPr>
              <a:t>Exposure</a:t>
            </a:r>
            <a:endParaRPr lang="tr-TR" b="1" dirty="0" smtClean="0">
              <a:solidFill>
                <a:srgbClr val="1F497D"/>
              </a:solidFill>
            </a:endParaRPr>
          </a:p>
          <a:p>
            <a:pPr marL="285750" indent="-285750" algn="just">
              <a:spcBef>
                <a:spcPts val="300"/>
              </a:spcBef>
              <a:spcAft>
                <a:spcPts val="300"/>
              </a:spcAft>
              <a:buFont typeface="Arial" panose="020B0604020202020204" pitchFamily="34" charset="0"/>
              <a:buChar char="•"/>
            </a:pPr>
            <a:r>
              <a:rPr lang="tr-TR" b="1" dirty="0" smtClean="0">
                <a:solidFill>
                  <a:srgbClr val="1F497D"/>
                </a:solidFill>
              </a:rPr>
              <a:t>2018/3/22	06:00:39	O011466801003</a:t>
            </a:r>
            <a:r>
              <a:rPr lang="tr-TR" b="1" dirty="0">
                <a:solidFill>
                  <a:srgbClr val="1F497D"/>
                </a:solidFill>
              </a:rPr>
              <a:t>	</a:t>
            </a:r>
            <a:r>
              <a:rPr lang="tr-TR" b="1" dirty="0" smtClean="0">
                <a:solidFill>
                  <a:srgbClr val="1F497D"/>
                </a:solidFill>
              </a:rPr>
              <a:t>10ks </a:t>
            </a:r>
            <a:r>
              <a:rPr lang="tr-TR" b="1" dirty="0">
                <a:solidFill>
                  <a:srgbClr val="1F497D"/>
                </a:solidFill>
              </a:rPr>
              <a:t>Exposure</a:t>
            </a:r>
            <a:endParaRPr lang="tr-TR" b="1" dirty="0" smtClean="0">
              <a:solidFill>
                <a:srgbClr val="1F497D"/>
              </a:solidFill>
            </a:endParaRPr>
          </a:p>
          <a:p>
            <a:pPr>
              <a:spcBef>
                <a:spcPts val="300"/>
              </a:spcBef>
              <a:spcAft>
                <a:spcPts val="300"/>
              </a:spcAft>
            </a:pPr>
            <a:endParaRPr lang="tr-TR" b="1" dirty="0">
              <a:solidFill>
                <a:srgbClr val="1F497D"/>
              </a:solidFill>
            </a:endParaRPr>
          </a:p>
          <a:p>
            <a:pPr>
              <a:spcBef>
                <a:spcPts val="300"/>
              </a:spcBef>
              <a:spcAft>
                <a:spcPts val="300"/>
              </a:spcAft>
            </a:pPr>
            <a:endParaRPr lang="tr-TR" b="1" dirty="0">
              <a:solidFill>
                <a:srgbClr val="1F497D"/>
              </a:solidFill>
            </a:endParaRPr>
          </a:p>
          <a:p>
            <a:endParaRPr lang="tr-TR" dirty="0" smtClean="0">
              <a:solidFill>
                <a:prstClr val="black"/>
              </a:solidFill>
            </a:endParaRPr>
          </a:p>
          <a:p>
            <a:endParaRPr dirty="0">
              <a:solidFill>
                <a:prstClr val="black"/>
              </a:solidFill>
            </a:endParaRPr>
          </a:p>
        </p:txBody>
      </p:sp>
      <p:pic>
        <p:nvPicPr>
          <p:cNvPr id="2" name="Picture 1"/>
          <p:cNvPicPr>
            <a:picLocks noChangeAspect="1"/>
          </p:cNvPicPr>
          <p:nvPr/>
        </p:nvPicPr>
        <p:blipFill>
          <a:blip r:embed="rId3"/>
          <a:stretch>
            <a:fillRect/>
          </a:stretch>
        </p:blipFill>
        <p:spPr>
          <a:xfrm>
            <a:off x="285274" y="2852936"/>
            <a:ext cx="4931307" cy="3402326"/>
          </a:xfrm>
          <a:prstGeom prst="rect">
            <a:avLst/>
          </a:prstGeom>
        </p:spPr>
      </p:pic>
    </p:spTree>
    <p:extLst>
      <p:ext uri="{BB962C8B-B14F-4D97-AF65-F5344CB8AC3E}">
        <p14:creationId xmlns:p14="http://schemas.microsoft.com/office/powerpoint/2010/main" val="1470022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Shape 1"/>
          <p:cNvSpPr txBox="1"/>
          <p:nvPr/>
        </p:nvSpPr>
        <p:spPr>
          <a:xfrm>
            <a:off x="6553080" y="6356520"/>
            <a:ext cx="2133360" cy="364680"/>
          </a:xfrm>
          <a:prstGeom prst="rect">
            <a:avLst/>
          </a:prstGeom>
        </p:spPr>
        <p:txBody>
          <a:bodyPr anchor="ctr"/>
          <a:lstStyle/>
          <a:p>
            <a:fld id="{60B36261-7AF0-4CF2-875A-FA2E646E2CCA}" type="slidenum">
              <a:rPr lang="en-US" sz="1200">
                <a:solidFill>
                  <a:srgbClr val="8B8B8B"/>
                </a:solidFill>
                <a:latin typeface="Calibri"/>
              </a:rPr>
              <a:pPr/>
              <a:t>26</a:t>
            </a:fld>
            <a:endParaRPr>
              <a:solidFill>
                <a:prstClr val="black"/>
              </a:solidFill>
            </a:endParaRPr>
          </a:p>
        </p:txBody>
      </p:sp>
      <p:sp>
        <p:nvSpPr>
          <p:cNvPr id="105" name="CustomShape 2"/>
          <p:cNvSpPr/>
          <p:nvPr/>
        </p:nvSpPr>
        <p:spPr>
          <a:xfrm>
            <a:off x="0" y="332656"/>
            <a:ext cx="9144000" cy="1103892"/>
          </a:xfrm>
          <a:prstGeom prst="rect">
            <a:avLst/>
          </a:prstGeom>
          <a:noFill/>
          <a:ln>
            <a:noFill/>
          </a:ln>
        </p:spPr>
        <p:txBody>
          <a:bodyPr lIns="90000" tIns="45000" rIns="90000" bIns="45000"/>
          <a:lstStyle/>
          <a:p>
            <a:pPr algn="ctr"/>
            <a:r>
              <a:rPr lang="tr-TR" sz="4000" b="1" dirty="0" smtClean="0">
                <a:solidFill>
                  <a:srgbClr val="1F497D"/>
                </a:solidFill>
                <a:latin typeface="Calibri"/>
              </a:rPr>
              <a:t>Pre-liminary Results from Insight-HXMT</a:t>
            </a:r>
            <a:endParaRPr lang="tr-TR" sz="3600" b="1" dirty="0" smtClean="0">
              <a:solidFill>
                <a:srgbClr val="1F497D"/>
              </a:solidFill>
              <a:latin typeface="Calibri"/>
            </a:endParaRPr>
          </a:p>
        </p:txBody>
      </p:sp>
      <p:sp>
        <p:nvSpPr>
          <p:cNvPr id="6" name="CustomShape 3"/>
          <p:cNvSpPr/>
          <p:nvPr/>
        </p:nvSpPr>
        <p:spPr>
          <a:xfrm>
            <a:off x="282552" y="1124744"/>
            <a:ext cx="8681936" cy="1728192"/>
          </a:xfrm>
          <a:prstGeom prst="rect">
            <a:avLst/>
          </a:prstGeom>
          <a:solidFill>
            <a:srgbClr val="FFFFFF"/>
          </a:solidFill>
          <a:ln>
            <a:noFill/>
          </a:ln>
        </p:spPr>
        <p:txBody>
          <a:bodyPr lIns="90000" tIns="45000" rIns="90000" bIns="45000"/>
          <a:lstStyle/>
          <a:p>
            <a:pPr algn="just">
              <a:spcBef>
                <a:spcPts val="300"/>
              </a:spcBef>
              <a:spcAft>
                <a:spcPts val="300"/>
              </a:spcAft>
            </a:pPr>
            <a:r>
              <a:rPr lang="tr-TR" b="1" dirty="0" smtClean="0">
                <a:solidFill>
                  <a:srgbClr val="1F497D"/>
                </a:solidFill>
              </a:rPr>
              <a:t>Aql X-1 has been observed by Insight-HXMT three times just after the transition from the soft state to the hard state.</a:t>
            </a:r>
          </a:p>
          <a:p>
            <a:pPr marL="285750" indent="-285750" algn="just">
              <a:spcBef>
                <a:spcPts val="300"/>
              </a:spcBef>
              <a:spcAft>
                <a:spcPts val="300"/>
              </a:spcAft>
              <a:buFont typeface="Arial" panose="020B0604020202020204" pitchFamily="34" charset="0"/>
              <a:buChar char="•"/>
            </a:pPr>
            <a:r>
              <a:rPr lang="tr-TR" b="1" dirty="0" smtClean="0">
                <a:solidFill>
                  <a:srgbClr val="1F497D"/>
                </a:solidFill>
              </a:rPr>
              <a:t>2018/3/19	19:09:24	O011466801001	10ks Exposure</a:t>
            </a:r>
          </a:p>
          <a:p>
            <a:pPr marL="285750" indent="-285750" algn="just">
              <a:spcBef>
                <a:spcPts val="300"/>
              </a:spcBef>
              <a:spcAft>
                <a:spcPts val="300"/>
              </a:spcAft>
              <a:buFont typeface="Arial" panose="020B0604020202020204" pitchFamily="34" charset="0"/>
              <a:buChar char="•"/>
            </a:pPr>
            <a:r>
              <a:rPr lang="tr-TR" b="1" dirty="0" smtClean="0">
                <a:solidFill>
                  <a:srgbClr val="1F497D"/>
                </a:solidFill>
              </a:rPr>
              <a:t>2018/3/20	19:01:00	O011466801002</a:t>
            </a:r>
            <a:r>
              <a:rPr lang="tr-TR" b="1" dirty="0">
                <a:solidFill>
                  <a:srgbClr val="1F497D"/>
                </a:solidFill>
              </a:rPr>
              <a:t>	</a:t>
            </a:r>
            <a:r>
              <a:rPr lang="tr-TR" b="1" dirty="0" smtClean="0">
                <a:solidFill>
                  <a:srgbClr val="1F497D"/>
                </a:solidFill>
              </a:rPr>
              <a:t>10ks </a:t>
            </a:r>
            <a:r>
              <a:rPr lang="tr-TR" b="1" dirty="0">
                <a:solidFill>
                  <a:srgbClr val="1F497D"/>
                </a:solidFill>
              </a:rPr>
              <a:t>Exposure</a:t>
            </a:r>
            <a:endParaRPr lang="tr-TR" b="1" dirty="0" smtClean="0">
              <a:solidFill>
                <a:srgbClr val="1F497D"/>
              </a:solidFill>
            </a:endParaRPr>
          </a:p>
          <a:p>
            <a:pPr marL="285750" indent="-285750" algn="just">
              <a:spcBef>
                <a:spcPts val="300"/>
              </a:spcBef>
              <a:spcAft>
                <a:spcPts val="300"/>
              </a:spcAft>
              <a:buFont typeface="Arial" panose="020B0604020202020204" pitchFamily="34" charset="0"/>
              <a:buChar char="•"/>
            </a:pPr>
            <a:r>
              <a:rPr lang="tr-TR" b="1" dirty="0" smtClean="0">
                <a:solidFill>
                  <a:srgbClr val="1F497D"/>
                </a:solidFill>
              </a:rPr>
              <a:t>2018/3/22	06:00:39	O011466801003</a:t>
            </a:r>
            <a:r>
              <a:rPr lang="tr-TR" b="1" dirty="0">
                <a:solidFill>
                  <a:srgbClr val="1F497D"/>
                </a:solidFill>
              </a:rPr>
              <a:t>	</a:t>
            </a:r>
            <a:r>
              <a:rPr lang="tr-TR" b="1" dirty="0" smtClean="0">
                <a:solidFill>
                  <a:srgbClr val="1F497D"/>
                </a:solidFill>
              </a:rPr>
              <a:t>10ks </a:t>
            </a:r>
            <a:r>
              <a:rPr lang="tr-TR" b="1" dirty="0">
                <a:solidFill>
                  <a:srgbClr val="1F497D"/>
                </a:solidFill>
              </a:rPr>
              <a:t>Exposure</a:t>
            </a:r>
            <a:endParaRPr lang="tr-TR" b="1" dirty="0" smtClean="0">
              <a:solidFill>
                <a:srgbClr val="1F497D"/>
              </a:solidFill>
            </a:endParaRPr>
          </a:p>
          <a:p>
            <a:pPr>
              <a:spcBef>
                <a:spcPts val="300"/>
              </a:spcBef>
              <a:spcAft>
                <a:spcPts val="300"/>
              </a:spcAft>
            </a:pPr>
            <a:endParaRPr lang="tr-TR" b="1" dirty="0">
              <a:solidFill>
                <a:srgbClr val="1F497D"/>
              </a:solidFill>
            </a:endParaRPr>
          </a:p>
          <a:p>
            <a:pPr>
              <a:spcBef>
                <a:spcPts val="300"/>
              </a:spcBef>
              <a:spcAft>
                <a:spcPts val="300"/>
              </a:spcAft>
            </a:pPr>
            <a:endParaRPr lang="tr-TR" b="1" dirty="0">
              <a:solidFill>
                <a:srgbClr val="1F497D"/>
              </a:solidFill>
            </a:endParaRPr>
          </a:p>
          <a:p>
            <a:endParaRPr lang="tr-TR" dirty="0" smtClean="0">
              <a:solidFill>
                <a:prstClr val="black"/>
              </a:solidFill>
            </a:endParaRPr>
          </a:p>
          <a:p>
            <a:endParaRPr dirty="0">
              <a:solidFill>
                <a:prstClr val="black"/>
              </a:solidFill>
            </a:endParaRPr>
          </a:p>
        </p:txBody>
      </p:sp>
      <p:pic>
        <p:nvPicPr>
          <p:cNvPr id="2" name="Picture 1"/>
          <p:cNvPicPr>
            <a:picLocks noChangeAspect="1"/>
          </p:cNvPicPr>
          <p:nvPr/>
        </p:nvPicPr>
        <p:blipFill>
          <a:blip r:embed="rId3"/>
          <a:stretch>
            <a:fillRect/>
          </a:stretch>
        </p:blipFill>
        <p:spPr>
          <a:xfrm>
            <a:off x="285274" y="2852936"/>
            <a:ext cx="4931307" cy="3402326"/>
          </a:xfrm>
          <a:prstGeom prst="rect">
            <a:avLst/>
          </a:prstGeom>
        </p:spPr>
      </p:pic>
      <p:pic>
        <p:nvPicPr>
          <p:cNvPr id="4" name="Picture 3"/>
          <p:cNvPicPr>
            <a:picLocks noChangeAspect="1"/>
          </p:cNvPicPr>
          <p:nvPr/>
        </p:nvPicPr>
        <p:blipFill>
          <a:blip r:embed="rId4"/>
          <a:stretch>
            <a:fillRect/>
          </a:stretch>
        </p:blipFill>
        <p:spPr>
          <a:xfrm>
            <a:off x="3419872" y="1612435"/>
            <a:ext cx="5544616" cy="4744085"/>
          </a:xfrm>
          <a:prstGeom prst="rect">
            <a:avLst/>
          </a:prstGeom>
        </p:spPr>
      </p:pic>
    </p:spTree>
    <p:extLst>
      <p:ext uri="{BB962C8B-B14F-4D97-AF65-F5344CB8AC3E}">
        <p14:creationId xmlns:p14="http://schemas.microsoft.com/office/powerpoint/2010/main" val="15969682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Shape 1"/>
          <p:cNvSpPr txBox="1"/>
          <p:nvPr/>
        </p:nvSpPr>
        <p:spPr>
          <a:xfrm>
            <a:off x="6553080" y="6356520"/>
            <a:ext cx="2133360" cy="364680"/>
          </a:xfrm>
          <a:prstGeom prst="rect">
            <a:avLst/>
          </a:prstGeom>
        </p:spPr>
        <p:txBody>
          <a:bodyPr anchor="ctr"/>
          <a:lstStyle/>
          <a:p>
            <a:fld id="{60B36261-7AF0-4CF2-875A-FA2E646E2CCA}" type="slidenum">
              <a:rPr lang="en-US" sz="1200">
                <a:solidFill>
                  <a:srgbClr val="8B8B8B"/>
                </a:solidFill>
                <a:latin typeface="Calibri"/>
              </a:rPr>
              <a:pPr/>
              <a:t>27</a:t>
            </a:fld>
            <a:endParaRPr>
              <a:solidFill>
                <a:prstClr val="black"/>
              </a:solidFill>
            </a:endParaRPr>
          </a:p>
        </p:txBody>
      </p:sp>
      <p:sp>
        <p:nvSpPr>
          <p:cNvPr id="105" name="CustomShape 2"/>
          <p:cNvSpPr/>
          <p:nvPr/>
        </p:nvSpPr>
        <p:spPr>
          <a:xfrm>
            <a:off x="0" y="332656"/>
            <a:ext cx="9144000" cy="1103892"/>
          </a:xfrm>
          <a:prstGeom prst="rect">
            <a:avLst/>
          </a:prstGeom>
          <a:noFill/>
          <a:ln>
            <a:noFill/>
          </a:ln>
        </p:spPr>
        <p:txBody>
          <a:bodyPr lIns="90000" tIns="45000" rIns="90000" bIns="45000"/>
          <a:lstStyle/>
          <a:p>
            <a:pPr algn="ctr"/>
            <a:r>
              <a:rPr lang="tr-TR" sz="4000" b="1" dirty="0" smtClean="0">
                <a:solidFill>
                  <a:srgbClr val="1F497D"/>
                </a:solidFill>
                <a:latin typeface="Calibri"/>
              </a:rPr>
              <a:t>Pre-liminary Results from Insight-HXMT</a:t>
            </a:r>
            <a:endParaRPr lang="tr-TR" sz="3600" b="1" dirty="0" smtClean="0">
              <a:solidFill>
                <a:srgbClr val="1F497D"/>
              </a:solidFill>
              <a:latin typeface="Calibri"/>
            </a:endParaRPr>
          </a:p>
        </p:txBody>
      </p:sp>
      <p:sp>
        <p:nvSpPr>
          <p:cNvPr id="6" name="CustomShape 3"/>
          <p:cNvSpPr/>
          <p:nvPr/>
        </p:nvSpPr>
        <p:spPr>
          <a:xfrm>
            <a:off x="282552" y="1124744"/>
            <a:ext cx="8681936" cy="1728192"/>
          </a:xfrm>
          <a:prstGeom prst="rect">
            <a:avLst/>
          </a:prstGeom>
          <a:solidFill>
            <a:srgbClr val="FFFFFF"/>
          </a:solidFill>
          <a:ln>
            <a:noFill/>
          </a:ln>
        </p:spPr>
        <p:txBody>
          <a:bodyPr lIns="90000" tIns="45000" rIns="90000" bIns="45000"/>
          <a:lstStyle/>
          <a:p>
            <a:pPr algn="just">
              <a:spcBef>
                <a:spcPts val="300"/>
              </a:spcBef>
              <a:spcAft>
                <a:spcPts val="300"/>
              </a:spcAft>
            </a:pPr>
            <a:r>
              <a:rPr lang="tr-TR" b="1" dirty="0" smtClean="0">
                <a:solidFill>
                  <a:srgbClr val="1F497D"/>
                </a:solidFill>
              </a:rPr>
              <a:t>Aql X-1 has been observed by Insight-HXMT three times just after the transition from the soft state to the hard state.</a:t>
            </a:r>
          </a:p>
          <a:p>
            <a:pPr marL="285750" indent="-285750" algn="just">
              <a:spcBef>
                <a:spcPts val="300"/>
              </a:spcBef>
              <a:spcAft>
                <a:spcPts val="300"/>
              </a:spcAft>
              <a:buFont typeface="Arial" panose="020B0604020202020204" pitchFamily="34" charset="0"/>
              <a:buChar char="•"/>
            </a:pPr>
            <a:r>
              <a:rPr lang="tr-TR" b="1" dirty="0" smtClean="0">
                <a:solidFill>
                  <a:srgbClr val="1F497D"/>
                </a:solidFill>
              </a:rPr>
              <a:t>2018/3/19	19:09:24	O011466801001	10ks Exposure</a:t>
            </a:r>
          </a:p>
          <a:p>
            <a:pPr marL="285750" indent="-285750" algn="just">
              <a:spcBef>
                <a:spcPts val="300"/>
              </a:spcBef>
              <a:spcAft>
                <a:spcPts val="300"/>
              </a:spcAft>
              <a:buFont typeface="Arial" panose="020B0604020202020204" pitchFamily="34" charset="0"/>
              <a:buChar char="•"/>
            </a:pPr>
            <a:r>
              <a:rPr lang="tr-TR" b="1" dirty="0" smtClean="0">
                <a:solidFill>
                  <a:srgbClr val="1F497D"/>
                </a:solidFill>
              </a:rPr>
              <a:t>2018/3/20	19:01:00	O011466801002</a:t>
            </a:r>
            <a:r>
              <a:rPr lang="tr-TR" b="1" dirty="0">
                <a:solidFill>
                  <a:srgbClr val="1F497D"/>
                </a:solidFill>
              </a:rPr>
              <a:t>	</a:t>
            </a:r>
            <a:r>
              <a:rPr lang="tr-TR" b="1" dirty="0" smtClean="0">
                <a:solidFill>
                  <a:srgbClr val="1F497D"/>
                </a:solidFill>
              </a:rPr>
              <a:t>10ks </a:t>
            </a:r>
            <a:r>
              <a:rPr lang="tr-TR" b="1" dirty="0">
                <a:solidFill>
                  <a:srgbClr val="1F497D"/>
                </a:solidFill>
              </a:rPr>
              <a:t>Exposure</a:t>
            </a:r>
            <a:endParaRPr lang="tr-TR" b="1" dirty="0" smtClean="0">
              <a:solidFill>
                <a:srgbClr val="1F497D"/>
              </a:solidFill>
            </a:endParaRPr>
          </a:p>
          <a:p>
            <a:pPr marL="285750" indent="-285750" algn="just">
              <a:spcBef>
                <a:spcPts val="300"/>
              </a:spcBef>
              <a:spcAft>
                <a:spcPts val="300"/>
              </a:spcAft>
              <a:buFont typeface="Arial" panose="020B0604020202020204" pitchFamily="34" charset="0"/>
              <a:buChar char="•"/>
            </a:pPr>
            <a:r>
              <a:rPr lang="tr-TR" b="1" dirty="0" smtClean="0">
                <a:solidFill>
                  <a:srgbClr val="1F497D"/>
                </a:solidFill>
              </a:rPr>
              <a:t>2018/3/22	06:00:39	O011466801003</a:t>
            </a:r>
            <a:r>
              <a:rPr lang="tr-TR" b="1" dirty="0">
                <a:solidFill>
                  <a:srgbClr val="1F497D"/>
                </a:solidFill>
              </a:rPr>
              <a:t>	</a:t>
            </a:r>
            <a:r>
              <a:rPr lang="tr-TR" b="1" dirty="0" smtClean="0">
                <a:solidFill>
                  <a:srgbClr val="1F497D"/>
                </a:solidFill>
              </a:rPr>
              <a:t>10ks </a:t>
            </a:r>
            <a:r>
              <a:rPr lang="tr-TR" b="1" dirty="0">
                <a:solidFill>
                  <a:srgbClr val="1F497D"/>
                </a:solidFill>
              </a:rPr>
              <a:t>Exposure</a:t>
            </a:r>
            <a:endParaRPr lang="tr-TR" b="1" dirty="0" smtClean="0">
              <a:solidFill>
                <a:srgbClr val="1F497D"/>
              </a:solidFill>
            </a:endParaRPr>
          </a:p>
          <a:p>
            <a:pPr>
              <a:spcBef>
                <a:spcPts val="300"/>
              </a:spcBef>
              <a:spcAft>
                <a:spcPts val="300"/>
              </a:spcAft>
            </a:pPr>
            <a:endParaRPr lang="tr-TR" b="1" dirty="0">
              <a:solidFill>
                <a:srgbClr val="1F497D"/>
              </a:solidFill>
            </a:endParaRPr>
          </a:p>
          <a:p>
            <a:pPr>
              <a:spcBef>
                <a:spcPts val="300"/>
              </a:spcBef>
              <a:spcAft>
                <a:spcPts val="300"/>
              </a:spcAft>
            </a:pPr>
            <a:endParaRPr lang="tr-TR" b="1" dirty="0">
              <a:solidFill>
                <a:srgbClr val="1F497D"/>
              </a:solidFill>
            </a:endParaRPr>
          </a:p>
          <a:p>
            <a:endParaRPr lang="tr-TR" dirty="0" smtClean="0">
              <a:solidFill>
                <a:prstClr val="black"/>
              </a:solidFill>
            </a:endParaRPr>
          </a:p>
          <a:p>
            <a:endParaRPr dirty="0">
              <a:solidFill>
                <a:prstClr val="black"/>
              </a:solidFill>
            </a:endParaRPr>
          </a:p>
        </p:txBody>
      </p:sp>
      <p:pic>
        <p:nvPicPr>
          <p:cNvPr id="2" name="Picture 1"/>
          <p:cNvPicPr>
            <a:picLocks noChangeAspect="1"/>
          </p:cNvPicPr>
          <p:nvPr/>
        </p:nvPicPr>
        <p:blipFill>
          <a:blip r:embed="rId3"/>
          <a:stretch>
            <a:fillRect/>
          </a:stretch>
        </p:blipFill>
        <p:spPr>
          <a:xfrm>
            <a:off x="285274" y="2852936"/>
            <a:ext cx="4931307" cy="3402326"/>
          </a:xfrm>
          <a:prstGeom prst="rect">
            <a:avLst/>
          </a:prstGeom>
        </p:spPr>
      </p:pic>
      <p:pic>
        <p:nvPicPr>
          <p:cNvPr id="4" name="Picture 3"/>
          <p:cNvPicPr>
            <a:picLocks noChangeAspect="1"/>
          </p:cNvPicPr>
          <p:nvPr/>
        </p:nvPicPr>
        <p:blipFill>
          <a:blip r:embed="rId4"/>
          <a:stretch>
            <a:fillRect/>
          </a:stretch>
        </p:blipFill>
        <p:spPr>
          <a:xfrm>
            <a:off x="3419872" y="1612435"/>
            <a:ext cx="5544616" cy="4744085"/>
          </a:xfrm>
          <a:prstGeom prst="rect">
            <a:avLst/>
          </a:prstGeom>
        </p:spPr>
      </p:pic>
      <p:pic>
        <p:nvPicPr>
          <p:cNvPr id="3" name="Picture 2"/>
          <p:cNvPicPr>
            <a:picLocks noChangeAspect="1"/>
          </p:cNvPicPr>
          <p:nvPr/>
        </p:nvPicPr>
        <p:blipFill>
          <a:blip r:embed="rId5"/>
          <a:stretch>
            <a:fillRect/>
          </a:stretch>
        </p:blipFill>
        <p:spPr>
          <a:xfrm>
            <a:off x="290411" y="1124744"/>
            <a:ext cx="5721750" cy="4253095"/>
          </a:xfrm>
          <a:prstGeom prst="rect">
            <a:avLst/>
          </a:prstGeom>
        </p:spPr>
      </p:pic>
      <p:sp>
        <p:nvSpPr>
          <p:cNvPr id="5" name="TextBox 4"/>
          <p:cNvSpPr txBox="1"/>
          <p:nvPr/>
        </p:nvSpPr>
        <p:spPr>
          <a:xfrm>
            <a:off x="3707905" y="1760069"/>
            <a:ext cx="1597946" cy="415498"/>
          </a:xfrm>
          <a:prstGeom prst="rect">
            <a:avLst/>
          </a:prstGeom>
          <a:noFill/>
        </p:spPr>
        <p:txBody>
          <a:bodyPr wrap="square" rtlCol="0">
            <a:spAutoFit/>
          </a:bodyPr>
          <a:lstStyle/>
          <a:p>
            <a:r>
              <a:rPr lang="tr-TR" sz="1050" dirty="0" err="1" smtClean="0"/>
              <a:t>kT</a:t>
            </a:r>
            <a:r>
              <a:rPr lang="tr-TR" sz="1050" baseline="-25000" dirty="0" err="1" smtClean="0"/>
              <a:t>bbody</a:t>
            </a:r>
            <a:r>
              <a:rPr lang="tr-TR" sz="1050" dirty="0" smtClean="0"/>
              <a:t>=1.56±0.16 </a:t>
            </a:r>
            <a:r>
              <a:rPr lang="tr-TR" sz="1050" dirty="0" err="1" smtClean="0"/>
              <a:t>keV</a:t>
            </a:r>
            <a:endParaRPr lang="tr-TR" sz="1050" dirty="0" smtClean="0"/>
          </a:p>
          <a:p>
            <a:r>
              <a:rPr lang="tr-TR" sz="1050" dirty="0" err="1" smtClean="0"/>
              <a:t>kT</a:t>
            </a:r>
            <a:r>
              <a:rPr lang="tr-TR" sz="1050" baseline="-25000" dirty="0" err="1" smtClean="0"/>
              <a:t>diskbb</a:t>
            </a:r>
            <a:r>
              <a:rPr lang="tr-TR" sz="1050" dirty="0" smtClean="0"/>
              <a:t>=0.9±0.05 </a:t>
            </a:r>
            <a:r>
              <a:rPr lang="tr-TR" sz="1050" dirty="0" err="1" smtClean="0"/>
              <a:t>keV</a:t>
            </a:r>
            <a:endParaRPr lang="en-US" sz="1050" dirty="0"/>
          </a:p>
        </p:txBody>
      </p:sp>
    </p:spTree>
    <p:extLst>
      <p:ext uri="{BB962C8B-B14F-4D97-AF65-F5344CB8AC3E}">
        <p14:creationId xmlns:p14="http://schemas.microsoft.com/office/powerpoint/2010/main" val="2580728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xtShape 1"/>
          <p:cNvSpPr txBox="1"/>
          <p:nvPr/>
        </p:nvSpPr>
        <p:spPr>
          <a:xfrm>
            <a:off x="6553080" y="6356520"/>
            <a:ext cx="2133360" cy="364680"/>
          </a:xfrm>
          <a:prstGeom prst="rect">
            <a:avLst/>
          </a:prstGeom>
        </p:spPr>
        <p:txBody>
          <a:bodyPr anchor="ctr"/>
          <a:lstStyle/>
          <a:p>
            <a:pPr>
              <a:lnSpc>
                <a:spcPct val="100000"/>
              </a:lnSpc>
            </a:pPr>
            <a:fld id="{938B7538-B2DD-4934-BF02-F16A4286DD93}" type="slidenum">
              <a:rPr lang="en-US" sz="1200">
                <a:solidFill>
                  <a:srgbClr val="8B8B8B"/>
                </a:solidFill>
                <a:latin typeface="Calibri"/>
              </a:rPr>
              <a:t>28</a:t>
            </a:fld>
            <a:endParaRPr/>
          </a:p>
        </p:txBody>
      </p:sp>
      <mc:AlternateContent xmlns:mc="http://schemas.openxmlformats.org/markup-compatibility/2006">
        <mc:Choice xmlns:a14="http://schemas.microsoft.com/office/drawing/2010/main" Requires="a14">
          <p:sp>
            <p:nvSpPr>
              <p:cNvPr id="127" name="CustomShape 2"/>
              <p:cNvSpPr/>
              <p:nvPr/>
            </p:nvSpPr>
            <p:spPr>
              <a:xfrm>
                <a:off x="500040" y="1196752"/>
                <a:ext cx="8286480" cy="5112568"/>
              </a:xfrm>
              <a:prstGeom prst="rect">
                <a:avLst/>
              </a:prstGeom>
              <a:noFill/>
              <a:ln>
                <a:noFill/>
              </a:ln>
            </p:spPr>
            <p:txBody>
              <a:bodyPr lIns="90000" tIns="45000" rIns="90000" bIns="45000" anchor="t" anchorCtr="0"/>
              <a:lstStyle/>
              <a:p>
                <a:pPr algn="just">
                  <a:lnSpc>
                    <a:spcPct val="100000"/>
                  </a:lnSpc>
                  <a:buFont typeface="Arial"/>
                  <a:buChar char="•"/>
                </a:pPr>
                <a:r>
                  <a:rPr lang="tr-TR" sz="2400" b="1" dirty="0" smtClean="0">
                    <a:solidFill>
                      <a:schemeClr val="tx2"/>
                    </a:solidFill>
                    <a:latin typeface="Calibri"/>
                  </a:rPr>
                  <a:t> </a:t>
                </a:r>
                <a:r>
                  <a:rPr lang="en-GB" sz="2400" b="1" dirty="0">
                    <a:solidFill>
                      <a:schemeClr val="tx2"/>
                    </a:solidFill>
                    <a:latin typeface="Calibri"/>
                  </a:rPr>
                  <a:t>We classified outbursts of </a:t>
                </a:r>
                <a:r>
                  <a:rPr lang="en-GB" sz="2400" b="1" dirty="0" err="1">
                    <a:solidFill>
                      <a:schemeClr val="tx2"/>
                    </a:solidFill>
                    <a:latin typeface="Calibri"/>
                  </a:rPr>
                  <a:t>Aql</a:t>
                </a:r>
                <a:r>
                  <a:rPr lang="en-GB" sz="2400" b="1" dirty="0">
                    <a:solidFill>
                      <a:schemeClr val="tx2"/>
                    </a:solidFill>
                    <a:latin typeface="Calibri"/>
                  </a:rPr>
                  <a:t> X-1 depending on duration and maximum </a:t>
                </a:r>
                <a:r>
                  <a:rPr lang="en-GB" sz="2400" b="1" dirty="0" smtClean="0">
                    <a:solidFill>
                      <a:schemeClr val="tx2"/>
                    </a:solidFill>
                    <a:latin typeface="Calibri"/>
                  </a:rPr>
                  <a:t>flux</a:t>
                </a:r>
                <a:r>
                  <a:rPr lang="tr-TR" sz="2400" b="1" dirty="0" smtClean="0">
                    <a:solidFill>
                      <a:schemeClr val="tx2"/>
                    </a:solidFill>
                    <a:latin typeface="Calibri"/>
                  </a:rPr>
                  <a:t>. </a:t>
                </a:r>
                <a:r>
                  <a:rPr lang="en-GB" sz="2400" b="1" dirty="0" smtClean="0">
                    <a:solidFill>
                      <a:schemeClr val="tx2"/>
                    </a:solidFill>
                    <a:latin typeface="Calibri"/>
                  </a:rPr>
                  <a:t>We analysed </a:t>
                </a:r>
                <a:r>
                  <a:rPr lang="en-GB" sz="2400" b="1" dirty="0">
                    <a:solidFill>
                      <a:schemeClr val="tx2"/>
                    </a:solidFill>
                    <a:latin typeface="Calibri"/>
                  </a:rPr>
                  <a:t>three outbursts of </a:t>
                </a:r>
                <a:r>
                  <a:rPr lang="en-GB" sz="2400" b="1" dirty="0" err="1">
                    <a:solidFill>
                      <a:schemeClr val="tx2"/>
                    </a:solidFill>
                    <a:latin typeface="Calibri"/>
                  </a:rPr>
                  <a:t>Aql</a:t>
                </a:r>
                <a:r>
                  <a:rPr lang="en-GB" sz="2400" b="1" dirty="0">
                    <a:solidFill>
                      <a:schemeClr val="tx2"/>
                    </a:solidFill>
                    <a:latin typeface="Calibri"/>
                  </a:rPr>
                  <a:t> X-1 observed by </a:t>
                </a:r>
                <a:r>
                  <a:rPr lang="en-GB" sz="2400" b="1" dirty="0" smtClean="0">
                    <a:solidFill>
                      <a:schemeClr val="tx2"/>
                    </a:solidFill>
                    <a:latin typeface="Calibri"/>
                  </a:rPr>
                  <a:t>RXTE</a:t>
                </a:r>
                <a:r>
                  <a:rPr lang="tr-TR" sz="2400" b="1" dirty="0" smtClean="0">
                    <a:solidFill>
                      <a:schemeClr val="tx2"/>
                    </a:solidFill>
                    <a:latin typeface="Calibri"/>
                  </a:rPr>
                  <a:t>. </a:t>
                </a:r>
                <a:r>
                  <a:rPr lang="en-GB" sz="2400" b="1" dirty="0" smtClean="0">
                    <a:solidFill>
                      <a:schemeClr val="tx2"/>
                    </a:solidFill>
                    <a:latin typeface="Calibri"/>
                  </a:rPr>
                  <a:t>We </a:t>
                </a:r>
                <a:r>
                  <a:rPr lang="en-GB" sz="2400" b="1" dirty="0">
                    <a:solidFill>
                      <a:schemeClr val="tx2"/>
                    </a:solidFill>
                    <a:latin typeface="Calibri"/>
                  </a:rPr>
                  <a:t>obtained evolution of physical parameters </a:t>
                </a:r>
                <a:r>
                  <a:rPr lang="tr-TR" sz="2400" b="1" dirty="0" smtClean="0">
                    <a:solidFill>
                      <a:schemeClr val="tx2"/>
                    </a:solidFill>
                    <a:latin typeface="Calibri"/>
                  </a:rPr>
                  <a:t>and </a:t>
                </a:r>
                <a:r>
                  <a:rPr lang="en-GB" sz="2400" b="1" dirty="0" smtClean="0">
                    <a:solidFill>
                      <a:schemeClr val="tx2"/>
                    </a:solidFill>
                    <a:latin typeface="Calibri"/>
                  </a:rPr>
                  <a:t>showed </a:t>
                </a:r>
                <a:r>
                  <a:rPr lang="en-GB" sz="2400" b="1" dirty="0">
                    <a:solidFill>
                      <a:schemeClr val="tx2"/>
                    </a:solidFill>
                    <a:latin typeface="Calibri"/>
                  </a:rPr>
                  <a:t>that the spectral evolutions are similar in three different </a:t>
                </a:r>
                <a:r>
                  <a:rPr lang="en-GB" sz="2400" b="1" dirty="0" smtClean="0">
                    <a:solidFill>
                      <a:schemeClr val="tx2"/>
                    </a:solidFill>
                    <a:latin typeface="Calibri"/>
                  </a:rPr>
                  <a:t>classes.</a:t>
                </a:r>
                <a:endParaRPr lang="tr-TR" sz="2400" b="1" dirty="0">
                  <a:solidFill>
                    <a:schemeClr val="tx2"/>
                  </a:solidFill>
                  <a:latin typeface="Calibri"/>
                </a:endParaRPr>
              </a:p>
              <a:p>
                <a:pPr algn="just">
                  <a:lnSpc>
                    <a:spcPct val="100000"/>
                  </a:lnSpc>
                  <a:buFont typeface="Arial"/>
                  <a:buChar char="•"/>
                </a:pPr>
                <a:r>
                  <a:rPr lang="tr-TR" sz="2400" b="1" dirty="0" smtClean="0">
                    <a:solidFill>
                      <a:schemeClr val="tx2"/>
                    </a:solidFill>
                    <a:latin typeface="Calibri"/>
                  </a:rPr>
                  <a:t> We invented a method to obtain </a:t>
                </a:r>
                <a:r>
                  <a:rPr lang="tr-TR" sz="2400" b="1" dirty="0" err="1" smtClean="0">
                    <a:solidFill>
                      <a:schemeClr val="tx2"/>
                    </a:solidFill>
                    <a:latin typeface="Calibri"/>
                  </a:rPr>
                  <a:t>mass</a:t>
                </a:r>
                <a:r>
                  <a:rPr lang="tr-TR" sz="2400" b="1" dirty="0" smtClean="0">
                    <a:solidFill>
                      <a:schemeClr val="tx2"/>
                    </a:solidFill>
                    <a:latin typeface="Calibri"/>
                  </a:rPr>
                  <a:t> </a:t>
                </a:r>
                <a:r>
                  <a:rPr lang="tr-TR" sz="2400" b="1" dirty="0" err="1" smtClean="0">
                    <a:solidFill>
                      <a:schemeClr val="tx2"/>
                    </a:solidFill>
                    <a:latin typeface="Calibri"/>
                  </a:rPr>
                  <a:t>ratio</a:t>
                </a:r>
                <a:r>
                  <a:rPr lang="tr-TR" sz="2400" b="1" dirty="0" smtClean="0">
                    <a:solidFill>
                      <a:schemeClr val="tx2"/>
                    </a:solidFill>
                    <a:latin typeface="Calibri"/>
                  </a:rPr>
                  <a:t> </a:t>
                </a:r>
                <a:r>
                  <a:rPr lang="tr-TR" sz="2400" b="1" dirty="0" err="1" smtClean="0">
                    <a:solidFill>
                      <a:schemeClr val="tx2"/>
                    </a:solidFill>
                    <a:latin typeface="Calibri"/>
                  </a:rPr>
                  <a:t>accreting</a:t>
                </a:r>
                <a:r>
                  <a:rPr lang="tr-TR" sz="2400" b="1" dirty="0" smtClean="0">
                    <a:solidFill>
                      <a:schemeClr val="tx2"/>
                    </a:solidFill>
                    <a:latin typeface="Calibri"/>
                  </a:rPr>
                  <a:t> </a:t>
                </a:r>
                <a:r>
                  <a:rPr lang="tr-TR" sz="2400" b="1" dirty="0" err="1" smtClean="0">
                    <a:solidFill>
                      <a:schemeClr val="tx2"/>
                    </a:solidFill>
                    <a:latin typeface="Calibri"/>
                  </a:rPr>
                  <a:t>onto</a:t>
                </a:r>
                <a:r>
                  <a:rPr lang="tr-TR" sz="2400" b="1" dirty="0" smtClean="0">
                    <a:solidFill>
                      <a:schemeClr val="tx2"/>
                    </a:solidFill>
                    <a:latin typeface="Calibri"/>
                  </a:rPr>
                  <a:t> </a:t>
                </a:r>
                <a:r>
                  <a:rPr lang="tr-TR" sz="2400" b="1" dirty="0" err="1" smtClean="0">
                    <a:solidFill>
                      <a:schemeClr val="tx2"/>
                    </a:solidFill>
                    <a:latin typeface="Calibri"/>
                  </a:rPr>
                  <a:t>the</a:t>
                </a:r>
                <a:r>
                  <a:rPr lang="tr-TR" sz="2400" b="1" dirty="0" smtClean="0">
                    <a:solidFill>
                      <a:schemeClr val="tx2"/>
                    </a:solidFill>
                    <a:latin typeface="Calibri"/>
                  </a:rPr>
                  <a:t> NS </a:t>
                </a:r>
                <a:r>
                  <a:rPr lang="tr-TR" sz="2400" b="1" dirty="0" smtClean="0">
                    <a:solidFill>
                      <a:schemeClr val="tx2"/>
                    </a:solidFill>
                    <a:latin typeface="Calibri"/>
                  </a:rPr>
                  <a:t>in the propeller </a:t>
                </a:r>
                <a:r>
                  <a:rPr lang="tr-TR" sz="2400" b="1" dirty="0" err="1" smtClean="0">
                    <a:solidFill>
                      <a:schemeClr val="tx2"/>
                    </a:solidFill>
                    <a:latin typeface="Calibri"/>
                  </a:rPr>
                  <a:t>stage</a:t>
                </a:r>
                <a:r>
                  <a:rPr lang="tr-TR" sz="2400" b="1" dirty="0" smtClean="0">
                    <a:solidFill>
                      <a:schemeClr val="tx2"/>
                    </a:solidFill>
                    <a:latin typeface="Calibri"/>
                  </a:rPr>
                  <a:t> </a:t>
                </a:r>
                <a:r>
                  <a:rPr lang="tr-TR" sz="2400" b="1" dirty="0" err="1" smtClean="0">
                    <a:solidFill>
                      <a:schemeClr val="tx2"/>
                    </a:solidFill>
                    <a:latin typeface="Calibri"/>
                  </a:rPr>
                  <a:t>depending</a:t>
                </a:r>
                <a:r>
                  <a:rPr lang="tr-TR" sz="2400" b="1" dirty="0" smtClean="0">
                    <a:solidFill>
                      <a:schemeClr val="tx2"/>
                    </a:solidFill>
                    <a:latin typeface="Calibri"/>
                  </a:rPr>
                  <a:t> </a:t>
                </a:r>
                <a:r>
                  <a:rPr lang="tr-TR" sz="2400" b="1" dirty="0" smtClean="0">
                    <a:solidFill>
                      <a:schemeClr val="tx2"/>
                    </a:solidFill>
                    <a:latin typeface="Calibri"/>
                  </a:rPr>
                  <a:t>on fastness parameters.</a:t>
                </a:r>
              </a:p>
              <a:p>
                <a:pPr algn="just">
                  <a:lnSpc>
                    <a:spcPct val="100000"/>
                  </a:lnSpc>
                  <a:buFont typeface="Arial"/>
                  <a:buChar char="•"/>
                </a:pPr>
                <a:r>
                  <a:rPr lang="tr-TR" sz="2400" b="1" dirty="0">
                    <a:solidFill>
                      <a:schemeClr val="tx2"/>
                    </a:solidFill>
                    <a:latin typeface="Calibri"/>
                  </a:rPr>
                  <a:t> </a:t>
                </a:r>
                <a:r>
                  <a:rPr lang="tr-TR" sz="2400" b="1" dirty="0" smtClean="0">
                    <a:solidFill>
                      <a:schemeClr val="tx2"/>
                    </a:solidFill>
                    <a:latin typeface="Calibri"/>
                  </a:rPr>
                  <a:t>We analysed RXTE/PCA </a:t>
                </a:r>
                <a:r>
                  <a:rPr lang="tr-TR" sz="2400" b="1" dirty="0" err="1" smtClean="0">
                    <a:solidFill>
                      <a:schemeClr val="tx2"/>
                    </a:solidFill>
                    <a:latin typeface="Calibri"/>
                  </a:rPr>
                  <a:t>and</a:t>
                </a:r>
                <a:r>
                  <a:rPr lang="tr-TR" sz="2400" b="1" dirty="0" smtClean="0">
                    <a:solidFill>
                      <a:schemeClr val="tx2"/>
                    </a:solidFill>
                    <a:latin typeface="Calibri"/>
                  </a:rPr>
                  <a:t> </a:t>
                </a:r>
                <a:r>
                  <a:rPr lang="tr-TR" sz="2400" b="1" dirty="0" err="1" smtClean="0">
                    <a:solidFill>
                      <a:schemeClr val="tx2"/>
                    </a:solidFill>
                    <a:latin typeface="Calibri"/>
                  </a:rPr>
                  <a:t>obtained</a:t>
                </a:r>
                <a:r>
                  <a:rPr lang="tr-TR" sz="2400" b="1" dirty="0" smtClean="0">
                    <a:solidFill>
                      <a:schemeClr val="tx2"/>
                    </a:solidFill>
                    <a:latin typeface="Calibri"/>
                  </a:rPr>
                  <a:t> a light curve only caused by </a:t>
                </a:r>
                <a:r>
                  <a:rPr lang="tr-TR" sz="2400" b="1" dirty="0" err="1" smtClean="0">
                    <a:solidFill>
                      <a:schemeClr val="tx2"/>
                    </a:solidFill>
                    <a:latin typeface="Calibri"/>
                  </a:rPr>
                  <a:t>accretion</a:t>
                </a:r>
                <a:r>
                  <a:rPr lang="tr-TR" sz="2400" b="1" dirty="0" smtClean="0">
                    <a:solidFill>
                      <a:schemeClr val="tx2"/>
                    </a:solidFill>
                    <a:latin typeface="Calibri"/>
                  </a:rPr>
                  <a:t>!!.</a:t>
                </a:r>
              </a:p>
              <a:p>
                <a:pPr algn="just">
                  <a:lnSpc>
                    <a:spcPct val="100000"/>
                  </a:lnSpc>
                  <a:buFont typeface="Arial"/>
                  <a:buChar char="•"/>
                </a:pPr>
                <a:r>
                  <a:rPr lang="tr-TR" sz="2400" b="1" dirty="0">
                    <a:solidFill>
                      <a:schemeClr val="tx2"/>
                    </a:solidFill>
                    <a:latin typeface="Calibri"/>
                  </a:rPr>
                  <a:t> </a:t>
                </a:r>
                <a:r>
                  <a:rPr lang="tr-TR" sz="2400" b="1" dirty="0" err="1" smtClean="0">
                    <a:solidFill>
                      <a:schemeClr val="tx2"/>
                    </a:solidFill>
                    <a:latin typeface="Calibri"/>
                  </a:rPr>
                  <a:t>We</a:t>
                </a:r>
                <a:r>
                  <a:rPr lang="tr-TR" sz="2400" b="1" dirty="0" smtClean="0">
                    <a:solidFill>
                      <a:schemeClr val="tx2"/>
                    </a:solidFill>
                    <a:latin typeface="Calibri"/>
                  </a:rPr>
                  <a:t> </a:t>
                </a:r>
                <a:r>
                  <a:rPr lang="tr-TR" sz="2400" b="1" dirty="0" err="1" smtClean="0">
                    <a:solidFill>
                      <a:schemeClr val="tx2"/>
                    </a:solidFill>
                    <a:latin typeface="Calibri"/>
                  </a:rPr>
                  <a:t>argued</a:t>
                </a:r>
                <a:r>
                  <a:rPr lang="tr-TR" sz="2400" b="1" dirty="0" smtClean="0">
                    <a:solidFill>
                      <a:schemeClr val="tx2"/>
                    </a:solidFill>
                    <a:latin typeface="Calibri"/>
                  </a:rPr>
                  <a:t> </a:t>
                </a:r>
                <a:r>
                  <a:rPr lang="tr-TR" sz="2400" b="1" dirty="0" err="1" smtClean="0">
                    <a:solidFill>
                      <a:schemeClr val="tx2"/>
                    </a:solidFill>
                    <a:latin typeface="Calibri"/>
                  </a:rPr>
                  <a:t>possible</a:t>
                </a:r>
                <a:r>
                  <a:rPr lang="tr-TR" sz="2400" b="1" dirty="0" smtClean="0">
                    <a:solidFill>
                      <a:schemeClr val="tx2"/>
                    </a:solidFill>
                    <a:latin typeface="Calibri"/>
                  </a:rPr>
                  <a:t> </a:t>
                </a:r>
                <a:r>
                  <a:rPr lang="tr-TR" sz="2400" b="1" dirty="0" err="1" smtClean="0">
                    <a:solidFill>
                      <a:schemeClr val="tx2"/>
                    </a:solidFill>
                    <a:latin typeface="Calibri"/>
                  </a:rPr>
                  <a:t>propeller</a:t>
                </a:r>
                <a:r>
                  <a:rPr lang="tr-TR" sz="2400" b="1" dirty="0" smtClean="0">
                    <a:solidFill>
                      <a:schemeClr val="tx2"/>
                    </a:solidFill>
                    <a:latin typeface="Calibri"/>
                  </a:rPr>
                  <a:t> </a:t>
                </a:r>
                <a:r>
                  <a:rPr lang="tr-TR" sz="2400" b="1" dirty="0" err="1" smtClean="0">
                    <a:solidFill>
                      <a:schemeClr val="tx2"/>
                    </a:solidFill>
                    <a:latin typeface="Calibri"/>
                  </a:rPr>
                  <a:t>effect</a:t>
                </a:r>
                <a:r>
                  <a:rPr lang="tr-TR" sz="2400" b="1" dirty="0" smtClean="0">
                    <a:solidFill>
                      <a:schemeClr val="tx2"/>
                    </a:solidFill>
                    <a:latin typeface="Calibri"/>
                  </a:rPr>
                  <a:t> on </a:t>
                </a:r>
                <a:r>
                  <a:rPr lang="tr-TR" sz="2400" b="1" dirty="0" err="1" smtClean="0">
                    <a:solidFill>
                      <a:schemeClr val="tx2"/>
                    </a:solidFill>
                    <a:latin typeface="Calibri"/>
                  </a:rPr>
                  <a:t>the</a:t>
                </a:r>
                <a:r>
                  <a:rPr lang="tr-TR" sz="2400" b="1" dirty="0" smtClean="0">
                    <a:solidFill>
                      <a:schemeClr val="tx2"/>
                    </a:solidFill>
                    <a:latin typeface="Calibri"/>
                  </a:rPr>
                  <a:t> </a:t>
                </a:r>
                <a:r>
                  <a:rPr lang="tr-TR" sz="2400" b="1" dirty="0" err="1" smtClean="0">
                    <a:solidFill>
                      <a:schemeClr val="tx2"/>
                    </a:solidFill>
                    <a:latin typeface="Calibri"/>
                  </a:rPr>
                  <a:t>fast</a:t>
                </a:r>
                <a:r>
                  <a:rPr lang="tr-TR" sz="2400" b="1" dirty="0" smtClean="0">
                    <a:solidFill>
                      <a:schemeClr val="tx2"/>
                    </a:solidFill>
                    <a:latin typeface="Calibri"/>
                  </a:rPr>
                  <a:t> </a:t>
                </a:r>
                <a:r>
                  <a:rPr lang="tr-TR" sz="2400" b="1" dirty="0" err="1" smtClean="0">
                    <a:solidFill>
                      <a:schemeClr val="tx2"/>
                    </a:solidFill>
                    <a:latin typeface="Calibri"/>
                  </a:rPr>
                  <a:t>rising</a:t>
                </a:r>
                <a:r>
                  <a:rPr lang="tr-TR" sz="2400" b="1" dirty="0" smtClean="0">
                    <a:solidFill>
                      <a:schemeClr val="tx2"/>
                    </a:solidFill>
                    <a:latin typeface="Calibri"/>
                  </a:rPr>
                  <a:t> </a:t>
                </a:r>
                <a:r>
                  <a:rPr lang="tr-TR" sz="2400" b="1" dirty="0" err="1" smtClean="0">
                    <a:solidFill>
                      <a:schemeClr val="tx2"/>
                    </a:solidFill>
                    <a:latin typeface="Calibri"/>
                  </a:rPr>
                  <a:t>phase</a:t>
                </a:r>
                <a:r>
                  <a:rPr lang="tr-TR" sz="2400" b="1" dirty="0" smtClean="0">
                    <a:solidFill>
                      <a:schemeClr val="tx2"/>
                    </a:solidFill>
                    <a:latin typeface="Calibri"/>
                  </a:rPr>
                  <a:t> as </a:t>
                </a:r>
                <a:r>
                  <a:rPr lang="tr-TR" sz="2400" b="1" dirty="0" err="1" smtClean="0">
                    <a:solidFill>
                      <a:schemeClr val="tx2"/>
                    </a:solidFill>
                    <a:latin typeface="Calibri"/>
                  </a:rPr>
                  <a:t>well</a:t>
                </a:r>
                <a:r>
                  <a:rPr lang="tr-TR" sz="2400" b="1" dirty="0" smtClean="0">
                    <a:solidFill>
                      <a:schemeClr val="tx2"/>
                    </a:solidFill>
                    <a:latin typeface="Calibri"/>
                  </a:rPr>
                  <a:t> as on </a:t>
                </a:r>
                <a:r>
                  <a:rPr lang="tr-TR" sz="2400" b="1" dirty="0" err="1" smtClean="0">
                    <a:solidFill>
                      <a:schemeClr val="tx2"/>
                    </a:solidFill>
                    <a:latin typeface="Calibri"/>
                  </a:rPr>
                  <a:t>the</a:t>
                </a:r>
                <a:r>
                  <a:rPr lang="tr-TR" sz="2400" b="1" dirty="0" smtClean="0">
                    <a:solidFill>
                      <a:schemeClr val="tx2"/>
                    </a:solidFill>
                    <a:latin typeface="Calibri"/>
                  </a:rPr>
                  <a:t> </a:t>
                </a:r>
                <a:r>
                  <a:rPr lang="tr-TR" sz="2400" b="1" dirty="0" err="1" smtClean="0">
                    <a:solidFill>
                      <a:schemeClr val="tx2"/>
                    </a:solidFill>
                    <a:latin typeface="Calibri"/>
                  </a:rPr>
                  <a:t>exponential</a:t>
                </a:r>
                <a:r>
                  <a:rPr lang="tr-TR" sz="2400" b="1" dirty="0" smtClean="0">
                    <a:solidFill>
                      <a:schemeClr val="tx2"/>
                    </a:solidFill>
                    <a:latin typeface="Calibri"/>
                  </a:rPr>
                  <a:t> </a:t>
                </a:r>
                <a:r>
                  <a:rPr lang="tr-TR" sz="2400" b="1" dirty="0" err="1" smtClean="0">
                    <a:solidFill>
                      <a:schemeClr val="tx2"/>
                    </a:solidFill>
                    <a:latin typeface="Calibri"/>
                  </a:rPr>
                  <a:t>decay</a:t>
                </a:r>
                <a:r>
                  <a:rPr lang="tr-TR" sz="2400" b="1" dirty="0" smtClean="0">
                    <a:solidFill>
                      <a:schemeClr val="tx2"/>
                    </a:solidFill>
                    <a:latin typeface="Calibri"/>
                  </a:rPr>
                  <a:t> </a:t>
                </a:r>
                <a:r>
                  <a:rPr lang="tr-TR" sz="2400" b="1" dirty="0" err="1" smtClean="0">
                    <a:solidFill>
                      <a:schemeClr val="tx2"/>
                    </a:solidFill>
                    <a:latin typeface="Calibri"/>
                  </a:rPr>
                  <a:t>phase</a:t>
                </a:r>
                <a:r>
                  <a:rPr lang="tr-TR" sz="2400" b="1" dirty="0" smtClean="0">
                    <a:solidFill>
                      <a:schemeClr val="tx2"/>
                    </a:solidFill>
                    <a:latin typeface="Calibri"/>
                  </a:rPr>
                  <a:t>.</a:t>
                </a:r>
              </a:p>
              <a:p>
                <a:pPr algn="just">
                  <a:lnSpc>
                    <a:spcPct val="100000"/>
                  </a:lnSpc>
                  <a:buFont typeface="Arial"/>
                  <a:buChar char="•"/>
                </a:pPr>
                <a:r>
                  <a:rPr lang="tr-TR" sz="2400" b="1" dirty="0" smtClean="0">
                    <a:solidFill>
                      <a:schemeClr val="tx2"/>
                    </a:solidFill>
                    <a:latin typeface="Calibri"/>
                  </a:rPr>
                  <a:t> We applied the method and showed the outbursts with different max luminosity and duration follows the similar trend in </a:t>
                </a:r>
                <a14:m>
                  <m:oMath xmlns:m="http://schemas.openxmlformats.org/officeDocument/2006/math">
                    <m:r>
                      <a:rPr lang="tr-TR" sz="2400" b="1" i="1" smtClean="0">
                        <a:solidFill>
                          <a:schemeClr val="tx2"/>
                        </a:solidFill>
                        <a:latin typeface="Cambria Math"/>
                      </a:rPr>
                      <m:t>𝒇</m:t>
                    </m:r>
                    <m:d>
                      <m:dPr>
                        <m:ctrlPr>
                          <a:rPr lang="tr-TR" sz="2400" b="1" i="1" smtClean="0">
                            <a:solidFill>
                              <a:schemeClr val="tx2"/>
                            </a:solidFill>
                            <a:latin typeface="Cambria Math" panose="02040503050406030204" pitchFamily="18" charset="0"/>
                          </a:rPr>
                        </m:ctrlPr>
                      </m:dPr>
                      <m:e>
                        <m:sSub>
                          <m:sSubPr>
                            <m:ctrlPr>
                              <a:rPr lang="tr-TR" sz="2400" b="1" i="1" smtClean="0">
                                <a:solidFill>
                                  <a:schemeClr val="tx2"/>
                                </a:solidFill>
                                <a:latin typeface="Cambria Math" panose="02040503050406030204" pitchFamily="18" charset="0"/>
                                <a:ea typeface="Cambria Math"/>
                              </a:rPr>
                            </m:ctrlPr>
                          </m:sSubPr>
                          <m:e>
                            <m:r>
                              <a:rPr lang="tr-TR" sz="2400" b="1" i="1" smtClean="0">
                                <a:solidFill>
                                  <a:schemeClr val="tx2"/>
                                </a:solidFill>
                                <a:latin typeface="Cambria Math"/>
                                <a:ea typeface="Cambria Math"/>
                              </a:rPr>
                              <m:t>𝝎</m:t>
                            </m:r>
                          </m:e>
                          <m:sub>
                            <m:r>
                              <a:rPr lang="tr-TR" sz="2400" b="1" i="1" smtClean="0">
                                <a:solidFill>
                                  <a:schemeClr val="tx2"/>
                                </a:solidFill>
                                <a:latin typeface="Cambria Math"/>
                                <a:ea typeface="Cambria Math"/>
                              </a:rPr>
                              <m:t>∗</m:t>
                            </m:r>
                          </m:sub>
                        </m:sSub>
                      </m:e>
                    </m:d>
                  </m:oMath>
                </a14:m>
                <a:r>
                  <a:rPr lang="tr-TR" sz="2400" b="1" dirty="0" smtClean="0">
                    <a:solidFill>
                      <a:schemeClr val="tx2"/>
                    </a:solidFill>
                    <a:latin typeface="Calibri"/>
                  </a:rPr>
                  <a:t> evolution during outburst.</a:t>
                </a:r>
              </a:p>
            </p:txBody>
          </p:sp>
        </mc:Choice>
        <mc:Fallback>
          <p:sp>
            <p:nvSpPr>
              <p:cNvPr id="127" name="CustomShape 2"/>
              <p:cNvSpPr>
                <a:spLocks noRot="1" noChangeAspect="1" noMove="1" noResize="1" noEditPoints="1" noAdjustHandles="1" noChangeArrowheads="1" noChangeShapeType="1" noTextEdit="1"/>
              </p:cNvSpPr>
              <p:nvPr/>
            </p:nvSpPr>
            <p:spPr>
              <a:xfrm>
                <a:off x="500040" y="1196752"/>
                <a:ext cx="8286480" cy="5112568"/>
              </a:xfrm>
              <a:prstGeom prst="rect">
                <a:avLst/>
              </a:prstGeom>
              <a:blipFill rotWithShape="0">
                <a:blip r:embed="rId3"/>
                <a:stretch>
                  <a:fillRect l="-1177" t="-954" r="-1177" b="-4648"/>
                </a:stretch>
              </a:blipFill>
              <a:ln>
                <a:noFill/>
              </a:ln>
            </p:spPr>
            <p:txBody>
              <a:bodyPr/>
              <a:lstStyle/>
              <a:p>
                <a:r>
                  <a:rPr lang="en-US">
                    <a:noFill/>
                  </a:rPr>
                  <a:t> </a:t>
                </a:r>
              </a:p>
            </p:txBody>
          </p:sp>
        </mc:Fallback>
      </mc:AlternateContent>
      <p:sp>
        <p:nvSpPr>
          <p:cNvPr id="4" name="CustomShape 2"/>
          <p:cNvSpPr/>
          <p:nvPr/>
        </p:nvSpPr>
        <p:spPr>
          <a:xfrm>
            <a:off x="500040" y="428760"/>
            <a:ext cx="8286480" cy="623976"/>
          </a:xfrm>
          <a:prstGeom prst="rect">
            <a:avLst/>
          </a:prstGeom>
          <a:noFill/>
          <a:ln>
            <a:noFill/>
          </a:ln>
        </p:spPr>
        <p:txBody>
          <a:bodyPr lIns="90000" tIns="45000" rIns="90000" bIns="45000" anchor="ctr"/>
          <a:lstStyle/>
          <a:p>
            <a:pPr>
              <a:lnSpc>
                <a:spcPct val="100000"/>
              </a:lnSpc>
            </a:pPr>
            <a:r>
              <a:rPr lang="tr-TR" sz="2800" b="1" dirty="0" smtClean="0">
                <a:solidFill>
                  <a:srgbClr val="1F497D"/>
                </a:solidFill>
                <a:latin typeface="Calibri"/>
              </a:rPr>
              <a:t>Summary and Discussion</a:t>
            </a:r>
            <a:r>
              <a:rPr lang="en-US" sz="2800" b="1" dirty="0" smtClean="0">
                <a:solidFill>
                  <a:srgbClr val="1F497D"/>
                </a:solidFill>
                <a:latin typeface="Calibri"/>
              </a:rPr>
              <a:t>:</a:t>
            </a:r>
            <a:endParaRPr dirty="0"/>
          </a:p>
        </p:txBody>
      </p:sp>
    </p:spTree>
    <p:extLst>
      <p:ext uri="{BB962C8B-B14F-4D97-AF65-F5344CB8AC3E}">
        <p14:creationId xmlns:p14="http://schemas.microsoft.com/office/powerpoint/2010/main" val="36579717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2"/>
          <p:cNvSpPr/>
          <p:nvPr/>
        </p:nvSpPr>
        <p:spPr>
          <a:xfrm>
            <a:off x="4633837" y="4704117"/>
            <a:ext cx="3438488" cy="1071360"/>
          </a:xfrm>
          <a:prstGeom prst="rect">
            <a:avLst/>
          </a:prstGeom>
          <a:noFill/>
          <a:ln>
            <a:noFill/>
          </a:ln>
        </p:spPr>
        <p:txBody>
          <a:bodyPr lIns="90000" tIns="45000" rIns="90000" bIns="45000"/>
          <a:lstStyle/>
          <a:p>
            <a:pPr algn="r">
              <a:lnSpc>
                <a:spcPct val="100000"/>
              </a:lnSpc>
            </a:pPr>
            <a:r>
              <a:rPr lang="en-US" sz="2400" dirty="0">
                <a:solidFill>
                  <a:srgbClr val="604A7B"/>
                </a:solidFill>
                <a:latin typeface="Calibri"/>
              </a:rPr>
              <a:t>Can </a:t>
            </a:r>
            <a:r>
              <a:rPr lang="en-US" sz="2400" dirty="0" smtClean="0">
                <a:solidFill>
                  <a:srgbClr val="604A7B"/>
                </a:solidFill>
                <a:latin typeface="Calibri"/>
              </a:rPr>
              <a:t>GÜNGÖR</a:t>
            </a:r>
            <a:endParaRPr lang="tr-TR" sz="2400" dirty="0" smtClean="0">
              <a:solidFill>
                <a:srgbClr val="604A7B"/>
              </a:solidFill>
              <a:latin typeface="Calibri"/>
            </a:endParaRPr>
          </a:p>
          <a:p>
            <a:pPr algn="r">
              <a:lnSpc>
                <a:spcPct val="100000"/>
              </a:lnSpc>
            </a:pPr>
            <a:r>
              <a:rPr lang="tr-TR" sz="1600" dirty="0" smtClean="0">
                <a:solidFill>
                  <a:srgbClr val="604A7B"/>
                </a:solidFill>
                <a:latin typeface="Calibri"/>
              </a:rPr>
              <a:t>Dr.</a:t>
            </a:r>
            <a:endParaRPr dirty="0"/>
          </a:p>
          <a:p>
            <a:pPr algn="r">
              <a:lnSpc>
                <a:spcPct val="100000"/>
              </a:lnSpc>
            </a:pPr>
            <a:r>
              <a:rPr lang="tr-TR" sz="1400" b="1" dirty="0" err="1" smtClean="0">
                <a:solidFill>
                  <a:srgbClr val="604A7B"/>
                </a:solidFill>
                <a:latin typeface="Calibri"/>
              </a:rPr>
              <a:t>Institute</a:t>
            </a:r>
            <a:r>
              <a:rPr lang="tr-TR" sz="1400" b="1" dirty="0">
                <a:solidFill>
                  <a:srgbClr val="604A7B"/>
                </a:solidFill>
                <a:latin typeface="Calibri"/>
              </a:rPr>
              <a:t> </a:t>
            </a:r>
            <a:r>
              <a:rPr lang="tr-TR" sz="1400" b="1" dirty="0" smtClean="0">
                <a:solidFill>
                  <a:srgbClr val="604A7B"/>
                </a:solidFill>
                <a:latin typeface="Calibri"/>
              </a:rPr>
              <a:t>of High </a:t>
            </a:r>
            <a:r>
              <a:rPr lang="tr-TR" sz="1400" b="1" dirty="0" err="1" smtClean="0">
                <a:solidFill>
                  <a:srgbClr val="604A7B"/>
                </a:solidFill>
                <a:latin typeface="Calibri"/>
              </a:rPr>
              <a:t>Energy</a:t>
            </a:r>
            <a:r>
              <a:rPr lang="tr-TR" sz="1400" b="1" dirty="0" smtClean="0">
                <a:solidFill>
                  <a:srgbClr val="604A7B"/>
                </a:solidFill>
                <a:latin typeface="Calibri"/>
              </a:rPr>
              <a:t> </a:t>
            </a:r>
            <a:r>
              <a:rPr lang="tr-TR" sz="1400" b="1" dirty="0" err="1" smtClean="0">
                <a:solidFill>
                  <a:srgbClr val="604A7B"/>
                </a:solidFill>
                <a:latin typeface="Calibri"/>
              </a:rPr>
              <a:t>Physics</a:t>
            </a:r>
            <a:r>
              <a:rPr lang="tr-TR" sz="1400" b="1" dirty="0" smtClean="0">
                <a:solidFill>
                  <a:srgbClr val="604A7B"/>
                </a:solidFill>
                <a:latin typeface="Calibri"/>
              </a:rPr>
              <a:t>,</a:t>
            </a:r>
          </a:p>
          <a:p>
            <a:pPr algn="r">
              <a:lnSpc>
                <a:spcPct val="100000"/>
              </a:lnSpc>
            </a:pPr>
            <a:r>
              <a:rPr lang="tr-TR" sz="1400" b="1" dirty="0" err="1" smtClean="0">
                <a:solidFill>
                  <a:srgbClr val="604A7B"/>
                </a:solidFill>
                <a:latin typeface="Calibri"/>
              </a:rPr>
              <a:t>Chinese</a:t>
            </a:r>
            <a:r>
              <a:rPr lang="tr-TR" sz="1400" b="1" dirty="0" smtClean="0">
                <a:solidFill>
                  <a:srgbClr val="604A7B"/>
                </a:solidFill>
                <a:latin typeface="Calibri"/>
              </a:rPr>
              <a:t> Academy of </a:t>
            </a:r>
            <a:r>
              <a:rPr lang="tr-TR" sz="1400" b="1" dirty="0" err="1" smtClean="0">
                <a:solidFill>
                  <a:srgbClr val="604A7B"/>
                </a:solidFill>
                <a:latin typeface="Calibri"/>
              </a:rPr>
              <a:t>Sciences</a:t>
            </a:r>
            <a:endParaRPr sz="1400" dirty="0"/>
          </a:p>
          <a:p>
            <a:pPr>
              <a:lnSpc>
                <a:spcPct val="100000"/>
              </a:lnSpc>
            </a:pPr>
            <a:endParaRPr dirty="0"/>
          </a:p>
        </p:txBody>
      </p:sp>
      <p:sp>
        <p:nvSpPr>
          <p:cNvPr id="5" name="CustomShape 1"/>
          <p:cNvSpPr/>
          <p:nvPr/>
        </p:nvSpPr>
        <p:spPr>
          <a:xfrm>
            <a:off x="990637" y="1217981"/>
            <a:ext cx="7286400" cy="1735560"/>
          </a:xfrm>
          <a:prstGeom prst="rect">
            <a:avLst/>
          </a:prstGeom>
          <a:noFill/>
          <a:ln>
            <a:noFill/>
          </a:ln>
        </p:spPr>
        <p:txBody>
          <a:bodyPr lIns="90000" tIns="45000" rIns="90000" bIns="45000"/>
          <a:lstStyle/>
          <a:p>
            <a:pPr algn="ctr">
              <a:lnSpc>
                <a:spcPct val="100000"/>
              </a:lnSpc>
            </a:pPr>
            <a:r>
              <a:rPr lang="tr-TR" sz="5400" b="1" i="1" dirty="0" smtClean="0">
                <a:solidFill>
                  <a:srgbClr val="3D1B66"/>
                </a:solidFill>
                <a:latin typeface="Calibri"/>
              </a:rPr>
              <a:t>Thanks</a:t>
            </a:r>
            <a:r>
              <a:rPr lang="en-US" sz="5400" b="1" i="1" dirty="0" smtClean="0">
                <a:solidFill>
                  <a:srgbClr val="3D1B66"/>
                </a:solidFill>
                <a:latin typeface="Calibri"/>
              </a:rPr>
              <a:t> </a:t>
            </a:r>
            <a:r>
              <a:rPr lang="en-US" sz="5400" b="1" i="1" dirty="0">
                <a:solidFill>
                  <a:srgbClr val="3D1B66"/>
                </a:solidFill>
                <a:latin typeface="Calibri"/>
              </a:rPr>
              <a:t>for </a:t>
            </a:r>
            <a:r>
              <a:rPr lang="en-US" sz="5400" b="1" i="1" dirty="0" smtClean="0">
                <a:solidFill>
                  <a:srgbClr val="3D1B66"/>
                </a:solidFill>
                <a:latin typeface="Calibri"/>
              </a:rPr>
              <a:t>listen</a:t>
            </a:r>
            <a:r>
              <a:rPr lang="tr-TR" sz="5400" b="1" i="1" dirty="0" smtClean="0">
                <a:solidFill>
                  <a:srgbClr val="3D1B66"/>
                </a:solidFill>
                <a:latin typeface="Calibri"/>
              </a:rPr>
              <a:t>i</a:t>
            </a:r>
            <a:r>
              <a:rPr lang="en-US" sz="5400" b="1" i="1" dirty="0" smtClean="0">
                <a:solidFill>
                  <a:srgbClr val="3D1B66"/>
                </a:solidFill>
                <a:latin typeface="Calibri"/>
              </a:rPr>
              <a:t>ng</a:t>
            </a:r>
            <a:endParaRPr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232" y="2935567"/>
            <a:ext cx="4664855" cy="2915534"/>
          </a:xfrm>
          <a:prstGeom prst="rect">
            <a:avLst/>
          </a:prstGeom>
        </p:spPr>
      </p:pic>
    </p:spTree>
    <p:extLst>
      <p:ext uri="{BB962C8B-B14F-4D97-AF65-F5344CB8AC3E}">
        <p14:creationId xmlns:p14="http://schemas.microsoft.com/office/powerpoint/2010/main" val="25534416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6553080" y="6356520"/>
            <a:ext cx="2133360" cy="364680"/>
          </a:xfrm>
          <a:prstGeom prst="rect">
            <a:avLst/>
          </a:prstGeom>
        </p:spPr>
        <p:txBody>
          <a:bodyPr anchor="ctr"/>
          <a:lstStyle/>
          <a:p>
            <a:fld id="{E2169E2D-D763-4541-BCAA-342654179124}" type="slidenum">
              <a:rPr lang="en-US" sz="1200">
                <a:solidFill>
                  <a:srgbClr val="8B8B8B"/>
                </a:solidFill>
                <a:latin typeface="Calibri"/>
              </a:rPr>
              <a:pPr/>
              <a:t>3</a:t>
            </a:fld>
            <a:endParaRPr>
              <a:solidFill>
                <a:prstClr val="black"/>
              </a:solidFill>
            </a:endParaRPr>
          </a:p>
        </p:txBody>
      </p:sp>
      <p:sp>
        <p:nvSpPr>
          <p:cNvPr id="85" name="CustomShape 2"/>
          <p:cNvSpPr/>
          <p:nvPr/>
        </p:nvSpPr>
        <p:spPr>
          <a:xfrm>
            <a:off x="657360" y="357120"/>
            <a:ext cx="7772040" cy="767624"/>
          </a:xfrm>
          <a:prstGeom prst="rect">
            <a:avLst/>
          </a:prstGeom>
          <a:noFill/>
          <a:ln>
            <a:noFill/>
          </a:ln>
        </p:spPr>
        <p:txBody>
          <a:bodyPr lIns="90000" tIns="45000" rIns="90000" bIns="45000"/>
          <a:lstStyle/>
          <a:p>
            <a:r>
              <a:rPr lang="tr-TR" sz="4000" b="1" dirty="0" smtClean="0">
                <a:solidFill>
                  <a:srgbClr val="1F497D"/>
                </a:solidFill>
                <a:latin typeface="Calibri"/>
              </a:rPr>
              <a:t>Low Mass X-ray Binaries</a:t>
            </a:r>
            <a:endParaRPr dirty="0">
              <a:solidFill>
                <a:prstClr val="black"/>
              </a:solidFill>
            </a:endParaRPr>
          </a:p>
          <a:p>
            <a:endParaRPr dirty="0">
              <a:solidFill>
                <a:prstClr val="black"/>
              </a:solidFill>
            </a:endParaRPr>
          </a:p>
        </p:txBody>
      </p:sp>
      <p:sp>
        <p:nvSpPr>
          <p:cNvPr id="4" name="CustomShape 2"/>
          <p:cNvSpPr/>
          <p:nvPr/>
        </p:nvSpPr>
        <p:spPr>
          <a:xfrm>
            <a:off x="500040" y="1124744"/>
            <a:ext cx="8286480" cy="4696300"/>
          </a:xfrm>
          <a:prstGeom prst="rect">
            <a:avLst/>
          </a:prstGeom>
          <a:noFill/>
          <a:ln>
            <a:noFill/>
          </a:ln>
        </p:spPr>
        <p:txBody>
          <a:bodyPr lIns="90000" tIns="45000" rIns="90000" bIns="45000" anchor="ctr"/>
          <a:lstStyle/>
          <a:p>
            <a:pPr algn="just">
              <a:buFont typeface="Arial"/>
              <a:buChar char="•"/>
            </a:pPr>
            <a:r>
              <a:rPr lang="en-US" sz="2400" b="1" dirty="0" smtClean="0">
                <a:solidFill>
                  <a:srgbClr val="1F497D"/>
                </a:solidFill>
                <a:latin typeface="Calibri"/>
              </a:rPr>
              <a:t> </a:t>
            </a:r>
            <a:r>
              <a:rPr lang="tr-TR" sz="2400" b="1" dirty="0" smtClean="0">
                <a:solidFill>
                  <a:srgbClr val="1F497D"/>
                </a:solidFill>
                <a:latin typeface="Calibri"/>
              </a:rPr>
              <a:t>LMXBs are the </a:t>
            </a:r>
            <a:r>
              <a:rPr lang="tr-TR" sz="2400" b="1" dirty="0">
                <a:solidFill>
                  <a:srgbClr val="1F497D"/>
                </a:solidFill>
                <a:latin typeface="Calibri"/>
              </a:rPr>
              <a:t>b</a:t>
            </a:r>
            <a:r>
              <a:rPr lang="tr-TR" sz="2400" b="1" dirty="0" smtClean="0">
                <a:solidFill>
                  <a:srgbClr val="1F497D"/>
                </a:solidFill>
                <a:latin typeface="Calibri"/>
              </a:rPr>
              <a:t>inary systems containing a compact object     (a black hole, a </a:t>
            </a:r>
            <a:r>
              <a:rPr lang="tr-TR" sz="2400" b="1" dirty="0" err="1" smtClean="0">
                <a:solidFill>
                  <a:srgbClr val="1F497D"/>
                </a:solidFill>
                <a:latin typeface="Calibri"/>
              </a:rPr>
              <a:t>neutron</a:t>
            </a:r>
            <a:r>
              <a:rPr lang="tr-TR" sz="2400" b="1" dirty="0" smtClean="0">
                <a:solidFill>
                  <a:srgbClr val="1F497D"/>
                </a:solidFill>
                <a:latin typeface="Calibri"/>
              </a:rPr>
              <a:t> </a:t>
            </a:r>
            <a:r>
              <a:rPr lang="tr-TR" sz="2400" b="1" dirty="0" smtClean="0">
                <a:solidFill>
                  <a:srgbClr val="1F497D"/>
                </a:solidFill>
                <a:latin typeface="Calibri"/>
              </a:rPr>
              <a:t>star) </a:t>
            </a:r>
            <a:r>
              <a:rPr lang="tr-TR" sz="2400" b="1" dirty="0" smtClean="0">
                <a:solidFill>
                  <a:srgbClr val="1F497D"/>
                </a:solidFill>
                <a:latin typeface="Calibri"/>
              </a:rPr>
              <a:t>and a low mass companion (M</a:t>
            </a:r>
            <a:r>
              <a:rPr lang="tr-TR" sz="2400" b="1" baseline="-25000" dirty="0" smtClean="0">
                <a:solidFill>
                  <a:srgbClr val="1F497D"/>
                </a:solidFill>
                <a:latin typeface="Calibri"/>
              </a:rPr>
              <a:t>*</a:t>
            </a:r>
            <a:r>
              <a:rPr lang="tr-TR" sz="2400" b="1" dirty="0" smtClean="0">
                <a:solidFill>
                  <a:srgbClr val="1F497D"/>
                </a:solidFill>
                <a:latin typeface="Calibri"/>
              </a:rPr>
              <a:t>&lt;M</a:t>
            </a:r>
            <a:r>
              <a:rPr lang="tr-TR" sz="2400" b="1" baseline="-25000" dirty="0" smtClean="0">
                <a:solidFill>
                  <a:srgbClr val="1F497D"/>
                </a:solidFill>
                <a:latin typeface="Calibri"/>
              </a:rPr>
              <a:t>ʘ</a:t>
            </a:r>
            <a:r>
              <a:rPr lang="tr-TR" sz="2400" b="1" dirty="0" smtClean="0">
                <a:solidFill>
                  <a:srgbClr val="1F497D"/>
                </a:solidFill>
                <a:latin typeface="Calibri"/>
              </a:rPr>
              <a:t>), also called ‘donor star’.</a:t>
            </a:r>
          </a:p>
          <a:p>
            <a:pPr algn="just">
              <a:buFont typeface="Arial"/>
              <a:buChar char="•"/>
            </a:pPr>
            <a:r>
              <a:rPr lang="tr-TR" sz="2400" b="1" dirty="0">
                <a:solidFill>
                  <a:srgbClr val="1F497D"/>
                </a:solidFill>
                <a:latin typeface="Calibri"/>
              </a:rPr>
              <a:t> </a:t>
            </a:r>
            <a:r>
              <a:rPr lang="tr-TR" sz="2400" b="1" dirty="0" smtClean="0">
                <a:solidFill>
                  <a:srgbClr val="1F497D"/>
                </a:solidFill>
                <a:latin typeface="Calibri"/>
              </a:rPr>
              <a:t>Accretion mechanism is Roche lobe overflow.</a:t>
            </a:r>
          </a:p>
          <a:p>
            <a:pPr algn="just">
              <a:buFont typeface="Arial"/>
              <a:buChar char="•"/>
            </a:pPr>
            <a:r>
              <a:rPr lang="tr-TR" sz="2400" b="1" dirty="0">
                <a:solidFill>
                  <a:srgbClr val="1F497D"/>
                </a:solidFill>
                <a:latin typeface="Calibri"/>
              </a:rPr>
              <a:t> </a:t>
            </a:r>
            <a:r>
              <a:rPr lang="tr-TR" sz="2400" b="1" dirty="0" smtClean="0">
                <a:solidFill>
                  <a:srgbClr val="1F497D"/>
                </a:solidFill>
                <a:latin typeface="Calibri"/>
              </a:rPr>
              <a:t>Old systems. Total life time </a:t>
            </a:r>
            <a:r>
              <a:rPr lang="tr-TR" sz="2400" b="1" dirty="0">
                <a:solidFill>
                  <a:srgbClr val="1F497D"/>
                </a:solidFill>
                <a:latin typeface="Calibri"/>
              </a:rPr>
              <a:t>is ≈</a:t>
            </a:r>
            <a:r>
              <a:rPr lang="tr-TR" sz="2400" b="1" dirty="0" smtClean="0">
                <a:solidFill>
                  <a:srgbClr val="1F497D"/>
                </a:solidFill>
                <a:latin typeface="Calibri"/>
              </a:rPr>
              <a:t>10</a:t>
            </a:r>
            <a:r>
              <a:rPr lang="tr-TR" sz="2400" b="1" baseline="30000" dirty="0" smtClean="0">
                <a:solidFill>
                  <a:srgbClr val="1F497D"/>
                </a:solidFill>
                <a:latin typeface="Calibri"/>
              </a:rPr>
              <a:t>7-9</a:t>
            </a:r>
            <a:r>
              <a:rPr lang="tr-TR" sz="2400" b="1" dirty="0" smtClean="0">
                <a:solidFill>
                  <a:srgbClr val="1F497D"/>
                </a:solidFill>
                <a:latin typeface="Calibri"/>
              </a:rPr>
              <a:t> yr</a:t>
            </a:r>
            <a:endParaRPr lang="tr-TR" sz="2400" b="1" dirty="0">
              <a:solidFill>
                <a:srgbClr val="1F497D"/>
              </a:solidFill>
              <a:latin typeface="Calibri"/>
            </a:endParaRPr>
          </a:p>
          <a:p>
            <a:pPr algn="just">
              <a:buFont typeface="Arial"/>
              <a:buChar char="•"/>
            </a:pPr>
            <a:r>
              <a:rPr lang="tr-TR" sz="2400" b="1" dirty="0" smtClean="0">
                <a:solidFill>
                  <a:srgbClr val="1F497D"/>
                </a:solidFill>
                <a:latin typeface="Calibri"/>
              </a:rPr>
              <a:t> Observed in the galactic disc, bulge and the globular clusters in the Milky Way</a:t>
            </a:r>
          </a:p>
          <a:p>
            <a:pPr algn="just">
              <a:buFont typeface="Arial"/>
              <a:buChar char="•"/>
            </a:pPr>
            <a:r>
              <a:rPr lang="tr-TR" sz="2400" b="1" dirty="0" smtClean="0">
                <a:solidFill>
                  <a:srgbClr val="1F497D"/>
                </a:solidFill>
                <a:latin typeface="Calibri"/>
              </a:rPr>
              <a:t> Relatively low magnetic filed ≈10</a:t>
            </a:r>
            <a:r>
              <a:rPr lang="tr-TR" sz="2400" b="1" baseline="30000" dirty="0" smtClean="0">
                <a:solidFill>
                  <a:srgbClr val="1F497D"/>
                </a:solidFill>
                <a:latin typeface="Calibri"/>
              </a:rPr>
              <a:t>8-9</a:t>
            </a:r>
            <a:r>
              <a:rPr lang="tr-TR" sz="2400" b="1" dirty="0" smtClean="0">
                <a:solidFill>
                  <a:srgbClr val="1F497D"/>
                </a:solidFill>
                <a:latin typeface="Calibri"/>
              </a:rPr>
              <a:t> G.</a:t>
            </a:r>
          </a:p>
          <a:p>
            <a:pPr algn="just">
              <a:buFont typeface="Arial"/>
              <a:buChar char="•"/>
            </a:pPr>
            <a:r>
              <a:rPr lang="tr-TR" sz="2400" b="1" dirty="0" smtClean="0">
                <a:solidFill>
                  <a:srgbClr val="1F497D"/>
                </a:solidFill>
                <a:latin typeface="Calibri"/>
              </a:rPr>
              <a:t> Recyling Scenario; LMXBs are possible incubator of millisecond pulsars. Accretion onto NS can be the reason of conversion of slow rotator NS with high magnetic field to fast spinning and low magnetic field NS.</a:t>
            </a:r>
            <a:endParaRPr dirty="0">
              <a:solidFill>
                <a:prstClr val="black"/>
              </a:solidFill>
            </a:endParaRPr>
          </a:p>
        </p:txBody>
      </p:sp>
    </p:spTree>
    <p:extLst>
      <p:ext uri="{BB962C8B-B14F-4D97-AF65-F5344CB8AC3E}">
        <p14:creationId xmlns:p14="http://schemas.microsoft.com/office/powerpoint/2010/main" val="292743788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 name="TextShape 1"/>
          <p:cNvSpPr txBox="1"/>
          <p:nvPr/>
        </p:nvSpPr>
        <p:spPr>
          <a:xfrm>
            <a:off x="685800" y="2130480"/>
            <a:ext cx="7772040" cy="1469520"/>
          </a:xfrm>
          <a:prstGeom prst="rect">
            <a:avLst/>
          </a:prstGeom>
        </p:spPr>
        <p:txBody>
          <a:bodyPr lIns="0" tIns="0" rIns="0" bIns="0" anchor="ctr"/>
          <a:lstStyle/>
          <a:p>
            <a:endParaRPr>
              <a:solidFill>
                <a:prstClr val="black"/>
              </a:solidFill>
            </a:endParaRPr>
          </a:p>
        </p:txBody>
      </p:sp>
      <p:pic>
        <p:nvPicPr>
          <p:cNvPr id="2" name="pulsar_cu_512x288.m1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674" y="620688"/>
            <a:ext cx="9032292" cy="5080664"/>
          </a:xfrm>
          <a:prstGeom prst="rect">
            <a:avLst/>
          </a:prstGeom>
        </p:spPr>
      </p:pic>
      <p:sp>
        <p:nvSpPr>
          <p:cNvPr id="5" name="CustomShape 3"/>
          <p:cNvSpPr/>
          <p:nvPr/>
        </p:nvSpPr>
        <p:spPr>
          <a:xfrm>
            <a:off x="6864898" y="6315660"/>
            <a:ext cx="2304256" cy="542340"/>
          </a:xfrm>
          <a:prstGeom prst="rect">
            <a:avLst/>
          </a:prstGeom>
          <a:solidFill>
            <a:schemeClr val="tx1"/>
          </a:solidFill>
          <a:ln>
            <a:noFill/>
          </a:ln>
        </p:spPr>
        <p:txBody>
          <a:bodyPr lIns="90000" tIns="45000" rIns="90000" bIns="45000"/>
          <a:lstStyle/>
          <a:p>
            <a:r>
              <a:rPr lang="tr-TR" b="1" dirty="0" smtClean="0">
                <a:solidFill>
                  <a:srgbClr val="1F497D"/>
                </a:solidFill>
              </a:rPr>
              <a:t>NASA Animation</a:t>
            </a:r>
            <a:endParaRPr dirty="0">
              <a:solidFill>
                <a:prstClr val="black"/>
              </a:solidFill>
            </a:endParaRPr>
          </a:p>
        </p:txBody>
      </p:sp>
    </p:spTree>
    <p:extLst>
      <p:ext uri="{BB962C8B-B14F-4D97-AF65-F5344CB8AC3E}">
        <p14:creationId xmlns:p14="http://schemas.microsoft.com/office/powerpoint/2010/main" val="381862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6553080" y="6356520"/>
            <a:ext cx="2133360" cy="364680"/>
          </a:xfrm>
          <a:prstGeom prst="rect">
            <a:avLst/>
          </a:prstGeom>
        </p:spPr>
        <p:txBody>
          <a:bodyPr anchor="ctr"/>
          <a:lstStyle/>
          <a:p>
            <a:fld id="{E2169E2D-D763-4541-BCAA-342654179124}" type="slidenum">
              <a:rPr lang="en-US" sz="1200">
                <a:solidFill>
                  <a:srgbClr val="8B8B8B"/>
                </a:solidFill>
                <a:latin typeface="Calibri"/>
              </a:rPr>
              <a:pPr/>
              <a:t>5</a:t>
            </a:fld>
            <a:endParaRPr>
              <a:solidFill>
                <a:prstClr val="black"/>
              </a:solidFill>
            </a:endParaRPr>
          </a:p>
        </p:txBody>
      </p:sp>
      <p:sp>
        <p:nvSpPr>
          <p:cNvPr id="85" name="CustomShape 2"/>
          <p:cNvSpPr/>
          <p:nvPr/>
        </p:nvSpPr>
        <p:spPr>
          <a:xfrm>
            <a:off x="657360" y="357120"/>
            <a:ext cx="8029080" cy="767624"/>
          </a:xfrm>
          <a:prstGeom prst="rect">
            <a:avLst/>
          </a:prstGeom>
          <a:noFill/>
          <a:ln>
            <a:noFill/>
          </a:ln>
        </p:spPr>
        <p:txBody>
          <a:bodyPr lIns="90000" tIns="45000" rIns="90000" bIns="45000"/>
          <a:lstStyle/>
          <a:p>
            <a:r>
              <a:rPr lang="tr-TR" sz="4000" b="1" dirty="0" smtClean="0">
                <a:solidFill>
                  <a:srgbClr val="1F497D"/>
                </a:solidFill>
                <a:latin typeface="Calibri"/>
              </a:rPr>
              <a:t>Accreting Millisecond X-ray Pulsars</a:t>
            </a:r>
            <a:endParaRPr dirty="0">
              <a:solidFill>
                <a:prstClr val="black"/>
              </a:solidFill>
            </a:endParaRPr>
          </a:p>
          <a:p>
            <a:endParaRPr dirty="0">
              <a:solidFill>
                <a:prstClr val="black"/>
              </a:solidFill>
            </a:endParaRPr>
          </a:p>
        </p:txBody>
      </p:sp>
      <mc:AlternateContent xmlns:mc="http://schemas.openxmlformats.org/markup-compatibility/2006" xmlns:a14="http://schemas.microsoft.com/office/drawing/2010/main">
        <mc:Choice Requires="a14">
          <p:sp>
            <p:nvSpPr>
              <p:cNvPr id="5" name="CustomShape 2"/>
              <p:cNvSpPr/>
              <p:nvPr/>
            </p:nvSpPr>
            <p:spPr>
              <a:xfrm>
                <a:off x="461984" y="1052736"/>
                <a:ext cx="8286480" cy="5285880"/>
              </a:xfrm>
              <a:prstGeom prst="rect">
                <a:avLst/>
              </a:prstGeom>
              <a:noFill/>
              <a:ln>
                <a:noFill/>
              </a:ln>
            </p:spPr>
            <p:txBody>
              <a:bodyPr lIns="90000" tIns="45000" rIns="90000" bIns="45000" anchor="ctr"/>
              <a:lstStyle/>
              <a:p>
                <a:pPr algn="just">
                  <a:buFont typeface="Arial"/>
                  <a:buChar char="•"/>
                </a:pPr>
                <a:r>
                  <a:rPr lang="tr-TR" sz="2400" b="1" dirty="0" smtClean="0">
                    <a:solidFill>
                      <a:srgbClr val="1F497D"/>
                    </a:solidFill>
                    <a:latin typeface="Calibri"/>
                  </a:rPr>
                  <a:t> A subset of </a:t>
                </a:r>
                <a:r>
                  <a:rPr lang="tr-TR" sz="2400" b="1" dirty="0" err="1" smtClean="0">
                    <a:solidFill>
                      <a:srgbClr val="1F497D"/>
                    </a:solidFill>
                    <a:latin typeface="Calibri"/>
                  </a:rPr>
                  <a:t>LMXBs</a:t>
                </a:r>
                <a:r>
                  <a:rPr lang="tr-TR" sz="2400" b="1" dirty="0" smtClean="0">
                    <a:solidFill>
                      <a:srgbClr val="1F497D"/>
                    </a:solidFill>
                    <a:latin typeface="Calibri"/>
                  </a:rPr>
                  <a:t> </a:t>
                </a:r>
                <a:r>
                  <a:rPr lang="tr-TR" sz="2400" b="1" dirty="0" err="1" smtClean="0">
                    <a:solidFill>
                      <a:srgbClr val="1F497D"/>
                    </a:solidFill>
                    <a:latin typeface="Calibri"/>
                  </a:rPr>
                  <a:t>with</a:t>
                </a:r>
                <a:r>
                  <a:rPr lang="tr-TR" sz="2400" b="1" smtClean="0">
                    <a:solidFill>
                      <a:srgbClr val="1F497D"/>
                    </a:solidFill>
                    <a:latin typeface="Calibri"/>
                  </a:rPr>
                  <a:t> 19 (?) </a:t>
                </a:r>
                <a:r>
                  <a:rPr lang="tr-TR" sz="2400" b="1" dirty="0" smtClean="0">
                    <a:solidFill>
                      <a:srgbClr val="1F497D"/>
                    </a:solidFill>
                    <a:latin typeface="Calibri"/>
                  </a:rPr>
                  <a:t>members.</a:t>
                </a:r>
              </a:p>
              <a:p>
                <a:pPr algn="just">
                  <a:buFont typeface="Arial"/>
                  <a:buChar char="•"/>
                </a:pPr>
                <a:r>
                  <a:rPr lang="tr-TR" sz="2400" b="1" dirty="0">
                    <a:solidFill>
                      <a:srgbClr val="1F497D"/>
                    </a:solidFill>
                    <a:latin typeface="Calibri"/>
                  </a:rPr>
                  <a:t> </a:t>
                </a:r>
                <a:r>
                  <a:rPr lang="tr-TR" sz="2400" b="1" dirty="0" smtClean="0">
                    <a:solidFill>
                      <a:srgbClr val="1F497D"/>
                    </a:solidFill>
                    <a:latin typeface="Calibri"/>
                  </a:rPr>
                  <a:t>The gas stripped from the companion is channeled out of the accretion disk onto the magnetic poles of rotating NS, giving rise to X-ray pulsations</a:t>
                </a:r>
              </a:p>
              <a:p>
                <a:pPr algn="just">
                  <a:buFont typeface="Arial"/>
                  <a:buChar char="•"/>
                </a:pPr>
                <a:r>
                  <a:rPr lang="tr-TR" sz="2400" b="1" dirty="0">
                    <a:solidFill>
                      <a:srgbClr val="1F497D"/>
                    </a:solidFill>
                    <a:latin typeface="Calibri"/>
                  </a:rPr>
                  <a:t> </a:t>
                </a:r>
                <a:r>
                  <a:rPr lang="tr-TR" sz="2400" b="1" dirty="0" smtClean="0">
                    <a:solidFill>
                      <a:srgbClr val="1F497D"/>
                    </a:solidFill>
                    <a:latin typeface="Calibri"/>
                  </a:rPr>
                  <a:t>Show oscillations.. Differ from LMXBs...</a:t>
                </a:r>
              </a:p>
              <a:p>
                <a:pPr algn="just">
                  <a:buFont typeface="Arial"/>
                  <a:buChar char="•"/>
                </a:pPr>
                <a:r>
                  <a:rPr lang="tr-TR" sz="2400" b="1" dirty="0" smtClean="0">
                    <a:solidFill>
                      <a:srgbClr val="1F497D"/>
                    </a:solidFill>
                    <a:latin typeface="Calibri"/>
                  </a:rPr>
                  <a:t> High spin frequency, </a:t>
                </a:r>
                <a14:m>
                  <m:oMath xmlns:m="http://schemas.openxmlformats.org/officeDocument/2006/math">
                    <m:r>
                      <a:rPr lang="el-GR" sz="2400" b="1" i="1" dirty="0" smtClean="0">
                        <a:solidFill>
                          <a:srgbClr val="1F497D"/>
                        </a:solidFill>
                        <a:latin typeface="Cambria Math"/>
                      </a:rPr>
                      <m:t>𝝂</m:t>
                    </m:r>
                  </m:oMath>
                </a14:m>
                <a:r>
                  <a:rPr lang="tr-TR" sz="2400" b="1" dirty="0" smtClean="0">
                    <a:solidFill>
                      <a:srgbClr val="1F497D"/>
                    </a:solidFill>
                    <a:latin typeface="Calibri"/>
                  </a:rPr>
                  <a:t> ≥ 100Hz</a:t>
                </a:r>
              </a:p>
              <a:p>
                <a:pPr algn="just">
                  <a:buFont typeface="Arial"/>
                  <a:buChar char="•"/>
                </a:pPr>
                <a:r>
                  <a:rPr lang="tr-TR" sz="2400" b="1" dirty="0" smtClean="0">
                    <a:solidFill>
                      <a:srgbClr val="1F497D"/>
                    </a:solidFill>
                    <a:latin typeface="Calibri"/>
                  </a:rPr>
                  <a:t> M</a:t>
                </a:r>
                <a:r>
                  <a:rPr lang="tr-TR" sz="2400" b="1" baseline="-25000" dirty="0" smtClean="0">
                    <a:solidFill>
                      <a:srgbClr val="1F497D"/>
                    </a:solidFill>
                    <a:latin typeface="Calibri"/>
                  </a:rPr>
                  <a:t>donor</a:t>
                </a:r>
                <a:r>
                  <a:rPr lang="tr-TR" sz="2400" b="1" dirty="0" smtClean="0">
                    <a:solidFill>
                      <a:srgbClr val="1F497D"/>
                    </a:solidFill>
                    <a:latin typeface="Calibri"/>
                  </a:rPr>
                  <a:t> ≤ 1 M</a:t>
                </a:r>
                <a:r>
                  <a:rPr lang="tr-TR" sz="2400" b="1" baseline="-25000" dirty="0" smtClean="0">
                    <a:solidFill>
                      <a:srgbClr val="1F497D"/>
                    </a:solidFill>
                    <a:latin typeface="Calibri"/>
                  </a:rPr>
                  <a:t>ʘ</a:t>
                </a:r>
                <a:r>
                  <a:rPr lang="tr-TR" sz="2400" b="1" dirty="0" smtClean="0">
                    <a:solidFill>
                      <a:srgbClr val="1F497D"/>
                    </a:solidFill>
                    <a:latin typeface="Calibri"/>
                  </a:rPr>
                  <a:t>, B </a:t>
                </a:r>
                <a:r>
                  <a:rPr lang="tr-TR" sz="2400" b="1" dirty="0">
                    <a:solidFill>
                      <a:srgbClr val="1F497D"/>
                    </a:solidFill>
                    <a:latin typeface="Calibri"/>
                  </a:rPr>
                  <a:t>≈10</a:t>
                </a:r>
                <a:r>
                  <a:rPr lang="tr-TR" sz="2400" b="1" baseline="30000" dirty="0">
                    <a:solidFill>
                      <a:srgbClr val="1F497D"/>
                    </a:solidFill>
                    <a:latin typeface="Calibri"/>
                  </a:rPr>
                  <a:t>8-9</a:t>
                </a:r>
                <a:r>
                  <a:rPr lang="tr-TR" sz="2400" b="1" dirty="0">
                    <a:solidFill>
                      <a:srgbClr val="1F497D"/>
                    </a:solidFill>
                    <a:latin typeface="Calibri"/>
                  </a:rPr>
                  <a:t> </a:t>
                </a:r>
                <a:r>
                  <a:rPr lang="tr-TR" sz="2400" b="1" dirty="0" smtClean="0">
                    <a:solidFill>
                      <a:srgbClr val="1F497D"/>
                    </a:solidFill>
                    <a:latin typeface="Calibri"/>
                  </a:rPr>
                  <a:t>G</a:t>
                </a:r>
              </a:p>
              <a:p>
                <a:pPr algn="just"/>
                <a:endParaRPr lang="tr-TR" sz="800" b="1" baseline="-25000" dirty="0" smtClean="0">
                  <a:solidFill>
                    <a:srgbClr val="1F497D"/>
                  </a:solidFill>
                  <a:latin typeface="Calibri"/>
                </a:endParaRPr>
              </a:p>
              <a:p>
                <a:pPr algn="just"/>
                <a:r>
                  <a:rPr lang="tr-TR" sz="2400" b="1" dirty="0" smtClean="0">
                    <a:solidFill>
                      <a:srgbClr val="1F497D"/>
                    </a:solidFill>
                    <a:latin typeface="Calibri"/>
                  </a:rPr>
                  <a:t>    Intermittency</a:t>
                </a:r>
              </a:p>
              <a:p>
                <a:pPr algn="just">
                  <a:buFont typeface="Arial"/>
                  <a:buChar char="•"/>
                </a:pPr>
                <a:r>
                  <a:rPr lang="tr-TR" sz="2400" b="1" dirty="0" smtClean="0">
                    <a:solidFill>
                      <a:srgbClr val="1F497D"/>
                    </a:solidFill>
                    <a:latin typeface="Calibri"/>
                  </a:rPr>
                  <a:t> Pulsations are not persistent.</a:t>
                </a:r>
                <a:endParaRPr lang="tr-TR" sz="2400" b="1" dirty="0">
                  <a:solidFill>
                    <a:srgbClr val="1F497D"/>
                  </a:solidFill>
                  <a:latin typeface="Calibri"/>
                </a:endParaRPr>
              </a:p>
              <a:p>
                <a:pPr algn="just">
                  <a:buFont typeface="Arial"/>
                  <a:buChar char="•"/>
                </a:pPr>
                <a:r>
                  <a:rPr lang="tr-TR" sz="2400" b="1" dirty="0" smtClean="0">
                    <a:solidFill>
                      <a:srgbClr val="1F497D"/>
                    </a:solidFill>
                    <a:latin typeface="Calibri"/>
                  </a:rPr>
                  <a:t> Only three AMXPs are detected with intermittent pulsations.</a:t>
                </a:r>
                <a:endParaRPr lang="tr-TR" sz="2400" b="1" dirty="0">
                  <a:solidFill>
                    <a:srgbClr val="1F497D"/>
                  </a:solidFill>
                  <a:latin typeface="Calibri"/>
                </a:endParaRPr>
              </a:p>
              <a:p>
                <a:pPr algn="just">
                  <a:buFont typeface="Arial"/>
                  <a:buChar char="•"/>
                </a:pPr>
                <a:r>
                  <a:rPr lang="tr-TR" sz="2400" b="1" dirty="0">
                    <a:solidFill>
                      <a:srgbClr val="1F497D"/>
                    </a:solidFill>
                    <a:latin typeface="Calibri"/>
                  </a:rPr>
                  <a:t> </a:t>
                </a:r>
                <a:r>
                  <a:rPr lang="tr-TR" sz="2400" b="1" dirty="0" smtClean="0">
                    <a:solidFill>
                      <a:srgbClr val="1F497D"/>
                    </a:solidFill>
                    <a:latin typeface="Calibri"/>
                  </a:rPr>
                  <a:t>Most interesting case is ‘Aql X-1’.</a:t>
                </a:r>
              </a:p>
              <a:p>
                <a:pPr algn="just">
                  <a:buFont typeface="Arial"/>
                  <a:buChar char="•"/>
                </a:pPr>
                <a:endParaRPr lang="tr-TR" sz="2400" b="1" dirty="0" smtClean="0">
                  <a:solidFill>
                    <a:srgbClr val="1F497D"/>
                  </a:solidFill>
                  <a:latin typeface="Calibri"/>
                </a:endParaRPr>
              </a:p>
            </p:txBody>
          </p:sp>
        </mc:Choice>
        <mc:Fallback xmlns="">
          <p:sp>
            <p:nvSpPr>
              <p:cNvPr id="5" name="CustomShape 2"/>
              <p:cNvSpPr>
                <a:spLocks noRot="1" noChangeAspect="1" noMove="1" noResize="1" noEditPoints="1" noAdjustHandles="1" noChangeArrowheads="1" noChangeShapeType="1" noTextEdit="1"/>
              </p:cNvSpPr>
              <p:nvPr/>
            </p:nvSpPr>
            <p:spPr>
              <a:xfrm>
                <a:off x="461984" y="1052736"/>
                <a:ext cx="8286480" cy="5285880"/>
              </a:xfrm>
              <a:prstGeom prst="rect">
                <a:avLst/>
              </a:prstGeom>
              <a:blipFill rotWithShape="0">
                <a:blip r:embed="rId3"/>
                <a:stretch>
                  <a:fillRect l="-1177" r="-117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393597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6553080" y="6356520"/>
            <a:ext cx="2133360" cy="364680"/>
          </a:xfrm>
          <a:prstGeom prst="rect">
            <a:avLst/>
          </a:prstGeom>
        </p:spPr>
        <p:txBody>
          <a:bodyPr anchor="ctr"/>
          <a:lstStyle/>
          <a:p>
            <a:fld id="{E2169E2D-D763-4541-BCAA-342654179124}" type="slidenum">
              <a:rPr lang="en-US" sz="1200">
                <a:solidFill>
                  <a:srgbClr val="8B8B8B"/>
                </a:solidFill>
                <a:latin typeface="Calibri"/>
              </a:rPr>
              <a:pPr/>
              <a:t>6</a:t>
            </a:fld>
            <a:endParaRPr>
              <a:solidFill>
                <a:prstClr val="black"/>
              </a:solidFill>
            </a:endParaRPr>
          </a:p>
        </p:txBody>
      </p:sp>
      <p:sp>
        <p:nvSpPr>
          <p:cNvPr id="85" name="CustomShape 2"/>
          <p:cNvSpPr/>
          <p:nvPr/>
        </p:nvSpPr>
        <p:spPr>
          <a:xfrm>
            <a:off x="657360" y="357120"/>
            <a:ext cx="7772040" cy="2714400"/>
          </a:xfrm>
          <a:prstGeom prst="rect">
            <a:avLst/>
          </a:prstGeom>
          <a:noFill/>
          <a:ln>
            <a:noFill/>
          </a:ln>
        </p:spPr>
        <p:txBody>
          <a:bodyPr lIns="90000" tIns="45000" rIns="90000" bIns="45000"/>
          <a:lstStyle/>
          <a:p>
            <a:r>
              <a:rPr lang="en-US" sz="4000" b="1" dirty="0">
                <a:solidFill>
                  <a:srgbClr val="1F497D"/>
                </a:solidFill>
                <a:latin typeface="Calibri"/>
              </a:rPr>
              <a:t>  </a:t>
            </a:r>
            <a:r>
              <a:rPr lang="en-US" sz="4000" b="1" dirty="0" err="1">
                <a:solidFill>
                  <a:srgbClr val="1F497D"/>
                </a:solidFill>
                <a:latin typeface="Calibri"/>
              </a:rPr>
              <a:t>Aql</a:t>
            </a:r>
            <a:r>
              <a:rPr lang="en-US" sz="4000" b="1" dirty="0">
                <a:solidFill>
                  <a:srgbClr val="1F497D"/>
                </a:solidFill>
                <a:latin typeface="Calibri"/>
              </a:rPr>
              <a:t> X-1</a:t>
            </a:r>
            <a:endParaRPr dirty="0">
              <a:solidFill>
                <a:prstClr val="black"/>
              </a:solidFill>
            </a:endParaRPr>
          </a:p>
          <a:p>
            <a:endParaRPr sz="800" dirty="0">
              <a:solidFill>
                <a:prstClr val="black"/>
              </a:solidFill>
            </a:endParaRPr>
          </a:p>
          <a:p>
            <a:pPr>
              <a:buFont typeface="Arial"/>
              <a:buChar char="•"/>
            </a:pPr>
            <a:r>
              <a:rPr lang="en-US" sz="2400" b="1" dirty="0">
                <a:solidFill>
                  <a:srgbClr val="1F497D"/>
                </a:solidFill>
                <a:latin typeface="Calibri"/>
              </a:rPr>
              <a:t> V1333 </a:t>
            </a:r>
            <a:r>
              <a:rPr lang="en-US" sz="2400" b="1" dirty="0" err="1">
                <a:solidFill>
                  <a:srgbClr val="1F497D"/>
                </a:solidFill>
                <a:latin typeface="Calibri"/>
              </a:rPr>
              <a:t>Aql</a:t>
            </a:r>
            <a:r>
              <a:rPr lang="en-US" sz="2400" b="1" dirty="0">
                <a:solidFill>
                  <a:srgbClr val="1F497D"/>
                </a:solidFill>
                <a:latin typeface="Calibri"/>
              </a:rPr>
              <a:t> -- Low Mass X-ray </a:t>
            </a:r>
            <a:r>
              <a:rPr lang="en-US" sz="2400" b="1" dirty="0" smtClean="0">
                <a:solidFill>
                  <a:srgbClr val="1F497D"/>
                </a:solidFill>
                <a:latin typeface="Calibri"/>
              </a:rPr>
              <a:t>Binary</a:t>
            </a:r>
            <a:endParaRPr dirty="0">
              <a:solidFill>
                <a:prstClr val="black"/>
              </a:solidFill>
            </a:endParaRPr>
          </a:p>
          <a:p>
            <a:pPr>
              <a:buFont typeface="Arial"/>
              <a:buChar char="•"/>
            </a:pPr>
            <a:r>
              <a:rPr lang="en-US" sz="2400" b="1" dirty="0">
                <a:solidFill>
                  <a:srgbClr val="1F497D"/>
                </a:solidFill>
                <a:latin typeface="Calibri"/>
              </a:rPr>
              <a:t> Quiescent L</a:t>
            </a:r>
            <a:r>
              <a:rPr lang="en-US" sz="2400" b="1" baseline="-25000" dirty="0">
                <a:solidFill>
                  <a:srgbClr val="1F497D"/>
                </a:solidFill>
                <a:latin typeface="Calibri"/>
              </a:rPr>
              <a:t>X</a:t>
            </a:r>
            <a:r>
              <a:rPr lang="en-US" sz="2400" b="1" dirty="0">
                <a:solidFill>
                  <a:srgbClr val="1F497D"/>
                </a:solidFill>
                <a:latin typeface="Calibri"/>
              </a:rPr>
              <a:t> ≈ 10</a:t>
            </a:r>
            <a:r>
              <a:rPr lang="en-US" sz="2400" b="1" baseline="30000" dirty="0">
                <a:solidFill>
                  <a:srgbClr val="1F497D"/>
                </a:solidFill>
                <a:latin typeface="Calibri"/>
              </a:rPr>
              <a:t>33</a:t>
            </a:r>
            <a:r>
              <a:rPr lang="en-US" sz="2400" b="1" dirty="0">
                <a:solidFill>
                  <a:srgbClr val="1F497D"/>
                </a:solidFill>
                <a:latin typeface="Calibri"/>
              </a:rPr>
              <a:t> erg s</a:t>
            </a:r>
            <a:r>
              <a:rPr lang="en-US" sz="2400" b="1" baseline="30000" dirty="0">
                <a:solidFill>
                  <a:srgbClr val="1F497D"/>
                </a:solidFill>
                <a:latin typeface="Calibri"/>
              </a:rPr>
              <a:t>−1</a:t>
            </a:r>
            <a:r>
              <a:rPr lang="en-US" sz="2400" b="1" dirty="0">
                <a:solidFill>
                  <a:srgbClr val="1F497D"/>
                </a:solidFill>
                <a:latin typeface="Calibri"/>
              </a:rPr>
              <a:t>, Outburst L</a:t>
            </a:r>
            <a:r>
              <a:rPr lang="en-US" sz="2400" b="1" baseline="-25000" dirty="0">
                <a:solidFill>
                  <a:srgbClr val="1F497D"/>
                </a:solidFill>
                <a:latin typeface="Calibri"/>
              </a:rPr>
              <a:t>X</a:t>
            </a:r>
            <a:r>
              <a:rPr lang="en-US" sz="2400" b="1" dirty="0">
                <a:solidFill>
                  <a:srgbClr val="1F497D"/>
                </a:solidFill>
                <a:latin typeface="Calibri"/>
              </a:rPr>
              <a:t> ≈ 10</a:t>
            </a:r>
            <a:r>
              <a:rPr lang="en-US" sz="2400" b="1" baseline="30000" dirty="0">
                <a:solidFill>
                  <a:srgbClr val="1F497D"/>
                </a:solidFill>
                <a:latin typeface="Calibri"/>
              </a:rPr>
              <a:t>35</a:t>
            </a:r>
            <a:r>
              <a:rPr lang="en-US" sz="2400" b="1" dirty="0">
                <a:solidFill>
                  <a:srgbClr val="1F497D"/>
                </a:solidFill>
                <a:latin typeface="Calibri"/>
              </a:rPr>
              <a:t> erg s</a:t>
            </a:r>
            <a:r>
              <a:rPr lang="en-US" sz="2400" b="1" baseline="30000" dirty="0">
                <a:solidFill>
                  <a:srgbClr val="1F497D"/>
                </a:solidFill>
                <a:latin typeface="Calibri"/>
              </a:rPr>
              <a:t>−1</a:t>
            </a:r>
            <a:r>
              <a:rPr lang="en-US" sz="2400" b="1" dirty="0">
                <a:solidFill>
                  <a:srgbClr val="1F497D"/>
                </a:solidFill>
                <a:latin typeface="Calibri"/>
              </a:rPr>
              <a:t> </a:t>
            </a:r>
            <a:endParaRPr dirty="0">
              <a:solidFill>
                <a:prstClr val="black"/>
              </a:solidFill>
            </a:endParaRPr>
          </a:p>
          <a:p>
            <a:pPr>
              <a:buFont typeface="Arial"/>
              <a:buChar char="•"/>
            </a:pPr>
            <a:r>
              <a:rPr lang="en-US" sz="2400" b="1" dirty="0">
                <a:solidFill>
                  <a:srgbClr val="1F497D"/>
                </a:solidFill>
                <a:latin typeface="Calibri"/>
              </a:rPr>
              <a:t> Quiescent B ≈ 17 mag, Outburst B ≈ 14 mag</a:t>
            </a:r>
            <a:endParaRPr dirty="0">
              <a:solidFill>
                <a:prstClr val="black"/>
              </a:solidFill>
            </a:endParaRPr>
          </a:p>
          <a:p>
            <a:pPr>
              <a:buFont typeface="Arial"/>
              <a:buChar char="•"/>
            </a:pPr>
            <a:r>
              <a:rPr lang="en-US" sz="2400" b="1" dirty="0">
                <a:solidFill>
                  <a:srgbClr val="1F497D"/>
                </a:solidFill>
                <a:latin typeface="Calibri"/>
              </a:rPr>
              <a:t> </a:t>
            </a:r>
            <a:r>
              <a:rPr lang="en-US" sz="2400" b="1" dirty="0" err="1">
                <a:solidFill>
                  <a:srgbClr val="1F497D"/>
                </a:solidFill>
                <a:latin typeface="Calibri"/>
              </a:rPr>
              <a:t>P</a:t>
            </a:r>
            <a:r>
              <a:rPr lang="en-US" sz="2400" b="1" baseline="-25000" dirty="0" err="1">
                <a:solidFill>
                  <a:srgbClr val="1F497D"/>
                </a:solidFill>
                <a:latin typeface="Calibri"/>
              </a:rPr>
              <a:t>orb</a:t>
            </a:r>
            <a:r>
              <a:rPr lang="en-US" sz="2400" b="1" dirty="0">
                <a:solidFill>
                  <a:srgbClr val="1F497D"/>
                </a:solidFill>
                <a:latin typeface="Calibri"/>
              </a:rPr>
              <a:t>= 18.95 </a:t>
            </a:r>
            <a:r>
              <a:rPr lang="en-US" sz="2400" b="1" dirty="0" err="1">
                <a:solidFill>
                  <a:srgbClr val="1F497D"/>
                </a:solidFill>
                <a:latin typeface="Calibri"/>
              </a:rPr>
              <a:t>hr</a:t>
            </a:r>
            <a:r>
              <a:rPr lang="en-US" sz="2400" b="1" dirty="0">
                <a:solidFill>
                  <a:srgbClr val="1F497D"/>
                </a:solidFill>
                <a:latin typeface="Calibri"/>
              </a:rPr>
              <a:t>, </a:t>
            </a:r>
            <a:r>
              <a:rPr lang="tr-TR" sz="2400" b="1" dirty="0" smtClean="0">
                <a:solidFill>
                  <a:srgbClr val="1F497D"/>
                </a:solidFill>
                <a:latin typeface="Calibri"/>
              </a:rPr>
              <a:t> Spin Frequency= 550.27 Hz</a:t>
            </a:r>
          </a:p>
          <a:p>
            <a:pPr>
              <a:buFont typeface="Arial"/>
              <a:buChar char="•"/>
            </a:pPr>
            <a:r>
              <a:rPr lang="tr-TR" sz="2400" b="1" dirty="0" smtClean="0">
                <a:solidFill>
                  <a:srgbClr val="1F497D"/>
                </a:solidFill>
                <a:latin typeface="Calibri"/>
              </a:rPr>
              <a:t> </a:t>
            </a:r>
            <a:r>
              <a:rPr lang="en-US" sz="2400" b="1" dirty="0" smtClean="0">
                <a:solidFill>
                  <a:srgbClr val="1F497D"/>
                </a:solidFill>
                <a:latin typeface="Calibri"/>
              </a:rPr>
              <a:t>Spectral Type</a:t>
            </a:r>
            <a:r>
              <a:rPr lang="tr-TR" sz="2400" b="1" dirty="0" smtClean="0">
                <a:solidFill>
                  <a:srgbClr val="1F497D"/>
                </a:solidFill>
                <a:latin typeface="Calibri"/>
              </a:rPr>
              <a:t> of companion</a:t>
            </a:r>
            <a:r>
              <a:rPr lang="en-US" sz="2400" b="1" dirty="0" smtClean="0">
                <a:solidFill>
                  <a:srgbClr val="1F497D"/>
                </a:solidFill>
                <a:latin typeface="Calibri"/>
              </a:rPr>
              <a:t>: </a:t>
            </a:r>
            <a:r>
              <a:rPr lang="en-US" sz="2400" b="1" dirty="0">
                <a:solidFill>
                  <a:srgbClr val="1F497D"/>
                </a:solidFill>
                <a:latin typeface="Calibri"/>
              </a:rPr>
              <a:t>K6-M0</a:t>
            </a:r>
            <a:endParaRPr dirty="0">
              <a:solidFill>
                <a:prstClr val="black"/>
              </a:solidFill>
            </a:endParaRPr>
          </a:p>
          <a:p>
            <a:endParaRPr dirty="0">
              <a:solidFill>
                <a:prstClr val="black"/>
              </a:solidFill>
            </a:endParaRPr>
          </a:p>
        </p:txBody>
      </p:sp>
      <p:sp>
        <p:nvSpPr>
          <p:cNvPr id="87" name="CustomShape 3"/>
          <p:cNvSpPr/>
          <p:nvPr/>
        </p:nvSpPr>
        <p:spPr>
          <a:xfrm>
            <a:off x="5857920" y="3059640"/>
            <a:ext cx="2714400" cy="913320"/>
          </a:xfrm>
          <a:prstGeom prst="rect">
            <a:avLst/>
          </a:prstGeom>
          <a:solidFill>
            <a:srgbClr val="FFFFFF"/>
          </a:solidFill>
          <a:ln>
            <a:noFill/>
          </a:ln>
        </p:spPr>
        <p:txBody>
          <a:bodyPr lIns="90000" tIns="45000" rIns="90000" bIns="45000"/>
          <a:lstStyle/>
          <a:p>
            <a:r>
              <a:rPr lang="tr-TR" b="1" dirty="0" smtClean="0">
                <a:solidFill>
                  <a:srgbClr val="1F497D"/>
                </a:solidFill>
              </a:rPr>
              <a:t>22</a:t>
            </a:r>
            <a:r>
              <a:rPr lang="en-US" b="1" dirty="0" smtClean="0">
                <a:solidFill>
                  <a:srgbClr val="1F497D"/>
                </a:solidFill>
              </a:rPr>
              <a:t> </a:t>
            </a:r>
            <a:r>
              <a:rPr lang="en-US" b="1" dirty="0">
                <a:solidFill>
                  <a:srgbClr val="1F497D"/>
                </a:solidFill>
              </a:rPr>
              <a:t>years light curve  of </a:t>
            </a:r>
            <a:r>
              <a:rPr lang="en-US" b="1" dirty="0" err="1">
                <a:solidFill>
                  <a:srgbClr val="1F497D"/>
                </a:solidFill>
              </a:rPr>
              <a:t>Aql</a:t>
            </a:r>
            <a:r>
              <a:rPr lang="en-US" b="1" dirty="0">
                <a:solidFill>
                  <a:srgbClr val="1F497D"/>
                </a:solidFill>
              </a:rPr>
              <a:t> X-1 obtained by “Maxi” and “ASM”</a:t>
            </a:r>
            <a:endParaRPr dirty="0">
              <a:solidFill>
                <a:prstClr val="black"/>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360" y="3059640"/>
            <a:ext cx="4837272" cy="331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630440" y="4099857"/>
            <a:ext cx="3118024" cy="2137455"/>
          </a:xfrm>
          <a:prstGeom prst="rect">
            <a:avLst/>
          </a:prstGeom>
        </p:spPr>
      </p:pic>
    </p:spTree>
    <p:extLst>
      <p:ext uri="{BB962C8B-B14F-4D97-AF65-F5344CB8AC3E}">
        <p14:creationId xmlns:p14="http://schemas.microsoft.com/office/powerpoint/2010/main" val="182764895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6553080" y="6356520"/>
            <a:ext cx="2133360" cy="364680"/>
          </a:xfrm>
          <a:prstGeom prst="rect">
            <a:avLst/>
          </a:prstGeom>
        </p:spPr>
        <p:txBody>
          <a:bodyPr anchor="ctr"/>
          <a:lstStyle/>
          <a:p>
            <a:fld id="{E2169E2D-D763-4541-BCAA-342654179124}" type="slidenum">
              <a:rPr lang="en-US" sz="1200">
                <a:solidFill>
                  <a:srgbClr val="8B8B8B"/>
                </a:solidFill>
                <a:latin typeface="Calibri"/>
              </a:rPr>
              <a:pPr/>
              <a:t>7</a:t>
            </a:fld>
            <a:endParaRPr>
              <a:solidFill>
                <a:prstClr val="black"/>
              </a:solidFill>
            </a:endParaRPr>
          </a:p>
        </p:txBody>
      </p:sp>
      <p:sp>
        <p:nvSpPr>
          <p:cNvPr id="85" name="CustomShape 2"/>
          <p:cNvSpPr/>
          <p:nvPr/>
        </p:nvSpPr>
        <p:spPr>
          <a:xfrm>
            <a:off x="657360" y="357120"/>
            <a:ext cx="7772040" cy="623608"/>
          </a:xfrm>
          <a:prstGeom prst="rect">
            <a:avLst/>
          </a:prstGeom>
          <a:noFill/>
          <a:ln>
            <a:noFill/>
          </a:ln>
        </p:spPr>
        <p:txBody>
          <a:bodyPr lIns="90000" tIns="45000" rIns="90000" bIns="45000"/>
          <a:lstStyle/>
          <a:p>
            <a:r>
              <a:rPr lang="en-US" sz="4000" b="1" dirty="0">
                <a:solidFill>
                  <a:srgbClr val="1F497D"/>
                </a:solidFill>
                <a:latin typeface="Calibri"/>
              </a:rPr>
              <a:t>  </a:t>
            </a:r>
            <a:r>
              <a:rPr lang="en-US" sz="4000" b="1" dirty="0" err="1">
                <a:solidFill>
                  <a:srgbClr val="1F497D"/>
                </a:solidFill>
                <a:latin typeface="Calibri"/>
              </a:rPr>
              <a:t>Aql</a:t>
            </a:r>
            <a:r>
              <a:rPr lang="en-US" sz="4000" b="1" dirty="0">
                <a:solidFill>
                  <a:srgbClr val="1F497D"/>
                </a:solidFill>
                <a:latin typeface="Calibri"/>
              </a:rPr>
              <a:t> </a:t>
            </a:r>
            <a:r>
              <a:rPr lang="en-US" sz="4000" b="1" dirty="0" smtClean="0">
                <a:solidFill>
                  <a:srgbClr val="1F497D"/>
                </a:solidFill>
                <a:latin typeface="Calibri"/>
              </a:rPr>
              <a:t>X-1</a:t>
            </a:r>
            <a:endParaRPr dirty="0">
              <a:solidFill>
                <a:prstClr val="black"/>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924944"/>
            <a:ext cx="4365804" cy="298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stomShape 3"/>
          <p:cNvSpPr/>
          <p:nvPr/>
        </p:nvSpPr>
        <p:spPr>
          <a:xfrm>
            <a:off x="625784" y="1075520"/>
            <a:ext cx="3302784" cy="913320"/>
          </a:xfrm>
          <a:prstGeom prst="rect">
            <a:avLst/>
          </a:prstGeom>
          <a:solidFill>
            <a:srgbClr val="FFFFFF"/>
          </a:solidFill>
          <a:ln>
            <a:noFill/>
          </a:ln>
        </p:spPr>
        <p:txBody>
          <a:bodyPr lIns="90000" tIns="45000" rIns="90000" bIns="45000"/>
          <a:lstStyle/>
          <a:p>
            <a:pPr>
              <a:buFont typeface="Arial"/>
              <a:buChar char="•"/>
            </a:pPr>
            <a:r>
              <a:rPr lang="en-US" b="1" dirty="0">
                <a:solidFill>
                  <a:srgbClr val="1F497D"/>
                </a:solidFill>
              </a:rPr>
              <a:t> Long – High Outbursts: </a:t>
            </a:r>
            <a:endParaRPr lang="tr-TR" b="1" dirty="0" smtClean="0">
              <a:solidFill>
                <a:srgbClr val="1F497D"/>
              </a:solidFill>
            </a:endParaRPr>
          </a:p>
          <a:p>
            <a:r>
              <a:rPr lang="en-US" b="1" dirty="0" smtClean="0">
                <a:solidFill>
                  <a:srgbClr val="1F497D"/>
                </a:solidFill>
              </a:rPr>
              <a:t>50-60 </a:t>
            </a:r>
            <a:r>
              <a:rPr lang="en-US" b="1" dirty="0">
                <a:solidFill>
                  <a:srgbClr val="1F497D"/>
                </a:solidFill>
              </a:rPr>
              <a:t>days, 37-61 </a:t>
            </a:r>
            <a:r>
              <a:rPr lang="en-US" b="1" dirty="0" err="1">
                <a:solidFill>
                  <a:srgbClr val="1F497D"/>
                </a:solidFill>
              </a:rPr>
              <a:t>cnt</a:t>
            </a:r>
            <a:r>
              <a:rPr lang="en-US" b="1" dirty="0">
                <a:solidFill>
                  <a:srgbClr val="1F497D"/>
                </a:solidFill>
              </a:rPr>
              <a:t>/s</a:t>
            </a:r>
            <a:endParaRPr dirty="0">
              <a:solidFill>
                <a:prstClr val="black"/>
              </a:solidFill>
            </a:endParaRPr>
          </a:p>
          <a:p>
            <a:pPr>
              <a:buFont typeface="Arial"/>
              <a:buChar char="•"/>
            </a:pPr>
            <a:r>
              <a:rPr lang="en-US" b="1" dirty="0">
                <a:solidFill>
                  <a:srgbClr val="1F497D"/>
                </a:solidFill>
              </a:rPr>
              <a:t> Medium – Low Outbursts: 40-50 days, 13-25 </a:t>
            </a:r>
            <a:r>
              <a:rPr lang="en-US" b="1" dirty="0" err="1">
                <a:solidFill>
                  <a:srgbClr val="1F497D"/>
                </a:solidFill>
              </a:rPr>
              <a:t>cnt</a:t>
            </a:r>
            <a:r>
              <a:rPr lang="en-US" b="1" dirty="0">
                <a:solidFill>
                  <a:srgbClr val="1F497D"/>
                </a:solidFill>
              </a:rPr>
              <a:t>/s</a:t>
            </a:r>
            <a:endParaRPr dirty="0">
              <a:solidFill>
                <a:prstClr val="black"/>
              </a:solidFill>
            </a:endParaRPr>
          </a:p>
          <a:p>
            <a:pPr>
              <a:buFont typeface="Arial"/>
              <a:buChar char="•"/>
            </a:pPr>
            <a:r>
              <a:rPr lang="en-US" b="1" dirty="0">
                <a:solidFill>
                  <a:srgbClr val="1F497D"/>
                </a:solidFill>
              </a:rPr>
              <a:t> Short – Low Outbursts: </a:t>
            </a:r>
            <a:endParaRPr lang="tr-TR" b="1" dirty="0" smtClean="0">
              <a:solidFill>
                <a:srgbClr val="1F497D"/>
              </a:solidFill>
            </a:endParaRPr>
          </a:p>
          <a:p>
            <a:r>
              <a:rPr lang="en-US" b="1" dirty="0" smtClean="0">
                <a:solidFill>
                  <a:srgbClr val="1F497D"/>
                </a:solidFill>
              </a:rPr>
              <a:t>20 </a:t>
            </a:r>
            <a:r>
              <a:rPr lang="en-US" b="1" dirty="0">
                <a:solidFill>
                  <a:srgbClr val="1F497D"/>
                </a:solidFill>
              </a:rPr>
              <a:t>days, 17-25 </a:t>
            </a:r>
            <a:r>
              <a:rPr lang="en-US" b="1" dirty="0" err="1">
                <a:solidFill>
                  <a:srgbClr val="1F497D"/>
                </a:solidFill>
              </a:rPr>
              <a:t>cnt</a:t>
            </a:r>
            <a:r>
              <a:rPr lang="en-US" b="1" dirty="0">
                <a:solidFill>
                  <a:srgbClr val="1F497D"/>
                </a:solidFill>
              </a:rPr>
              <a:t>/s</a:t>
            </a:r>
            <a:endParaRPr dirty="0">
              <a:solidFill>
                <a:prstClr val="black"/>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013" y="116632"/>
            <a:ext cx="4500134" cy="318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3528" y="6093296"/>
            <a:ext cx="3892284" cy="584775"/>
          </a:xfrm>
          <a:prstGeom prst="rect">
            <a:avLst/>
          </a:prstGeom>
        </p:spPr>
        <p:txBody>
          <a:bodyPr wrap="none">
            <a:spAutoFit/>
          </a:bodyPr>
          <a:lstStyle/>
          <a:p>
            <a:r>
              <a:rPr lang="tr-TR" sz="1600" b="1" dirty="0" err="1" smtClean="0">
                <a:solidFill>
                  <a:schemeClr val="tx2">
                    <a:lumMod val="75000"/>
                  </a:schemeClr>
                </a:solidFill>
              </a:rPr>
              <a:t>Gungor</a:t>
            </a:r>
            <a:r>
              <a:rPr lang="tr-TR" sz="1600" b="1" dirty="0" smtClean="0">
                <a:solidFill>
                  <a:schemeClr val="tx2">
                    <a:lumMod val="75000"/>
                  </a:schemeClr>
                </a:solidFill>
              </a:rPr>
              <a:t> et al. 2014MNRAS.439.2717G,</a:t>
            </a:r>
          </a:p>
          <a:p>
            <a:r>
              <a:rPr lang="tr-TR" sz="1600" b="1" dirty="0" err="1">
                <a:solidFill>
                  <a:schemeClr val="tx2">
                    <a:lumMod val="75000"/>
                  </a:schemeClr>
                </a:solidFill>
              </a:rPr>
              <a:t>Gungor</a:t>
            </a:r>
            <a:r>
              <a:rPr lang="tr-TR" sz="1600" b="1" dirty="0">
                <a:solidFill>
                  <a:schemeClr val="tx2">
                    <a:lumMod val="75000"/>
                  </a:schemeClr>
                </a:solidFill>
              </a:rPr>
              <a:t> et al. </a:t>
            </a:r>
            <a:r>
              <a:rPr lang="tr-TR" sz="1600" b="1" dirty="0" smtClean="0">
                <a:solidFill>
                  <a:schemeClr val="tx2">
                    <a:lumMod val="75000"/>
                  </a:schemeClr>
                </a:solidFill>
              </a:rPr>
              <a:t>2017NewA</a:t>
            </a:r>
            <a:r>
              <a:rPr lang="tr-TR" sz="1600" b="1" dirty="0">
                <a:solidFill>
                  <a:schemeClr val="tx2">
                    <a:lumMod val="75000"/>
                  </a:schemeClr>
                </a:solidFill>
              </a:rPr>
              <a:t>...56....1G</a:t>
            </a:r>
          </a:p>
        </p:txBody>
      </p:sp>
      <p:pic>
        <p:nvPicPr>
          <p:cNvPr id="3" name="Picture 2"/>
          <p:cNvPicPr>
            <a:picLocks noChangeAspect="1"/>
          </p:cNvPicPr>
          <p:nvPr/>
        </p:nvPicPr>
        <p:blipFill>
          <a:blip r:embed="rId5"/>
          <a:stretch>
            <a:fillRect/>
          </a:stretch>
        </p:blipFill>
        <p:spPr>
          <a:xfrm>
            <a:off x="4819502" y="3194173"/>
            <a:ext cx="3663827" cy="3663827"/>
          </a:xfrm>
          <a:prstGeom prst="rect">
            <a:avLst/>
          </a:prstGeom>
        </p:spPr>
      </p:pic>
    </p:spTree>
    <p:extLst>
      <p:ext uri="{BB962C8B-B14F-4D97-AF65-F5344CB8AC3E}">
        <p14:creationId xmlns:p14="http://schemas.microsoft.com/office/powerpoint/2010/main" val="328809179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6553080" y="6356520"/>
            <a:ext cx="2133360" cy="364680"/>
          </a:xfrm>
          <a:prstGeom prst="rect">
            <a:avLst/>
          </a:prstGeom>
        </p:spPr>
        <p:txBody>
          <a:bodyPr anchor="ctr"/>
          <a:lstStyle/>
          <a:p>
            <a:fld id="{E2169E2D-D763-4541-BCAA-342654179124}" type="slidenum">
              <a:rPr lang="en-US" sz="1200">
                <a:solidFill>
                  <a:srgbClr val="8B8B8B"/>
                </a:solidFill>
                <a:latin typeface="Calibri"/>
              </a:rPr>
              <a:pPr/>
              <a:t>8</a:t>
            </a:fld>
            <a:endParaRPr>
              <a:solidFill>
                <a:prstClr val="black"/>
              </a:solidFill>
            </a:endParaRPr>
          </a:p>
        </p:txBody>
      </p:sp>
      <p:sp>
        <p:nvSpPr>
          <p:cNvPr id="85" name="CustomShape 2"/>
          <p:cNvSpPr/>
          <p:nvPr/>
        </p:nvSpPr>
        <p:spPr>
          <a:xfrm>
            <a:off x="657360" y="357120"/>
            <a:ext cx="7772040" cy="623608"/>
          </a:xfrm>
          <a:prstGeom prst="rect">
            <a:avLst/>
          </a:prstGeom>
          <a:noFill/>
          <a:ln>
            <a:noFill/>
          </a:ln>
        </p:spPr>
        <p:txBody>
          <a:bodyPr lIns="90000" tIns="45000" rIns="90000" bIns="45000"/>
          <a:lstStyle/>
          <a:p>
            <a:r>
              <a:rPr lang="en-US" sz="4000" b="1" dirty="0">
                <a:solidFill>
                  <a:srgbClr val="1F497D"/>
                </a:solidFill>
                <a:latin typeface="Calibri"/>
              </a:rPr>
              <a:t>  </a:t>
            </a:r>
            <a:r>
              <a:rPr lang="en-US" sz="4000" b="1" dirty="0" err="1">
                <a:solidFill>
                  <a:srgbClr val="1F497D"/>
                </a:solidFill>
                <a:latin typeface="Calibri"/>
              </a:rPr>
              <a:t>Aql</a:t>
            </a:r>
            <a:r>
              <a:rPr lang="en-US" sz="4000" b="1" dirty="0">
                <a:solidFill>
                  <a:srgbClr val="1F497D"/>
                </a:solidFill>
                <a:latin typeface="Calibri"/>
              </a:rPr>
              <a:t> </a:t>
            </a:r>
            <a:r>
              <a:rPr lang="en-US" sz="4000" b="1" dirty="0" smtClean="0">
                <a:solidFill>
                  <a:srgbClr val="1F497D"/>
                </a:solidFill>
                <a:latin typeface="Calibri"/>
              </a:rPr>
              <a:t>X-1</a:t>
            </a:r>
            <a:endParaRPr dirty="0">
              <a:solidFill>
                <a:prstClr val="black"/>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924944"/>
            <a:ext cx="4365804" cy="298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stomShape 3"/>
          <p:cNvSpPr/>
          <p:nvPr/>
        </p:nvSpPr>
        <p:spPr>
          <a:xfrm>
            <a:off x="625784" y="1075520"/>
            <a:ext cx="3302784" cy="913320"/>
          </a:xfrm>
          <a:prstGeom prst="rect">
            <a:avLst/>
          </a:prstGeom>
          <a:solidFill>
            <a:srgbClr val="FFFFFF"/>
          </a:solidFill>
          <a:ln>
            <a:noFill/>
          </a:ln>
        </p:spPr>
        <p:txBody>
          <a:bodyPr lIns="90000" tIns="45000" rIns="90000" bIns="45000"/>
          <a:lstStyle/>
          <a:p>
            <a:pPr>
              <a:buFont typeface="Arial"/>
              <a:buChar char="•"/>
            </a:pPr>
            <a:r>
              <a:rPr lang="en-US" b="1" dirty="0">
                <a:solidFill>
                  <a:srgbClr val="1F497D"/>
                </a:solidFill>
              </a:rPr>
              <a:t> Long – High Outbursts: </a:t>
            </a:r>
            <a:endParaRPr lang="tr-TR" b="1" dirty="0" smtClean="0">
              <a:solidFill>
                <a:srgbClr val="1F497D"/>
              </a:solidFill>
            </a:endParaRPr>
          </a:p>
          <a:p>
            <a:r>
              <a:rPr lang="en-US" b="1" dirty="0" smtClean="0">
                <a:solidFill>
                  <a:srgbClr val="1F497D"/>
                </a:solidFill>
              </a:rPr>
              <a:t>50-60 </a:t>
            </a:r>
            <a:r>
              <a:rPr lang="en-US" b="1" dirty="0">
                <a:solidFill>
                  <a:srgbClr val="1F497D"/>
                </a:solidFill>
              </a:rPr>
              <a:t>days, 37-61 </a:t>
            </a:r>
            <a:r>
              <a:rPr lang="en-US" b="1" dirty="0" err="1">
                <a:solidFill>
                  <a:srgbClr val="1F497D"/>
                </a:solidFill>
              </a:rPr>
              <a:t>cnt</a:t>
            </a:r>
            <a:r>
              <a:rPr lang="en-US" b="1" dirty="0">
                <a:solidFill>
                  <a:srgbClr val="1F497D"/>
                </a:solidFill>
              </a:rPr>
              <a:t>/s</a:t>
            </a:r>
            <a:endParaRPr dirty="0">
              <a:solidFill>
                <a:prstClr val="black"/>
              </a:solidFill>
            </a:endParaRPr>
          </a:p>
          <a:p>
            <a:pPr>
              <a:buFont typeface="Arial"/>
              <a:buChar char="•"/>
            </a:pPr>
            <a:r>
              <a:rPr lang="en-US" b="1" dirty="0">
                <a:solidFill>
                  <a:srgbClr val="1F497D"/>
                </a:solidFill>
              </a:rPr>
              <a:t> Medium – Low Outbursts: 40-50 days, 13-25 </a:t>
            </a:r>
            <a:r>
              <a:rPr lang="en-US" b="1" dirty="0" err="1">
                <a:solidFill>
                  <a:srgbClr val="1F497D"/>
                </a:solidFill>
              </a:rPr>
              <a:t>cnt</a:t>
            </a:r>
            <a:r>
              <a:rPr lang="en-US" b="1" dirty="0">
                <a:solidFill>
                  <a:srgbClr val="1F497D"/>
                </a:solidFill>
              </a:rPr>
              <a:t>/s</a:t>
            </a:r>
            <a:endParaRPr dirty="0">
              <a:solidFill>
                <a:prstClr val="black"/>
              </a:solidFill>
            </a:endParaRPr>
          </a:p>
          <a:p>
            <a:pPr>
              <a:buFont typeface="Arial"/>
              <a:buChar char="•"/>
            </a:pPr>
            <a:r>
              <a:rPr lang="en-US" b="1" dirty="0">
                <a:solidFill>
                  <a:srgbClr val="1F497D"/>
                </a:solidFill>
              </a:rPr>
              <a:t> Short – Low Outbursts: </a:t>
            </a:r>
            <a:endParaRPr lang="tr-TR" b="1" dirty="0" smtClean="0">
              <a:solidFill>
                <a:srgbClr val="1F497D"/>
              </a:solidFill>
            </a:endParaRPr>
          </a:p>
          <a:p>
            <a:r>
              <a:rPr lang="en-US" b="1" dirty="0" smtClean="0">
                <a:solidFill>
                  <a:srgbClr val="1F497D"/>
                </a:solidFill>
              </a:rPr>
              <a:t>20 </a:t>
            </a:r>
            <a:r>
              <a:rPr lang="en-US" b="1" dirty="0">
                <a:solidFill>
                  <a:srgbClr val="1F497D"/>
                </a:solidFill>
              </a:rPr>
              <a:t>days, 17-25 </a:t>
            </a:r>
            <a:r>
              <a:rPr lang="en-US" b="1" dirty="0" err="1">
                <a:solidFill>
                  <a:srgbClr val="1F497D"/>
                </a:solidFill>
              </a:rPr>
              <a:t>cnt</a:t>
            </a:r>
            <a:r>
              <a:rPr lang="en-US" b="1" dirty="0">
                <a:solidFill>
                  <a:srgbClr val="1F497D"/>
                </a:solidFill>
              </a:rPr>
              <a:t>/s</a:t>
            </a:r>
            <a:endParaRPr dirty="0">
              <a:solidFill>
                <a:prstClr val="black"/>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013" y="116632"/>
            <a:ext cx="4500134" cy="318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3013" y="3356992"/>
            <a:ext cx="450013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3528" y="6093296"/>
            <a:ext cx="3892284" cy="584775"/>
          </a:xfrm>
          <a:prstGeom prst="rect">
            <a:avLst/>
          </a:prstGeom>
        </p:spPr>
        <p:txBody>
          <a:bodyPr wrap="none">
            <a:spAutoFit/>
          </a:bodyPr>
          <a:lstStyle/>
          <a:p>
            <a:r>
              <a:rPr lang="tr-TR" sz="1600" b="1" dirty="0" err="1" smtClean="0">
                <a:solidFill>
                  <a:schemeClr val="tx2">
                    <a:lumMod val="75000"/>
                  </a:schemeClr>
                </a:solidFill>
              </a:rPr>
              <a:t>Gungor</a:t>
            </a:r>
            <a:r>
              <a:rPr lang="tr-TR" sz="1600" b="1" dirty="0" smtClean="0">
                <a:solidFill>
                  <a:schemeClr val="tx2">
                    <a:lumMod val="75000"/>
                  </a:schemeClr>
                </a:solidFill>
              </a:rPr>
              <a:t> et al. 2014MNRAS.439.2717G,</a:t>
            </a:r>
          </a:p>
          <a:p>
            <a:r>
              <a:rPr lang="tr-TR" sz="1600" b="1" dirty="0" err="1">
                <a:solidFill>
                  <a:schemeClr val="tx2">
                    <a:lumMod val="75000"/>
                  </a:schemeClr>
                </a:solidFill>
              </a:rPr>
              <a:t>Gungor</a:t>
            </a:r>
            <a:r>
              <a:rPr lang="tr-TR" sz="1600" b="1" dirty="0">
                <a:solidFill>
                  <a:schemeClr val="tx2">
                    <a:lumMod val="75000"/>
                  </a:schemeClr>
                </a:solidFill>
              </a:rPr>
              <a:t> et al. </a:t>
            </a:r>
            <a:r>
              <a:rPr lang="tr-TR" sz="1600" b="1" dirty="0" smtClean="0">
                <a:solidFill>
                  <a:schemeClr val="tx2">
                    <a:lumMod val="75000"/>
                  </a:schemeClr>
                </a:solidFill>
              </a:rPr>
              <a:t>2017NewA</a:t>
            </a:r>
            <a:r>
              <a:rPr lang="tr-TR" sz="1600" b="1" dirty="0">
                <a:solidFill>
                  <a:schemeClr val="tx2">
                    <a:lumMod val="75000"/>
                  </a:schemeClr>
                </a:solidFill>
              </a:rPr>
              <a:t>...56....1G</a:t>
            </a:r>
          </a:p>
        </p:txBody>
      </p:sp>
    </p:spTree>
    <p:extLst>
      <p:ext uri="{BB962C8B-B14F-4D97-AF65-F5344CB8AC3E}">
        <p14:creationId xmlns:p14="http://schemas.microsoft.com/office/powerpoint/2010/main" val="24757611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6553080" y="6356520"/>
            <a:ext cx="2133360" cy="364680"/>
          </a:xfrm>
          <a:prstGeom prst="rect">
            <a:avLst/>
          </a:prstGeom>
        </p:spPr>
        <p:txBody>
          <a:bodyPr anchor="ctr"/>
          <a:lstStyle/>
          <a:p>
            <a:pPr>
              <a:lnSpc>
                <a:spcPct val="100000"/>
              </a:lnSpc>
            </a:pPr>
            <a:fld id="{E2169E2D-D763-4541-BCAA-342654179124}" type="slidenum">
              <a:rPr lang="en-US" sz="1200">
                <a:solidFill>
                  <a:srgbClr val="8B8B8B"/>
                </a:solidFill>
                <a:latin typeface="Calibri"/>
              </a:rPr>
              <a:t>9</a:t>
            </a:fld>
            <a:endParaRPr/>
          </a:p>
        </p:txBody>
      </p:sp>
      <p:sp>
        <p:nvSpPr>
          <p:cNvPr id="85" name="CustomShape 2"/>
          <p:cNvSpPr/>
          <p:nvPr/>
        </p:nvSpPr>
        <p:spPr>
          <a:xfrm>
            <a:off x="0" y="357120"/>
            <a:ext cx="9144000" cy="767624"/>
          </a:xfrm>
          <a:prstGeom prst="rect">
            <a:avLst/>
          </a:prstGeom>
          <a:noFill/>
          <a:ln>
            <a:noFill/>
          </a:ln>
        </p:spPr>
        <p:txBody>
          <a:bodyPr lIns="90000" tIns="45000" rIns="90000" bIns="45000"/>
          <a:lstStyle/>
          <a:p>
            <a:pPr algn="ctr">
              <a:lnSpc>
                <a:spcPct val="100000"/>
              </a:lnSpc>
            </a:pPr>
            <a:r>
              <a:rPr lang="tr-TR" sz="4000" b="1" dirty="0" smtClean="0">
                <a:solidFill>
                  <a:srgbClr val="1F497D"/>
                </a:solidFill>
                <a:latin typeface="Calibri"/>
              </a:rPr>
              <a:t>Two Critical Radii of Disk Structure</a:t>
            </a:r>
            <a:endParaRPr dirty="0"/>
          </a:p>
          <a:p>
            <a:pPr algn="ctr">
              <a:lnSpc>
                <a:spcPct val="100000"/>
              </a:lnSpc>
            </a:pPr>
            <a:endParaRPr dirty="0"/>
          </a:p>
        </p:txBody>
      </p:sp>
      <p:pic>
        <p:nvPicPr>
          <p:cNvPr id="4" name="Picture 2" descr="E:\yeterlik_sunum\PSRs_pulsar_sketch.png"/>
          <p:cNvPicPr>
            <a:picLocks noChangeAspect="1" noChangeArrowheads="1"/>
          </p:cNvPicPr>
          <p:nvPr/>
        </p:nvPicPr>
        <p:blipFill>
          <a:blip r:embed="rId3"/>
          <a:srcRect/>
          <a:stretch>
            <a:fillRect/>
          </a:stretch>
        </p:blipFill>
        <p:spPr bwMode="auto">
          <a:xfrm>
            <a:off x="251520" y="1124744"/>
            <a:ext cx="4572032" cy="4999467"/>
          </a:xfrm>
          <a:prstGeom prst="rect">
            <a:avLst/>
          </a:prstGeom>
          <a:noFill/>
        </p:spPr>
      </p:pic>
      <p:sp>
        <p:nvSpPr>
          <p:cNvPr id="2" name="Rectangle 1"/>
          <p:cNvSpPr/>
          <p:nvPr/>
        </p:nvSpPr>
        <p:spPr>
          <a:xfrm>
            <a:off x="4572000" y="1412776"/>
            <a:ext cx="4267080" cy="1477328"/>
          </a:xfrm>
          <a:prstGeom prst="rect">
            <a:avLst/>
          </a:prstGeom>
        </p:spPr>
        <p:txBody>
          <a:bodyPr wrap="square">
            <a:spAutoFit/>
          </a:bodyPr>
          <a:lstStyle/>
          <a:p>
            <a:pPr algn="just"/>
            <a:r>
              <a:rPr lang="tr-TR" b="1" dirty="0" smtClean="0">
                <a:solidFill>
                  <a:schemeClr val="tx2"/>
                </a:solidFill>
              </a:rPr>
              <a:t>L</a:t>
            </a:r>
            <a:r>
              <a:rPr lang="en-US" b="1" dirty="0" err="1" smtClean="0">
                <a:solidFill>
                  <a:schemeClr val="tx2"/>
                </a:solidFill>
              </a:rPr>
              <a:t>ight</a:t>
            </a:r>
            <a:r>
              <a:rPr lang="tr-TR" b="1" dirty="0" smtClean="0">
                <a:solidFill>
                  <a:schemeClr val="tx2"/>
                </a:solidFill>
              </a:rPr>
              <a:t> </a:t>
            </a:r>
            <a:r>
              <a:rPr lang="en-US" b="1" dirty="0" smtClean="0">
                <a:solidFill>
                  <a:schemeClr val="tx2"/>
                </a:solidFill>
              </a:rPr>
              <a:t>cylinder</a:t>
            </a:r>
            <a:r>
              <a:rPr lang="tr-TR" b="1" dirty="0" smtClean="0">
                <a:solidFill>
                  <a:schemeClr val="tx2"/>
                </a:solidFill>
              </a:rPr>
              <a:t>;</a:t>
            </a:r>
            <a:r>
              <a:rPr lang="tr-TR" b="1" dirty="0">
                <a:solidFill>
                  <a:schemeClr val="tx2"/>
                </a:solidFill>
              </a:rPr>
              <a:t> T</a:t>
            </a:r>
            <a:r>
              <a:rPr lang="en-US" b="1" dirty="0" smtClean="0">
                <a:solidFill>
                  <a:schemeClr val="tx2"/>
                </a:solidFill>
              </a:rPr>
              <a:t>he </a:t>
            </a:r>
            <a:r>
              <a:rPr lang="en-US" b="1" dirty="0">
                <a:solidFill>
                  <a:schemeClr val="tx2"/>
                </a:solidFill>
              </a:rPr>
              <a:t>cylinder centered on the pulsar and aligned with the rotation axis at whose radius the co-rotating speed equals the speed of </a:t>
            </a:r>
            <a:r>
              <a:rPr lang="en-US" b="1" dirty="0" smtClean="0">
                <a:solidFill>
                  <a:schemeClr val="tx2"/>
                </a:solidFill>
              </a:rPr>
              <a:t>light</a:t>
            </a:r>
            <a:endParaRPr lang="tr-TR" b="1" dirty="0">
              <a:solidFill>
                <a:schemeClr val="tx2"/>
              </a:solidFill>
            </a:endParaRPr>
          </a:p>
        </p:txBody>
      </p:sp>
      <mc:AlternateContent xmlns:mc="http://schemas.openxmlformats.org/markup-compatibility/2006" xmlns:a14="http://schemas.microsoft.com/office/drawing/2010/main">
        <mc:Choice Requires="a14">
          <p:sp>
            <p:nvSpPr>
              <p:cNvPr id="3" name="TextBox 2"/>
              <p:cNvSpPr txBox="1"/>
              <p:nvPr/>
            </p:nvSpPr>
            <p:spPr>
              <a:xfrm>
                <a:off x="4724176" y="3212976"/>
                <a:ext cx="1071960" cy="6218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chemeClr val="tx2"/>
                              </a:solidFill>
                              <a:latin typeface="Cambria Math" panose="02040503050406030204" pitchFamily="18" charset="0"/>
                            </a:rPr>
                          </m:ctrlPr>
                        </m:sSubPr>
                        <m:e>
                          <m:r>
                            <a:rPr lang="tr-TR" sz="2000" b="1" i="1" smtClean="0">
                              <a:solidFill>
                                <a:schemeClr val="tx2"/>
                              </a:solidFill>
                              <a:latin typeface="Cambria Math"/>
                            </a:rPr>
                            <m:t>𝑹</m:t>
                          </m:r>
                        </m:e>
                        <m:sub>
                          <m:r>
                            <a:rPr lang="tr-TR" sz="2000" b="1" i="1" smtClean="0">
                              <a:solidFill>
                                <a:schemeClr val="tx2"/>
                              </a:solidFill>
                              <a:latin typeface="Cambria Math"/>
                            </a:rPr>
                            <m:t>𝑳</m:t>
                          </m:r>
                        </m:sub>
                      </m:sSub>
                      <m:r>
                        <a:rPr lang="tr-TR" sz="2000" b="1" i="1" smtClean="0">
                          <a:solidFill>
                            <a:schemeClr val="tx2"/>
                          </a:solidFill>
                          <a:latin typeface="Cambria Math"/>
                        </a:rPr>
                        <m:t>=</m:t>
                      </m:r>
                      <m:f>
                        <m:fPr>
                          <m:ctrlPr>
                            <a:rPr lang="tr-TR" sz="2000" b="1" i="1" smtClean="0">
                              <a:solidFill>
                                <a:schemeClr val="tx2"/>
                              </a:solidFill>
                              <a:latin typeface="Cambria Math" panose="02040503050406030204" pitchFamily="18" charset="0"/>
                            </a:rPr>
                          </m:ctrlPr>
                        </m:fPr>
                        <m:num>
                          <m:r>
                            <a:rPr lang="tr-TR" sz="2000" b="1" i="1" smtClean="0">
                              <a:solidFill>
                                <a:schemeClr val="tx2"/>
                              </a:solidFill>
                              <a:latin typeface="Cambria Math"/>
                            </a:rPr>
                            <m:t>𝒄</m:t>
                          </m:r>
                        </m:num>
                        <m:den>
                          <m:r>
                            <a:rPr lang="el-GR" sz="2000" b="1" i="1" smtClean="0">
                              <a:solidFill>
                                <a:schemeClr val="tx2"/>
                              </a:solidFill>
                              <a:latin typeface="Cambria Math"/>
                            </a:rPr>
                            <m:t>𝜴</m:t>
                          </m:r>
                        </m:den>
                      </m:f>
                    </m:oMath>
                  </m:oMathPara>
                </a14:m>
                <a:endParaRPr lang="tr-TR" sz="2000" b="1" dirty="0">
                  <a:solidFill>
                    <a:schemeClr val="tx2"/>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724176" y="3212976"/>
                <a:ext cx="1071960" cy="621837"/>
              </a:xfrm>
              <a:prstGeom prst="rect">
                <a:avLst/>
              </a:prstGeom>
              <a:blipFill rotWithShape="1">
                <a:blip r:embed="rId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142873" y="3214717"/>
                <a:ext cx="243528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tr-TR" b="1" i="1" smtClean="0">
                          <a:solidFill>
                            <a:schemeClr val="tx2"/>
                          </a:solidFill>
                          <a:latin typeface="Cambria Math"/>
                        </a:rPr>
                        <m:t>𝒄</m:t>
                      </m:r>
                      <m:r>
                        <a:rPr lang="tr-TR" b="1" i="1" smtClean="0">
                          <a:solidFill>
                            <a:schemeClr val="tx2"/>
                          </a:solidFill>
                          <a:latin typeface="Cambria Math"/>
                        </a:rPr>
                        <m:t>;</m:t>
                      </m:r>
                      <m:r>
                        <a:rPr lang="tr-TR" b="1" i="1" smtClean="0">
                          <a:solidFill>
                            <a:schemeClr val="tx2"/>
                          </a:solidFill>
                          <a:latin typeface="Cambria Math"/>
                        </a:rPr>
                        <m:t>𝒔𝒑𝒆𝒆𝒅</m:t>
                      </m:r>
                      <m:r>
                        <a:rPr lang="tr-TR" b="1" i="1" smtClean="0">
                          <a:solidFill>
                            <a:schemeClr val="tx2"/>
                          </a:solidFill>
                          <a:latin typeface="Cambria Math"/>
                        </a:rPr>
                        <m:t> </m:t>
                      </m:r>
                      <m:r>
                        <a:rPr lang="tr-TR" b="1" i="1" smtClean="0">
                          <a:solidFill>
                            <a:schemeClr val="tx2"/>
                          </a:solidFill>
                          <a:latin typeface="Cambria Math"/>
                        </a:rPr>
                        <m:t>𝒐𝒇</m:t>
                      </m:r>
                      <m:r>
                        <a:rPr lang="tr-TR" b="1" i="1" smtClean="0">
                          <a:solidFill>
                            <a:schemeClr val="tx2"/>
                          </a:solidFill>
                          <a:latin typeface="Cambria Math"/>
                        </a:rPr>
                        <m:t> </m:t>
                      </m:r>
                      <m:r>
                        <a:rPr lang="tr-TR" b="1" i="1" smtClean="0">
                          <a:solidFill>
                            <a:schemeClr val="tx2"/>
                          </a:solidFill>
                          <a:latin typeface="Cambria Math"/>
                        </a:rPr>
                        <m:t>𝒍𝒊𝒈𝒉𝒕</m:t>
                      </m:r>
                    </m:oMath>
                  </m:oMathPara>
                </a14:m>
                <a:endParaRPr lang="tr-TR" b="1" i="1" dirty="0" smtClean="0">
                  <a:solidFill>
                    <a:schemeClr val="tx2"/>
                  </a:solidFill>
                </a:endParaRPr>
              </a:p>
              <a:p>
                <a:r>
                  <a:rPr lang="tr-TR" b="1" i="1" dirty="0" smtClean="0">
                    <a:solidFill>
                      <a:schemeClr val="tx2"/>
                    </a:solidFill>
                  </a:rPr>
                  <a:t> </a:t>
                </a:r>
                <a14:m>
                  <m:oMath xmlns:m="http://schemas.openxmlformats.org/officeDocument/2006/math">
                    <m:r>
                      <a:rPr lang="el-GR" b="1" i="1" smtClean="0">
                        <a:solidFill>
                          <a:schemeClr val="tx2"/>
                        </a:solidFill>
                        <a:latin typeface="Cambria Math"/>
                      </a:rPr>
                      <m:t>𝜴</m:t>
                    </m:r>
                    <m:r>
                      <a:rPr lang="tr-TR" b="1" i="1" smtClean="0">
                        <a:solidFill>
                          <a:schemeClr val="tx2"/>
                        </a:solidFill>
                        <a:latin typeface="Cambria Math"/>
                      </a:rPr>
                      <m:t>;</m:t>
                    </m:r>
                    <m:r>
                      <a:rPr lang="tr-TR" b="1" i="1" smtClean="0">
                        <a:solidFill>
                          <a:schemeClr val="tx2"/>
                        </a:solidFill>
                        <a:latin typeface="Cambria Math"/>
                      </a:rPr>
                      <m:t>𝒂𝒏𝒈𝒖𝒍𝒂𝒓</m:t>
                    </m:r>
                    <m:r>
                      <a:rPr lang="tr-TR" b="1" i="1" smtClean="0">
                        <a:solidFill>
                          <a:schemeClr val="tx2"/>
                        </a:solidFill>
                        <a:latin typeface="Cambria Math"/>
                      </a:rPr>
                      <m:t> </m:t>
                    </m:r>
                    <m:r>
                      <a:rPr lang="tr-TR" b="1" i="1" smtClean="0">
                        <a:solidFill>
                          <a:schemeClr val="tx2"/>
                        </a:solidFill>
                        <a:latin typeface="Cambria Math"/>
                      </a:rPr>
                      <m:t>𝒗𝒆𝒍𝒐𝒄𝒊𝒕𝒚</m:t>
                    </m:r>
                  </m:oMath>
                </a14:m>
                <a:endParaRPr lang="tr-TR" b="1" i="1" dirty="0">
                  <a:solidFill>
                    <a:schemeClr val="tx2"/>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142873" y="3214717"/>
                <a:ext cx="2435282" cy="646331"/>
              </a:xfrm>
              <a:prstGeom prst="rect">
                <a:avLst/>
              </a:prstGeom>
              <a:blipFill rotWithShape="1">
                <a:blip r:embed="rId5"/>
                <a:stretch>
                  <a:fillRect r="-251" b="-8491"/>
                </a:stretch>
              </a:blipFill>
            </p:spPr>
            <p:txBody>
              <a:bodyPr/>
              <a:lstStyle/>
              <a:p>
                <a:r>
                  <a:rPr lang="tr-TR">
                    <a:noFill/>
                  </a:rPr>
                  <a:t> </a:t>
                </a:r>
              </a:p>
            </p:txBody>
          </p:sp>
        </mc:Fallback>
      </mc:AlternateContent>
      <p:sp>
        <p:nvSpPr>
          <p:cNvPr id="8" name="Rectangle 7"/>
          <p:cNvSpPr/>
          <p:nvPr/>
        </p:nvSpPr>
        <p:spPr>
          <a:xfrm>
            <a:off x="4572000" y="3967896"/>
            <a:ext cx="4267080" cy="923330"/>
          </a:xfrm>
          <a:prstGeom prst="rect">
            <a:avLst/>
          </a:prstGeom>
        </p:spPr>
        <p:txBody>
          <a:bodyPr wrap="square">
            <a:spAutoFit/>
          </a:bodyPr>
          <a:lstStyle/>
          <a:p>
            <a:pPr algn="just"/>
            <a:r>
              <a:rPr lang="tr-TR" b="1" dirty="0" smtClean="0">
                <a:solidFill>
                  <a:schemeClr val="tx2"/>
                </a:solidFill>
              </a:rPr>
              <a:t>Corotation Radius: The radius that the angular velocity of the star is equal to Keplerian angular velocity.</a:t>
            </a:r>
            <a:endParaRPr lang="tr-TR" b="1" dirty="0">
              <a:solidFill>
                <a:schemeClr val="tx2"/>
              </a:solidFill>
            </a:endParaRPr>
          </a:p>
        </p:txBody>
      </p:sp>
      <mc:AlternateContent xmlns:mc="http://schemas.openxmlformats.org/markup-compatibility/2006" xmlns:a14="http://schemas.microsoft.com/office/drawing/2010/main">
        <mc:Choice Requires="a14">
          <p:sp>
            <p:nvSpPr>
              <p:cNvPr id="6" name="Rectangle 5"/>
              <p:cNvSpPr/>
              <p:nvPr/>
            </p:nvSpPr>
            <p:spPr>
              <a:xfrm>
                <a:off x="6755483" y="5370272"/>
                <a:ext cx="1976823" cy="362984"/>
              </a:xfrm>
              <a:prstGeom prst="rect">
                <a:avLst/>
              </a:prstGeom>
            </p:spPr>
            <p:txBody>
              <a:bodyPr wrap="none">
                <a:spAutoFit/>
              </a:bodyPr>
              <a:lstStyle/>
              <a:p>
                <a14:m>
                  <m:oMath xmlns:m="http://schemas.openxmlformats.org/officeDocument/2006/math">
                    <m:r>
                      <a:rPr lang="el-GR" b="1" i="0" dirty="0" smtClean="0">
                        <a:solidFill>
                          <a:schemeClr val="tx2"/>
                        </a:solidFill>
                        <a:latin typeface="Cambria Math"/>
                      </a:rPr>
                      <m:t>𝛀</m:t>
                    </m:r>
                    <m:r>
                      <a:rPr lang="tr-TR" b="1" i="1" baseline="-25000" dirty="0">
                        <a:solidFill>
                          <a:schemeClr val="tx2"/>
                        </a:solidFill>
                        <a:latin typeface="Cambria Math"/>
                      </a:rPr>
                      <m:t>𝑲</m:t>
                    </m:r>
                    <m:r>
                      <a:rPr lang="tr-TR" b="1" i="1" dirty="0">
                        <a:solidFill>
                          <a:schemeClr val="tx2"/>
                        </a:solidFill>
                        <a:latin typeface="Cambria Math"/>
                      </a:rPr>
                      <m:t> = (</m:t>
                    </m:r>
                    <m:r>
                      <a:rPr lang="tr-TR" b="1" i="1" dirty="0">
                        <a:solidFill>
                          <a:schemeClr val="tx2"/>
                        </a:solidFill>
                        <a:latin typeface="Cambria Math"/>
                      </a:rPr>
                      <m:t>𝑮𝑴</m:t>
                    </m:r>
                    <m:r>
                      <a:rPr lang="tr-TR" b="1" i="1" dirty="0">
                        <a:solidFill>
                          <a:schemeClr val="tx2"/>
                        </a:solidFill>
                        <a:latin typeface="Cambria Math"/>
                      </a:rPr>
                      <m:t>/</m:t>
                    </m:r>
                    <m:r>
                      <a:rPr lang="tr-TR" b="1" i="1" dirty="0">
                        <a:solidFill>
                          <a:schemeClr val="tx2"/>
                        </a:solidFill>
                        <a:latin typeface="Cambria Math"/>
                      </a:rPr>
                      <m:t>𝒓</m:t>
                    </m:r>
                    <m:r>
                      <a:rPr lang="tr-TR" b="1" i="1" baseline="30000" dirty="0">
                        <a:solidFill>
                          <a:schemeClr val="tx2"/>
                        </a:solidFill>
                        <a:latin typeface="Cambria Math"/>
                      </a:rPr>
                      <m:t>𝟑</m:t>
                    </m:r>
                    <m:r>
                      <a:rPr lang="tr-TR" b="1" i="1" dirty="0">
                        <a:solidFill>
                          <a:schemeClr val="tx2"/>
                        </a:solidFill>
                        <a:latin typeface="Cambria Math"/>
                      </a:rPr>
                      <m:t>)</m:t>
                    </m:r>
                  </m:oMath>
                </a14:m>
                <a:r>
                  <a:rPr lang="tr-TR" b="1" baseline="30000" dirty="0" smtClean="0">
                    <a:solidFill>
                      <a:schemeClr val="tx2"/>
                    </a:solidFill>
                  </a:rPr>
                  <a:t>1/2</a:t>
                </a:r>
                <a:endParaRPr lang="tr-TR" b="1" baseline="30000" dirty="0">
                  <a:solidFill>
                    <a:schemeClr val="tx2"/>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6755483" y="5370272"/>
                <a:ext cx="1976823" cy="362984"/>
              </a:xfrm>
              <a:prstGeom prst="rect">
                <a:avLst/>
              </a:prstGeom>
              <a:blipFill rotWithShape="1">
                <a:blip r:embed="rId6"/>
                <a:stretch>
                  <a:fillRect b="-1694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716015" y="4941168"/>
                <a:ext cx="2039467" cy="8570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tr-TR" sz="2000" b="1" i="1" smtClean="0">
                              <a:solidFill>
                                <a:schemeClr val="tx2"/>
                              </a:solidFill>
                              <a:latin typeface="Cambria Math" panose="02040503050406030204" pitchFamily="18" charset="0"/>
                            </a:rPr>
                          </m:ctrlPr>
                        </m:sSubPr>
                        <m:e>
                          <m:r>
                            <a:rPr lang="tr-TR" sz="2000" b="1" i="1" smtClean="0">
                              <a:solidFill>
                                <a:schemeClr val="tx2"/>
                              </a:solidFill>
                              <a:latin typeface="Cambria Math"/>
                            </a:rPr>
                            <m:t>𝑹</m:t>
                          </m:r>
                        </m:e>
                        <m:sub>
                          <m:r>
                            <a:rPr lang="tr-TR" sz="2000" b="1" i="1" smtClean="0">
                              <a:solidFill>
                                <a:schemeClr val="tx2"/>
                              </a:solidFill>
                              <a:latin typeface="Cambria Math"/>
                            </a:rPr>
                            <m:t>𝒄𝒐</m:t>
                          </m:r>
                        </m:sub>
                      </m:sSub>
                      <m:r>
                        <a:rPr lang="tr-TR" sz="2000" b="1" i="1" smtClean="0">
                          <a:solidFill>
                            <a:schemeClr val="tx2"/>
                          </a:solidFill>
                          <a:latin typeface="Cambria Math"/>
                        </a:rPr>
                        <m:t>=</m:t>
                      </m:r>
                      <m:sSup>
                        <m:sSupPr>
                          <m:ctrlPr>
                            <a:rPr lang="tr-TR" sz="2000" b="1" i="1" smtClean="0">
                              <a:solidFill>
                                <a:schemeClr val="tx2"/>
                              </a:solidFill>
                              <a:latin typeface="Cambria Math" panose="02040503050406030204" pitchFamily="18" charset="0"/>
                            </a:rPr>
                          </m:ctrlPr>
                        </m:sSupPr>
                        <m:e>
                          <m:d>
                            <m:dPr>
                              <m:ctrlPr>
                                <a:rPr lang="tr-TR" sz="2000" b="1" i="1">
                                  <a:solidFill>
                                    <a:schemeClr val="tx2"/>
                                  </a:solidFill>
                                  <a:latin typeface="Cambria Math" panose="02040503050406030204" pitchFamily="18" charset="0"/>
                                </a:rPr>
                              </m:ctrlPr>
                            </m:dPr>
                            <m:e>
                              <m:f>
                                <m:fPr>
                                  <m:ctrlPr>
                                    <a:rPr lang="tr-TR" sz="2000" b="1" i="1">
                                      <a:solidFill>
                                        <a:schemeClr val="tx2"/>
                                      </a:solidFill>
                                      <a:latin typeface="Cambria Math" panose="02040503050406030204" pitchFamily="18" charset="0"/>
                                    </a:rPr>
                                  </m:ctrlPr>
                                </m:fPr>
                                <m:num>
                                  <m:r>
                                    <a:rPr lang="tr-TR" sz="2000" b="1" i="1">
                                      <a:solidFill>
                                        <a:schemeClr val="tx2"/>
                                      </a:solidFill>
                                      <a:latin typeface="Cambria Math"/>
                                    </a:rPr>
                                    <m:t>𝑮</m:t>
                                  </m:r>
                                  <m:r>
                                    <a:rPr lang="tr-TR" sz="2000" b="1" i="1" smtClean="0">
                                      <a:solidFill>
                                        <a:schemeClr val="tx2"/>
                                      </a:solidFill>
                                      <a:latin typeface="Cambria Math"/>
                                    </a:rPr>
                                    <m:t>𝑴</m:t>
                                  </m:r>
                                </m:num>
                                <m:den>
                                  <m:sSup>
                                    <m:sSupPr>
                                      <m:ctrlPr>
                                        <a:rPr lang="tr-TR" sz="2000" b="1" i="1" smtClean="0">
                                          <a:solidFill>
                                            <a:schemeClr val="tx2"/>
                                          </a:solidFill>
                                          <a:latin typeface="Cambria Math" panose="02040503050406030204" pitchFamily="18" charset="0"/>
                                        </a:rPr>
                                      </m:ctrlPr>
                                    </m:sSupPr>
                                    <m:e>
                                      <m:r>
                                        <a:rPr lang="el-GR" sz="2000" b="1" i="1">
                                          <a:solidFill>
                                            <a:schemeClr val="tx2"/>
                                          </a:solidFill>
                                          <a:latin typeface="Cambria Math"/>
                                        </a:rPr>
                                        <m:t>𝜴</m:t>
                                      </m:r>
                                    </m:e>
                                    <m:sup>
                                      <m:r>
                                        <a:rPr lang="tr-TR" sz="2000" b="1" i="1" smtClean="0">
                                          <a:solidFill>
                                            <a:schemeClr val="tx2"/>
                                          </a:solidFill>
                                          <a:latin typeface="Cambria Math"/>
                                        </a:rPr>
                                        <m:t>𝟐</m:t>
                                      </m:r>
                                    </m:sup>
                                  </m:sSup>
                                </m:den>
                              </m:f>
                            </m:e>
                          </m:d>
                        </m:e>
                        <m:sup>
                          <m:r>
                            <a:rPr lang="tr-TR" sz="2000" b="1" i="1" smtClean="0">
                              <a:solidFill>
                                <a:schemeClr val="tx2"/>
                              </a:solidFill>
                              <a:latin typeface="Cambria Math"/>
                            </a:rPr>
                            <m:t>𝟏</m:t>
                          </m:r>
                          <m:r>
                            <a:rPr lang="tr-TR" sz="2000" b="1" i="1" smtClean="0">
                              <a:solidFill>
                                <a:schemeClr val="tx2"/>
                              </a:solidFill>
                              <a:latin typeface="Cambria Math"/>
                            </a:rPr>
                            <m:t>/</m:t>
                          </m:r>
                          <m:r>
                            <a:rPr lang="tr-TR" sz="2000" b="1" i="1" smtClean="0">
                              <a:solidFill>
                                <a:schemeClr val="tx2"/>
                              </a:solidFill>
                              <a:latin typeface="Cambria Math"/>
                            </a:rPr>
                            <m:t>𝟑</m:t>
                          </m:r>
                        </m:sup>
                      </m:sSup>
                    </m:oMath>
                  </m:oMathPara>
                </a14:m>
                <a:endParaRPr lang="tr-TR" sz="2000" b="1" dirty="0">
                  <a:solidFill>
                    <a:schemeClr val="tx2"/>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716015" y="4941168"/>
                <a:ext cx="2039467" cy="857094"/>
              </a:xfrm>
              <a:prstGeom prst="rect">
                <a:avLst/>
              </a:prstGeom>
              <a:blipFill rotWithShape="1">
                <a:blip r:embed="rId7"/>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14309350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13066</TotalTime>
  <Words>1722</Words>
  <Application>Microsoft Office PowerPoint</Application>
  <PresentationFormat>On-screen Show (4:3)</PresentationFormat>
  <Paragraphs>248</Paragraphs>
  <Slides>29</Slides>
  <Notes>23</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DejaVu Sans</vt:lpstr>
      <vt:lpstr>StarSymbol</vt:lpstr>
      <vt:lpstr>Arial</vt:lpstr>
      <vt:lpstr>Calibri</vt:lpstr>
      <vt:lpstr>Cambria Math</vt:lpstr>
      <vt:lpstr>Comic Sans MS</vt:lpstr>
      <vt:lpstr>Wingdings</vt: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c:creator>
  <cp:lastModifiedBy>Can</cp:lastModifiedBy>
  <cp:revision>214</cp:revision>
  <dcterms:modified xsi:type="dcterms:W3CDTF">2018-04-11T13:28:25Z</dcterms:modified>
</cp:coreProperties>
</file>