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9" r:id="rId4"/>
    <p:sldId id="258" r:id="rId5"/>
    <p:sldId id="260" r:id="rId6"/>
    <p:sldId id="262" r:id="rId7"/>
    <p:sldId id="263" r:id="rId8"/>
    <p:sldId id="268" r:id="rId9"/>
    <p:sldId id="269" r:id="rId10"/>
    <p:sldId id="265" r:id="rId11"/>
    <p:sldId id="264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0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rial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rial"/>
              </a:defRPr>
            </a:lvl1pPr>
          </a:lstStyle>
          <a:p>
            <a:fld id="{82BDCD5C-F27F-D944-A85D-64536B049BA7}" type="datetimeFigureOut">
              <a:rPr kumimoji="1" lang="zh-CN" altLang="en-US" smtClean="0"/>
              <a:pPr/>
              <a:t>18-4-20</a:t>
            </a:fld>
            <a:endParaRPr kumimoji="1"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rial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rial"/>
              </a:defRPr>
            </a:lvl1pPr>
          </a:lstStyle>
          <a:p>
            <a:fld id="{77CA5C2E-0D16-2A46-A658-B1EBAB4E65B0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558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Arial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Arial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Arial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Arial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Arial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1" kern="120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5C2E-0D16-2A46-A658-B1EBAB4E65B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426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5C2E-0D16-2A46-A658-B1EBAB4E65B0}" type="slidenum">
              <a:rPr kumimoji="1" lang="zh-CN" altLang="en-US" smtClean="0"/>
              <a:pPr/>
              <a:t>3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1761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5C2E-0D16-2A46-A658-B1EBAB4E65B0}" type="slidenum">
              <a:rPr kumimoji="1" lang="zh-CN" altLang="en-US" smtClean="0"/>
              <a:pPr/>
              <a:t>7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4563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5C2E-0D16-2A46-A658-B1EBAB4E65B0}" type="slidenum">
              <a:rPr kumimoji="1" lang="zh-CN" altLang="en-US" smtClean="0"/>
              <a:pPr/>
              <a:t>10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8888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5C2E-0D16-2A46-A658-B1EBAB4E65B0}" type="slidenum">
              <a:rPr kumimoji="1" lang="zh-CN" altLang="en-US" smtClean="0"/>
              <a:pPr/>
              <a:t>11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547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778D-9CA2-0545-B54A-FC4DECFC3295}" type="datetimeFigureOut">
              <a:rPr kumimoji="1" lang="zh-CN" altLang="en-US" smtClean="0"/>
              <a:t>18-4-20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B5FD-5AA8-B54C-8D06-2F556FE506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0137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778D-9CA2-0545-B54A-FC4DECFC3295}" type="datetimeFigureOut">
              <a:rPr kumimoji="1" lang="zh-CN" altLang="en-US" smtClean="0"/>
              <a:t>18-4-20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B5FD-5AA8-B54C-8D06-2F556FE506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03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778D-9CA2-0545-B54A-FC4DECFC3295}" type="datetimeFigureOut">
              <a:rPr kumimoji="1" lang="zh-CN" altLang="en-US" smtClean="0"/>
              <a:t>18-4-20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B5FD-5AA8-B54C-8D06-2F556FE506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470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778D-9CA2-0545-B54A-FC4DECFC3295}" type="datetimeFigureOut">
              <a:rPr kumimoji="1" lang="zh-CN" altLang="en-US" smtClean="0"/>
              <a:t>18-4-20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B5FD-5AA8-B54C-8D06-2F556FE506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686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778D-9CA2-0545-B54A-FC4DECFC3295}" type="datetimeFigureOut">
              <a:rPr kumimoji="1" lang="zh-CN" altLang="en-US" smtClean="0"/>
              <a:t>18-4-20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B5FD-5AA8-B54C-8D06-2F556FE506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134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778D-9CA2-0545-B54A-FC4DECFC3295}" type="datetimeFigureOut">
              <a:rPr kumimoji="1" lang="zh-CN" altLang="en-US" smtClean="0"/>
              <a:t>18-4-20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B5FD-5AA8-B54C-8D06-2F556FE506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021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778D-9CA2-0545-B54A-FC4DECFC3295}" type="datetimeFigureOut">
              <a:rPr kumimoji="1" lang="zh-CN" altLang="en-US" smtClean="0"/>
              <a:t>18-4-20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B5FD-5AA8-B54C-8D06-2F556FE506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466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778D-9CA2-0545-B54A-FC4DECFC3295}" type="datetimeFigureOut">
              <a:rPr kumimoji="1" lang="zh-CN" altLang="en-US" smtClean="0"/>
              <a:t>18-4-20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B5FD-5AA8-B54C-8D06-2F556FE506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154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778D-9CA2-0545-B54A-FC4DECFC3295}" type="datetimeFigureOut">
              <a:rPr kumimoji="1" lang="zh-CN" altLang="en-US" smtClean="0"/>
              <a:t>18-4-20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B5FD-5AA8-B54C-8D06-2F556FE506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024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778D-9CA2-0545-B54A-FC4DECFC3295}" type="datetimeFigureOut">
              <a:rPr kumimoji="1" lang="zh-CN" altLang="en-US" smtClean="0"/>
              <a:t>18-4-20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B5FD-5AA8-B54C-8D06-2F556FE506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321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778D-9CA2-0545-B54A-FC4DECFC3295}" type="datetimeFigureOut">
              <a:rPr kumimoji="1" lang="zh-CN" altLang="en-US" smtClean="0"/>
              <a:t>18-4-20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B5FD-5AA8-B54C-8D06-2F556FE506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049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rial"/>
              </a:defRPr>
            </a:lvl1pPr>
          </a:lstStyle>
          <a:p>
            <a:fld id="{BBC4778D-9CA2-0545-B54A-FC4DECFC3295}" type="datetimeFigureOut">
              <a:rPr kumimoji="1" lang="zh-CN" altLang="en-US" smtClean="0"/>
              <a:pPr/>
              <a:t>18-4-20</a:t>
            </a:fld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rial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rial"/>
              </a:defRPr>
            </a:lvl1pPr>
          </a:lstStyle>
          <a:p>
            <a:fld id="{F175B5FD-5AA8-B54C-8D06-2F556FE5066D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92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rial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Arial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Arial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Arial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Arial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Arial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207" y="1702257"/>
            <a:ext cx="8620424" cy="1898194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>
                <a:latin typeface="Arial"/>
                <a:cs typeface="Arial"/>
              </a:rPr>
              <a:t>Calibration and Background</a:t>
            </a:r>
            <a:br>
              <a:rPr kumimoji="1" lang="en-US" altLang="zh-CN" dirty="0" smtClean="0">
                <a:latin typeface="Arial"/>
                <a:cs typeface="Arial"/>
              </a:rPr>
            </a:br>
            <a:r>
              <a:rPr kumimoji="1" lang="en-US" altLang="zh-CN" dirty="0" smtClean="0">
                <a:latin typeface="Arial"/>
                <a:cs typeface="Arial"/>
              </a:rPr>
              <a:t>of GRB-Observation of Insight-HXMT </a:t>
            </a:r>
            <a:endParaRPr kumimoji="1" lang="zh-CN" altLang="en-US" dirty="0">
              <a:latin typeface="Arial"/>
              <a:cs typeface="Arial"/>
            </a:endParaRP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2349318"/>
          </a:xfrm>
        </p:spPr>
        <p:txBody>
          <a:bodyPr>
            <a:normAutofit/>
          </a:bodyPr>
          <a:lstStyle/>
          <a:p>
            <a:pPr>
              <a:spcAft>
                <a:spcPts val="601"/>
              </a:spcAft>
            </a:pPr>
            <a:r>
              <a:rPr kumimoji="1" lang="en-US" altLang="zh-CN" sz="3600" dirty="0">
                <a:solidFill>
                  <a:schemeClr val="tx1"/>
                </a:solidFill>
                <a:latin typeface="Arial"/>
                <a:cs typeface="Arial"/>
              </a:rPr>
              <a:t>Speaker: Liao Jin-</a:t>
            </a:r>
            <a:r>
              <a:rPr kumimoji="1" lang="en-US" altLang="zh-CN" sz="3600" dirty="0" smtClean="0">
                <a:solidFill>
                  <a:schemeClr val="tx1"/>
                </a:solidFill>
                <a:latin typeface="Arial"/>
                <a:cs typeface="Arial"/>
              </a:rPr>
              <a:t>Yuan</a:t>
            </a:r>
          </a:p>
          <a:p>
            <a:pPr>
              <a:spcAft>
                <a:spcPts val="601"/>
              </a:spcAft>
            </a:pPr>
            <a:r>
              <a:rPr kumimoji="1" lang="en-US" altLang="zh-CN" sz="2700" dirty="0">
                <a:solidFill>
                  <a:schemeClr val="tx1"/>
                </a:solidFill>
                <a:latin typeface="Arial"/>
                <a:cs typeface="Arial"/>
              </a:rPr>
              <a:t>Insight-HXMT </a:t>
            </a:r>
            <a:r>
              <a:rPr kumimoji="1" lang="en-US" altLang="zh-CN" sz="2700" dirty="0" smtClean="0">
                <a:solidFill>
                  <a:schemeClr val="tx1"/>
                </a:solidFill>
                <a:latin typeface="Arial"/>
                <a:cs typeface="Arial"/>
              </a:rPr>
              <a:t>GRB group</a:t>
            </a:r>
            <a:endParaRPr kumimoji="1" lang="en-US" altLang="zh-CN" sz="27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kumimoji="1" lang="en-US" altLang="zh-CN" sz="2700" dirty="0" smtClean="0">
                <a:solidFill>
                  <a:schemeClr val="tx1"/>
                </a:solidFill>
                <a:latin typeface="Arial"/>
                <a:cs typeface="Arial"/>
              </a:rPr>
              <a:t>IHEP, CAS</a:t>
            </a:r>
            <a:endParaRPr kumimoji="1" lang="en-US" altLang="zh-CN" sz="27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kumimoji="1" lang="en-US" altLang="zh-CN" sz="2700" dirty="0" smtClean="0">
                <a:solidFill>
                  <a:schemeClr val="tx1"/>
                </a:solidFill>
                <a:latin typeface="Arial"/>
                <a:cs typeface="Arial"/>
              </a:rPr>
              <a:t>2018.04.11</a:t>
            </a:r>
            <a:endParaRPr kumimoji="1" lang="zh-CN" altLang="en-US" sz="27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121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>
                <a:latin typeface="Arial"/>
                <a:cs typeface="Arial"/>
              </a:rPr>
              <a:t>Position</a:t>
            </a:r>
            <a:endParaRPr kumimoji="1" lang="zh-CN" altLang="en-US" dirty="0">
              <a:latin typeface="Arial"/>
              <a:cs typeface="Arial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71" y="1474082"/>
            <a:ext cx="5935308" cy="42872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7200" y="6115164"/>
            <a:ext cx="5335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"/>
                <a:ea typeface="Arial"/>
                <a:cs typeface="Arial"/>
              </a:rPr>
              <a:t>Fluence = 1 </a:t>
            </a:r>
            <a:r>
              <a:rPr lang="en-US" altLang="zh-CN" sz="2000" dirty="0">
                <a:latin typeface="Arial"/>
                <a:ea typeface="Arial"/>
                <a:cs typeface="Arial"/>
              </a:rPr>
              <a:t>x 10</a:t>
            </a:r>
            <a:r>
              <a:rPr lang="en-US" altLang="zh-CN" sz="2000" baseline="30000" dirty="0">
                <a:latin typeface="Arial"/>
                <a:ea typeface="Arial"/>
                <a:cs typeface="Arial"/>
              </a:rPr>
              <a:t>-5</a:t>
            </a:r>
            <a:r>
              <a:rPr lang="en-US" altLang="zh-CN" sz="2000" dirty="0">
                <a:latin typeface="Arial"/>
                <a:ea typeface="Arial"/>
                <a:cs typeface="Arial"/>
              </a:rPr>
              <a:t> erg cm</a:t>
            </a:r>
            <a:r>
              <a:rPr lang="en-US" altLang="zh-CN" sz="2000" baseline="30000" dirty="0">
                <a:latin typeface="Arial"/>
                <a:ea typeface="Arial"/>
                <a:cs typeface="Arial"/>
              </a:rPr>
              <a:t>-2</a:t>
            </a:r>
            <a:r>
              <a:rPr lang="zh-CN" altLang="en-US" sz="2000" dirty="0" smtClean="0">
                <a:latin typeface="Arial"/>
                <a:ea typeface="Arial"/>
                <a:cs typeface="Arial"/>
              </a:rPr>
              <a:t>，</a:t>
            </a:r>
            <a:r>
              <a:rPr lang="en-US" altLang="zh-CN" sz="2000" dirty="0" smtClean="0">
                <a:latin typeface="Arial"/>
                <a:ea typeface="Arial"/>
                <a:cs typeface="Arial"/>
              </a:rPr>
              <a:t>exposure </a:t>
            </a:r>
            <a:r>
              <a:rPr lang="en-US" altLang="zh-CN" sz="2000" dirty="0">
                <a:latin typeface="Arial"/>
                <a:ea typeface="Arial"/>
                <a:cs typeface="Arial"/>
              </a:rPr>
              <a:t>= 10 </a:t>
            </a:r>
            <a:r>
              <a:rPr lang="en-US" altLang="zh-CN" sz="2000" dirty="0" smtClean="0">
                <a:latin typeface="Arial"/>
                <a:ea typeface="Arial"/>
                <a:cs typeface="Arial"/>
              </a:rPr>
              <a:t>s</a:t>
            </a:r>
            <a:endParaRPr kumimoji="1" lang="zh-CN" altLang="en-US" sz="2000" dirty="0">
              <a:latin typeface="Arial"/>
              <a:ea typeface="Arial"/>
              <a:cs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38334" y="1420258"/>
            <a:ext cx="2813615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CN" dirty="0">
                <a:latin typeface="Arial"/>
                <a:ea typeface="Arial"/>
                <a:cs typeface="Arial"/>
              </a:rPr>
              <a:t>To a GRB with medium </a:t>
            </a:r>
            <a:r>
              <a:rPr kumimoji="1" lang="en-US" altLang="zh-CN" dirty="0" smtClean="0">
                <a:latin typeface="Arial"/>
                <a:ea typeface="Arial"/>
                <a:cs typeface="Arial"/>
              </a:rPr>
              <a:t>brightness and</a:t>
            </a:r>
            <a:r>
              <a:rPr lang="en-US" altLang="zh-CN" dirty="0" smtClean="0">
                <a:latin typeface="Arial"/>
                <a:ea typeface="Arial"/>
                <a:cs typeface="Arial"/>
              </a:rPr>
              <a:t> </a:t>
            </a:r>
            <a:r>
              <a:rPr kumimoji="1" lang="en-US" altLang="zh-CN" dirty="0">
                <a:latin typeface="Arial"/>
                <a:ea typeface="Arial"/>
                <a:cs typeface="Arial"/>
              </a:rPr>
              <a:t>medium </a:t>
            </a:r>
            <a:r>
              <a:rPr kumimoji="1" lang="en-US" altLang="zh-CN" dirty="0" smtClean="0">
                <a:latin typeface="Arial"/>
                <a:ea typeface="Arial"/>
                <a:cs typeface="Arial"/>
              </a:rPr>
              <a:t>hardness,</a:t>
            </a:r>
            <a:r>
              <a:rPr lang="en-US" altLang="zh-CN" dirty="0">
                <a:latin typeface="Arial"/>
                <a:ea typeface="Arial"/>
                <a:cs typeface="Arial"/>
              </a:rPr>
              <a:t> the average position error </a:t>
            </a:r>
            <a:r>
              <a:rPr lang="en-US" altLang="zh-CN" dirty="0" smtClean="0">
                <a:latin typeface="Arial"/>
                <a:ea typeface="Arial"/>
                <a:cs typeface="Arial"/>
              </a:rPr>
              <a:t>is different for different incident angle (mean value is ~ 4 degree).</a:t>
            </a:r>
            <a:endParaRPr lang="en-US" altLang="zh-CN" dirty="0">
              <a:latin typeface="Arial"/>
              <a:ea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altLang="zh-CN" dirty="0" smtClean="0">
                <a:latin typeface="Arial"/>
                <a:ea typeface="Arial"/>
                <a:cs typeface="Arial"/>
              </a:rPr>
              <a:t>The </a:t>
            </a:r>
            <a:r>
              <a:rPr kumimoji="1" lang="en-US" altLang="zh-CN" dirty="0">
                <a:latin typeface="Arial"/>
                <a:ea typeface="Arial"/>
                <a:cs typeface="Arial"/>
              </a:rPr>
              <a:t>p</a:t>
            </a:r>
            <a:r>
              <a:rPr kumimoji="1" lang="en-US" altLang="zh-CN" dirty="0" smtClean="0">
                <a:latin typeface="Arial"/>
                <a:ea typeface="Arial"/>
                <a:cs typeface="Arial"/>
              </a:rPr>
              <a:t>osition </a:t>
            </a:r>
            <a:r>
              <a:rPr lang="en-US" altLang="zh-CN" dirty="0" smtClean="0">
                <a:latin typeface="Arial"/>
                <a:ea typeface="Arial"/>
                <a:cs typeface="Arial"/>
              </a:rPr>
              <a:t>accuracy for back incident is </a:t>
            </a:r>
            <a:r>
              <a:rPr lang="en-US" altLang="zh-CN" dirty="0">
                <a:latin typeface="Arial"/>
                <a:ea typeface="Arial"/>
                <a:cs typeface="Arial"/>
              </a:rPr>
              <a:t>better than </a:t>
            </a:r>
            <a:r>
              <a:rPr lang="en-US" altLang="zh-CN" dirty="0" smtClean="0">
                <a:latin typeface="Arial"/>
                <a:ea typeface="Arial"/>
                <a:cs typeface="Arial"/>
              </a:rPr>
              <a:t>front incident.</a:t>
            </a:r>
            <a:endParaRPr lang="en-US" altLang="zh-CN" dirty="0">
              <a:latin typeface="Arial"/>
              <a:ea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altLang="zh-CN" dirty="0">
                <a:latin typeface="Arial"/>
                <a:ea typeface="Arial"/>
                <a:cs typeface="Arial"/>
              </a:rPr>
              <a:t>This </a:t>
            </a:r>
            <a:r>
              <a:rPr lang="en-US" altLang="zh-CN" dirty="0" smtClean="0">
                <a:latin typeface="Arial"/>
                <a:ea typeface="Arial"/>
                <a:cs typeface="Arial"/>
              </a:rPr>
              <a:t>result is </a:t>
            </a:r>
            <a:r>
              <a:rPr lang="en-US" altLang="zh-CN" dirty="0">
                <a:latin typeface="Arial"/>
                <a:ea typeface="Arial"/>
                <a:cs typeface="Arial"/>
              </a:rPr>
              <a:t>based on the simulated respond </a:t>
            </a:r>
            <a:r>
              <a:rPr lang="en-US" altLang="zh-CN" dirty="0" smtClean="0">
                <a:latin typeface="Arial"/>
                <a:ea typeface="Arial"/>
                <a:cs typeface="Arial"/>
              </a:rPr>
              <a:t>matrix, and only considers the statistical error (do not consider the systematic error).</a:t>
            </a:r>
            <a:endParaRPr lang="en-US" altLang="zh-CN" dirty="0">
              <a:latin typeface="Arial"/>
              <a:ea typeface="Arial"/>
              <a:cs typeface="Arial"/>
            </a:endParaRPr>
          </a:p>
          <a:p>
            <a:pPr>
              <a:spcAft>
                <a:spcPts val="1200"/>
              </a:spcAft>
            </a:pPr>
            <a:endParaRPr lang="en-US" altLang="zh-CN" dirty="0">
              <a:latin typeface="Arial"/>
              <a:ea typeface="Arial"/>
              <a:cs typeface="Arial"/>
            </a:endParaRPr>
          </a:p>
          <a:p>
            <a:pPr>
              <a:spcAft>
                <a:spcPts val="1200"/>
              </a:spcAft>
            </a:pPr>
            <a:endParaRPr lang="zh-CN" altLang="en-US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6995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Observation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23" y="1417638"/>
            <a:ext cx="5861899" cy="42124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7867" y="5630136"/>
            <a:ext cx="8817012" cy="1233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zh-CN" sz="2000" dirty="0" smtClean="0">
                <a:latin typeface="Arial"/>
                <a:cs typeface="Arial"/>
              </a:rPr>
              <a:t>GRB 170626B, the first GRB detected by Insight-HXMT. We fit the spectrum</a:t>
            </a:r>
          </a:p>
          <a:p>
            <a:pPr>
              <a:lnSpc>
                <a:spcPct val="125000"/>
              </a:lnSpc>
            </a:pPr>
            <a:r>
              <a:rPr kumimoji="1" lang="en-US" altLang="zh-CN" sz="2000" dirty="0" smtClean="0">
                <a:latin typeface="Arial"/>
                <a:cs typeface="Arial"/>
              </a:rPr>
              <a:t>with the simulated respond matrix, but the result is somewhat different from</a:t>
            </a:r>
          </a:p>
          <a:p>
            <a:pPr>
              <a:lnSpc>
                <a:spcPct val="125000"/>
              </a:lnSpc>
            </a:pPr>
            <a:r>
              <a:rPr kumimoji="1" lang="en-US" altLang="zh-CN" sz="2000" dirty="0" smtClean="0">
                <a:latin typeface="Arial"/>
                <a:cs typeface="Arial"/>
              </a:rPr>
              <a:t>other telescope, such as Fermi-GBM.</a:t>
            </a:r>
            <a:endParaRPr kumimoji="1" lang="zh-CN" alt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6427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Arial"/>
                <a:cs typeface="Arial"/>
              </a:rPr>
              <a:t>Summary</a:t>
            </a:r>
            <a:endParaRPr kumimoji="1" lang="zh-CN" altLang="en-US" dirty="0">
              <a:latin typeface="Arial"/>
              <a:cs typeface="Arial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5362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kumimoji="1" lang="en-US" altLang="zh-CN" dirty="0" smtClean="0">
                <a:latin typeface="Arial"/>
                <a:cs typeface="Arial"/>
              </a:rPr>
              <a:t>So far, the full quality model has been modified several times</a:t>
            </a:r>
            <a:r>
              <a:rPr kumimoji="1" lang="en-US" altLang="zh-CN" dirty="0">
                <a:latin typeface="Arial"/>
                <a:cs typeface="Arial"/>
              </a:rPr>
              <a:t>, </a:t>
            </a:r>
            <a:r>
              <a:rPr kumimoji="1" lang="en-US" altLang="zh-CN" dirty="0" smtClean="0">
                <a:latin typeface="Arial"/>
                <a:cs typeface="Arial"/>
              </a:rPr>
              <a:t>the simulation with the latest </a:t>
            </a:r>
            <a:r>
              <a:rPr kumimoji="1" lang="en-US" altLang="zh-CN" dirty="0">
                <a:latin typeface="Arial"/>
                <a:cs typeface="Arial"/>
              </a:rPr>
              <a:t>version of the full quality model </a:t>
            </a:r>
            <a:r>
              <a:rPr kumimoji="1" lang="en-US" altLang="zh-CN" dirty="0" smtClean="0">
                <a:latin typeface="Arial"/>
                <a:cs typeface="Arial"/>
              </a:rPr>
              <a:t>is </a:t>
            </a:r>
            <a:r>
              <a:rPr kumimoji="1" lang="en-US" altLang="zh-CN" dirty="0">
                <a:latin typeface="Arial"/>
                <a:cs typeface="Arial"/>
              </a:rPr>
              <a:t>in </a:t>
            </a:r>
            <a:r>
              <a:rPr kumimoji="1" lang="en-US" altLang="zh-CN" dirty="0" smtClean="0">
                <a:latin typeface="Arial"/>
                <a:cs typeface="Arial"/>
              </a:rPr>
              <a:t>progress. </a:t>
            </a:r>
          </a:p>
          <a:p>
            <a:pPr>
              <a:spcAft>
                <a:spcPts val="1200"/>
              </a:spcAft>
            </a:pPr>
            <a:r>
              <a:rPr kumimoji="1" lang="en-US" altLang="zh-CN" dirty="0">
                <a:latin typeface="Arial"/>
                <a:cs typeface="Arial"/>
              </a:rPr>
              <a:t>T</a:t>
            </a:r>
            <a:r>
              <a:rPr kumimoji="1" lang="en-US" altLang="zh-CN" dirty="0" smtClean="0">
                <a:latin typeface="Arial"/>
                <a:cs typeface="Arial"/>
              </a:rPr>
              <a:t>he correction of the respond matrix has not been finished.</a:t>
            </a:r>
          </a:p>
          <a:p>
            <a:pPr>
              <a:spcAft>
                <a:spcPts val="1200"/>
              </a:spcAft>
            </a:pPr>
            <a:r>
              <a:rPr kumimoji="1" lang="en-US" altLang="zh-CN" dirty="0" smtClean="0">
                <a:latin typeface="Arial"/>
                <a:cs typeface="Arial"/>
              </a:rPr>
              <a:t>When the </a:t>
            </a:r>
            <a:r>
              <a:rPr kumimoji="1" lang="en-US" altLang="zh-CN" dirty="0">
                <a:latin typeface="Arial"/>
                <a:cs typeface="Arial"/>
              </a:rPr>
              <a:t>correction </a:t>
            </a:r>
            <a:r>
              <a:rPr kumimoji="1" lang="en-US" altLang="zh-CN" dirty="0" smtClean="0">
                <a:latin typeface="Arial"/>
                <a:cs typeface="Arial"/>
              </a:rPr>
              <a:t>has been well done, all the fitting </a:t>
            </a:r>
            <a:r>
              <a:rPr kumimoji="1" lang="en-US" altLang="zh-CN" dirty="0">
                <a:latin typeface="Arial"/>
                <a:cs typeface="Arial"/>
              </a:rPr>
              <a:t>and </a:t>
            </a:r>
            <a:r>
              <a:rPr kumimoji="1" lang="en-US" altLang="zh-CN" dirty="0" smtClean="0">
                <a:latin typeface="Arial"/>
                <a:cs typeface="Arial"/>
              </a:rPr>
              <a:t>instrument parameters </a:t>
            </a:r>
            <a:r>
              <a:rPr kumimoji="1" lang="en-US" altLang="zh-CN" dirty="0">
                <a:latin typeface="Arial"/>
                <a:cs typeface="Arial"/>
              </a:rPr>
              <a:t>will be </a:t>
            </a:r>
            <a:r>
              <a:rPr kumimoji="1" lang="en-US" altLang="zh-CN" dirty="0" smtClean="0">
                <a:latin typeface="Arial"/>
                <a:cs typeface="Arial"/>
              </a:rPr>
              <a:t>updated.</a:t>
            </a:r>
            <a:endParaRPr kumimoji="1" lang="en-US" altLang="zh-CN" dirty="0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endParaRPr kumimoji="1" lang="zh-CN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12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Arial"/>
                <a:cs typeface="Arial"/>
              </a:rPr>
              <a:t>GRB D</a:t>
            </a:r>
            <a:r>
              <a:rPr kumimoji="1" lang="en-US" altLang="zh-CN" dirty="0" smtClean="0">
                <a:latin typeface="Arial"/>
                <a:cs typeface="Arial"/>
              </a:rPr>
              <a:t>etectors</a:t>
            </a:r>
            <a:endParaRPr kumimoji="1" lang="zh-CN" altLang="en-US" dirty="0">
              <a:latin typeface="Arial"/>
              <a:cs typeface="Arial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827" y="1386279"/>
            <a:ext cx="3660790" cy="35172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86279"/>
            <a:ext cx="4045590" cy="351723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57201" y="5217111"/>
            <a:ext cx="835365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High-Energy </a:t>
            </a:r>
            <a:r>
              <a:rPr lang="en-US" altLang="zh-CN" sz="240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Telescope</a:t>
            </a:r>
            <a:r>
              <a:rPr lang="en-US" altLang="zh-CN" sz="2400" dirty="0" smtClean="0">
                <a:latin typeface="Arial"/>
                <a:ea typeface="Arial"/>
                <a:cs typeface="Arial"/>
              </a:rPr>
              <a:t>, 18 </a:t>
            </a:r>
            <a:r>
              <a:rPr lang="en-US" altLang="zh-CN" sz="2400" dirty="0" err="1">
                <a:latin typeface="Arial"/>
                <a:ea typeface="Arial"/>
                <a:cs typeface="Arial"/>
              </a:rPr>
              <a:t>NaI</a:t>
            </a:r>
            <a:r>
              <a:rPr lang="en-US" altLang="zh-CN" sz="2400" dirty="0">
                <a:latin typeface="Arial"/>
                <a:ea typeface="Arial"/>
                <a:cs typeface="Arial"/>
              </a:rPr>
              <a:t>/</a:t>
            </a:r>
            <a:r>
              <a:rPr lang="en-US" altLang="zh-CN" sz="2400" dirty="0" err="1">
                <a:solidFill>
                  <a:schemeClr val="accent6"/>
                </a:solidFill>
                <a:latin typeface="Arial"/>
                <a:ea typeface="Arial"/>
                <a:cs typeface="Arial"/>
              </a:rPr>
              <a:t>CsI</a:t>
            </a:r>
            <a:r>
              <a:rPr lang="zh-CN" altLang="zh-CN" sz="2400" dirty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dirty="0" err="1" smtClean="0">
                <a:latin typeface="Arial"/>
                <a:ea typeface="Arial"/>
                <a:cs typeface="Arial"/>
              </a:rPr>
              <a:t>Phoswich</a:t>
            </a:r>
            <a:r>
              <a:rPr lang="en-US" altLang="zh-CN" sz="2400" dirty="0" smtClean="0">
                <a:latin typeface="Arial"/>
                <a:ea typeface="Arial"/>
                <a:cs typeface="Arial"/>
              </a:rPr>
              <a:t> detectors.</a:t>
            </a:r>
          </a:p>
          <a:p>
            <a:pPr>
              <a:spcAft>
                <a:spcPts val="1200"/>
              </a:spcAft>
            </a:pPr>
            <a:r>
              <a:rPr kumimoji="1" lang="en-US" altLang="zh-CN" sz="2400" dirty="0" err="1">
                <a:latin typeface="Arial"/>
                <a:ea typeface="Arial"/>
                <a:cs typeface="Arial"/>
              </a:rPr>
              <a:t>CsI</a:t>
            </a:r>
            <a:r>
              <a:rPr kumimoji="1" lang="en-US" altLang="zh-CN" sz="2400" dirty="0">
                <a:latin typeface="Arial"/>
                <a:ea typeface="Arial"/>
                <a:cs typeface="Arial"/>
              </a:rPr>
              <a:t> </a:t>
            </a:r>
            <a:r>
              <a:rPr kumimoji="1" lang="en-US" altLang="zh-CN" sz="2400" dirty="0">
                <a:latin typeface="Arial"/>
                <a:cs typeface="Arial"/>
              </a:rPr>
              <a:t>detectors </a:t>
            </a:r>
            <a:r>
              <a:rPr kumimoji="1" lang="en-US" altLang="zh-CN" sz="2400" dirty="0">
                <a:latin typeface="Arial"/>
                <a:ea typeface="Arial"/>
                <a:cs typeface="Arial"/>
              </a:rPr>
              <a:t>are used as the GRB detectors</a:t>
            </a:r>
            <a:r>
              <a:rPr kumimoji="1" lang="en-US" altLang="zh-CN" sz="2400" dirty="0" smtClean="0">
                <a:latin typeface="Arial"/>
                <a:ea typeface="Arial"/>
                <a:cs typeface="Arial"/>
              </a:rPr>
              <a:t>.</a:t>
            </a:r>
            <a:endParaRPr lang="en-US" altLang="zh-CN" sz="2400" dirty="0">
              <a:latin typeface="Arial"/>
              <a:ea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altLang="zh-CN" sz="2400" dirty="0" smtClean="0">
                <a:latin typeface="Arial"/>
                <a:ea typeface="Arial"/>
                <a:cs typeface="Arial"/>
              </a:rPr>
              <a:t>80 </a:t>
            </a:r>
            <a:r>
              <a:rPr lang="en-US" altLang="zh-CN" sz="2400" dirty="0">
                <a:latin typeface="Arial"/>
                <a:ea typeface="Arial"/>
                <a:cs typeface="Arial"/>
              </a:rPr>
              <a:t>– 800 keV (high voltage</a:t>
            </a:r>
            <a:r>
              <a:rPr lang="en-US" altLang="zh-CN" sz="2400" dirty="0" smtClean="0">
                <a:latin typeface="Arial"/>
                <a:ea typeface="Arial"/>
                <a:cs typeface="Arial"/>
              </a:rPr>
              <a:t>), 200-3000 keV</a:t>
            </a:r>
            <a:r>
              <a:rPr lang="en-US" altLang="zh-CN" sz="2400" dirty="0">
                <a:latin typeface="Arial"/>
                <a:ea typeface="Arial"/>
                <a:cs typeface="Arial"/>
              </a:rPr>
              <a:t> </a:t>
            </a:r>
            <a:r>
              <a:rPr lang="en-US" altLang="zh-CN" sz="2400" dirty="0" smtClean="0">
                <a:latin typeface="Arial"/>
                <a:ea typeface="Arial"/>
                <a:cs typeface="Arial"/>
              </a:rPr>
              <a:t>(low </a:t>
            </a:r>
            <a:r>
              <a:rPr lang="en-US" altLang="zh-CN" sz="2400" dirty="0">
                <a:latin typeface="Arial"/>
                <a:ea typeface="Arial"/>
                <a:cs typeface="Arial"/>
              </a:rPr>
              <a:t>voltage</a:t>
            </a:r>
            <a:r>
              <a:rPr lang="en-US" altLang="zh-CN" sz="2400" dirty="0" smtClean="0">
                <a:latin typeface="Arial"/>
                <a:ea typeface="Arial"/>
                <a:cs typeface="Arial"/>
              </a:rPr>
              <a:t>)</a:t>
            </a:r>
          </a:p>
        </p:txBody>
      </p:sp>
      <p:sp>
        <p:nvSpPr>
          <p:cNvPr id="10" name="椭圆 9"/>
          <p:cNvSpPr/>
          <p:nvPr/>
        </p:nvSpPr>
        <p:spPr>
          <a:xfrm>
            <a:off x="1110179" y="1717009"/>
            <a:ext cx="2751765" cy="27517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rial"/>
            </a:endParaRPr>
          </a:p>
        </p:txBody>
      </p:sp>
      <p:cxnSp>
        <p:nvCxnSpPr>
          <p:cNvPr id="11" name="直接箭头连接符 8"/>
          <p:cNvCxnSpPr/>
          <p:nvPr/>
        </p:nvCxnSpPr>
        <p:spPr>
          <a:xfrm flipV="1">
            <a:off x="2445606" y="4468774"/>
            <a:ext cx="376374" cy="7526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8"/>
          <p:cNvCxnSpPr/>
          <p:nvPr/>
        </p:nvCxnSpPr>
        <p:spPr>
          <a:xfrm flipV="1">
            <a:off x="4502790" y="1717009"/>
            <a:ext cx="1627178" cy="3504403"/>
          </a:xfrm>
          <a:prstGeom prst="straightConnector1">
            <a:avLst/>
          </a:prstGeom>
          <a:ln w="28575" cmpd="sng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8"/>
          <p:cNvCxnSpPr/>
          <p:nvPr/>
        </p:nvCxnSpPr>
        <p:spPr>
          <a:xfrm flipV="1">
            <a:off x="5093887" y="2085429"/>
            <a:ext cx="1725899" cy="31359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15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Arial"/>
                <a:cs typeface="Arial"/>
              </a:rPr>
              <a:t>Background</a:t>
            </a:r>
            <a:endParaRPr kumimoji="1" lang="zh-CN" altLang="en-US" dirty="0">
              <a:latin typeface="Arial"/>
              <a:cs typeface="Arial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kumimoji="1" lang="en-US" altLang="zh-CN" dirty="0" smtClean="0">
                <a:latin typeface="Arial"/>
                <a:cs typeface="Arial"/>
              </a:rPr>
              <a:t>Normal Short Burst (&lt; 2 s)</a:t>
            </a:r>
          </a:p>
          <a:p>
            <a:pPr>
              <a:spcAft>
                <a:spcPts val="1200"/>
              </a:spcAft>
            </a:pPr>
            <a:r>
              <a:rPr kumimoji="1" lang="en-US" altLang="zh-CN" dirty="0">
                <a:latin typeface="Arial"/>
                <a:cs typeface="Arial"/>
              </a:rPr>
              <a:t>Normal Long </a:t>
            </a:r>
            <a:r>
              <a:rPr kumimoji="1" lang="en-US" altLang="zh-CN" dirty="0" smtClean="0">
                <a:latin typeface="Arial"/>
                <a:cs typeface="Arial"/>
              </a:rPr>
              <a:t>Burst (&gt; 2 s &amp;&amp; &lt; 100 s)</a:t>
            </a:r>
          </a:p>
          <a:p>
            <a:pPr>
              <a:spcAft>
                <a:spcPts val="1200"/>
              </a:spcAft>
            </a:pPr>
            <a:r>
              <a:rPr kumimoji="1" lang="en-US" altLang="zh-CN" dirty="0" smtClean="0">
                <a:latin typeface="Arial"/>
                <a:cs typeface="Arial"/>
              </a:rPr>
              <a:t>Super Long Burst (&gt; 100 s)</a:t>
            </a:r>
            <a:endParaRPr kumimoji="1" lang="zh-CN" altLang="en-US" dirty="0" smtClean="0">
              <a:latin typeface="Arial"/>
              <a:cs typeface="Arial"/>
            </a:endParaRPr>
          </a:p>
          <a:p>
            <a:pPr marL="0" indent="0">
              <a:spcAft>
                <a:spcPts val="1200"/>
              </a:spcAft>
              <a:buNone/>
            </a:pPr>
            <a:endParaRPr kumimoji="1" lang="zh-CN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762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2610" y="274638"/>
            <a:ext cx="8671377" cy="1143000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>
                <a:latin typeface="Arial"/>
                <a:cs typeface="Arial"/>
              </a:rPr>
              <a:t>Background: Normal Short/long Burst</a:t>
            </a:r>
            <a:endParaRPr kumimoji="1" lang="zh-CN" altLang="en-US" dirty="0">
              <a:latin typeface="Arial"/>
              <a:cs typeface="Arial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8" y="1663700"/>
            <a:ext cx="5313912" cy="3594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337" y="1491015"/>
            <a:ext cx="3111650" cy="386075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54426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CN" sz="2000" dirty="0" smtClean="0">
                <a:latin typeface="Arial"/>
                <a:ea typeface="Arial"/>
                <a:cs typeface="Arial"/>
              </a:rPr>
              <a:t>We use the spectra pre- &amp; post-GRB as the background during the burst phase.</a:t>
            </a:r>
          </a:p>
          <a:p>
            <a:pPr>
              <a:spcAft>
                <a:spcPts val="1200"/>
              </a:spcAft>
            </a:pPr>
            <a:r>
              <a:rPr kumimoji="1" lang="en-US" altLang="zh-CN" sz="2000" dirty="0" smtClean="0">
                <a:latin typeface="Arial"/>
                <a:ea typeface="Arial"/>
                <a:cs typeface="Arial"/>
              </a:rPr>
              <a:t>The red color is the spectrum during the burst phase</a:t>
            </a:r>
          </a:p>
          <a:p>
            <a:pPr>
              <a:spcAft>
                <a:spcPts val="1200"/>
              </a:spcAft>
            </a:pPr>
            <a:r>
              <a:rPr kumimoji="1" lang="en-US" altLang="zh-CN" sz="2000" dirty="0" smtClean="0">
                <a:latin typeface="Arial"/>
                <a:ea typeface="Arial"/>
                <a:cs typeface="Arial"/>
              </a:rPr>
              <a:t>The blue color is the </a:t>
            </a:r>
            <a:r>
              <a:rPr kumimoji="1" lang="en-US" altLang="zh-CN" sz="2000" dirty="0">
                <a:latin typeface="Arial"/>
                <a:ea typeface="Arial"/>
                <a:cs typeface="Arial"/>
              </a:rPr>
              <a:t>calculated background </a:t>
            </a:r>
            <a:r>
              <a:rPr kumimoji="1" lang="en-US" altLang="zh-CN" sz="2000" dirty="0" smtClean="0">
                <a:latin typeface="Arial"/>
                <a:ea typeface="Arial"/>
                <a:cs typeface="Arial"/>
              </a:rPr>
              <a:t>spectrum during the burst phase</a:t>
            </a:r>
            <a:endParaRPr kumimoji="1" lang="zh-CN" altLang="en-US" sz="2000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516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Arial"/>
                <a:cs typeface="Arial"/>
              </a:rPr>
              <a:t>Background: </a:t>
            </a:r>
            <a:r>
              <a:rPr kumimoji="1" lang="en-US" altLang="zh-CN" dirty="0" smtClean="0">
                <a:latin typeface="Arial"/>
                <a:cs typeface="Arial"/>
              </a:rPr>
              <a:t>Super Long</a:t>
            </a:r>
            <a:r>
              <a:rPr kumimoji="1" lang="en-US" altLang="zh-CN" dirty="0">
                <a:latin typeface="Arial"/>
                <a:cs typeface="Arial"/>
              </a:rPr>
              <a:t> </a:t>
            </a:r>
            <a:r>
              <a:rPr kumimoji="1" lang="en-US" altLang="zh-CN" dirty="0" smtClean="0">
                <a:latin typeface="Arial"/>
                <a:cs typeface="Arial"/>
              </a:rPr>
              <a:t>Burst</a:t>
            </a:r>
            <a:endParaRPr kumimoji="1" lang="zh-CN" altLang="en-US" dirty="0">
              <a:latin typeface="Arial"/>
              <a:cs typeface="Arial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kumimoji="1" lang="en-US" altLang="zh-CN" sz="2800" dirty="0" smtClean="0">
                <a:latin typeface="Arial"/>
                <a:cs typeface="Arial"/>
              </a:rPr>
              <a:t>Make a GRB Background model.</a:t>
            </a:r>
          </a:p>
          <a:p>
            <a:pPr>
              <a:spcAft>
                <a:spcPts val="1200"/>
              </a:spcAft>
            </a:pPr>
            <a:r>
              <a:rPr kumimoji="1" lang="en-US" altLang="zh-CN" sz="2800" dirty="0" smtClean="0">
                <a:latin typeface="Arial"/>
                <a:cs typeface="Arial"/>
              </a:rPr>
              <a:t>Basic Parameter: </a:t>
            </a:r>
          </a:p>
          <a:p>
            <a:pPr marL="0" indent="0">
              <a:spcAft>
                <a:spcPts val="600"/>
              </a:spcAft>
              <a:buNone/>
            </a:pPr>
            <a:r>
              <a:rPr kumimoji="1" lang="en-US" altLang="zh-CN" sz="2800" dirty="0">
                <a:latin typeface="Arial"/>
                <a:cs typeface="Arial"/>
              </a:rPr>
              <a:t>	</a:t>
            </a:r>
            <a:r>
              <a:rPr kumimoji="1" lang="en-US" altLang="zh-CN" sz="2800" dirty="0" smtClean="0">
                <a:latin typeface="Arial"/>
                <a:cs typeface="Arial"/>
              </a:rPr>
              <a:t>SAA time</a:t>
            </a:r>
          </a:p>
          <a:p>
            <a:pPr marL="0" indent="0">
              <a:spcAft>
                <a:spcPts val="600"/>
              </a:spcAft>
              <a:buNone/>
            </a:pPr>
            <a:r>
              <a:rPr kumimoji="1" lang="en-US" altLang="zh-CN" sz="2800" dirty="0">
                <a:latin typeface="Arial"/>
                <a:cs typeface="Arial"/>
              </a:rPr>
              <a:t>	</a:t>
            </a:r>
            <a:r>
              <a:rPr kumimoji="1" lang="en-US" altLang="zh-CN" sz="2800" dirty="0" smtClean="0">
                <a:latin typeface="Arial"/>
                <a:cs typeface="Arial"/>
              </a:rPr>
              <a:t>ACD counts rate</a:t>
            </a:r>
          </a:p>
          <a:p>
            <a:pPr marL="0" indent="0">
              <a:spcAft>
                <a:spcPts val="1200"/>
              </a:spcAft>
              <a:buNone/>
            </a:pPr>
            <a:r>
              <a:rPr kumimoji="1" lang="en-US" altLang="zh-CN" sz="2800" dirty="0">
                <a:latin typeface="Arial"/>
                <a:cs typeface="Arial"/>
              </a:rPr>
              <a:t>	</a:t>
            </a:r>
            <a:r>
              <a:rPr kumimoji="1" lang="en-US" altLang="zh-CN" sz="2800" dirty="0" smtClean="0">
                <a:latin typeface="Arial"/>
                <a:cs typeface="Arial"/>
              </a:rPr>
              <a:t>BKG before and after the burst phase</a:t>
            </a:r>
          </a:p>
          <a:p>
            <a:pPr>
              <a:spcAft>
                <a:spcPts val="1200"/>
              </a:spcAft>
            </a:pPr>
            <a:r>
              <a:rPr kumimoji="1" lang="en-US" altLang="zh-CN" sz="2800" dirty="0">
                <a:solidFill>
                  <a:srgbClr val="FF0000"/>
                </a:solidFill>
                <a:latin typeface="Arial"/>
                <a:cs typeface="Arial"/>
              </a:rPr>
              <a:t>This is </a:t>
            </a:r>
            <a:r>
              <a:rPr kumimoji="1" lang="en-US" altLang="zh-CN" sz="2800" dirty="0" smtClean="0">
                <a:solidFill>
                  <a:srgbClr val="FF0000"/>
                </a:solidFill>
                <a:latin typeface="Arial"/>
                <a:cs typeface="Arial"/>
              </a:rPr>
              <a:t>a tentative</a:t>
            </a:r>
            <a:r>
              <a:rPr kumimoji="1" lang="zh-CN" altLang="en-US" sz="2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  <a:latin typeface="Arial"/>
                <a:cs typeface="Arial"/>
              </a:rPr>
              <a:t>research </a:t>
            </a:r>
            <a:r>
              <a:rPr kumimoji="1" lang="en-US" altLang="zh-CN" sz="2800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kumimoji="1" lang="en-US" altLang="zh-CN" sz="2800" dirty="0" smtClean="0">
                <a:solidFill>
                  <a:srgbClr val="FF0000"/>
                </a:solidFill>
                <a:latin typeface="Arial"/>
                <a:cs typeface="Arial"/>
              </a:rPr>
              <a:t>next</a:t>
            </a:r>
            <a:r>
              <a:rPr kumimoji="1" lang="zh-CN" altLang="en-US" sz="2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  <a:latin typeface="Arial"/>
                <a:cs typeface="Arial"/>
              </a:rPr>
              <a:t>step</a:t>
            </a:r>
            <a:r>
              <a:rPr kumimoji="1" lang="zh-CN" altLang="en-US" sz="2800" dirty="0" smtClean="0">
                <a:solidFill>
                  <a:srgbClr val="FF0000"/>
                </a:solidFill>
                <a:latin typeface="Arial"/>
                <a:cs typeface="Arial"/>
              </a:rPr>
              <a:t>！</a:t>
            </a:r>
            <a:endParaRPr kumimoji="1" lang="en-US" altLang="zh-CN" sz="28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3991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Arial"/>
                <a:cs typeface="Arial"/>
              </a:rPr>
              <a:t>Calibration</a:t>
            </a:r>
            <a:endParaRPr kumimoji="1" lang="zh-CN" altLang="en-US" dirty="0">
              <a:latin typeface="Arial"/>
              <a:cs typeface="Arial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327473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kumimoji="1" lang="en-US" altLang="zh-CN" sz="2200" dirty="0" smtClean="0">
                <a:latin typeface="Arial"/>
                <a:cs typeface="Arial"/>
              </a:rPr>
              <a:t>Do</a:t>
            </a:r>
            <a:r>
              <a:rPr kumimoji="1" lang="zh-CN" altLang="en-US" sz="2200" dirty="0" smtClean="0">
                <a:latin typeface="Arial"/>
                <a:cs typeface="Arial"/>
              </a:rPr>
              <a:t> </a:t>
            </a:r>
            <a:r>
              <a:rPr kumimoji="1" lang="en-US" altLang="zh-CN" sz="2200" dirty="0" smtClean="0">
                <a:latin typeface="Arial"/>
                <a:cs typeface="Arial"/>
              </a:rPr>
              <a:t>the Geant4 simulation with the full </a:t>
            </a:r>
            <a:r>
              <a:rPr kumimoji="1" lang="en-US" altLang="zh-CN" sz="2200" dirty="0">
                <a:latin typeface="Arial"/>
                <a:cs typeface="Arial"/>
              </a:rPr>
              <a:t>quality </a:t>
            </a:r>
            <a:r>
              <a:rPr kumimoji="1" lang="en-US" altLang="zh-CN" sz="2200" dirty="0" smtClean="0">
                <a:latin typeface="Arial"/>
                <a:cs typeface="Arial"/>
              </a:rPr>
              <a:t>model of </a:t>
            </a:r>
            <a:r>
              <a:rPr kumimoji="1" lang="en-US" altLang="zh-CN" sz="2200" dirty="0">
                <a:latin typeface="Arial"/>
                <a:cs typeface="Arial"/>
              </a:rPr>
              <a:t>Insight-</a:t>
            </a:r>
            <a:r>
              <a:rPr kumimoji="1" lang="en-US" altLang="zh-CN" sz="2200" dirty="0" smtClean="0">
                <a:latin typeface="Arial"/>
                <a:cs typeface="Arial"/>
              </a:rPr>
              <a:t>HXMT to obtain the respond matrix in more than 400 </a:t>
            </a:r>
            <a:r>
              <a:rPr kumimoji="1" lang="en-US" altLang="zh-CN" sz="2200" dirty="0">
                <a:latin typeface="Arial"/>
                <a:cs typeface="Arial"/>
              </a:rPr>
              <a:t>directions </a:t>
            </a:r>
            <a:r>
              <a:rPr kumimoji="1" lang="en-US" altLang="zh-CN" sz="2200" dirty="0" smtClean="0">
                <a:latin typeface="Arial"/>
                <a:cs typeface="Arial"/>
              </a:rPr>
              <a:t>cover 4-π </a:t>
            </a:r>
            <a:r>
              <a:rPr kumimoji="1" lang="en-US" altLang="zh-CN" sz="2200" dirty="0">
                <a:latin typeface="Arial"/>
                <a:cs typeface="Arial"/>
              </a:rPr>
              <a:t>solid </a:t>
            </a:r>
            <a:r>
              <a:rPr kumimoji="1" lang="en-US" altLang="zh-CN" sz="2200" dirty="0" smtClean="0">
                <a:latin typeface="Arial"/>
                <a:cs typeface="Arial"/>
              </a:rPr>
              <a:t>angle</a:t>
            </a:r>
            <a:endParaRPr kumimoji="1" lang="en-US" altLang="zh-CN" sz="2200" dirty="0">
              <a:latin typeface="Arial"/>
              <a:cs typeface="Arial"/>
            </a:endParaRP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kumimoji="1" lang="en-US" altLang="zh-CN" sz="2200" dirty="0" smtClean="0">
                <a:latin typeface="Arial"/>
                <a:cs typeface="Arial"/>
              </a:rPr>
              <a:t>Use the Crab </a:t>
            </a:r>
            <a:r>
              <a:rPr lang="en-US" altLang="zh-CN" sz="2200" dirty="0">
                <a:latin typeface="Arial"/>
                <a:cs typeface="Arial"/>
              </a:rPr>
              <a:t>pulsar </a:t>
            </a:r>
            <a:r>
              <a:rPr kumimoji="1" lang="en-US" altLang="zh-CN" sz="2200" dirty="0" smtClean="0">
                <a:latin typeface="Arial"/>
                <a:cs typeface="Arial"/>
              </a:rPr>
              <a:t>spectra </a:t>
            </a:r>
            <a:r>
              <a:rPr kumimoji="1" lang="en-US" altLang="zh-CN" sz="2200" dirty="0">
                <a:latin typeface="Arial"/>
                <a:cs typeface="Arial"/>
              </a:rPr>
              <a:t>to </a:t>
            </a:r>
            <a:r>
              <a:rPr kumimoji="1" lang="en-US" altLang="zh-CN" sz="2200" dirty="0" smtClean="0">
                <a:latin typeface="Arial"/>
                <a:cs typeface="Arial"/>
              </a:rPr>
              <a:t>correct</a:t>
            </a:r>
            <a:r>
              <a:rPr kumimoji="1" lang="zh-CN" altLang="en-US" sz="2200" dirty="0" smtClean="0">
                <a:latin typeface="Arial"/>
                <a:cs typeface="Arial"/>
              </a:rPr>
              <a:t> </a:t>
            </a:r>
            <a:r>
              <a:rPr kumimoji="1" lang="en-US" altLang="zh-CN" sz="2200" dirty="0" smtClean="0">
                <a:latin typeface="Arial"/>
                <a:cs typeface="Arial"/>
              </a:rPr>
              <a:t>the simulated response (the spectral </a:t>
            </a:r>
            <a:r>
              <a:rPr kumimoji="1" lang="en-US" altLang="zh-CN" sz="2200" dirty="0">
                <a:latin typeface="Arial"/>
                <a:cs typeface="Arial"/>
              </a:rPr>
              <a:t>parameters are </a:t>
            </a:r>
            <a:r>
              <a:rPr kumimoji="1" lang="en-US" altLang="zh-CN" sz="2200" dirty="0" smtClean="0">
                <a:latin typeface="Arial"/>
                <a:cs typeface="Arial"/>
              </a:rPr>
              <a:t>determined)</a:t>
            </a:r>
          </a:p>
          <a:p>
            <a:pPr marL="0" indent="0">
              <a:lnSpc>
                <a:spcPct val="125000"/>
              </a:lnSpc>
              <a:spcAft>
                <a:spcPts val="600"/>
              </a:spcAft>
              <a:buNone/>
            </a:pPr>
            <a:r>
              <a:rPr kumimoji="1" lang="en-US" altLang="zh-CN" sz="2400" dirty="0">
                <a:latin typeface="Arial"/>
                <a:cs typeface="Arial"/>
              </a:rPr>
              <a:t>	</a:t>
            </a:r>
            <a:r>
              <a:rPr kumimoji="1" lang="en-US" altLang="zh-CN" sz="1600" dirty="0" smtClean="0">
                <a:latin typeface="Arial"/>
                <a:cs typeface="Arial"/>
              </a:rPr>
              <a:t>e.g.</a:t>
            </a:r>
            <a:r>
              <a:rPr kumimoji="1" lang="en-US" altLang="zh-CN" sz="1600" dirty="0">
                <a:latin typeface="Arial"/>
                <a:cs typeface="Arial"/>
              </a:rPr>
              <a:t>, for GW170817, </a:t>
            </a:r>
            <a:r>
              <a:rPr kumimoji="1" lang="en-US" altLang="zh-CN" sz="1600" dirty="0" smtClean="0">
                <a:latin typeface="Arial"/>
                <a:cs typeface="Arial"/>
              </a:rPr>
              <a:t>we </a:t>
            </a:r>
            <a:r>
              <a:rPr kumimoji="1" lang="en-US" altLang="zh-CN" sz="1600" dirty="0">
                <a:latin typeface="Arial"/>
                <a:cs typeface="Arial"/>
              </a:rPr>
              <a:t>collected </a:t>
            </a:r>
            <a:r>
              <a:rPr kumimoji="1" lang="en-US" altLang="zh-CN" sz="1600" dirty="0" smtClean="0">
                <a:latin typeface="Arial"/>
                <a:cs typeface="Arial"/>
              </a:rPr>
              <a:t>the </a:t>
            </a:r>
            <a:r>
              <a:rPr kumimoji="1" lang="en-US" altLang="zh-CN" sz="1600" dirty="0">
                <a:latin typeface="Arial"/>
                <a:cs typeface="Arial"/>
              </a:rPr>
              <a:t>data </a:t>
            </a:r>
            <a:r>
              <a:rPr kumimoji="1" lang="en-US" altLang="zh-CN" sz="1600" dirty="0" smtClean="0">
                <a:latin typeface="Arial"/>
                <a:cs typeface="Arial"/>
              </a:rPr>
              <a:t>in gravitational wave (GW) directions 			(satellite coordinate), and then we the observational pulsar spectrum </a:t>
            </a:r>
            <a:r>
              <a:rPr kumimoji="1" lang="en-US" altLang="zh-CN" sz="1600" dirty="0">
                <a:latin typeface="Arial"/>
                <a:cs typeface="Arial"/>
              </a:rPr>
              <a:t>and </a:t>
            </a:r>
            <a:r>
              <a:rPr kumimoji="1" lang="en-US" altLang="zh-CN" sz="1600" dirty="0" smtClean="0">
                <a:latin typeface="Arial"/>
                <a:cs typeface="Arial"/>
              </a:rPr>
              <a:t>			make </a:t>
            </a:r>
            <a:r>
              <a:rPr kumimoji="1" lang="en-US" altLang="zh-CN" sz="1600" dirty="0">
                <a:latin typeface="Arial"/>
                <a:cs typeface="Arial"/>
              </a:rPr>
              <a:t>a </a:t>
            </a:r>
            <a:r>
              <a:rPr kumimoji="1" lang="en-US" altLang="zh-CN" sz="1600" dirty="0" smtClean="0">
                <a:latin typeface="Arial"/>
                <a:cs typeface="Arial"/>
              </a:rPr>
              <a:t>comparison with the simulated spectra with the parameter observed by 		other telescope.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kumimoji="1" lang="en-US" altLang="zh-CN" sz="2200" dirty="0" smtClean="0">
                <a:latin typeface="Arial"/>
                <a:cs typeface="Arial"/>
              </a:rPr>
              <a:t>Use the GRB detected by other telescope </a:t>
            </a:r>
            <a:r>
              <a:rPr kumimoji="1" lang="en-US" altLang="zh-CN" sz="2200" dirty="0">
                <a:latin typeface="Arial"/>
                <a:cs typeface="Arial"/>
              </a:rPr>
              <a:t>spectra to correct</a:t>
            </a:r>
            <a:r>
              <a:rPr kumimoji="1" lang="zh-CN" altLang="en-US" sz="2200" dirty="0">
                <a:latin typeface="Arial"/>
                <a:cs typeface="Arial"/>
              </a:rPr>
              <a:t> </a:t>
            </a:r>
            <a:r>
              <a:rPr kumimoji="1" lang="en-US" altLang="zh-CN" sz="2200" dirty="0">
                <a:latin typeface="Arial"/>
                <a:cs typeface="Arial"/>
              </a:rPr>
              <a:t>the simulated </a:t>
            </a:r>
            <a:r>
              <a:rPr kumimoji="1" lang="en-US" altLang="zh-CN" sz="2200" dirty="0" smtClean="0">
                <a:latin typeface="Arial"/>
                <a:cs typeface="Arial"/>
              </a:rPr>
              <a:t>response (may suffer</a:t>
            </a:r>
            <a:r>
              <a:rPr kumimoji="1" lang="zh-CN" altLang="en-US" sz="2200" dirty="0" smtClean="0">
                <a:latin typeface="Arial"/>
                <a:cs typeface="Arial"/>
              </a:rPr>
              <a:t> </a:t>
            </a:r>
            <a:r>
              <a:rPr kumimoji="1" lang="en-US" altLang="zh-CN" sz="2200" dirty="0" smtClean="0">
                <a:latin typeface="Arial"/>
                <a:cs typeface="Arial"/>
              </a:rPr>
              <a:t>from</a:t>
            </a:r>
            <a:r>
              <a:rPr kumimoji="1" lang="zh-CN" altLang="en-US" sz="2200" dirty="0" smtClean="0">
                <a:latin typeface="Arial"/>
                <a:cs typeface="Arial"/>
              </a:rPr>
              <a:t> </a:t>
            </a:r>
            <a:r>
              <a:rPr kumimoji="1" lang="en-US" altLang="zh-CN" sz="2200" dirty="0" smtClean="0">
                <a:latin typeface="Arial"/>
                <a:cs typeface="Arial"/>
              </a:rPr>
              <a:t>some </a:t>
            </a:r>
            <a:r>
              <a:rPr kumimoji="1" lang="en-US" altLang="zh-CN" sz="2200" dirty="0">
                <a:latin typeface="Arial"/>
                <a:cs typeface="Arial"/>
              </a:rPr>
              <a:t>uncertainty</a:t>
            </a:r>
            <a:r>
              <a:rPr kumimoji="1" lang="en-US" altLang="zh-CN" sz="2200" dirty="0" smtClean="0">
                <a:latin typeface="Arial"/>
                <a:cs typeface="Arial"/>
              </a:rPr>
              <a:t> caused by the systematic and statistic errors)</a:t>
            </a:r>
            <a:endParaRPr kumimoji="1" lang="zh-CN" alt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506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Arial"/>
                <a:cs typeface="Arial"/>
              </a:rPr>
              <a:t>Geant4 Simulation</a:t>
            </a:r>
            <a:endParaRPr kumimoji="1" lang="zh-CN" altLang="en-US" dirty="0">
              <a:latin typeface="Arial"/>
              <a:cs typeface="Arial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642" y="1344787"/>
            <a:ext cx="6613434" cy="4672966"/>
          </a:xfrm>
          <a:prstGeom prst="rect">
            <a:avLst/>
          </a:prstGeom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0" y="6003641"/>
            <a:ext cx="9144000" cy="67599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kumimoji="1" lang="en-US" altLang="zh-CN" sz="1800" dirty="0">
                <a:latin typeface="Arial"/>
                <a:cs typeface="Arial"/>
              </a:rPr>
              <a:t>The effective area is larger for front</a:t>
            </a:r>
            <a:r>
              <a:rPr kumimoji="1" lang="zh-CN" altLang="en-US" sz="1800" dirty="0">
                <a:latin typeface="Arial"/>
                <a:cs typeface="Arial"/>
              </a:rPr>
              <a:t> </a:t>
            </a:r>
            <a:r>
              <a:rPr kumimoji="1" lang="en-US" altLang="zh-CN" sz="1800" dirty="0" smtClean="0">
                <a:latin typeface="Arial"/>
                <a:cs typeface="Arial"/>
              </a:rPr>
              <a:t>&amp; back </a:t>
            </a:r>
            <a:r>
              <a:rPr kumimoji="1" lang="en-US" altLang="zh-CN" sz="1800" dirty="0">
                <a:latin typeface="Arial"/>
                <a:cs typeface="Arial"/>
              </a:rPr>
              <a:t>incident, and  smaller </a:t>
            </a:r>
            <a:r>
              <a:rPr kumimoji="1" lang="en-US" altLang="zh-CN" sz="1800" dirty="0" smtClean="0">
                <a:latin typeface="Arial"/>
                <a:cs typeface="Arial"/>
              </a:rPr>
              <a:t>for </a:t>
            </a:r>
            <a:r>
              <a:rPr kumimoji="1" lang="en-US" altLang="zh-CN" sz="1800" dirty="0">
                <a:latin typeface="Arial"/>
                <a:cs typeface="Arial"/>
              </a:rPr>
              <a:t>edge incident.</a:t>
            </a:r>
            <a:endParaRPr kumimoji="1" lang="zh-CN" altLang="en-US" sz="1800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kumimoji="1" lang="en-US" altLang="zh-CN" sz="1800" dirty="0" smtClean="0">
                <a:latin typeface="Arial"/>
                <a:cs typeface="Arial"/>
              </a:rPr>
              <a:t>G</a:t>
            </a:r>
            <a:r>
              <a:rPr kumimoji="1" lang="en-US" altLang="zh-CN" sz="1800" dirty="0">
                <a:latin typeface="Arial"/>
                <a:cs typeface="Arial"/>
              </a:rPr>
              <a:t>-GRB mode (low </a:t>
            </a:r>
            <a:r>
              <a:rPr lang="en-US" altLang="zh-CN" sz="1800" dirty="0">
                <a:latin typeface="Arial"/>
                <a:cs typeface="Arial"/>
              </a:rPr>
              <a:t>voltage</a:t>
            </a:r>
            <a:r>
              <a:rPr kumimoji="1" lang="en-US" altLang="zh-CN" sz="1800" dirty="0">
                <a:latin typeface="Arial"/>
                <a:cs typeface="Arial"/>
              </a:rPr>
              <a:t>), R-Regular mode (high voltage</a:t>
            </a:r>
            <a:r>
              <a:rPr kumimoji="1" lang="en-US" altLang="zh-CN" sz="1800" dirty="0" smtClean="0">
                <a:latin typeface="Arial"/>
                <a:cs typeface="Arial"/>
              </a:rPr>
              <a:t>)</a:t>
            </a:r>
            <a:endParaRPr kumimoji="1" lang="en-US" altLang="zh-CN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48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>
                <a:latin typeface="Arial"/>
                <a:cs typeface="Arial"/>
              </a:rPr>
              <a:t>Simulation to Spectra fitting and Position</a:t>
            </a:r>
            <a:endParaRPr kumimoji="1" lang="zh-CN" altLang="en-US" dirty="0">
              <a:latin typeface="Arial"/>
              <a:cs typeface="Arial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dirty="0">
                <a:latin typeface="Arial"/>
                <a:cs typeface="Arial"/>
              </a:rPr>
              <a:t>We assume a GRB with </a:t>
            </a:r>
            <a:r>
              <a:rPr kumimoji="1" lang="en-US" altLang="zh-CN" sz="2800" dirty="0">
                <a:latin typeface="Arial"/>
                <a:cs typeface="Arial"/>
              </a:rPr>
              <a:t>medium </a:t>
            </a:r>
            <a:r>
              <a:rPr kumimoji="1" lang="en-US" altLang="zh-CN" sz="2800" dirty="0" smtClean="0">
                <a:latin typeface="Arial"/>
                <a:cs typeface="Arial"/>
              </a:rPr>
              <a:t>brightness and </a:t>
            </a:r>
            <a:r>
              <a:rPr kumimoji="1" lang="en-US" altLang="zh-CN" sz="2800" dirty="0">
                <a:latin typeface="Arial"/>
                <a:cs typeface="Arial"/>
              </a:rPr>
              <a:t>medium </a:t>
            </a:r>
            <a:r>
              <a:rPr kumimoji="1" lang="en-US" altLang="zh-CN" sz="2800" dirty="0" smtClean="0">
                <a:latin typeface="Arial"/>
                <a:cs typeface="Arial"/>
              </a:rPr>
              <a:t>hardness in different incident  angle.</a:t>
            </a:r>
          </a:p>
          <a:p>
            <a:pPr marL="0" indent="0">
              <a:lnSpc>
                <a:spcPct val="125000"/>
              </a:lnSpc>
              <a:spcAft>
                <a:spcPts val="600"/>
              </a:spcAft>
              <a:buNone/>
            </a:pPr>
            <a:r>
              <a:rPr kumimoji="1" lang="en-US" altLang="zh-CN" dirty="0" smtClean="0">
                <a:latin typeface="Arial"/>
                <a:cs typeface="Arial"/>
              </a:rPr>
              <a:t>		</a:t>
            </a:r>
            <a:r>
              <a:rPr lang="en-US" altLang="zh-CN" sz="2400" dirty="0" smtClean="0">
                <a:latin typeface="Arial"/>
                <a:cs typeface="Arial"/>
              </a:rPr>
              <a:t>Fluence </a:t>
            </a:r>
            <a:r>
              <a:rPr lang="en-US" altLang="zh-CN" sz="2400" dirty="0">
                <a:latin typeface="Arial"/>
                <a:cs typeface="Arial"/>
              </a:rPr>
              <a:t>= 1 x 10</a:t>
            </a:r>
            <a:r>
              <a:rPr lang="en-US" altLang="zh-CN" sz="2400" baseline="30000" dirty="0">
                <a:latin typeface="Arial"/>
                <a:cs typeface="Arial"/>
              </a:rPr>
              <a:t>-5</a:t>
            </a:r>
            <a:r>
              <a:rPr lang="en-US" altLang="zh-CN" sz="2400" dirty="0">
                <a:latin typeface="Arial"/>
                <a:cs typeface="Arial"/>
              </a:rPr>
              <a:t> erg cm</a:t>
            </a:r>
            <a:r>
              <a:rPr lang="en-US" altLang="zh-CN" sz="2400" baseline="30000" dirty="0">
                <a:latin typeface="Arial"/>
                <a:cs typeface="Arial"/>
              </a:rPr>
              <a:t>-2</a:t>
            </a:r>
            <a:r>
              <a:rPr lang="zh-CN" altLang="en-US" sz="2400" dirty="0">
                <a:latin typeface="Arial"/>
                <a:cs typeface="Arial"/>
              </a:rPr>
              <a:t>，</a:t>
            </a:r>
            <a:r>
              <a:rPr lang="en-US" altLang="zh-CN" sz="2400" dirty="0">
                <a:latin typeface="Arial"/>
                <a:cs typeface="Arial"/>
              </a:rPr>
              <a:t>exposure = 10 </a:t>
            </a:r>
            <a:r>
              <a:rPr lang="en-US" altLang="zh-CN" sz="2400" dirty="0" smtClean="0">
                <a:latin typeface="Arial"/>
                <a:cs typeface="Arial"/>
              </a:rPr>
              <a:t>s</a:t>
            </a:r>
            <a:endParaRPr lang="en-US" altLang="zh-CN" sz="2400" dirty="0">
              <a:latin typeface="Arial"/>
              <a:cs typeface="Arial"/>
            </a:endParaRPr>
          </a:p>
          <a:p>
            <a:pPr>
              <a:lnSpc>
                <a:spcPct val="125000"/>
              </a:lnSpc>
              <a:spcAft>
                <a:spcPts val="1200"/>
              </a:spcAft>
            </a:pPr>
            <a:r>
              <a:rPr lang="en-US" altLang="zh-CN" sz="2800" dirty="0">
                <a:latin typeface="Arial"/>
                <a:cs typeface="Arial"/>
              </a:rPr>
              <a:t>Use the Band </a:t>
            </a:r>
            <a:r>
              <a:rPr lang="en-US" altLang="zh-CN" sz="2800" dirty="0" smtClean="0">
                <a:latin typeface="Arial"/>
                <a:cs typeface="Arial"/>
              </a:rPr>
              <a:t>function with the simulated respond matrix </a:t>
            </a:r>
            <a:r>
              <a:rPr lang="en-US" altLang="zh-CN" sz="2800" dirty="0">
                <a:latin typeface="Arial"/>
                <a:cs typeface="Arial"/>
              </a:rPr>
              <a:t>to fit the spectral parameter and the position simultaneity.</a:t>
            </a:r>
          </a:p>
          <a:p>
            <a:pPr marL="0" indent="0">
              <a:lnSpc>
                <a:spcPct val="125000"/>
              </a:lnSpc>
              <a:spcAft>
                <a:spcPts val="1200"/>
              </a:spcAft>
              <a:buNone/>
            </a:pPr>
            <a:endParaRPr kumimoji="1" lang="zh-CN" altLang="en-US" dirty="0">
              <a:latin typeface="Arial"/>
              <a:cs typeface="Arial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6" y="5327753"/>
            <a:ext cx="564196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6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Arial"/>
                <a:cs typeface="Arial"/>
              </a:rPr>
              <a:t>Spectra fitting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45000"/>
              </a:lnSpc>
              <a:spcAft>
                <a:spcPts val="600"/>
              </a:spcAft>
            </a:pPr>
            <a:r>
              <a:rPr kumimoji="1" lang="en-US" altLang="zh-CN" sz="2800" dirty="0" smtClean="0">
                <a:latin typeface="Arial"/>
                <a:cs typeface="Arial"/>
              </a:rPr>
              <a:t>For the simulated spectra with Band function, </a:t>
            </a:r>
            <a:r>
              <a:rPr kumimoji="1" lang="en-US" altLang="zh-CN" sz="2800" dirty="0">
                <a:latin typeface="Arial"/>
                <a:cs typeface="Arial"/>
              </a:rPr>
              <a:t>Insight-HXMT is sensitive to hard photons </a:t>
            </a:r>
            <a:r>
              <a:rPr kumimoji="1" lang="en-US" altLang="zh-CN" sz="2800" dirty="0" smtClean="0">
                <a:latin typeface="Arial"/>
                <a:cs typeface="Arial"/>
              </a:rPr>
              <a:t>but insensitive </a:t>
            </a:r>
            <a:r>
              <a:rPr kumimoji="1" lang="en-US" altLang="zh-CN" sz="2800" dirty="0">
                <a:latin typeface="Arial"/>
                <a:cs typeface="Arial"/>
              </a:rPr>
              <a:t>to soft </a:t>
            </a:r>
            <a:r>
              <a:rPr kumimoji="1" lang="en-US" altLang="zh-CN" sz="2800" dirty="0" smtClean="0">
                <a:latin typeface="Arial"/>
                <a:cs typeface="Arial"/>
              </a:rPr>
              <a:t>photons.</a:t>
            </a:r>
          </a:p>
          <a:p>
            <a:pPr>
              <a:lnSpc>
                <a:spcPct val="145000"/>
              </a:lnSpc>
              <a:spcAft>
                <a:spcPts val="600"/>
              </a:spcAft>
            </a:pPr>
            <a:r>
              <a:rPr kumimoji="1" lang="en-US" altLang="zh-CN" sz="2800" dirty="0" smtClean="0">
                <a:latin typeface="Arial"/>
                <a:cs typeface="Arial"/>
              </a:rPr>
              <a:t>Spectral index in soft energy band (Alpha) </a:t>
            </a:r>
            <a:r>
              <a:rPr kumimoji="1" lang="en-US" altLang="zh-CN" sz="2800" dirty="0">
                <a:latin typeface="Arial"/>
                <a:cs typeface="Arial"/>
              </a:rPr>
              <a:t>can not </a:t>
            </a:r>
            <a:r>
              <a:rPr kumimoji="1" lang="en-US" altLang="zh-CN" sz="2800" dirty="0" smtClean="0">
                <a:latin typeface="Arial"/>
                <a:cs typeface="Arial"/>
              </a:rPr>
              <a:t>be well-constrained.</a:t>
            </a:r>
          </a:p>
          <a:p>
            <a:pPr>
              <a:lnSpc>
                <a:spcPct val="145000"/>
              </a:lnSpc>
              <a:spcAft>
                <a:spcPts val="600"/>
              </a:spcAft>
            </a:pPr>
            <a:r>
              <a:rPr kumimoji="1" lang="en-US" altLang="zh-CN" sz="2800" dirty="0">
                <a:latin typeface="Arial"/>
                <a:cs typeface="Arial"/>
              </a:rPr>
              <a:t>Spectral index in </a:t>
            </a:r>
            <a:r>
              <a:rPr kumimoji="1" lang="en-US" altLang="zh-CN" sz="2800" dirty="0" smtClean="0">
                <a:latin typeface="Arial"/>
                <a:cs typeface="Arial"/>
              </a:rPr>
              <a:t>hard energy </a:t>
            </a:r>
            <a:r>
              <a:rPr kumimoji="1" lang="en-US" altLang="zh-CN" sz="2800" dirty="0">
                <a:latin typeface="Arial"/>
                <a:cs typeface="Arial"/>
              </a:rPr>
              <a:t>band </a:t>
            </a:r>
            <a:r>
              <a:rPr kumimoji="1" lang="en-US" altLang="zh-CN" sz="2800" dirty="0" smtClean="0">
                <a:latin typeface="Arial"/>
                <a:cs typeface="Arial"/>
              </a:rPr>
              <a:t>(Beta) and the E</a:t>
            </a:r>
            <a:r>
              <a:rPr kumimoji="1" lang="en-US" altLang="zh-CN" sz="2800" baseline="-25000" dirty="0" smtClean="0">
                <a:latin typeface="Arial"/>
                <a:cs typeface="Arial"/>
              </a:rPr>
              <a:t>peak</a:t>
            </a:r>
            <a:r>
              <a:rPr kumimoji="1" lang="en-US" altLang="zh-CN" sz="2800" dirty="0" smtClean="0">
                <a:latin typeface="Arial"/>
                <a:cs typeface="Arial"/>
              </a:rPr>
              <a:t> can be </a:t>
            </a:r>
            <a:r>
              <a:rPr kumimoji="1" lang="en-US" altLang="zh-CN" sz="2800" dirty="0">
                <a:latin typeface="Arial"/>
                <a:cs typeface="Arial"/>
              </a:rPr>
              <a:t>well-constrained.</a:t>
            </a:r>
          </a:p>
          <a:p>
            <a:pPr marL="0" indent="0">
              <a:lnSpc>
                <a:spcPct val="145000"/>
              </a:lnSpc>
              <a:spcAft>
                <a:spcPts val="600"/>
              </a:spcAft>
              <a:buNone/>
            </a:pPr>
            <a:endParaRPr kumimoji="1" lang="zh-CN" alt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1203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496</Words>
  <Application>Microsoft Macintosh PowerPoint</Application>
  <PresentationFormat>全屏显示(4:3)</PresentationFormat>
  <Paragraphs>58</Paragraphs>
  <Slides>12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Calibration and Background of GRB-Observation of Insight-HXMT </vt:lpstr>
      <vt:lpstr>GRB Detectors</vt:lpstr>
      <vt:lpstr>Background</vt:lpstr>
      <vt:lpstr>Background: Normal Short/long Burst</vt:lpstr>
      <vt:lpstr>Background: Super Long Burst</vt:lpstr>
      <vt:lpstr>Calibration</vt:lpstr>
      <vt:lpstr>Geant4 Simulation</vt:lpstr>
      <vt:lpstr>Simulation to Spectra fitting and Position</vt:lpstr>
      <vt:lpstr>Spectra fitting </vt:lpstr>
      <vt:lpstr>Position</vt:lpstr>
      <vt:lpstr>Observation</vt:lpstr>
      <vt:lpstr>Summary</vt:lpstr>
    </vt:vector>
  </TitlesOfParts>
  <Company>IHEP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Calibration and Background of GRB-Observation of Insight-HXMT </dc:title>
  <dc:creator>jinyuan Liao</dc:creator>
  <cp:lastModifiedBy>jinyuan Liao</cp:lastModifiedBy>
  <cp:revision>79</cp:revision>
  <dcterms:created xsi:type="dcterms:W3CDTF">2018-04-09T10:29:07Z</dcterms:created>
  <dcterms:modified xsi:type="dcterms:W3CDTF">2018-04-20T01:50:46Z</dcterms:modified>
</cp:coreProperties>
</file>