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95" r:id="rId2"/>
    <p:sldId id="922" r:id="rId3"/>
    <p:sldId id="912" r:id="rId4"/>
    <p:sldId id="921" r:id="rId5"/>
    <p:sldId id="890" r:id="rId6"/>
    <p:sldId id="888" r:id="rId7"/>
    <p:sldId id="938" r:id="rId8"/>
    <p:sldId id="923" r:id="rId9"/>
    <p:sldId id="943" r:id="rId10"/>
    <p:sldId id="885" r:id="rId11"/>
    <p:sldId id="918" r:id="rId12"/>
    <p:sldId id="901" r:id="rId13"/>
    <p:sldId id="927" r:id="rId14"/>
    <p:sldId id="950" r:id="rId15"/>
    <p:sldId id="930" r:id="rId16"/>
    <p:sldId id="942" r:id="rId17"/>
    <p:sldId id="939" r:id="rId18"/>
    <p:sldId id="931" r:id="rId19"/>
    <p:sldId id="936" r:id="rId20"/>
    <p:sldId id="932" r:id="rId21"/>
    <p:sldId id="933" r:id="rId22"/>
    <p:sldId id="940" r:id="rId23"/>
    <p:sldId id="937" r:id="rId24"/>
    <p:sldId id="934" r:id="rId25"/>
    <p:sldId id="948" r:id="rId26"/>
    <p:sldId id="935" r:id="rId27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DEE8"/>
    <a:srgbClr val="0000FF"/>
    <a:srgbClr val="3366FF"/>
    <a:srgbClr val="FFFF99"/>
    <a:srgbClr val="FFFFFF"/>
    <a:srgbClr val="FFFFCC"/>
    <a:srgbClr val="FFC000"/>
    <a:srgbClr val="CCFFCC"/>
    <a:srgbClr val="D99694"/>
    <a:srgbClr val="F5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8" autoAdjust="0"/>
    <p:restoredTop sz="94608" autoAdjust="0"/>
  </p:normalViewPr>
  <p:slideViewPr>
    <p:cSldViewPr>
      <p:cViewPr>
        <p:scale>
          <a:sx n="66" d="100"/>
          <a:sy n="66" d="100"/>
        </p:scale>
        <p:origin x="-79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269EB74-D1E8-49FC-8F2C-A1F913E621CD}" type="datetimeFigureOut">
              <a:rPr lang="zh-CN" altLang="en-US"/>
              <a:pPr>
                <a:defRPr/>
              </a:pPr>
              <a:t>2018-4-20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AE2E65-8A97-4A36-8F4A-5AEB1EF9A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66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A8A6-944A-4FF3-AF09-EFE66719C80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43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16249-20EB-4EE5-81CA-B2FC1C03453E}" type="datetime1">
              <a:rPr lang="zh-CN" altLang="en-US" smtClean="0"/>
              <a:pPr>
                <a:defRPr/>
              </a:pPr>
              <a:t>2018-4-20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03087" y="648876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542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buClr>
                <a:srgbClr val="E38700"/>
              </a:buClr>
              <a:buSzPct val="80000"/>
              <a:buFont typeface="Wingdings" pitchFamily="2" charset="2"/>
              <a:buChar char="n"/>
              <a:defRPr sz="2800" b="0">
                <a:latin typeface="微软雅黑" pitchFamily="34" charset="-122"/>
                <a:ea typeface="微软雅黑" pitchFamily="34" charset="-122"/>
              </a:defRPr>
            </a:lvl1pPr>
            <a:lvl2pPr>
              <a:defRPr sz="2400">
                <a:latin typeface="微软雅黑" pitchFamily="34" charset="-122"/>
                <a:ea typeface="微软雅黑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A33DB-C89E-4E80-918C-98EA11815956}" type="datetime1">
              <a:rPr lang="zh-CN" altLang="en-US" smtClean="0"/>
              <a:pPr>
                <a:defRPr/>
              </a:pPr>
              <a:t>2018-4-20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03087" y="648876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990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E103C-A369-4EAC-AA89-1B8975BD43FC}" type="datetime1">
              <a:rPr lang="zh-CN" altLang="en-US" smtClean="0"/>
              <a:pPr>
                <a:defRPr/>
              </a:pPr>
              <a:t>2018-4-20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03087" y="648876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5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05E2AD-E892-4C6A-ADC7-15C3FC783377}" type="datetime1">
              <a:rPr lang="zh-CN" altLang="en-US" smtClean="0"/>
              <a:pPr>
                <a:defRPr/>
              </a:pPr>
              <a:t>2018-4-20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03087" y="648876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80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xiongsl@ihep.a.c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280920" cy="2904381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3600" b="0" dirty="0" smtClean="0">
                <a:solidFill>
                  <a:srgbClr val="FF0000"/>
                </a:solidFill>
                <a:effectLst>
                  <a:reflection blurRad="25400" stA="30000" endPos="30000" dist="50800" dir="5400000" sy="-100000" algn="bl" rotWithShape="0"/>
                </a:effectLst>
              </a:rPr>
              <a:t>GRB studies </a:t>
            </a:r>
            <a:r>
              <a:rPr lang="en-US" altLang="zh-CN" sz="3600" b="0" dirty="0">
                <a:solidFill>
                  <a:srgbClr val="FF0000"/>
                </a:solidFill>
                <a:effectLst>
                  <a:reflection blurRad="25400" stA="30000" endPos="30000" dist="50800" dir="5400000" sy="-100000" algn="bl" rotWithShape="0"/>
                </a:effectLst>
              </a:rPr>
              <a:t>with</a:t>
            </a:r>
            <a:r>
              <a:rPr lang="en-US" sz="3600" b="0" dirty="0" smtClean="0">
                <a:solidFill>
                  <a:srgbClr val="FF0000"/>
                </a:solidFill>
                <a:effectLst>
                  <a:reflection blurRad="25400" stA="30000" endPos="30000" dist="50800" dir="5400000" sy="-100000" algn="bl" rotWithShape="0"/>
                </a:effectLst>
              </a:rPr>
              <a:t> </a:t>
            </a:r>
            <a:r>
              <a:rPr lang="en-US" sz="3600" b="0" i="1" dirty="0" smtClean="0">
                <a:solidFill>
                  <a:srgbClr val="FF0000"/>
                </a:solidFill>
                <a:effectLst>
                  <a:reflection blurRad="25400" stA="30000" endPos="30000" dist="50800" dir="5400000" sy="-100000" algn="bl" rotWithShape="0"/>
                </a:effectLst>
              </a:rPr>
              <a:t>Insight</a:t>
            </a:r>
            <a:r>
              <a:rPr lang="en-US" sz="3600" b="0" dirty="0" smtClean="0">
                <a:solidFill>
                  <a:srgbClr val="FF0000"/>
                </a:solidFill>
                <a:effectLst>
                  <a:reflection blurRad="25400" stA="30000" endPos="30000" dist="50800" dir="5400000" sy="-100000" algn="bl" rotWithShape="0"/>
                </a:effectLst>
              </a:rPr>
              <a:t>-HXMT</a:t>
            </a:r>
            <a:endParaRPr sz="3600" b="0" dirty="0">
              <a:solidFill>
                <a:srgbClr val="FF0000"/>
              </a:solidFill>
              <a:effectLst>
                <a:reflection blurRad="25400" stA="30000" endPos="30000" dist="50800" dir="5400000" sy="-100000" algn="bl" rotWithShape="0"/>
              </a:effectLst>
            </a:endParaRPr>
          </a:p>
        </p:txBody>
      </p:sp>
      <p:sp>
        <p:nvSpPr>
          <p:cNvPr id="19459" name="副标题 4"/>
          <p:cNvSpPr>
            <a:spLocks noGrp="1"/>
          </p:cNvSpPr>
          <p:nvPr>
            <p:ph type="subTitle" idx="1"/>
          </p:nvPr>
        </p:nvSpPr>
        <p:spPr>
          <a:xfrm>
            <a:off x="1479550" y="2996952"/>
            <a:ext cx="6400800" cy="3168352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Shaolin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Xiong</a:t>
            </a:r>
            <a:endParaRPr lang="en-US" altLang="zh-CN" sz="28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xiongsl@ihep.a.cn</a:t>
            </a:r>
            <a:endParaRPr lang="en-US" altLang="zh-CN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behalf of the HXMT GRB&amp;GWGRB team</a:t>
            </a:r>
            <a:endParaRPr lang="en-US" altLang="zh-CN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4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4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Lab. of Particle Astrophysics (KLPA),</a:t>
            </a:r>
            <a:endParaRPr lang="en-US" altLang="zh-CN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High Energy Physics (IHEP),</a:t>
            </a:r>
          </a:p>
          <a:p>
            <a:pPr eaLnBrk="1" hangingPunct="1"/>
            <a:r>
              <a:rPr lang="en-US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Chinese Academy of Sciences (CAS)</a:t>
            </a:r>
          </a:p>
          <a:p>
            <a:pPr eaLnBrk="1" hangingPunct="1"/>
            <a:endParaRPr lang="en-US" altLang="zh-CN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2018-04-11</a:t>
            </a:r>
            <a:endParaRPr lang="en-US" altLang="zh-CN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</a:t>
            </a:fld>
            <a:endParaRPr lang="zh-CN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2C271E"/>
              </a:clrFrom>
              <a:clrTo>
                <a:srgbClr val="2C271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20272" y="260648"/>
            <a:ext cx="2016224" cy="60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3"/>
          <a:stretch/>
        </p:blipFill>
        <p:spPr bwMode="auto">
          <a:xfrm>
            <a:off x="7020272" y="915577"/>
            <a:ext cx="2016224" cy="2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6033"/>
            <a:ext cx="1316760" cy="6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7" y="260649"/>
            <a:ext cx="1363449" cy="75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700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b="2545"/>
          <a:stretch>
            <a:fillRect/>
          </a:stretch>
        </p:blipFill>
        <p:spPr bwMode="auto">
          <a:xfrm>
            <a:off x="60826" y="2350156"/>
            <a:ext cx="4367158" cy="324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/>
          <p:nvPr/>
        </p:nvSpPr>
        <p:spPr>
          <a:xfrm>
            <a:off x="179512" y="116632"/>
            <a:ext cx="9073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lnSpc>
                <a:spcPct val="9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Collimator 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bservation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vs.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GRB monitoring</a:t>
            </a:r>
            <a:endParaRPr lang="en-US" sz="32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00"/>
          <a:stretch>
            <a:fillRect/>
          </a:stretch>
        </p:blipFill>
        <p:spPr bwMode="auto">
          <a:xfrm>
            <a:off x="5464324" y="3429000"/>
            <a:ext cx="3074988" cy="33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23006" r="65570" b="22944"/>
          <a:stretch>
            <a:fillRect/>
          </a:stretch>
        </p:blipFill>
        <p:spPr bwMode="auto">
          <a:xfrm rot="5400000">
            <a:off x="5432813" y="1236342"/>
            <a:ext cx="2575979" cy="22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>
            <a:off x="6601050" y="914400"/>
            <a:ext cx="0" cy="8264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 flipH="1" flipV="1">
            <a:off x="3533364" y="4542710"/>
            <a:ext cx="761704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接箭头连接符 19"/>
          <p:cNvCxnSpPr/>
          <p:nvPr/>
        </p:nvCxnSpPr>
        <p:spPr bwMode="auto">
          <a:xfrm flipV="1">
            <a:off x="530324" y="4572000"/>
            <a:ext cx="544860" cy="83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直接箭头连接符 24"/>
          <p:cNvCxnSpPr/>
          <p:nvPr/>
        </p:nvCxnSpPr>
        <p:spPr bwMode="auto">
          <a:xfrm flipH="1">
            <a:off x="2224912" y="1562582"/>
            <a:ext cx="19493" cy="837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矩形 22"/>
          <p:cNvSpPr/>
          <p:nvPr/>
        </p:nvSpPr>
        <p:spPr>
          <a:xfrm>
            <a:off x="282500" y="1162472"/>
            <a:ext cx="4136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photons within collimator FOV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440710" y="5901569"/>
            <a:ext cx="219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Gamma-rays</a:t>
            </a:r>
            <a:endParaRPr lang="en-US" altLang="zh-CN" sz="2000" b="1" dirty="0">
              <a:solidFill>
                <a:srgbClr val="33CC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 </a:t>
            </a:r>
            <a:r>
              <a:rPr lang="en-US" altLang="zh-CN" sz="2000" b="1" dirty="0" smtClean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~200 </a:t>
            </a:r>
            <a:r>
              <a:rPr lang="en-US" altLang="zh-CN" sz="2000" b="1" dirty="0" err="1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keV</a:t>
            </a:r>
            <a:r>
              <a:rPr lang="zh-CN" altLang="en-US" sz="2000" b="1" dirty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281334" y="2615852"/>
            <a:ext cx="641450" cy="8642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接箭头连接符 12"/>
          <p:cNvCxnSpPr/>
          <p:nvPr/>
        </p:nvCxnSpPr>
        <p:spPr bwMode="auto">
          <a:xfrm flipH="1">
            <a:off x="3120680" y="2204864"/>
            <a:ext cx="793536" cy="10717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矩形 29"/>
          <p:cNvSpPr/>
          <p:nvPr/>
        </p:nvSpPr>
        <p:spPr>
          <a:xfrm>
            <a:off x="7692962" y="2551124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chemeClr val="accent1"/>
                </a:solidFill>
              </a:rPr>
              <a:t>Collimator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51578" y="4005064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 smtClean="0">
                <a:solidFill>
                  <a:srgbClr val="33CC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endParaRPr lang="zh-CN" altLang="en-US" sz="2800" b="1" dirty="0">
              <a:solidFill>
                <a:srgbClr val="33CC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956376" y="3284984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 bwMode="auto">
          <a:xfrm flipV="1">
            <a:off x="2251996" y="4843508"/>
            <a:ext cx="1" cy="9664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直接箭头连接符 37"/>
          <p:cNvCxnSpPr/>
          <p:nvPr/>
        </p:nvCxnSpPr>
        <p:spPr bwMode="auto">
          <a:xfrm>
            <a:off x="1804491" y="1588440"/>
            <a:ext cx="76895" cy="79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直接箭头连接符 41"/>
          <p:cNvCxnSpPr/>
          <p:nvPr/>
        </p:nvCxnSpPr>
        <p:spPr bwMode="auto">
          <a:xfrm flipH="1">
            <a:off x="2529712" y="1600200"/>
            <a:ext cx="98072" cy="7595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直接箭头连接符 45"/>
          <p:cNvCxnSpPr/>
          <p:nvPr/>
        </p:nvCxnSpPr>
        <p:spPr bwMode="auto">
          <a:xfrm>
            <a:off x="5148064" y="2057400"/>
            <a:ext cx="908498" cy="8189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接箭头连接符 47"/>
          <p:cNvCxnSpPr/>
          <p:nvPr/>
        </p:nvCxnSpPr>
        <p:spPr bwMode="auto">
          <a:xfrm flipV="1">
            <a:off x="5292080" y="3974433"/>
            <a:ext cx="993082" cy="18355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直接箭头连接符 49"/>
          <p:cNvCxnSpPr/>
          <p:nvPr/>
        </p:nvCxnSpPr>
        <p:spPr bwMode="auto">
          <a:xfrm flipH="1" flipV="1">
            <a:off x="7001818" y="4019490"/>
            <a:ext cx="1143000" cy="22332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接箭头连接符 54"/>
          <p:cNvCxnSpPr/>
          <p:nvPr/>
        </p:nvCxnSpPr>
        <p:spPr bwMode="auto">
          <a:xfrm>
            <a:off x="6056562" y="2857801"/>
            <a:ext cx="579709" cy="11166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cxnSp>
        <p:nvCxnSpPr>
          <p:cNvPr id="26" name="直接箭头连接符 25"/>
          <p:cNvCxnSpPr/>
          <p:nvPr/>
        </p:nvCxnSpPr>
        <p:spPr bwMode="auto">
          <a:xfrm>
            <a:off x="1187624" y="2057400"/>
            <a:ext cx="504056" cy="11555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H="1">
            <a:off x="2987825" y="1052736"/>
            <a:ext cx="2517975" cy="27470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3120680" y="5089480"/>
            <a:ext cx="2385120" cy="166048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505800" y="1052735"/>
            <a:ext cx="2450575" cy="5697226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71800" y="3808203"/>
            <a:ext cx="447650" cy="1327933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7" name="直接箭头连接符 46"/>
          <p:cNvCxnSpPr/>
          <p:nvPr/>
        </p:nvCxnSpPr>
        <p:spPr bwMode="auto">
          <a:xfrm flipH="1">
            <a:off x="6903746" y="908720"/>
            <a:ext cx="98072" cy="8321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接箭头连接符 48"/>
          <p:cNvCxnSpPr/>
          <p:nvPr/>
        </p:nvCxnSpPr>
        <p:spPr bwMode="auto">
          <a:xfrm>
            <a:off x="6246714" y="942669"/>
            <a:ext cx="76895" cy="79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206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3300"/>
                </a:solidFill>
                <a:cs typeface="Hiragino Sans GB W3"/>
              </a:rPr>
              <a:t>Dedicated working mode for GRB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6" y="3106592"/>
            <a:ext cx="3336356" cy="3058712"/>
          </a:xfrm>
          <a:prstGeom prst="rect">
            <a:avLst/>
          </a:prstGeom>
        </p:spPr>
      </p:pic>
      <p:sp>
        <p:nvSpPr>
          <p:cNvPr id="6" name="Rectangle 10"/>
          <p:cNvSpPr/>
          <p:nvPr/>
        </p:nvSpPr>
        <p:spPr>
          <a:xfrm>
            <a:off x="76200" y="6168827"/>
            <a:ext cx="3605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GRB</a:t>
            </a:r>
            <a:r>
              <a:rPr lang="zh-CN" altLang="en-US" sz="1600" b="1" dirty="0" smtClean="0"/>
              <a:t> </a:t>
            </a:r>
            <a:r>
              <a:rPr lang="en-US" altLang="zh-CN" sz="1600" b="1" dirty="0" err="1" smtClean="0"/>
              <a:t>Epeak</a:t>
            </a:r>
            <a:r>
              <a:rPr lang="zh-CN" altLang="en-US" sz="1600" b="1" dirty="0"/>
              <a:t> </a:t>
            </a:r>
            <a:r>
              <a:rPr lang="en-US" altLang="zh-CN" sz="1600" b="1" dirty="0" smtClean="0"/>
              <a:t>measured by Fermi/GBM</a:t>
            </a:r>
            <a:endParaRPr lang="en-US" sz="1600" b="1" dirty="0">
              <a:effectLst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1143000" y="6397427"/>
            <a:ext cx="251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（</a:t>
            </a:r>
            <a:r>
              <a:rPr lang="en-US" sz="1600" dirty="0" smtClean="0"/>
              <a:t>Gruber</a:t>
            </a:r>
            <a:r>
              <a:rPr lang="zh-CN" altLang="en-US" sz="1600" dirty="0"/>
              <a:t>+</a:t>
            </a:r>
            <a:r>
              <a:rPr lang="en-US" altLang="zh-CN" sz="1600" dirty="0" smtClean="0"/>
              <a:t>,</a:t>
            </a:r>
            <a:r>
              <a:rPr lang="zh-CN" altLang="en-US" sz="1600" dirty="0" smtClean="0"/>
              <a:t> </a:t>
            </a:r>
            <a:r>
              <a:rPr lang="en-US" altLang="zh-CN" sz="1600" dirty="0" err="1" smtClean="0"/>
              <a:t>ApJS</a:t>
            </a:r>
            <a:r>
              <a:rPr lang="en-US" altLang="zh-CN" sz="1600" dirty="0" smtClean="0"/>
              <a:t>,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2014</a:t>
            </a:r>
            <a:r>
              <a:rPr lang="zh-CN" altLang="en-US" sz="1600" dirty="0" smtClean="0"/>
              <a:t>）</a:t>
            </a:r>
            <a:endParaRPr lang="en-US" sz="1600" dirty="0">
              <a:effectLst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59170"/>
              </p:ext>
            </p:extLst>
          </p:nvPr>
        </p:nvGraphicFramePr>
        <p:xfrm>
          <a:off x="152400" y="1198632"/>
          <a:ext cx="882047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118"/>
                <a:gridCol w="2205118"/>
                <a:gridCol w="1950539"/>
                <a:gridCol w="245969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FF00"/>
                          </a:solidFill>
                        </a:rPr>
                        <a:t>Working Mode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 smtClean="0">
                          <a:solidFill>
                            <a:srgbClr val="FFFF00"/>
                          </a:solidFill>
                        </a:rPr>
                        <a:t>NaI</a:t>
                      </a:r>
                      <a:r>
                        <a:rPr lang="en-US" altLang="zh-CN" sz="2000" dirty="0" smtClean="0">
                          <a:solidFill>
                            <a:srgbClr val="FFFF00"/>
                          </a:solidFill>
                        </a:rPr>
                        <a:t> energy</a:t>
                      </a:r>
                      <a:r>
                        <a:rPr lang="en-US" altLang="zh-CN" sz="2000" baseline="0" dirty="0" smtClean="0">
                          <a:solidFill>
                            <a:srgbClr val="FFFF00"/>
                          </a:solidFill>
                        </a:rPr>
                        <a:t> band (</a:t>
                      </a:r>
                      <a:r>
                        <a:rPr lang="en-US" altLang="zh-CN" sz="2000" baseline="0" dirty="0" err="1" smtClean="0">
                          <a:solidFill>
                            <a:srgbClr val="FFFF00"/>
                          </a:solidFill>
                        </a:rPr>
                        <a:t>keV</a:t>
                      </a:r>
                      <a:r>
                        <a:rPr lang="en-US" altLang="zh-CN" sz="2000" baseline="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 smtClean="0">
                          <a:solidFill>
                            <a:srgbClr val="FFFF00"/>
                          </a:solidFill>
                        </a:rPr>
                        <a:t>CsI</a:t>
                      </a:r>
                      <a:r>
                        <a:rPr lang="en-US" altLang="zh-CN" sz="2000" dirty="0" smtClean="0">
                          <a:solidFill>
                            <a:srgbClr val="FFFF00"/>
                          </a:solidFill>
                        </a:rPr>
                        <a:t> energy band (</a:t>
                      </a:r>
                      <a:r>
                        <a:rPr lang="en-US" altLang="zh-CN" sz="2000" dirty="0" err="1" smtClean="0">
                          <a:solidFill>
                            <a:srgbClr val="FFFF00"/>
                          </a:solidFill>
                        </a:rPr>
                        <a:t>keV</a:t>
                      </a:r>
                      <a:r>
                        <a:rPr lang="en-US" altLang="zh-CN" sz="200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FF00"/>
                          </a:solidFill>
                        </a:rPr>
                        <a:t>Detector Setting</a:t>
                      </a:r>
                      <a:endParaRPr lang="zh-CN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Regular mode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/>
                        <a:t>20-250</a:t>
                      </a:r>
                      <a:endParaRPr lang="zh-CN" alt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40-600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/>
                        <a:t>Normal HV</a:t>
                      </a:r>
                      <a:endParaRPr lang="zh-CN" altLang="en-US" sz="20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GRB mode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/>
                        <a:t>100-1250</a:t>
                      </a:r>
                      <a:endParaRPr lang="zh-CN" alt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200-3000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/>
                        <a:t>Lower the PMT HV</a:t>
                      </a:r>
                      <a:r>
                        <a:rPr lang="en-US" altLang="zh-CN" sz="2000" b="0" baseline="0" dirty="0" smtClean="0"/>
                        <a:t>, turn off the AGC</a:t>
                      </a:r>
                      <a:endParaRPr lang="zh-CN" altLang="en-US" sz="20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546970" y="3178593"/>
            <a:ext cx="5368430" cy="32747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400" b="1" dirty="0" smtClean="0"/>
              <a:t>GRB mode better energy range: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 smtClean="0"/>
              <a:t>According to the simulation, det. efficiency is good for &gt;200 </a:t>
            </a:r>
            <a:r>
              <a:rPr lang="en-US" altLang="zh-CN" sz="2000" dirty="0" err="1" smtClean="0"/>
              <a:t>keV</a:t>
            </a:r>
            <a:endParaRPr lang="en-US" altLang="zh-CN" sz="2000" dirty="0"/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 smtClean="0"/>
              <a:t>GRB </a:t>
            </a:r>
            <a:r>
              <a:rPr lang="en-US" altLang="zh-CN" sz="2000" dirty="0" err="1" smtClean="0"/>
              <a:t>Epeak</a:t>
            </a:r>
            <a:r>
              <a:rPr lang="en-US" altLang="zh-CN" sz="2000" dirty="0" smtClean="0"/>
              <a:t> distribution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l"/>
            </a:pPr>
            <a:r>
              <a:rPr lang="en-US" altLang="zh-CN" sz="2400" b="1" dirty="0" smtClean="0"/>
              <a:t>GRB mode</a:t>
            </a:r>
            <a:r>
              <a:rPr lang="en-US" altLang="zh-CN" sz="2000" b="1" dirty="0" smtClean="0"/>
              <a:t>:  ~30% of obs. time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</a:rPr>
              <a:t>When </a:t>
            </a:r>
            <a:r>
              <a:rPr lang="en-US" altLang="zh-CN" sz="2000" dirty="0" smtClean="0">
                <a:solidFill>
                  <a:srgbClr val="0000FF"/>
                </a:solidFill>
              </a:rPr>
              <a:t>the targeted source is occulted by the Earth </a:t>
            </a:r>
            <a:r>
              <a:rPr lang="en-US" altLang="zh-CN" sz="2000" dirty="0">
                <a:solidFill>
                  <a:srgbClr val="0000FF"/>
                </a:solidFill>
              </a:rPr>
              <a:t>in </a:t>
            </a:r>
            <a:r>
              <a:rPr lang="en-US" altLang="zh-CN" sz="2000" dirty="0" smtClean="0">
                <a:solidFill>
                  <a:srgbClr val="0000FF"/>
                </a:solidFill>
              </a:rPr>
              <a:t>pointed observation</a:t>
            </a:r>
          </a:p>
          <a:p>
            <a:pPr marL="800100" lvl="1" indent="-342900">
              <a:lnSpc>
                <a:spcPct val="110000"/>
              </a:lnSpc>
              <a:buFont typeface="Wingdings" pitchFamily="2" charset="2"/>
              <a:buChar char="n"/>
            </a:pPr>
            <a:r>
              <a:rPr lang="en-US" altLang="zh-CN" sz="2000" dirty="0" smtClean="0">
                <a:solidFill>
                  <a:srgbClr val="0000FF"/>
                </a:solidFill>
              </a:rPr>
              <a:t>When HE regular mode is not very useful in an observation</a:t>
            </a:r>
          </a:p>
        </p:txBody>
      </p:sp>
    </p:spTree>
    <p:extLst>
      <p:ext uri="{BB962C8B-B14F-4D97-AF65-F5344CB8AC3E}">
        <p14:creationId xmlns:p14="http://schemas.microsoft.com/office/powerpoint/2010/main" val="26798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6200" y="44624"/>
            <a:ext cx="8960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3300"/>
                </a:solidFill>
              </a:rPr>
              <a:t>E</a:t>
            </a:r>
            <a:r>
              <a:rPr lang="en-US" sz="4000" b="1" dirty="0" smtClean="0">
                <a:solidFill>
                  <a:srgbClr val="FF3300"/>
                </a:solidFill>
              </a:rPr>
              <a:t>ffective Area for GRBs</a:t>
            </a:r>
            <a:endParaRPr lang="en-US" sz="4000" b="1" dirty="0">
              <a:solidFill>
                <a:srgbClr val="FF33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561" y="4627002"/>
            <a:ext cx="89038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Can detect GRB in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both</a:t>
            </a:r>
            <a:r>
              <a:rPr lang="en-US" altLang="zh-CN" sz="2000" dirty="0" smtClean="0"/>
              <a:t> Regular mode and GRB mode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GRB monitoring FOV: </a:t>
            </a:r>
            <a:r>
              <a:rPr lang="en-US" altLang="zh-CN" sz="2000" dirty="0" smtClean="0">
                <a:solidFill>
                  <a:srgbClr val="0000FF"/>
                </a:solidFill>
              </a:rPr>
              <a:t>all sky un-occulted by the Earth 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Effective </a:t>
            </a:r>
            <a:r>
              <a:rPr lang="en-US" altLang="zh-CN" sz="2000" dirty="0"/>
              <a:t>area up to ~</a:t>
            </a:r>
            <a:r>
              <a:rPr lang="en-US" altLang="zh-CN" sz="2000" dirty="0">
                <a:solidFill>
                  <a:srgbClr val="0000FF"/>
                </a:solidFill>
              </a:rPr>
              <a:t>1000 cm</a:t>
            </a:r>
            <a:r>
              <a:rPr lang="en-US" altLang="zh-CN" sz="2000" baseline="30000" dirty="0">
                <a:solidFill>
                  <a:srgbClr val="0000FF"/>
                </a:solidFill>
              </a:rPr>
              <a:t>2 </a:t>
            </a:r>
            <a:r>
              <a:rPr lang="en-US" altLang="zh-CN" sz="2000" dirty="0"/>
              <a:t>around </a:t>
            </a:r>
            <a:r>
              <a:rPr lang="en-US" altLang="zh-CN" sz="2000" dirty="0">
                <a:solidFill>
                  <a:srgbClr val="0000FF"/>
                </a:solidFill>
              </a:rPr>
              <a:t>MeV </a:t>
            </a:r>
            <a:r>
              <a:rPr lang="en-US" altLang="zh-CN" sz="2000" dirty="0" smtClean="0">
                <a:solidFill>
                  <a:srgbClr val="0000FF"/>
                </a:solidFill>
              </a:rPr>
              <a:t>range</a:t>
            </a:r>
            <a:r>
              <a:rPr lang="en-US" altLang="zh-CN" sz="2000" dirty="0" smtClean="0"/>
              <a:t>, thus one of the largest GRB monitors ever flown</a:t>
            </a:r>
          </a:p>
        </p:txBody>
      </p:sp>
      <p:pic>
        <p:nvPicPr>
          <p:cNvPr id="9" name="Picture 15" descr="http://www.astro.isas.jaxa.jp/suzaku/HXD-WAM/WAM-GRB/intro/picture/effarea_color.jpg"/>
          <p:cNvPicPr/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99771"/>
            <a:ext cx="4173231" cy="30493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直接连接符 9"/>
          <p:cNvCxnSpPr/>
          <p:nvPr/>
        </p:nvCxnSpPr>
        <p:spPr bwMode="auto">
          <a:xfrm>
            <a:off x="6785739" y="2132856"/>
            <a:ext cx="1674693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文本框 16"/>
          <p:cNvSpPr txBox="1"/>
          <p:nvPr/>
        </p:nvSpPr>
        <p:spPr>
          <a:xfrm>
            <a:off x="6929755" y="1628800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黑体" pitchFamily="2" charset="-122"/>
              </a:rPr>
              <a:t>HXMT</a:t>
            </a:r>
            <a:endParaRPr lang="zh-CN" altLang="en-US" sz="2800" b="1" dirty="0" smtClean="0">
              <a:solidFill>
                <a:schemeClr val="accent6">
                  <a:lumMod val="75000"/>
                </a:schemeClr>
              </a:solidFill>
              <a:latin typeface="+mn-lt"/>
              <a:ea typeface="黑体" pitchFamily="2" charset="-12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" y="1099770"/>
            <a:ext cx="4664571" cy="33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FF3300"/>
                </a:solidFill>
              </a:rPr>
              <a:t>GRB </a:t>
            </a:r>
            <a:r>
              <a:rPr lang="en-US" altLang="zh-CN" sz="3600" b="1" dirty="0" smtClean="0">
                <a:solidFill>
                  <a:srgbClr val="FF3300"/>
                </a:solidFill>
              </a:rPr>
              <a:t>&amp; GW EM: </a:t>
            </a:r>
            <a:r>
              <a:rPr lang="en-US" altLang="zh-CN" sz="3600" b="1" dirty="0">
                <a:solidFill>
                  <a:srgbClr val="FF3300"/>
                </a:solidFill>
              </a:rPr>
              <a:t>P</a:t>
            </a:r>
            <a:r>
              <a:rPr lang="en-US" altLang="zh-CN" sz="3600" b="1" dirty="0" smtClean="0">
                <a:solidFill>
                  <a:srgbClr val="FF3300"/>
                </a:solidFill>
              </a:rPr>
              <a:t>rompt obs.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052736"/>
            <a:ext cx="87849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wide FOV(~60% all-sky), large eff. area (~1000 cm</a:t>
            </a:r>
            <a:r>
              <a:rPr lang="en-US" altLang="zh-CN" sz="2000" b="1" baseline="300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), </a:t>
            </a:r>
            <a:r>
              <a:rPr lang="el-GR" altLang="zh-CN" sz="2000" b="1" dirty="0" smtClean="0">
                <a:latin typeface="微软雅黑" pitchFamily="34" charset="-122"/>
                <a:ea typeface="微软雅黑" pitchFamily="34" charset="-122"/>
              </a:rPr>
              <a:t>μ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s events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Temporal analysis with high statistics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Location accuracy: ~4 </a:t>
            </a:r>
            <a:r>
              <a:rPr lang="en-US" altLang="zh-CN" sz="2000" dirty="0" err="1" smtClean="0">
                <a:latin typeface="微软雅黑" pitchFamily="34" charset="-122"/>
                <a:ea typeface="微软雅黑" pitchFamily="34" charset="-122"/>
              </a:rPr>
              <a:t>deg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(average)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Spectral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analysis (</a:t>
            </a:r>
            <a:r>
              <a:rPr lang="en-US" altLang="zh-CN" sz="2000" dirty="0" err="1" smtClean="0">
                <a:latin typeface="微软雅黑" pitchFamily="34" charset="-122"/>
                <a:ea typeface="微软雅黑" pitchFamily="34" charset="-122"/>
              </a:rPr>
              <a:t>e.g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err="1" smtClean="0">
                <a:latin typeface="微软雅黑" pitchFamily="34" charset="-122"/>
                <a:ea typeface="微软雅黑" pitchFamily="34" charset="-122"/>
              </a:rPr>
              <a:t>Epeak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, beta, HE cutoff?)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" y="2708920"/>
            <a:ext cx="4446037" cy="25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4" y="2564904"/>
            <a:ext cx="3932900" cy="296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3888036" y="5589240"/>
            <a:ext cx="5220468" cy="923330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dirty="0" err="1" smtClean="0"/>
              <a:t>Fluence</a:t>
            </a:r>
            <a:r>
              <a:rPr lang="en-US" altLang="zh-CN" dirty="0" smtClean="0"/>
              <a:t>: 1E-4 erg/cm2, 10 s</a:t>
            </a:r>
          </a:p>
          <a:p>
            <a:r>
              <a:rPr lang="en-US" altLang="zh-CN" dirty="0" smtClean="0"/>
              <a:t>Input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Alpha=0, beta=-1.5, </a:t>
            </a:r>
            <a:r>
              <a:rPr lang="en-US" altLang="zh-CN" dirty="0" err="1" smtClean="0"/>
              <a:t>Epeak</a:t>
            </a:r>
            <a:r>
              <a:rPr lang="en-US" altLang="zh-CN" dirty="0" smtClean="0"/>
              <a:t>=1000 </a:t>
            </a:r>
            <a:r>
              <a:rPr lang="en-US" altLang="zh-CN" dirty="0" err="1" smtClean="0"/>
              <a:t>keV</a:t>
            </a:r>
            <a:endParaRPr lang="en-US" altLang="zh-CN" dirty="0" smtClean="0"/>
          </a:p>
          <a:p>
            <a:r>
              <a:rPr lang="en-US" altLang="zh-CN" dirty="0" smtClean="0"/>
              <a:t>Measured</a:t>
            </a:r>
            <a:r>
              <a:rPr lang="zh-CN" altLang="en-US" dirty="0" smtClean="0"/>
              <a:t>：</a:t>
            </a:r>
            <a:r>
              <a:rPr lang="en-US" altLang="zh-CN" dirty="0" smtClean="0"/>
              <a:t>0.02+-0.12, 1.51+-0.01, 1004.6+- 68 </a:t>
            </a:r>
            <a:r>
              <a:rPr lang="en-US" altLang="zh-CN" dirty="0" err="1" smtClean="0"/>
              <a:t>keV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11560" y="5589240"/>
            <a:ext cx="2914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Localization accuracy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7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41844"/>
            <a:ext cx="8686800" cy="5527516"/>
          </a:xfrm>
        </p:spPr>
        <p:txBody>
          <a:bodyPr/>
          <a:lstStyle/>
          <a:p>
            <a:r>
              <a:rPr lang="en-US" altLang="zh-CN" sz="2400" b="1" dirty="0" smtClean="0"/>
              <a:t>GRB observation: new things in the Ground Segment</a:t>
            </a:r>
          </a:p>
          <a:p>
            <a:pPr lvl="1"/>
            <a:r>
              <a:rPr lang="en-US" altLang="zh-CN" dirty="0" smtClean="0"/>
              <a:t>science operation, data production, pipeline, specific software, Burst Advocate (BA)…</a:t>
            </a:r>
          </a:p>
          <a:p>
            <a:r>
              <a:rPr lang="en-US" altLang="zh-CN" sz="2400" b="1" dirty="0" smtClean="0"/>
              <a:t>New data type:  continuous data</a:t>
            </a:r>
          </a:p>
          <a:p>
            <a:pPr lvl="1"/>
            <a:r>
              <a:rPr lang="en-US" altLang="zh-CN" sz="2000" dirty="0" smtClean="0"/>
              <a:t>1 K, but lots of data gaps, will be filled by June</a:t>
            </a:r>
          </a:p>
          <a:p>
            <a:pPr lvl="1"/>
            <a:r>
              <a:rPr lang="en-US" altLang="zh-CN" sz="2000" dirty="0" smtClean="0"/>
              <a:t>Produce </a:t>
            </a:r>
            <a:r>
              <a:rPr lang="en-US" altLang="zh-CN" sz="2000" dirty="0"/>
              <a:t>d</a:t>
            </a:r>
            <a:r>
              <a:rPr lang="en-US" altLang="zh-CN" sz="2000" dirty="0" smtClean="0"/>
              <a:t>ata files for individual GRB</a:t>
            </a:r>
            <a:endParaRPr lang="en-US" altLang="zh-CN" sz="1400" dirty="0"/>
          </a:p>
          <a:p>
            <a:r>
              <a:rPr lang="en-US" altLang="zh-CN" sz="2400" b="1" dirty="0" smtClean="0"/>
              <a:t>Data latency is a problem for GRB quick response</a:t>
            </a:r>
            <a:endParaRPr lang="en-US" altLang="zh-CN" sz="1400" b="1" dirty="0"/>
          </a:p>
          <a:p>
            <a:r>
              <a:rPr lang="en-US" altLang="zh-CN" sz="2400" b="1" dirty="0" smtClean="0"/>
              <a:t>GRB Software:  not in the software package</a:t>
            </a:r>
            <a:endParaRPr lang="en-US" altLang="zh-CN" sz="2000" b="1" dirty="0" smtClean="0"/>
          </a:p>
          <a:p>
            <a:pPr lvl="1"/>
            <a:r>
              <a:rPr lang="en-US" altLang="zh-CN" sz="2000" dirty="0" smtClean="0"/>
              <a:t>Light curve, T90, counts rate, significance (done)</a:t>
            </a:r>
          </a:p>
          <a:p>
            <a:pPr lvl="1"/>
            <a:r>
              <a:rPr lang="en-US" altLang="zh-CN" sz="2000" dirty="0" smtClean="0"/>
              <a:t>Response Files, Spectrum fitting  (optimizing)</a:t>
            </a:r>
          </a:p>
          <a:p>
            <a:pPr lvl="1"/>
            <a:r>
              <a:rPr lang="en-US" altLang="zh-CN" sz="2000" dirty="0" smtClean="0"/>
              <a:t>Localization (optimizing)</a:t>
            </a:r>
          </a:p>
          <a:p>
            <a:pPr lvl="1"/>
            <a:r>
              <a:rPr lang="en-US" altLang="zh-CN" sz="2000" dirty="0" smtClean="0"/>
              <a:t>Issues</a:t>
            </a:r>
          </a:p>
          <a:p>
            <a:pPr lvl="2"/>
            <a:r>
              <a:rPr lang="en-US" altLang="zh-CN" sz="2000" dirty="0" smtClean="0"/>
              <a:t>Developed in multiple-language (ROOT, IDL, MATLAB, Python…)</a:t>
            </a:r>
          </a:p>
          <a:p>
            <a:pPr lvl="2"/>
            <a:r>
              <a:rPr lang="en-US" altLang="zh-CN" sz="2000" dirty="0" smtClean="0"/>
              <a:t>Currently installed in the HXMT server.  Need a standalone version… 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GRB Data and Software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168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25" y="1556792"/>
            <a:ext cx="3242247" cy="202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5FC50F-0477-4C19-92CC-FFE6F2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Advantages of </a:t>
            </a:r>
            <a:r>
              <a:rPr lang="en-US" altLang="zh-CN" i="1" dirty="0" smtClean="0"/>
              <a:t>Insight</a:t>
            </a:r>
            <a:r>
              <a:rPr lang="en-US" altLang="zh-CN" dirty="0" smtClean="0"/>
              <a:t>-HXMT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E058F3B-71C7-46DB-B89F-6079EDD7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1143000"/>
            <a:ext cx="8316924" cy="773832"/>
          </a:xfrm>
        </p:spPr>
        <p:txBody>
          <a:bodyPr/>
          <a:lstStyle/>
          <a:p>
            <a:r>
              <a:rPr lang="en-US" altLang="zh-CN" sz="2400" dirty="0"/>
              <a:t>Large area: abundant photons </a:t>
            </a:r>
            <a:r>
              <a:rPr lang="en-US" altLang="zh-CN" sz="2400" dirty="0">
                <a:sym typeface="Wingdings" panose="05000000000000000000" pitchFamily="2" charset="2"/>
              </a:rPr>
              <a:t> timing</a:t>
            </a:r>
            <a:endParaRPr lang="en-US" altLang="zh-CN" sz="2400" dirty="0"/>
          </a:p>
        </p:txBody>
      </p:sp>
      <p:pic>
        <p:nvPicPr>
          <p:cNvPr id="11" name="Picture 2" descr="http://www.hxmt.org/images/GRB/HEB170904406_l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r="7958"/>
          <a:stretch/>
        </p:blipFill>
        <p:spPr bwMode="auto">
          <a:xfrm>
            <a:off x="323528" y="1623222"/>
            <a:ext cx="3425924" cy="19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7092280" y="1988840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</a:t>
            </a:r>
            <a:r>
              <a:rPr lang="en-US" altLang="zh-CN" sz="1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170904A</a:t>
            </a:r>
          </a:p>
          <a:p>
            <a:r>
              <a:rPr lang="en-US" altLang="zh-CN" sz="1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Time Bin: </a:t>
            </a:r>
          </a:p>
          <a:p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Left: </a:t>
            </a:r>
            <a:r>
              <a:rPr lang="en-US" altLang="zh-CN" sz="1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 s</a:t>
            </a:r>
          </a:p>
          <a:p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Right: </a:t>
            </a:r>
            <a:r>
              <a:rPr lang="en-US" altLang="zh-CN" sz="1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0.1 s    </a:t>
            </a:r>
            <a:endParaRPr lang="en-US" altLang="zh-CN" sz="18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3164678" cy="183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1947493" y="4725144"/>
            <a:ext cx="1519967" cy="338554"/>
          </a:xfrm>
          <a:prstGeom prst="rect">
            <a:avLst/>
          </a:prstGeom>
          <a:solidFill>
            <a:srgbClr val="2903B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FDF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170921C</a:t>
            </a:r>
          </a:p>
        </p:txBody>
      </p:sp>
      <p:pic>
        <p:nvPicPr>
          <p:cNvPr id="2052" name="Picture 4" descr="http://isdc.unige.ch/~savchenk/spiacs-online/spiacs-plot.pl?requeststring=2017-09-21T00%3A43%3A37.00+20&amp;submit=Subm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24" y="4733590"/>
            <a:ext cx="2290598" cy="17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3" y="4725144"/>
            <a:ext cx="2665650" cy="171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400705" y="4733590"/>
            <a:ext cx="87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HXMT</a:t>
            </a:r>
          </a:p>
        </p:txBody>
      </p:sp>
      <p:sp>
        <p:nvSpPr>
          <p:cNvPr id="21" name="矩形 20"/>
          <p:cNvSpPr/>
          <p:nvPr/>
        </p:nvSpPr>
        <p:spPr>
          <a:xfrm>
            <a:off x="5413234" y="4739775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GBM</a:t>
            </a:r>
          </a:p>
        </p:txBody>
      </p:sp>
      <p:sp>
        <p:nvSpPr>
          <p:cNvPr id="22" name="矩形 21"/>
          <p:cNvSpPr/>
          <p:nvPr/>
        </p:nvSpPr>
        <p:spPr>
          <a:xfrm>
            <a:off x="7672003" y="4763602"/>
            <a:ext cx="107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SPI-ACS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E6A858-0469-40FD-81AD-F2D872A4E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3087" y="6344750"/>
            <a:ext cx="2133600" cy="365125"/>
          </a:xfrm>
        </p:spPr>
        <p:txBody>
          <a:bodyPr/>
          <a:lstStyle/>
          <a:p>
            <a:fld id="{542C3B4F-7D01-434F-BB6A-7E211E60CE18}" type="slidenum">
              <a:rPr lang="en-US" altLang="zh-CN" smtClean="0"/>
              <a:pPr/>
              <a:t>15</a:t>
            </a:fld>
            <a:endParaRPr lang="zh-CN" altLang="zh-CN" dirty="0"/>
          </a:p>
        </p:txBody>
      </p:sp>
      <p:sp>
        <p:nvSpPr>
          <p:cNvPr id="18" name="内容占位符 2">
            <a:extLst>
              <a:ext uri="{FF2B5EF4-FFF2-40B4-BE49-F238E27FC236}">
                <a16:creationId xmlns="" xmlns:a16="http://schemas.microsoft.com/office/drawing/2014/main" id="{5E058F3B-71C7-46DB-B89F-6079EDD7B940}"/>
              </a:ext>
            </a:extLst>
          </p:cNvPr>
          <p:cNvSpPr txBox="1">
            <a:spLocks/>
          </p:cNvSpPr>
          <p:nvPr/>
        </p:nvSpPr>
        <p:spPr bwMode="auto">
          <a:xfrm>
            <a:off x="359532" y="3717032"/>
            <a:ext cx="8964996" cy="77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8700"/>
              </a:buClr>
              <a:buSzPct val="80000"/>
              <a:buFont typeface="Wingdings" pitchFamily="2" charset="2"/>
              <a:buChar char="n"/>
              <a:defRPr sz="2800" b="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Sensitive </a:t>
            </a:r>
            <a:r>
              <a:rPr lang="en-US" altLang="zh-CN" sz="2400" dirty="0" smtClean="0"/>
              <a:t>in 100s </a:t>
            </a:r>
            <a:r>
              <a:rPr lang="en-US" altLang="zh-CN" sz="2400" dirty="0" err="1" smtClean="0"/>
              <a:t>keV</a:t>
            </a:r>
            <a:r>
              <a:rPr lang="en-US" altLang="zh-CN" sz="2400" dirty="0" smtClean="0"/>
              <a:t> to 10s MeV</a:t>
            </a:r>
            <a:r>
              <a:rPr lang="en-US" altLang="zh-CN" sz="2400" dirty="0"/>
              <a:t>: short/hard GRBs</a:t>
            </a:r>
          </a:p>
          <a:p>
            <a:pPr lvl="1"/>
            <a:r>
              <a:rPr lang="en-US" altLang="zh-CN" sz="1800" dirty="0" smtClean="0">
                <a:solidFill>
                  <a:srgbClr val="0000FF"/>
                </a:solidFill>
              </a:rPr>
              <a:t>Significance: </a:t>
            </a:r>
            <a:r>
              <a:rPr lang="en-US" altLang="zh-CN" sz="1800" dirty="0">
                <a:solidFill>
                  <a:srgbClr val="0000FF"/>
                </a:solidFill>
              </a:rPr>
              <a:t>HXMT=12</a:t>
            </a:r>
            <a:r>
              <a:rPr lang="zh-CN" altLang="en-US" sz="1800" dirty="0">
                <a:solidFill>
                  <a:srgbClr val="0000FF"/>
                </a:solidFill>
              </a:rPr>
              <a:t>，</a:t>
            </a:r>
            <a:r>
              <a:rPr lang="en-US" altLang="zh-CN" sz="1800" dirty="0" smtClean="0">
                <a:solidFill>
                  <a:srgbClr val="0000FF"/>
                </a:solidFill>
              </a:rPr>
              <a:t>GBM=8 (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subthre</a:t>
            </a:r>
            <a:r>
              <a:rPr lang="en-US" altLang="zh-CN" sz="1800" dirty="0">
                <a:solidFill>
                  <a:srgbClr val="0000FF"/>
                </a:solidFill>
              </a:rPr>
              <a:t>)</a:t>
            </a:r>
            <a:r>
              <a:rPr lang="zh-CN" altLang="en-US" sz="1800" dirty="0" smtClean="0">
                <a:solidFill>
                  <a:srgbClr val="0000FF"/>
                </a:solidFill>
              </a:rPr>
              <a:t>，</a:t>
            </a:r>
            <a:r>
              <a:rPr lang="en-US" altLang="zh-CN" sz="1800" dirty="0">
                <a:solidFill>
                  <a:srgbClr val="0000FF"/>
                </a:solidFill>
              </a:rPr>
              <a:t>SPI-ACS=4 (no spectrum)</a:t>
            </a:r>
          </a:p>
        </p:txBody>
      </p:sp>
    </p:spTree>
    <p:extLst>
      <p:ext uri="{BB962C8B-B14F-4D97-AF65-F5344CB8AC3E}">
        <p14:creationId xmlns:p14="http://schemas.microsoft.com/office/powerpoint/2010/main" val="129664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GRBs detected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16</a:t>
            </a:fld>
            <a:endParaRPr lang="zh-CN" altLang="en-US" dirty="0"/>
          </a:p>
        </p:txBody>
      </p:sp>
      <p:sp>
        <p:nvSpPr>
          <p:cNvPr id="4" name="Rectangle 2"/>
          <p:cNvSpPr/>
          <p:nvPr/>
        </p:nvSpPr>
        <p:spPr>
          <a:xfrm>
            <a:off x="240179" y="1196752"/>
            <a:ext cx="87243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Total GRBs: 61 (2017/7 – 2018/2)</a:t>
            </a:r>
          </a:p>
          <a:p>
            <a:pPr>
              <a:spcBef>
                <a:spcPts val="0"/>
              </a:spcBef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(more will be found as more data gaps are filled)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R</a:t>
            </a:r>
            <a:r>
              <a:rPr lang="en-US" altLang="zh-CN" sz="2400" b="1" dirty="0" smtClean="0"/>
              <a:t>egular mode: 58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GRB mode: 3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Time portion of GRB mode: </a:t>
            </a:r>
            <a:r>
              <a:rPr lang="en-US" altLang="zh-CN" sz="2400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~5%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09" y="3284984"/>
            <a:ext cx="7204799" cy="346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957672" y="3172906"/>
            <a:ext cx="3198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HXMT GRB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Twiki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system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41845"/>
            <a:ext cx="8229600" cy="919003"/>
          </a:xfrm>
        </p:spPr>
        <p:txBody>
          <a:bodyPr/>
          <a:lstStyle/>
          <a:p>
            <a:r>
              <a:rPr lang="en-US" altLang="zh-CN" sz="2400" dirty="0" smtClean="0"/>
              <a:t>Will be more active and beneficial if the data latency becomes less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Joined the GCN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31" y="2204864"/>
            <a:ext cx="5486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4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441" r="8633" b="5441"/>
          <a:stretch/>
        </p:blipFill>
        <p:spPr bwMode="auto">
          <a:xfrm>
            <a:off x="3848152" y="1185972"/>
            <a:ext cx="5044328" cy="519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5FC50F-0477-4C19-92CC-FFE6F2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Joined </a:t>
            </a:r>
            <a:r>
              <a:rPr lang="en-US" altLang="zh-CN" dirty="0" smtClean="0"/>
              <a:t>Inter-Planetary </a:t>
            </a:r>
            <a:r>
              <a:rPr lang="en-US" altLang="zh-CN" dirty="0"/>
              <a:t>Network (IPN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E058F3B-71C7-46DB-B89F-6079EDD7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43000"/>
            <a:ext cx="3636404" cy="3150096"/>
          </a:xfrm>
        </p:spPr>
        <p:txBody>
          <a:bodyPr/>
          <a:lstStyle/>
          <a:p>
            <a:r>
              <a:rPr lang="en-US" altLang="zh-CN" sz="2000" dirty="0"/>
              <a:t>IPN:</a:t>
            </a:r>
            <a:r>
              <a:rPr lang="zh-CN" altLang="en-US" sz="2000" dirty="0"/>
              <a:t> </a:t>
            </a:r>
            <a:r>
              <a:rPr lang="en-US" altLang="zh-CN" sz="2000" dirty="0"/>
              <a:t>All</a:t>
            </a:r>
            <a:r>
              <a:rPr lang="zh-CN" altLang="en-US" sz="2000" dirty="0"/>
              <a:t> </a:t>
            </a:r>
            <a:r>
              <a:rPr lang="en-US" altLang="zh-CN" sz="2000" dirty="0"/>
              <a:t>major</a:t>
            </a:r>
            <a:r>
              <a:rPr lang="zh-CN" altLang="en-US" sz="2000" dirty="0"/>
              <a:t> </a:t>
            </a:r>
            <a:r>
              <a:rPr lang="en-US" altLang="zh-CN" sz="2000" dirty="0"/>
              <a:t>GRB</a:t>
            </a:r>
            <a:r>
              <a:rPr lang="zh-CN" altLang="en-US" sz="2000" dirty="0"/>
              <a:t> </a:t>
            </a:r>
            <a:r>
              <a:rPr lang="en-US" altLang="zh-CN" sz="2000" dirty="0"/>
              <a:t>detectors,</a:t>
            </a:r>
            <a:r>
              <a:rPr lang="zh-CN" altLang="en-US" sz="2000" dirty="0"/>
              <a:t> </a:t>
            </a:r>
            <a:r>
              <a:rPr lang="en-US" altLang="zh-CN" sz="2000" dirty="0"/>
              <a:t>near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the Earth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L1,</a:t>
            </a:r>
            <a:r>
              <a:rPr lang="zh-CN" altLang="en-US" sz="2000" dirty="0"/>
              <a:t> </a:t>
            </a:r>
            <a:r>
              <a:rPr lang="en-US" altLang="zh-CN" sz="2000" dirty="0"/>
              <a:t>Mars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orbit, including </a:t>
            </a:r>
            <a:r>
              <a:rPr lang="en-US" altLang="zh-CN" sz="2000" dirty="0"/>
              <a:t>Fermi, Swift, INTEGRAL, </a:t>
            </a:r>
            <a:r>
              <a:rPr lang="en-US" altLang="zh-CN" sz="2000" dirty="0" err="1" smtClean="0"/>
              <a:t>Konus</a:t>
            </a:r>
            <a:r>
              <a:rPr lang="en-US" altLang="zh-CN" sz="2000" dirty="0" smtClean="0"/>
              <a:t>-Wind, </a:t>
            </a:r>
            <a:r>
              <a:rPr lang="en-US" altLang="zh-CN" sz="2000" dirty="0"/>
              <a:t>etc.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en-US" altLang="zh-CN" sz="2000" i="1" dirty="0" smtClean="0"/>
              <a:t>Insight</a:t>
            </a:r>
            <a:r>
              <a:rPr lang="en-US" altLang="zh-CN" sz="2000" dirty="0" smtClean="0"/>
              <a:t>-HXMT joined the IPN, and played an important role</a:t>
            </a:r>
            <a:r>
              <a:rPr lang="en-US" altLang="zh-CN" sz="2000" dirty="0"/>
              <a:t>.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89034A4-3D1B-4ABC-98E0-2DB0661B4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2C3B4F-7D01-434F-BB6A-7E211E60CE18}" type="slidenum">
              <a:rPr lang="en-US" altLang="zh-CN" smtClean="0"/>
              <a:pPr/>
              <a:t>18</a:t>
            </a:fld>
            <a:r>
              <a:rPr lang="en-US" altLang="zh-CN"/>
              <a:t>/31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71159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5FC50F-0477-4C19-92CC-FFE6F2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GW EM observations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E058F3B-71C7-46DB-B89F-6079EDD7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2508586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Monitored 6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GW triggers</a:t>
            </a:r>
          </a:p>
          <a:p>
            <a:pPr lvl="1"/>
            <a:r>
              <a:rPr lang="en-US" altLang="zh-CN" sz="1800" dirty="0" smtClean="0"/>
              <a:t>Reported observation results in LVC GCNs</a:t>
            </a:r>
            <a:endParaRPr lang="en-US" altLang="zh-CN" sz="1800" dirty="0"/>
          </a:p>
          <a:p>
            <a:r>
              <a:rPr lang="en-US" altLang="zh-CN" sz="2000" b="1" dirty="0">
                <a:solidFill>
                  <a:srgbClr val="0000FF"/>
                </a:solidFill>
              </a:rPr>
              <a:t>Monitored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the first BNS </a:t>
            </a:r>
            <a:r>
              <a:rPr lang="en-US" altLang="zh-CN" sz="2000" b="1" dirty="0">
                <a:solidFill>
                  <a:srgbClr val="0000FF"/>
                </a:solidFill>
              </a:rPr>
              <a:t>GW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event GW170817</a:t>
            </a:r>
            <a:endParaRPr lang="en-US" altLang="zh-CN" sz="2000" b="1" dirty="0">
              <a:solidFill>
                <a:srgbClr val="0000FF"/>
              </a:solidFill>
            </a:endParaRPr>
          </a:p>
          <a:p>
            <a:pPr lvl="1"/>
            <a:r>
              <a:rPr lang="en-US" altLang="zh-CN" sz="1800" dirty="0" smtClean="0"/>
              <a:t>GRB170817A was not detected in MeV range, including HXMT</a:t>
            </a:r>
          </a:p>
          <a:p>
            <a:pPr lvl="1"/>
            <a:r>
              <a:rPr lang="en-US" altLang="zh-CN" sz="1800" dirty="0"/>
              <a:t>S</a:t>
            </a:r>
            <a:r>
              <a:rPr lang="en-US" altLang="zh-CN" sz="1800" dirty="0" smtClean="0"/>
              <a:t>tringent </a:t>
            </a:r>
            <a:r>
              <a:rPr lang="en-US" altLang="zh-CN" sz="1800" dirty="0"/>
              <a:t>upper limit constraint between 200 keV to 5 MeV</a:t>
            </a:r>
          </a:p>
          <a:p>
            <a:pPr lvl="1"/>
            <a:r>
              <a:rPr lang="en-US" altLang="zh-CN" sz="1800" dirty="0"/>
              <a:t>Joined the </a:t>
            </a:r>
            <a:r>
              <a:rPr lang="en-US" altLang="zh-CN" sz="1800" dirty="0" smtClean="0"/>
              <a:t>MMA paper and published detailed results in Science China</a:t>
            </a:r>
            <a:endParaRPr lang="en-US" altLang="zh-CN" sz="1800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3D3C57D-7D2E-45A9-AED2-EB4EA958C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61" y="3212976"/>
            <a:ext cx="2481903" cy="351709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6A01228-A661-4DC9-B91A-7FAB34519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2C3B4F-7D01-434F-BB6A-7E211E60CE18}" type="slidenum">
              <a:rPr lang="en-US" altLang="zh-CN" smtClean="0"/>
              <a:pPr/>
              <a:t>19</a:t>
            </a:fld>
            <a:endParaRPr lang="zh-CN" altLang="zh-CN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" y="3140967"/>
            <a:ext cx="5649069" cy="356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0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Introduction of the </a:t>
            </a:r>
            <a:r>
              <a:rPr lang="en-US" altLang="zh-CN" i="1" dirty="0" smtClean="0">
                <a:solidFill>
                  <a:schemeClr val="bg1">
                    <a:lumMod val="65000"/>
                  </a:schemeClr>
                </a:solidFill>
              </a:rPr>
              <a:t>Insight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-HXMT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How</a:t>
            </a:r>
            <a:r>
              <a:rPr lang="en-US" altLang="zh-CN" dirty="0" smtClean="0"/>
              <a:t> does HXMT detect GRBs (GW EM, etc.)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Progress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GRB Data and Software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Calibration (</a:t>
            </a:r>
            <a:r>
              <a:rPr lang="en-US" altLang="zh-CN" dirty="0" err="1" smtClean="0"/>
              <a:t>Jinyuan</a:t>
            </a:r>
            <a:r>
              <a:rPr lang="en-US" altLang="zh-CN" dirty="0" smtClean="0"/>
              <a:t> LIAO)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GRB, GWGRB (first BNS merger GW170817)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FRB</a:t>
            </a:r>
            <a:r>
              <a:rPr lang="zh-CN" altLang="en-US" dirty="0" smtClean="0"/>
              <a:t>，</a:t>
            </a:r>
            <a:r>
              <a:rPr lang="en-US" altLang="zh-CN" dirty="0" smtClean="0"/>
              <a:t>SFL</a:t>
            </a:r>
            <a:r>
              <a:rPr lang="zh-CN" altLang="en-US" dirty="0" smtClean="0"/>
              <a:t>，</a:t>
            </a:r>
            <a:r>
              <a:rPr lang="en-US" altLang="zh-CN" dirty="0" smtClean="0"/>
              <a:t>others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46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07217"/>
            <a:ext cx="8676456" cy="2393791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Quick response,  reported HXMT observation by LVC GCN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One of the 4 X/gamma telescopes monitored the GW source throughout the trigger time</a:t>
            </a:r>
          </a:p>
          <a:p>
            <a:pPr lvl="1">
              <a:spcBef>
                <a:spcPts val="1000"/>
              </a:spcBef>
            </a:pPr>
            <a:r>
              <a:rPr lang="en-US" altLang="zh-CN" sz="1600" i="1" dirty="0" smtClean="0">
                <a:cs typeface="Times New Roman" panose="02020603050405020304" pitchFamily="18" charset="0"/>
              </a:rPr>
              <a:t>Fermi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/GBM</a:t>
            </a:r>
            <a:r>
              <a:rPr lang="en-US" altLang="zh-CN" sz="1600" dirty="0">
                <a:cs typeface="Times New Roman" panose="02020603050405020304" pitchFamily="18" charset="0"/>
              </a:rPr>
              <a:t>, SPI-ACS, </a:t>
            </a:r>
            <a:r>
              <a:rPr lang="en-US" altLang="zh-CN" sz="1600" dirty="0" err="1">
                <a:cs typeface="Times New Roman" panose="02020603050405020304" pitchFamily="18" charset="0"/>
              </a:rPr>
              <a:t>Konus</a:t>
            </a:r>
            <a:r>
              <a:rPr lang="en-US" altLang="zh-CN" sz="1600" dirty="0">
                <a:cs typeface="Times New Roman" panose="02020603050405020304" pitchFamily="18" charset="0"/>
              </a:rPr>
              <a:t>-</a:t>
            </a:r>
            <a:r>
              <a:rPr lang="en-US" altLang="zh-CN" sz="1600" i="1" dirty="0">
                <a:cs typeface="Times New Roman" panose="02020603050405020304" pitchFamily="18" charset="0"/>
              </a:rPr>
              <a:t>Wind</a:t>
            </a:r>
            <a:r>
              <a:rPr lang="en-US" altLang="zh-CN" sz="1600" dirty="0">
                <a:cs typeface="Times New Roman" panose="02020603050405020304" pitchFamily="18" charset="0"/>
              </a:rPr>
              <a:t>, </a:t>
            </a:r>
            <a:r>
              <a:rPr lang="en-US" altLang="zh-CN" sz="1600" i="1" dirty="0" smtClean="0">
                <a:cs typeface="Times New Roman" panose="02020603050405020304" pitchFamily="18" charset="0"/>
              </a:rPr>
              <a:t>Insight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-HMXT</a:t>
            </a:r>
          </a:p>
          <a:p>
            <a:pPr lvl="1">
              <a:spcBef>
                <a:spcPts val="1000"/>
              </a:spcBef>
            </a:pPr>
            <a:r>
              <a:rPr lang="en-US" altLang="zh-CN" sz="1600" dirty="0" smtClean="0">
                <a:cs typeface="Times New Roman" panose="02020603050405020304" pitchFamily="18" charset="0"/>
              </a:rPr>
              <a:t>HXMT has the largest eff. Area &amp; time resolution in MeV</a:t>
            </a: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Reported observation results in main context</a:t>
            </a:r>
            <a:r>
              <a:rPr lang="en-US" altLang="zh-CN" sz="2000" dirty="0"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and table of MMA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i="1" dirty="0" smtClean="0">
                <a:cs typeface="Times New Roman" panose="02020603050405020304" pitchFamily="18" charset="0"/>
              </a:rPr>
              <a:t>Insight</a:t>
            </a:r>
            <a:r>
              <a:rPr lang="en-US" altLang="zh-CN" sz="3200" dirty="0" smtClean="0">
                <a:cs typeface="Times New Roman" panose="02020603050405020304" pitchFamily="18" charset="0"/>
              </a:rPr>
              <a:t>-HXMT joined the MMA paper</a:t>
            </a:r>
            <a:endParaRPr lang="zh-CN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6"/>
          <a:stretch/>
        </p:blipFill>
        <p:spPr bwMode="auto">
          <a:xfrm>
            <a:off x="1979712" y="3573016"/>
            <a:ext cx="5511862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851920" y="4509120"/>
            <a:ext cx="144016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9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67079" y="1163033"/>
            <a:ext cx="8928993" cy="72340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Monitored the GW around T0 in microsecond with ~1000 cm</a:t>
            </a:r>
            <a:r>
              <a:rPr lang="en-US" altLang="zh-CN" sz="2000" baseline="30000" dirty="0" smtClean="0"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Helped to confirm the weak and soft properties of the GRB170817A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0034" y="-27384"/>
            <a:ext cx="8072494" cy="725470"/>
          </a:xfrm>
        </p:spPr>
        <p:txBody>
          <a:bodyPr>
            <a:noAutofit/>
          </a:bodyPr>
          <a:lstStyle/>
          <a:p>
            <a:r>
              <a:rPr lang="en-US" altLang="zh-CN" sz="2800" b="1" i="1" dirty="0" smtClean="0">
                <a:cs typeface="Times New Roman" panose="02020603050405020304" pitchFamily="18" charset="0"/>
              </a:rPr>
              <a:t>Insight</a:t>
            </a:r>
            <a:r>
              <a:rPr lang="en-US" altLang="zh-CN" sz="2800" b="1" dirty="0" smtClean="0">
                <a:cs typeface="Times New Roman" panose="02020603050405020304" pitchFamily="18" charset="0"/>
              </a:rPr>
              <a:t>-HXMT observations of GW170817</a:t>
            </a:r>
            <a:endParaRPr lang="zh-CN" altLang="en-US" sz="2800" b="1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21</a:t>
            </a:fld>
            <a:endParaRPr lang="zh-CN" altLang="en-US" dirty="0"/>
          </a:p>
        </p:txBody>
      </p:sp>
      <p:pic>
        <p:nvPicPr>
          <p:cNvPr id="10243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2321117"/>
            <a:ext cx="3269219" cy="19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10" y="2276872"/>
            <a:ext cx="3856473" cy="22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860456" y="2041103"/>
            <a:ext cx="2355108" cy="3077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Monitored the entire GW area</a:t>
            </a:r>
            <a:endParaRPr lang="zh-CN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5776" y="620688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T. P. Li, 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et al, Sci</a:t>
            </a:r>
            <a:r>
              <a:rPr lang="en-US" altLang="zh-CN" sz="1600" b="1" dirty="0">
                <a:solidFill>
                  <a:srgbClr val="0000FF"/>
                </a:solidFill>
              </a:rPr>
              <a:t>. China-Phys. Mech. Astron. 61(3), 031011 (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2018)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5" y="4293096"/>
            <a:ext cx="3160485" cy="247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>
          <a:xfrm>
            <a:off x="5364088" y="1978967"/>
            <a:ext cx="2808312" cy="3077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Light curve around GW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trigger time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11" y="4545089"/>
            <a:ext cx="3850645" cy="2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4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Scanning for the afterglow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22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347864" y="2420888"/>
            <a:ext cx="194421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8762826" cy="40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778827" y="5445224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Due to the sun angle constraint, the GW</a:t>
            </a:r>
            <a:r>
              <a:rPr lang="en-US" altLang="zh-CN" sz="24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source region was not covered.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411760" y="4581128"/>
            <a:ext cx="144016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2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0256C6-DBA1-411B-BB39-EE349840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-27384"/>
            <a:ext cx="8072494" cy="725470"/>
          </a:xfrm>
        </p:spPr>
        <p:txBody>
          <a:bodyPr>
            <a:noAutofit/>
          </a:bodyPr>
          <a:lstStyle/>
          <a:p>
            <a:r>
              <a:rPr lang="en-US" altLang="zh-CN" sz="2800" b="1" dirty="0"/>
              <a:t>Calibration with Crab pulsar for GW170817</a:t>
            </a:r>
            <a:endParaRPr lang="zh-CN" altLang="en-US" sz="2800" b="1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B809E1B-644E-4119-AD51-16A65ADDA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44" y="1412776"/>
            <a:ext cx="4376756" cy="40324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5816A73-12E4-4B1A-9225-4AB2C2CC8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50" y="1431837"/>
            <a:ext cx="1567723" cy="11757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6F49EBBC-F058-4A1C-A675-BBAD44D4C995}"/>
              </a:ext>
            </a:extLst>
          </p:cNvPr>
          <p:cNvSpPr txBox="1"/>
          <p:nvPr/>
        </p:nvSpPr>
        <p:spPr>
          <a:xfrm>
            <a:off x="4866545" y="4651216"/>
            <a:ext cx="4107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</a:rPr>
              <a:t>Pulse profile of Crab in GRB monitor (</a:t>
            </a:r>
            <a:r>
              <a:rPr lang="en-US" altLang="zh-CN" dirty="0" err="1">
                <a:latin typeface="+mn-lt"/>
              </a:rPr>
              <a:t>CsI</a:t>
            </a:r>
            <a:r>
              <a:rPr lang="en-US" altLang="zh-CN" dirty="0">
                <a:latin typeface="+mn-lt"/>
              </a:rPr>
              <a:t>)</a:t>
            </a:r>
            <a:endParaRPr lang="zh-CN" altLang="en-US" dirty="0">
              <a:latin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EE9B63A-60DF-41FF-9224-DD70E0B20BF4}"/>
              </a:ext>
            </a:extLst>
          </p:cNvPr>
          <p:cNvSpPr txBox="1"/>
          <p:nvPr/>
        </p:nvSpPr>
        <p:spPr>
          <a:xfrm>
            <a:off x="642459" y="5698417"/>
            <a:ext cx="7848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Dedicated calibration observation: pulsar set in the same incident direction as GW170817</a:t>
            </a:r>
            <a:endParaRPr lang="zh-CN" altLang="en-US" dirty="0">
              <a:latin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24AB1EE1-B319-456D-A589-75AFC2BAD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2C3B4F-7D01-434F-BB6A-7E211E60CE18}" type="slidenum">
              <a:rPr lang="en-US" altLang="zh-CN" smtClean="0"/>
              <a:pPr/>
              <a:t>23</a:t>
            </a:fld>
            <a:r>
              <a:rPr lang="en-US" altLang="zh-CN"/>
              <a:t>/31</a:t>
            </a:r>
            <a:endParaRPr lang="zh-CN" altLang="zh-CN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56" y="1396777"/>
            <a:ext cx="4097895" cy="320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2555776" y="620688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T. P. Li, 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et al, Sci</a:t>
            </a:r>
            <a:r>
              <a:rPr lang="en-US" altLang="zh-CN" sz="1600" b="1" dirty="0">
                <a:solidFill>
                  <a:srgbClr val="0000FF"/>
                </a:solidFill>
              </a:rPr>
              <a:t>. China-Phys. Mech. Astron. 61(3), 031011 (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2018)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9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67079" y="1196752"/>
            <a:ext cx="8928993" cy="125785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Upper limits for Band, Compton, PL models</a:t>
            </a: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Best </a:t>
            </a:r>
            <a:r>
              <a:rPr lang="en-US" altLang="zh-CN" sz="2000" dirty="0">
                <a:cs typeface="Times New Roman" panose="02020603050405020304" pitchFamily="18" charset="0"/>
              </a:rPr>
              <a:t>constraints for any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HE </a:t>
            </a:r>
            <a:r>
              <a:rPr lang="en-US" altLang="zh-CN" sz="2000" dirty="0">
                <a:cs typeface="Times New Roman" panose="02020603050405020304" pitchFamily="18" charset="0"/>
              </a:rPr>
              <a:t>emission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from </a:t>
            </a:r>
            <a:r>
              <a:rPr lang="en-US" altLang="zh-CN" sz="2000" dirty="0">
                <a:cs typeface="Times New Roman" panose="02020603050405020304" pitchFamily="18" charset="0"/>
              </a:rPr>
              <a:t>the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GW170817</a:t>
            </a:r>
          </a:p>
          <a:p>
            <a:pPr lvl="1">
              <a:spcBef>
                <a:spcPts val="1000"/>
              </a:spcBef>
            </a:pPr>
            <a:r>
              <a:rPr lang="en-US" altLang="zh-CN" sz="1600" dirty="0" smtClean="0">
                <a:cs typeface="Times New Roman" panose="02020603050405020304" pitchFamily="18" charset="0"/>
              </a:rPr>
              <a:t>GRB170817A</a:t>
            </a:r>
          </a:p>
          <a:p>
            <a:pPr lvl="1">
              <a:spcBef>
                <a:spcPts val="1000"/>
              </a:spcBef>
            </a:pPr>
            <a:r>
              <a:rPr lang="en-US" altLang="zh-CN" sz="1600" dirty="0" smtClean="0">
                <a:cs typeface="Times New Roman" panose="02020603050405020304" pitchFamily="18" charset="0"/>
              </a:rPr>
              <a:t>Potential precursor, extended emission</a:t>
            </a:r>
            <a:endParaRPr lang="en-US" altLang="zh-CN" sz="1600" dirty="0"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0034" y="-27384"/>
            <a:ext cx="8072494" cy="725470"/>
          </a:xfrm>
        </p:spPr>
        <p:txBody>
          <a:bodyPr>
            <a:noAutofit/>
          </a:bodyPr>
          <a:lstStyle/>
          <a:p>
            <a:r>
              <a:rPr lang="en-US" altLang="zh-CN" sz="2800" b="1" i="1" dirty="0" smtClean="0">
                <a:cs typeface="Times New Roman" panose="02020603050405020304" pitchFamily="18" charset="0"/>
              </a:rPr>
              <a:t>Insight</a:t>
            </a:r>
            <a:r>
              <a:rPr lang="en-US" altLang="zh-CN" sz="2800" b="1" dirty="0" smtClean="0">
                <a:cs typeface="Times New Roman" panose="02020603050405020304" pitchFamily="18" charset="0"/>
              </a:rPr>
              <a:t>-HXMT observations of GW170817</a:t>
            </a:r>
            <a:endParaRPr lang="zh-CN" altLang="en-US" sz="2800" b="1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24</a:t>
            </a:fld>
            <a:endParaRPr lang="zh-CN" altLang="en-US" dirty="0"/>
          </a:p>
        </p:txBody>
      </p:sp>
      <p:pic>
        <p:nvPicPr>
          <p:cNvPr id="10245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5981"/>
            <a:ext cx="8135485" cy="295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2659743" y="6073551"/>
            <a:ext cx="3784465" cy="3077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Upper limits (3 sigma) for  </a:t>
            </a:r>
            <a:r>
              <a:rPr lang="en-US" altLang="zh-CN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Comptonized</a:t>
            </a:r>
            <a:r>
              <a:rPr lang="en-US" altLang="zh-CN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models</a:t>
            </a:r>
            <a:endParaRPr lang="zh-CN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5776" y="620688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T. P. Li, 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et al, Sci</a:t>
            </a:r>
            <a:r>
              <a:rPr lang="en-US" altLang="zh-CN" sz="1600" b="1" dirty="0">
                <a:solidFill>
                  <a:srgbClr val="0000FF"/>
                </a:solidFill>
              </a:rPr>
              <a:t>. China-Phys. Mech. Astron. 61(3), 031011 (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2018)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Searching for HE emission of FRB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25</a:t>
            </a:fld>
            <a:endParaRPr lang="zh-CN" altLang="en-US" dirty="0"/>
          </a:p>
        </p:txBody>
      </p:sp>
      <p:pic>
        <p:nvPicPr>
          <p:cNvPr id="14338" name="图片 15" descr="屏幕快照%202018-03-05%2001.22.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086"/>
            <a:ext cx="444658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片 16" descr="屏幕快照%202018-03-05%2001.23.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671116"/>
            <a:ext cx="487045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 rot="19495027">
            <a:off x="4691235" y="2264093"/>
            <a:ext cx="40350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solidFill>
                  <a:srgbClr val="00B050"/>
                </a:solidFill>
              </a:rPr>
              <a:t>Preliminary</a:t>
            </a:r>
            <a:endParaRPr lang="zh-CN" alt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18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26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DE0256C6-DBA1-411B-BB39-EE349840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Autofit/>
          </a:bodyPr>
          <a:lstStyle/>
          <a:p>
            <a:r>
              <a:rPr lang="en-US" altLang="zh-CN" sz="4400" dirty="0" smtClean="0"/>
              <a:t>Summary</a:t>
            </a:r>
            <a:endParaRPr lang="zh-CN" altLang="en-US" sz="4400" dirty="0"/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1520" y="1081550"/>
            <a:ext cx="8784976" cy="515576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Insight-HXMT works great since the launch on June 15, 2017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Extended to monitor GRBs (timing, spectrum, localization)</a:t>
            </a:r>
          </a:p>
          <a:p>
            <a:pPr lvl="1">
              <a:spcBef>
                <a:spcPts val="1000"/>
              </a:spcBef>
            </a:pPr>
            <a:r>
              <a:rPr lang="en-US" altLang="zh-CN" sz="1800" dirty="0" smtClean="0">
                <a:cs typeface="Times New Roman" panose="02020603050405020304" pitchFamily="18" charset="0"/>
              </a:rPr>
              <a:t>Largest effective area (~1000 cm</a:t>
            </a:r>
            <a:r>
              <a:rPr lang="en-US" altLang="zh-CN" sz="1800" baseline="30000" dirty="0" smtClean="0">
                <a:cs typeface="Times New Roman" panose="02020603050405020304" pitchFamily="18" charset="0"/>
              </a:rPr>
              <a:t>2</a:t>
            </a:r>
            <a:r>
              <a:rPr lang="en-US" altLang="zh-CN" sz="1800" dirty="0" smtClean="0">
                <a:cs typeface="Times New Roman" panose="02020603050405020304" pitchFamily="18" charset="0"/>
              </a:rPr>
              <a:t>) around 100s </a:t>
            </a:r>
            <a:r>
              <a:rPr lang="en-US" altLang="zh-CN" sz="1800" dirty="0" err="1" smtClean="0">
                <a:cs typeface="Times New Roman" panose="02020603050405020304" pitchFamily="18" charset="0"/>
              </a:rPr>
              <a:t>keV</a:t>
            </a:r>
            <a:r>
              <a:rPr lang="en-US" altLang="zh-CN" sz="1800" dirty="0" smtClean="0">
                <a:cs typeface="Times New Roman" panose="02020603050405020304" pitchFamily="18" charset="0"/>
              </a:rPr>
              <a:t> to 10s MeV</a:t>
            </a:r>
          </a:p>
          <a:p>
            <a:pPr>
              <a:spcBef>
                <a:spcPts val="10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GRB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data products are producing, but with data gaps</a:t>
            </a: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GRB software (LC, spectrum, localization) are developing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zh-CN" sz="2000" dirty="0">
                <a:cs typeface="Times New Roman" panose="02020603050405020304" pitchFamily="18" charset="0"/>
              </a:rPr>
              <a:t>C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alibration for GRB observation (satellite mass model!) is ongoing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&gt;60 GRBs in 8 months (2017/7-2018/2), ~100 GRBs/year</a:t>
            </a:r>
          </a:p>
          <a:p>
            <a:pPr lvl="1">
              <a:spcBef>
                <a:spcPts val="1000"/>
              </a:spcBef>
            </a:pPr>
            <a:r>
              <a:rPr lang="en-US" altLang="zh-CN" sz="1800" dirty="0" smtClean="0">
                <a:cs typeface="Times New Roman" panose="02020603050405020304" pitchFamily="18" charset="0"/>
              </a:rPr>
              <a:t>High statistics, great for timing and spectral</a:t>
            </a:r>
          </a:p>
          <a:p>
            <a:pPr lvl="1">
              <a:spcBef>
                <a:spcPts val="1000"/>
              </a:spcBef>
            </a:pPr>
            <a:r>
              <a:rPr lang="en-US" altLang="zh-CN" sz="1800" dirty="0" smtClean="0">
                <a:cs typeface="Times New Roman" panose="02020603050405020304" pitchFamily="18" charset="0"/>
              </a:rPr>
              <a:t>Joined the GCN, IPN, contributing to the community</a:t>
            </a: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Monitored 6 GW events, including the first BNS merger GW170817</a:t>
            </a:r>
          </a:p>
          <a:p>
            <a:pPr>
              <a:spcBef>
                <a:spcPts val="1000"/>
              </a:spcBef>
            </a:pPr>
            <a:r>
              <a:rPr lang="en-US" altLang="zh-CN" sz="2000" dirty="0" smtClean="0">
                <a:cs typeface="Times New Roman" panose="02020603050405020304" pitchFamily="18" charset="0"/>
              </a:rPr>
              <a:t>Searching for gamma-ray counterpart of FRBs, HENs. Detected Solar Flares. Searching for Terrestrial gamma-ray Flashes</a:t>
            </a:r>
          </a:p>
          <a:p>
            <a:pPr>
              <a:spcBef>
                <a:spcPts val="1000"/>
              </a:spcBef>
            </a:pPr>
            <a:endParaRPr lang="en-US" altLang="zh-CN" sz="2000" dirty="0" smtClean="0"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0734" y="6093294"/>
            <a:ext cx="292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1000"/>
              </a:spcBef>
            </a:pPr>
            <a:r>
              <a:rPr lang="en-US" altLang="zh-CN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281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" y="-1"/>
            <a:ext cx="9144218" cy="694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40152" y="1844824"/>
            <a:ext cx="3120044" cy="100811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200" i="1" dirty="0" smtClean="0"/>
              <a:t>Insight</a:t>
            </a:r>
            <a:r>
              <a:rPr lang="en-US" altLang="zh-CN" sz="3200" dirty="0" smtClean="0"/>
              <a:t>-HXMT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611560" y="1268760"/>
            <a:ext cx="2664296" cy="20162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l"/>
            <a:r>
              <a:rPr lang="en-US" altLang="zh-CN" sz="3200" dirty="0" smtClean="0"/>
              <a:t>H</a:t>
            </a:r>
            <a:r>
              <a:rPr lang="en-US" altLang="zh-CN" sz="3200" dirty="0" smtClean="0">
                <a:solidFill>
                  <a:srgbClr val="0000FF"/>
                </a:solidFill>
              </a:rPr>
              <a:t>ard</a:t>
            </a:r>
          </a:p>
          <a:p>
            <a:pPr algn="l"/>
            <a:r>
              <a:rPr lang="en-US" altLang="zh-CN" sz="3200" dirty="0" smtClean="0"/>
              <a:t>X</a:t>
            </a:r>
            <a:r>
              <a:rPr lang="en-US" altLang="zh-CN" sz="3200" dirty="0" smtClean="0">
                <a:solidFill>
                  <a:srgbClr val="0000FF"/>
                </a:solidFill>
              </a:rPr>
              <a:t>-ray </a:t>
            </a:r>
            <a:r>
              <a:rPr lang="en-US" altLang="zh-CN" sz="3200" dirty="0" smtClean="0"/>
              <a:t>M</a:t>
            </a:r>
            <a:r>
              <a:rPr lang="en-US" altLang="zh-CN" sz="3200" dirty="0" smtClean="0">
                <a:solidFill>
                  <a:srgbClr val="0000FF"/>
                </a:solidFill>
              </a:rPr>
              <a:t>odulation </a:t>
            </a:r>
            <a:r>
              <a:rPr lang="en-US" altLang="zh-CN" sz="3200" dirty="0" smtClean="0"/>
              <a:t>T</a:t>
            </a:r>
            <a:r>
              <a:rPr lang="en-US" altLang="zh-CN" sz="3200" dirty="0" smtClean="0">
                <a:solidFill>
                  <a:srgbClr val="0000FF"/>
                </a:solidFill>
              </a:rPr>
              <a:t>elescope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History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pic>
        <p:nvPicPr>
          <p:cNvPr id="3074" name="Picture 2" descr="E:\CloudStorage\IHEPBox\myMissions\HXMT\科普\交付前合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76" y="1188707"/>
            <a:ext cx="3103496" cy="23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85" y="3958555"/>
            <a:ext cx="265796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139952" y="6084004"/>
            <a:ext cx="432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2017.6.15 Launched in </a:t>
            </a:r>
            <a:r>
              <a:rPr lang="en-US" altLang="zh-CN" dirty="0" err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Jiuquan</a:t>
            </a:r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China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0183"/>
            <a:ext cx="1728192" cy="23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699792" y="3563724"/>
            <a:ext cx="3850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1994 first proposal,  2011 funded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 rotWithShape="1">
          <a:blip r:embed="rId5"/>
          <a:srcRect l="11564" r="9510"/>
          <a:stretch/>
        </p:blipFill>
        <p:spPr bwMode="auto">
          <a:xfrm>
            <a:off x="176790" y="1200184"/>
            <a:ext cx="2382520" cy="2265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矩形 9"/>
          <p:cNvSpPr/>
          <p:nvPr/>
        </p:nvSpPr>
        <p:spPr>
          <a:xfrm>
            <a:off x="35496" y="3563724"/>
            <a:ext cx="2747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1970-80s balloon flight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6" name="Picture 2" descr="https://timgsa.baidu.com/timg?image&amp;quality=80&amp;size=b9999_10000&amp;sec=1509734054953&amp;di=403068f773d6ce4400f2d2e43aed4c97&amp;imgtype=0&amp;src=http%3A%2F%2Fd.hiphotos.baidu.com%2Fbaike%2Fpic%2Fitem%2Fe1fe9925bc315c60bf6f54998bb1cb13485477c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20" y="4016847"/>
            <a:ext cx="1246232" cy="16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28636" y="5733256"/>
            <a:ext cx="35205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honor of </a:t>
            </a:r>
          </a:p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何泽慧 </a:t>
            </a:r>
            <a:r>
              <a:rPr lang="en-US" altLang="zh-CN" dirty="0">
                <a:solidFill>
                  <a:srgbClr val="0000FF"/>
                </a:solidFill>
              </a:rPr>
              <a:t>Ho </a:t>
            </a:r>
            <a:r>
              <a:rPr lang="en-US" altLang="zh-CN" dirty="0" err="1">
                <a:solidFill>
                  <a:srgbClr val="0000FF"/>
                </a:solidFill>
              </a:rPr>
              <a:t>Zah-wei</a:t>
            </a:r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(1914-2011)</a:t>
            </a:r>
          </a:p>
          <a:p>
            <a:pPr algn="ctr"/>
            <a:r>
              <a:rPr lang="zh-CN" altLang="en-US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“慧眼” </a:t>
            </a:r>
            <a:r>
              <a:rPr lang="en-US" altLang="zh-CN" i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Insight</a:t>
            </a:r>
            <a:endParaRPr lang="zh-CN" altLang="en-US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25590" y="3563724"/>
            <a:ext cx="167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Prof. Ti-Pei Li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/>
          <a:stretch/>
        </p:blipFill>
        <p:spPr bwMode="auto">
          <a:xfrm>
            <a:off x="6145495" y="3933056"/>
            <a:ext cx="269603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6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70520"/>
            <a:ext cx="8229600" cy="838200"/>
          </a:xfrm>
        </p:spPr>
        <p:txBody>
          <a:bodyPr/>
          <a:lstStyle/>
          <a:p>
            <a:r>
              <a:rPr lang="en-US" altLang="zh-CN" dirty="0" smtClean="0"/>
              <a:t>Core sciences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2232248"/>
          </a:xfrm>
        </p:spPr>
        <p:txBody>
          <a:bodyPr/>
          <a:lstStyle/>
          <a:p>
            <a:r>
              <a:rPr lang="en-US" altLang="zh-CN" sz="2000" dirty="0" smtClean="0"/>
              <a:t>Galactic plane scan and monitor survey for more weak &amp; short transient sources in very wide energy band (1-250 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)</a:t>
            </a:r>
            <a:endParaRPr lang="en-US" altLang="zh-CN" sz="2000" dirty="0"/>
          </a:p>
          <a:p>
            <a:r>
              <a:rPr lang="en-US" altLang="zh-CN" sz="2000" dirty="0" smtClean="0"/>
              <a:t>Pointed observations</a:t>
            </a:r>
            <a:r>
              <a:rPr lang="en-US" altLang="zh-CN" sz="2000" dirty="0"/>
              <a:t>: High statistics study of bright </a:t>
            </a:r>
            <a:r>
              <a:rPr lang="en-US" altLang="zh-CN" sz="2000" dirty="0" smtClean="0"/>
              <a:t>sources and Long-term high cadence monitoring of XRB outbursts</a:t>
            </a:r>
            <a:endParaRPr lang="en-US" altLang="zh-CN" sz="2000" dirty="0"/>
          </a:p>
          <a:p>
            <a:r>
              <a:rPr lang="en-US" altLang="zh-CN" sz="2000" dirty="0"/>
              <a:t>M</a:t>
            </a:r>
            <a:r>
              <a:rPr lang="en-US" altLang="zh-CN" sz="2000" dirty="0" smtClean="0"/>
              <a:t>ulti-wavelength </a:t>
            </a:r>
            <a:r>
              <a:rPr lang="en-US" altLang="zh-CN" sz="2000" dirty="0"/>
              <a:t>O</a:t>
            </a:r>
            <a:r>
              <a:rPr lang="en-US" altLang="zh-CN" sz="2000" dirty="0" smtClean="0"/>
              <a:t>bservations with other telescopes</a:t>
            </a:r>
            <a:endParaRPr lang="en-US" altLang="zh-CN" sz="2000" dirty="0"/>
          </a:p>
          <a:p>
            <a:r>
              <a:rPr lang="en-US" altLang="zh-CN" sz="2400" dirty="0" smtClean="0">
                <a:solidFill>
                  <a:srgbClr val="0000FF"/>
                </a:solidFill>
              </a:rPr>
              <a:t>【</a:t>
            </a:r>
            <a:r>
              <a:rPr lang="en-US" altLang="zh-CN" sz="2400" dirty="0" err="1">
                <a:solidFill>
                  <a:srgbClr val="0000FF"/>
                </a:solidFill>
              </a:rPr>
              <a:t>E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xtended】GRBs</a:t>
            </a:r>
            <a:r>
              <a:rPr lang="en-US" altLang="zh-CN" sz="2400" dirty="0" smtClean="0">
                <a:solidFill>
                  <a:srgbClr val="0000FF"/>
                </a:solidFill>
              </a:rPr>
              <a:t> and GW EM, HEN, FRB, etc.</a:t>
            </a:r>
            <a:endParaRPr lang="zh-CN" altLang="en-US" sz="1600" dirty="0"/>
          </a:p>
        </p:txBody>
      </p:sp>
      <p:pic>
        <p:nvPicPr>
          <p:cNvPr id="4" name="Picture 6" descr="starjetwind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" y="3933056"/>
            <a:ext cx="3460368" cy="20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31902"/>
              </p:ext>
            </p:extLst>
          </p:nvPr>
        </p:nvGraphicFramePr>
        <p:xfrm>
          <a:off x="4035004" y="3933056"/>
          <a:ext cx="1695679" cy="201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r:id="rId4" imgW="3780952" imgH="4486901" progId="">
                  <p:embed/>
                </p:oleObj>
              </mc:Choice>
              <mc:Fallback>
                <p:oleObj r:id="rId4" imgW="3780952" imgH="44869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004" y="3933056"/>
                        <a:ext cx="1695679" cy="201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http://att.kidblog.cn/xm/201411/27/1405779_1417073037EEM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4" y="3933056"/>
            <a:ext cx="2822996" cy="20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5344"/>
            <a:ext cx="213360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06CEA0-A585-442F-A5F6-80740CEF7941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255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Payload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pic>
        <p:nvPicPr>
          <p:cNvPr id="3075" name="Picture 3" descr="E:\CloudStorage\IHEPBox\myMissions\HXMT\科普\HXM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8" y="1124744"/>
            <a:ext cx="3841436" cy="29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9513" y="4509120"/>
            <a:ext cx="8856984" cy="1785104"/>
          </a:xfrm>
          <a:prstGeom prst="rect">
            <a:avLst/>
          </a:prstGeom>
          <a:noFill/>
          <a:ln w="19050"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Payloads</a:t>
            </a:r>
            <a:r>
              <a:rPr lang="en-US" altLang="zh-CN" sz="2000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HE, ME (5-30 </a:t>
            </a:r>
            <a:r>
              <a:rPr lang="en-US" altLang="zh-CN" sz="2000" b="1" dirty="0" err="1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sz="2000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), LE (1-15 </a:t>
            </a:r>
            <a:r>
              <a:rPr lang="en-US" altLang="zh-CN" sz="2000" b="1" dirty="0" err="1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sz="2000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CN" sz="2000" dirty="0">
              <a:solidFill>
                <a:srgbClr val="0066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HE normal</a:t>
            </a:r>
            <a:r>
              <a:rPr lang="en-US" altLang="zh-CN" sz="20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20 </a:t>
            </a:r>
            <a:r>
              <a:rPr lang="en-US" altLang="zh-CN" sz="20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– 250 </a:t>
            </a:r>
            <a:r>
              <a:rPr lang="en-US" altLang="zh-CN" sz="2000" dirty="0" err="1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sz="20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2000" dirty="0" err="1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NaI</a:t>
            </a:r>
            <a:r>
              <a:rPr lang="en-US" altLang="zh-CN" sz="20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CN" sz="2000" dirty="0">
              <a:solidFill>
                <a:srgbClr val="0066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Localization</a:t>
            </a:r>
            <a:r>
              <a:rPr lang="en-US" altLang="zh-CN" sz="2000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collimator (non-focusing</a:t>
            </a:r>
            <a:r>
              <a:rPr lang="en-US" altLang="zh-CN" sz="2000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CN" sz="2000" b="1" dirty="0" smtClean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Obs. modes</a:t>
            </a:r>
            <a:r>
              <a:rPr lang="en-US" altLang="zh-CN" sz="2000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P</a:t>
            </a:r>
            <a:r>
              <a:rPr lang="en-US" altLang="zh-CN" sz="2000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ointed</a:t>
            </a:r>
            <a:r>
              <a:rPr lang="en-US" altLang="zh-CN" sz="2000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Scanning, 	   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Both modes using collimator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GRB obs.</a:t>
            </a:r>
            <a:r>
              <a:rPr lang="en-US" altLang="zh-CN" sz="20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lang="en-US" altLang="zh-CN" sz="2000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HE </a:t>
            </a:r>
            <a:r>
              <a:rPr lang="en-US" altLang="zh-CN" sz="20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 </a:t>
            </a:r>
            <a:r>
              <a:rPr lang="en-US" altLang="zh-CN" sz="20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– 5000 </a:t>
            </a:r>
            <a:r>
              <a:rPr lang="en-US" altLang="zh-CN" sz="2000" dirty="0" err="1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en-US" altLang="zh-CN" sz="20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</a:t>
            </a:r>
            <a:r>
              <a:rPr lang="en-US" altLang="zh-CN" sz="2000" dirty="0" err="1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CsI</a:t>
            </a:r>
            <a:r>
              <a:rPr lang="en-US" altLang="zh-CN" sz="2000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Without collimator involved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077" name="Picture 5" descr="E:\CloudStorage\IHEPBox\myMissions\HXMT\科普\望远镜照片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96" y="1196752"/>
            <a:ext cx="13681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Low Energy </a:t>
            </a:r>
          </a:p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X-ray Telescope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LE</a:t>
            </a:r>
            <a:endParaRPr lang="zh-CN" altLang="en-US" sz="2000" b="1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1052736"/>
            <a:ext cx="13681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Medium Energy X-ray Telescope</a:t>
            </a:r>
          </a:p>
          <a:p>
            <a:r>
              <a:rPr lang="en-US" altLang="zh-CN" sz="2000" b="1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E</a:t>
            </a:r>
            <a:endParaRPr lang="zh-CN" altLang="en-US" sz="2000" b="1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3398788"/>
            <a:ext cx="13681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High Energy </a:t>
            </a:r>
          </a:p>
          <a:p>
            <a:r>
              <a:rPr lang="en-US" altLang="zh-CN" sz="1200" b="1" dirty="0" smtClean="0">
                <a:solidFill>
                  <a:srgbClr val="3366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X-ray Telescope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HE</a:t>
            </a:r>
            <a:endParaRPr lang="zh-CN" altLang="en-US" sz="2000" b="1" dirty="0" smtClean="0">
              <a:solidFill>
                <a:srgbClr val="FF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Collimator and Field of View (FOV)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r="-1"/>
          <a:stretch/>
        </p:blipFill>
        <p:spPr bwMode="auto">
          <a:xfrm>
            <a:off x="508720" y="2120564"/>
            <a:ext cx="2952328" cy="297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5686" y="3501008"/>
            <a:ext cx="185832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Collimator</a:t>
            </a:r>
          </a:p>
          <a:p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Limiting FOV</a:t>
            </a:r>
          </a:p>
          <a:p>
            <a:endParaRPr lang="zh-CN" altLang="en-US" sz="1600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4653136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Detector</a:t>
            </a:r>
          </a:p>
          <a:p>
            <a:endParaRPr lang="zh-CN" altLang="en-US" sz="1600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988840"/>
            <a:ext cx="2895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Sources  </a:t>
            </a:r>
            <a:r>
              <a:rPr lang="en-US" altLang="zh-CN" sz="2000" dirty="0" smtClean="0">
                <a:solidFill>
                  <a:srgbClr val="FFC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In</a:t>
            </a:r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Out </a:t>
            </a:r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FOV</a:t>
            </a:r>
            <a:endParaRPr lang="zh-CN" altLang="en-US" sz="2000" dirty="0" smtClean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09337"/>
            <a:ext cx="3890947" cy="287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13839"/>
            <a:ext cx="3600400" cy="24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860032" y="5314826"/>
            <a:ext cx="3809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Point spread function (PSF)</a:t>
            </a:r>
          </a:p>
          <a:p>
            <a:r>
              <a:rPr lang="en-US" altLang="zh-CN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altLang="zh-CN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nd FOV for 18 HE detectors</a:t>
            </a:r>
          </a:p>
          <a:p>
            <a:r>
              <a:rPr lang="en-US" altLang="zh-CN" b="1" dirty="0" smtClean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which are arranged in 3 groups</a:t>
            </a:r>
          </a:p>
        </p:txBody>
      </p:sp>
    </p:spTree>
    <p:extLst>
      <p:ext uri="{BB962C8B-B14F-4D97-AF65-F5344CB8AC3E}">
        <p14:creationId xmlns:p14="http://schemas.microsoft.com/office/powerpoint/2010/main" val="341128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24744"/>
            <a:ext cx="4042792" cy="2376264"/>
          </a:xfrm>
        </p:spPr>
        <p:txBody>
          <a:bodyPr/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Original</a:t>
            </a:r>
            <a:endParaRPr lang="en-US" altLang="zh-CN" sz="2400" dirty="0"/>
          </a:p>
          <a:p>
            <a:pPr lvl="1"/>
            <a:r>
              <a:rPr lang="en-US" altLang="zh-CN" sz="2000" dirty="0" smtClean="0"/>
              <a:t>afterglow emission</a:t>
            </a:r>
          </a:p>
          <a:p>
            <a:pPr lvl="1"/>
            <a:r>
              <a:rPr lang="en-US" altLang="zh-CN" sz="2000" dirty="0"/>
              <a:t>LE (0.5-10 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),</a:t>
            </a:r>
          </a:p>
          <a:p>
            <a:pPr lvl="2"/>
            <a:r>
              <a:rPr lang="en-US" altLang="zh-CN" sz="2000" dirty="0" smtClean="0"/>
              <a:t>Scanning, pointed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observe GRB (GW EM)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287" y="1196752"/>
            <a:ext cx="3559145" cy="187220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9850"/>
            <a:ext cx="3582306" cy="27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486634" cy="361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5436096" y="6021288"/>
            <a:ext cx="3131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Scanning for GW170817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6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24744"/>
            <a:ext cx="4042792" cy="2376264"/>
          </a:xfrm>
        </p:spPr>
        <p:txBody>
          <a:bodyPr/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Extended capability</a:t>
            </a:r>
            <a:endParaRPr lang="en-US" altLang="zh-CN" sz="2400" dirty="0" smtClean="0"/>
          </a:p>
          <a:p>
            <a:pPr lvl="1"/>
            <a:r>
              <a:rPr lang="en-US" altLang="zh-CN" sz="2000" dirty="0"/>
              <a:t>prompt </a:t>
            </a:r>
            <a:r>
              <a:rPr lang="en-US" altLang="zh-CN" sz="2000" dirty="0" smtClean="0"/>
              <a:t>emission</a:t>
            </a:r>
          </a:p>
          <a:p>
            <a:pPr lvl="1"/>
            <a:r>
              <a:rPr lang="en-US" altLang="zh-CN" sz="2000" dirty="0" err="1" smtClean="0"/>
              <a:t>CsI</a:t>
            </a:r>
            <a:r>
              <a:rPr lang="en-US" altLang="zh-CN" sz="2000" dirty="0" smtClean="0"/>
              <a:t> detector of HE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observe GRB (GW EM)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3097149-1E52-4B4B-8ACA-C18CD0D55D8A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10" y="3356992"/>
            <a:ext cx="3512286" cy="3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4716016" y="5786599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HE detector</a:t>
            </a:r>
          </a:p>
          <a:p>
            <a:r>
              <a:rPr lang="en-US" altLang="zh-CN" b="1" dirty="0" err="1" smtClean="0">
                <a:solidFill>
                  <a:srgbClr val="0000FF"/>
                </a:solidFill>
              </a:rPr>
              <a:t>NaI</a:t>
            </a:r>
            <a:r>
              <a:rPr lang="en-US" altLang="zh-CN" b="1" dirty="0" smtClean="0">
                <a:solidFill>
                  <a:srgbClr val="0000FF"/>
                </a:solidFill>
              </a:rPr>
              <a:t>/</a:t>
            </a:r>
            <a:r>
              <a:rPr lang="en-US" altLang="zh-CN" b="1" dirty="0" err="1" smtClean="0">
                <a:solidFill>
                  <a:srgbClr val="0000FF"/>
                </a:solidFill>
              </a:rPr>
              <a:t>CsI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287" y="1196752"/>
            <a:ext cx="3559145" cy="187220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9850"/>
            <a:ext cx="3582306" cy="27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561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02060"/>
            </a:solidFill>
            <a:ea typeface="黑体" panose="02010609060101010101" pitchFamily="49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高能所空间项目20160724.ppt [兼容模式]" id="{A77B5C91-A771-4FC8-9445-A39518BD705B}" vid="{9F34CAD3-344B-41C7-B613-61422CBA1BB2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7603</TotalTime>
  <Words>1264</Words>
  <Application>Microsoft Office PowerPoint</Application>
  <PresentationFormat>全屏显示(4:3)</PresentationFormat>
  <Paragraphs>224</Paragraphs>
  <Slides>26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GRB studies with Insight-HXMT</vt:lpstr>
      <vt:lpstr>Outline</vt:lpstr>
      <vt:lpstr>Insight-HXMT</vt:lpstr>
      <vt:lpstr>History</vt:lpstr>
      <vt:lpstr>Core sciences</vt:lpstr>
      <vt:lpstr>Payload</vt:lpstr>
      <vt:lpstr>Collimator and Field of View (FOV)</vt:lpstr>
      <vt:lpstr>How to observe GRB (GW EM)</vt:lpstr>
      <vt:lpstr>How to observe GRB (GW EM)</vt:lpstr>
      <vt:lpstr>PowerPoint 演示文稿</vt:lpstr>
      <vt:lpstr>Dedicated working mode for GRB</vt:lpstr>
      <vt:lpstr>PowerPoint 演示文稿</vt:lpstr>
      <vt:lpstr>GRB &amp; GW EM: Prompt obs.</vt:lpstr>
      <vt:lpstr>GRB Data and Software</vt:lpstr>
      <vt:lpstr>Advantages of Insight-HXMT</vt:lpstr>
      <vt:lpstr>GRBs detected</vt:lpstr>
      <vt:lpstr>Joined the GCN</vt:lpstr>
      <vt:lpstr>Joined Inter-Planetary Network (IPN）</vt:lpstr>
      <vt:lpstr>GW EM observations</vt:lpstr>
      <vt:lpstr>Insight-HXMT joined the MMA paper</vt:lpstr>
      <vt:lpstr>Insight-HXMT observations of GW170817</vt:lpstr>
      <vt:lpstr>Scanning for the afterglow</vt:lpstr>
      <vt:lpstr>Calibration with Crab pulsar for GW170817</vt:lpstr>
      <vt:lpstr>Insight-HXMT observations of GW170817</vt:lpstr>
      <vt:lpstr>Searching for HE emission of FRB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高能所现有和未来 空间高能天文项目</dc:title>
  <dc:creator>熊少林</dc:creator>
  <cp:lastModifiedBy>xiongsl</cp:lastModifiedBy>
  <cp:revision>2633</cp:revision>
  <dcterms:created xsi:type="dcterms:W3CDTF">2016-07-24T12:35:34Z</dcterms:created>
  <dcterms:modified xsi:type="dcterms:W3CDTF">2018-04-20T01:58:55Z</dcterms:modified>
</cp:coreProperties>
</file>