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7" r:id="rId3"/>
    <p:sldId id="270" r:id="rId4"/>
    <p:sldId id="323" r:id="rId5"/>
    <p:sldId id="324" r:id="rId6"/>
    <p:sldId id="322" r:id="rId7"/>
    <p:sldId id="268" r:id="rId8"/>
    <p:sldId id="296" r:id="rId9"/>
    <p:sldId id="316" r:id="rId10"/>
    <p:sldId id="269" r:id="rId11"/>
    <p:sldId id="314" r:id="rId12"/>
    <p:sldId id="318" r:id="rId13"/>
    <p:sldId id="317" r:id="rId14"/>
    <p:sldId id="328" r:id="rId15"/>
    <p:sldId id="320" r:id="rId16"/>
    <p:sldId id="279" r:id="rId17"/>
    <p:sldId id="329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50" autoAdjust="0"/>
    <p:restoredTop sz="89503" autoAdjust="0"/>
  </p:normalViewPr>
  <p:slideViewPr>
    <p:cSldViewPr>
      <p:cViewPr>
        <p:scale>
          <a:sx n="60" d="100"/>
          <a:sy n="60" d="100"/>
        </p:scale>
        <p:origin x="-3072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09D34-DD74-468F-9488-11546EA32212}" type="datetimeFigureOut">
              <a:rPr lang="zh-CN" altLang="en-US" smtClean="0"/>
              <a:pPr/>
              <a:t>2018-4-20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953B7-BA01-411D-B2CB-AD2156B80C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65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source is a little weak</a:t>
            </a:r>
            <a:r>
              <a:rPr lang="en-US" altLang="zh-CN" baseline="0" dirty="0" smtClean="0"/>
              <a:t> for our Insight-HXMT</a:t>
            </a:r>
          </a:p>
          <a:p>
            <a:r>
              <a:rPr lang="en-US" altLang="zh-CN" baseline="0" dirty="0" smtClean="0"/>
              <a:t>Between these two lines is our HXMT observation time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53B7-BA01-411D-B2CB-AD2156B80C7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64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42</a:t>
            </a:r>
            <a:r>
              <a:rPr lang="zh-CN" altLang="en-US" dirty="0" smtClean="0"/>
              <a:t>次观测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53B7-BA01-411D-B2CB-AD2156B80C7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53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Consistent</a:t>
            </a:r>
            <a:r>
              <a:rPr lang="en-US" altLang="zh-CN" baseline="0" dirty="0" smtClean="0"/>
              <a:t> with MAXI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53B7-BA01-411D-B2CB-AD2156B80C7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1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标出来</a:t>
            </a:r>
            <a:r>
              <a:rPr lang="en-US" altLang="zh-CN" dirty="0" smtClean="0"/>
              <a:t>QPO</a:t>
            </a:r>
            <a:r>
              <a:rPr lang="zh-CN" altLang="en-US" dirty="0" smtClean="0"/>
              <a:t>的位置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53B7-BA01-411D-B2CB-AD2156B80C7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51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高能所图标-单色.tif"/>
          <p:cNvPicPr>
            <a:picLocks noChangeAspect="1"/>
          </p:cNvPicPr>
          <p:nvPr/>
        </p:nvPicPr>
        <p:blipFill>
          <a:blip r:embed="rId2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558006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857375" y="6750050"/>
            <a:ext cx="7286625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929438" y="0"/>
            <a:ext cx="2214562" cy="215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2018-4-20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03087" y="64887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42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57375" y="6750050"/>
            <a:ext cx="7286625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938213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214313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>
            <a:lvl1pPr>
              <a:buClr>
                <a:srgbClr val="E38700"/>
              </a:buClr>
              <a:buSzPct val="80000"/>
              <a:buFont typeface="Wingdings" pitchFamily="2" charset="2"/>
              <a:buChar char="n"/>
              <a:defRPr sz="28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2018-4-20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03087" y="64887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90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57375" y="6750050"/>
            <a:ext cx="7286625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938213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214313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2018-4-20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03087" y="64887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53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2018-4-20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03087" y="64887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tronomerstelegram.org/?read=11307" TargetMode="External"/><Relationship Id="rId13" Type="http://schemas.openxmlformats.org/officeDocument/2006/relationships/hyperlink" Target="http://www.astronomerstelegram.org/?read=11336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astronomerstelegram.org/?read=11306" TargetMode="External"/><Relationship Id="rId12" Type="http://schemas.openxmlformats.org/officeDocument/2006/relationships/hyperlink" Target="http://www.astronomerstelegram.org/?read=113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cn.gsfc.nasa.gov/gcn/gcn3/22419.gcn3" TargetMode="External"/><Relationship Id="rId11" Type="http://schemas.openxmlformats.org/officeDocument/2006/relationships/hyperlink" Target="http://www.astronomerstelegram.org/?read=11318" TargetMode="External"/><Relationship Id="rId5" Type="http://schemas.openxmlformats.org/officeDocument/2006/relationships/hyperlink" Target="http://gcn.gsfc.nasa.gov/gcn/gcn3/22417.gcn3" TargetMode="External"/><Relationship Id="rId10" Type="http://schemas.openxmlformats.org/officeDocument/2006/relationships/hyperlink" Target="http://www.astronomerstelegram.org/?read=11311" TargetMode="External"/><Relationship Id="rId4" Type="http://schemas.openxmlformats.org/officeDocument/2006/relationships/hyperlink" Target="http://gcn.gsfc.nasa.gov/gcn/gcn3/22416.gcn3" TargetMode="External"/><Relationship Id="rId9" Type="http://schemas.openxmlformats.org/officeDocument/2006/relationships/hyperlink" Target="http://www.astronomerstelegram.org/?read=11310" TargetMode="Externa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400" dirty="0" smtClean="0"/>
              <a:t>Insight-HXMT observation on Swift J1658.2-4242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9672" y="4437112"/>
            <a:ext cx="6512768" cy="1296144"/>
          </a:xfrm>
        </p:spPr>
        <p:txBody>
          <a:bodyPr/>
          <a:lstStyle/>
          <a:p>
            <a:r>
              <a:rPr lang="en-US" altLang="zh-CN" dirty="0" smtClean="0"/>
              <a:t>Ma Xiang, Qu </a:t>
            </a:r>
            <a:r>
              <a:rPr lang="en-US" altLang="zh-CN" dirty="0" err="1" smtClean="0"/>
              <a:t>Jinlu</a:t>
            </a:r>
            <a:r>
              <a:rPr lang="en-US" altLang="zh-CN" dirty="0" smtClean="0"/>
              <a:t>, Ge </a:t>
            </a:r>
            <a:r>
              <a:rPr lang="en-US" altLang="zh-CN" dirty="0" err="1" smtClean="0"/>
              <a:t>Mingyu</a:t>
            </a:r>
            <a:endParaRPr lang="en-US" altLang="zh-CN" dirty="0" smtClean="0"/>
          </a:p>
          <a:p>
            <a:r>
              <a:rPr lang="en-US" altLang="zh-CN" dirty="0" smtClean="0"/>
              <a:t>2018-04-12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74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824536"/>
            <a:ext cx="4355975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673704"/>
            <a:ext cx="4355976" cy="226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4355976" cy="236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00034" y="44624"/>
            <a:ext cx="8072494" cy="40582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LC:  Insight-HXMT vs MAXI</a:t>
            </a:r>
            <a:endParaRPr lang="zh-CN" alt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04072"/>
            <a:ext cx="5288133" cy="649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8"/>
          <p:cNvCxnSpPr/>
          <p:nvPr/>
        </p:nvCxnSpPr>
        <p:spPr>
          <a:xfrm>
            <a:off x="7308304" y="676080"/>
            <a:ext cx="0" cy="57389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244408" y="714418"/>
            <a:ext cx="0" cy="57389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724128" y="1079607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MAXI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2667624" y="3188986"/>
            <a:ext cx="1400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ME(6-38keV)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2699792" y="5157192"/>
            <a:ext cx="1464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HE(20-70keV)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2717317" y="1079607"/>
            <a:ext cx="1300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LE(1-12keV)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Power Density Spectra</a:t>
            </a:r>
            <a:endParaRPr lang="zh-CN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" y="994683"/>
            <a:ext cx="286803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51" y="937270"/>
            <a:ext cx="2783368" cy="200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61424"/>
            <a:ext cx="2875320" cy="211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7" y="3212976"/>
            <a:ext cx="249550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42" y="3212976"/>
            <a:ext cx="2717723" cy="204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94" y="3212976"/>
            <a:ext cx="2957906" cy="219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0" y="4869160"/>
            <a:ext cx="2625864" cy="189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990650" y="5498068"/>
            <a:ext cx="2921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HE: 25keV~100keV</a:t>
            </a:r>
          </a:p>
        </p:txBody>
      </p:sp>
    </p:spTree>
    <p:extLst>
      <p:ext uri="{BB962C8B-B14F-4D97-AF65-F5344CB8AC3E}">
        <p14:creationId xmlns:p14="http://schemas.microsoft.com/office/powerpoint/2010/main" val="29554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00034" y="1294981"/>
            <a:ext cx="8072494" cy="72547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1"/>
            <a:ext cx="3096343" cy="224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1"/>
            <a:ext cx="3291166" cy="228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01" y="1268760"/>
            <a:ext cx="2999443" cy="212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0" y="3657973"/>
            <a:ext cx="3283462" cy="229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625578"/>
            <a:ext cx="3363174" cy="232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286000" y="42579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01" y="3657972"/>
            <a:ext cx="3122699" cy="21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标题 2"/>
          <p:cNvSpPr txBox="1">
            <a:spLocks/>
          </p:cNvSpPr>
          <p:nvPr/>
        </p:nvSpPr>
        <p:spPr bwMode="auto">
          <a:xfrm>
            <a:off x="500034" y="142852"/>
            <a:ext cx="8072494" cy="72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dirty="0" smtClean="0"/>
              <a:t>Power Density Spectra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3310922" y="6084004"/>
            <a:ext cx="2558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ME:7keV~38keV</a:t>
            </a:r>
          </a:p>
        </p:txBody>
      </p:sp>
    </p:spTree>
    <p:extLst>
      <p:ext uri="{BB962C8B-B14F-4D97-AF65-F5344CB8AC3E}">
        <p14:creationId xmlns:p14="http://schemas.microsoft.com/office/powerpoint/2010/main" val="17313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1285860"/>
            <a:ext cx="3168352" cy="4840303"/>
          </a:xfrm>
        </p:spPr>
        <p:txBody>
          <a:bodyPr/>
          <a:lstStyle/>
          <a:p>
            <a:r>
              <a:rPr lang="en-US" altLang="zh-CN" dirty="0" smtClean="0"/>
              <a:t>QPO</a:t>
            </a:r>
            <a:r>
              <a:rPr lang="zh-CN" altLang="en-US" dirty="0" smtClean="0"/>
              <a:t>：  </a:t>
            </a:r>
            <a:r>
              <a:rPr lang="en-US" altLang="zh-CN" dirty="0" smtClean="0"/>
              <a:t>1.03Hz~3.29Hz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168880" cy="72547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LFQPOs Evolution with Time</a:t>
            </a:r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5472608" cy="306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62" y="4151375"/>
            <a:ext cx="5412844" cy="246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997374" y="1985069"/>
            <a:ext cx="3098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Frequency Vs. Time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41390" y="4887962"/>
            <a:ext cx="3020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Frequency Vs. Flux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40303"/>
          </a:xfrm>
        </p:spPr>
        <p:txBody>
          <a:bodyPr/>
          <a:lstStyle/>
          <a:p>
            <a:r>
              <a:rPr lang="en-US" altLang="zh-CN" dirty="0" smtClean="0"/>
              <a:t>Hardness:</a:t>
            </a:r>
          </a:p>
          <a:p>
            <a:pPr lvl="1"/>
            <a:r>
              <a:rPr lang="en-US" altLang="zh-CN" dirty="0" smtClean="0"/>
              <a:t>LE</a:t>
            </a:r>
          </a:p>
          <a:p>
            <a:pPr lvl="1"/>
            <a:r>
              <a:rPr lang="en-US" altLang="zh-CN" dirty="0" smtClean="0"/>
              <a:t>3-7keV/1-3keV</a:t>
            </a:r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Hardness Evolution</a:t>
            </a:r>
            <a:endParaRPr lang="zh-CN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0" y="3717032"/>
            <a:ext cx="4644008" cy="29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0" y="913190"/>
            <a:ext cx="4608512" cy="280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直接箭头连接符 29"/>
          <p:cNvCxnSpPr/>
          <p:nvPr/>
        </p:nvCxnSpPr>
        <p:spPr>
          <a:xfrm>
            <a:off x="4896544" y="4905164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下箭头 35"/>
          <p:cNvSpPr/>
          <p:nvPr/>
        </p:nvSpPr>
        <p:spPr>
          <a:xfrm flipH="1">
            <a:off x="5354880" y="1196752"/>
            <a:ext cx="45719" cy="4896544"/>
          </a:xfrm>
          <a:prstGeom prst="downArrow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>
            <a:off x="4896544" y="2384884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下箭头 11"/>
          <p:cNvSpPr/>
          <p:nvPr/>
        </p:nvSpPr>
        <p:spPr>
          <a:xfrm flipH="1">
            <a:off x="4824535" y="1196752"/>
            <a:ext cx="45719" cy="4896544"/>
          </a:xfrm>
          <a:prstGeom prst="downArrow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24535" y="1224920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QPO</a:t>
            </a:r>
          </a:p>
        </p:txBody>
      </p:sp>
      <p:sp>
        <p:nvSpPr>
          <p:cNvPr id="5" name="矩形 4"/>
          <p:cNvSpPr/>
          <p:nvPr/>
        </p:nvSpPr>
        <p:spPr>
          <a:xfrm>
            <a:off x="6948264" y="1628800"/>
            <a:ext cx="2053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Flux vs. </a:t>
            </a:r>
            <a:r>
              <a:rPr lang="en-US" altLang="zh-CN" sz="2800" dirty="0">
                <a:solidFill>
                  <a:srgbClr val="FF0000"/>
                </a:solidFill>
              </a:rPr>
              <a:t>Time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35850" y="3717032"/>
            <a:ext cx="2816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H</a:t>
            </a:r>
            <a:r>
              <a:rPr lang="en-US" altLang="zh-CN" sz="2800" dirty="0" smtClean="0">
                <a:solidFill>
                  <a:srgbClr val="FF0000"/>
                </a:solidFill>
              </a:rPr>
              <a:t>ardness vs. </a:t>
            </a:r>
            <a:r>
              <a:rPr lang="en-US" altLang="zh-CN" sz="2800" dirty="0">
                <a:solidFill>
                  <a:srgbClr val="FF0000"/>
                </a:solidFill>
              </a:rPr>
              <a:t>Time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55295"/>
            <a:ext cx="4321298" cy="347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环形箭头 14"/>
          <p:cNvSpPr/>
          <p:nvPr/>
        </p:nvSpPr>
        <p:spPr>
          <a:xfrm rot="3065818">
            <a:off x="1565285" y="2292570"/>
            <a:ext cx="1341610" cy="473556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575135"/>
              <a:gd name="adj5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1692089" y="4019500"/>
            <a:ext cx="287623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67347" y="3171690"/>
            <a:ext cx="720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HID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1285860"/>
            <a:ext cx="4618856" cy="4840303"/>
          </a:xfrm>
        </p:spPr>
        <p:txBody>
          <a:bodyPr/>
          <a:lstStyle/>
          <a:p>
            <a:r>
              <a:rPr lang="en-US" altLang="zh-CN" dirty="0" smtClean="0"/>
              <a:t>HXMT: ME &amp; LE</a:t>
            </a:r>
          </a:p>
          <a:p>
            <a:pPr lvl="1"/>
            <a:r>
              <a:rPr lang="en-US" altLang="zh-CN" dirty="0" smtClean="0"/>
              <a:t>Model</a:t>
            </a:r>
            <a:r>
              <a:rPr lang="zh-CN" altLang="en-US" dirty="0" smtClean="0"/>
              <a:t>：</a:t>
            </a:r>
            <a:r>
              <a:rPr lang="en-US" altLang="zh-CN" dirty="0"/>
              <a:t>Absorbed </a:t>
            </a:r>
            <a:r>
              <a:rPr lang="en-US" altLang="zh-CN" dirty="0" smtClean="0"/>
              <a:t>disk black body </a:t>
            </a:r>
            <a:r>
              <a:rPr lang="en-US" altLang="zh-CN" dirty="0"/>
              <a:t>and cutoff power law</a:t>
            </a:r>
          </a:p>
          <a:p>
            <a:pPr lvl="1"/>
            <a:r>
              <a:rPr lang="en-US" altLang="zh-CN" dirty="0" smtClean="0"/>
              <a:t>NH=2.4 (+/-0.1) x </a:t>
            </a:r>
            <a:r>
              <a:rPr lang="en-US" altLang="zh-CN" dirty="0" smtClean="0">
                <a:solidFill>
                  <a:srgbClr val="FF0000"/>
                </a:solidFill>
              </a:rPr>
              <a:t>10</a:t>
            </a:r>
            <a:r>
              <a:rPr lang="en-US" altLang="zh-CN" dirty="0">
                <a:solidFill>
                  <a:srgbClr val="FF0000"/>
                </a:solidFill>
              </a:rPr>
              <a:t>^{</a:t>
            </a:r>
            <a:r>
              <a:rPr lang="en-US" altLang="zh-CN" dirty="0" smtClean="0">
                <a:solidFill>
                  <a:srgbClr val="FF0000"/>
                </a:solidFill>
              </a:rPr>
              <a:t>22} </a:t>
            </a:r>
            <a:r>
              <a:rPr lang="en-US" altLang="zh-CN" dirty="0"/>
              <a:t>cm^{-2</a:t>
            </a:r>
            <a:r>
              <a:rPr lang="en-US" altLang="zh-CN" dirty="0" smtClean="0"/>
              <a:t>}</a:t>
            </a:r>
          </a:p>
          <a:p>
            <a:r>
              <a:rPr lang="en-US" altLang="zh-CN" dirty="0" err="1" smtClean="0"/>
              <a:t>Astrosat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Nustar</a:t>
            </a:r>
            <a:r>
              <a:rPr lang="en-US" altLang="zh-CN" dirty="0" smtClean="0"/>
              <a:t>/Swift</a:t>
            </a:r>
          </a:p>
          <a:p>
            <a:pPr lvl="1"/>
            <a:r>
              <a:rPr lang="en-US" altLang="zh-CN" dirty="0" smtClean="0"/>
              <a:t>N(H</a:t>
            </a:r>
            <a:r>
              <a:rPr lang="en-US" altLang="zh-CN" dirty="0"/>
              <a:t>) </a:t>
            </a:r>
            <a:r>
              <a:rPr lang="en-US" altLang="zh-CN" dirty="0" smtClean="0"/>
              <a:t>= </a:t>
            </a:r>
            <a:r>
              <a:rPr lang="en-US" altLang="zh-CN" dirty="0"/>
              <a:t>1.6(+/-0.2</a:t>
            </a:r>
            <a:r>
              <a:rPr lang="en-US" altLang="zh-CN" dirty="0" smtClean="0"/>
              <a:t>) x </a:t>
            </a:r>
            <a:r>
              <a:rPr lang="en-US" altLang="zh-CN" dirty="0" smtClean="0">
                <a:solidFill>
                  <a:srgbClr val="FF0000"/>
                </a:solidFill>
              </a:rPr>
              <a:t>10</a:t>
            </a:r>
            <a:r>
              <a:rPr lang="en-US" altLang="zh-CN" dirty="0">
                <a:solidFill>
                  <a:srgbClr val="FF0000"/>
                </a:solidFill>
              </a:rPr>
              <a:t>^{23} </a:t>
            </a:r>
            <a:r>
              <a:rPr lang="en-US" altLang="zh-CN" dirty="0"/>
              <a:t>cm^{-2</a:t>
            </a:r>
            <a:r>
              <a:rPr lang="en-US" altLang="zh-CN" dirty="0" smtClean="0"/>
              <a:t>}</a:t>
            </a:r>
          </a:p>
          <a:p>
            <a:pPr lvl="1"/>
            <a:r>
              <a:rPr lang="en-US" altLang="zh-CN" dirty="0" smtClean="0"/>
              <a:t>..</a:t>
            </a:r>
            <a:r>
              <a:rPr lang="en-US" altLang="zh-CN" dirty="0"/>
              <a:t> </a:t>
            </a:r>
            <a:endParaRPr lang="en-US" altLang="zh-CN" dirty="0" smtClean="0"/>
          </a:p>
          <a:p>
            <a:r>
              <a:rPr lang="zh-CN" altLang="en-US" dirty="0">
                <a:solidFill>
                  <a:srgbClr val="FF0000"/>
                </a:solidFill>
              </a:rPr>
              <a:t>？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Spectrum</a:t>
            </a:r>
            <a:endParaRPr lang="zh-CN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355976" cy="335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2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>
                <a:srgbClr val="E38700"/>
              </a:buClr>
              <a:buSzPct val="80000"/>
              <a:buFont typeface="Wingdings" pitchFamily="2" charset="2"/>
              <a:buChar char="n"/>
            </a:pPr>
            <a:r>
              <a:rPr lang="en-US" altLang="zh-CN" sz="2800" dirty="0"/>
              <a:t>Power density spectra show the presence of </a:t>
            </a:r>
            <a:r>
              <a:rPr lang="en-US" altLang="zh-CN" sz="2800" dirty="0" smtClean="0"/>
              <a:t>QPO</a:t>
            </a:r>
            <a:r>
              <a:rPr lang="zh-CN" altLang="en-US" sz="2800" dirty="0" smtClean="0"/>
              <a:t>，</a:t>
            </a:r>
            <a:r>
              <a:rPr lang="en-US" altLang="zh-CN" sz="2800" dirty="0"/>
              <a:t>t</a:t>
            </a:r>
            <a:r>
              <a:rPr lang="en-US" altLang="zh-CN" sz="2800" dirty="0" smtClean="0"/>
              <a:t>he </a:t>
            </a:r>
            <a:r>
              <a:rPr lang="en-US" altLang="zh-CN" sz="2800" dirty="0"/>
              <a:t>centroid frequency of QPO increased with time from ~</a:t>
            </a:r>
            <a:r>
              <a:rPr lang="en-US" altLang="zh-CN" sz="2800" dirty="0" smtClean="0"/>
              <a:t>1 to 3.3Hz</a:t>
            </a:r>
            <a:endParaRPr lang="en-US" altLang="zh-CN" sz="2800" dirty="0"/>
          </a:p>
          <a:p>
            <a:r>
              <a:rPr lang="en-US" altLang="zh-CN" b="0" dirty="0" smtClean="0"/>
              <a:t>We </a:t>
            </a:r>
            <a:r>
              <a:rPr lang="en-US" altLang="zh-CN" b="0" dirty="0"/>
              <a:t>propose </a:t>
            </a:r>
            <a:r>
              <a:rPr lang="en-US" altLang="zh-CN" b="0" dirty="0" smtClean="0"/>
              <a:t>Swift </a:t>
            </a:r>
            <a:r>
              <a:rPr lang="en-US" altLang="zh-CN" b="0" dirty="0"/>
              <a:t>J1658.2-4242 is a black hole binary</a:t>
            </a:r>
            <a:r>
              <a:rPr lang="en-US" altLang="zh-CN" b="0" dirty="0" smtClean="0"/>
              <a:t>.</a:t>
            </a:r>
          </a:p>
          <a:p>
            <a:r>
              <a:rPr lang="en-US" altLang="zh-CN" b="0" dirty="0"/>
              <a:t>Analysis of this source is underway. The result is very preliminary, more result need accurate background </a:t>
            </a:r>
            <a:r>
              <a:rPr lang="en-US" altLang="zh-CN" b="0" dirty="0" smtClean="0"/>
              <a:t>estimation</a:t>
            </a:r>
            <a:r>
              <a:rPr lang="en-US" altLang="zh-CN" b="0" dirty="0"/>
              <a:t>.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pectrum</a:t>
            </a:r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646" y="848468"/>
            <a:ext cx="4637137" cy="354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791"/>
            <a:ext cx="4320480" cy="32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6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Basic information</a:t>
            </a:r>
          </a:p>
          <a:p>
            <a:r>
              <a:rPr lang="en-US" altLang="zh-CN" dirty="0" smtClean="0"/>
              <a:t>Observation lists</a:t>
            </a:r>
          </a:p>
          <a:p>
            <a:r>
              <a:rPr lang="en-US" altLang="zh-CN" dirty="0" smtClean="0"/>
              <a:t>Preliminary result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6912" y="116632"/>
            <a:ext cx="4733120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Swift J1658.2-4242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37561"/>
            <a:ext cx="4572000" cy="323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72310" y="1124744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 smtClean="0"/>
              <a:t>2018-02-16 detected by Swift</a:t>
            </a:r>
          </a:p>
          <a:p>
            <a:r>
              <a:rPr lang="en-US" altLang="zh-CN" sz="2800" dirty="0" smtClean="0"/>
              <a:t>Black Hole </a:t>
            </a:r>
          </a:p>
          <a:p>
            <a:r>
              <a:rPr lang="en-US" altLang="zh-CN" sz="2800" dirty="0"/>
              <a:t>RA, Dec = 254.537, -42.712</a:t>
            </a:r>
            <a:endParaRPr lang="en-US" altLang="zh-CN" sz="2800" dirty="0" smtClean="0"/>
          </a:p>
          <a:p>
            <a:r>
              <a:rPr lang="en-US" altLang="zh-CN" dirty="0" smtClean="0"/>
              <a:t>(</a:t>
            </a:r>
            <a:r>
              <a:rPr lang="en-US" altLang="zh-CN" dirty="0"/>
              <a:t>GCN #</a:t>
            </a:r>
            <a:r>
              <a:rPr lang="en-US" altLang="zh-CN" dirty="0">
                <a:hlinkClick r:id="rId4"/>
              </a:rPr>
              <a:t>22416</a:t>
            </a:r>
            <a:r>
              <a:rPr lang="en-US" altLang="zh-CN" dirty="0"/>
              <a:t>, #</a:t>
            </a:r>
            <a:r>
              <a:rPr lang="en-US" altLang="zh-CN" dirty="0">
                <a:hlinkClick r:id="rId5"/>
              </a:rPr>
              <a:t>22417</a:t>
            </a:r>
            <a:r>
              <a:rPr lang="en-US" altLang="zh-CN" dirty="0"/>
              <a:t>, #</a:t>
            </a:r>
            <a:r>
              <a:rPr lang="en-US" altLang="zh-CN" dirty="0">
                <a:hlinkClick r:id="rId6"/>
              </a:rPr>
              <a:t>22419</a:t>
            </a:r>
            <a:r>
              <a:rPr lang="en-US" altLang="zh-CN" dirty="0"/>
              <a:t>; </a:t>
            </a:r>
            <a:r>
              <a:rPr lang="en-US" altLang="zh-CN" dirty="0" err="1"/>
              <a:t>ATel</a:t>
            </a:r>
            <a:r>
              <a:rPr lang="en-US" altLang="zh-CN" dirty="0"/>
              <a:t> #</a:t>
            </a:r>
            <a:r>
              <a:rPr lang="en-US" altLang="zh-CN" dirty="0">
                <a:hlinkClick r:id="rId7"/>
              </a:rPr>
              <a:t>11306</a:t>
            </a:r>
            <a:r>
              <a:rPr lang="en-US" altLang="zh-CN" dirty="0"/>
              <a:t>, #</a:t>
            </a:r>
            <a:r>
              <a:rPr lang="en-US" altLang="zh-CN" dirty="0">
                <a:hlinkClick r:id="rId8"/>
              </a:rPr>
              <a:t>11307</a:t>
            </a:r>
            <a:r>
              <a:rPr lang="en-US" altLang="zh-CN" dirty="0"/>
              <a:t>, #</a:t>
            </a:r>
            <a:r>
              <a:rPr lang="en-US" altLang="zh-CN" dirty="0">
                <a:hlinkClick r:id="rId9"/>
              </a:rPr>
              <a:t>11310</a:t>
            </a:r>
            <a:r>
              <a:rPr lang="en-US" altLang="zh-CN" dirty="0"/>
              <a:t>, #</a:t>
            </a:r>
            <a:r>
              <a:rPr lang="en-US" altLang="zh-CN" dirty="0">
                <a:hlinkClick r:id="rId10"/>
              </a:rPr>
              <a:t>11311</a:t>
            </a:r>
            <a:r>
              <a:rPr lang="en-US" altLang="zh-CN" dirty="0"/>
              <a:t>, #</a:t>
            </a:r>
            <a:r>
              <a:rPr lang="en-US" altLang="zh-CN" dirty="0">
                <a:hlinkClick r:id="rId11"/>
              </a:rPr>
              <a:t>11318</a:t>
            </a:r>
            <a:r>
              <a:rPr lang="en-US" altLang="zh-CN" dirty="0"/>
              <a:t>, #</a:t>
            </a:r>
            <a:r>
              <a:rPr lang="en-US" altLang="zh-CN" dirty="0">
                <a:hlinkClick r:id="rId12"/>
              </a:rPr>
              <a:t>11321</a:t>
            </a:r>
            <a:r>
              <a:rPr lang="en-US" altLang="zh-CN" dirty="0"/>
              <a:t>, #</a:t>
            </a:r>
            <a:r>
              <a:rPr lang="en-US" altLang="zh-CN" dirty="0" smtClean="0">
                <a:hlinkClick r:id="rId13"/>
              </a:rPr>
              <a:t>11336</a:t>
            </a:r>
            <a:r>
              <a:rPr lang="en-US" altLang="zh-CN" dirty="0" smtClean="0"/>
              <a:t>,#</a:t>
            </a:r>
            <a:r>
              <a:rPr lang="en-US" altLang="zh-CN" dirty="0"/>
              <a:t>11375</a:t>
            </a:r>
            <a:r>
              <a:rPr lang="en-US" altLang="zh-CN" dirty="0" smtClean="0"/>
              <a:t>).</a:t>
            </a:r>
            <a:endParaRPr lang="zh-CN" alt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5288133" cy="649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7380312" y="570402"/>
            <a:ext cx="0" cy="5738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388424" y="498394"/>
            <a:ext cx="0" cy="5738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331640" y="3846403"/>
            <a:ext cx="0" cy="242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203848" y="3882770"/>
            <a:ext cx="0" cy="242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508104" y="940658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MAXI</a:t>
            </a:r>
            <a:endParaRPr lang="zh-CN" altLang="en-US" sz="2000" b="1" dirty="0"/>
          </a:p>
        </p:txBody>
      </p:sp>
      <p:sp>
        <p:nvSpPr>
          <p:cNvPr id="24" name="矩形 23"/>
          <p:cNvSpPr/>
          <p:nvPr/>
        </p:nvSpPr>
        <p:spPr>
          <a:xfrm>
            <a:off x="3131840" y="3933056"/>
            <a:ext cx="1241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Swift/BAT</a:t>
            </a:r>
            <a:endParaRPr lang="zh-CN" altLang="en-US" sz="2000" b="1" dirty="0"/>
          </a:p>
        </p:txBody>
      </p:sp>
      <p:sp>
        <p:nvSpPr>
          <p:cNvPr id="15" name="矩形 14"/>
          <p:cNvSpPr/>
          <p:nvPr/>
        </p:nvSpPr>
        <p:spPr>
          <a:xfrm>
            <a:off x="1907704" y="3645024"/>
            <a:ext cx="1397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~180mCrab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885770" y="573748"/>
            <a:ext cx="1397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~170mCrab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44616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err="1" smtClean="0">
                <a:solidFill>
                  <a:srgbClr val="5035F5"/>
                </a:solidFill>
              </a:rPr>
              <a:t>NuSTAR</a:t>
            </a:r>
            <a:r>
              <a:rPr lang="en-US" altLang="zh-CN" b="0" dirty="0" smtClean="0"/>
              <a:t>(</a:t>
            </a:r>
            <a:r>
              <a:rPr lang="en-US" altLang="zh-CN" b="0" dirty="0" err="1" smtClean="0"/>
              <a:t>ATel</a:t>
            </a:r>
            <a:r>
              <a:rPr lang="en-US" altLang="zh-CN" b="0" dirty="0" smtClean="0"/>
              <a:t> </a:t>
            </a:r>
            <a:r>
              <a:rPr lang="en-US" altLang="zh-CN" b="0" dirty="0"/>
              <a:t>#</a:t>
            </a:r>
            <a:r>
              <a:rPr lang="en-US" altLang="zh-CN" b="0" dirty="0" smtClean="0"/>
              <a:t>11321) </a:t>
            </a:r>
            <a:endParaRPr lang="en-US" altLang="zh-CN" dirty="0"/>
          </a:p>
          <a:p>
            <a:pPr lvl="1"/>
            <a:r>
              <a:rPr lang="en-US" altLang="zh-CN" sz="2200" dirty="0"/>
              <a:t>2018-02-16T23:26:09  ~  2018-02-17T20:51:09</a:t>
            </a:r>
          </a:p>
          <a:p>
            <a:pPr lvl="1"/>
            <a:r>
              <a:rPr lang="en-US" altLang="zh-CN" sz="2200" dirty="0"/>
              <a:t>Total  Exposure : 33.3ks</a:t>
            </a:r>
          </a:p>
          <a:p>
            <a:pPr lvl="1"/>
            <a:r>
              <a:rPr lang="en-US" altLang="zh-CN" sz="2200" dirty="0" smtClean="0"/>
              <a:t>Flux </a:t>
            </a:r>
            <a:r>
              <a:rPr lang="zh-CN" altLang="en-US" sz="2200" dirty="0" smtClean="0"/>
              <a:t>： </a:t>
            </a:r>
            <a:r>
              <a:rPr lang="en-US" altLang="zh-CN" sz="2200" dirty="0" smtClean="0"/>
              <a:t>~65mCrab</a:t>
            </a:r>
          </a:p>
          <a:p>
            <a:pPr lvl="1"/>
            <a:r>
              <a:rPr lang="en-US" altLang="zh-CN" sz="2200" dirty="0" smtClean="0"/>
              <a:t>Continuum  spectra</a:t>
            </a:r>
            <a:r>
              <a:rPr lang="zh-CN" altLang="en-US" sz="2200" dirty="0" smtClean="0"/>
              <a:t>：</a:t>
            </a:r>
            <a:endParaRPr lang="en-US" altLang="zh-CN" dirty="0" smtClean="0"/>
          </a:p>
          <a:p>
            <a:pPr lvl="2"/>
            <a:r>
              <a:rPr lang="en-US" altLang="zh-CN" sz="2200" dirty="0" smtClean="0"/>
              <a:t>Approximately  described by an absorbed cutoff power-law</a:t>
            </a:r>
            <a:endParaRPr lang="en-US" altLang="zh-CN" sz="2200" dirty="0"/>
          </a:p>
          <a:p>
            <a:pPr lvl="2"/>
            <a:r>
              <a:rPr lang="en-US" altLang="zh-CN" sz="2000" dirty="0">
                <a:solidFill>
                  <a:srgbClr val="C00000"/>
                </a:solidFill>
              </a:rPr>
              <a:t>NH = 1.3 x 10^{23} cm^{-2</a:t>
            </a:r>
            <a:r>
              <a:rPr lang="en-US" altLang="zh-CN" sz="2000" dirty="0" smtClean="0">
                <a:solidFill>
                  <a:srgbClr val="C00000"/>
                </a:solidFill>
              </a:rPr>
              <a:t>}</a:t>
            </a:r>
          </a:p>
          <a:p>
            <a:pPr lvl="1"/>
            <a:r>
              <a:rPr lang="en-US" altLang="zh-CN" sz="2200" dirty="0"/>
              <a:t>Two strong dips are found in the </a:t>
            </a:r>
            <a:r>
              <a:rPr lang="en-US" altLang="zh-CN" sz="2200" dirty="0" err="1"/>
              <a:t>NuSTAR</a:t>
            </a:r>
            <a:r>
              <a:rPr lang="en-US" altLang="zh-CN" sz="2200" dirty="0"/>
              <a:t> light curve separated by ~30ks, indicating this source could be an eclipsing system</a:t>
            </a:r>
          </a:p>
          <a:p>
            <a:pPr lvl="1"/>
            <a:r>
              <a:rPr lang="en-US" altLang="zh-CN" sz="2200" dirty="0"/>
              <a:t>Power spectra</a:t>
            </a:r>
            <a:r>
              <a:rPr lang="zh-CN" altLang="en-US" sz="2200" dirty="0" smtClean="0"/>
              <a:t>：</a:t>
            </a:r>
            <a:endParaRPr lang="en-US" altLang="zh-CN" sz="2200" dirty="0" smtClean="0"/>
          </a:p>
          <a:p>
            <a:pPr lvl="2"/>
            <a:r>
              <a:rPr lang="en-US" altLang="zh-CN" sz="2200" dirty="0"/>
              <a:t>QPO</a:t>
            </a:r>
            <a:r>
              <a:rPr lang="zh-CN" altLang="en-US" sz="2200" dirty="0"/>
              <a:t>：</a:t>
            </a:r>
            <a:r>
              <a:rPr lang="en-US" altLang="zh-CN" sz="2200" dirty="0"/>
              <a:t> increase from 0.138+/-0.002 Hz to 0.166+/-0.003 Hz</a:t>
            </a:r>
          </a:p>
          <a:p>
            <a:pPr lvl="2"/>
            <a:r>
              <a:rPr lang="en-US" altLang="zh-CN" sz="2200" dirty="0"/>
              <a:t>The features in the power spectrum are similar to QPOs detected in the hard state of accreting black hole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Swift J1658.2-4242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69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85860"/>
            <a:ext cx="8507288" cy="484030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5035F5"/>
                </a:solidFill>
              </a:rPr>
              <a:t>Swift </a:t>
            </a:r>
            <a:r>
              <a:rPr lang="en-US" altLang="zh-CN" b="0" dirty="0"/>
              <a:t>(</a:t>
            </a:r>
            <a:r>
              <a:rPr lang="en-US" altLang="zh-CN" b="0" dirty="0" err="1"/>
              <a:t>ATel</a:t>
            </a:r>
            <a:r>
              <a:rPr lang="en-US" altLang="zh-CN" b="0" dirty="0"/>
              <a:t> #</a:t>
            </a:r>
            <a:r>
              <a:rPr lang="en-US" altLang="zh-CN" b="0" dirty="0" smtClean="0"/>
              <a:t>11310)</a:t>
            </a:r>
            <a:endParaRPr lang="en-US" altLang="zh-CN" b="0" dirty="0"/>
          </a:p>
          <a:p>
            <a:pPr lvl="1"/>
            <a:r>
              <a:rPr lang="en-US" altLang="zh-CN" dirty="0" smtClean="0">
                <a:solidFill>
                  <a:srgbClr val="5035F5"/>
                </a:solidFill>
              </a:rPr>
              <a:t>Spectrum</a:t>
            </a:r>
            <a:r>
              <a:rPr lang="zh-CN" altLang="en-US" dirty="0" smtClean="0">
                <a:solidFill>
                  <a:srgbClr val="5035F5"/>
                </a:solidFill>
              </a:rPr>
              <a:t>：</a:t>
            </a:r>
            <a:endParaRPr lang="en-US" altLang="zh-CN" dirty="0" smtClean="0">
              <a:solidFill>
                <a:srgbClr val="5035F5"/>
              </a:solidFill>
            </a:endParaRPr>
          </a:p>
          <a:p>
            <a:pPr lvl="2"/>
            <a:r>
              <a:rPr lang="en-US" altLang="zh-CN" dirty="0" smtClean="0"/>
              <a:t>Fit by a </a:t>
            </a:r>
            <a:r>
              <a:rPr lang="en-US" altLang="zh-CN" dirty="0"/>
              <a:t>highly absorbed power-law </a:t>
            </a:r>
            <a:r>
              <a:rPr lang="en-US" altLang="zh-CN" dirty="0" smtClean="0"/>
              <a:t>model</a:t>
            </a:r>
          </a:p>
          <a:p>
            <a:pPr lvl="2"/>
            <a:r>
              <a:rPr lang="en-US" altLang="zh-CN" dirty="0">
                <a:solidFill>
                  <a:srgbClr val="C00000"/>
                </a:solidFill>
              </a:rPr>
              <a:t> N</a:t>
            </a:r>
            <a:r>
              <a:rPr lang="en-US" altLang="zh-CN" baseline="-25000" dirty="0">
                <a:solidFill>
                  <a:srgbClr val="C00000"/>
                </a:solidFill>
              </a:rPr>
              <a:t>H</a:t>
            </a:r>
            <a:r>
              <a:rPr lang="en-US" altLang="zh-CN" dirty="0">
                <a:solidFill>
                  <a:srgbClr val="C00000"/>
                </a:solidFill>
              </a:rPr>
              <a:t> = 1.9 +/- 0.5 10</a:t>
            </a:r>
            <a:r>
              <a:rPr lang="en-US" altLang="zh-CN" baseline="30000" dirty="0">
                <a:solidFill>
                  <a:srgbClr val="C00000"/>
                </a:solidFill>
              </a:rPr>
              <a:t>23</a:t>
            </a:r>
            <a:r>
              <a:rPr lang="en-US" altLang="zh-CN" dirty="0">
                <a:solidFill>
                  <a:srgbClr val="C00000"/>
                </a:solidFill>
              </a:rPr>
              <a:t> cm</a:t>
            </a:r>
            <a:r>
              <a:rPr lang="en-US" altLang="zh-CN" baseline="30000" dirty="0">
                <a:solidFill>
                  <a:srgbClr val="C00000"/>
                </a:solidFill>
              </a:rPr>
              <a:t>-2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en-US" altLang="zh-CN" dirty="0" smtClean="0">
                <a:solidFill>
                  <a:srgbClr val="5035F5"/>
                </a:solidFill>
              </a:rPr>
              <a:t>Integral </a:t>
            </a:r>
            <a:r>
              <a:rPr lang="en-US" altLang="zh-CN" b="0" dirty="0" smtClean="0"/>
              <a:t>(</a:t>
            </a:r>
            <a:r>
              <a:rPr lang="en-US" altLang="zh-CN" b="0" dirty="0" err="1" smtClean="0"/>
              <a:t>ATel</a:t>
            </a:r>
            <a:r>
              <a:rPr lang="en-US" altLang="zh-CN" b="0" dirty="0" smtClean="0"/>
              <a:t> </a:t>
            </a:r>
            <a:r>
              <a:rPr lang="en-US" altLang="zh-CN" b="0" dirty="0"/>
              <a:t>#</a:t>
            </a:r>
            <a:r>
              <a:rPr lang="en-US" altLang="zh-CN" b="0" dirty="0" smtClean="0"/>
              <a:t>11336)</a:t>
            </a:r>
          </a:p>
          <a:p>
            <a:pPr lvl="1"/>
            <a:r>
              <a:rPr lang="en-US" altLang="zh-CN" dirty="0" smtClean="0"/>
              <a:t>2018.2.20 T14:04 ~ 2018.2.22T15:03, exposure: 125ks</a:t>
            </a:r>
          </a:p>
          <a:p>
            <a:pPr lvl="1"/>
            <a:r>
              <a:rPr lang="en-US" altLang="zh-CN" dirty="0" smtClean="0"/>
              <a:t>Flux:</a:t>
            </a:r>
          </a:p>
          <a:p>
            <a:pPr lvl="2"/>
            <a:r>
              <a:rPr lang="en-US" altLang="zh-CN" dirty="0" smtClean="0"/>
              <a:t>20-40keV: 100</a:t>
            </a:r>
            <a:r>
              <a:rPr lang="en-US" altLang="zh-CN" dirty="0"/>
              <a:t>+/-1 </a:t>
            </a:r>
            <a:r>
              <a:rPr lang="en-US" altLang="zh-CN" dirty="0" err="1" smtClean="0"/>
              <a:t>mCrab</a:t>
            </a:r>
            <a:r>
              <a:rPr lang="en-US" altLang="zh-CN" dirty="0" smtClean="0"/>
              <a:t>; 40-80keV:67</a:t>
            </a:r>
            <a:r>
              <a:rPr lang="en-US" altLang="zh-CN" dirty="0"/>
              <a:t>+/-1 </a:t>
            </a:r>
            <a:r>
              <a:rPr lang="en-US" altLang="zh-CN" dirty="0" err="1"/>
              <a:t>mCrab</a:t>
            </a:r>
            <a:r>
              <a:rPr lang="en-US" altLang="zh-CN" dirty="0" smtClean="0"/>
              <a:t> </a:t>
            </a:r>
          </a:p>
          <a:p>
            <a:pPr lvl="2"/>
            <a:r>
              <a:rPr lang="en-US" altLang="zh-CN" b="0" dirty="0" smtClean="0"/>
              <a:t>3-10keV: </a:t>
            </a:r>
            <a:r>
              <a:rPr lang="en-US" altLang="zh-CN" dirty="0"/>
              <a:t>100+/-2 </a:t>
            </a:r>
            <a:r>
              <a:rPr lang="en-US" altLang="zh-CN" dirty="0" err="1" smtClean="0"/>
              <a:t>mCrab</a:t>
            </a:r>
            <a:r>
              <a:rPr lang="en-US" altLang="zh-CN" dirty="0" smtClean="0"/>
              <a:t>; 10-20keV: </a:t>
            </a:r>
            <a:r>
              <a:rPr lang="en-US" altLang="zh-CN" dirty="0"/>
              <a:t>115+/-3 </a:t>
            </a:r>
            <a:r>
              <a:rPr lang="en-US" altLang="zh-CN" dirty="0" err="1"/>
              <a:t>mCrab</a:t>
            </a:r>
            <a:r>
              <a:rPr lang="en-US" altLang="zh-CN" b="0" dirty="0" smtClean="0"/>
              <a:t> 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Swift J1658.2-4242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93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-504056" y="1036329"/>
            <a:ext cx="6732240" cy="5849055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rgbClr val="5035F5"/>
                </a:solidFill>
              </a:rPr>
              <a:t>      </a:t>
            </a:r>
            <a:r>
              <a:rPr lang="en-US" altLang="zh-CN" b="1" dirty="0" err="1" smtClean="0">
                <a:solidFill>
                  <a:srgbClr val="5035F5"/>
                </a:solidFill>
              </a:rPr>
              <a:t>AstroSat</a:t>
            </a:r>
            <a:r>
              <a:rPr lang="en-US" altLang="zh-CN" b="1" dirty="0" smtClean="0">
                <a:solidFill>
                  <a:srgbClr val="5035F5"/>
                </a:solidFill>
              </a:rPr>
              <a:t>  LAXPC </a:t>
            </a:r>
            <a:r>
              <a:rPr lang="en-US" altLang="zh-CN" b="0" dirty="0" smtClean="0"/>
              <a:t>(</a:t>
            </a:r>
            <a:r>
              <a:rPr lang="en-US" altLang="zh-CN" b="0" dirty="0" err="1" smtClean="0"/>
              <a:t>ATel</a:t>
            </a:r>
            <a:r>
              <a:rPr lang="en-US" altLang="zh-CN" b="0" dirty="0" smtClean="0"/>
              <a:t> </a:t>
            </a:r>
            <a:r>
              <a:rPr lang="en-US" altLang="zh-CN" b="0" dirty="0"/>
              <a:t>#</a:t>
            </a:r>
            <a:r>
              <a:rPr lang="en-US" altLang="zh-CN" b="0" dirty="0" smtClean="0"/>
              <a:t>11375) </a:t>
            </a:r>
            <a:endParaRPr lang="en-US" altLang="zh-CN" b="1" dirty="0" smtClean="0"/>
          </a:p>
          <a:p>
            <a:pPr lvl="1"/>
            <a:r>
              <a:rPr lang="en-US" altLang="zh-CN" sz="2200" dirty="0"/>
              <a:t>2018-02-20 18:21:45 UT </a:t>
            </a:r>
            <a:r>
              <a:rPr lang="en-US" altLang="zh-CN" sz="2200" dirty="0" smtClean="0"/>
              <a:t>~ </a:t>
            </a:r>
            <a:r>
              <a:rPr lang="en-US" altLang="zh-CN" sz="2200" dirty="0"/>
              <a:t>2018-02-21 04:25:38 </a:t>
            </a:r>
            <a:r>
              <a:rPr lang="en-US" altLang="zh-CN" sz="2200" dirty="0" smtClean="0"/>
              <a:t>UT</a:t>
            </a:r>
          </a:p>
          <a:p>
            <a:pPr lvl="1"/>
            <a:r>
              <a:rPr lang="en-US" altLang="zh-CN" sz="2200" dirty="0" smtClean="0"/>
              <a:t>Exposure Time: 20ks</a:t>
            </a:r>
          </a:p>
          <a:p>
            <a:pPr lvl="1"/>
            <a:r>
              <a:rPr lang="en-US" altLang="zh-CN" sz="2200" dirty="0" smtClean="0"/>
              <a:t>Power Density Spectra (3-80keV)</a:t>
            </a:r>
          </a:p>
          <a:p>
            <a:pPr lvl="2"/>
            <a:r>
              <a:rPr lang="en-US" altLang="zh-CN" sz="2200" dirty="0" smtClean="0"/>
              <a:t>The centroid frequency of QPO increased with time from ~1.6– 2Hz</a:t>
            </a:r>
          </a:p>
          <a:p>
            <a:pPr lvl="2"/>
            <a:r>
              <a:rPr lang="en-US" altLang="zh-CN" sz="2200" dirty="0" smtClean="0"/>
              <a:t>The total 0.1-20Hz fractional </a:t>
            </a:r>
            <a:r>
              <a:rPr lang="en-US" altLang="zh-CN" sz="2200" dirty="0" err="1" smtClean="0"/>
              <a:t>rms</a:t>
            </a:r>
            <a:r>
              <a:rPr lang="en-US" altLang="zh-CN" sz="2200" dirty="0" smtClean="0"/>
              <a:t> is ~34%</a:t>
            </a:r>
          </a:p>
          <a:p>
            <a:pPr lvl="2"/>
            <a:r>
              <a:rPr lang="en-US" altLang="zh-CN" sz="2200" dirty="0" smtClean="0"/>
              <a:t>Hard intermediate state </a:t>
            </a:r>
          </a:p>
          <a:p>
            <a:pPr lvl="1"/>
            <a:r>
              <a:rPr lang="en-US" altLang="zh-CN" sz="2200" dirty="0" smtClean="0"/>
              <a:t>Spectral fitting: (4-60keV):</a:t>
            </a:r>
          </a:p>
          <a:p>
            <a:pPr lvl="2"/>
            <a:r>
              <a:rPr lang="en-US" altLang="zh-CN" dirty="0" smtClean="0"/>
              <a:t>Absorbed </a:t>
            </a:r>
            <a:r>
              <a:rPr lang="en-US" altLang="zh-CN" dirty="0" err="1" smtClean="0"/>
              <a:t>diskbb</a:t>
            </a:r>
            <a:r>
              <a:rPr lang="en-US" altLang="zh-CN" dirty="0" smtClean="0"/>
              <a:t> and cutoff power law</a:t>
            </a:r>
          </a:p>
          <a:p>
            <a:pPr lvl="2"/>
            <a:r>
              <a:rPr lang="en-US" altLang="zh-CN" dirty="0">
                <a:solidFill>
                  <a:srgbClr val="C00000"/>
                </a:solidFill>
              </a:rPr>
              <a:t>N(H) = 1.6(+/-0.2)x10^{23} cm^{-2}</a:t>
            </a:r>
            <a:r>
              <a:rPr lang="en-US" altLang="zh-CN" dirty="0"/>
              <a:t> 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Flux: 3.6x10</a:t>
            </a:r>
            <a:r>
              <a:rPr lang="en-US" altLang="zh-CN" dirty="0"/>
              <a:t>^{-9} ergs cm^{-2} s^{-1}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b="1" dirty="0"/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Swift J1658.2-4242</a:t>
            </a:r>
            <a:endParaRPr lang="zh-CN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21776" r="48559" b="1512"/>
          <a:stretch/>
        </p:blipFill>
        <p:spPr bwMode="auto">
          <a:xfrm>
            <a:off x="5940152" y="2204864"/>
            <a:ext cx="3238500" cy="386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796136" y="1008945"/>
            <a:ext cx="3150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 strong (</a:t>
            </a:r>
            <a:r>
              <a:rPr lang="en-US" altLang="zh-CN" dirty="0" err="1"/>
              <a:t>rms</a:t>
            </a:r>
            <a:r>
              <a:rPr lang="en-US" altLang="zh-CN" dirty="0"/>
              <a:t> of ~16%) and a sharp QPO in the PDS obtained with the LAXPC data of Swift J1658.2-4242</a:t>
            </a:r>
          </a:p>
        </p:txBody>
      </p:sp>
    </p:spTree>
    <p:extLst>
      <p:ext uri="{BB962C8B-B14F-4D97-AF65-F5344CB8AC3E}">
        <p14:creationId xmlns:p14="http://schemas.microsoft.com/office/powerpoint/2010/main" val="17106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375388"/>
          </a:xfrm>
        </p:spPr>
        <p:txBody>
          <a:bodyPr/>
          <a:lstStyle/>
          <a:p>
            <a:r>
              <a:rPr lang="en-US" altLang="zh-CN" dirty="0" smtClean="0"/>
              <a:t>Total Exposure Time: 470ks</a:t>
            </a:r>
          </a:p>
          <a:p>
            <a:pPr lvl="1"/>
            <a:r>
              <a:rPr lang="en-US" altLang="zh-CN" dirty="0" smtClean="0"/>
              <a:t>2018-02-20~2018-02-21 : 1 Day</a:t>
            </a:r>
          </a:p>
          <a:p>
            <a:pPr lvl="1"/>
            <a:r>
              <a:rPr lang="en-US" altLang="zh-CN" dirty="0" smtClean="0"/>
              <a:t>2018-02-22--2018-03-12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Monitoring almost every day</a:t>
            </a:r>
          </a:p>
          <a:p>
            <a:pPr lvl="1"/>
            <a:r>
              <a:rPr lang="en-US" altLang="zh-CN" dirty="0" smtClean="0"/>
              <a:t>2018-03-21:  1Day</a:t>
            </a:r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Insight-HXMT observation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Insight-HXMT O</a:t>
            </a:r>
            <a:r>
              <a:rPr lang="en-US" altLang="zh-CN" dirty="0" smtClean="0"/>
              <a:t>bservation List</a:t>
            </a:r>
            <a:endParaRPr lang="zh-CN" altLang="en-US" dirty="0"/>
          </a:p>
        </p:txBody>
      </p:sp>
      <p:graphicFrame>
        <p:nvGraphicFramePr>
          <p:cNvPr id="4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038516"/>
              </p:ext>
            </p:extLst>
          </p:nvPr>
        </p:nvGraphicFramePr>
        <p:xfrm>
          <a:off x="35496" y="1124745"/>
          <a:ext cx="4574283" cy="5256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873"/>
                <a:gridCol w="1681541"/>
                <a:gridCol w="945869"/>
              </a:tblGrid>
              <a:tr h="6505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dirty="0"/>
                        <a:t>ObsID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 smtClean="0"/>
                        <a:t>Time</a:t>
                      </a:r>
                    </a:p>
                    <a:p>
                      <a:pPr>
                        <a:buNone/>
                      </a:pPr>
                      <a:r>
                        <a:rPr lang="x-none" dirty="0" smtClean="0"/>
                        <a:t>(UTC</a:t>
                      </a:r>
                      <a:r>
                        <a:rPr lang="x-none" dirty="0"/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/>
                        <a:t>E</a:t>
                      </a:r>
                      <a:r>
                        <a:rPr lang="x-none" dirty="0" smtClean="0"/>
                        <a:t>xp</a:t>
                      </a:r>
                      <a:endParaRPr lang="en-US" dirty="0" smtClean="0"/>
                    </a:p>
                    <a:p>
                      <a:pPr>
                        <a:buNone/>
                      </a:pPr>
                      <a:r>
                        <a:rPr lang="x-none" dirty="0" smtClean="0"/>
                        <a:t>(</a:t>
                      </a:r>
                      <a:r>
                        <a:rPr lang="x-none" dirty="0"/>
                        <a:t>ks)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39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P0114658001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2018-02-20</a:t>
                      </a:r>
                      <a:endParaRPr lang="x-non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/>
                        <a:t>50</a:t>
                      </a:r>
                      <a:endParaRPr lang="x-non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9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P0114658002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/>
                        <a:t>2018-02-</a:t>
                      </a:r>
                      <a:r>
                        <a:rPr lang="en-US" sz="1600" dirty="0" smtClean="0"/>
                        <a:t>22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/>
                        <a:t>20</a:t>
                      </a:r>
                      <a:endParaRPr lang="x-non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P0114658003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2018-02-</a:t>
                      </a:r>
                      <a:r>
                        <a:rPr lang="en-US" sz="1600" dirty="0" smtClean="0">
                          <a:sym typeface="+mn-ea"/>
                        </a:rPr>
                        <a:t>23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/>
                        <a:t>20</a:t>
                      </a:r>
                      <a:endParaRPr lang="x-non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45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P0114658004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2018-02-</a:t>
                      </a:r>
                      <a:r>
                        <a:rPr lang="en-US" sz="1600" dirty="0" smtClean="0">
                          <a:sym typeface="+mn-ea"/>
                        </a:rPr>
                        <a:t>24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/>
                        <a:t>20</a:t>
                      </a:r>
                      <a:endParaRPr lang="x-non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9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P0114658005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2018-02-</a:t>
                      </a:r>
                      <a:r>
                        <a:rPr lang="x-none" sz="1600" dirty="0" smtClean="0"/>
                        <a:t>2</a:t>
                      </a:r>
                      <a:r>
                        <a:rPr lang="en-US" sz="1600" dirty="0" smtClean="0"/>
                        <a:t>5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/>
                        <a:t>20</a:t>
                      </a:r>
                      <a:endParaRPr lang="x-non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P0114658006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2018-02-</a:t>
                      </a:r>
                      <a:r>
                        <a:rPr lang="x-none" sz="1600" dirty="0" smtClean="0"/>
                        <a:t>2</a:t>
                      </a:r>
                      <a:r>
                        <a:rPr lang="en-US" sz="1600" dirty="0" smtClean="0"/>
                        <a:t>6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/>
                        <a:t>1</a:t>
                      </a:r>
                      <a:r>
                        <a:rPr lang="en-US" sz="1600" dirty="0" smtClean="0"/>
                        <a:t>5</a:t>
                      </a:r>
                      <a:endParaRPr lang="x-non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9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P0114658007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2018-02-</a:t>
                      </a:r>
                      <a:r>
                        <a:rPr lang="x-none" sz="1600" dirty="0" smtClean="0"/>
                        <a:t>2</a:t>
                      </a:r>
                      <a:r>
                        <a:rPr lang="en-US" sz="1600" dirty="0" smtClean="0"/>
                        <a:t>7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/>
                        <a:t>1</a:t>
                      </a:r>
                      <a:r>
                        <a:rPr lang="en-US" sz="1600" dirty="0" smtClean="0"/>
                        <a:t>5</a:t>
                      </a:r>
                      <a:endParaRPr lang="x-non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P0114658008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2018-02-</a:t>
                      </a:r>
                      <a:r>
                        <a:rPr lang="x-none" sz="1600" dirty="0" smtClean="0"/>
                        <a:t>2</a:t>
                      </a:r>
                      <a:r>
                        <a:rPr lang="en-US" sz="1600" dirty="0" smtClean="0"/>
                        <a:t>8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/>
                        <a:t>1</a:t>
                      </a:r>
                      <a:r>
                        <a:rPr lang="en-US" sz="1600" dirty="0" smtClean="0"/>
                        <a:t>5</a:t>
                      </a:r>
                      <a:endParaRPr lang="x-non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zh-CN" sz="1600" dirty="0" smtClean="0">
                          <a:sym typeface="+mn-ea"/>
                        </a:rPr>
                        <a:t>P01146580</a:t>
                      </a:r>
                      <a:r>
                        <a:rPr lang="en-US" altLang="zh-CN" sz="1600" dirty="0" smtClean="0">
                          <a:sym typeface="+mn-ea"/>
                        </a:rPr>
                        <a:t>09</a:t>
                      </a:r>
                      <a:endParaRPr lang="x-none" altLang="zh-CN" sz="1600" dirty="0" smtClean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2018-0</a:t>
                      </a:r>
                      <a:r>
                        <a:rPr lang="en-US" sz="1600" dirty="0" smtClean="0">
                          <a:sym typeface="+mn-ea"/>
                        </a:rPr>
                        <a:t>3-01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/>
                        <a:t>1</a:t>
                      </a:r>
                      <a:r>
                        <a:rPr lang="en-US" sz="1600" dirty="0" smtClean="0"/>
                        <a:t>5</a:t>
                      </a:r>
                      <a:endParaRPr lang="x-non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9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P011465801</a:t>
                      </a:r>
                      <a:r>
                        <a:rPr lang="en-US" sz="1600" dirty="0" smtClean="0">
                          <a:sym typeface="+mn-ea"/>
                        </a:rPr>
                        <a:t>0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2018-0</a:t>
                      </a:r>
                      <a:r>
                        <a:rPr lang="en-US" sz="1600" dirty="0" smtClean="0">
                          <a:sym typeface="+mn-ea"/>
                        </a:rPr>
                        <a:t>3-02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/>
                        <a:t>15</a:t>
                      </a:r>
                      <a:endParaRPr lang="x-non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9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P011465801</a:t>
                      </a:r>
                      <a:r>
                        <a:rPr lang="en-US" sz="1600" dirty="0" smtClean="0">
                          <a:sym typeface="+mn-ea"/>
                        </a:rPr>
                        <a:t>1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2018-0</a:t>
                      </a:r>
                      <a:r>
                        <a:rPr lang="en-US" sz="1600" dirty="0" smtClean="0">
                          <a:sym typeface="+mn-ea"/>
                        </a:rPr>
                        <a:t>3</a:t>
                      </a:r>
                      <a:r>
                        <a:rPr lang="x-none" sz="1600" dirty="0" smtClean="0">
                          <a:sym typeface="+mn-ea"/>
                        </a:rPr>
                        <a:t>-</a:t>
                      </a:r>
                      <a:r>
                        <a:rPr lang="en-US" sz="1600" dirty="0" smtClean="0">
                          <a:sym typeface="+mn-ea"/>
                        </a:rPr>
                        <a:t>03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/>
                        <a:t>15</a:t>
                      </a:r>
                      <a:endParaRPr lang="x-non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zh-CN" sz="1600" dirty="0" smtClean="0">
                          <a:sym typeface="+mn-ea"/>
                        </a:rPr>
                        <a:t>P011465801</a:t>
                      </a:r>
                      <a:r>
                        <a:rPr lang="en-US" altLang="zh-CN" sz="1600" dirty="0" smtClean="0">
                          <a:sym typeface="+mn-ea"/>
                        </a:rPr>
                        <a:t>2</a:t>
                      </a:r>
                      <a:endParaRPr lang="x-none" altLang="zh-CN" sz="1600" dirty="0" smtClean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zh-CN" sz="1600" dirty="0" smtClean="0">
                          <a:sym typeface="+mn-ea"/>
                        </a:rPr>
                        <a:t>2018-0</a:t>
                      </a:r>
                      <a:r>
                        <a:rPr lang="en-US" altLang="zh-CN" sz="1600" dirty="0" smtClean="0">
                          <a:sym typeface="+mn-ea"/>
                        </a:rPr>
                        <a:t>3-04</a:t>
                      </a:r>
                      <a:endParaRPr lang="x-none" altLang="zh-CN" sz="16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 smtClean="0"/>
                        <a:t>10</a:t>
                      </a:r>
                      <a:endParaRPr lang="x-non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919147"/>
              </p:ext>
            </p:extLst>
          </p:nvPr>
        </p:nvGraphicFramePr>
        <p:xfrm>
          <a:off x="4716016" y="1124745"/>
          <a:ext cx="4104456" cy="525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319"/>
                <a:gridCol w="1427637"/>
                <a:gridCol w="981500"/>
              </a:tblGrid>
              <a:tr h="6651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dirty="0"/>
                        <a:t>ObsID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 smtClean="0"/>
                        <a:t>Time</a:t>
                      </a:r>
                    </a:p>
                    <a:p>
                      <a:pPr>
                        <a:buNone/>
                      </a:pPr>
                      <a:r>
                        <a:rPr lang="x-none" dirty="0" smtClean="0"/>
                        <a:t>(UTC</a:t>
                      </a:r>
                      <a:r>
                        <a:rPr lang="x-none" dirty="0"/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smtClean="0"/>
                        <a:t>E</a:t>
                      </a:r>
                      <a:r>
                        <a:rPr lang="x-none" dirty="0" smtClean="0"/>
                        <a:t>xp</a:t>
                      </a:r>
                      <a:endParaRPr lang="en-US" dirty="0" smtClean="0"/>
                    </a:p>
                    <a:p>
                      <a:pPr>
                        <a:buNone/>
                      </a:pPr>
                      <a:r>
                        <a:rPr lang="x-none" dirty="0" smtClean="0"/>
                        <a:t>(</a:t>
                      </a:r>
                      <a:r>
                        <a:rPr lang="x-none" dirty="0"/>
                        <a:t>ks)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21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>
                          <a:sym typeface="+mn-ea"/>
                        </a:rPr>
                        <a:t>P0114658013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zh-CN" sz="1600" dirty="0" smtClean="0">
                          <a:sym typeface="+mn-ea"/>
                        </a:rPr>
                        <a:t>2018-0</a:t>
                      </a:r>
                      <a:r>
                        <a:rPr lang="en-US" altLang="zh-CN" sz="1600" dirty="0" smtClean="0">
                          <a:sym typeface="+mn-ea"/>
                        </a:rPr>
                        <a:t>3-05</a:t>
                      </a:r>
                      <a:endParaRPr lang="x-none" altLang="zh-C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/>
                        <a:t>10</a:t>
                      </a:r>
                      <a:endParaRPr lang="x-non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21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P0114658014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2018-0</a:t>
                      </a:r>
                      <a:r>
                        <a:rPr lang="en-US" sz="1600" dirty="0" smtClean="0">
                          <a:sym typeface="+mn-ea"/>
                        </a:rPr>
                        <a:t>3-06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/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4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P0114658015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zh-CN" sz="1600" dirty="0" smtClean="0">
                          <a:sym typeface="+mn-ea"/>
                        </a:rPr>
                        <a:t>2018-0</a:t>
                      </a:r>
                      <a:r>
                        <a:rPr lang="en-US" altLang="zh-CN" sz="1600" dirty="0" smtClean="0">
                          <a:sym typeface="+mn-ea"/>
                        </a:rPr>
                        <a:t>3-07</a:t>
                      </a:r>
                      <a:endParaRPr lang="x-none" altLang="zh-C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/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27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P0114658016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altLang="zh-CN" sz="1600" dirty="0" smtClean="0">
                          <a:sym typeface="+mn-ea"/>
                        </a:rPr>
                        <a:t>2018-0</a:t>
                      </a:r>
                      <a:r>
                        <a:rPr lang="en-US" altLang="zh-CN" sz="1600" dirty="0" smtClean="0">
                          <a:sym typeface="+mn-ea"/>
                        </a:rPr>
                        <a:t>3-08</a:t>
                      </a:r>
                      <a:endParaRPr lang="x-none" altLang="zh-C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/>
                        <a:t>10</a:t>
                      </a:r>
                      <a:endParaRPr lang="en-US" sz="16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21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P0114658017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altLang="zh-CN" sz="1600" dirty="0" smtClean="0">
                          <a:sym typeface="+mn-ea"/>
                        </a:rPr>
                        <a:t>2018-0</a:t>
                      </a:r>
                      <a:r>
                        <a:rPr lang="en-US" altLang="zh-CN" sz="1600" dirty="0" smtClean="0">
                          <a:sym typeface="+mn-ea"/>
                        </a:rPr>
                        <a:t>3-09</a:t>
                      </a:r>
                      <a:endParaRPr lang="x-none" altLang="zh-C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/>
                        <a:t>1</a:t>
                      </a:r>
                      <a:r>
                        <a:rPr lang="x-none" sz="1600" dirty="0" smtClean="0"/>
                        <a:t>0</a:t>
                      </a:r>
                      <a:endParaRPr lang="x-non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27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P0114658018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zh-CN" sz="1600" dirty="0" smtClean="0">
                          <a:sym typeface="+mn-ea"/>
                        </a:rPr>
                        <a:t>2018-0</a:t>
                      </a:r>
                      <a:r>
                        <a:rPr lang="en-US" altLang="zh-CN" sz="1600" dirty="0" smtClean="0">
                          <a:sym typeface="+mn-ea"/>
                        </a:rPr>
                        <a:t>3-10</a:t>
                      </a:r>
                      <a:endParaRPr lang="x-none" altLang="zh-C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/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21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P0114658019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zh-CN" sz="1600" dirty="0" smtClean="0">
                          <a:sym typeface="+mn-ea"/>
                        </a:rPr>
                        <a:t>2018-0</a:t>
                      </a:r>
                      <a:r>
                        <a:rPr lang="en-US" altLang="zh-CN" sz="1600" dirty="0" smtClean="0">
                          <a:sym typeface="+mn-ea"/>
                        </a:rPr>
                        <a:t>3-11</a:t>
                      </a:r>
                      <a:endParaRPr lang="x-none" altLang="zh-C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/>
                        <a:t>3</a:t>
                      </a:r>
                      <a:r>
                        <a:rPr lang="x-none" sz="1600" dirty="0" smtClean="0"/>
                        <a:t>0</a:t>
                      </a:r>
                      <a:endParaRPr lang="x-non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27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P0114658020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zh-CN" sz="1600" dirty="0" smtClean="0">
                          <a:sym typeface="+mn-ea"/>
                        </a:rPr>
                        <a:t>2018-0</a:t>
                      </a:r>
                      <a:r>
                        <a:rPr lang="en-US" altLang="zh-CN" sz="1600" dirty="0" smtClean="0">
                          <a:sym typeface="+mn-ea"/>
                        </a:rPr>
                        <a:t>3-12</a:t>
                      </a:r>
                      <a:endParaRPr lang="x-none" altLang="zh-C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/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27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P0114658021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2018-</a:t>
                      </a:r>
                      <a:r>
                        <a:rPr lang="en-US" sz="1600" dirty="0" smtClean="0">
                          <a:sym typeface="+mn-ea"/>
                        </a:rPr>
                        <a:t>03</a:t>
                      </a:r>
                      <a:r>
                        <a:rPr lang="x-none" sz="1600" dirty="0" smtClean="0">
                          <a:sym typeface="+mn-ea"/>
                        </a:rPr>
                        <a:t>-</a:t>
                      </a:r>
                      <a:r>
                        <a:rPr lang="en-US" sz="1600" dirty="0" smtClean="0">
                          <a:sym typeface="+mn-ea"/>
                        </a:rPr>
                        <a:t>15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/>
                        <a:t>30</a:t>
                      </a:r>
                      <a:endParaRPr lang="x-non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27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P0114658022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2018-</a:t>
                      </a:r>
                      <a:r>
                        <a:rPr lang="en-US" sz="1600" dirty="0" smtClean="0">
                          <a:sym typeface="+mn-ea"/>
                        </a:rPr>
                        <a:t>03-18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 smtClean="0"/>
                        <a:t>10</a:t>
                      </a:r>
                      <a:endParaRPr lang="x-non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27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P011465802</a:t>
                      </a:r>
                      <a:r>
                        <a:rPr lang="en-US" sz="1600" dirty="0" smtClean="0">
                          <a:sym typeface="+mn-ea"/>
                        </a:rPr>
                        <a:t>5</a:t>
                      </a: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1600" dirty="0" smtClean="0">
                          <a:sym typeface="+mn-ea"/>
                        </a:rPr>
                        <a:t>2018-</a:t>
                      </a:r>
                      <a:r>
                        <a:rPr lang="en-US" sz="1600" dirty="0" smtClean="0">
                          <a:sym typeface="+mn-ea"/>
                        </a:rPr>
                        <a:t>03-20</a:t>
                      </a:r>
                      <a:endParaRPr lang="x-non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smtClean="0"/>
                        <a:t>60</a:t>
                      </a:r>
                      <a:endParaRPr lang="x-non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277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x-none" sz="1600" dirty="0"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x-none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x-non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3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072494" cy="725470"/>
          </a:xfrm>
        </p:spPr>
        <p:txBody>
          <a:bodyPr/>
          <a:lstStyle/>
          <a:p>
            <a:r>
              <a:rPr lang="en-US" altLang="zh-CN" dirty="0"/>
              <a:t>HXMT</a:t>
            </a:r>
            <a:r>
              <a:rPr lang="zh-CN" altLang="en-US" dirty="0"/>
              <a:t> </a:t>
            </a:r>
            <a:r>
              <a:rPr lang="en-US" altLang="zh-CN" dirty="0"/>
              <a:t>Preliminary Result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08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2060"/>
            </a:solidFill>
            <a:ea typeface="黑体" panose="02010609060101010101" pitchFamily="49" charset="-122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高能所空间项目20160724.ppt [兼容模式]" id="{A77B5C91-A771-4FC8-9445-A39518BD705B}" vid="{9F34CAD3-344B-41C7-B613-61422CBA1BB2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POLAR-脉导汇报-2017-01-03</Template>
  <TotalTime>24766</TotalTime>
  <Words>608</Words>
  <Application>Microsoft Office PowerPoint</Application>
  <PresentationFormat>全屏显示(4:3)</PresentationFormat>
  <Paragraphs>184</Paragraphs>
  <Slides>17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Insight-HXMT observation on Swift J1658.2-4242</vt:lpstr>
      <vt:lpstr>Outline</vt:lpstr>
      <vt:lpstr>Swift J1658.2-4242</vt:lpstr>
      <vt:lpstr>Swift J1658.2-4242</vt:lpstr>
      <vt:lpstr>Swift J1658.2-4242</vt:lpstr>
      <vt:lpstr>Swift J1658.2-4242</vt:lpstr>
      <vt:lpstr>Insight-HXMT observation</vt:lpstr>
      <vt:lpstr>Insight-HXMT Observation List</vt:lpstr>
      <vt:lpstr>HXMT Preliminary Result</vt:lpstr>
      <vt:lpstr>LC:  Insight-HXMT vs MAXI</vt:lpstr>
      <vt:lpstr>Power Density Spectra</vt:lpstr>
      <vt:lpstr>PowerPoint 演示文稿</vt:lpstr>
      <vt:lpstr>LFQPOs Evolution with Time</vt:lpstr>
      <vt:lpstr>Hardness Evolution</vt:lpstr>
      <vt:lpstr>Spectrum</vt:lpstr>
      <vt:lpstr>Summary</vt:lpstr>
      <vt:lpstr>Spectrum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wangyh</dc:creator>
  <cp:lastModifiedBy>unknown</cp:lastModifiedBy>
  <cp:revision>560</cp:revision>
  <dcterms:created xsi:type="dcterms:W3CDTF">2017-01-15T23:25:30Z</dcterms:created>
  <dcterms:modified xsi:type="dcterms:W3CDTF">2018-04-20T03:45:53Z</dcterms:modified>
</cp:coreProperties>
</file>