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7" r:id="rId3"/>
    <p:sldId id="340" r:id="rId4"/>
    <p:sldId id="339" r:id="rId5"/>
    <p:sldId id="349" r:id="rId6"/>
    <p:sldId id="303" r:id="rId7"/>
    <p:sldId id="314" r:id="rId8"/>
    <p:sldId id="352" r:id="rId9"/>
    <p:sldId id="335" r:id="rId10"/>
    <p:sldId id="315" r:id="rId11"/>
    <p:sldId id="358" r:id="rId12"/>
    <p:sldId id="354" r:id="rId13"/>
    <p:sldId id="355" r:id="rId14"/>
    <p:sldId id="356" r:id="rId15"/>
    <p:sldId id="359" r:id="rId16"/>
    <p:sldId id="360" r:id="rId17"/>
    <p:sldId id="319" r:id="rId18"/>
    <p:sldId id="361" r:id="rId19"/>
    <p:sldId id="362" r:id="rId20"/>
    <p:sldId id="363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9FD"/>
    <a:srgbClr val="03AD30"/>
    <a:srgbClr val="10A03D"/>
    <a:srgbClr val="ED13C3"/>
    <a:srgbClr val="590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5676" autoAdjust="0"/>
  </p:normalViewPr>
  <p:slideViewPr>
    <p:cSldViewPr>
      <p:cViewPr>
        <p:scale>
          <a:sx n="100" d="100"/>
          <a:sy n="100" d="100"/>
        </p:scale>
        <p:origin x="-6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09D34-DD74-468F-9488-11546EA32212}" type="datetimeFigureOut">
              <a:rPr lang="zh-CN" altLang="en-US" smtClean="0"/>
              <a:pPr/>
              <a:t>18-4-12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953B7-BA01-411D-B2CB-AD2156B80C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13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Name</a:t>
            </a:r>
            <a:r>
              <a:rPr lang="en-US" altLang="zh-CN" baseline="0" dirty="0" smtClean="0"/>
              <a:t>: </a:t>
            </a:r>
            <a:r>
              <a:rPr lang="en-US" altLang="zh-CN" baseline="0" dirty="0" err="1" smtClean="0"/>
              <a:t>Mingyu</a:t>
            </a:r>
            <a:r>
              <a:rPr lang="en-US" altLang="zh-CN" baseline="0" dirty="0" smtClean="0"/>
              <a:t>. In this presentation, many sources will be shown, which observed by Insight-HXMT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953B7-BA01-411D-B2CB-AD2156B80C7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高能所图标-单色.tif"/>
          <p:cNvPicPr>
            <a:picLocks noChangeAspect="1"/>
          </p:cNvPicPr>
          <p:nvPr/>
        </p:nvPicPr>
        <p:blipFill>
          <a:blip r:embed="rId2" cstate="print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5580063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857375" y="6750050"/>
            <a:ext cx="7286625" cy="1079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929438" y="0"/>
            <a:ext cx="2214562" cy="215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18-4-12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03087" y="648876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42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57375" y="6750050"/>
            <a:ext cx="7286625" cy="1079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938213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214313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>
            <a:lvl1pPr>
              <a:buClr>
                <a:srgbClr val="E38700"/>
              </a:buClr>
              <a:buSzPct val="80000"/>
              <a:buFont typeface="Wingdings" pitchFamily="2" charset="2"/>
              <a:buChar char="n"/>
              <a:defRPr sz="28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18-4-12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03087" y="648876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90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57375" y="6750050"/>
            <a:ext cx="7286625" cy="1079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938213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214313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18-4-12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03087" y="648876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53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18-4-12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03087" y="648876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wmf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/>
          <a:lstStyle/>
          <a:p>
            <a:r>
              <a:rPr lang="en-US" altLang="zh-CN" sz="4400" dirty="0" smtClean="0"/>
              <a:t>GRO J1008-57 &amp; </a:t>
            </a:r>
            <a:br>
              <a:rPr lang="en-US" altLang="zh-CN" sz="4400" dirty="0" smtClean="0"/>
            </a:br>
            <a:r>
              <a:rPr lang="en-US" altLang="zh-CN" sz="4400" dirty="0" smtClean="0"/>
              <a:t>MAXI J1820+070 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9672" y="4437112"/>
            <a:ext cx="6512768" cy="1728192"/>
          </a:xfrm>
        </p:spPr>
        <p:txBody>
          <a:bodyPr/>
          <a:lstStyle/>
          <a:p>
            <a:r>
              <a:rPr lang="en-US" altLang="zh-CN" dirty="0" err="1" smtClean="0"/>
              <a:t>Mingyu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Ge</a:t>
            </a:r>
            <a:endParaRPr lang="en-US" altLang="zh-CN" dirty="0" smtClean="0"/>
          </a:p>
          <a:p>
            <a:r>
              <a:rPr lang="en-US" altLang="zh-CN" dirty="0" smtClean="0"/>
              <a:t>HXMT Collaboration</a:t>
            </a:r>
          </a:p>
          <a:p>
            <a:r>
              <a:rPr lang="en-US" altLang="zh-CN" dirty="0" smtClean="0"/>
              <a:t>2018-04-11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744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6956"/>
          </a:xfrm>
        </p:spPr>
        <p:txBody>
          <a:bodyPr/>
          <a:lstStyle/>
          <a:p>
            <a:r>
              <a:rPr lang="en-US" altLang="zh-CN" dirty="0" smtClean="0"/>
              <a:t>Spectrum ratio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GRO</a:t>
            </a:r>
            <a:r>
              <a:rPr lang="zh-CN" altLang="en-US" dirty="0" smtClean="0"/>
              <a:t> </a:t>
            </a:r>
            <a:r>
              <a:rPr lang="en-US" altLang="zh-CN" dirty="0" smtClean="0"/>
              <a:t>J1008-57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38164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971600" y="5661248"/>
          <a:ext cx="3744416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公式" r:id="rId4" imgW="1930216" imgH="482278" progId="">
                  <p:embed/>
                </p:oleObj>
              </mc:Choice>
              <mc:Fallback>
                <p:oleObj name="公式" r:id="rId4" imgW="1930216" imgH="482278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661248"/>
                        <a:ext cx="3744416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内容占位符 3"/>
          <p:cNvPicPr>
            <a:picLocks/>
          </p:cNvPicPr>
          <p:nvPr/>
        </p:nvPicPr>
        <p:blipFill>
          <a:blip r:embed="rId6" cstate="print"/>
          <a:srcRect l="5465" t="28271" r="2987" b="21500"/>
          <a:stretch>
            <a:fillRect/>
          </a:stretch>
        </p:blipFill>
        <p:spPr bwMode="auto">
          <a:xfrm>
            <a:off x="4427984" y="1340768"/>
            <a:ext cx="46805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628800"/>
            <a:ext cx="37444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248092" y="1628800"/>
            <a:ext cx="675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</a:rPr>
              <a:t>Crab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1600" y="2308810"/>
            <a:ext cx="1667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GRO J1008-57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14948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GRO J1008-57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761631" cy="283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052736"/>
            <a:ext cx="3852165" cy="293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374511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2143139"/>
          </a:xfrm>
        </p:spPr>
        <p:txBody>
          <a:bodyPr/>
          <a:lstStyle/>
          <a:p>
            <a:r>
              <a:rPr lang="en-US" altLang="zh-CN" sz="2400" b="0" dirty="0" smtClean="0"/>
              <a:t>Discovered by Maxi, low-mass X-ray binary, ~3Crab</a:t>
            </a:r>
          </a:p>
          <a:p>
            <a:r>
              <a:rPr lang="en-US" altLang="zh-CN" sz="2400" b="0" dirty="0" smtClean="0"/>
              <a:t>(R.A., Dec) =(18 20 26, +07 02 13)</a:t>
            </a:r>
          </a:p>
          <a:p>
            <a:r>
              <a:rPr lang="en-US" altLang="zh-CN" sz="2400" b="0" dirty="0" smtClean="0"/>
              <a:t>Black hole candidate</a:t>
            </a:r>
          </a:p>
          <a:p>
            <a:r>
              <a:rPr lang="en-US" altLang="zh-CN" sz="2400" b="0" dirty="0" smtClean="0"/>
              <a:t>optical/IR bands are strongly encouraged</a:t>
            </a:r>
            <a:endParaRPr lang="zh-CN" altLang="en-US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MAXI J1820+070</a:t>
            </a:r>
            <a:endParaRPr lang="zh-CN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7483" y="3429000"/>
            <a:ext cx="4310272" cy="305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73016"/>
            <a:ext cx="4464496" cy="287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59492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Maxi</a:t>
            </a:r>
            <a:endParaRPr lang="zh-CN" altLang="en-US" sz="2400" b="1" dirty="0" smtClean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558924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Swift-BAT</a:t>
            </a:r>
            <a:endParaRPr lang="zh-CN" altLang="en-US" sz="2400" b="1" dirty="0" smtClean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MAXI J1820+070</a:t>
            </a:r>
            <a:endParaRPr lang="zh-CN" alt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124744"/>
            <a:ext cx="568863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88224" y="134076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Atel</a:t>
            </a:r>
            <a:r>
              <a:rPr lang="en-US" altLang="zh-CN" sz="24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# 11421</a:t>
            </a:r>
            <a:endParaRPr lang="zh-CN" altLang="en-US" sz="2400" dirty="0" smtClean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MAXI J1820+070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732240" y="1412776"/>
            <a:ext cx="1500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Insight-HXMT</a:t>
            </a:r>
          </a:p>
          <a:p>
            <a:r>
              <a:rPr lang="en-US" altLang="zh-CN" b="1" dirty="0" err="1" smtClean="0"/>
              <a:t>Lightcurve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6732240" y="3284984"/>
            <a:ext cx="49885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909FD"/>
                </a:solidFill>
              </a:rPr>
              <a:t>HE</a:t>
            </a:r>
          </a:p>
          <a:p>
            <a:endParaRPr lang="en-US" altLang="zh-CN" b="1" dirty="0" smtClean="0"/>
          </a:p>
          <a:p>
            <a:r>
              <a:rPr lang="en-US" altLang="zh-CN" b="1" dirty="0" smtClean="0">
                <a:solidFill>
                  <a:srgbClr val="00B050"/>
                </a:solidFill>
              </a:rPr>
              <a:t>ME</a:t>
            </a:r>
          </a:p>
          <a:p>
            <a:endParaRPr lang="en-US" altLang="zh-CN" b="1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LE</a:t>
            </a:r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658854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56" y="1035352"/>
            <a:ext cx="3923928" cy="312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MAXI J1820+070</a:t>
            </a:r>
            <a:endParaRPr lang="zh-CN" altLang="en-US" dirty="0"/>
          </a:p>
        </p:txBody>
      </p:sp>
      <p:pic>
        <p:nvPicPr>
          <p:cNvPr id="4" name="内容占位符 3" descr="1237416068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933056"/>
            <a:ext cx="4248472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2276872"/>
            <a:ext cx="3240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X-ray QPO</a:t>
            </a:r>
            <a:r>
              <a:rPr lang="zh-CN" altLang="en-US" sz="20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0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0.04 Hz</a:t>
            </a:r>
          </a:p>
          <a:p>
            <a:r>
              <a:rPr lang="en-US" altLang="zh-CN" sz="20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INTEGRAL </a:t>
            </a:r>
            <a:r>
              <a:rPr lang="en-US" altLang="zh-CN" sz="2000" dirty="0" err="1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Atel</a:t>
            </a:r>
            <a:r>
              <a:rPr lang="en-US" altLang="zh-CN" sz="20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#11488</a:t>
            </a:r>
          </a:p>
          <a:p>
            <a:endParaRPr lang="en-US" altLang="zh-CN" sz="2000" dirty="0" smtClean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2000" dirty="0" smtClean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2000" dirty="0" smtClean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2000" dirty="0" smtClean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2000" dirty="0" smtClean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0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Optical</a:t>
            </a:r>
            <a:r>
              <a:rPr lang="zh-CN" altLang="en-US" sz="20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0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0.05Hz</a:t>
            </a:r>
          </a:p>
          <a:p>
            <a:r>
              <a:rPr lang="en-US" altLang="zh-CN" sz="2000" dirty="0" err="1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Lijiang</a:t>
            </a:r>
            <a:r>
              <a:rPr lang="en-US" altLang="zh-CN" sz="20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Optical observation </a:t>
            </a:r>
            <a:r>
              <a:rPr lang="en-US" altLang="zh-CN" sz="2000" dirty="0" err="1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Atel</a:t>
            </a:r>
            <a:r>
              <a:rPr lang="en-US" altLang="zh-CN" sz="20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#11510</a:t>
            </a:r>
            <a:endParaRPr lang="zh-CN" altLang="en-US" sz="2000" dirty="0" smtClean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91880" y="4077072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HE--PDS</a:t>
            </a:r>
            <a:endParaRPr lang="zh-CN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5076056" y="1052736"/>
            <a:ext cx="1500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Insight-HXMT</a:t>
            </a:r>
          </a:p>
          <a:p>
            <a:r>
              <a:rPr lang="en-US" altLang="zh-CN" b="1" dirty="0" err="1" smtClean="0"/>
              <a:t>Lightcurve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4433185" y="1951672"/>
            <a:ext cx="49885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909FD"/>
                </a:solidFill>
              </a:rPr>
              <a:t>HE</a:t>
            </a:r>
          </a:p>
          <a:p>
            <a:endParaRPr lang="en-US" altLang="zh-CN" b="1" dirty="0" smtClean="0"/>
          </a:p>
          <a:p>
            <a:r>
              <a:rPr lang="en-US" altLang="zh-CN" b="1" dirty="0" smtClean="0">
                <a:solidFill>
                  <a:srgbClr val="00B050"/>
                </a:solidFill>
              </a:rPr>
              <a:t>ME</a:t>
            </a:r>
          </a:p>
          <a:p>
            <a:endParaRPr lang="en-US" altLang="zh-CN" b="1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820-070_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98" t="11882" r="6528"/>
          <a:stretch>
            <a:fillRect/>
          </a:stretch>
        </p:blipFill>
        <p:spPr>
          <a:xfrm>
            <a:off x="0" y="1196752"/>
            <a:ext cx="5618574" cy="4032448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MAXI J1820+070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580112" y="1988840"/>
            <a:ext cx="34563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wabs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diskbb</a:t>
            </a:r>
            <a:r>
              <a:rPr lang="en-US" altLang="zh-CN" dirty="0" smtClean="0"/>
              <a:t> + </a:t>
            </a:r>
            <a:r>
              <a:rPr lang="en-US" altLang="zh-CN" dirty="0" err="1" smtClean="0"/>
              <a:t>po</a:t>
            </a:r>
            <a:r>
              <a:rPr lang="en-US" altLang="zh-CN" dirty="0" smtClean="0"/>
              <a:t>)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kT~0.77keV</a:t>
            </a:r>
          </a:p>
          <a:p>
            <a:r>
              <a:rPr lang="en-US" altLang="zh-CN" dirty="0" smtClean="0"/>
              <a:t>Photon index~0.84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Fe line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~6.35keV</a:t>
            </a:r>
          </a:p>
          <a:p>
            <a:r>
              <a:rPr lang="en-US" altLang="zh-CN" dirty="0" smtClean="0"/>
              <a:t>Width</a:t>
            </a:r>
            <a:r>
              <a:rPr lang="zh-CN" altLang="en-US" dirty="0" smtClean="0"/>
              <a:t>：</a:t>
            </a:r>
            <a:r>
              <a:rPr lang="en-US" altLang="zh-CN" dirty="0" smtClean="0"/>
              <a:t>0.3keV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Notice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Background was not subtracted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Obs. Date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03-13 </a:t>
            </a:r>
          </a:p>
        </p:txBody>
      </p:sp>
      <p:pic>
        <p:nvPicPr>
          <p:cNvPr id="6" name="图片 5" descr="1820-070_LE2.png"/>
          <p:cNvPicPr>
            <a:picLocks noChangeAspect="1"/>
          </p:cNvPicPr>
          <p:nvPr/>
        </p:nvPicPr>
        <p:blipFill>
          <a:blip r:embed="rId3" cstate="print"/>
          <a:srcRect l="1994" t="62075" r="11595" b="1701"/>
          <a:stretch>
            <a:fillRect/>
          </a:stretch>
        </p:blipFill>
        <p:spPr>
          <a:xfrm>
            <a:off x="6921" y="4931643"/>
            <a:ext cx="5508104" cy="1669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935227"/>
          </a:xfrm>
        </p:spPr>
        <p:txBody>
          <a:bodyPr/>
          <a:lstStyle/>
          <a:p>
            <a:r>
              <a:rPr lang="en-US" altLang="zh-CN" sz="2400" dirty="0" smtClean="0"/>
              <a:t>GRO J1008-57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pPr lvl="1"/>
            <a:r>
              <a:rPr lang="en-US" altLang="zh-CN" sz="2000" dirty="0" smtClean="0"/>
              <a:t>CSRF~82keV and check it with background model soon</a:t>
            </a:r>
          </a:p>
          <a:p>
            <a:pPr lvl="1"/>
            <a:r>
              <a:rPr lang="en-US" altLang="zh-CN" sz="2000" dirty="0" smtClean="0"/>
              <a:t>Phase-resolved spectra</a:t>
            </a:r>
          </a:p>
          <a:p>
            <a:r>
              <a:rPr lang="en-US" altLang="zh-CN" sz="2400" dirty="0" smtClean="0"/>
              <a:t>MAXI J1820+070</a:t>
            </a:r>
          </a:p>
          <a:p>
            <a:pPr lvl="1"/>
            <a:r>
              <a:rPr lang="en-US" altLang="zh-CN" sz="2000" dirty="0" smtClean="0"/>
              <a:t>Preliminary results</a:t>
            </a:r>
          </a:p>
          <a:p>
            <a:pPr lvl="1"/>
            <a:r>
              <a:rPr lang="en-US" altLang="zh-CN" sz="2000" dirty="0" smtClean="0"/>
              <a:t>Timing analysis: QPO…</a:t>
            </a:r>
          </a:p>
          <a:p>
            <a:pPr lvl="1"/>
            <a:r>
              <a:rPr lang="en-US" altLang="zh-CN" sz="2000" dirty="0" smtClean="0"/>
              <a:t>Spectral evolution, Fe line</a:t>
            </a:r>
            <a:br>
              <a:rPr lang="en-US" altLang="zh-CN" sz="2000" dirty="0" smtClean="0"/>
            </a:br>
            <a:endParaRPr lang="en-US" altLang="zh-CN" sz="20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450912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Thank you for your attention! </a:t>
            </a:r>
            <a:endParaRPr lang="zh-CN" altLang="en-US" sz="3200" dirty="0" smtClean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GRO J1008-57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594782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85861"/>
            <a:ext cx="4258816" cy="2719204"/>
          </a:xfrm>
        </p:spPr>
        <p:txBody>
          <a:bodyPr/>
          <a:lstStyle/>
          <a:p>
            <a:r>
              <a:rPr lang="en-US" altLang="zh-CN" dirty="0" smtClean="0"/>
              <a:t>Magnetic field</a:t>
            </a:r>
          </a:p>
          <a:p>
            <a:r>
              <a:rPr lang="en-US" altLang="zh-CN" dirty="0" smtClean="0"/>
              <a:t>Accretion column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CRSF</a:t>
            </a:r>
            <a:endParaRPr lang="zh-CN" alt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933056"/>
            <a:ext cx="411223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3002337" cy="26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915816" y="5301208"/>
            <a:ext cx="1329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Maitra</a:t>
            </a:r>
            <a:r>
              <a:rPr lang="en-US" altLang="zh-CN" dirty="0" smtClean="0"/>
              <a:t> 2016</a:t>
            </a:r>
            <a:endParaRPr lang="zh-CN" altLang="en-US" dirty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01008"/>
            <a:ext cx="34956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屏幕快照 2017-12-07 下午9.16.4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4" y="4509120"/>
            <a:ext cx="22352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0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GRO J1008-57</a:t>
            </a:r>
          </a:p>
          <a:p>
            <a:pPr lvl="1"/>
            <a:r>
              <a:rPr lang="en-US" altLang="zh-CN" dirty="0"/>
              <a:t>Brief </a:t>
            </a:r>
            <a:r>
              <a:rPr lang="en-US" altLang="zh-CN" dirty="0" smtClean="0"/>
              <a:t>introduction</a:t>
            </a:r>
          </a:p>
          <a:p>
            <a:pPr lvl="1"/>
            <a:r>
              <a:rPr lang="en-US" altLang="zh-CN" dirty="0" smtClean="0"/>
              <a:t>Insight observation</a:t>
            </a:r>
          </a:p>
          <a:p>
            <a:pPr lvl="1"/>
            <a:r>
              <a:rPr lang="en-US" altLang="zh-CN" dirty="0" smtClean="0"/>
              <a:t>CSRF</a:t>
            </a:r>
          </a:p>
          <a:p>
            <a:r>
              <a:rPr lang="en-US" altLang="zh-CN" dirty="0" smtClean="0"/>
              <a:t>Maxi J1820+070</a:t>
            </a:r>
          </a:p>
          <a:p>
            <a:pPr lvl="1"/>
            <a:r>
              <a:rPr lang="en-US" altLang="zh-CN" dirty="0"/>
              <a:t>Brief </a:t>
            </a:r>
            <a:r>
              <a:rPr lang="en-US" altLang="zh-CN" dirty="0" smtClean="0"/>
              <a:t>introduction</a:t>
            </a:r>
          </a:p>
          <a:p>
            <a:pPr lvl="1"/>
            <a:r>
              <a:rPr lang="en-US" altLang="zh-CN" dirty="0" smtClean="0"/>
              <a:t>QPO</a:t>
            </a:r>
          </a:p>
          <a:p>
            <a:pPr lvl="1"/>
            <a:r>
              <a:rPr lang="en-US" altLang="zh-CN" dirty="0" smtClean="0"/>
              <a:t>Spectrum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Catch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7568079" cy="558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0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Basic parameters for Companion star</a:t>
            </a:r>
          </a:p>
          <a:p>
            <a:r>
              <a:rPr kumimoji="1" lang="en-US" altLang="zh-CN" dirty="0" smtClean="0"/>
              <a:t>Pulse profile</a:t>
            </a:r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GRO J1008-57</a:t>
            </a:r>
            <a:endParaRPr kumimoji="1"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3600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043608" y="5363924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Kühnel</a:t>
            </a:r>
            <a:r>
              <a:rPr lang="en-US" altLang="zh-CN" dirty="0" smtClean="0"/>
              <a:t>  et al. 2013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427984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https://gammaray.nsstc.nasa.gov/gbm/science/pulsars/lightcurves/groj1008.html</a:t>
            </a:r>
            <a:endParaRPr lang="zh-CN" alt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060848"/>
            <a:ext cx="4596271" cy="376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91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85861"/>
            <a:ext cx="5338936" cy="630972"/>
          </a:xfrm>
        </p:spPr>
        <p:txBody>
          <a:bodyPr/>
          <a:lstStyle/>
          <a:p>
            <a:r>
              <a:rPr lang="en-US" altLang="zh-CN" dirty="0" smtClean="0"/>
              <a:t>GRO J1008-57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GRO J1008-57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31683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77072"/>
            <a:ext cx="32403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772816"/>
            <a:ext cx="3075454" cy="231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2924944"/>
            <a:ext cx="1187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Time</a:t>
            </a:r>
          </a:p>
          <a:p>
            <a:r>
              <a:rPr lang="zh-CN" altLang="en-US" sz="24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hr</a:t>
            </a:r>
            <a:r>
              <a:rPr lang="zh-CN" altLang="en-US" sz="24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126876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P= 93s</a:t>
            </a:r>
            <a:r>
              <a:rPr lang="zh-CN" altLang="en-US" sz="24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400" dirty="0" err="1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Porb</a:t>
            </a:r>
            <a:r>
              <a:rPr lang="en-US" altLang="zh-CN" sz="24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=~247.8d</a:t>
            </a:r>
            <a:endParaRPr lang="zh-CN" altLang="en-US" sz="2400" dirty="0" smtClean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52427" y="1340768"/>
            <a:ext cx="1356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Kühnel</a:t>
            </a:r>
            <a:r>
              <a:rPr lang="en-US" altLang="zh-CN" dirty="0" smtClean="0"/>
              <a:t> 2013</a:t>
            </a:r>
            <a:endParaRPr lang="zh-CN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066534"/>
            <a:ext cx="3144349" cy="253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403648" y="623731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Phase Num</a:t>
            </a:r>
            <a:endParaRPr lang="zh-CN" altLang="en-US" sz="2400" dirty="0" smtClean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2320" y="184482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4 Obs.</a:t>
            </a:r>
            <a:endParaRPr lang="zh-CN" altLang="en-US" sz="2400" dirty="0" smtClean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10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GRO J1008-57</a:t>
            </a:r>
            <a:endParaRPr lang="zh-CN" alt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720333" cy="329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366804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899592" y="5085184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Kühnel</a:t>
            </a:r>
            <a:r>
              <a:rPr lang="en-US" altLang="zh-CN" dirty="0" smtClean="0"/>
              <a:t>  et al. 2013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630972"/>
          </a:xfrm>
        </p:spPr>
        <p:txBody>
          <a:bodyPr/>
          <a:lstStyle/>
          <a:p>
            <a:r>
              <a:rPr lang="en-US" altLang="zh-CN" dirty="0" smtClean="0"/>
              <a:t>GRO</a:t>
            </a:r>
            <a:r>
              <a:rPr lang="zh-CN" altLang="en-US" dirty="0" smtClean="0"/>
              <a:t> </a:t>
            </a:r>
            <a:r>
              <a:rPr lang="en-US" altLang="zh-CN" dirty="0" smtClean="0"/>
              <a:t>J1008-57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GRO</a:t>
            </a:r>
            <a:r>
              <a:rPr lang="zh-CN" altLang="en-US" dirty="0" smtClean="0"/>
              <a:t> </a:t>
            </a:r>
            <a:r>
              <a:rPr lang="en-US" altLang="zh-CN" dirty="0" smtClean="0"/>
              <a:t>J1008-57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930" y="1916832"/>
            <a:ext cx="3223270" cy="452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647208" y="1938318"/>
            <a:ext cx="1716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/>
              <a:t>YAMAMOTO 2014</a:t>
            </a:r>
            <a:endParaRPr lang="zh-CN" altLang="en-US" sz="16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71314"/>
            <a:ext cx="3059832" cy="21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0084" y="2060848"/>
            <a:ext cx="9144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5948" y="2492896"/>
            <a:ext cx="8096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93940" y="350100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/>
              <a:t>Shrader</a:t>
            </a:r>
            <a:r>
              <a:rPr lang="en-US" altLang="zh-CN" sz="1600" b="1" dirty="0" smtClean="0"/>
              <a:t>  et al. 1999</a:t>
            </a:r>
            <a:endParaRPr lang="zh-CN" altLang="en-US" sz="16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05064"/>
            <a:ext cx="3272996" cy="2420888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844823"/>
            <a:ext cx="2699792" cy="232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149080"/>
            <a:ext cx="2699792" cy="227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611560" y="4653136"/>
            <a:ext cx="16548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err="1" smtClean="0">
                <a:solidFill>
                  <a:srgbClr val="00B0F0"/>
                </a:solidFill>
              </a:rPr>
              <a:t>Bellm</a:t>
            </a:r>
            <a:r>
              <a:rPr lang="en-US" altLang="zh-CN" sz="1600" b="1" dirty="0" smtClean="0">
                <a:solidFill>
                  <a:srgbClr val="00B0F0"/>
                </a:solidFill>
              </a:rPr>
              <a:t> et al., 2014</a:t>
            </a:r>
            <a:endParaRPr lang="zh-CN" altLang="en-US" sz="1600" b="1" dirty="0"/>
          </a:p>
        </p:txBody>
      </p:sp>
      <p:sp>
        <p:nvSpPr>
          <p:cNvPr id="14" name="矩形 13"/>
          <p:cNvSpPr/>
          <p:nvPr/>
        </p:nvSpPr>
        <p:spPr>
          <a:xfrm>
            <a:off x="7828664" y="1866310"/>
            <a:ext cx="1135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/>
              <a:t>Wang 2014</a:t>
            </a:r>
            <a:endParaRPr lang="zh-CN" altLang="en-US" sz="1600" dirty="0"/>
          </a:p>
        </p:txBody>
      </p:sp>
      <p:sp>
        <p:nvSpPr>
          <p:cNvPr id="17" name="矩形 16"/>
          <p:cNvSpPr/>
          <p:nvPr/>
        </p:nvSpPr>
        <p:spPr>
          <a:xfrm>
            <a:off x="7452320" y="1484784"/>
            <a:ext cx="1314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00B0F0"/>
                </a:solidFill>
              </a:rPr>
              <a:t>~78-88keV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/>
        </p:nvPicPr>
        <p:blipFill>
          <a:blip r:embed="rId2" cstate="print"/>
          <a:srcRect l="5828" t="27913" r="2204" b="21670"/>
          <a:stretch>
            <a:fillRect/>
          </a:stretch>
        </p:blipFill>
        <p:spPr bwMode="auto">
          <a:xfrm>
            <a:off x="4355976" y="1772816"/>
            <a:ext cx="478802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86956"/>
          </a:xfrm>
        </p:spPr>
        <p:txBody>
          <a:bodyPr/>
          <a:lstStyle/>
          <a:p>
            <a:r>
              <a:rPr lang="en-US" altLang="zh-CN" dirty="0" smtClean="0"/>
              <a:t>Pulsed spectrum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GRO</a:t>
            </a:r>
            <a:r>
              <a:rPr lang="zh-CN" altLang="en-US" dirty="0" smtClean="0"/>
              <a:t> </a:t>
            </a:r>
            <a:r>
              <a:rPr lang="en-US" altLang="zh-CN" dirty="0" smtClean="0"/>
              <a:t>J1008-57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393643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827584" y="1916832"/>
            <a:ext cx="576064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47864" y="1952264"/>
            <a:ext cx="288032" cy="2592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411760" y="51571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Unpulsed</a:t>
            </a:r>
            <a:r>
              <a:rPr lang="en-US" altLang="zh-CN" dirty="0" smtClean="0"/>
              <a:t> phase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51571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Peak phase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19168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cyclabs</a:t>
            </a:r>
            <a:r>
              <a:rPr lang="en-US" altLang="zh-CN" dirty="0" smtClean="0"/>
              <a:t>*</a:t>
            </a:r>
            <a:r>
              <a:rPr lang="en-US" altLang="zh-CN" dirty="0" err="1" smtClean="0"/>
              <a:t>cutoffpl</a:t>
            </a:r>
            <a:endParaRPr lang="zh-CN" altLang="en-US" dirty="0"/>
          </a:p>
        </p:txBody>
      </p:sp>
      <p:cxnSp>
        <p:nvCxnSpPr>
          <p:cNvPr id="13" name="直接箭头连接符 12"/>
          <p:cNvCxnSpPr>
            <a:stCxn id="6" idx="2"/>
            <a:endCxn id="9" idx="0"/>
          </p:cNvCxnSpPr>
          <p:nvPr/>
        </p:nvCxnSpPr>
        <p:spPr>
          <a:xfrm>
            <a:off x="1115616" y="4509120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endCxn id="8" idx="0"/>
          </p:cNvCxnSpPr>
          <p:nvPr/>
        </p:nvCxnSpPr>
        <p:spPr>
          <a:xfrm flipH="1">
            <a:off x="3383868" y="4653136"/>
            <a:ext cx="1080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3648" y="580526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2017-08-11---08-18</a:t>
            </a:r>
          </a:p>
          <a:p>
            <a:r>
              <a:rPr lang="en-US" altLang="zh-CN" dirty="0" smtClean="0"/>
              <a:t>Background:  </a:t>
            </a:r>
            <a:r>
              <a:rPr lang="en-US" altLang="zh-CN" dirty="0" err="1" smtClean="0"/>
              <a:t>unpulsed</a:t>
            </a:r>
            <a:r>
              <a:rPr lang="en-US" altLang="zh-CN" dirty="0" smtClean="0"/>
              <a:t> spectrum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631" y="1207356"/>
            <a:ext cx="4405865" cy="315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4" y="1196752"/>
            <a:ext cx="4545418" cy="327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GRO J1008-57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827584" y="5229200"/>
            <a:ext cx="1925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Chi2 = 4.3</a:t>
            </a:r>
            <a:r>
              <a:rPr lang="zh-CN" altLang="zh-CN" dirty="0" smtClean="0"/>
              <a:t>（</a:t>
            </a:r>
            <a:r>
              <a:rPr lang="en-US" altLang="zh-CN" dirty="0" smtClean="0"/>
              <a:t>328</a:t>
            </a:r>
            <a:r>
              <a:rPr lang="zh-CN" altLang="zh-CN" dirty="0" smtClean="0"/>
              <a:t>）</a:t>
            </a:r>
            <a:endParaRPr lang="zh-CN" altLang="zh-CN" dirty="0"/>
          </a:p>
        </p:txBody>
      </p:sp>
      <p:sp>
        <p:nvSpPr>
          <p:cNvPr id="10" name="矩形 9"/>
          <p:cNvSpPr/>
          <p:nvPr/>
        </p:nvSpPr>
        <p:spPr>
          <a:xfrm>
            <a:off x="5094745" y="5949280"/>
            <a:ext cx="1925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Chi2 = 1.4</a:t>
            </a:r>
            <a:r>
              <a:rPr lang="zh-CN" altLang="zh-CN" dirty="0" smtClean="0"/>
              <a:t>（</a:t>
            </a:r>
            <a:r>
              <a:rPr lang="en-US" altLang="zh-CN" dirty="0" smtClean="0"/>
              <a:t>325</a:t>
            </a:r>
            <a:r>
              <a:rPr lang="zh-CN" altLang="zh-CN" dirty="0" smtClean="0"/>
              <a:t>）</a:t>
            </a:r>
            <a:endParaRPr lang="zh-CN" altLang="zh-CN" dirty="0"/>
          </a:p>
        </p:txBody>
      </p:sp>
      <p:sp>
        <p:nvSpPr>
          <p:cNvPr id="11" name="矩形 10"/>
          <p:cNvSpPr/>
          <p:nvPr/>
        </p:nvSpPr>
        <p:spPr>
          <a:xfrm>
            <a:off x="5076056" y="4941168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Depth</a:t>
            </a:r>
            <a:r>
              <a:rPr lang="zh-CN" altLang="zh-CN" dirty="0" smtClean="0"/>
              <a:t>：</a:t>
            </a:r>
            <a:r>
              <a:rPr lang="en-US" altLang="zh-CN" dirty="0" smtClean="0"/>
              <a:t>1.85+-0.1</a:t>
            </a:r>
            <a:endParaRPr lang="zh-CN" altLang="zh-CN" dirty="0" smtClean="0"/>
          </a:p>
          <a:p>
            <a:r>
              <a:rPr lang="en-US" altLang="zh-CN" dirty="0" err="1" smtClean="0"/>
              <a:t>Ec</a:t>
            </a:r>
            <a:r>
              <a:rPr lang="zh-CN" altLang="zh-CN" dirty="0" smtClean="0"/>
              <a:t>：</a:t>
            </a:r>
            <a:r>
              <a:rPr lang="en-US" altLang="zh-CN" dirty="0" smtClean="0"/>
              <a:t>82+-1keV</a:t>
            </a:r>
            <a:endParaRPr lang="zh-CN" altLang="zh-CN" dirty="0" smtClean="0"/>
          </a:p>
          <a:p>
            <a:r>
              <a:rPr lang="en-US" altLang="zh-CN" dirty="0" smtClean="0"/>
              <a:t>Width</a:t>
            </a:r>
            <a:r>
              <a:rPr lang="zh-CN" altLang="zh-CN" dirty="0" smtClean="0"/>
              <a:t>：</a:t>
            </a:r>
            <a:r>
              <a:rPr lang="en-US" altLang="zh-CN" dirty="0" smtClean="0"/>
              <a:t>15+-1.5keV</a:t>
            </a:r>
            <a:endParaRPr lang="zh-CN" altLang="zh-CN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458112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Wabs</a:t>
            </a:r>
            <a:r>
              <a:rPr lang="en-US" altLang="zh-CN" sz="20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*</a:t>
            </a:r>
            <a:r>
              <a:rPr lang="en-US" altLang="zh-CN" sz="2000" dirty="0" err="1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cutoffpl</a:t>
            </a:r>
            <a:endParaRPr lang="zh-CN" altLang="en-US" sz="2000" dirty="0" smtClean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5004048" y="45091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Wabs</a:t>
            </a:r>
            <a:r>
              <a:rPr lang="en-US" altLang="zh-CN" b="1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*</a:t>
            </a:r>
            <a:r>
              <a:rPr lang="en-US" altLang="zh-CN" b="1" dirty="0" err="1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cyclabs</a:t>
            </a:r>
            <a:r>
              <a:rPr lang="en-US" altLang="zh-CN" b="1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*</a:t>
            </a:r>
            <a:r>
              <a:rPr lang="en-US" altLang="zh-CN" b="1" dirty="0" err="1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cutoffpl</a:t>
            </a:r>
            <a:endParaRPr lang="zh-CN" altLang="en-US" b="1" dirty="0" smtClean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7607"/>
            <a:ext cx="5040560" cy="6543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11560" y="1628800"/>
            <a:ext cx="417646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148064" y="1628800"/>
            <a:ext cx="352839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36096" y="11967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Insight—HE &amp; ME&amp;LE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84368" y="12594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Phi=2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292080" y="1556792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Ec</a:t>
            </a:r>
            <a:r>
              <a:rPr lang="zh-CN" altLang="zh-CN" dirty="0" smtClean="0"/>
              <a:t>：</a:t>
            </a:r>
            <a:r>
              <a:rPr lang="en-US" altLang="zh-CN" dirty="0" smtClean="0"/>
              <a:t>82+-1keV</a:t>
            </a:r>
            <a:endParaRPr lang="zh-CN" altLang="zh-CN" dirty="0" smtClean="0"/>
          </a:p>
          <a:p>
            <a:r>
              <a:rPr lang="en-US" altLang="zh-CN" dirty="0" smtClean="0"/>
              <a:t>Width</a:t>
            </a:r>
            <a:r>
              <a:rPr lang="zh-CN" altLang="zh-CN" dirty="0" smtClean="0"/>
              <a:t>：</a:t>
            </a:r>
            <a:r>
              <a:rPr lang="en-US" altLang="zh-CN" dirty="0" smtClean="0"/>
              <a:t>15+-1.5keV</a:t>
            </a:r>
          </a:p>
          <a:p>
            <a:r>
              <a:rPr lang="en-US" altLang="zh-CN" dirty="0" smtClean="0"/>
              <a:t>Depth</a:t>
            </a:r>
            <a:r>
              <a:rPr lang="zh-CN" altLang="zh-CN" dirty="0" smtClean="0"/>
              <a:t>：</a:t>
            </a:r>
            <a:r>
              <a:rPr lang="en-US" altLang="zh-CN" dirty="0" smtClean="0"/>
              <a:t>1.85+-0.1</a:t>
            </a:r>
            <a:endParaRPr lang="zh-CN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4803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2060"/>
            </a:solidFill>
            <a:ea typeface="黑体" panose="02010609060101010101" pitchFamily="49" charset="-122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高能所空间项目20160724.ppt [兼容模式]" id="{A77B5C91-A771-4FC8-9445-A39518BD705B}" vid="{9F34CAD3-344B-41C7-B613-61422CBA1BB2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POLAR-脉导汇报-2017-01-03</Template>
  <TotalTime>6560</TotalTime>
  <Words>454</Words>
  <Application>Microsoft Macintosh PowerPoint</Application>
  <PresentationFormat>全屏显示(4:3)</PresentationFormat>
  <Paragraphs>123</Paragraphs>
  <Slides>20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主题</vt:lpstr>
      <vt:lpstr>公式</vt:lpstr>
      <vt:lpstr>GRO J1008-57 &amp;  MAXI J1820+070 </vt:lpstr>
      <vt:lpstr>Outline</vt:lpstr>
      <vt:lpstr>GRO J1008-57</vt:lpstr>
      <vt:lpstr>GRO J1008-57</vt:lpstr>
      <vt:lpstr>GRO J1008-57</vt:lpstr>
      <vt:lpstr>GRO J1008-57</vt:lpstr>
      <vt:lpstr>GRO J1008-57</vt:lpstr>
      <vt:lpstr>GRO J1008-57</vt:lpstr>
      <vt:lpstr>PowerPoint 演示文稿</vt:lpstr>
      <vt:lpstr>GRO J1008-57</vt:lpstr>
      <vt:lpstr>GRO J1008-57</vt:lpstr>
      <vt:lpstr>MAXI J1820+070</vt:lpstr>
      <vt:lpstr>MAXI J1820+070</vt:lpstr>
      <vt:lpstr>MAXI J1820+070</vt:lpstr>
      <vt:lpstr>MAXI J1820+070</vt:lpstr>
      <vt:lpstr>MAXI J1820+070</vt:lpstr>
      <vt:lpstr>Summary</vt:lpstr>
      <vt:lpstr>GRO J1008-57</vt:lpstr>
      <vt:lpstr>CRSF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wangyh</dc:creator>
  <cp:lastModifiedBy>ge mingyu</cp:lastModifiedBy>
  <cp:revision>632</cp:revision>
  <dcterms:created xsi:type="dcterms:W3CDTF">2017-01-15T23:25:30Z</dcterms:created>
  <dcterms:modified xsi:type="dcterms:W3CDTF">2018-04-12T02:36:02Z</dcterms:modified>
</cp:coreProperties>
</file>