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516" r:id="rId3"/>
    <p:sldId id="515" r:id="rId4"/>
    <p:sldId id="422" r:id="rId5"/>
    <p:sldId id="384" r:id="rId6"/>
    <p:sldId id="258" r:id="rId7"/>
    <p:sldId id="446" r:id="rId8"/>
    <p:sldId id="467" r:id="rId9"/>
    <p:sldId id="418" r:id="rId10"/>
    <p:sldId id="420" r:id="rId11"/>
    <p:sldId id="421" r:id="rId12"/>
    <p:sldId id="423" r:id="rId13"/>
    <p:sldId id="424" r:id="rId14"/>
    <p:sldId id="425" r:id="rId15"/>
    <p:sldId id="469" r:id="rId16"/>
    <p:sldId id="470" r:id="rId17"/>
    <p:sldId id="471" r:id="rId18"/>
    <p:sldId id="269" r:id="rId19"/>
    <p:sldId id="472" r:id="rId20"/>
    <p:sldId id="285" r:id="rId21"/>
    <p:sldId id="475" r:id="rId22"/>
    <p:sldId id="476" r:id="rId23"/>
    <p:sldId id="477" r:id="rId24"/>
    <p:sldId id="489" r:id="rId25"/>
    <p:sldId id="496" r:id="rId26"/>
    <p:sldId id="503" r:id="rId27"/>
    <p:sldId id="505" r:id="rId28"/>
    <p:sldId id="522" r:id="rId29"/>
    <p:sldId id="523" r:id="rId30"/>
    <p:sldId id="506" r:id="rId31"/>
    <p:sldId id="507" r:id="rId32"/>
    <p:sldId id="508" r:id="rId33"/>
    <p:sldId id="509" r:id="rId34"/>
    <p:sldId id="519" r:id="rId35"/>
    <p:sldId id="518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0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35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5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0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46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3905"/>
          </a:xfrm>
        </p:spPr>
        <p:txBody>
          <a:bodyPr>
            <a:noAutofit/>
          </a:bodyPr>
          <a:lstStyle/>
          <a:p>
            <a:pPr algn="ctr"/>
            <a: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Observation of an Unknown Structure </a:t>
            </a:r>
            <a:r>
              <a:rPr lang="en-US" altLang="zh-CN" sz="2500" b="1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in </a:t>
            </a:r>
            <a: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Double J/ψ </a:t>
            </a:r>
            <a:b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</a:br>
            <a: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in pp </a:t>
            </a:r>
            <a:r>
              <a:rPr lang="en-US" altLang="zh-CN" sz="2500" b="1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Collisions </a:t>
            </a:r>
            <a: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at </a:t>
            </a:r>
            <a:r>
              <a:rPr lang="en-US" altLang="zh-CN" sz="2500" b="1" dirty="0" err="1" smtClean="0">
                <a:latin typeface="Times New Roman" panose="02020603050405020304" charset="0"/>
                <a:ea typeface="+mn-ea"/>
                <a:cs typeface="+mn-cs"/>
              </a:rPr>
              <a:t>sqrt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(s) = </a:t>
            </a:r>
            <a:r>
              <a:rPr lang="en-US" altLang="zh-CN" sz="2500" b="1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8 </a:t>
            </a:r>
            <a:r>
              <a:rPr lang="en-US" altLang="zh-CN" sz="2500" b="1" dirty="0" err="1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TeV</a:t>
            </a:r>
            <a: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500" b="1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at </a:t>
            </a:r>
            <a:r>
              <a:rPr lang="en-US" altLang="zh-CN" sz="25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+mn-cs"/>
              </a:rPr>
              <a:t>CMS</a:t>
            </a:r>
          </a:p>
        </p:txBody>
      </p:sp>
      <p:sp>
        <p:nvSpPr>
          <p:cNvPr id="8" name="竖排文字占位符 7"/>
          <p:cNvSpPr>
            <a:spLocks noGrp="1"/>
          </p:cNvSpPr>
          <p:nvPr>
            <p:ph idx="1"/>
          </p:nvPr>
        </p:nvSpPr>
        <p:spPr>
          <a:xfrm>
            <a:off x="1043608" y="1052736"/>
            <a:ext cx="7272808" cy="51845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altLang="zh-CN" sz="1600" dirty="0" smtClean="0">
                <a:latin typeface="Times New Roman" panose="02020603050405020304" charset="0"/>
              </a:rPr>
              <a:t>  </a:t>
            </a:r>
          </a:p>
          <a:p>
            <a:pPr algn="ctr">
              <a:buNone/>
            </a:pPr>
            <a:r>
              <a:rPr lang="en-US" altLang="zh-CN" sz="2600" dirty="0" smtClean="0">
                <a:latin typeface="Times New Roman" panose="02020603050405020304" charset="0"/>
              </a:rPr>
              <a:t>2018 Workshop on </a:t>
            </a:r>
            <a:r>
              <a:rPr lang="en-US" altLang="zh-CN" sz="2600" smtClean="0">
                <a:latin typeface="Times New Roman" panose="02020603050405020304" charset="0"/>
              </a:rPr>
              <a:t>Physics Analysis  </a:t>
            </a:r>
            <a:r>
              <a:rPr lang="en-US" altLang="zh-CN" sz="2400" dirty="0" smtClean="0">
                <a:latin typeface="Times New Roman" panose="02020603050405020304" charset="0"/>
              </a:rPr>
              <a:t>11-12 </a:t>
            </a:r>
            <a:r>
              <a:rPr lang="en-US" altLang="zh-CN" sz="2400" dirty="0" smtClean="0">
                <a:latin typeface="Times New Roman" panose="02020603050405020304" charset="0"/>
              </a:rPr>
              <a:t>June </a:t>
            </a:r>
            <a:r>
              <a:rPr lang="en-US" altLang="zh-CN" sz="2400" dirty="0" smtClean="0">
                <a:latin typeface="Times New Roman" panose="02020603050405020304" charset="0"/>
              </a:rPr>
              <a:t>2018 IHEP </a:t>
            </a:r>
          </a:p>
          <a:p>
            <a:pPr algn="ctr">
              <a:buNone/>
            </a:pPr>
            <a:r>
              <a:rPr lang="en-US" altLang="zh-CN" sz="2400" dirty="0" smtClean="0">
                <a:latin typeface="Times New Roman" panose="02020603050405020304" charset="0"/>
              </a:rPr>
              <a:t>12nd June 2018</a:t>
            </a:r>
            <a:endParaRPr lang="en-US" altLang="zh-CN" sz="2400" dirty="0">
              <a:latin typeface="Times New Roman" panose="02020603050405020304" charset="0"/>
            </a:endParaRPr>
          </a:p>
          <a:p>
            <a:pPr algn="ctr">
              <a:buNone/>
            </a:pPr>
            <a:r>
              <a:rPr lang="en-US" altLang="zh-CN" sz="2400" dirty="0" err="1">
                <a:latin typeface="Times New Roman" panose="02020603050405020304" charset="0"/>
              </a:rPr>
              <a:t>Jianguo</a:t>
            </a:r>
            <a:r>
              <a:rPr lang="en-US" altLang="zh-CN" sz="2400" dirty="0">
                <a:latin typeface="Times New Roman" panose="02020603050405020304" charset="0"/>
              </a:rPr>
              <a:t> </a:t>
            </a:r>
            <a:r>
              <a:rPr lang="en-US" altLang="zh-CN" sz="2400" dirty="0" err="1">
                <a:latin typeface="Times New Roman" panose="02020603050405020304" charset="0"/>
              </a:rPr>
              <a:t>Bian</a:t>
            </a:r>
            <a:r>
              <a:rPr lang="en-US" altLang="zh-CN" sz="2400" dirty="0">
                <a:latin typeface="Times New Roman" panose="02020603050405020304" charset="0"/>
              </a:rPr>
              <a:t>, </a:t>
            </a:r>
            <a:r>
              <a:rPr lang="en-US" altLang="zh-CN" sz="2400" dirty="0" err="1">
                <a:latin typeface="Times New Roman" panose="02020603050405020304" charset="0"/>
              </a:rPr>
              <a:t>Guo</a:t>
            </a:r>
            <a:r>
              <a:rPr lang="en-US" altLang="zh-CN" sz="2400" dirty="0" err="1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ming</a:t>
            </a:r>
            <a:r>
              <a:rPr lang="en-US" altLang="zh-CN" sz="2400" dirty="0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 Chen, </a:t>
            </a:r>
            <a:r>
              <a:rPr lang="en-US" altLang="zh-CN" sz="2400" dirty="0" err="1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Hesheng</a:t>
            </a:r>
            <a:r>
              <a:rPr lang="en-US" altLang="zh-CN" sz="2400" dirty="0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 Chen, </a:t>
            </a:r>
            <a:r>
              <a:rPr lang="en-US" altLang="zh-CN" sz="2400" dirty="0" err="1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Chunhua</a:t>
            </a:r>
            <a:r>
              <a:rPr lang="en-US" altLang="zh-CN" sz="2400" dirty="0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 Jiang, </a:t>
            </a:r>
            <a:r>
              <a:rPr lang="en-US" altLang="zh-CN" sz="2400" dirty="0" err="1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Junquan</a:t>
            </a:r>
            <a:r>
              <a:rPr lang="en-US" altLang="zh-CN" sz="2400" dirty="0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 Tao </a:t>
            </a:r>
          </a:p>
          <a:p>
            <a:pPr algn="ctr">
              <a:buNone/>
            </a:pPr>
            <a:r>
              <a:rPr lang="en-US" altLang="zh-CN" sz="2400" dirty="0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   Institute of High Energy Physics, China </a:t>
            </a:r>
          </a:p>
          <a:p>
            <a:pPr algn="ctr">
              <a:buNone/>
            </a:pPr>
            <a:r>
              <a:rPr lang="en-US" altLang="zh-CN" sz="2400" dirty="0" smtClean="0">
                <a:solidFill>
                  <a:schemeClr val="tx1"/>
                </a:solidFill>
                <a:uFillTx/>
                <a:latin typeface="Times New Roman" panose="02020603050405020304" charset="0"/>
              </a:rPr>
              <a:t>   (BPH-10-014, AN -2013/364)</a:t>
            </a:r>
          </a:p>
          <a:p>
            <a:pPr marL="0" indent="0">
              <a:buNone/>
            </a:pPr>
            <a:endParaRPr lang="en-US" altLang="zh-CN" sz="2400" dirty="0">
              <a:latin typeface="Times New Roman" panose="02020603050405020304" charset="0"/>
            </a:endParaRPr>
          </a:p>
          <a:p>
            <a:pPr marL="0">
              <a:buFont typeface="Wingdings" panose="05000000000000000000" pitchFamily="2" charset="2"/>
              <a:buChar char="Ø"/>
            </a:pPr>
            <a:r>
              <a:rPr lang="en-US" altLang="zh-CN" sz="2900" dirty="0"/>
              <a:t>An unknown structure is observed:</a:t>
            </a:r>
          </a:p>
          <a:p>
            <a:pPr marL="0" indent="0">
              <a:buNone/>
            </a:pPr>
            <a:r>
              <a:rPr lang="en-US" altLang="zh-CN" sz="2900" dirty="0"/>
              <a:t>       mass = 16.5827±0.0931± 0.0239 GeV,  </a:t>
            </a:r>
          </a:p>
          <a:p>
            <a:pPr marL="0" indent="0">
              <a:buNone/>
            </a:pPr>
            <a:r>
              <a:rPr lang="en-US" altLang="zh-CN" sz="2900" dirty="0"/>
              <a:t>       </a:t>
            </a:r>
            <a:r>
              <a:rPr lang="el-GR" altLang="zh-CN" sz="2900" dirty="0"/>
              <a:t>Γ</a:t>
            </a:r>
            <a:r>
              <a:rPr lang="en-US" altLang="zh-CN" sz="2900" dirty="0"/>
              <a:t> = 0.4740± 0.1735±0.0390 GeV ,</a:t>
            </a:r>
          </a:p>
          <a:p>
            <a:pPr marL="0" indent="0">
              <a:buNone/>
            </a:pPr>
            <a:r>
              <a:rPr lang="en-US" altLang="zh-CN" sz="2900" dirty="0"/>
              <a:t>       events = 49±14 ±5,  significance = 4.9</a:t>
            </a:r>
            <a:r>
              <a:rPr lang="zh-CN" altLang="en-US" sz="2900" dirty="0"/>
              <a:t> </a:t>
            </a:r>
            <a:r>
              <a:rPr lang="el-GR" altLang="zh-CN" sz="2900" dirty="0"/>
              <a:t>σ</a:t>
            </a:r>
            <a:r>
              <a:rPr lang="en-US" altLang="zh-CN" sz="2900" dirty="0"/>
              <a:t>.</a:t>
            </a:r>
          </a:p>
          <a:p>
            <a:pPr marL="0" indent="0">
              <a:buNone/>
            </a:pPr>
            <a:r>
              <a:rPr lang="en-US" altLang="zh-CN" sz="2900" dirty="0"/>
              <a:t>       The first uncertainties are statistic. The second systematic.</a:t>
            </a:r>
          </a:p>
          <a:p>
            <a:pPr marL="0">
              <a:buFont typeface="Wingdings" panose="05000000000000000000" pitchFamily="2" charset="2"/>
              <a:buChar char="Ø"/>
            </a:pPr>
            <a:r>
              <a:rPr lang="en-US" altLang="zh-CN" sz="2900" dirty="0"/>
              <a:t>After acceptance and efficiency correction: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900" dirty="0"/>
              <a:t>       mass = 16.7249±0.0934±0.0908 GeV,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900" dirty="0"/>
              <a:t>       </a:t>
            </a:r>
            <a:r>
              <a:rPr lang="el-GR" altLang="zh-CN" sz="2900" dirty="0"/>
              <a:t>Γ</a:t>
            </a:r>
            <a:r>
              <a:rPr lang="en-US" altLang="zh-CN" sz="2900" dirty="0"/>
              <a:t> = 0.2892±0.1739±0.1264 GeV,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900" dirty="0"/>
              <a:t>       events = 2128±611± 817,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900" dirty="0"/>
              <a:t>       cross section = 29.0±8.3±11.8 </a:t>
            </a:r>
            <a:r>
              <a:rPr lang="en-US" altLang="zh-CN" sz="2900" dirty="0" err="1"/>
              <a:t>pb</a:t>
            </a:r>
            <a:r>
              <a:rPr lang="en-US" altLang="zh-CN" sz="2900" dirty="0"/>
              <a:t>. </a:t>
            </a:r>
          </a:p>
          <a:p>
            <a:pPr marL="0">
              <a:buFont typeface="Wingdings" panose="05000000000000000000" pitchFamily="2" charset="2"/>
              <a:buChar char="Ø"/>
            </a:pPr>
            <a:r>
              <a:rPr lang="en-US" altLang="zh-CN" sz="2900" dirty="0"/>
              <a:t>Both J/</a:t>
            </a:r>
            <a:r>
              <a:rPr lang="el-GR" altLang="zh-CN" sz="2900" dirty="0"/>
              <a:t>ψ</a:t>
            </a:r>
            <a:r>
              <a:rPr lang="en-US" altLang="zh-CN" sz="2900" dirty="0"/>
              <a:t> kinematics is  </a:t>
            </a:r>
            <a:r>
              <a:rPr lang="en-US" altLang="zh-CN" sz="2900" dirty="0" err="1"/>
              <a:t>pT</a:t>
            </a:r>
            <a:r>
              <a:rPr lang="en-US" altLang="zh-CN" sz="2900" dirty="0"/>
              <a:t>(J/</a:t>
            </a:r>
            <a:r>
              <a:rPr lang="el-GR" altLang="zh-CN" sz="2900" dirty="0"/>
              <a:t>ψ</a:t>
            </a:r>
            <a:r>
              <a:rPr lang="en-US" altLang="zh-CN" sz="2900" dirty="0"/>
              <a:t>)&gt;3.75 GeV and |y(J/</a:t>
            </a:r>
            <a:r>
              <a:rPr lang="el-GR" altLang="zh-CN" sz="2900" dirty="0"/>
              <a:t>ψ</a:t>
            </a:r>
            <a:r>
              <a:rPr lang="en-US" altLang="zh-CN" sz="2900" dirty="0"/>
              <a:t>)|&lt; 2.3.</a:t>
            </a:r>
          </a:p>
          <a:p>
            <a:pPr marL="0" indent="0">
              <a:buNone/>
            </a:pPr>
            <a:r>
              <a:rPr lang="en-US" altLang="zh-CN" sz="2900" dirty="0"/>
              <a:t>       Data sample corresponds to an integrated luminosity of 20.65/fb.</a:t>
            </a:r>
          </a:p>
          <a:p>
            <a:pPr marL="0"/>
            <a:endParaRPr lang="en-US" altLang="zh-CN" sz="29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6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</a:t>
            </a:r>
            <a:r>
              <a:rPr lang="en-US" altLang="zh-CN" sz="2500" b="1" dirty="0" err="1" smtClean="0">
                <a:latin typeface="Times New Roman" panose="02020603050405020304" charset="0"/>
                <a:ea typeface="+mn-ea"/>
                <a:cs typeface="+mn-cs"/>
              </a:rPr>
              <a:t>Muon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Selection 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(2)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idx="1"/>
          </p:nvPr>
        </p:nvSpPr>
        <p:spPr>
          <a:xfrm>
            <a:off x="457200" y="969910"/>
            <a:ext cx="8258204" cy="5267402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The kinematic requirement imposed on the double </a:t>
            </a:r>
            <a:r>
              <a:rPr lang="en-US" altLang="zh-CN" sz="1800" dirty="0" err="1"/>
              <a:t>dimuon</a:t>
            </a:r>
            <a:r>
              <a:rPr lang="en-US" altLang="zh-CN" sz="1800" dirty="0"/>
              <a:t> candidates is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            </a:t>
            </a:r>
            <a:r>
              <a:rPr lang="en-US" altLang="zh-CN" sz="1800" dirty="0" err="1"/>
              <a:t>pT</a:t>
            </a:r>
            <a:r>
              <a:rPr lang="en-US" altLang="zh-CN" sz="1800" dirty="0"/>
              <a:t>(</a:t>
            </a:r>
            <a:r>
              <a:rPr lang="en-US" altLang="zh-CN" sz="1800" dirty="0" err="1"/>
              <a:t>dj</a:t>
            </a:r>
            <a:r>
              <a:rPr lang="en-US" altLang="zh-CN" sz="1800" dirty="0"/>
              <a:t>)&gt; 3 GeV                                                                                       (cut 8)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to consistent with the theoretical NRQCD calculation of </a:t>
            </a:r>
            <a:r>
              <a:rPr lang="en-US" altLang="zh-CN" sz="1800" dirty="0" err="1"/>
              <a:t>η</a:t>
            </a:r>
            <a:r>
              <a:rPr lang="en-US" altLang="zh-CN" sz="1800" baseline="-25000" dirty="0" err="1"/>
              <a:t>B</a:t>
            </a:r>
            <a:r>
              <a:rPr lang="en-US" altLang="zh-CN" sz="1800" dirty="0"/>
              <a:t> decay to double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J/</a:t>
            </a:r>
            <a:r>
              <a:rPr lang="el-GR" altLang="zh-CN" sz="1800" dirty="0"/>
              <a:t>ψ</a:t>
            </a:r>
            <a:r>
              <a:rPr lang="en-US" altLang="zh-CN" sz="1800" dirty="0"/>
              <a:t> cross section. The number of events at the step is 11722. </a:t>
            </a:r>
          </a:p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 The signal of double J/</a:t>
            </a:r>
            <a:r>
              <a:rPr lang="el-GR" altLang="zh-CN" sz="1800" dirty="0"/>
              <a:t>ψ</a:t>
            </a:r>
            <a:r>
              <a:rPr lang="en-US" altLang="zh-CN" sz="1800" dirty="0"/>
              <a:t> is shown in Fig. 1.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1800" dirty="0">
              <a:sym typeface="+mn-ea"/>
            </a:endParaRPr>
          </a:p>
          <a:p>
            <a:pPr marL="0" lvl="1" indent="0">
              <a:lnSpc>
                <a:spcPct val="90000"/>
              </a:lnSpc>
              <a:buNone/>
            </a:pPr>
            <a:endParaRPr lang="en-US" altLang="zh-CN" sz="1800" dirty="0">
              <a:sym typeface="+mn-ea"/>
            </a:endParaRPr>
          </a:p>
          <a:p>
            <a:pPr marL="0">
              <a:lnSpc>
                <a:spcPct val="90000"/>
              </a:lnSpc>
              <a:buNone/>
            </a:pPr>
            <a:endParaRPr lang="en-US" altLang="zh-CN" sz="1800" dirty="0"/>
          </a:p>
          <a:p>
            <a:pPr marL="0">
              <a:lnSpc>
                <a:spcPct val="90000"/>
              </a:lnSpc>
              <a:buNone/>
            </a:pPr>
            <a:endParaRPr lang="en-US" altLang="zh-CN" sz="1800" dirty="0"/>
          </a:p>
          <a:p>
            <a:pPr marL="0">
              <a:lnSpc>
                <a:spcPct val="90000"/>
              </a:lnSpc>
              <a:buNone/>
            </a:pPr>
            <a:endParaRPr lang="en-US" altLang="zh-CN" sz="1800" dirty="0"/>
          </a:p>
          <a:p>
            <a:pPr marL="0">
              <a:lnSpc>
                <a:spcPct val="90000"/>
              </a:lnSpc>
              <a:buNone/>
            </a:pPr>
            <a:endParaRPr lang="en-US" altLang="zh-CN" sz="1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>
            <a:fillRect/>
          </a:stretch>
        </p:blipFill>
        <p:spPr>
          <a:xfrm>
            <a:off x="2699792" y="2852936"/>
            <a:ext cx="3699831" cy="24482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95736" y="5445224"/>
            <a:ext cx="4668102" cy="64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 smtClean="0"/>
              <a:t> </a:t>
            </a:r>
            <a:r>
              <a:rPr lang="en-US" altLang="zh-CN" dirty="0"/>
              <a:t>Fig. 1: Double J/</a:t>
            </a:r>
            <a:r>
              <a:rPr lang="el-GR" altLang="zh-CN" dirty="0"/>
              <a:t>ψ</a:t>
            </a:r>
            <a:r>
              <a:rPr lang="en-US" altLang="zh-CN" dirty="0"/>
              <a:t> signal. The events include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/>
              <a:t>  prompt and non-prompt double J/</a:t>
            </a:r>
            <a:r>
              <a:rPr lang="el-GR" altLang="zh-CN" dirty="0"/>
              <a:t>ψ</a:t>
            </a:r>
            <a:r>
              <a:rPr lang="en-US" altLang="zh-CN" dirty="0"/>
              <a:t> (Cuts 1-8).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6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</a:t>
            </a:r>
            <a:r>
              <a:rPr lang="en-US" altLang="zh-CN" sz="2500" b="1" dirty="0" err="1" smtClean="0">
                <a:latin typeface="Times New Roman" panose="02020603050405020304" charset="0"/>
                <a:ea typeface="+mn-ea"/>
                <a:cs typeface="+mn-cs"/>
              </a:rPr>
              <a:t>Muon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Selection 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(3)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idx="1"/>
          </p:nvPr>
        </p:nvSpPr>
        <p:spPr>
          <a:xfrm>
            <a:off x="457200" y="969910"/>
            <a:ext cx="8258204" cy="5267402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Define a double J/</a:t>
            </a:r>
            <a:r>
              <a:rPr lang="el-GR" altLang="zh-CN" sz="1800" dirty="0"/>
              <a:t>ψ</a:t>
            </a:r>
            <a:r>
              <a:rPr lang="en-US" altLang="zh-CN" sz="1800" dirty="0"/>
              <a:t> signal mass window to be</a:t>
            </a:r>
          </a:p>
          <a:p>
            <a:pPr marL="0">
              <a:lnSpc>
                <a:spcPct val="90000"/>
              </a:lnSpc>
            </a:pPr>
            <a:r>
              <a:rPr lang="en-US" altLang="zh-CN" sz="1800" dirty="0"/>
              <a:t>|m(dimuon1)- 3.092|&lt; 3</a:t>
            </a:r>
            <a:r>
              <a:rPr lang="el-GR" altLang="zh-CN" sz="1800" dirty="0"/>
              <a:t>σ</a:t>
            </a:r>
            <a:r>
              <a:rPr lang="en-US" altLang="zh-CN" sz="1800" dirty="0"/>
              <a:t> * |m(dimuon2)- 3.092|&lt; 3</a:t>
            </a:r>
            <a:r>
              <a:rPr lang="el-GR" altLang="zh-CN" sz="1800" dirty="0"/>
              <a:t>σ</a:t>
            </a:r>
            <a:r>
              <a:rPr lang="en-US" altLang="zh-CN" sz="1800" dirty="0"/>
              <a:t>;                               (cut 9.1)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</a:t>
            </a:r>
            <a:r>
              <a:rPr lang="en-US" altLang="zh-CN" sz="1800" dirty="0" smtClean="0"/>
              <a:t>   </a:t>
            </a:r>
            <a:r>
              <a:rPr lang="en-US" altLang="zh-CN" sz="1800" dirty="0"/>
              <a:t>σ is event by event. </a:t>
            </a:r>
          </a:p>
          <a:p>
            <a:pPr marL="0">
              <a:lnSpc>
                <a:spcPct val="90000"/>
              </a:lnSpc>
            </a:pPr>
            <a:r>
              <a:rPr lang="en-US" altLang="zh-CN" sz="1800" dirty="0"/>
              <a:t>To improve double J/</a:t>
            </a:r>
            <a:r>
              <a:rPr lang="el-GR" altLang="zh-CN" sz="1800" dirty="0"/>
              <a:t>ψ</a:t>
            </a:r>
            <a:r>
              <a:rPr lang="en-US" altLang="zh-CN" sz="1800" dirty="0"/>
              <a:t> mass resolution, for the events in the double J/</a:t>
            </a:r>
            <a:r>
              <a:rPr lang="el-GR" altLang="zh-CN" sz="1800" dirty="0"/>
              <a:t>ψ</a:t>
            </a:r>
            <a:endParaRPr lang="en-US" altLang="zh-CN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signal mass window, constrain </a:t>
            </a:r>
            <a:r>
              <a:rPr lang="en-US" altLang="zh-CN" sz="1800" dirty="0" err="1"/>
              <a:t>dimuon</a:t>
            </a:r>
            <a:r>
              <a:rPr lang="en-US" altLang="zh-CN" sz="1800" dirty="0"/>
              <a:t> mass to J/</a:t>
            </a:r>
            <a:r>
              <a:rPr lang="el-GR" altLang="zh-CN" sz="1800" dirty="0"/>
              <a:t>ψ</a:t>
            </a:r>
            <a:r>
              <a:rPr lang="en-US" altLang="zh-CN" sz="1800" dirty="0"/>
              <a:t> mass 3.097 GeV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with the fit probability &gt; 0.                                                                                 (cut 9.2) </a:t>
            </a:r>
          </a:p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Define the sideband of double J/</a:t>
            </a:r>
            <a:r>
              <a:rPr lang="el-GR" altLang="zh-CN" sz="1800" dirty="0"/>
              <a:t>ψ</a:t>
            </a:r>
            <a:r>
              <a:rPr lang="en-US" altLang="zh-CN" sz="1800" dirty="0"/>
              <a:t> signal to be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|m(dimuon1)- 3.092|&lt; 3sqrt(2)</a:t>
            </a:r>
            <a:r>
              <a:rPr lang="el-GR" altLang="zh-CN" sz="1800" dirty="0"/>
              <a:t>σ</a:t>
            </a:r>
            <a:r>
              <a:rPr lang="en-US" altLang="zh-CN" sz="1800" dirty="0"/>
              <a:t> * |m(dimuon2)- 3.092|&lt; 3sqrt(2)</a:t>
            </a:r>
            <a:r>
              <a:rPr lang="el-GR" altLang="zh-CN" sz="1800" dirty="0"/>
              <a:t>σ</a:t>
            </a:r>
            <a:endParaRPr lang="en-US" altLang="zh-CN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- |m(dimuon1)- 3.092|&lt; 3</a:t>
            </a:r>
            <a:r>
              <a:rPr lang="el-GR" altLang="zh-CN" sz="1800" dirty="0"/>
              <a:t>σ</a:t>
            </a:r>
            <a:r>
              <a:rPr lang="en-US" altLang="zh-CN" sz="1800" dirty="0"/>
              <a:t> * |m(dimuon2)- 3.092|&lt; 3</a:t>
            </a:r>
            <a:r>
              <a:rPr lang="el-GR" altLang="zh-CN" sz="1800" dirty="0"/>
              <a:t>σ</a:t>
            </a:r>
            <a:r>
              <a:rPr lang="en-US" altLang="zh-CN" sz="1800" dirty="0"/>
              <a:t>.                             (cut 10)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The area of the sideband is exactly equal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to that of the mass window.</a:t>
            </a:r>
          </a:p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Double J/</a:t>
            </a:r>
            <a:r>
              <a:rPr lang="el-GR" altLang="zh-CN" sz="1800" dirty="0"/>
              <a:t>ψ</a:t>
            </a:r>
            <a:r>
              <a:rPr lang="en-US" altLang="zh-CN" sz="1800" dirty="0"/>
              <a:t> invariant mass (Cuts 1-9)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is shown in  Fig.2; the filled area is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the sideband (Cuts 1-8, 10).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r="5714"/>
          <a:stretch>
            <a:fillRect/>
          </a:stretch>
        </p:blipFill>
        <p:spPr>
          <a:xfrm>
            <a:off x="4970405" y="3959614"/>
            <a:ext cx="2625931" cy="17016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14728" y="5589240"/>
            <a:ext cx="480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 2 Double J/</a:t>
            </a:r>
            <a:r>
              <a:rPr lang="el-GR" altLang="zh-CN" dirty="0"/>
              <a:t>ψ</a:t>
            </a:r>
            <a:r>
              <a:rPr lang="en-US" altLang="zh-CN" dirty="0"/>
              <a:t> invariant mass, which includes the prompt and non-prompt double J/</a:t>
            </a:r>
            <a:r>
              <a:rPr lang="el-GR" altLang="zh-CN" dirty="0"/>
              <a:t>ψ</a:t>
            </a:r>
            <a:r>
              <a:rPr lang="en-US" altLang="zh-CN" dirty="0"/>
              <a:t>.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95536" y="71120"/>
            <a:ext cx="8568952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7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Separation of Prompt and Non-prompt Double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800" b="1" dirty="0"/>
              <a:t>J/</a:t>
            </a:r>
            <a:r>
              <a:rPr lang="el-GR" altLang="zh-CN" sz="2800" b="1" dirty="0" smtClean="0"/>
              <a:t>ψ</a:t>
            </a:r>
            <a:r>
              <a:rPr lang="en-US" altLang="zh-CN" sz="2800" b="1" dirty="0" smtClean="0"/>
              <a:t> (1)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idx="1"/>
          </p:nvPr>
        </p:nvSpPr>
        <p:spPr>
          <a:xfrm>
            <a:off x="457200" y="969910"/>
            <a:ext cx="8258204" cy="5267402"/>
          </a:xfrm>
        </p:spPr>
        <p:txBody>
          <a:bodyPr>
            <a:normAutofit/>
          </a:bodyPr>
          <a:lstStyle/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T</a:t>
            </a:r>
            <a:r>
              <a:rPr lang="en-US" altLang="zh-CN" sz="1800" dirty="0"/>
              <a:t>here are five components in the double J/</a:t>
            </a:r>
            <a:r>
              <a:rPr lang="el-GR" altLang="zh-CN" sz="1800" dirty="0"/>
              <a:t>ψ</a:t>
            </a:r>
            <a:r>
              <a:rPr lang="en-US" altLang="zh-CN" sz="1800" dirty="0"/>
              <a:t> events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11560" y="1484784"/>
          <a:ext cx="8076426" cy="3053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838"/>
                <a:gridCol w="1286510"/>
                <a:gridCol w="1215037"/>
                <a:gridCol w="2715966"/>
                <a:gridCol w="2430075"/>
              </a:tblGrid>
              <a:tr h="4399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</a:t>
                      </a:r>
                      <a:r>
                        <a:rPr lang="el-GR" altLang="zh-CN" dirty="0" smtClean="0"/>
                        <a:t>μμ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 fit function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pdl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fit function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5549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prom J/</a:t>
                      </a:r>
                      <a:r>
                        <a:rPr lang="el-GR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ψ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 J/</a:t>
                      </a:r>
                      <a:r>
                        <a:rPr lang="el-GR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ψ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crystalball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crystalball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44718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npro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J/</a:t>
                      </a:r>
                      <a:r>
                        <a:rPr lang="el-GR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ψ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npro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J/</a:t>
                      </a:r>
                      <a:r>
                        <a:rPr lang="el-GR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ψ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crystalball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crystalball</a:t>
                      </a:r>
                      <a:endParaRPr lang="zh-CN" altLang="en-US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decay, decay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50107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dirty="0" err="1" smtClean="0"/>
                        <a:t>bg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bg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poly, 2nd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reso+decay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reso+decay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5549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dirty="0" err="1" smtClean="0"/>
                        <a:t>bg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J/</a:t>
                      </a:r>
                      <a:r>
                        <a:rPr lang="el-GR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ψ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poly,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crystalball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reso+decay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reso+decay</a:t>
                      </a:r>
                      <a:endParaRPr lang="zh-CN" altLang="en-US" dirty="0" smtClean="0"/>
                    </a:p>
                  </a:txBody>
                  <a:tcPr anchor="ctr" anchorCtr="1"/>
                </a:tc>
              </a:tr>
              <a:tr h="5549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J/</a:t>
                      </a:r>
                      <a:r>
                        <a:rPr lang="el-GR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ψ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dirty="0" err="1" smtClean="0"/>
                        <a:t>bg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crystalball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2nd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reso+decay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C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reso+decay</a:t>
                      </a:r>
                      <a:endParaRPr lang="zh-CN" altLang="en-US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75970" y="466591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where</a:t>
            </a:r>
          </a:p>
          <a:p>
            <a:r>
              <a:rPr lang="en-US" altLang="zh-CN" dirty="0" err="1" smtClean="0"/>
              <a:t>reso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fpdl</a:t>
            </a:r>
            <a:r>
              <a:rPr lang="en-US" altLang="zh-CN" dirty="0" smtClean="0"/>
              <a:t> gauss1  </a:t>
            </a:r>
            <a:r>
              <a:rPr lang="en-US" altLang="zh-CN" dirty="0" err="1" smtClean="0"/>
              <a:t>gauss1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pdl</a:t>
            </a:r>
            <a:r>
              <a:rPr lang="en-US" altLang="zh-CN" dirty="0" smtClean="0"/>
              <a:t> sigma1) + (1 − </a:t>
            </a:r>
            <a:r>
              <a:rPr lang="en-US" altLang="zh-CN" dirty="0" err="1" smtClean="0"/>
              <a:t>fpdl</a:t>
            </a:r>
            <a:r>
              <a:rPr lang="en-US" altLang="zh-CN" dirty="0" smtClean="0"/>
              <a:t> gauss1)  gauss2(</a:t>
            </a:r>
            <a:r>
              <a:rPr lang="en-US" altLang="zh-CN" dirty="0" err="1" smtClean="0"/>
              <a:t>pdl</a:t>
            </a:r>
            <a:r>
              <a:rPr lang="en-US" altLang="zh-CN" dirty="0" smtClean="0"/>
              <a:t> sigma2),</a:t>
            </a:r>
          </a:p>
          <a:p>
            <a:r>
              <a:rPr lang="en-US" altLang="zh-CN" dirty="0" smtClean="0"/>
              <a:t>decay = exp(−</a:t>
            </a:r>
            <a:r>
              <a:rPr lang="en-US" altLang="zh-CN" dirty="0" err="1" smtClean="0"/>
              <a:t>pdl</a:t>
            </a:r>
            <a:r>
              <a:rPr lang="en-US" altLang="zh-CN" dirty="0" smtClean="0"/>
              <a:t>/c ), </a:t>
            </a:r>
            <a:r>
              <a:rPr lang="en-US" altLang="zh-CN" dirty="0" err="1" smtClean="0"/>
              <a:t>bg</a:t>
            </a:r>
            <a:r>
              <a:rPr lang="en-US" altLang="zh-CN" dirty="0" smtClean="0"/>
              <a:t> means background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363272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7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Separation of Prompt and Non-prompt Double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800" b="1" dirty="0"/>
              <a:t>J/</a:t>
            </a:r>
            <a:r>
              <a:rPr lang="el-GR" altLang="zh-CN" sz="2800" b="1" dirty="0" smtClean="0"/>
              <a:t>ψ</a:t>
            </a:r>
            <a:r>
              <a:rPr lang="en-US" altLang="zh-CN" sz="2800" b="1" dirty="0" smtClean="0"/>
              <a:t> (2)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95" y="1261110"/>
            <a:ext cx="5770245" cy="3679825"/>
          </a:xfr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43608" y="5036983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</a:t>
            </a:r>
            <a:r>
              <a:rPr lang="en-US" altLang="zh-CN" dirty="0"/>
              <a:t>3</a:t>
            </a:r>
            <a:r>
              <a:rPr lang="en-US" altLang="zh-CN" dirty="0" smtClean="0"/>
              <a:t>: </a:t>
            </a:r>
            <a:r>
              <a:rPr lang="en-US" altLang="zh-CN" dirty="0"/>
              <a:t>4d fit to double  J/</a:t>
            </a:r>
            <a:r>
              <a:rPr lang="el-GR" altLang="zh-CN" dirty="0"/>
              <a:t>ψ</a:t>
            </a:r>
            <a:r>
              <a:rPr lang="en-US" altLang="zh-CN" dirty="0"/>
              <a:t> signal</a:t>
            </a:r>
            <a:r>
              <a:rPr lang="en-US" altLang="zh-CN" dirty="0" smtClean="0"/>
              <a:t>. There </a:t>
            </a:r>
            <a:r>
              <a:rPr lang="en-US" altLang="zh-CN" dirty="0"/>
              <a:t>are five </a:t>
            </a:r>
            <a:r>
              <a:rPr lang="en-US" altLang="zh-CN" dirty="0" smtClean="0"/>
              <a:t>components in </a:t>
            </a:r>
            <a:r>
              <a:rPr lang="en-US" altLang="zh-CN" dirty="0"/>
              <a:t>the events: both of them are prompt J/</a:t>
            </a:r>
            <a:r>
              <a:rPr lang="el-GR" altLang="zh-CN" dirty="0"/>
              <a:t>ψ</a:t>
            </a:r>
            <a:r>
              <a:rPr lang="en-US" altLang="zh-CN" dirty="0"/>
              <a:t>(3492±100); both of them are non prompt J/</a:t>
            </a:r>
            <a:r>
              <a:rPr lang="el-GR" altLang="zh-CN" dirty="0"/>
              <a:t>ψ</a:t>
            </a:r>
            <a:r>
              <a:rPr lang="en-US" altLang="zh-CN" dirty="0"/>
              <a:t>(3265±99); neither of them is a J/</a:t>
            </a:r>
            <a:r>
              <a:rPr lang="el-GR" altLang="zh-CN" dirty="0"/>
              <a:t>ψ</a:t>
            </a:r>
            <a:r>
              <a:rPr lang="en-US" altLang="zh-CN" dirty="0"/>
              <a:t>(626  ±57); one is not a J/</a:t>
            </a:r>
            <a:r>
              <a:rPr lang="el-GR" altLang="zh-CN" dirty="0"/>
              <a:t>ψ</a:t>
            </a:r>
            <a:r>
              <a:rPr lang="en-US" altLang="zh-CN" dirty="0"/>
              <a:t> and the other is a prompt </a:t>
            </a:r>
            <a:r>
              <a:rPr lang="en-US" altLang="zh-CN" dirty="0" smtClean="0"/>
              <a:t>or </a:t>
            </a:r>
            <a:r>
              <a:rPr lang="fr-FR" altLang="zh-CN" dirty="0" smtClean="0"/>
              <a:t>non-prompt </a:t>
            </a:r>
            <a:r>
              <a:rPr lang="en-US" altLang="zh-CN" dirty="0"/>
              <a:t>J/</a:t>
            </a:r>
            <a:r>
              <a:rPr lang="el-GR" altLang="zh-CN" dirty="0"/>
              <a:t>ψ</a:t>
            </a:r>
            <a:r>
              <a:rPr lang="fr-FR" altLang="zh-CN" dirty="0"/>
              <a:t> (2291</a:t>
            </a:r>
            <a:r>
              <a:rPr lang="en-US" altLang="zh-CN" dirty="0"/>
              <a:t>±</a:t>
            </a:r>
            <a:r>
              <a:rPr lang="fr-FR" altLang="zh-CN" dirty="0"/>
              <a:t>78); and vice versa (2228</a:t>
            </a:r>
            <a:r>
              <a:rPr lang="en-US" altLang="zh-CN" dirty="0"/>
              <a:t>±</a:t>
            </a:r>
            <a:r>
              <a:rPr lang="fr-FR" altLang="zh-CN" dirty="0"/>
              <a:t>79).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37590" y="796925"/>
            <a:ext cx="39528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/>
              <a:t>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4-dimension distribution</a:t>
            </a:r>
            <a:r>
              <a:rPr lang="en-US" altLang="zh-CN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95536" y="71120"/>
            <a:ext cx="8424936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7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Separation of Prompt and Non-prompt Double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800" b="1" dirty="0"/>
              <a:t>J/</a:t>
            </a:r>
            <a:r>
              <a:rPr lang="el-GR" altLang="zh-CN" sz="2800" b="1" dirty="0" smtClean="0"/>
              <a:t>ψ</a:t>
            </a:r>
            <a:r>
              <a:rPr lang="en-US" altLang="zh-CN" sz="2800" b="1" dirty="0" smtClean="0"/>
              <a:t> (3)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213448" cy="2808312"/>
          </a:xfrm>
        </p:spPr>
      </p:pic>
      <p:sp>
        <p:nvSpPr>
          <p:cNvPr id="7" name="矩形 6"/>
          <p:cNvSpPr/>
          <p:nvPr/>
        </p:nvSpPr>
        <p:spPr>
          <a:xfrm>
            <a:off x="899592" y="5036983"/>
            <a:ext cx="7219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4: </a:t>
            </a:r>
            <a:r>
              <a:rPr lang="en-US" altLang="zh-CN" dirty="0"/>
              <a:t>the fit probability of four </a:t>
            </a:r>
            <a:r>
              <a:rPr lang="en-US" altLang="zh-CN" dirty="0" err="1"/>
              <a:t>muons</a:t>
            </a:r>
            <a:r>
              <a:rPr lang="en-US" altLang="zh-CN" dirty="0"/>
              <a:t> </a:t>
            </a:r>
            <a:r>
              <a:rPr lang="en-US" altLang="zh-CN" dirty="0" smtClean="0"/>
              <a:t>sharing </a:t>
            </a:r>
            <a:r>
              <a:rPr lang="en-US" altLang="zh-CN" dirty="0"/>
              <a:t>a common vertex. The solid line is </a:t>
            </a:r>
            <a:r>
              <a:rPr lang="en-US" altLang="zh-CN" dirty="0" smtClean="0"/>
              <a:t>both the </a:t>
            </a:r>
            <a:r>
              <a:rPr lang="en-US" altLang="zh-CN" dirty="0"/>
              <a:t>prompt and non-prompt the </a:t>
            </a:r>
            <a:r>
              <a:rPr lang="en-US" altLang="zh-CN" dirty="0" smtClean="0"/>
              <a:t>double</a:t>
            </a:r>
            <a:r>
              <a:rPr lang="en-US" altLang="zh-CN" dirty="0"/>
              <a:t> J/</a:t>
            </a:r>
            <a:r>
              <a:rPr lang="el-GR" altLang="zh-CN" dirty="0" smtClean="0"/>
              <a:t>ψ</a:t>
            </a:r>
            <a:r>
              <a:rPr lang="en-US" altLang="zh-CN" dirty="0" smtClean="0"/>
              <a:t> </a:t>
            </a:r>
            <a:r>
              <a:rPr lang="en-US" altLang="zh-CN" dirty="0"/>
              <a:t>events (Cuts 1-9). The dashed line is the </a:t>
            </a:r>
            <a:r>
              <a:rPr lang="en-US" altLang="zh-CN" dirty="0" smtClean="0"/>
              <a:t>events with </a:t>
            </a:r>
            <a:r>
              <a:rPr lang="en-US" altLang="zh-CN" dirty="0"/>
              <a:t>one more cut, that is double J/</a:t>
            </a:r>
            <a:r>
              <a:rPr lang="el-GR" altLang="zh-CN" dirty="0"/>
              <a:t>ψ</a:t>
            </a:r>
            <a:r>
              <a:rPr lang="en-US" altLang="zh-CN" dirty="0" smtClean="0"/>
              <a:t> </a:t>
            </a:r>
            <a:r>
              <a:rPr lang="en-US" altLang="zh-CN" dirty="0"/>
              <a:t>mass </a:t>
            </a:r>
            <a:r>
              <a:rPr lang="en-US" altLang="zh-CN" dirty="0" err="1"/>
              <a:t>mdj</a:t>
            </a:r>
            <a:r>
              <a:rPr lang="en-US" altLang="zh-CN" dirty="0"/>
              <a:t> &lt; 15 GeV or </a:t>
            </a:r>
            <a:r>
              <a:rPr lang="en-US" altLang="zh-CN" dirty="0" err="1"/>
              <a:t>mdj</a:t>
            </a:r>
            <a:r>
              <a:rPr lang="en-US" altLang="zh-CN" dirty="0"/>
              <a:t> &gt; 18 GeV, which blinds </a:t>
            </a:r>
            <a:r>
              <a:rPr lang="en-US" altLang="zh-CN" dirty="0" smtClean="0"/>
              <a:t>the unknown structure.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993502"/>
            <a:ext cx="7219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To </a:t>
            </a:r>
            <a:r>
              <a:rPr lang="en-US" altLang="zh-CN" dirty="0"/>
              <a:t>remove non-prompt </a:t>
            </a:r>
            <a:r>
              <a:rPr lang="en-US" altLang="zh-CN" dirty="0" smtClean="0"/>
              <a:t>double</a:t>
            </a:r>
            <a:r>
              <a:rPr lang="en-US" altLang="zh-CN" dirty="0"/>
              <a:t> J/</a:t>
            </a:r>
            <a:r>
              <a:rPr lang="el-GR" altLang="zh-CN" dirty="0" smtClean="0"/>
              <a:t>ψ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events, the </a:t>
            </a:r>
            <a:r>
              <a:rPr lang="en-US" altLang="zh-CN" dirty="0"/>
              <a:t>four </a:t>
            </a:r>
            <a:r>
              <a:rPr lang="en-US" altLang="zh-CN" dirty="0" err="1"/>
              <a:t>muons</a:t>
            </a:r>
            <a:r>
              <a:rPr lang="en-US" altLang="zh-CN" dirty="0"/>
              <a:t> are refitted with a common vertex constraint with the fit </a:t>
            </a:r>
            <a:r>
              <a:rPr lang="en-US" altLang="zh-CN" dirty="0" smtClean="0"/>
              <a:t>probability &gt; 0.01. </a:t>
            </a:r>
            <a:r>
              <a:rPr lang="en-US" altLang="zh-CN" dirty="0"/>
              <a:t>(Cut 11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see Fig. 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34925"/>
            <a:ext cx="8363272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7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Separation of Prompt and Non-prompt Double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800" b="1" dirty="0"/>
              <a:t>J/</a:t>
            </a:r>
            <a:r>
              <a:rPr lang="el-GR" altLang="zh-CN" sz="2800" b="1" dirty="0" smtClean="0"/>
              <a:t>ψ</a:t>
            </a:r>
            <a:r>
              <a:rPr lang="en-US" altLang="zh-CN" sz="2800" b="1" dirty="0" smtClean="0"/>
              <a:t> (4)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43608" y="5036983"/>
            <a:ext cx="748883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5:  4d fit to the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zh-CN" dirty="0" smtClean="0">
                <a:sym typeface="+mn-ea"/>
              </a:rPr>
              <a:t>events </a:t>
            </a:r>
            <a:r>
              <a:rPr lang="en-US" altLang="zh-CN" dirty="0" smtClean="0"/>
              <a:t>after 4</a:t>
            </a:r>
            <a:r>
              <a:rPr lang="en-US" altLang="zh-CN" dirty="0" smtClean="0">
                <a:latin typeface="Arial" panose="020B0604020202020204" pitchFamily="34" charset="0"/>
              </a:rPr>
              <a:t>μ</a:t>
            </a:r>
            <a:r>
              <a:rPr lang="en-US" altLang="zh-CN" dirty="0" smtClean="0"/>
              <a:t> are required to share a common vertex with the fit probability larger than 1% (Cuts 1-8, 11). The 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zh-CN" dirty="0" smtClean="0"/>
              <a:t>events are dominant (1704</a:t>
            </a:r>
            <a:r>
              <a:rPr lang="en-US" altLang="zh-CN" dirty="0" smtClean="0">
                <a:latin typeface="Arial" panose="020B0604020202020204" pitchFamily="34" charset="0"/>
              </a:rPr>
              <a:t>±</a:t>
            </a:r>
            <a:r>
              <a:rPr lang="en-US" altLang="zh-CN" dirty="0" smtClean="0"/>
              <a:t>55) and the non-prompt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zh-CN" dirty="0" smtClean="0"/>
              <a:t>(6</a:t>
            </a:r>
            <a:r>
              <a:rPr lang="en-US" altLang="zh-CN" dirty="0" smtClean="0">
                <a:latin typeface="Arial" panose="020B0604020202020204" pitchFamily="34" charset="0"/>
              </a:rPr>
              <a:t>±</a:t>
            </a:r>
            <a:r>
              <a:rPr lang="en-US" altLang="zh-CN" dirty="0" smtClean="0"/>
              <a:t>3) can be ignored safely. </a:t>
            </a:r>
            <a:endParaRPr lang="zh-CN" altLang="en-US" dirty="0"/>
          </a:p>
        </p:txBody>
      </p:sp>
      <p:pic>
        <p:nvPicPr>
          <p:cNvPr id="6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t="44458"/>
          <a:stretch>
            <a:fillRect/>
          </a:stretch>
        </p:blipFill>
        <p:spPr>
          <a:xfrm>
            <a:off x="1306830" y="1183640"/>
            <a:ext cx="6369685" cy="3778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7590" y="796925"/>
            <a:ext cx="4596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/>
              <a:t>Pompt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4-dimension distribution</a:t>
            </a:r>
            <a:r>
              <a:rPr lang="en-US" altLang="zh-CN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95536" y="71120"/>
            <a:ext cx="8451805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7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Separation of Prompt and Non-prompt Double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800" b="1" dirty="0"/>
              <a:t>J/</a:t>
            </a:r>
            <a:r>
              <a:rPr lang="el-GR" altLang="zh-CN" sz="2800" b="1" dirty="0" smtClean="0"/>
              <a:t>ψ</a:t>
            </a:r>
            <a:r>
              <a:rPr lang="en-US" altLang="zh-CN" sz="2800" b="1" dirty="0" smtClean="0"/>
              <a:t> (5)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43608" y="5036983"/>
            <a:ext cx="748883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6:  4d fit to the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 smtClean="0"/>
              <a:t> events in the signal mass window after four muons are required to share a common vertex with the fit probability &gt;1% (Cuts 1-9, 11). The 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zh-CN" dirty="0" smtClean="0"/>
              <a:t>are dominant (1910</a:t>
            </a:r>
            <a:r>
              <a:rPr lang="en-US" altLang="zh-CN" dirty="0" smtClean="0">
                <a:latin typeface="Arial" panose="020B0604020202020204" pitchFamily="34" charset="0"/>
              </a:rPr>
              <a:t>±</a:t>
            </a:r>
            <a:r>
              <a:rPr lang="en-US" altLang="zh-CN" dirty="0" smtClean="0"/>
              <a:t>56) and non-prompt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 smtClean="0"/>
              <a:t> (11</a:t>
            </a:r>
            <a:r>
              <a:rPr lang="en-US" altLang="zh-CN" dirty="0" smtClean="0">
                <a:latin typeface="Arial" panose="020B0604020202020204" pitchFamily="34" charset="0"/>
              </a:rPr>
              <a:t>±</a:t>
            </a:r>
            <a:r>
              <a:rPr lang="en-US" altLang="zh-CN" dirty="0" smtClean="0"/>
              <a:t>5) can be ignored safely.  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37590" y="796925"/>
            <a:ext cx="74085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el-GR" dirty="0">
                <a:sym typeface="+mn-ea"/>
              </a:rPr>
              <a:t>4-dimension distribution</a:t>
            </a:r>
            <a:r>
              <a:rPr lang="en-US" altLang="zh-CN">
                <a:sym typeface="+mn-ea"/>
              </a:rPr>
              <a:t> of p</a:t>
            </a:r>
            <a:r>
              <a:rPr lang="en-US" altLang="zh-CN"/>
              <a:t>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in the 3</a:t>
            </a:r>
            <a:r>
              <a:rPr lang="en-US" altLang="el-GR" dirty="0">
                <a:latin typeface="Arial" panose="020B0604020202020204" pitchFamily="34" charset="0"/>
                <a:sym typeface="+mn-ea"/>
              </a:rPr>
              <a:t>σ*3σ</a:t>
            </a:r>
            <a:r>
              <a:rPr lang="en-US" altLang="el-GR" dirty="0">
                <a:sym typeface="+mn-ea"/>
              </a:rPr>
              <a:t> mass window </a:t>
            </a:r>
            <a:r>
              <a:rPr lang="en-US" altLang="zh-CN"/>
              <a:t> 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t="44178"/>
          <a:stretch>
            <a:fillRect/>
          </a:stretch>
        </p:blipFill>
        <p:spPr>
          <a:xfrm>
            <a:off x="1352550" y="1301115"/>
            <a:ext cx="6777990" cy="373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4703"/>
            <a:ext cx="8363272" cy="617993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7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Separation of Prompt and Non-prompt Double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800" b="1" dirty="0"/>
              <a:t>J/</a:t>
            </a:r>
            <a:r>
              <a:rPr lang="el-GR" altLang="zh-CN" sz="2800" b="1" dirty="0" smtClean="0"/>
              <a:t>ψ</a:t>
            </a:r>
            <a:r>
              <a:rPr lang="en-US" altLang="zh-CN" sz="2800" b="1" dirty="0" smtClean="0"/>
              <a:t> (6)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3115" y="4437380"/>
            <a:ext cx="393128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7:  The invariant mass for 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 smtClean="0"/>
              <a:t> events. The solid line is the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zh-CN" dirty="0" smtClean="0"/>
              <a:t>events (Cuts 1-9, 11). The filled area is the  sideband (Cuts 1-8,10, 11). An unknown structure around 16.5 GeV is observed.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8815" y="796925"/>
            <a:ext cx="5454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/>
              <a:t>Pompt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invariant mass distribution (Fig. 7) </a:t>
            </a:r>
            <a:r>
              <a:rPr lang="en-US" altLang="zh-CN"/>
              <a:t> 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5598" r="8948"/>
          <a:stretch>
            <a:fillRect/>
          </a:stretch>
        </p:blipFill>
        <p:spPr>
          <a:xfrm>
            <a:off x="1008380" y="2219960"/>
            <a:ext cx="3199130" cy="2170430"/>
          </a:xfrm>
          <a:prstGeom prst="rect">
            <a:avLst/>
          </a:prstGeom>
        </p:spPr>
      </p:pic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5598"/>
          <a:stretch>
            <a:fillRect/>
          </a:stretch>
        </p:blipFill>
        <p:spPr>
          <a:xfrm>
            <a:off x="4845685" y="2198370"/>
            <a:ext cx="3236595" cy="21920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5640" y="1235710"/>
            <a:ext cx="77298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 dirty="0">
                <a:sym typeface="+mn-ea"/>
              </a:rPr>
              <a:t>Non-</a:t>
            </a:r>
            <a:r>
              <a:rPr lang="en-US" altLang="zh-CN" dirty="0" err="1">
                <a:sym typeface="+mn-ea"/>
              </a:rPr>
              <a:t>pompt</a:t>
            </a:r>
            <a:r>
              <a:rPr lang="en-US" altLang="zh-CN" dirty="0">
                <a:sym typeface="+mn-ea"/>
              </a:rPr>
              <a:t> double 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invariant mass distribution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el-GR" dirty="0">
                <a:sym typeface="+mn-ea"/>
              </a:rPr>
              <a:t>      For comparison, </a:t>
            </a:r>
            <a:r>
              <a:rPr lang="en-US" altLang="zh-CN" dirty="0" smtClean="0">
                <a:sym typeface="+mn-ea"/>
              </a:rPr>
              <a:t>the </a:t>
            </a:r>
            <a:r>
              <a:rPr lang="en-US" altLang="zh-CN" dirty="0">
                <a:sym typeface="+mn-ea"/>
              </a:rPr>
              <a:t>four </a:t>
            </a:r>
            <a:r>
              <a:rPr lang="en-US" altLang="zh-CN" dirty="0" err="1">
                <a:sym typeface="+mn-ea"/>
              </a:rPr>
              <a:t>muons</a:t>
            </a:r>
            <a:r>
              <a:rPr lang="en-US" altLang="zh-CN" dirty="0">
                <a:sym typeface="+mn-ea"/>
              </a:rPr>
              <a:t> are refitted with a common vertex constraint 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dirty="0">
                <a:sym typeface="+mn-ea"/>
              </a:rPr>
              <a:t>      with the fit </a:t>
            </a:r>
            <a:r>
              <a:rPr lang="en-US" altLang="zh-CN" dirty="0" smtClean="0">
                <a:sym typeface="+mn-ea"/>
              </a:rPr>
              <a:t>probability &lt; 0.01 (Fig. 8).                                                           (Cut 12)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665345" y="4380865"/>
            <a:ext cx="38842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Fig. 8 </a:t>
            </a:r>
            <a:r>
              <a:rPr lang="zh-CN" altLang="en-US"/>
              <a:t>The invariant mass for </a:t>
            </a:r>
            <a:r>
              <a:rPr lang="en-US" altLang="zh-CN"/>
              <a:t>non-prompt </a:t>
            </a:r>
            <a:r>
              <a:rPr lang="zh-CN" altLang="en-US"/>
              <a:t>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el-GR" dirty="0">
                <a:sym typeface="+mn-ea"/>
              </a:rPr>
              <a:t>.</a:t>
            </a:r>
            <a:r>
              <a:rPr lang="zh-CN" altLang="en-US"/>
              <a:t>The solid line is the non-prompt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zh-CN" altLang="en-US"/>
              <a:t>events (Cuts 1-9, 12). The filled area is the  sideband (Cuts 1-8, 10, 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-635"/>
            <a:ext cx="8229600" cy="73152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8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Suppression of Double Parton Scattering Events (1) 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4503420"/>
            <a:ext cx="8229600" cy="1426845"/>
          </a:xfrm>
        </p:spPr>
        <p:txBody>
          <a:bodyPr>
            <a:normAutofit/>
          </a:bodyPr>
          <a:lstStyle/>
          <a:p>
            <a:pPr marL="0" algn="l">
              <a:buFont typeface="Wingdings" panose="05000000000000000000" charset="0"/>
              <a:buChar char=""/>
            </a:pPr>
            <a:r>
              <a:rPr lang="en-US" altLang="zh-CN" sz="1800" dirty="0" smtClean="0"/>
              <a:t>There are two components in the prompt double J/Ψ  events: SPS and DPS. </a:t>
            </a:r>
          </a:p>
          <a:p>
            <a:pPr marL="0" indent="0" algn="l">
              <a:buFont typeface="Wingdings" panose="05000000000000000000" charset="0"/>
              <a:buNone/>
            </a:pPr>
            <a:r>
              <a:rPr lang="en-US" altLang="zh-CN" sz="1800" dirty="0" smtClean="0"/>
              <a:t>      Upper left is MC SPS events. Upper right is MC DPS events. Lower left is data;</a:t>
            </a:r>
          </a:p>
          <a:p>
            <a:pPr marL="0" indent="0" algn="l">
              <a:buFont typeface="Wingdings" panose="05000000000000000000" charset="0"/>
              <a:buNone/>
            </a:pPr>
            <a:r>
              <a:rPr lang="en-US" altLang="zh-CN" sz="1800" dirty="0" smtClean="0"/>
              <a:t>      Lower right is sideband.</a:t>
            </a:r>
          </a:p>
          <a:p>
            <a:pPr marL="0" algn="l">
              <a:buFont typeface="Wingdings" panose="05000000000000000000" charset="0"/>
              <a:buChar char=""/>
            </a:pPr>
            <a:r>
              <a:rPr lang="en-US" altLang="zh-CN" sz="1800" dirty="0" smtClean="0"/>
              <a:t>| y(J/Ψ 1) − y(J/Ψ 2) |&lt; 1.5 to suppress DPS events    (Cut 13)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99565" y="1071245"/>
          <a:ext cx="5400675" cy="316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" name="Acrobat Document" r:id="rId4" imgW="7213600" imgH="4889500" progId="AcroExch.Document.7">
                  <p:embed/>
                </p:oleObj>
              </mc:Choice>
              <mc:Fallback>
                <p:oleObj name="Acrobat Document" r:id="rId4" imgW="7213600" imgH="4889500" progId="AcroExch.Document.7">
                  <p:embed/>
                  <p:pic>
                    <p:nvPicPr>
                      <p:cNvPr id="0" name="Picture 1" descr="image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565" y="1071245"/>
                        <a:ext cx="5400675" cy="3163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43174" y="1286177"/>
            <a:ext cx="10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MC SPS 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1259" y="121442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MC DPS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14612" y="284662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2846622"/>
            <a:ext cx="115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SIDEBAND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2579370" y="1845945"/>
            <a:ext cx="1206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744855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1360" y="4365625"/>
            <a:ext cx="393128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9:  The invariant mass for 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 smtClean="0"/>
              <a:t> events after DPS is supp-ressed. The solid line is the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zh-CN" dirty="0" smtClean="0"/>
              <a:t>events (Cuts 1-9, 11,13), which is 1659 events. The filled area is the  sideband (Cuts 1-8,10, 11,13). An unknown struc-ture around 16.5 GeV is observed.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78815" y="796925"/>
            <a:ext cx="5454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/>
              <a:t>Pompt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invariant mass distribution (Fig. 9) </a:t>
            </a:r>
            <a:r>
              <a:rPr lang="en-US" altLang="zh-CN"/>
              <a:t>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5640" y="1235710"/>
            <a:ext cx="77298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"/>
            </a:pPr>
            <a:r>
              <a:rPr lang="en-US" altLang="zh-CN">
                <a:sym typeface="+mn-ea"/>
              </a:rPr>
              <a:t>Non-pompt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invariant mass distribution (Fig. 10)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65345" y="4380865"/>
            <a:ext cx="38842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Fig. 10 </a:t>
            </a:r>
            <a:r>
              <a:rPr lang="zh-CN" altLang="en-US"/>
              <a:t>The invariant mass for </a:t>
            </a:r>
            <a:r>
              <a:rPr lang="en-US" altLang="zh-CN"/>
              <a:t>non-prompt </a:t>
            </a:r>
            <a:r>
              <a:rPr lang="zh-CN" altLang="en-US"/>
              <a:t>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after DPS is supp-ressed.</a:t>
            </a:r>
            <a:r>
              <a:rPr lang="zh-CN" altLang="en-US"/>
              <a:t>The solid line is the non-prompt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zh-CN" altLang="en-US"/>
              <a:t>events (Cuts 1-9, 12</a:t>
            </a:r>
            <a:r>
              <a:rPr lang="en-US" altLang="zh-CN"/>
              <a:t>-13</a:t>
            </a:r>
            <a:r>
              <a:rPr lang="zh-CN" altLang="en-US"/>
              <a:t>). The filled area is the  sideband (Cuts 1-8, 10, 12</a:t>
            </a:r>
            <a:r>
              <a:rPr lang="en-US" altLang="zh-CN"/>
              <a:t>-13</a:t>
            </a:r>
            <a:r>
              <a:rPr lang="zh-CN" altLang="en-US"/>
              <a:t>).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8140" y="73065"/>
            <a:ext cx="773430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sym typeface="+mn-ea"/>
              </a:rPr>
              <a:t>8</a:t>
            </a:r>
            <a:r>
              <a:rPr lang="en-US" altLang="zh-CN" sz="2500" b="1" dirty="0" smtClean="0">
                <a:latin typeface="Times New Roman" panose="02020603050405020304" charset="0"/>
                <a:sym typeface="+mn-ea"/>
              </a:rPr>
              <a:t>. Suppression of Double Parton Scattering Events (2) </a:t>
            </a:r>
            <a:endParaRPr lang="en-US" altLang="zh-CN" sz="2500" b="1" dirty="0" smtClean="0">
              <a:latin typeface="Times New Roman" panose="02020603050405020304" charset="0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5598"/>
          <a:stretch>
            <a:fillRect/>
          </a:stretch>
        </p:blipFill>
        <p:spPr>
          <a:xfrm>
            <a:off x="733425" y="1679575"/>
            <a:ext cx="4050665" cy="2700655"/>
          </a:xfrm>
          <a:prstGeom prst="rect">
            <a:avLst/>
          </a:prstGeom>
        </p:spPr>
      </p:pic>
      <p:pic>
        <p:nvPicPr>
          <p:cNvPr id="12" name="内容占位符 11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5878"/>
          <a:stretch>
            <a:fillRect/>
          </a:stretch>
        </p:blipFill>
        <p:spPr>
          <a:xfrm>
            <a:off x="4580890" y="1679575"/>
            <a:ext cx="3824605" cy="2701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74153" y="1979548"/>
            <a:ext cx="83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Final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75945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Outline </a:t>
            </a:r>
          </a:p>
        </p:txBody>
      </p:sp>
      <p:sp>
        <p:nvSpPr>
          <p:cNvPr id="4" name="竖排文字占位符 7"/>
          <p:cNvSpPr>
            <a:spLocks noGrp="1"/>
          </p:cNvSpPr>
          <p:nvPr>
            <p:ph idx="1"/>
          </p:nvPr>
        </p:nvSpPr>
        <p:spPr>
          <a:xfrm>
            <a:off x="1331595" y="1052195"/>
            <a:ext cx="6768465" cy="4835525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1. History </a:t>
            </a:r>
            <a:r>
              <a:rPr lang="en-US" altLang="zh-CN" sz="1800" dirty="0">
                <a:sym typeface="+mn-ea"/>
              </a:rPr>
              <a:t>and Motivation  </a:t>
            </a:r>
            <a:r>
              <a:rPr lang="en-US" altLang="zh-CN" sz="1800" dirty="0" smtClean="0">
                <a:sym typeface="+mn-ea"/>
              </a:rPr>
              <a:t>..............................................................3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2. Feynman </a:t>
            </a:r>
            <a:r>
              <a:rPr lang="en-US" altLang="zh-CN" sz="1800" dirty="0">
                <a:sym typeface="+mn-ea"/>
              </a:rPr>
              <a:t>Diagram  </a:t>
            </a:r>
            <a:r>
              <a:rPr lang="en-US" altLang="zh-CN" sz="1800" dirty="0" smtClean="0">
                <a:sym typeface="+mn-ea"/>
              </a:rPr>
              <a:t>......................................................................4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3. Major </a:t>
            </a:r>
            <a:r>
              <a:rPr lang="en-US" altLang="zh-CN" sz="1800" dirty="0">
                <a:sym typeface="+mn-ea"/>
              </a:rPr>
              <a:t>Change Since Last Talk  </a:t>
            </a:r>
            <a:r>
              <a:rPr lang="en-US" altLang="zh-CN" sz="1800" dirty="0" smtClean="0">
                <a:sym typeface="+mn-ea"/>
              </a:rPr>
              <a:t>.....................................................5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4. Data </a:t>
            </a:r>
            <a:r>
              <a:rPr lang="en-US" altLang="zh-CN" sz="1800" dirty="0">
                <a:sym typeface="+mn-ea"/>
              </a:rPr>
              <a:t>.............. </a:t>
            </a:r>
            <a:r>
              <a:rPr lang="en-US" altLang="zh-CN" sz="1800" dirty="0" smtClean="0">
                <a:sym typeface="+mn-ea"/>
              </a:rPr>
              <a:t>..............................................................................6 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5. Monte </a:t>
            </a:r>
            <a:r>
              <a:rPr lang="en-US" altLang="zh-CN" sz="1800" dirty="0">
                <a:sym typeface="+mn-ea"/>
              </a:rPr>
              <a:t>Carlo samples  </a:t>
            </a:r>
            <a:r>
              <a:rPr lang="en-US" altLang="zh-CN" sz="1800" dirty="0" smtClean="0">
                <a:sym typeface="+mn-ea"/>
              </a:rPr>
              <a:t>.................................................................7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6. </a:t>
            </a:r>
            <a:r>
              <a:rPr lang="en-US" altLang="zh-CN" sz="1800" dirty="0" err="1" smtClean="0">
                <a:sym typeface="+mn-ea"/>
              </a:rPr>
              <a:t>Muon</a:t>
            </a:r>
            <a:r>
              <a:rPr lang="en-US" altLang="zh-CN" sz="1800" dirty="0" smtClean="0">
                <a:sym typeface="+mn-ea"/>
              </a:rPr>
              <a:t> </a:t>
            </a:r>
            <a:r>
              <a:rPr lang="en-US" altLang="zh-CN" sz="1800" dirty="0">
                <a:sym typeface="+mn-ea"/>
              </a:rPr>
              <a:t>Selection  </a:t>
            </a:r>
            <a:r>
              <a:rPr lang="en-US" altLang="zh-CN" sz="1800" dirty="0" smtClean="0">
                <a:sym typeface="+mn-ea"/>
              </a:rPr>
              <a:t>..........................................................................9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7. Separation </a:t>
            </a:r>
            <a:r>
              <a:rPr lang="en-US" altLang="zh-CN" sz="1800" dirty="0">
                <a:sym typeface="+mn-ea"/>
              </a:rPr>
              <a:t>of Prompt and Non-prompt Double to J/</a:t>
            </a:r>
            <a:r>
              <a:rPr lang="el-GR" altLang="zh-CN" sz="1800" dirty="0">
                <a:sym typeface="+mn-ea"/>
              </a:rPr>
              <a:t>ψ  </a:t>
            </a:r>
            <a:r>
              <a:rPr lang="en-US" altLang="el-GR" sz="1800" dirty="0" smtClean="0">
                <a:sym typeface="+mn-ea"/>
              </a:rPr>
              <a:t>............12</a:t>
            </a:r>
            <a:endParaRPr lang="en-US" altLang="el-GR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8. Suppression </a:t>
            </a:r>
            <a:r>
              <a:rPr lang="en-US" altLang="zh-CN" sz="1800" dirty="0">
                <a:sym typeface="+mn-ea"/>
              </a:rPr>
              <a:t>of Double Parton Scattering Events  </a:t>
            </a:r>
            <a:r>
              <a:rPr lang="en-US" altLang="zh-CN" sz="1800" dirty="0" smtClean="0">
                <a:sym typeface="+mn-ea"/>
              </a:rPr>
              <a:t>.....................18            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9. </a:t>
            </a:r>
            <a:r>
              <a:rPr lang="en-US" altLang="zh-CN" sz="1800" dirty="0" err="1" smtClean="0">
                <a:sym typeface="+mn-ea"/>
              </a:rPr>
              <a:t>Unbinned</a:t>
            </a:r>
            <a:r>
              <a:rPr lang="en-US" altLang="zh-CN" sz="1800" dirty="0" smtClean="0">
                <a:sym typeface="+mn-ea"/>
              </a:rPr>
              <a:t> </a:t>
            </a:r>
            <a:r>
              <a:rPr lang="en-US" altLang="zh-CN" sz="1800" dirty="0">
                <a:sym typeface="+mn-ea"/>
              </a:rPr>
              <a:t>Maximum Likelihood Fit to Structure  </a:t>
            </a:r>
            <a:r>
              <a:rPr lang="en-US" altLang="zh-CN" sz="1800" dirty="0" smtClean="0">
                <a:sym typeface="+mn-ea"/>
              </a:rPr>
              <a:t>......................20        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10. Look </a:t>
            </a:r>
            <a:r>
              <a:rPr lang="en-US" altLang="zh-CN" sz="1800" dirty="0">
                <a:sym typeface="+mn-ea"/>
              </a:rPr>
              <a:t>Elsewhere Effect  </a:t>
            </a:r>
            <a:r>
              <a:rPr lang="en-US" altLang="zh-CN" sz="1800" dirty="0" smtClean="0">
                <a:sym typeface="+mn-ea"/>
              </a:rPr>
              <a:t>.............................................................23 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11. Acceptance </a:t>
            </a:r>
            <a:r>
              <a:rPr lang="en-US" altLang="zh-CN" sz="1800" dirty="0">
                <a:sym typeface="+mn-ea"/>
              </a:rPr>
              <a:t>and Efficiencies  </a:t>
            </a:r>
            <a:r>
              <a:rPr lang="en-US" altLang="zh-CN" sz="1800" dirty="0" smtClean="0">
                <a:sym typeface="+mn-ea"/>
              </a:rPr>
              <a:t>....................................................24 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12. </a:t>
            </a:r>
            <a:r>
              <a:rPr lang="en-US" altLang="zh-CN" sz="1800" dirty="0" err="1" smtClean="0">
                <a:sym typeface="+mn-ea"/>
              </a:rPr>
              <a:t>Syetematic</a:t>
            </a:r>
            <a:r>
              <a:rPr lang="en-US" altLang="zh-CN" sz="1800" dirty="0" smtClean="0">
                <a:sym typeface="+mn-ea"/>
              </a:rPr>
              <a:t> </a:t>
            </a:r>
            <a:r>
              <a:rPr lang="en-US" altLang="zh-CN" sz="1800" dirty="0">
                <a:sym typeface="+mn-ea"/>
              </a:rPr>
              <a:t>Uncertainties  </a:t>
            </a:r>
            <a:r>
              <a:rPr lang="en-US" altLang="zh-CN" sz="1800" dirty="0" smtClean="0">
                <a:sym typeface="+mn-ea"/>
              </a:rPr>
              <a:t>........................................................28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13 Run Number and </a:t>
            </a:r>
            <a:r>
              <a:rPr lang="el-GR" altLang="zh-CN" sz="1800" dirty="0" smtClean="0">
                <a:ea typeface="宋体" panose="02010600030101010101" pitchFamily="2" charset="-122"/>
                <a:sym typeface="+mn-ea"/>
              </a:rPr>
              <a:t>μ</a:t>
            </a:r>
            <a:r>
              <a:rPr lang="en-US" altLang="zh-CN" sz="1800" dirty="0" smtClean="0">
                <a:ea typeface="宋体" panose="02010600030101010101" pitchFamily="2" charset="-122"/>
                <a:sym typeface="+mn-ea"/>
              </a:rPr>
              <a:t>  polar angle distributions …………….……….…31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14. Summary  .................................................................................33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15. Appendix  .................................................................................34</a:t>
            </a:r>
          </a:p>
          <a:p>
            <a:pPr>
              <a:lnSpc>
                <a:spcPct val="80000"/>
              </a:lnSpc>
            </a:pPr>
            <a:r>
              <a:rPr lang="en-US" altLang="zh-CN" sz="1800" dirty="0">
                <a:sym typeface="+mn-ea"/>
              </a:rPr>
              <a:t>Evidence at 13TeV using 2017 data</a:t>
            </a:r>
          </a:p>
          <a:p>
            <a:pPr>
              <a:lnSpc>
                <a:spcPct val="80000"/>
              </a:lnSpc>
            </a:pPr>
            <a:r>
              <a:rPr lang="en-US" altLang="zh-CN" sz="1800" dirty="0" smtClean="0">
                <a:sym typeface="+mn-ea"/>
              </a:rPr>
              <a:t>Evidence </a:t>
            </a:r>
            <a:r>
              <a:rPr lang="en-US" altLang="zh-CN" sz="1800" dirty="0">
                <a:sym typeface="+mn-ea"/>
              </a:rPr>
              <a:t>in ΥΥ* at </a:t>
            </a:r>
            <a:r>
              <a:rPr lang="en-US" altLang="zh-CN" sz="1800" dirty="0" smtClean="0">
                <a:sym typeface="+mn-ea"/>
              </a:rPr>
              <a:t>7&amp;8 </a:t>
            </a:r>
            <a:r>
              <a:rPr lang="en-US" altLang="zh-CN" sz="1800" dirty="0">
                <a:sym typeface="+mn-ea"/>
              </a:rPr>
              <a:t>TeV</a:t>
            </a:r>
          </a:p>
          <a:p>
            <a:pPr>
              <a:lnSpc>
                <a:spcPct val="80000"/>
              </a:lnSpc>
            </a:pPr>
            <a:endParaRPr lang="en-US" altLang="zh-CN" sz="1800" dirty="0" smtClean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ym typeface="+mn-ea"/>
            </a:endParaRPr>
          </a:p>
          <a:p>
            <a:pPr marL="0" indent="0" fontAlgn="auto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zh-CN" sz="17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-12065"/>
            <a:ext cx="8326755" cy="648970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  <a:sym typeface="+mn-ea"/>
              </a:rPr>
              <a:t>9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. </a:t>
            </a:r>
            <a:r>
              <a:rPr lang="en-US" altLang="zh-CN" sz="2500" b="1" dirty="0" err="1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Unbinned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 Maximum Likelihood Fit to Structure (1)</a:t>
            </a:r>
            <a:endParaRPr lang="en-US" altLang="zh-CN" sz="2500" b="1" dirty="0" smtClean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8478" y="733425"/>
            <a:ext cx="73894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 </a:t>
            </a:r>
            <a:r>
              <a:rPr lang="zh-CN" altLang="en-US" dirty="0">
                <a:uFillTx/>
                <a:sym typeface="+mn-ea"/>
              </a:rPr>
              <a:t>Breit-Wigner function convoluted  with a gaussian with </a:t>
            </a:r>
            <a:r>
              <a:rPr lang="zh-CN" altLang="en-US" dirty="0">
                <a:uFillTx/>
                <a:cs typeface="Arial" panose="020B0604020202020204" pitchFamily="34" charset="0"/>
                <a:sym typeface="+mn-ea"/>
              </a:rPr>
              <a:t>σ</a:t>
            </a:r>
            <a:r>
              <a:rPr lang="zh-CN" altLang="en-US" dirty="0">
                <a:uFillTx/>
                <a:sym typeface="+mn-ea"/>
              </a:rPr>
              <a:t> equal to </a:t>
            </a:r>
            <a:r>
              <a:rPr lang="en-US" altLang="zh-CN" dirty="0">
                <a:uFillTx/>
                <a:sym typeface="+mn-ea"/>
              </a:rPr>
              <a:t>the </a:t>
            </a:r>
            <a:r>
              <a:rPr lang="zh-CN" altLang="en-US" dirty="0">
                <a:uFillTx/>
                <a:sym typeface="+mn-ea"/>
              </a:rPr>
              <a:t>peak resolution </a:t>
            </a:r>
            <a:r>
              <a:rPr lang="en-US" altLang="zh-CN" dirty="0">
                <a:uFillTx/>
                <a:sym typeface="+mn-ea"/>
              </a:rPr>
              <a:t>55.3 MeV  </a:t>
            </a:r>
            <a:r>
              <a:rPr lang="zh-CN" altLang="en-US" dirty="0">
                <a:uFillTx/>
                <a:sym typeface="+mn-ea"/>
              </a:rPr>
              <a:t>is used </a:t>
            </a:r>
            <a:r>
              <a:rPr lang="en-US" altLang="zh-CN" dirty="0">
                <a:uFillTx/>
                <a:sym typeface="+mn-ea"/>
              </a:rPr>
              <a:t>t</a:t>
            </a:r>
            <a:r>
              <a:rPr lang="zh-CN" altLang="en-US" dirty="0">
                <a:uFillTx/>
                <a:sym typeface="+mn-ea"/>
              </a:rPr>
              <a:t>o fit the structure. </a:t>
            </a:r>
            <a:r>
              <a:rPr lang="en-US" altLang="zh-CN">
                <a:uFillTx/>
                <a:sym typeface="+mn-ea"/>
              </a:rPr>
              <a:t>The 2</a:t>
            </a:r>
            <a:r>
              <a:rPr lang="en-US" altLang="zh-CN" smtClean="0">
                <a:uFillTx/>
                <a:sym typeface="+mn-ea"/>
              </a:rPr>
              <a:t>th</a:t>
            </a:r>
            <a:r>
              <a:rPr lang="zh-CN" altLang="en-US" dirty="0">
                <a:uFillTx/>
                <a:sym typeface="+mn-ea"/>
              </a:rPr>
              <a:t> Chebyshev </a:t>
            </a:r>
          </a:p>
          <a:p>
            <a:pPr algn="just"/>
            <a:r>
              <a:rPr lang="zh-CN" altLang="en-US" dirty="0">
                <a:uFillTx/>
                <a:sym typeface="+mn-ea"/>
              </a:rPr>
              <a:t>      Polynomial </a:t>
            </a:r>
            <a:r>
              <a:rPr lang="en-US" altLang="zh-CN" dirty="0">
                <a:uFillTx/>
                <a:sym typeface="+mn-ea"/>
              </a:rPr>
              <a:t>plus decay function</a:t>
            </a:r>
            <a:r>
              <a:rPr lang="zh-CN" altLang="en-US" dirty="0">
                <a:uFillTx/>
                <a:sym typeface="+mn-ea"/>
              </a:rPr>
              <a:t> is used to fit the phase space</a:t>
            </a:r>
            <a:r>
              <a:rPr lang="en-US" altLang="zh-CN" dirty="0">
                <a:uFillTx/>
                <a:sym typeface="+mn-ea"/>
              </a:rPr>
              <a:t>.</a:t>
            </a:r>
            <a:r>
              <a:rPr lang="zh-CN" altLang="en-US" dirty="0">
                <a:uFillTx/>
                <a:sym typeface="+mn-ea"/>
              </a:rPr>
              <a:t> </a:t>
            </a:r>
            <a:endParaRPr lang="en-US" altLang="zh-CN" dirty="0">
              <a:uFillTx/>
              <a:sym typeface="+mn-ea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5685"/>
          <a:stretch>
            <a:fillRect/>
          </a:stretch>
        </p:blipFill>
        <p:spPr>
          <a:xfrm>
            <a:off x="1017270" y="1835150"/>
            <a:ext cx="3224530" cy="256159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7253" r="9741"/>
          <a:stretch>
            <a:fillRect/>
          </a:stretch>
        </p:blipFill>
        <p:spPr>
          <a:xfrm>
            <a:off x="4241800" y="1835150"/>
            <a:ext cx="3466465" cy="2645410"/>
          </a:xfrm>
          <a:prstGeom prst="round2Diag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7200" y="4603115"/>
            <a:ext cx="80295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Fig  11.  Left</a:t>
            </a:r>
            <a:r>
              <a:rPr lang="zh-CN" altLang="en-US" dirty="0"/>
              <a:t> is a fit to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zh-CN" altLang="en-US" dirty="0"/>
              <a:t>mass distribution in Fig. </a:t>
            </a:r>
            <a:r>
              <a:rPr lang="en-US" altLang="zh-CN" dirty="0"/>
              <a:t>9</a:t>
            </a:r>
            <a:r>
              <a:rPr lang="zh-CN" altLang="en-US" dirty="0" smtClean="0"/>
              <a:t> </a:t>
            </a:r>
            <a:r>
              <a:rPr lang="zh-CN" altLang="en-US" dirty="0"/>
              <a:t>with 6.5 &lt; m</a:t>
            </a:r>
            <a:r>
              <a:rPr lang="en-US" altLang="zh-CN" dirty="0"/>
              <a:t>(</a:t>
            </a:r>
            <a:r>
              <a:rPr lang="zh-CN" altLang="en-US" dirty="0"/>
              <a:t>dj</a:t>
            </a:r>
            <a:r>
              <a:rPr lang="en-US" altLang="zh-CN" dirty="0"/>
              <a:t>) </a:t>
            </a:r>
            <a:r>
              <a:rPr lang="zh-CN" altLang="en-US" dirty="0"/>
              <a:t>&lt;45.0 GeV. The events is 1536. The mass, width and events of the unknown structure are obtained to be 16.5827</a:t>
            </a:r>
            <a:r>
              <a:rPr lang="zh-CN" altLang="en-US" dirty="0">
                <a:latin typeface="Arial" panose="020B0604020202020204" pitchFamily="34" charset="0"/>
              </a:rPr>
              <a:t>±</a:t>
            </a:r>
            <a:r>
              <a:rPr lang="zh-CN" altLang="en-US" dirty="0"/>
              <a:t>0.0931</a:t>
            </a:r>
            <a:r>
              <a:rPr lang="zh-CN" altLang="en-US" dirty="0">
                <a:latin typeface="Arial" panose="020B0604020202020204" pitchFamily="34" charset="0"/>
              </a:rPr>
              <a:t>±</a:t>
            </a:r>
            <a:r>
              <a:rPr lang="zh-CN" altLang="en-US" dirty="0"/>
              <a:t>0.0239 GeV, 0.4740±0.1735±0.0390</a:t>
            </a:r>
            <a:r>
              <a:rPr lang="en-US" altLang="zh-CN" dirty="0"/>
              <a:t>,</a:t>
            </a:r>
            <a:r>
              <a:rPr lang="zh-CN" altLang="en-US" dirty="0"/>
              <a:t> 49±14 ±5 respectively. The significance is 4.9 σ. </a:t>
            </a:r>
            <a:r>
              <a:rPr lang="en-US" altLang="zh-CN" dirty="0"/>
              <a:t>χ2/</a:t>
            </a:r>
            <a:r>
              <a:rPr lang="en-US" altLang="zh-CN" dirty="0" err="1"/>
              <a:t>df</a:t>
            </a:r>
            <a:r>
              <a:rPr lang="en-US" altLang="zh-CN" dirty="0"/>
              <a:t>= 47.74/69, Fit </a:t>
            </a:r>
            <a:r>
              <a:rPr lang="en-US" altLang="zh-CN" dirty="0" err="1"/>
              <a:t>prob</a:t>
            </a:r>
            <a:r>
              <a:rPr lang="en-US" altLang="zh-CN" dirty="0"/>
              <a:t>(47.74, 69)= 97.87</a:t>
            </a:r>
            <a:r>
              <a:rPr lang="en-US" altLang="zh-CN" dirty="0" smtClean="0"/>
              <a:t>%. </a:t>
            </a:r>
            <a:r>
              <a:rPr lang="zh-CN" altLang="en-US" dirty="0" smtClean="0"/>
              <a:t>The </a:t>
            </a:r>
            <a:r>
              <a:rPr lang="zh-CN" altLang="en-US" dirty="0"/>
              <a:t>first uncertainties are statistic. The second systematic</a:t>
            </a:r>
            <a:r>
              <a:rPr lang="en-US" altLang="zh-CN" dirty="0"/>
              <a:t>. Right </a:t>
            </a:r>
            <a:r>
              <a:rPr lang="zh-CN" altLang="en-US" dirty="0"/>
              <a:t>plot </a:t>
            </a:r>
            <a:r>
              <a:rPr lang="en-US" altLang="zh-CN" dirty="0"/>
              <a:t>is a</a:t>
            </a:r>
            <a:r>
              <a:rPr lang="zh-CN" altLang="en-US" dirty="0"/>
              <a:t> </a:t>
            </a:r>
          </a:p>
          <a:p>
            <a:r>
              <a:rPr lang="zh-CN" altLang="en-US" dirty="0"/>
              <a:t>zoom of </a:t>
            </a:r>
            <a:r>
              <a:rPr lang="en-US" altLang="zh-CN" dirty="0"/>
              <a:t>left</a:t>
            </a:r>
            <a:r>
              <a:rPr lang="zh-CN" altLang="en-US" dirty="0"/>
              <a:t> plot with 9&lt; m</a:t>
            </a:r>
            <a:r>
              <a:rPr lang="en-US" altLang="zh-CN" dirty="0"/>
              <a:t>(</a:t>
            </a:r>
            <a:r>
              <a:rPr lang="zh-CN" altLang="en-US" dirty="0"/>
              <a:t>dj</a:t>
            </a:r>
            <a:r>
              <a:rPr lang="en-US" altLang="zh-CN" dirty="0"/>
              <a:t>)</a:t>
            </a:r>
            <a:r>
              <a:rPr lang="zh-CN" altLang="en-US" dirty="0"/>
              <a:t>&lt;29 GeV.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-12065"/>
            <a:ext cx="8326755" cy="64897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  <a:sym typeface="+mn-ea"/>
              </a:rPr>
              <a:t>9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. </a:t>
            </a:r>
            <a:r>
              <a:rPr lang="en-US" altLang="zh-CN" sz="2500" b="1" dirty="0" err="1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Unbinned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 Maximum Likelihood Fit to Structure (2)</a:t>
            </a:r>
            <a:endParaRPr lang="en-US" altLang="zh-CN" sz="2500" b="1" dirty="0" smtClean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8795" y="733425"/>
            <a:ext cx="7762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 </a:t>
            </a:r>
            <a:r>
              <a:rPr lang="en-US" altLang="zh-CN" dirty="0" smtClean="0">
                <a:uFillTx/>
                <a:sym typeface="+mn-ea"/>
              </a:rPr>
              <a:t>T</a:t>
            </a:r>
            <a:r>
              <a:rPr lang="en-US" altLang="zh-CN">
                <a:uFillTx/>
                <a:sym typeface="+mn-ea"/>
              </a:rPr>
              <a:t>he 4</a:t>
            </a:r>
            <a:r>
              <a:rPr lang="en-US" altLang="zh-CN" smtClean="0">
                <a:uFillTx/>
                <a:sym typeface="+mn-ea"/>
              </a:rPr>
              <a:t>th</a:t>
            </a:r>
            <a:r>
              <a:rPr lang="zh-CN" altLang="en-US" dirty="0">
                <a:uFillTx/>
                <a:sym typeface="+mn-ea"/>
              </a:rPr>
              <a:t> Chebyshev Polynomial is used to fit </a:t>
            </a:r>
            <a:r>
              <a:rPr lang="en-US" altLang="zh-CN" dirty="0">
                <a:uFillTx/>
                <a:sym typeface="+mn-ea"/>
              </a:rPr>
              <a:t>non-prompt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zh-CN" altLang="en-US">
                <a:sym typeface="+mn-ea"/>
              </a:rPr>
              <a:t>mass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       distribution</a:t>
            </a:r>
            <a:r>
              <a:rPr lang="en-US" altLang="zh-CN">
                <a:sym typeface="+mn-ea"/>
              </a:rPr>
              <a:t>, see Fig. 12.</a:t>
            </a:r>
            <a:endParaRPr lang="en-US" altLang="zh-CN" dirty="0">
              <a:uFillTx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3640" y="4479925"/>
            <a:ext cx="6359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Fig  12.  The peak at 16.5 GeV can not be seen in the non-prompt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/>
              <a:t>  mass distribution, which is a zoom of Fig. 8.</a:t>
            </a:r>
            <a:endParaRPr lang="zh-CN" altLang="en-US"/>
          </a:p>
        </p:txBody>
      </p:sp>
      <p:pic>
        <p:nvPicPr>
          <p:cNvPr id="14" name="内容占位符 7"/>
          <p:cNvPicPr>
            <a:picLocks noChangeAspect="1"/>
          </p:cNvPicPr>
          <p:nvPr/>
        </p:nvPicPr>
        <p:blipFill>
          <a:blip r:embed="rId2"/>
          <a:srcRect t="55598" r="10719"/>
          <a:stretch>
            <a:fillRect/>
          </a:stretch>
        </p:blipFill>
        <p:spPr>
          <a:xfrm>
            <a:off x="2654935" y="1630680"/>
            <a:ext cx="3489960" cy="274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109260"/>
            <a:ext cx="8229600" cy="439420"/>
          </a:xfrm>
        </p:spPr>
        <p:txBody>
          <a:bodyPr>
            <a:normAutofit fontScale="90000"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  <a:sym typeface="+mn-ea"/>
              </a:rPr>
              <a:t>9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. </a:t>
            </a:r>
            <a:r>
              <a:rPr lang="en-US" altLang="zh-CN" sz="2500" b="1" dirty="0" err="1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Unbinned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  <a:sym typeface="+mn-ea"/>
              </a:rPr>
              <a:t> Maximum Likelihood Fit to Structure (3)</a:t>
            </a:r>
            <a:endParaRPr lang="en-US" altLang="zh-CN" sz="2500" b="1" dirty="0" smtClean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7040" y="876935"/>
            <a:ext cx="77622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 </a:t>
            </a:r>
            <a:r>
              <a:rPr lang="en-US" altLang="zh-CN" dirty="0" smtClean="0">
                <a:uFillTx/>
                <a:sym typeface="+mn-ea"/>
              </a:rPr>
              <a:t>T</a:t>
            </a:r>
            <a:r>
              <a:rPr lang="en-US" altLang="zh-CN">
                <a:uFillTx/>
                <a:sym typeface="+mn-ea"/>
              </a:rPr>
              <a:t>he CMS Detector mass resulotion of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endParaRPr lang="en-US" altLang="zh-CN" dirty="0">
              <a:uFillTx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3640" y="4766945"/>
            <a:ext cx="63353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uFillTx/>
                <a:sym typeface="+mn-ea"/>
              </a:rPr>
              <a:t>Fig. 13  Detector mass resulotion of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el-GR" dirty="0">
                <a:sym typeface="+mn-ea"/>
              </a:rPr>
              <a:t>from the sixth MC</a:t>
            </a:r>
          </a:p>
          <a:p>
            <a:r>
              <a:rPr lang="en-US" altLang="el-GR" dirty="0">
                <a:sym typeface="+mn-ea"/>
              </a:rPr>
              <a:t>        sample, mass resulotion is 55.3 MeV.</a:t>
            </a:r>
            <a:r>
              <a:rPr lang="en-US" altLang="zh-CN">
                <a:sym typeface="+mn-ea"/>
              </a:rPr>
              <a:t> </a:t>
            </a:r>
            <a:endParaRPr lang="zh-CN" altLang="en-US"/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rcRect t="55598" r="7900"/>
          <a:stretch>
            <a:fillRect/>
          </a:stretch>
        </p:blipFill>
        <p:spPr>
          <a:xfrm>
            <a:off x="1661795" y="1443355"/>
            <a:ext cx="5053965" cy="317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532130"/>
          </a:xfrm>
        </p:spPr>
        <p:txBody>
          <a:bodyPr>
            <a:normAutofit/>
          </a:bodyPr>
          <a:lstStyle/>
          <a:p>
            <a:pPr algn="ctr"/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10. Look Elsewhere Effect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7040" y="876935"/>
            <a:ext cx="776224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fixes a mass window [6.5, 45] GeV for scan;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throws 20000 pseudo experiments according to the 2nd Chebyshev Polynomial and the decay function;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for each experiment, the number of total events is randomized according to the Poisson distribution of nbkg</a:t>
            </a:r>
            <a:r>
              <a:rPr lang="en-US" altLang="zh-CN" dirty="0" smtClean="0">
                <a:uFillTx/>
                <a:sym typeface="+mn-ea"/>
              </a:rPr>
              <a:t>=1659</a:t>
            </a:r>
            <a:r>
              <a:rPr lang="zh-CN" altLang="en-US" dirty="0" smtClean="0">
                <a:uFillTx/>
                <a:sym typeface="+mn-ea"/>
              </a:rPr>
              <a:t>;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a p-value is estimated as  the fraction of  pseudo experiments for which the test-statistic is equal or above its observed value on the actual data </a:t>
            </a:r>
            <a:r>
              <a:rPr lang="zh-CN" altLang="en-US" dirty="0" smtClean="0">
                <a:uFillTx/>
                <a:latin typeface="Arial" panose="020B0604020202020204" pitchFamily="34" charset="0"/>
                <a:sym typeface="+mn-ea"/>
              </a:rPr>
              <a:t>σ</a:t>
            </a:r>
            <a:r>
              <a:rPr lang="en-US" altLang="zh-CN" baseline="-2500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max</a:t>
            </a:r>
            <a:r>
              <a:rPr lang="en-US" altLang="zh-CN" dirty="0" smtClean="0">
                <a:uFillTx/>
                <a:latin typeface="Arial" panose="020B0604020202020204" pitchFamily="34" charset="0"/>
                <a:sym typeface="+mn-ea"/>
              </a:rPr>
              <a:t>&gt;</a:t>
            </a:r>
            <a:r>
              <a:rPr lang="zh-CN" altLang="en-US" dirty="0" smtClean="0">
                <a:uFillTx/>
                <a:sym typeface="+mn-ea"/>
              </a:rPr>
              <a:t>4.9 </a:t>
            </a:r>
            <a:r>
              <a:rPr lang="zh-CN" altLang="en-US" dirty="0" smtClean="0">
                <a:uFillTx/>
                <a:latin typeface="Arial" panose="020B0604020202020204" pitchFamily="34" charset="0"/>
                <a:sym typeface="+mn-ea"/>
              </a:rPr>
              <a:t>σ</a:t>
            </a:r>
            <a:r>
              <a:rPr lang="en-US" altLang="zh-CN" dirty="0" smtClean="0">
                <a:uFillTx/>
                <a:latin typeface="Arial" panose="020B0604020202020204" pitchFamily="34" charset="0"/>
                <a:sym typeface="+mn-ea"/>
              </a:rPr>
              <a:t>; </a:t>
            </a:r>
            <a:r>
              <a:rPr lang="zh-CN" altLang="en-US" dirty="0" smtClean="0">
                <a:uFillTx/>
                <a:sym typeface="+mn-ea"/>
              </a:rPr>
              <a:t>it is 1/20000, see Fig. </a:t>
            </a:r>
            <a:r>
              <a:rPr lang="en-US" altLang="zh-CN" dirty="0" smtClean="0">
                <a:uFillTx/>
                <a:sym typeface="+mn-ea"/>
              </a:rPr>
              <a:t>14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dirty="0" smtClean="0">
                <a:uFillTx/>
                <a:sym typeface="+mn-ea"/>
              </a:rPr>
              <a:t>the significance is 4.2 </a:t>
            </a:r>
            <a:r>
              <a:rPr lang="zh-CN" altLang="en-US" dirty="0" smtClean="0">
                <a:uFillTx/>
                <a:latin typeface="Arial" panose="020B0604020202020204" pitchFamily="34" charset="0"/>
                <a:sym typeface="+mn-ea"/>
              </a:rPr>
              <a:t>σ</a:t>
            </a:r>
            <a:r>
              <a:rPr lang="zh-CN" altLang="en-US" dirty="0" smtClean="0">
                <a:uFillTx/>
                <a:sym typeface="+mn-ea"/>
              </a:rPr>
              <a:t> according to the p-value.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t="55317" r="9944"/>
          <a:stretch>
            <a:fillRect/>
          </a:stretch>
        </p:blipFill>
        <p:spPr>
          <a:xfrm>
            <a:off x="2693670" y="3482340"/>
            <a:ext cx="3456940" cy="22840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0530" y="5909945"/>
            <a:ext cx="59670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Fig. 14 </a:t>
            </a:r>
            <a:r>
              <a:rPr lang="zh-CN" altLang="en-US"/>
              <a:t>A fake peak is from one of 20000 pseudo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28955" y="-26035"/>
            <a:ext cx="8229600" cy="608965"/>
          </a:xfrm>
        </p:spPr>
        <p:txBody>
          <a:bodyPr>
            <a:normAutofit/>
          </a:bodyPr>
          <a:lstStyle/>
          <a:p>
            <a:pPr algn="ctr"/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11. Acceptance and Efficiencies (1)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7040" y="876935"/>
            <a:ext cx="776224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 smtClean="0">
                <a:uFillTx/>
                <a:sym typeface="+mn-ea"/>
              </a:rPr>
              <a:t>The width of the structure is larger than the detector mass resolution, so we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 smtClean="0">
                <a:uFillTx/>
                <a:sym typeface="+mn-ea"/>
              </a:rPr>
              <a:t>      have to correct the invariant mass of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el-GR" dirty="0">
                <a:sym typeface="+mn-ea"/>
              </a:rPr>
              <a:t>.</a:t>
            </a:r>
            <a:endParaRPr lang="en-US" altLang="el-GR" dirty="0" smtClean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 smtClean="0">
                <a:uFillTx/>
                <a:sym typeface="+mn-ea"/>
              </a:rPr>
              <a:t>Acceptance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uFillTx/>
                <a:sym typeface="+mn-ea"/>
              </a:rPr>
              <a:t>The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>
                <a:uFillTx/>
                <a:sym typeface="+mn-ea"/>
              </a:rPr>
              <a:t> acceptance A(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el-GR" dirty="0">
                <a:sym typeface="+mn-ea"/>
              </a:rPr>
              <a:t>) </a:t>
            </a:r>
            <a:r>
              <a:rPr lang="en-US" altLang="zh-CN" dirty="0">
                <a:uFillTx/>
                <a:sym typeface="+mn-ea"/>
              </a:rPr>
              <a:t>for each one of 1659 events in Fig. 9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is factorized to the production of two acceptances of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>
                <a:uFillTx/>
                <a:sym typeface="+mn-ea"/>
              </a:rPr>
              <a:t>, A(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el-GR" dirty="0">
                <a:sym typeface="+mn-ea"/>
              </a:rPr>
              <a:t>)</a:t>
            </a:r>
            <a:r>
              <a:rPr lang="en-US" altLang="zh-CN" dirty="0">
                <a:uFillTx/>
                <a:sym typeface="+mn-ea"/>
              </a:rPr>
              <a:t>=</a:t>
            </a:r>
          </a:p>
          <a:p>
            <a:pPr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A(J/ψ</a:t>
            </a:r>
            <a:r>
              <a:rPr lang="en-US" altLang="zh-CN" dirty="0">
                <a:solidFill>
                  <a:schemeClr val="tx1"/>
                </a:solidFill>
                <a:uFillTx/>
                <a:sym typeface="+mn-ea"/>
              </a:rPr>
              <a:t>1</a:t>
            </a:r>
            <a:r>
              <a:rPr lang="en-US" altLang="zh-CN" dirty="0">
                <a:uFillTx/>
                <a:sym typeface="+mn-ea"/>
              </a:rPr>
              <a:t>)A(J/ψ</a:t>
            </a:r>
            <a:r>
              <a:rPr lang="en-US" altLang="zh-CN" dirty="0">
                <a:solidFill>
                  <a:schemeClr val="tx1"/>
                </a:solidFill>
                <a:uFillTx/>
                <a:sym typeface="+mn-ea"/>
              </a:rPr>
              <a:t>2</a:t>
            </a:r>
            <a:r>
              <a:rPr lang="en-US" altLang="zh-CN" dirty="0">
                <a:uFillTx/>
                <a:sym typeface="+mn-ea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uFillTx/>
                <a:sym typeface="+mn-ea"/>
              </a:rPr>
              <a:t>A(J/ψ) is defined as the fraction of detectable J/ψ→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μμ </a:t>
            </a:r>
            <a:r>
              <a:rPr lang="en-US" altLang="zh-CN" dirty="0">
                <a:uFillTx/>
                <a:sym typeface="+mn-ea"/>
              </a:rPr>
              <a:t>decays,</a:t>
            </a:r>
          </a:p>
          <a:p>
            <a:pPr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A(J/ψ)(n)=Ndet(n)/Ngen(n), (n=1, 2, ...,2×1659),</a:t>
            </a:r>
          </a:p>
          <a:p>
            <a:pPr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where Ndet(n) is the number of detectable J/ψ events passing </a:t>
            </a:r>
            <a:r>
              <a:rPr lang="en-US" altLang="zh-CN" dirty="0" err="1">
                <a:sym typeface="+mn-ea"/>
              </a:rPr>
              <a:t>pT</a:t>
            </a:r>
            <a:r>
              <a:rPr lang="en-US" altLang="zh-CN" dirty="0">
                <a:sym typeface="+mn-ea"/>
              </a:rPr>
              <a:t>(</a:t>
            </a:r>
            <a:r>
              <a:rPr lang="el-GR" altLang="zh-CN" dirty="0">
                <a:sym typeface="+mn-ea"/>
              </a:rPr>
              <a:t>μ</a:t>
            </a:r>
            <a:r>
              <a:rPr lang="en-US" altLang="zh-CN" dirty="0">
                <a:sym typeface="+mn-ea"/>
              </a:rPr>
              <a:t>)&gt;</a:t>
            </a:r>
          </a:p>
          <a:p>
            <a:pPr algn="just">
              <a:buFont typeface="Wingdings" panose="05000000000000000000" charset="0"/>
              <a:buNone/>
            </a:pPr>
            <a:r>
              <a:rPr lang="en-US" altLang="zh-CN" dirty="0">
                <a:sym typeface="+mn-ea"/>
              </a:rPr>
              <a:t>      2 GeV and |</a:t>
            </a:r>
            <a:r>
              <a:rPr lang="el-GR" altLang="zh-CN" dirty="0">
                <a:sym typeface="+mn-ea"/>
              </a:rPr>
              <a:t>η</a:t>
            </a:r>
            <a:r>
              <a:rPr lang="en-US" altLang="zh-CN" dirty="0">
                <a:sym typeface="+mn-ea"/>
              </a:rPr>
              <a:t>(</a:t>
            </a:r>
            <a:r>
              <a:rPr lang="el-GR" altLang="zh-CN" dirty="0">
                <a:sym typeface="+mn-ea"/>
              </a:rPr>
              <a:t>μ</a:t>
            </a:r>
            <a:r>
              <a:rPr lang="en-US" altLang="zh-CN" dirty="0">
                <a:sym typeface="+mn-ea"/>
              </a:rPr>
              <a:t>)|&lt;2.4</a:t>
            </a:r>
            <a:r>
              <a:rPr lang="en-US" altLang="zh-CN" dirty="0">
                <a:uFillTx/>
                <a:sym typeface="+mn-ea"/>
              </a:rPr>
              <a:t>, and Ngen(n)=1000 is the number of J/ψ in generator </a:t>
            </a:r>
          </a:p>
          <a:p>
            <a:pPr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level in the 1st MC sample . 2×1659 is due to that one event has two J/ψ.</a:t>
            </a:r>
          </a:p>
          <a:p>
            <a:pPr algn="just">
              <a:buFont typeface="Wingdings" panose="05000000000000000000" charset="0"/>
              <a:buNone/>
            </a:pPr>
            <a:endParaRPr lang="en-US" altLang="zh-CN" dirty="0">
              <a:uFillTx/>
              <a:sym typeface="+mn-ea"/>
            </a:endParaRPr>
          </a:p>
          <a:p>
            <a:pPr algn="just">
              <a:buFont typeface="Wingdings" panose="05000000000000000000" charset="0"/>
              <a:buNone/>
            </a:pPr>
            <a:endParaRPr lang="en-US" altLang="zh-CN" dirty="0">
              <a:uFillTx/>
              <a:sym typeface="+mn-ea"/>
            </a:endParaRPr>
          </a:p>
          <a:p>
            <a:pPr algn="just">
              <a:buFont typeface="Wingdings" panose="05000000000000000000" charset="0"/>
              <a:buNone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rcRect t="56916" r="3553"/>
          <a:stretch>
            <a:fillRect/>
          </a:stretch>
        </p:blipFill>
        <p:spPr>
          <a:xfrm>
            <a:off x="2638425" y="4056380"/>
            <a:ext cx="3378835" cy="17913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66265" y="5847715"/>
            <a:ext cx="5697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Fig. 15 </a:t>
            </a:r>
            <a:r>
              <a:rPr lang="zh-CN" altLang="en-US"/>
              <a:t>Acceptance map a</a:t>
            </a:r>
            <a:r>
              <a:rPr lang="en-US" altLang="zh-CN"/>
              <a:t>s</a:t>
            </a:r>
            <a:r>
              <a:rPr lang="zh-CN" altLang="en-US"/>
              <a:t> function of pT</a:t>
            </a:r>
            <a:r>
              <a:rPr lang="en-US" altLang="zh-CN"/>
              <a:t>(</a:t>
            </a:r>
            <a:r>
              <a:rPr lang="en-US" altLang="zh-CN" dirty="0">
                <a:uFillTx/>
                <a:sym typeface="+mn-ea"/>
              </a:rPr>
              <a:t>J/ψ)</a:t>
            </a:r>
            <a:r>
              <a:rPr lang="zh-CN" altLang="en-US"/>
              <a:t> and</a:t>
            </a:r>
            <a:r>
              <a:rPr lang="en-US" altLang="zh-CN"/>
              <a:t>|</a:t>
            </a:r>
            <a:r>
              <a:rPr lang="zh-CN" altLang="en-US"/>
              <a:t>y</a:t>
            </a:r>
            <a:r>
              <a:rPr lang="en-US" altLang="zh-CN"/>
              <a:t>(</a:t>
            </a:r>
            <a:r>
              <a:rPr lang="en-US" altLang="zh-CN" dirty="0">
                <a:uFillTx/>
                <a:sym typeface="+mn-ea"/>
              </a:rPr>
              <a:t>J/ψ)</a:t>
            </a:r>
            <a:r>
              <a:rPr lang="en-US" altLang="zh-CN"/>
              <a:t>|</a:t>
            </a:r>
            <a:r>
              <a:rPr lang="zh-CN" altLang="en-US"/>
              <a:t>. </a:t>
            </a:r>
          </a:p>
          <a:p>
            <a:r>
              <a:rPr lang="zh-CN" altLang="en-US"/>
              <a:t>             The red line is the acceptance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-12065"/>
            <a:ext cx="8229600" cy="607060"/>
          </a:xfrm>
        </p:spPr>
        <p:txBody>
          <a:bodyPr>
            <a:normAutofit/>
          </a:bodyPr>
          <a:lstStyle/>
          <a:p>
            <a:pPr algn="ctr"/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11. Acceptance and Efficiencies (2)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7040" y="661670"/>
            <a:ext cx="776224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4 μ reconstruction efficiency</a:t>
            </a:r>
            <a:endParaRPr lang="en-US" altLang="zh-CN" dirty="0" smtClean="0">
              <a:uFillTx/>
              <a:latin typeface="Arial" panose="020B0604020202020204" pitchFamily="3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uFillTx/>
                <a:sym typeface="+mn-ea"/>
              </a:rPr>
              <a:t>The reconstruction efficiency is the product of identification efficiency, specific quality efficiency,  offline tracking efficiency and correlation factor of four muons.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uFillTx/>
                <a:sym typeface="+mn-ea"/>
              </a:rPr>
              <a:t>Instead of calculating individual ones, we use the 2nd MC sample to calculate the reconstruction efficiency of  </a:t>
            </a:r>
            <a:r>
              <a:rPr lang="en-US" altLang="zh-CN" dirty="0" smtClean="0">
                <a:uFillTx/>
                <a:sym typeface="+mn-ea"/>
              </a:rPr>
              <a:t>4 </a:t>
            </a:r>
            <a:r>
              <a:rPr lang="en-US" altLang="zh-CN" dirty="0" smtClean="0">
                <a:uFillTx/>
                <a:latin typeface="Arial" panose="020B0604020202020204" pitchFamily="34" charset="0"/>
                <a:sym typeface="+mn-ea"/>
              </a:rPr>
              <a:t>μ</a:t>
            </a:r>
            <a:r>
              <a:rPr lang="en-US" altLang="zh-CN" dirty="0">
                <a:uFillTx/>
                <a:sym typeface="+mn-ea"/>
              </a:rPr>
              <a:t> by one step.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uFillTx/>
                <a:sym typeface="+mn-ea"/>
              </a:rPr>
              <a:t>      ε(4μ)(n)=Nmea(n)/Ndet(n),                                          (n=1, 2, ...,1659).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uFillTx/>
                <a:sym typeface="+mn-ea"/>
              </a:rPr>
              <a:t>       where Ndet(n) is  the number of the  events in generator level </a:t>
            </a:r>
            <a:r>
              <a:rPr lang="en-US" altLang="zh-CN" dirty="0" smtClean="0">
                <a:uFillTx/>
                <a:sym typeface="+mn-ea"/>
              </a:rPr>
              <a:t>passing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    </a:t>
            </a:r>
            <a:r>
              <a:rPr lang="en-US" altLang="zh-CN" dirty="0" smtClean="0">
                <a:uFillTx/>
                <a:sym typeface="+mn-ea"/>
              </a:rPr>
              <a:t>  </a:t>
            </a:r>
            <a:r>
              <a:rPr lang="en-US" altLang="zh-CN" dirty="0" err="1">
                <a:sym typeface="+mn-ea"/>
              </a:rPr>
              <a:t>pT</a:t>
            </a:r>
            <a:r>
              <a:rPr lang="en-US" altLang="zh-CN" dirty="0">
                <a:sym typeface="+mn-ea"/>
              </a:rPr>
              <a:t>(</a:t>
            </a:r>
            <a:r>
              <a:rPr lang="el-GR" altLang="zh-CN" dirty="0">
                <a:sym typeface="+mn-ea"/>
              </a:rPr>
              <a:t>μ</a:t>
            </a:r>
            <a:r>
              <a:rPr lang="en-US" altLang="zh-CN" dirty="0">
                <a:sym typeface="+mn-ea"/>
              </a:rPr>
              <a:t>)&gt; 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2 GeV and |</a:t>
            </a:r>
            <a:r>
              <a:rPr lang="el-GR" altLang="zh-CN" dirty="0">
                <a:sym typeface="+mn-ea"/>
              </a:rPr>
              <a:t>η</a:t>
            </a:r>
            <a:r>
              <a:rPr lang="en-US" altLang="zh-CN" dirty="0">
                <a:sym typeface="+mn-ea"/>
              </a:rPr>
              <a:t>(</a:t>
            </a:r>
            <a:r>
              <a:rPr lang="el-GR" altLang="zh-CN" dirty="0">
                <a:sym typeface="+mn-ea"/>
              </a:rPr>
              <a:t>μ</a:t>
            </a:r>
            <a:r>
              <a:rPr lang="en-US" altLang="zh-CN" dirty="0">
                <a:sym typeface="+mn-ea"/>
              </a:rPr>
              <a:t>)|&lt;2.4, while </a:t>
            </a:r>
            <a:r>
              <a:rPr lang="en-US" altLang="zh-CN" dirty="0">
                <a:uFillTx/>
                <a:sym typeface="+mn-ea"/>
              </a:rPr>
              <a:t>Nmea(n) is the number of the  </a:t>
            </a:r>
            <a:r>
              <a:rPr lang="en-US" altLang="zh-CN" dirty="0" smtClean="0">
                <a:uFillTx/>
                <a:sym typeface="+mn-ea"/>
              </a:rPr>
              <a:t>events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    </a:t>
            </a:r>
            <a:r>
              <a:rPr lang="en-US" altLang="zh-CN" dirty="0" smtClean="0">
                <a:uFillTx/>
                <a:sym typeface="+mn-ea"/>
              </a:rPr>
              <a:t> </a:t>
            </a:r>
            <a:r>
              <a:rPr lang="en-US" altLang="zh-CN" dirty="0">
                <a:uFillTx/>
                <a:sym typeface="+mn-ea"/>
              </a:rPr>
              <a:t>in </a:t>
            </a:r>
            <a:r>
              <a:rPr lang="en-US" altLang="zh-CN" dirty="0" smtClean="0">
                <a:uFillTx/>
                <a:sym typeface="+mn-ea"/>
              </a:rPr>
              <a:t>reconstruction </a:t>
            </a:r>
            <a:r>
              <a:rPr lang="en-US" altLang="zh-CN" dirty="0">
                <a:uFillTx/>
                <a:sym typeface="+mn-ea"/>
              </a:rPr>
              <a:t>level passing  </a:t>
            </a:r>
            <a:r>
              <a:rPr lang="en-US" altLang="zh-CN" dirty="0" err="1">
                <a:sym typeface="+mn-ea"/>
              </a:rPr>
              <a:t>pT</a:t>
            </a:r>
            <a:r>
              <a:rPr lang="en-US" altLang="zh-CN" dirty="0">
                <a:sym typeface="+mn-ea"/>
              </a:rPr>
              <a:t>(</a:t>
            </a:r>
            <a:r>
              <a:rPr lang="el-GR" altLang="zh-CN" dirty="0">
                <a:sym typeface="+mn-ea"/>
              </a:rPr>
              <a:t>μ</a:t>
            </a:r>
            <a:r>
              <a:rPr lang="en-US" altLang="zh-CN" dirty="0">
                <a:sym typeface="+mn-ea"/>
              </a:rPr>
              <a:t>)&gt; 2 GeV and |</a:t>
            </a:r>
            <a:r>
              <a:rPr lang="el-GR" altLang="zh-CN" dirty="0">
                <a:sym typeface="+mn-ea"/>
              </a:rPr>
              <a:t>η</a:t>
            </a:r>
            <a:r>
              <a:rPr lang="en-US" altLang="zh-CN" dirty="0">
                <a:sym typeface="+mn-ea"/>
              </a:rPr>
              <a:t>(</a:t>
            </a:r>
            <a:r>
              <a:rPr lang="el-GR" altLang="zh-CN" dirty="0">
                <a:sym typeface="+mn-ea"/>
              </a:rPr>
              <a:t>μ</a:t>
            </a:r>
            <a:r>
              <a:rPr lang="en-US" altLang="zh-CN" dirty="0">
                <a:sym typeface="+mn-ea"/>
              </a:rPr>
              <a:t>)|&lt;2.4.</a:t>
            </a: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uFillTx/>
              <a:sym typeface="+mn-ea"/>
            </a:endParaRPr>
          </a:p>
          <a:p>
            <a:pPr algn="just">
              <a:buFont typeface="Wingdings" panose="05000000000000000000" charset="0"/>
              <a:buNone/>
            </a:pPr>
            <a:endParaRPr lang="en-US" altLang="zh-CN" dirty="0">
              <a:uFillTx/>
              <a:sym typeface="+mn-ea"/>
            </a:endParaRPr>
          </a:p>
          <a:p>
            <a:pPr algn="just">
              <a:buFont typeface="Wingdings" panose="05000000000000000000" charset="0"/>
              <a:buNone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endParaRPr lang="en-US" altLang="zh-CN" dirty="0">
              <a:uFillTx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1940" y="5531316"/>
            <a:ext cx="60655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Fig. 16 The </a:t>
            </a:r>
            <a:r>
              <a:rPr lang="en-US" altLang="zh-CN" dirty="0" smtClean="0">
                <a:uFillTx/>
                <a:sym typeface="+mn-ea"/>
              </a:rPr>
              <a:t>4 </a:t>
            </a:r>
            <a:r>
              <a:rPr lang="en-US" altLang="zh-CN" dirty="0" smtClean="0">
                <a:uFillTx/>
                <a:latin typeface="Arial" panose="020B0604020202020204" pitchFamily="34" charset="0"/>
                <a:sym typeface="+mn-ea"/>
              </a:rPr>
              <a:t>μ</a:t>
            </a:r>
            <a:r>
              <a:rPr lang="en-US" altLang="zh-CN" dirty="0"/>
              <a:t> offline reconstruction efficiency represents the product of identification efficiency, specific quality efficiency, offline tracking efficiency and correlation factor of four </a:t>
            </a:r>
            <a:r>
              <a:rPr lang="en-US" altLang="zh-CN" dirty="0" err="1"/>
              <a:t>muons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t="57085" r="9261"/>
          <a:stretch>
            <a:fillRect/>
          </a:stretch>
        </p:blipFill>
        <p:spPr>
          <a:xfrm>
            <a:off x="2750929" y="3645024"/>
            <a:ext cx="3117215" cy="187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13335"/>
            <a:ext cx="8229600" cy="5207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11. Acceptance and Efficiencies (3)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79880" y="6013028"/>
            <a:ext cx="2555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Fig. 17  Trigger efficiency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5841" r="8833"/>
          <a:stretch>
            <a:fillRect/>
          </a:stretch>
        </p:blipFill>
        <p:spPr>
          <a:xfrm>
            <a:off x="1306195" y="3949665"/>
            <a:ext cx="3199130" cy="19996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305" y="805180"/>
            <a:ext cx="776224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Trigger efficiency</a:t>
            </a:r>
            <a:endParaRPr lang="en-US" altLang="zh-CN" dirty="0" smtClean="0">
              <a:uFillTx/>
              <a:latin typeface="Arial" panose="020B0604020202020204" pitchFamily="3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uFillTx/>
                <a:sym typeface="+mn-ea"/>
              </a:rPr>
              <a:t>The trigger efficeincy is the fraction of events passing at least one of the trigger paths used to trigger the </a:t>
            </a:r>
            <a:r>
              <a:rPr lang="en-US" altLang="zh-CN" dirty="0" err="1">
                <a:uFillTx/>
                <a:sym typeface="+mn-ea"/>
              </a:rPr>
              <a:t>MuOnia</a:t>
            </a:r>
            <a:r>
              <a:rPr lang="en-US" altLang="zh-CN" dirty="0">
                <a:uFillTx/>
                <a:sym typeface="+mn-ea"/>
              </a:rPr>
              <a:t> </a:t>
            </a:r>
            <a:r>
              <a:rPr lang="en-US" altLang="zh-CN" dirty="0" smtClean="0">
                <a:uFillTx/>
                <a:sym typeface="+mn-ea"/>
              </a:rPr>
              <a:t>dataset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>
                <a:uFillTx/>
                <a:sym typeface="+mn-ea"/>
              </a:rPr>
              <a:t>ε(trig</a:t>
            </a:r>
            <a:r>
              <a:rPr lang="en-US" altLang="zh-CN" dirty="0">
                <a:uFillTx/>
                <a:sym typeface="+mn-ea"/>
              </a:rPr>
              <a:t>)(n)=Ntrig(n)/Nmea(n),                                          (n=1, 2, ...,1659)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uFillTx/>
                <a:sym typeface="+mn-ea"/>
              </a:rPr>
              <a:t>      where Nmea(n) is  defined as above, Ntrig(n) is the number of the events</a:t>
            </a:r>
          </a:p>
          <a:p>
            <a:pPr algn="just"/>
            <a:r>
              <a:rPr lang="en-US" altLang="zh-CN" dirty="0">
                <a:uFillTx/>
                <a:sym typeface="+mn-ea"/>
              </a:rPr>
              <a:t>      passing  the </a:t>
            </a:r>
            <a:r>
              <a:rPr lang="en-US" altLang="zh-CN" dirty="0">
                <a:sym typeface="+mn-ea"/>
              </a:rPr>
              <a:t>trigger </a:t>
            </a:r>
            <a:r>
              <a:rPr lang="en-US" altLang="zh-CN" dirty="0" smtClean="0">
                <a:sym typeface="+mn-ea"/>
              </a:rPr>
              <a:t>using </a:t>
            </a:r>
            <a:r>
              <a:rPr lang="en-US" altLang="zh-CN" dirty="0">
                <a:sym typeface="+mn-ea"/>
              </a:rPr>
              <a:t>2</a:t>
            </a:r>
            <a:r>
              <a:rPr lang="en-US" altLang="zh-CN" baseline="30000" dirty="0">
                <a:sym typeface="+mn-ea"/>
              </a:rPr>
              <a:t>nd</a:t>
            </a:r>
            <a:r>
              <a:rPr lang="en-US" altLang="zh-CN" dirty="0">
                <a:sym typeface="+mn-ea"/>
              </a:rPr>
              <a:t> MC sample</a:t>
            </a:r>
            <a:r>
              <a:rPr lang="en-US" altLang="zh-CN" dirty="0" smtClean="0">
                <a:sym typeface="+mn-ea"/>
              </a:rPr>
              <a:t>.</a:t>
            </a:r>
            <a:endParaRPr lang="en-US" altLang="zh-CN" dirty="0">
              <a:uFillTx/>
              <a:sym typeface="+mn-ea"/>
            </a:endParaRP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Double J/ψ reconstruction </a:t>
            </a:r>
            <a:r>
              <a:rPr lang="en-US" altLang="zh-CN" dirty="0" smtClean="0">
                <a:uFillTx/>
                <a:sym typeface="+mn-ea"/>
              </a:rPr>
              <a:t>efficiency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The </a:t>
            </a:r>
            <a:r>
              <a:rPr lang="en-US" altLang="zh-CN" dirty="0" err="1" smtClean="0">
                <a:sym typeface="+mn-ea"/>
              </a:rPr>
              <a:t>efficeincy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is the fraction of events passing </a:t>
            </a:r>
            <a:r>
              <a:rPr lang="en-US" altLang="zh-CN" dirty="0" smtClean="0">
                <a:sym typeface="+mn-ea"/>
              </a:rPr>
              <a:t>all </a:t>
            </a:r>
            <a:r>
              <a:rPr lang="en-US" altLang="zh-CN" dirty="0">
                <a:sym typeface="+mn-ea"/>
              </a:rPr>
              <a:t>selection criteria.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smtClean="0">
                <a:uFillTx/>
                <a:sym typeface="+mn-ea"/>
              </a:rPr>
              <a:t>ε(</a:t>
            </a:r>
            <a:r>
              <a:rPr lang="en-US" altLang="zh-CN" dirty="0" err="1" smtClean="0">
                <a:uFillTx/>
                <a:sym typeface="+mn-ea"/>
              </a:rPr>
              <a:t>djpsi</a:t>
            </a:r>
            <a:r>
              <a:rPr lang="en-US" altLang="zh-CN" dirty="0">
                <a:uFillTx/>
                <a:sym typeface="+mn-ea"/>
              </a:rPr>
              <a:t>)(n)=Ndjpsi(n)/Ntrig(n),                                        (n=1, 2, ...,1659)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where  Ndjpsi(n) is the number of events passing all selection </a:t>
            </a:r>
            <a:r>
              <a:rPr lang="en-US" altLang="zh-CN" dirty="0" smtClean="0">
                <a:uFillTx/>
                <a:sym typeface="+mn-ea"/>
              </a:rPr>
              <a:t>criteria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    using </a:t>
            </a:r>
            <a:r>
              <a:rPr lang="en-US" altLang="zh-CN" dirty="0">
                <a:sym typeface="+mn-ea"/>
              </a:rPr>
              <a:t>2</a:t>
            </a:r>
            <a:r>
              <a:rPr lang="en-US" altLang="zh-CN" baseline="30000" dirty="0">
                <a:sym typeface="+mn-ea"/>
              </a:rPr>
              <a:t>nd</a:t>
            </a:r>
            <a:r>
              <a:rPr lang="en-US" altLang="zh-CN" dirty="0">
                <a:sym typeface="+mn-ea"/>
              </a:rPr>
              <a:t> MC sample</a:t>
            </a:r>
            <a:r>
              <a:rPr lang="en-US" altLang="zh-CN" dirty="0" smtClean="0">
                <a:sym typeface="+mn-ea"/>
              </a:rPr>
              <a:t>.</a:t>
            </a:r>
            <a:endParaRPr lang="en-US" altLang="zh-CN" dirty="0">
              <a:sym typeface="+mn-ea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7197"/>
          <a:stretch>
            <a:fillRect/>
          </a:stretch>
        </p:blipFill>
        <p:spPr>
          <a:xfrm>
            <a:off x="4631690" y="4054415"/>
            <a:ext cx="3199130" cy="19668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05325" y="6011996"/>
            <a:ext cx="39192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Fig. 18 J/ψ reconstruction efficiency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394970"/>
          </a:xfrm>
        </p:spPr>
        <p:txBody>
          <a:bodyPr>
            <a:no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11.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Acceptance and Efficiencies (4)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13485" y="5560695"/>
            <a:ext cx="67437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Fig 19  each event is weighted with the inverse of the product of acceptance and efficiencies. Statistic uncertainties from </a:t>
            </a:r>
            <a:r>
              <a:rPr lang="en-US" altLang="zh-CN" dirty="0" err="1"/>
              <a:t>roofit</a:t>
            </a:r>
            <a:r>
              <a:rPr lang="en-US" altLang="zh-CN" dirty="0"/>
              <a:t> are  </a:t>
            </a:r>
            <a:r>
              <a:rPr lang="en-US" altLang="zh-CN" dirty="0" err="1">
                <a:latin typeface="Arial" panose="020B0604020202020204" pitchFamily="34" charset="0"/>
              </a:rPr>
              <a:t>Δ</a:t>
            </a:r>
            <a:r>
              <a:rPr lang="en-US" altLang="zh-CN" dirty="0" err="1"/>
              <a:t>mass</a:t>
            </a:r>
            <a:r>
              <a:rPr lang="en-US" altLang="zh-CN" baseline="-25000" dirty="0" err="1">
                <a:solidFill>
                  <a:schemeClr val="tx1"/>
                </a:solidFill>
                <a:uFillTx/>
              </a:rPr>
              <a:t>we</a:t>
            </a:r>
            <a:r>
              <a:rPr lang="en-US" altLang="zh-CN" dirty="0"/>
              <a:t>=0.0079$ GeV, </a:t>
            </a:r>
            <a:r>
              <a:rPr lang="en-US" altLang="zh-CN" dirty="0" err="1">
                <a:latin typeface="Arial" panose="020B0604020202020204" pitchFamily="34" charset="0"/>
              </a:rPr>
              <a:t>ΔΓ</a:t>
            </a:r>
            <a:r>
              <a:rPr lang="en-US" altLang="zh-CN" baseline="-25000" dirty="0" err="1">
                <a:solidFill>
                  <a:schemeClr val="tx1"/>
                </a:solidFill>
                <a:uFillTx/>
                <a:latin typeface="Arial" panose="020B0604020202020204" pitchFamily="34" charset="0"/>
              </a:rPr>
              <a:t>we</a:t>
            </a:r>
            <a:r>
              <a:rPr lang="en-US" altLang="zh-CN" dirty="0"/>
              <a:t>=0.0116 GeV and </a:t>
            </a:r>
            <a:r>
              <a:rPr lang="en-US" altLang="zh-CN" dirty="0" err="1">
                <a:latin typeface="Arial" panose="020B0604020202020204" pitchFamily="34" charset="0"/>
              </a:rPr>
              <a:t>Δ</a:t>
            </a:r>
            <a:r>
              <a:rPr lang="en-US" altLang="zh-CN" dirty="0" err="1"/>
              <a:t>Evt</a:t>
            </a:r>
            <a:r>
              <a:rPr lang="en-US" altLang="zh-CN" baseline="-25000" dirty="0" err="1">
                <a:solidFill>
                  <a:schemeClr val="tx1"/>
                </a:solidFill>
                <a:uFillTx/>
              </a:rPr>
              <a:t>we</a:t>
            </a:r>
            <a:r>
              <a:rPr lang="en-US" altLang="zh-CN" dirty="0"/>
              <a:t>=62.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0880" y="518160"/>
            <a:ext cx="77622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Correction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uFillTx/>
                <a:sym typeface="+mn-ea"/>
              </a:rPr>
              <a:t>      To consider the correction of the accep&amp;eff, each data event is weighted with: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uFillTx/>
                <a:sym typeface="+mn-ea"/>
              </a:rPr>
              <a:t>      weight(n)=1/ε(4μ)(n)ε(trig)(n)ε(djpsi)(n)  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                     </a:t>
            </a:r>
            <a:r>
              <a:rPr lang="en-US" altLang="zh-CN" dirty="0">
                <a:uFillTx/>
                <a:sym typeface="+mn-ea"/>
              </a:rPr>
              <a:t>(n=1, 2, ...,1659)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Signal extraction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A BW convoluted with a gaussian (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σ = </a:t>
            </a:r>
            <a:r>
              <a:rPr lang="en-US" altLang="zh-CN" dirty="0">
                <a:uFillTx/>
                <a:sym typeface="+mn-ea"/>
              </a:rPr>
              <a:t>55.3 MeV) is to fit the structure. The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5th Chebyshevpoly plus a decay  function is to fit the phase space distribution.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Structure parameter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mass=16.7249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dirty="0">
                <a:uFillTx/>
                <a:sym typeface="+mn-ea"/>
              </a:rPr>
              <a:t>0.0934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dirty="0">
                <a:uFillTx/>
                <a:sym typeface="+mn-ea"/>
              </a:rPr>
              <a:t>0.0908GeV,  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Γ=</a:t>
            </a:r>
            <a:r>
              <a:rPr lang="en-US" altLang="zh-CN" dirty="0">
                <a:uFillTx/>
                <a:sym typeface="+mn-ea"/>
              </a:rPr>
              <a:t>0.2892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dirty="0">
                <a:uFillTx/>
                <a:sym typeface="+mn-ea"/>
              </a:rPr>
              <a:t>0.1739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dirty="0">
                <a:uFillTx/>
                <a:sym typeface="+mn-ea"/>
              </a:rPr>
              <a:t>0.1264 GeV,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</a:t>
            </a:r>
            <a:r>
              <a:rPr lang="en-US" altLang="zh-CN" dirty="0" err="1" smtClean="0">
                <a:uFillTx/>
                <a:sym typeface="+mn-ea"/>
              </a:rPr>
              <a:t>evts</a:t>
            </a:r>
            <a:r>
              <a:rPr lang="en-US" altLang="zh-CN" dirty="0" smtClean="0">
                <a:uFillTx/>
                <a:sym typeface="+mn-ea"/>
              </a:rPr>
              <a:t>=2128</a:t>
            </a:r>
            <a:r>
              <a:rPr lang="en-US" altLang="zh-CN" dirty="0" smtClean="0">
                <a:uFillTx/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dirty="0" smtClean="0">
                <a:uFillTx/>
                <a:sym typeface="+mn-ea"/>
              </a:rPr>
              <a:t>611</a:t>
            </a:r>
            <a:r>
              <a:rPr lang="en-US" altLang="zh-CN" dirty="0" smtClean="0">
                <a:uFillTx/>
                <a:latin typeface="Arial" panose="020B0604020202020204" pitchFamily="34" charset="0"/>
                <a:sym typeface="+mn-ea"/>
              </a:rPr>
              <a:t>±</a:t>
            </a:r>
            <a:r>
              <a:rPr lang="en-US" altLang="zh-CN" dirty="0" smtClean="0">
                <a:uFillTx/>
                <a:sym typeface="+mn-ea"/>
              </a:rPr>
              <a:t>817</a:t>
            </a:r>
            <a:r>
              <a:rPr lang="en-US" altLang="zh-CN" dirty="0" smtClean="0">
                <a:sym typeface="+mn-ea"/>
              </a:rPr>
              <a:t>.</a:t>
            </a:r>
            <a:r>
              <a:rPr lang="en-US" altLang="zh-CN" dirty="0" smtClean="0">
                <a:uFillTx/>
                <a:sym typeface="+mn-ea"/>
              </a:rPr>
              <a:t>    </a:t>
            </a:r>
            <a:endParaRPr lang="en-US" altLang="zh-CN" dirty="0">
              <a:uFillTx/>
              <a:sym typeface="+mn-ea"/>
            </a:endParaRP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rcRect t="55317" r="8456"/>
          <a:stretch>
            <a:fillRect/>
          </a:stretch>
        </p:blipFill>
        <p:spPr>
          <a:xfrm>
            <a:off x="2449195" y="3030855"/>
            <a:ext cx="3649345" cy="252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558800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sym typeface="+mn-ea"/>
              </a:rPr>
              <a:t>12. Distributions of Run Number and </a:t>
            </a:r>
            <a:r>
              <a:rPr lang="el-GR" altLang="zh-CN" sz="2500" b="1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μ</a:t>
            </a:r>
            <a:r>
              <a:rPr lang="en-US" altLang="zh-CN" sz="2500" b="1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Polar Angle </a:t>
            </a:r>
            <a:r>
              <a:rPr lang="en-US" altLang="zh-CN" sz="2500" b="1" dirty="0" smtClean="0">
                <a:latin typeface="Times New Roman" panose="02020603050405020304" charset="0"/>
                <a:sym typeface="+mn-ea"/>
              </a:rPr>
              <a:t>(1)</a:t>
            </a:r>
            <a:endParaRPr lang="en-US" altLang="zh-CN" sz="2500" b="1" dirty="0" smtClean="0">
              <a:solidFill>
                <a:schemeClr val="tx1"/>
              </a:solidFill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sz="half" idx="1"/>
          </p:nvPr>
        </p:nvSpPr>
        <p:spPr>
          <a:xfrm>
            <a:off x="457200" y="689610"/>
            <a:ext cx="8056880" cy="55759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1800" dirty="0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1800" dirty="0" smtClean="0">
                <a:ea typeface="宋体" panose="02010600030101010101" pitchFamily="2" charset="-122"/>
                <a:sym typeface="+mn-ea"/>
              </a:rPr>
              <a:t>Run number</a:t>
            </a:r>
            <a:r>
              <a:rPr lang="en-US" altLang="zh-CN" sz="1800" dirty="0" smtClean="0">
                <a:solidFill>
                  <a:schemeClr val="tx1"/>
                </a:solidFill>
                <a:uFillTx/>
                <a:ea typeface="宋体" panose="02010600030101010101" pitchFamily="2" charset="-122"/>
                <a:sym typeface="+mn-ea"/>
              </a:rPr>
              <a:t> distribution</a:t>
            </a:r>
            <a:endParaRPr lang="en-US" altLang="zh-CN" sz="1800" dirty="0" smtClean="0">
              <a:solidFill>
                <a:schemeClr val="tx1"/>
              </a:solidFill>
              <a:uFillTx/>
              <a:sym typeface="+mn-ea"/>
            </a:endParaRPr>
          </a:p>
          <a:p>
            <a:pPr algn="l">
              <a:buNone/>
            </a:pPr>
            <a:r>
              <a:rPr lang="en-US" altLang="zh-CN" sz="1800" dirty="0">
                <a:uFillTx/>
                <a:sym typeface="+mn-ea"/>
              </a:rPr>
              <a:t>     </a:t>
            </a:r>
            <a:endParaRPr lang="en-US" altLang="zh-CN" sz="1900" dirty="0" smtClean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19672" y="4615968"/>
            <a:ext cx="6165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Fig 20. The run Number  distribution for all left evens in Fig.9.  The black line is for Run2012A, the red line Run2012B,  the blue line Run2012C, the green line </a:t>
            </a:r>
            <a:r>
              <a:rPr lang="en-US" altLang="zh-CN" dirty="0"/>
              <a:t>Run2012D. </a:t>
            </a:r>
            <a:r>
              <a:rPr lang="en-US" altLang="zh-CN" dirty="0" smtClean="0"/>
              <a:t>The events/luminosity </a:t>
            </a:r>
            <a:r>
              <a:rPr lang="en-US" altLang="zh-CN" dirty="0"/>
              <a:t>are 16.5, 28.8, 23.5 and </a:t>
            </a:r>
            <a:r>
              <a:rPr lang="en-US" altLang="zh-CN" dirty="0" smtClean="0"/>
              <a:t>24.9/fb </a:t>
            </a:r>
            <a:r>
              <a:rPr lang="en-US" altLang="zh-CN" dirty="0"/>
              <a:t>for runs A, B, C and D respectively, 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14" y="1153990"/>
            <a:ext cx="6427172" cy="3296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558800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sym typeface="+mn-ea"/>
              </a:rPr>
              <a:t>12. Distributions of Run Number and </a:t>
            </a:r>
            <a:r>
              <a:rPr lang="el-GR" altLang="zh-CN" sz="2500" b="1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μ</a:t>
            </a:r>
            <a:r>
              <a:rPr lang="en-US" altLang="zh-CN" sz="2500" b="1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Polar </a:t>
            </a:r>
            <a:r>
              <a:rPr lang="en-US" altLang="zh-CN" sz="2500" b="1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500" b="1" dirty="0" smtClean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ngle </a:t>
            </a:r>
            <a:r>
              <a:rPr lang="en-US" altLang="zh-CN" sz="2500" b="1" dirty="0" smtClean="0">
                <a:latin typeface="Times New Roman" panose="02020603050405020304" charset="0"/>
                <a:sym typeface="+mn-ea"/>
              </a:rPr>
              <a:t>(2)</a:t>
            </a:r>
            <a:endParaRPr lang="en-US" altLang="zh-CN" sz="2500" b="1" dirty="0" smtClean="0">
              <a:solidFill>
                <a:schemeClr val="tx1"/>
              </a:solidFill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sz="half" idx="1"/>
          </p:nvPr>
        </p:nvSpPr>
        <p:spPr>
          <a:xfrm>
            <a:off x="457200" y="689610"/>
            <a:ext cx="8056880" cy="55759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1800" dirty="0"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μ polar angle</a:t>
            </a:r>
            <a:r>
              <a:rPr lang="en-US" altLang="zh-CN" sz="1800" dirty="0" smtClean="0">
                <a:solidFill>
                  <a:schemeClr val="tx1"/>
                </a:solidFill>
                <a:uFillTx/>
                <a:ea typeface="宋体" panose="02010600030101010101" pitchFamily="2" charset="-122"/>
                <a:sym typeface="+mn-ea"/>
              </a:rPr>
              <a:t> distribution</a:t>
            </a:r>
            <a:endParaRPr lang="en-US" altLang="zh-CN" sz="1800" dirty="0" smtClean="0">
              <a:solidFill>
                <a:schemeClr val="tx1"/>
              </a:solidFill>
              <a:uFillTx/>
              <a:sym typeface="+mn-ea"/>
            </a:endParaRPr>
          </a:p>
          <a:p>
            <a:pPr algn="l">
              <a:buNone/>
            </a:pPr>
            <a:r>
              <a:rPr lang="en-US" altLang="zh-CN" sz="1800" dirty="0">
                <a:uFillTx/>
                <a:sym typeface="+mn-ea"/>
              </a:rPr>
              <a:t>     </a:t>
            </a:r>
            <a:endParaRPr lang="en-US" altLang="zh-CN" sz="1900" dirty="0" smtClean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552728" cy="33024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07704" y="4449886"/>
            <a:ext cx="5975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Fig 21. The polar angle distribution.  The solid line is for all of left </a:t>
            </a:r>
            <a:r>
              <a:rPr lang="en-US" altLang="zh-CN" dirty="0" err="1" smtClean="0"/>
              <a:t>muons</a:t>
            </a:r>
            <a:r>
              <a:rPr lang="en-US" altLang="zh-CN" dirty="0" smtClean="0"/>
              <a:t> in Fig. 9,  while the dashed line is for the structure  with 16&lt;m(</a:t>
            </a:r>
            <a:r>
              <a:rPr lang="en-US" altLang="zh-CN" dirty="0" err="1" smtClean="0"/>
              <a:t>dj</a:t>
            </a:r>
            <a:r>
              <a:rPr lang="en-US" altLang="zh-CN" dirty="0" smtClean="0"/>
              <a:t>)&lt;18 GeV.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75945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1. History and Motivation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竖排文字占位符 7"/>
          <p:cNvSpPr>
            <a:spLocks noGrp="1"/>
          </p:cNvSpPr>
          <p:nvPr>
            <p:ph idx="1"/>
          </p:nvPr>
        </p:nvSpPr>
        <p:spPr>
          <a:xfrm>
            <a:off x="606388" y="814727"/>
            <a:ext cx="7931224" cy="5739550"/>
          </a:xfrm>
          <a:ln>
            <a:noFill/>
          </a:ln>
        </p:spPr>
        <p:txBody>
          <a:bodyPr>
            <a:normAutofit/>
          </a:bodyPr>
          <a:lstStyle/>
          <a:p>
            <a:pPr marL="0" fontAlgn="auto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On 2nd Oct 2013, I presented that the hint of an unknown structure </a:t>
            </a:r>
            <a:r>
              <a:rPr lang="en-US" altLang="zh-CN" sz="1800" dirty="0" smtClean="0"/>
              <a:t>was</a:t>
            </a:r>
          </a:p>
          <a:p>
            <a:pPr marL="0" indent="0" fontAlgn="auto">
              <a:lnSpc>
                <a:spcPct val="8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observed at 16.5 GeV in double </a:t>
            </a:r>
            <a:r>
              <a:rPr lang="en-US" altLang="zh-CN" sz="1800" dirty="0">
                <a:sym typeface="+mn-ea"/>
              </a:rPr>
              <a:t>J/ψ mass distribution for the first time. 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Up to 12th Dec 2017,  I presented the </a:t>
            </a:r>
            <a:r>
              <a:rPr lang="en-US" altLang="zh-CN" sz="1800" dirty="0">
                <a:sym typeface="+mn-ea"/>
              </a:rPr>
              <a:t>structure X(16500) for 10 times to </a:t>
            </a:r>
            <a:endParaRPr lang="en-US" altLang="zh-CN" sz="1800" dirty="0" smtClean="0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   upgrade </a:t>
            </a:r>
            <a:r>
              <a:rPr lang="en-US" altLang="zh-CN" sz="1800" dirty="0">
                <a:sym typeface="+mn-ea"/>
              </a:rPr>
              <a:t>and </a:t>
            </a:r>
            <a:r>
              <a:rPr lang="en-US" altLang="zh-CN" sz="1800" dirty="0" smtClean="0">
                <a:sym typeface="+mn-ea"/>
              </a:rPr>
              <a:t>answer </a:t>
            </a:r>
            <a:r>
              <a:rPr lang="en-US" altLang="zh-CN" sz="1800" dirty="0">
                <a:sym typeface="+mn-ea"/>
              </a:rPr>
              <a:t>the questions  from colleagues.  The note is </a:t>
            </a:r>
            <a:r>
              <a:rPr lang="en-US" altLang="zh-CN" sz="1800" dirty="0" smtClean="0">
                <a:sym typeface="+mn-ea"/>
              </a:rPr>
              <a:t>AN2013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   -</a:t>
            </a:r>
            <a:r>
              <a:rPr lang="en-US" altLang="zh-CN" sz="1800" dirty="0">
                <a:sym typeface="+mn-ea"/>
              </a:rPr>
              <a:t>364-v12 and the pas is BPH-14-010-pas-v1.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To apply for pre-approval, we will present completely the observation of </a:t>
            </a:r>
            <a:r>
              <a:rPr lang="en-US" altLang="zh-CN" sz="1800" dirty="0" smtClean="0">
                <a:sym typeface="+mn-ea"/>
              </a:rPr>
              <a:t>the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    </a:t>
            </a:r>
            <a:r>
              <a:rPr lang="en-US" altLang="zh-CN" sz="1800" dirty="0">
                <a:sym typeface="+mn-ea"/>
              </a:rPr>
              <a:t>structure at 8 </a:t>
            </a:r>
            <a:r>
              <a:rPr lang="en-US" altLang="zh-CN" sz="1800" dirty="0" err="1">
                <a:sym typeface="+mn-ea"/>
              </a:rPr>
              <a:t>TeV</a:t>
            </a:r>
            <a:r>
              <a:rPr lang="en-US" altLang="zh-CN" sz="1800" dirty="0">
                <a:sym typeface="+mn-ea"/>
              </a:rPr>
              <a:t> at this meeting, some parts of which are </a:t>
            </a:r>
            <a:r>
              <a:rPr lang="en-US" altLang="zh-CN" sz="1800" dirty="0" smtClean="0">
                <a:sym typeface="+mn-ea"/>
              </a:rPr>
              <a:t>upgraded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 smtClean="0">
                <a:sym typeface="+mn-ea"/>
              </a:rPr>
              <a:t>        (see slide 5).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ym typeface="+mn-ea"/>
              </a:rPr>
              <a:t>We </a:t>
            </a:r>
            <a:r>
              <a:rPr lang="en-US" altLang="zh-CN" sz="1800" dirty="0">
                <a:sym typeface="+mn-ea"/>
              </a:rPr>
              <a:t>will also present the evidence </a:t>
            </a:r>
            <a:r>
              <a:rPr lang="en-US" altLang="zh-CN" sz="1800" dirty="0" smtClean="0">
                <a:sym typeface="+mn-ea"/>
              </a:rPr>
              <a:t>and hint of </a:t>
            </a:r>
            <a:r>
              <a:rPr lang="en-US" altLang="zh-CN" sz="1800" dirty="0">
                <a:sym typeface="+mn-ea"/>
              </a:rPr>
              <a:t>the structure 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We will respond to the question whether X(16500) is the contamination </a:t>
            </a:r>
            <a:r>
              <a:rPr lang="en-US" altLang="zh-CN" sz="1800" dirty="0" smtClean="0">
                <a:sym typeface="+mn-ea"/>
              </a:rPr>
              <a:t>from </a:t>
            </a:r>
            <a:endParaRPr lang="en-US" altLang="zh-CN" sz="1800" dirty="0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sym typeface="+mn-ea"/>
              </a:rPr>
              <a:t>       X(18500) observed in Ymumu→4mu channel.</a:t>
            </a:r>
          </a:p>
        </p:txBody>
      </p:sp>
      <p:sp>
        <p:nvSpPr>
          <p:cNvPr id="8" name="TextBox 35"/>
          <p:cNvSpPr txBox="1"/>
          <p:nvPr/>
        </p:nvSpPr>
        <p:spPr>
          <a:xfrm>
            <a:off x="4788024" y="586798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last time observation in</a:t>
            </a:r>
            <a:r>
              <a:rPr lang="en-US" altLang="zh-CN" dirty="0"/>
              <a:t> </a:t>
            </a:r>
            <a:r>
              <a:rPr lang="en-US" altLang="zh-CN" dirty="0" smtClean="0"/>
              <a:t>2017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@ </a:t>
            </a:r>
            <a:r>
              <a:rPr lang="en-US" altLang="zh-CN" dirty="0"/>
              <a:t>8 </a:t>
            </a:r>
            <a:r>
              <a:rPr lang="en-US" altLang="zh-CN" dirty="0" err="1"/>
              <a:t>TeV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0" name="内容占位符 4"/>
          <p:cNvPicPr>
            <a:picLocks noChangeAspect="1"/>
          </p:cNvPicPr>
          <p:nvPr/>
        </p:nvPicPr>
        <p:blipFill>
          <a:blip r:embed="rId2"/>
          <a:srcRect t="56864" r="8575"/>
          <a:stretch>
            <a:fillRect/>
          </a:stretch>
        </p:blipFill>
        <p:spPr>
          <a:xfrm>
            <a:off x="4799006" y="3933056"/>
            <a:ext cx="3013354" cy="187220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933056"/>
            <a:ext cx="3388085" cy="194421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31641" y="587901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</a:t>
            </a:r>
            <a:r>
              <a:rPr lang="en-US" altLang="zh-CN" dirty="0"/>
              <a:t>rst time observation in 2013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@ </a:t>
            </a:r>
            <a:r>
              <a:rPr lang="en-US" altLang="zh-CN" dirty="0"/>
              <a:t>8 </a:t>
            </a:r>
            <a:r>
              <a:rPr lang="en-US" altLang="zh-CN" dirty="0" err="1"/>
              <a:t>TeV</a:t>
            </a: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669646" y="486916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479911" y="4571836"/>
            <a:ext cx="71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11760" y="59690"/>
            <a:ext cx="4680520" cy="560998"/>
          </a:xfrm>
        </p:spPr>
        <p:txBody>
          <a:bodyPr>
            <a:no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13. Systematic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Uncertainties (1)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90880" y="799812"/>
            <a:ext cx="776224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Muon momentum resolution on acceptance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In the 1st MC Sample, the 4-mom of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>
                <a:uFillTx/>
                <a:sym typeface="+mn-ea"/>
              </a:rPr>
              <a:t> is used to replace the 4-mom of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l-GR" altLang="zh-CN" dirty="0">
                <a:sym typeface="+mn-ea"/>
              </a:rPr>
              <a:t>      </a:t>
            </a:r>
            <a:r>
              <a:rPr lang="en-US" altLang="zh-CN" dirty="0">
                <a:uFillTx/>
                <a:sym typeface="+mn-ea"/>
              </a:rPr>
              <a:t>produced with SPS generator. To estimate the acceptance uncertainty,  the 4- 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mom of dimuon is used to replace the 4-mom of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 </a:t>
            </a:r>
            <a:r>
              <a:rPr lang="en-US" altLang="zh-CN" dirty="0">
                <a:uFillTx/>
                <a:sym typeface="+mn-ea"/>
              </a:rPr>
              <a:t>produced with SPS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generator, which corresponds to smearing  the muon mom by the detector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mom resolution. The differences are taken  as systematic uncertainties.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 Kinematic spectra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Reset pT(dimuon)&gt;3.5 GeV and  |y(dimuon)|&lt;2.4. The differences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 between this cut and default one are taken as systematic uncertainties.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Fit probabilities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Reset the fit probability  to </a:t>
            </a:r>
            <a:r>
              <a:rPr lang="en-US" altLang="zh-CN" dirty="0" smtClean="0">
                <a:uFillTx/>
                <a:sym typeface="+mn-ea"/>
              </a:rPr>
              <a:t>be 0.005</a:t>
            </a:r>
            <a:r>
              <a:rPr lang="en-US" altLang="zh-CN" dirty="0">
                <a:uFillTx/>
                <a:sym typeface="+mn-ea"/>
              </a:rPr>
              <a:t>%, 0.015%, 0.02%, 0.025% for 4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μ</a:t>
            </a:r>
            <a:r>
              <a:rPr lang="en-US" altLang="zh-CN" dirty="0">
                <a:uFillTx/>
                <a:sym typeface="+mn-ea"/>
              </a:rPr>
              <a:t> sha-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ring a common vertex. The standard deviations between these cuts and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default ones are taken as systematic uncertainties.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 Fit functions 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 Reset the fitting function to the phase space to be the 3th Chebyshevpoly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 plus a decay function for the observed events and the 6th Chebyshevpoly 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 plus a decay function for the weighted events. Differences are tanken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 as systematic uncertainties.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394970"/>
          </a:xfrm>
        </p:spPr>
        <p:txBody>
          <a:bodyPr>
            <a:no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13. Systematic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Uncertainties (2)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0880" y="743793"/>
            <a:ext cx="7762240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 Reconstruction efficiency of four muons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The 4</a:t>
            </a:r>
            <a:r>
              <a:rPr lang="en-US" altLang="zh-CN" dirty="0">
                <a:uFillTx/>
                <a:latin typeface="Arial" panose="020B0604020202020204" pitchFamily="34" charset="0"/>
                <a:sym typeface="+mn-ea"/>
              </a:rPr>
              <a:t>μ</a:t>
            </a:r>
            <a:r>
              <a:rPr lang="en-US" altLang="zh-CN" dirty="0">
                <a:uFillTx/>
                <a:sym typeface="+mn-ea"/>
              </a:rPr>
              <a:t> reconstruction efficiency has a statistic uncertainty which might lead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 to systematic uncertainties. The efficiency is smeared by its statistic uncer-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 tainty. The differences are taken as  systematic uncertainties.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>
                <a:uFillTx/>
                <a:sym typeface="+mn-ea"/>
              </a:rPr>
              <a:t> Trigger efficiency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The trigger efficiency has a statistic uncertainty which might lead to syste-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matic uncertainties. The efficiency is smeared by its statistic uncertainty. 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The differences are taken as  systematic uncertainties.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en-US" altLang="zh-CN" dirty="0" smtClean="0">
                <a:uFillTx/>
                <a:sym typeface="+mn-ea"/>
              </a:rPr>
              <a:t> Reconstruction </a:t>
            </a:r>
            <a:r>
              <a:rPr lang="en-US" altLang="zh-CN" dirty="0">
                <a:uFillTx/>
                <a:sym typeface="+mn-ea"/>
              </a:rPr>
              <a:t>efficiency of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endParaRPr lang="en-US" altLang="zh-CN" dirty="0">
              <a:uFillTx/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The reconstruction efficiency of double </a:t>
            </a:r>
            <a:r>
              <a:rPr lang="en-US" altLang="zh-CN" dirty="0">
                <a:sym typeface="+mn-ea"/>
              </a:rPr>
              <a:t>J/</a:t>
            </a:r>
            <a:r>
              <a:rPr lang="el-GR" altLang="zh-CN" dirty="0">
                <a:sym typeface="+mn-ea"/>
              </a:rPr>
              <a:t>ψ</a:t>
            </a:r>
            <a:r>
              <a:rPr lang="en-US" altLang="zh-CN" dirty="0">
                <a:uFillTx/>
                <a:sym typeface="+mn-ea"/>
              </a:rPr>
              <a:t> has a statistic uncertainty which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uFillTx/>
                <a:sym typeface="+mn-ea"/>
              </a:rPr>
              <a:t>      might lead to systematic uncertainties. The efficiency is smeared by </a:t>
            </a:r>
            <a:r>
              <a:rPr lang="en-US" altLang="zh-CN" dirty="0" smtClean="0">
                <a:uFillTx/>
                <a:sym typeface="+mn-ea"/>
              </a:rPr>
              <a:t>its</a:t>
            </a:r>
          </a:p>
          <a:p>
            <a:pPr indent="0" algn="just">
              <a:buFont typeface="Wingdings" panose="05000000000000000000" charset="0"/>
              <a:buNone/>
            </a:pPr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    </a:t>
            </a:r>
            <a:r>
              <a:rPr lang="en-US" altLang="zh-CN" dirty="0" smtClean="0">
                <a:uFillTx/>
                <a:sym typeface="+mn-ea"/>
              </a:rPr>
              <a:t> statistic uncertainty</a:t>
            </a:r>
            <a:r>
              <a:rPr lang="en-US" altLang="zh-CN" dirty="0">
                <a:uFillTx/>
                <a:sym typeface="+mn-ea"/>
              </a:rPr>
              <a:t>. The differences are taken as </a:t>
            </a:r>
            <a:r>
              <a:rPr lang="en-US" altLang="zh-CN" dirty="0" smtClean="0">
                <a:uFillTx/>
                <a:sym typeface="+mn-ea"/>
              </a:rPr>
              <a:t>systematic </a:t>
            </a:r>
            <a:r>
              <a:rPr lang="en-US" altLang="zh-CN" dirty="0">
                <a:uFillTx/>
                <a:sym typeface="+mn-ea"/>
              </a:rPr>
              <a:t>uncertainties</a:t>
            </a:r>
            <a:r>
              <a:rPr lang="en-US" altLang="zh-CN" dirty="0" smtClean="0">
                <a:uFillTx/>
                <a:sym typeface="+mn-ea"/>
              </a:rPr>
              <a:t>.</a:t>
            </a:r>
            <a:endParaRPr lang="en-US" altLang="zh-CN" dirty="0">
              <a:uFillTx/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n-US" altLang="zh-CN" dirty="0">
                <a:uFillTx/>
                <a:sym typeface="+mn-ea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-12065"/>
            <a:ext cx="8229600" cy="532130"/>
          </a:xfrm>
        </p:spPr>
        <p:txBody>
          <a:bodyPr>
            <a:normAutofit/>
          </a:bodyPr>
          <a:lstStyle/>
          <a:p>
            <a:pPr algn="ctr"/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13. Systematic Uncertainties (3)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 dirty="0"/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44220"/>
            <a:ext cx="7890510" cy="568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558800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rPr>
              <a:t>14. Summary</a:t>
            </a:r>
          </a:p>
        </p:txBody>
      </p:sp>
      <p:sp>
        <p:nvSpPr>
          <p:cNvPr id="8" name="竖排文字占位符 7"/>
          <p:cNvSpPr>
            <a:spLocks noGrp="1"/>
          </p:cNvSpPr>
          <p:nvPr>
            <p:ph sz="half" idx="1"/>
          </p:nvPr>
        </p:nvSpPr>
        <p:spPr>
          <a:xfrm>
            <a:off x="457200" y="689610"/>
            <a:ext cx="8056880" cy="55759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charset="0"/>
              <a:buChar char=""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An unknown structure with</a:t>
            </a:r>
          </a:p>
          <a:p>
            <a:pPr marL="0" indent="0">
              <a:buNone/>
            </a:pPr>
            <a:r>
              <a:rPr lang="en-US" altLang="zh-CN" sz="1800" dirty="0">
                <a:sym typeface="+mn-ea"/>
              </a:rPr>
              <a:t>       mass = 16.5827±0.0931± 0.0239 GeV,  </a:t>
            </a:r>
          </a:p>
          <a:p>
            <a:pPr marL="0" indent="0">
              <a:buNone/>
            </a:pPr>
            <a:r>
              <a:rPr lang="en-US" altLang="zh-CN" sz="1800" dirty="0">
                <a:sym typeface="+mn-ea"/>
              </a:rPr>
              <a:t>       </a:t>
            </a:r>
            <a:r>
              <a:rPr lang="el-GR" altLang="zh-CN" sz="1800" dirty="0">
                <a:sym typeface="+mn-ea"/>
              </a:rPr>
              <a:t>Γ</a:t>
            </a:r>
            <a:r>
              <a:rPr lang="en-US" altLang="zh-CN" sz="1800" dirty="0">
                <a:sym typeface="+mn-ea"/>
              </a:rPr>
              <a:t> = 0.4740± 0.1735±0.0390 GeV ,</a:t>
            </a:r>
            <a:endParaRPr lang="en-US" altLang="zh-CN" sz="1800" dirty="0"/>
          </a:p>
          <a:p>
            <a:pPr marL="0" indent="0" algn="just">
              <a:buFont typeface="Wingdings" panose="05000000000000000000" charset="0"/>
              <a:buNone/>
            </a:pPr>
            <a:r>
              <a:rPr lang="en-US" altLang="zh-CN" sz="1800" dirty="0">
                <a:sym typeface="+mn-ea"/>
              </a:rPr>
              <a:t>       events = 49±14 ±5,  significance = 4.9</a:t>
            </a:r>
            <a:r>
              <a:rPr lang="zh-CN" altLang="en-US" sz="1800" dirty="0">
                <a:sym typeface="+mn-ea"/>
              </a:rPr>
              <a:t> </a:t>
            </a:r>
            <a:r>
              <a:rPr lang="el-GR" altLang="zh-CN" sz="1800" dirty="0">
                <a:sym typeface="+mn-ea"/>
              </a:rPr>
              <a:t>σ </a:t>
            </a:r>
          </a:p>
          <a:p>
            <a:pPr marL="0" indent="0" algn="just">
              <a:buFont typeface="Wingdings" panose="05000000000000000000" charset="0"/>
              <a:buNone/>
            </a:pPr>
            <a:r>
              <a:rPr lang="el-GR" altLang="zh-CN" sz="1800" dirty="0">
                <a:sym typeface="+mn-ea"/>
              </a:rPr>
              <a:t>       </a:t>
            </a:r>
            <a:r>
              <a:rPr lang="en-US" altLang="zh-CN" sz="1800" dirty="0" smtClean="0">
                <a:uFillTx/>
                <a:sym typeface="+mn-ea"/>
              </a:rPr>
              <a:t>The first uncertainties are statistic.  the second systematic</a:t>
            </a:r>
            <a:endParaRPr lang="el-GR" altLang="zh-CN" sz="1800" dirty="0">
              <a:sym typeface="+mn-ea"/>
            </a:endParaRPr>
          </a:p>
          <a:p>
            <a:pPr marL="0" indent="0" algn="just">
              <a:buFont typeface="Wingdings" panose="05000000000000000000" charset="0"/>
              <a:buNone/>
            </a:pPr>
            <a:r>
              <a:rPr lang="el-GR" altLang="zh-CN" sz="1800" dirty="0">
                <a:sym typeface="+mn-ea"/>
              </a:rPr>
              <a:t>       </a:t>
            </a:r>
            <a:r>
              <a:rPr lang="en-US" altLang="zh-CN" sz="1800" dirty="0" smtClean="0">
                <a:uFillTx/>
                <a:sym typeface="+mn-ea"/>
              </a:rPr>
              <a:t>is observed in double </a:t>
            </a:r>
            <a:r>
              <a:rPr lang="en-US" altLang="zh-CN" sz="1800" dirty="0">
                <a:sym typeface="+mn-ea"/>
              </a:rPr>
              <a:t>J/</a:t>
            </a:r>
            <a:r>
              <a:rPr lang="el-GR" altLang="zh-CN" sz="1800" dirty="0">
                <a:sym typeface="+mn-ea"/>
              </a:rPr>
              <a:t>ψ</a:t>
            </a:r>
            <a:r>
              <a:rPr lang="en-US" altLang="zh-CN" sz="1800" dirty="0" smtClean="0">
                <a:uFillTx/>
                <a:sym typeface="+mn-ea"/>
              </a:rPr>
              <a:t> invariant mass in pp Collisions at a mass center energy</a:t>
            </a:r>
          </a:p>
          <a:p>
            <a:pPr marL="0" indent="0" algn="just">
              <a:buFont typeface="Wingdings" panose="05000000000000000000" charset="0"/>
              <a:buNone/>
            </a:pPr>
            <a:r>
              <a:rPr lang="en-US" altLang="zh-CN" sz="1800" dirty="0" smtClean="0">
                <a:uFillTx/>
                <a:sym typeface="+mn-ea"/>
              </a:rPr>
              <a:t>       sqrt(s)=8 TeV using data of 20.65/fb recorded by the CMS experiment at the LHC.</a:t>
            </a:r>
            <a:endParaRPr lang="en-US" altLang="zh-CN" sz="1800" dirty="0" smtClean="0">
              <a:solidFill>
                <a:schemeClr val="tx1"/>
              </a:solidFill>
              <a:uFillTx/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After acceptance and efficiency correction:</a:t>
            </a:r>
            <a:endParaRPr lang="en-US" altLang="zh-CN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sym typeface="+mn-ea"/>
              </a:rPr>
              <a:t>       mass = 16.7249±0.0934±0.0908 GeV,   </a:t>
            </a:r>
            <a:endParaRPr lang="en-US" altLang="zh-CN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sym typeface="+mn-ea"/>
              </a:rPr>
              <a:t>       </a:t>
            </a:r>
            <a:r>
              <a:rPr lang="el-GR" altLang="zh-CN" sz="1800" dirty="0">
                <a:sym typeface="+mn-ea"/>
              </a:rPr>
              <a:t>Γ</a:t>
            </a:r>
            <a:r>
              <a:rPr lang="en-US" altLang="zh-CN" sz="1800" dirty="0">
                <a:sym typeface="+mn-ea"/>
              </a:rPr>
              <a:t> = 0.2892±0.1739±0.1264 GeV,</a:t>
            </a:r>
            <a:endParaRPr lang="en-US" altLang="zh-CN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>
                <a:sym typeface="+mn-ea"/>
              </a:rPr>
              <a:t>       events = 2128±611± 817.</a:t>
            </a:r>
          </a:p>
          <a:p>
            <a:pPr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 cross section = evts/(Lumi*Br</a:t>
            </a:r>
            <a:r>
              <a:rPr lang="en-US" altLang="zh-CN" sz="1800" baseline="30000" dirty="0">
                <a:solidFill>
                  <a:schemeClr val="tx1"/>
                </a:solidFill>
                <a:uFillTx/>
                <a:sym typeface="+mn-ea"/>
              </a:rPr>
              <a:t>2</a:t>
            </a:r>
            <a:r>
              <a:rPr lang="en-US" altLang="zh-CN" sz="1800" dirty="0">
                <a:sym typeface="+mn-ea"/>
              </a:rPr>
              <a:t>(J/</a:t>
            </a:r>
            <a:r>
              <a:rPr lang="el-GR" altLang="zh-CN" sz="1800" dirty="0">
                <a:sym typeface="+mn-ea"/>
              </a:rPr>
              <a:t>ψ</a:t>
            </a:r>
            <a:r>
              <a:rPr lang="el-GR" altLang="zh-CN" sz="1800" dirty="0">
                <a:latin typeface="Arial" panose="020B0604020202020204" pitchFamily="34" charset="0"/>
                <a:sym typeface="+mn-ea"/>
              </a:rPr>
              <a:t>→μμ</a:t>
            </a:r>
            <a:r>
              <a:rPr lang="en-US" altLang="el-GR" sz="1800" dirty="0">
                <a:latin typeface="Arial" panose="020B0604020202020204" pitchFamily="34" charset="0"/>
                <a:sym typeface="+mn-ea"/>
              </a:rPr>
              <a:t>))=</a:t>
            </a:r>
            <a:r>
              <a:rPr lang="en-US" altLang="zh-CN" sz="1800" dirty="0">
                <a:sym typeface="+mn-ea"/>
              </a:rPr>
              <a:t>29.0±8.3±11.8 </a:t>
            </a:r>
            <a:r>
              <a:rPr lang="en-US" altLang="zh-CN" sz="1800" dirty="0" err="1">
                <a:sym typeface="+mn-ea"/>
              </a:rPr>
              <a:t>pb</a:t>
            </a:r>
            <a:r>
              <a:rPr lang="en-US" altLang="zh-CN" sz="1800" dirty="0">
                <a:sym typeface="+mn-ea"/>
              </a:rPr>
              <a:t>. </a:t>
            </a:r>
            <a:endParaRPr lang="en-US" altLang="zh-CN" sz="1800" dirty="0"/>
          </a:p>
          <a:p>
            <a:pPr>
              <a:buFont typeface="Wingdings" panose="05000000000000000000" charset="0"/>
              <a:buChar char=""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η</a:t>
            </a:r>
            <a:r>
              <a:rPr lang="en-US" altLang="zh-CN" sz="1800" baseline="-2500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sym typeface="+mn-ea"/>
              </a:rPr>
              <a:t>b</a:t>
            </a: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 signal is not observed. </a:t>
            </a:r>
          </a:p>
          <a:p>
            <a:pPr>
              <a:buFont typeface="Wingdings" panose="05000000000000000000" charset="0"/>
              <a:buChar char=""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apply for continuing review towards pre-approval.</a:t>
            </a:r>
          </a:p>
          <a:p>
            <a:pPr marL="0" indent="0" algn="just">
              <a:buFont typeface="Wingdings" panose="05000000000000000000" charset="0"/>
              <a:buNone/>
            </a:pPr>
            <a:endParaRPr lang="en-US" altLang="zh-CN" sz="1800" dirty="0" smtClean="0">
              <a:solidFill>
                <a:schemeClr val="tx1"/>
              </a:solidFill>
              <a:uFillTx/>
              <a:sym typeface="+mn-ea"/>
            </a:endParaRPr>
          </a:p>
          <a:p>
            <a:pPr algn="l">
              <a:buNone/>
            </a:pPr>
            <a:r>
              <a:rPr lang="en-US" altLang="zh-CN" sz="1800" dirty="0">
                <a:uFillTx/>
                <a:sym typeface="+mn-ea"/>
              </a:rPr>
              <a:t>     </a:t>
            </a:r>
            <a:endParaRPr lang="en-US" altLang="zh-CN" sz="1900" dirty="0" smtClean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-83820"/>
            <a:ext cx="8229600" cy="669290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rPr>
              <a:t>15. Appendix (1)</a:t>
            </a:r>
          </a:p>
        </p:txBody>
      </p:sp>
      <p:sp>
        <p:nvSpPr>
          <p:cNvPr id="8" name="竖排文字占位符 7"/>
          <p:cNvSpPr>
            <a:spLocks noGrp="1"/>
          </p:cNvSpPr>
          <p:nvPr>
            <p:ph sz="half" idx="1"/>
          </p:nvPr>
        </p:nvSpPr>
        <p:spPr>
          <a:xfrm>
            <a:off x="755576" y="700890"/>
            <a:ext cx="7718882" cy="1792006"/>
          </a:xfrm>
        </p:spPr>
        <p:txBody>
          <a:bodyPr>
            <a:noAutofit/>
          </a:bodyPr>
          <a:lstStyle/>
          <a:p>
            <a:pPr algn="just">
              <a:buFont typeface="Wingdings" panose="05000000000000000000" charset="0"/>
              <a:buChar char=""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Evidence at 13 </a:t>
            </a:r>
            <a:r>
              <a:rPr lang="en-US" altLang="zh-CN" sz="1800" dirty="0" err="1" smtClean="0">
                <a:solidFill>
                  <a:schemeClr val="tx1"/>
                </a:solidFill>
                <a:uFillTx/>
                <a:sym typeface="+mn-ea"/>
              </a:rPr>
              <a:t>TeV</a:t>
            </a: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using</a:t>
            </a: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 2017 data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uFillTx/>
                <a:sym typeface="+mn-ea"/>
              </a:rPr>
              <a:t>I presented on 12 Dec 2017 (Fig. 20); T. </a:t>
            </a:r>
            <a:r>
              <a:rPr lang="en-US" altLang="zh-CN" sz="1600" dirty="0" smtClean="0">
                <a:sym typeface="+mn-ea"/>
              </a:rPr>
              <a:t>U. presented on 7 May 2018 (Fig. 21).</a:t>
            </a:r>
            <a:endParaRPr lang="en-US" altLang="zh-CN" sz="1600" dirty="0" smtClean="0">
              <a:solidFill>
                <a:schemeClr val="tx1"/>
              </a:solidFill>
              <a:uFillTx/>
              <a:sym typeface="+mn-e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uFillTx/>
                <a:sym typeface="+mn-ea"/>
              </a:rPr>
              <a:t>data  is Run2016H-18Apr-2017, Run2017X-Prompt, X=B,...F; Lumi=46.5/fb;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ym typeface="+mn-ea"/>
              </a:rPr>
              <a:t>mass = 17.7403±0.396 GeV,  </a:t>
            </a:r>
            <a:r>
              <a:rPr lang="el-GR" altLang="zh-CN" sz="1600" dirty="0">
                <a:sym typeface="+mn-ea"/>
              </a:rPr>
              <a:t>Γ</a:t>
            </a:r>
            <a:r>
              <a:rPr lang="en-US" altLang="zh-CN" sz="1600" dirty="0">
                <a:sym typeface="+mn-ea"/>
              </a:rPr>
              <a:t> = 0.6536± 0.3782 GeV </a:t>
            </a:r>
            <a:r>
              <a:rPr lang="en-US" altLang="zh-CN" sz="1600" dirty="0" smtClean="0">
                <a:sym typeface="+mn-ea"/>
              </a:rPr>
              <a:t>,events </a:t>
            </a:r>
            <a:r>
              <a:rPr lang="en-US" altLang="zh-CN" sz="1600" dirty="0">
                <a:sym typeface="+mn-ea"/>
              </a:rPr>
              <a:t>= 65±27,  </a:t>
            </a:r>
            <a:endParaRPr lang="en-US" altLang="zh-CN" sz="1600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sz="1600" dirty="0">
                <a:sym typeface="+mn-ea"/>
              </a:rPr>
              <a:t> </a:t>
            </a:r>
            <a:r>
              <a:rPr lang="en-US" altLang="zh-CN" sz="1600" dirty="0" smtClean="0">
                <a:sym typeface="+mn-ea"/>
              </a:rPr>
              <a:t>       significance </a:t>
            </a:r>
            <a:r>
              <a:rPr lang="en-US" altLang="zh-CN" sz="1600" dirty="0">
                <a:sym typeface="+mn-ea"/>
              </a:rPr>
              <a:t>= 3.7</a:t>
            </a:r>
            <a:r>
              <a:rPr lang="zh-CN" altLang="en-US" sz="1600" dirty="0">
                <a:sym typeface="+mn-ea"/>
              </a:rPr>
              <a:t> </a:t>
            </a:r>
            <a:r>
              <a:rPr lang="el-GR" altLang="zh-CN" sz="1600" dirty="0">
                <a:sym typeface="+mn-ea"/>
              </a:rPr>
              <a:t>σ</a:t>
            </a:r>
            <a:r>
              <a:rPr lang="en-US" altLang="el-GR" sz="1600" dirty="0">
                <a:sym typeface="+mn-ea"/>
              </a:rPr>
              <a:t>, the uncertainties are </a:t>
            </a:r>
            <a:r>
              <a:rPr lang="en-US" altLang="el-GR" sz="1600" dirty="0" smtClean="0">
                <a:sym typeface="+mn-ea"/>
              </a:rPr>
              <a:t>statistic, see Fig. 20.</a:t>
            </a:r>
            <a:r>
              <a:rPr lang="el-GR" altLang="zh-CN" sz="1600" dirty="0" smtClean="0">
                <a:sym typeface="+mn-ea"/>
              </a:rPr>
              <a:t> </a:t>
            </a:r>
            <a:endParaRPr lang="el-GR" altLang="zh-CN" sz="1600" dirty="0">
              <a:sym typeface="+mn-ea"/>
            </a:endParaRPr>
          </a:p>
          <a:p>
            <a:pPr marL="0" indent="0" algn="just">
              <a:buFont typeface="Wingdings" panose="05000000000000000000" charset="0"/>
              <a:buNone/>
            </a:pPr>
            <a:r>
              <a:rPr lang="el-GR" altLang="zh-CN" sz="1800" dirty="0">
                <a:sym typeface="+mn-ea"/>
              </a:rPr>
              <a:t>      </a:t>
            </a:r>
            <a:endParaRPr lang="en-US" altLang="zh-CN" sz="1800" dirty="0" smtClean="0">
              <a:solidFill>
                <a:schemeClr val="tx1"/>
              </a:solidFill>
              <a:uFillTx/>
              <a:sym typeface="+mn-ea"/>
            </a:endParaRPr>
          </a:p>
          <a:p>
            <a:pPr algn="l">
              <a:buNone/>
            </a:pPr>
            <a:r>
              <a:rPr lang="en-US" altLang="zh-CN" sz="1800" dirty="0" smtClean="0">
                <a:uFillTx/>
                <a:sym typeface="+mn-ea"/>
              </a:rPr>
              <a:t>     F</a:t>
            </a:r>
            <a:endParaRPr lang="en-US" altLang="zh-CN" sz="1900" dirty="0" smtClean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2132" r="9845"/>
          <a:stretch>
            <a:fillRect/>
          </a:stretch>
        </p:blipFill>
        <p:spPr>
          <a:xfrm>
            <a:off x="778910" y="2184772"/>
            <a:ext cx="2352930" cy="1892300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4"/>
          <a:srcRect t="52413" r="8456"/>
          <a:stretch>
            <a:fillRect/>
          </a:stretch>
        </p:blipFill>
        <p:spPr>
          <a:xfrm>
            <a:off x="3156543" y="2204864"/>
            <a:ext cx="2356371" cy="18722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1600" y="4077072"/>
            <a:ext cx="445178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en-US" altLang="zh-CN" sz="1400" dirty="0">
                <a:sym typeface="+mn-ea"/>
              </a:rPr>
              <a:t>Fig. 20 Left: </a:t>
            </a:r>
            <a:r>
              <a:rPr lang="zh-CN" altLang="en-US" sz="1400" dirty="0">
                <a:sym typeface="+mn-ea"/>
              </a:rPr>
              <a:t>double </a:t>
            </a:r>
            <a:r>
              <a:rPr lang="en-US" altLang="zh-CN" sz="1400" dirty="0">
                <a:sym typeface="+mn-ea"/>
              </a:rPr>
              <a:t>J/</a:t>
            </a:r>
            <a:r>
              <a:rPr lang="el-GR" altLang="zh-CN" sz="1400" dirty="0">
                <a:sym typeface="+mn-ea"/>
              </a:rPr>
              <a:t>ψ </a:t>
            </a:r>
            <a:r>
              <a:rPr lang="zh-CN" altLang="en-US" sz="1400" dirty="0">
                <a:sym typeface="+mn-ea"/>
              </a:rPr>
              <a:t>mass distribution </a:t>
            </a:r>
            <a:r>
              <a:rPr lang="en-US" altLang="zh-CN" sz="1400" dirty="0">
                <a:sym typeface="+mn-ea"/>
              </a:rPr>
              <a:t>at </a:t>
            </a:r>
            <a:r>
              <a:rPr lang="en-US" altLang="zh-CN" sz="1400" dirty="0" smtClean="0">
                <a:sym typeface="+mn-ea"/>
              </a:rPr>
              <a:t>13 </a:t>
            </a:r>
            <a:r>
              <a:rPr lang="en-US" altLang="zh-CN" sz="1400" dirty="0" err="1" smtClean="0">
                <a:sym typeface="+mn-ea"/>
              </a:rPr>
              <a:t>TeV</a:t>
            </a:r>
            <a:r>
              <a:rPr lang="en-US" altLang="zh-CN" sz="1400" dirty="0" smtClean="0">
                <a:uFillTx/>
                <a:latin typeface="Arial" panose="020B0604020202020204" pitchFamily="34" charset="0"/>
                <a:sym typeface="+mn-ea"/>
              </a:rPr>
              <a:t>. </a:t>
            </a:r>
            <a:r>
              <a:rPr lang="en-US" altLang="zh-CN" sz="1400" dirty="0">
                <a:uFillTx/>
                <a:sym typeface="+mn-ea"/>
              </a:rPr>
              <a:t>A BW convoluted with a </a:t>
            </a:r>
            <a:r>
              <a:rPr lang="en-US" altLang="zh-CN" sz="1400" dirty="0" smtClean="0">
                <a:uFillTx/>
                <a:sym typeface="+mn-ea"/>
              </a:rPr>
              <a:t>Gaussian (σ = 120 MeV) is to </a:t>
            </a:r>
            <a:r>
              <a:rPr lang="en-US" altLang="zh-CN" sz="1400" dirty="0">
                <a:uFillTx/>
                <a:sym typeface="+mn-ea"/>
              </a:rPr>
              <a:t>fit the structure. </a:t>
            </a:r>
            <a:r>
              <a:rPr lang="en-US" altLang="zh-CN" sz="1400" dirty="0" smtClean="0">
                <a:uFillTx/>
                <a:sym typeface="+mn-ea"/>
              </a:rPr>
              <a:t>The </a:t>
            </a:r>
            <a:r>
              <a:rPr lang="en-US" altLang="zh-CN" sz="1400" dirty="0">
                <a:uFillTx/>
                <a:sym typeface="+mn-ea"/>
              </a:rPr>
              <a:t>2th Chebyshevpoly plus </a:t>
            </a:r>
            <a:r>
              <a:rPr lang="en-US" altLang="zh-CN" sz="1400" dirty="0" smtClean="0">
                <a:uFillTx/>
                <a:sym typeface="+mn-ea"/>
              </a:rPr>
              <a:t>a decay function </a:t>
            </a:r>
            <a:r>
              <a:rPr lang="en-US" altLang="zh-CN" sz="1400" dirty="0">
                <a:uFillTx/>
                <a:sym typeface="+mn-ea"/>
              </a:rPr>
              <a:t>is to fit the phase </a:t>
            </a:r>
            <a:r>
              <a:rPr lang="en-US" altLang="zh-CN" sz="1400" dirty="0" smtClean="0">
                <a:uFillTx/>
                <a:sym typeface="+mn-ea"/>
              </a:rPr>
              <a:t>space. </a:t>
            </a:r>
            <a:r>
              <a:rPr lang="en-US" altLang="zh-CN" sz="1400" dirty="0" smtClean="0">
                <a:sym typeface="+mn-ea"/>
              </a:rPr>
              <a:t>Right</a:t>
            </a:r>
            <a:r>
              <a:rPr lang="en-US" altLang="zh-CN" sz="1400" dirty="0">
                <a:sym typeface="+mn-ea"/>
              </a:rPr>
              <a:t>:</a:t>
            </a:r>
            <a:r>
              <a:rPr lang="zh-CN" altLang="en-US" sz="1400" dirty="0">
                <a:sym typeface="+mn-ea"/>
              </a:rPr>
              <a:t> zoom of </a:t>
            </a:r>
            <a:r>
              <a:rPr lang="en-US" altLang="zh-CN" sz="1400" dirty="0">
                <a:sym typeface="+mn-ea"/>
              </a:rPr>
              <a:t>left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plot </a:t>
            </a:r>
            <a:r>
              <a:rPr lang="en-US" altLang="zh-CN" sz="1400" dirty="0" smtClean="0">
                <a:sym typeface="+mn-ea"/>
              </a:rPr>
              <a:t>(IHEP).</a:t>
            </a:r>
            <a:endParaRPr lang="en-US" altLang="zh-CN" sz="1400" dirty="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3906" y="2708920"/>
            <a:ext cx="6921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zoom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7240" y="5013176"/>
            <a:ext cx="8003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Question </a:t>
            </a:r>
            <a:r>
              <a:rPr lang="en-US" altLang="zh-CN" sz="1600" dirty="0"/>
              <a:t>is </a:t>
            </a:r>
            <a:r>
              <a:rPr lang="en-US" altLang="zh-CN" sz="1600" dirty="0" smtClean="0"/>
              <a:t>whether </a:t>
            </a:r>
            <a:r>
              <a:rPr lang="en-US" altLang="zh-CN" sz="1600" dirty="0"/>
              <a:t>the structure is the </a:t>
            </a:r>
            <a:r>
              <a:rPr lang="en-US" altLang="zh-CN" sz="1600" dirty="0" smtClean="0"/>
              <a:t>contamination </a:t>
            </a:r>
            <a:r>
              <a:rPr lang="en-US" altLang="zh-CN" sz="1600" dirty="0"/>
              <a:t>from X(18500)?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/>
              <a:t>      </a:t>
            </a:r>
            <a:r>
              <a:rPr lang="en-US" altLang="zh-CN" sz="1600" dirty="0" smtClean="0"/>
              <a:t>No</a:t>
            </a:r>
            <a:r>
              <a:rPr lang="zh-CN" altLang="en-US" sz="1600" dirty="0" smtClean="0"/>
              <a:t>！</a:t>
            </a:r>
            <a:r>
              <a:rPr lang="en-US" altLang="zh-CN" sz="1600" dirty="0" smtClean="0"/>
              <a:t>Assuming </a:t>
            </a:r>
            <a:r>
              <a:rPr lang="en-US" altLang="zh-CN" sz="1600" dirty="0"/>
              <a:t>the fiducial </a:t>
            </a:r>
            <a:r>
              <a:rPr lang="en-US" altLang="zh-CN" sz="1600" dirty="0" err="1" smtClean="0"/>
              <a:t>cs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of  X(18500)→Υ(</a:t>
            </a:r>
            <a:r>
              <a:rPr lang="en-US" altLang="zh-CN" sz="1600" dirty="0" err="1"/>
              <a:t>μμ</a:t>
            </a:r>
            <a:r>
              <a:rPr lang="en-US" altLang="zh-CN" sz="1600" dirty="0"/>
              <a:t>)</a:t>
            </a:r>
            <a:r>
              <a:rPr lang="en-US" altLang="zh-CN" sz="1600" dirty="0" err="1"/>
              <a:t>μμ</a:t>
            </a:r>
            <a:r>
              <a:rPr lang="en-US" altLang="zh-CN" sz="1600" dirty="0"/>
              <a:t> is </a:t>
            </a:r>
            <a:r>
              <a:rPr lang="en-US" altLang="zh-CN" sz="1600" dirty="0" smtClean="0"/>
              <a:t>4.5fb@13 </a:t>
            </a:r>
            <a:r>
              <a:rPr lang="en-US" altLang="zh-CN" sz="1600" dirty="0" err="1"/>
              <a:t>TeV</a:t>
            </a:r>
            <a:endParaRPr lang="en-US" altLang="zh-CN" sz="1600" dirty="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/>
              <a:t>     (</a:t>
            </a:r>
            <a:r>
              <a:rPr lang="en-US" altLang="zh-CN" sz="1600" dirty="0" smtClean="0"/>
              <a:t>3fb@8 </a:t>
            </a:r>
            <a:r>
              <a:rPr lang="en-US" altLang="zh-CN" sz="1600" dirty="0" err="1"/>
              <a:t>TeV</a:t>
            </a:r>
            <a:r>
              <a:rPr lang="en-US" altLang="zh-CN" sz="1600" dirty="0"/>
              <a:t> from Kai Yi email), </a:t>
            </a:r>
            <a:r>
              <a:rPr lang="en-US" altLang="zh-CN" sz="1600" dirty="0" smtClean="0"/>
              <a:t>the 7th </a:t>
            </a:r>
            <a:r>
              <a:rPr lang="en-US" altLang="zh-CN" sz="1600" dirty="0"/>
              <a:t>MC simulation shows that the </a:t>
            </a:r>
            <a:r>
              <a:rPr lang="en-US" altLang="zh-CN" sz="1600" dirty="0" smtClean="0"/>
              <a:t>contamination</a:t>
            </a:r>
            <a:endParaRPr lang="en-US" altLang="zh-CN" sz="1600" dirty="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dirty="0"/>
              <a:t>      is </a:t>
            </a:r>
            <a:r>
              <a:rPr lang="en-US" altLang="zh-CN" sz="1600" dirty="0" smtClean="0"/>
              <a:t>0.075 event</a:t>
            </a:r>
            <a:r>
              <a:rPr lang="en-US" altLang="zh-CN" sz="1600" dirty="0"/>
              <a:t>, mass mean </a:t>
            </a:r>
            <a:r>
              <a:rPr lang="en-US" altLang="zh-CN" sz="1600" dirty="0" smtClean="0"/>
              <a:t>is 18.3681 GeV </a:t>
            </a:r>
            <a:r>
              <a:rPr lang="en-US" altLang="zh-CN" sz="1600" dirty="0"/>
              <a:t>.</a:t>
            </a:r>
          </a:p>
        </p:txBody>
      </p:sp>
      <p:pic>
        <p:nvPicPr>
          <p:cNvPr id="10" name="Picture 12" descr="A close up of a logo&#10;&#10;Description generated with high confidenc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5"/>
          <a:stretch>
            <a:fillRect/>
          </a:stretch>
        </p:blipFill>
        <p:spPr>
          <a:xfrm>
            <a:off x="5670957" y="2242716"/>
            <a:ext cx="2501443" cy="1690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4:artisticCrisscrossEtching xmlns="" id="{865999DE-C5CD-4AEF-8B8F-4493E74F9A87}"/>
                  </a:ext>
                </a:extLst>
              </p:cNvPr>
              <p:cNvSpPr/>
              <p:nvPr/>
            </p:nvSpPr>
            <p:spPr>
              <a:xfrm>
                <a:off x="6372200" y="2420888"/>
                <a:ext cx="1811635" cy="1021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b="1" dirty="0"/>
                  <a:t>CMS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rad>
                    <m:r>
                      <a:rPr lang="en-US" sz="1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𝑻𝒆𝒗</m:t>
                    </m:r>
                  </m:oMath>
                </a14:m>
                <a:endParaRPr lang="en-US" sz="1000" b="1" dirty="0"/>
              </a:p>
              <a:p>
                <a:r>
                  <a:rPr lang="en-US" sz="1000" b="1" dirty="0" err="1"/>
                  <a:t>Lumi</a:t>
                </a:r>
                <a:r>
                  <a:rPr lang="en-US" sz="1000" b="1" dirty="0"/>
                  <a:t> = 46.05 </a:t>
                </a:r>
                <a14:m>
                  <m:oMath xmlns:m="http://schemas.openxmlformats.org/officeDocument/2006/math">
                    <m:r>
                      <a:rPr lang="en-US" sz="1000" b="1" i="1">
                        <a:latin typeface="Cambria Math" panose="02040503050406030204" pitchFamily="18" charset="0"/>
                      </a:rPr>
                      <m:t>𝒇</m:t>
                    </m:r>
                    <m:sSup>
                      <m:sSupPr>
                        <m:ctrlPr>
                          <a:rPr lang="en-US" sz="1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1000" b="1" dirty="0"/>
              </a:p>
              <a:p>
                <a:r>
                  <a:rPr lang="en-US" sz="1000" b="1" dirty="0"/>
                  <a:t>Mean = 17.78</a:t>
                </a:r>
                <a14:m>
                  <m:oMath xmlns:m="http://schemas.openxmlformats.org/officeDocument/2006/math">
                    <m:r>
                      <a:rPr lang="en-US" sz="1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en-US" sz="1000" b="1" dirty="0"/>
              </a:p>
              <a:p>
                <a:r>
                  <a:rPr lang="en-US" sz="1000" b="1" dirty="0"/>
                  <a:t>Significance = 3.57 </a:t>
                </a:r>
                <a14:m>
                  <m:oMath xmlns:m="http://schemas.openxmlformats.org/officeDocument/2006/math"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endParaRPr lang="en-US" sz="1000" b="1" dirty="0"/>
              </a:p>
              <a:p>
                <a:r>
                  <a:rPr lang="en-US" sz="1000" b="1" dirty="0"/>
                  <a:t>Width = 0.28</a:t>
                </a:r>
                <a14:m>
                  <m:oMath xmlns:m="http://schemas.openxmlformats.org/officeDocument/2006/math"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000" b="1" dirty="0"/>
                  <a:t> 0.15</a:t>
                </a:r>
              </a:p>
              <a:p>
                <a:r>
                  <a:rPr lang="en-US" sz="1000" b="1" dirty="0"/>
                  <a:t>Events = 62 </a:t>
                </a:r>
                <a14:m>
                  <m:oMath xmlns:m="http://schemas.openxmlformats.org/officeDocument/2006/math">
                    <m:r>
                      <a:rPr lang="en-US" sz="1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1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</m:t>
                    </m:r>
                  </m:oMath>
                </a14:m>
                <a:endParaRPr lang="en-US" sz="10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20888"/>
                <a:ext cx="1811635" cy="1021883"/>
              </a:xfrm>
              <a:prstGeom prst="rect">
                <a:avLst/>
              </a:prstGeom>
              <a:blipFill rotWithShape="0">
                <a:blip r:embed="rId6"/>
                <a:stretch>
                  <a:fillRect b="-2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512914" y="4005064"/>
            <a:ext cx="317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21 </a:t>
            </a:r>
            <a:r>
              <a:rPr lang="zh-CN" altLang="en-US" sz="1400" dirty="0">
                <a:sym typeface="+mn-ea"/>
              </a:rPr>
              <a:t>double </a:t>
            </a:r>
            <a:r>
              <a:rPr lang="en-US" altLang="zh-CN" sz="1400" dirty="0">
                <a:sym typeface="+mn-ea"/>
              </a:rPr>
              <a:t>J/</a:t>
            </a:r>
            <a:r>
              <a:rPr lang="el-GR" altLang="zh-CN" sz="1400" dirty="0">
                <a:sym typeface="+mn-ea"/>
              </a:rPr>
              <a:t>ψ </a:t>
            </a:r>
            <a:r>
              <a:rPr lang="zh-CN" altLang="en-US" sz="1400" dirty="0" smtClean="0">
                <a:sym typeface="+mn-ea"/>
              </a:rPr>
              <a:t>mass distribution </a:t>
            </a:r>
            <a:r>
              <a:rPr lang="en-US" altLang="zh-CN" sz="1400" dirty="0" smtClean="0">
                <a:sym typeface="+mn-ea"/>
              </a:rPr>
              <a:t>at</a:t>
            </a:r>
            <a:r>
              <a:rPr lang="zh-CN" altLang="en-US" sz="1400" dirty="0" smtClean="0">
                <a:sym typeface="+mn-ea"/>
              </a:rPr>
              <a:t> </a:t>
            </a:r>
            <a:endParaRPr lang="en-US" altLang="zh-CN" sz="1400" dirty="0" smtClean="0">
              <a:sym typeface="+mn-ea"/>
            </a:endParaRPr>
          </a:p>
          <a:p>
            <a:r>
              <a:rPr lang="en-US" altLang="zh-CN" sz="1400" dirty="0" smtClean="0">
                <a:sym typeface="+mn-ea"/>
              </a:rPr>
              <a:t>13 </a:t>
            </a:r>
            <a:r>
              <a:rPr lang="en-US" altLang="zh-CN" sz="1400" dirty="0" err="1" smtClean="0">
                <a:sym typeface="+mn-ea"/>
              </a:rPr>
              <a:t>TeV</a:t>
            </a:r>
            <a:r>
              <a:rPr lang="en-US" altLang="zh-CN" sz="14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1400" dirty="0" smtClean="0"/>
              <a:t>picked up from </a:t>
            </a:r>
            <a:r>
              <a:rPr lang="en-US" altLang="zh-CN" sz="1400" dirty="0" smtClean="0">
                <a:latin typeface="Times New Roman" panose="02020603050405020304" charset="0"/>
              </a:rPr>
              <a:t>Spectroscopy </a:t>
            </a:r>
            <a:r>
              <a:rPr lang="en-US" altLang="zh-CN" sz="1400" dirty="0">
                <a:latin typeface="Times New Roman" panose="02020603050405020304" charset="0"/>
              </a:rPr>
              <a:t>&amp; Properties WG </a:t>
            </a:r>
            <a:r>
              <a:rPr lang="en-US" altLang="zh-CN" sz="1400" dirty="0" smtClean="0">
                <a:latin typeface="Times New Roman" panose="02020603050405020304" charset="0"/>
              </a:rPr>
              <a:t>Meeting on 7</a:t>
            </a:r>
            <a:r>
              <a:rPr lang="en-US" altLang="zh-CN" sz="1400" baseline="30000" dirty="0" smtClean="0">
                <a:latin typeface="Times New Roman" panose="02020603050405020304" charset="0"/>
              </a:rPr>
              <a:t>th</a:t>
            </a:r>
            <a:r>
              <a:rPr lang="en-US" altLang="zh-CN" sz="1400" dirty="0" smtClean="0">
                <a:latin typeface="Times New Roman" panose="02020603050405020304" charset="0"/>
              </a:rPr>
              <a:t> May 2018 (</a:t>
            </a:r>
            <a:r>
              <a:rPr lang="en-US" altLang="zh-CN" sz="1400" dirty="0" smtClean="0"/>
              <a:t>Tennessee University.)</a:t>
            </a:r>
            <a:endParaRPr lang="en-US" altLang="zh-CN" sz="1400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9690"/>
            <a:ext cx="8229600" cy="469265"/>
          </a:xfrm>
        </p:spPr>
        <p:txBody>
          <a:bodyPr>
            <a:normAutofit fontScale="90000"/>
          </a:bodyPr>
          <a:lstStyle/>
          <a:p>
            <a:r>
              <a:rPr lang="en-US" altLang="zh-CN" sz="2500" b="1" dirty="0" smtClean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rPr>
              <a:t>15. Appendix (2)</a:t>
            </a:r>
          </a:p>
        </p:txBody>
      </p:sp>
      <p:sp>
        <p:nvSpPr>
          <p:cNvPr id="8" name="竖排文字占位符 7"/>
          <p:cNvSpPr>
            <a:spLocks noGrp="1"/>
          </p:cNvSpPr>
          <p:nvPr>
            <p:ph sz="half" idx="1"/>
          </p:nvPr>
        </p:nvSpPr>
        <p:spPr>
          <a:xfrm>
            <a:off x="457200" y="954405"/>
            <a:ext cx="4038600" cy="49453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charset="0"/>
              <a:buChar char=""/>
            </a:pPr>
            <a:r>
              <a:rPr lang="en-US" altLang="zh-CN" sz="1800" dirty="0" smtClean="0">
                <a:uFillTx/>
                <a:sym typeface="+mn-ea"/>
              </a:rPr>
              <a:t>Evidence in ΥΥ* at 7 TeV and 8 TeV </a:t>
            </a:r>
            <a:endParaRPr lang="en-US" altLang="zh-CN" sz="1800" dirty="0" smtClean="0">
              <a:solidFill>
                <a:schemeClr val="tx1"/>
              </a:solidFill>
              <a:uFillTx/>
              <a:sym typeface="+mn-e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the plot is picked up from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       AN2016_015_v3,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      the author is Iowa 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data: 7 TeV and 8 TeV,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chemeClr val="tx1"/>
                </a:solidFill>
                <a:uFillTx/>
                <a:sym typeface="+mn-ea"/>
              </a:rPr>
              <a:t>       Lumi is 25.4/fb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rgbClr val="00B0F0"/>
                </a:solidFill>
                <a:uFillTx/>
                <a:sym typeface="+mn-ea"/>
              </a:rPr>
              <a:t>a structure 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rgbClr val="00B0F0"/>
                </a:solidFill>
                <a:uFillTx/>
                <a:sym typeface="+mn-ea"/>
              </a:rPr>
              <a:t>      mass=16.76</a:t>
            </a:r>
            <a:r>
              <a:rPr lang="en-US" altLang="zh-CN" sz="1800" dirty="0" smtClean="0">
                <a:solidFill>
                  <a:srgbClr val="00B0F0"/>
                </a:solidFill>
                <a:uFillTx/>
                <a:latin typeface="Arial" panose="020B0604020202020204" pitchFamily="34" charset="0"/>
                <a:sym typeface="+mn-ea"/>
              </a:rPr>
              <a:t>±0.076 </a:t>
            </a:r>
            <a:r>
              <a:rPr lang="en-US" altLang="zh-CN" sz="1800" dirty="0">
                <a:solidFill>
                  <a:srgbClr val="00B0F0"/>
                </a:solidFill>
                <a:uFillTx/>
                <a:sym typeface="+mn-ea"/>
              </a:rPr>
              <a:t>GeV,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en-US" altLang="zh-CN" sz="1800" dirty="0">
                <a:uFillTx/>
                <a:sym typeface="+mn-ea"/>
              </a:rPr>
              <a:t>      </a:t>
            </a:r>
            <a:r>
              <a:rPr lang="en-US" altLang="zh-CN" sz="1800" dirty="0" smtClean="0">
                <a:solidFill>
                  <a:srgbClr val="00B0F0"/>
                </a:solidFill>
                <a:uFillTx/>
                <a:sym typeface="+mn-ea"/>
              </a:rPr>
              <a:t>σ=120±52 MeV, </a:t>
            </a:r>
          </a:p>
          <a:p>
            <a:pPr marL="0" algn="just"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rgbClr val="00B0F0"/>
                </a:solidFill>
                <a:uFillTx/>
                <a:sym typeface="+mn-ea"/>
              </a:rPr>
              <a:t>      events=41</a:t>
            </a:r>
            <a:r>
              <a:rPr lang="en-US" altLang="zh-CN" sz="1800" dirty="0" smtClean="0">
                <a:solidFill>
                  <a:srgbClr val="00B0F0"/>
                </a:solidFill>
                <a:uFillTx/>
                <a:latin typeface="Arial" panose="020B0604020202020204" pitchFamily="34" charset="0"/>
                <a:sym typeface="+mn-ea"/>
              </a:rPr>
              <a:t>±10,</a:t>
            </a:r>
            <a:endParaRPr lang="en-US" altLang="zh-CN" sz="1800" dirty="0" smtClean="0">
              <a:solidFill>
                <a:srgbClr val="00B0F0"/>
              </a:solidFill>
              <a:uFillTx/>
              <a:sym typeface="+mn-ea"/>
            </a:endParaRPr>
          </a:p>
          <a:p>
            <a:pPr marL="0" algn="just"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rgbClr val="00B0F0"/>
                </a:solidFill>
                <a:uFillTx/>
                <a:sym typeface="+mn-ea"/>
              </a:rPr>
              <a:t>      significance=4.47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1800" dirty="0">
                <a:uFillTx/>
                <a:sym typeface="+mn-ea"/>
              </a:rPr>
              <a:t>      in the invariant mass of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1800" dirty="0">
                <a:uFillTx/>
                <a:sym typeface="+mn-ea"/>
              </a:rPr>
              <a:t>      </a:t>
            </a:r>
            <a:r>
              <a:rPr lang="en-US" altLang="zh-CN" sz="1900" dirty="0" smtClean="0">
                <a:uFillTx/>
                <a:sym typeface="+mn-ea"/>
              </a:rPr>
              <a:t>ΥΥ*</a:t>
            </a:r>
            <a:r>
              <a:rPr lang="en-US" altLang="zh-CN" sz="1900" dirty="0" smtClean="0">
                <a:solidFill>
                  <a:schemeClr val="tx1"/>
                </a:solidFill>
                <a:uFillTx/>
                <a:cs typeface="Arial" panose="020B0604020202020204" pitchFamily="34" charset="0"/>
                <a:sym typeface="+mn-ea"/>
              </a:rPr>
              <a:t>decay to 4</a:t>
            </a:r>
            <a:r>
              <a:rPr lang="en-US" altLang="zh-CN" sz="1900" dirty="0" smtClean="0">
                <a:uFillTx/>
                <a:sym typeface="+mn-ea"/>
              </a:rPr>
              <a:t>μ shown in upper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zh-CN" sz="1900" dirty="0" smtClean="0">
                <a:uFillTx/>
                <a:sym typeface="+mn-ea"/>
              </a:rPr>
              <a:t>      right plot.</a:t>
            </a:r>
            <a:endParaRPr lang="en-US" altLang="zh-CN" sz="1900" dirty="0" smtClean="0">
              <a:solidFill>
                <a:schemeClr val="tx1"/>
              </a:solidFill>
              <a:uFillTx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3615" y="774065"/>
            <a:ext cx="3473450" cy="452628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7329139" y="1161921"/>
            <a:ext cx="2540" cy="57658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75945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2. Feynman Diagram </a:t>
            </a:r>
            <a:endParaRPr lang="en-US" altLang="zh-CN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竖排文字占位符 7"/>
          <p:cNvSpPr>
            <a:spLocks noGrp="1"/>
          </p:cNvSpPr>
          <p:nvPr>
            <p:ph idx="1"/>
          </p:nvPr>
        </p:nvSpPr>
        <p:spPr>
          <a:xfrm>
            <a:off x="1187624" y="836712"/>
            <a:ext cx="6912769" cy="3439696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Double J/</a:t>
            </a:r>
            <a:r>
              <a:rPr lang="el-GR" altLang="zh-CN" sz="1800" dirty="0"/>
              <a:t>ψ</a:t>
            </a:r>
            <a:r>
              <a:rPr lang="en-US" altLang="zh-CN" sz="1800" dirty="0"/>
              <a:t> events include two components: prompt double J/ </a:t>
            </a:r>
            <a:r>
              <a:rPr lang="el-GR" altLang="zh-CN" sz="1800" dirty="0" smtClean="0"/>
              <a:t>ψ</a:t>
            </a:r>
            <a:endParaRPr lang="en-US" altLang="zh-CN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</a:t>
            </a:r>
            <a:r>
              <a:rPr lang="el-GR" altLang="zh-CN" sz="1800" dirty="0" smtClean="0"/>
              <a:t> </a:t>
            </a:r>
            <a:r>
              <a:rPr lang="en-US" altLang="zh-CN" sz="1800" dirty="0"/>
              <a:t>and non-prompt double J/</a:t>
            </a:r>
            <a:r>
              <a:rPr lang="el-GR" altLang="zh-CN" sz="1800" dirty="0"/>
              <a:t> ψ</a:t>
            </a:r>
            <a:r>
              <a:rPr lang="en-US" altLang="zh-CN" sz="1800" dirty="0"/>
              <a:t>.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The prompt double J/ </a:t>
            </a:r>
            <a:r>
              <a:rPr lang="el-GR" altLang="zh-CN" sz="1800" dirty="0"/>
              <a:t>ψ</a:t>
            </a:r>
            <a:r>
              <a:rPr lang="en-US" altLang="zh-CN" sz="1800" dirty="0"/>
              <a:t> comes from a single </a:t>
            </a:r>
            <a:r>
              <a:rPr lang="en-US" altLang="zh-CN" sz="1800" dirty="0" err="1"/>
              <a:t>parton</a:t>
            </a:r>
            <a:r>
              <a:rPr lang="en-US" altLang="zh-CN" sz="1800" dirty="0"/>
              <a:t> scattering (SPS</a:t>
            </a:r>
            <a:r>
              <a:rPr lang="en-US" altLang="zh-CN" sz="18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or a double </a:t>
            </a:r>
            <a:r>
              <a:rPr lang="en-US" altLang="zh-CN" sz="1800" dirty="0" err="1"/>
              <a:t>parton</a:t>
            </a:r>
            <a:r>
              <a:rPr lang="en-US" altLang="zh-CN" sz="1800" dirty="0"/>
              <a:t> scattering (DPS) , while the non-prompt </a:t>
            </a:r>
            <a:r>
              <a:rPr lang="en-US" altLang="zh-CN" sz="1800" dirty="0" smtClean="0"/>
              <a:t>double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J/</a:t>
            </a:r>
            <a:r>
              <a:rPr lang="el-GR" altLang="zh-CN" sz="1800" dirty="0"/>
              <a:t> ψ</a:t>
            </a:r>
            <a:r>
              <a:rPr lang="en-US" altLang="zh-CN" sz="1800" dirty="0"/>
              <a:t> comes from double B meson decays. 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At the </a:t>
            </a:r>
            <a:r>
              <a:rPr lang="en-US" altLang="zh-CN" sz="1800" dirty="0" err="1"/>
              <a:t>parton</a:t>
            </a:r>
            <a:r>
              <a:rPr lang="en-US" altLang="zh-CN" sz="1800" dirty="0"/>
              <a:t> level, the single </a:t>
            </a:r>
            <a:r>
              <a:rPr lang="en-US" altLang="zh-CN" sz="1800" dirty="0" err="1"/>
              <a:t>parton</a:t>
            </a:r>
            <a:r>
              <a:rPr lang="en-US" altLang="zh-CN" sz="1800" dirty="0"/>
              <a:t> scattering are either </a:t>
            </a:r>
            <a:r>
              <a:rPr lang="en-US" altLang="zh-CN" sz="1800" dirty="0" smtClean="0"/>
              <a:t>produced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in color singlet model or color octet model.</a:t>
            </a:r>
            <a:endParaRPr lang="en-US" altLang="zh-CN" sz="1800" dirty="0">
              <a:sym typeface="+mn-ea"/>
            </a:endParaRP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In the production of </a:t>
            </a:r>
            <a:r>
              <a:rPr lang="en-US" altLang="zh-CN" sz="1800" dirty="0"/>
              <a:t>prompt double J/ </a:t>
            </a:r>
            <a:r>
              <a:rPr lang="el-GR" altLang="zh-CN" sz="1800" dirty="0"/>
              <a:t>ψ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gg→double</a:t>
            </a:r>
            <a:r>
              <a:rPr lang="en-US" altLang="zh-CN" sz="1800" dirty="0"/>
              <a:t> </a:t>
            </a:r>
            <a:r>
              <a:rPr lang="en-US" altLang="zh-CN" sz="1800" dirty="0">
                <a:sym typeface="+mn-ea"/>
              </a:rPr>
              <a:t>J/ψ is </a:t>
            </a:r>
            <a:endParaRPr lang="en-US" altLang="zh-CN" sz="1800" dirty="0" smtClean="0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  dominant</a:t>
            </a:r>
            <a:r>
              <a:rPr lang="en-US" altLang="zh-CN" sz="1800" dirty="0">
                <a:sym typeface="+mn-ea"/>
              </a:rPr>
              <a:t>.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zh-CN" sz="1800" dirty="0">
              <a:sym typeface="+mn-ea"/>
            </a:endParaRPr>
          </a:p>
          <a:p>
            <a:pPr marL="0" indent="0" fontAlgn="auto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zh-CN" sz="17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7"/>
          <a:stretch>
            <a:fillRect/>
          </a:stretch>
        </p:blipFill>
        <p:spPr>
          <a:xfrm>
            <a:off x="2195736" y="3356739"/>
            <a:ext cx="5040560" cy="23356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1730" y="5589270"/>
            <a:ext cx="432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Feynman diagram for SPS: </a:t>
            </a:r>
            <a:r>
              <a:rPr lang="en-US" altLang="zh-CN" dirty="0" err="1" smtClean="0"/>
              <a:t>gg</a:t>
            </a:r>
            <a:r>
              <a:rPr lang="en-US" altLang="zh-CN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→double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smtClean="0">
                <a:sym typeface="+mn-ea"/>
              </a:rPr>
              <a:t>J/ψ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75945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3. Major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Change Since Last Talk </a:t>
            </a:r>
          </a:p>
        </p:txBody>
      </p:sp>
      <p:sp>
        <p:nvSpPr>
          <p:cNvPr id="4" name="竖排文字占位符 7"/>
          <p:cNvSpPr>
            <a:spLocks noGrp="1"/>
          </p:cNvSpPr>
          <p:nvPr>
            <p:ph idx="1"/>
          </p:nvPr>
        </p:nvSpPr>
        <p:spPr>
          <a:xfrm>
            <a:off x="1331641" y="836712"/>
            <a:ext cx="6768752" cy="3439696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Fit region: [7, 40] GeV → [6.5, 45] GeV. 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Fit function: 4th </a:t>
            </a:r>
            <a:r>
              <a:rPr lang="zh-CN" altLang="en-US" sz="1800" dirty="0">
                <a:sym typeface="+mn-ea"/>
              </a:rPr>
              <a:t>Chebyshev Polynomial → </a:t>
            </a:r>
            <a:r>
              <a:rPr lang="en-US" altLang="zh-CN" sz="1800" dirty="0">
                <a:sym typeface="+mn-ea"/>
              </a:rPr>
              <a:t>decay function plus </a:t>
            </a:r>
            <a:r>
              <a:rPr lang="en-US" altLang="zh-CN" sz="1800" dirty="0" smtClean="0">
                <a:sym typeface="+mn-ea"/>
              </a:rPr>
              <a:t>the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  </a:t>
            </a:r>
            <a:r>
              <a:rPr lang="en-US" altLang="zh-CN" sz="1800" dirty="0">
                <a:sym typeface="+mn-ea"/>
              </a:rPr>
              <a:t>2nd </a:t>
            </a:r>
            <a:r>
              <a:rPr lang="zh-CN" altLang="en-US" sz="1800" dirty="0">
                <a:sym typeface="+mn-ea"/>
              </a:rPr>
              <a:t>Chebyshev Polynomial</a:t>
            </a:r>
            <a:r>
              <a:rPr lang="en-US" altLang="zh-CN" sz="1800" dirty="0">
                <a:sym typeface="+mn-ea"/>
              </a:rPr>
              <a:t>, as the latter has largest fit </a:t>
            </a:r>
            <a:r>
              <a:rPr lang="en-US" altLang="zh-CN" sz="1800" dirty="0" smtClean="0">
                <a:sym typeface="+mn-ea"/>
              </a:rPr>
              <a:t>probability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1800" dirty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  </a:t>
            </a:r>
            <a:r>
              <a:rPr lang="en-US" altLang="zh-CN" sz="1800" dirty="0" err="1" smtClean="0">
                <a:sym typeface="+mn-ea"/>
              </a:rPr>
              <a:t>prob</a:t>
            </a:r>
            <a:r>
              <a:rPr lang="en-US" altLang="zh-CN" sz="1800" dirty="0" smtClean="0">
                <a:sym typeface="+mn-ea"/>
              </a:rPr>
              <a:t>=</a:t>
            </a:r>
            <a:r>
              <a:rPr lang="en-US" altLang="zh-CN" sz="1800" dirty="0" err="1" smtClean="0">
                <a:sym typeface="+mn-ea"/>
              </a:rPr>
              <a:t>prob</a:t>
            </a:r>
            <a:r>
              <a:rPr lang="en-US" altLang="zh-CN" sz="1800" dirty="0" smtClean="0">
                <a:sym typeface="+mn-ea"/>
              </a:rPr>
              <a:t>(</a:t>
            </a:r>
            <a:r>
              <a:rPr lang="el-GR" altLang="zh-CN" sz="1800" dirty="0">
                <a:sym typeface="+mn-ea"/>
              </a:rPr>
              <a:t>χ</a:t>
            </a:r>
            <a:r>
              <a:rPr lang="en-US" altLang="zh-CN" sz="1800" dirty="0">
                <a:sym typeface="+mn-ea"/>
              </a:rPr>
              <a:t>2, </a:t>
            </a:r>
            <a:r>
              <a:rPr lang="en-US" altLang="zh-CN" sz="1800" dirty="0" err="1">
                <a:sym typeface="+mn-ea"/>
              </a:rPr>
              <a:t>df</a:t>
            </a:r>
            <a:r>
              <a:rPr lang="en-US" altLang="zh-CN" sz="1800" dirty="0">
                <a:sym typeface="+mn-ea"/>
              </a:rPr>
              <a:t>), </a:t>
            </a:r>
            <a:r>
              <a:rPr lang="en-US" altLang="zh-CN" sz="1800" dirty="0" smtClean="0">
                <a:sym typeface="+mn-ea"/>
              </a:rPr>
              <a:t> where </a:t>
            </a:r>
            <a:r>
              <a:rPr lang="en-US" altLang="zh-CN" sz="1800" dirty="0" err="1">
                <a:sym typeface="+mn-ea"/>
              </a:rPr>
              <a:t>df</a:t>
            </a:r>
            <a:r>
              <a:rPr lang="en-US" altLang="zh-CN" sz="1800" dirty="0">
                <a:sym typeface="+mn-ea"/>
              </a:rPr>
              <a:t> means degree of freedom.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Significance: 5.5 </a:t>
            </a:r>
            <a:r>
              <a:rPr lang="el-GR" altLang="zh-CN" sz="1800" dirty="0">
                <a:sym typeface="+mn-ea"/>
              </a:rPr>
              <a:t>σ</a:t>
            </a:r>
            <a:r>
              <a:rPr lang="en-US" altLang="zh-CN" sz="1800" dirty="0">
                <a:sym typeface="+mn-ea"/>
              </a:rPr>
              <a:t> → 4.9 </a:t>
            </a:r>
            <a:r>
              <a:rPr lang="el-GR" altLang="zh-CN" sz="1800" dirty="0">
                <a:sym typeface="+mn-ea"/>
              </a:rPr>
              <a:t>σ</a:t>
            </a:r>
            <a:r>
              <a:rPr lang="en-US" altLang="zh-CN" sz="1800" dirty="0">
                <a:sym typeface="+mn-ea"/>
              </a:rPr>
              <a:t>.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Acceptance and efficiency correction is upgraded.</a:t>
            </a:r>
          </a:p>
          <a:p>
            <a:pPr mar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The cross section of the structure is upgraded.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zh-CN" sz="1700" dirty="0">
              <a:sym typeface="+mn-ea"/>
            </a:endParaRPr>
          </a:p>
          <a:p>
            <a:pPr marL="0" indent="0" fontAlgn="auto">
              <a:lnSpc>
                <a:spcPts val="3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zh-CN" sz="17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65150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4. Data </a:t>
            </a:r>
            <a:endParaRPr lang="zh-CN" altLang="en-US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50006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300" dirty="0" smtClean="0"/>
              <a:t>     </a:t>
            </a:r>
          </a:p>
          <a:p>
            <a:pPr>
              <a:lnSpc>
                <a:spcPts val="2000"/>
              </a:lnSpc>
              <a:buNone/>
            </a:pPr>
            <a:endParaRPr lang="en-US" altLang="zh-CN" sz="2300" dirty="0" smtClean="0"/>
          </a:p>
          <a:p>
            <a:pPr>
              <a:lnSpc>
                <a:spcPts val="2000"/>
              </a:lnSpc>
              <a:buNone/>
            </a:pPr>
            <a:r>
              <a:rPr lang="en-US" altLang="zh-CN" sz="2300" dirty="0" smtClean="0"/>
              <a:t>         </a:t>
            </a:r>
          </a:p>
          <a:p>
            <a:pPr>
              <a:lnSpc>
                <a:spcPts val="2000"/>
              </a:lnSpc>
              <a:buNone/>
            </a:pPr>
            <a:r>
              <a:rPr lang="en-US" altLang="zh-CN" sz="2300" dirty="0" smtClean="0"/>
              <a:t> </a:t>
            </a:r>
          </a:p>
          <a:p>
            <a:pPr>
              <a:lnSpc>
                <a:spcPts val="2000"/>
              </a:lnSpc>
              <a:buNone/>
            </a:pPr>
            <a:r>
              <a:rPr lang="en-US" altLang="zh-CN" sz="2300" dirty="0" smtClean="0"/>
              <a:t>  </a:t>
            </a:r>
            <a:endParaRPr lang="zh-CN" altLang="en-US" sz="23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09675" y="1538605"/>
          <a:ext cx="6798945" cy="253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8945"/>
              </a:tblGrid>
              <a:tr h="27178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8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TeV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(/MuOnia)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50947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Run2012A-22Jan2013-v1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/AOD</a:t>
                      </a:r>
                    </a:p>
                  </a:txBody>
                  <a:tcPr anchor="ctr" anchorCtr="1"/>
                </a:tc>
              </a:tr>
              <a:tr h="50947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Run2012B-22Jan2013-v1/AOD</a:t>
                      </a:r>
                    </a:p>
                  </a:txBody>
                  <a:tcPr anchor="ctr" anchorCtr="1"/>
                </a:tc>
              </a:tr>
              <a:tr h="25473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Run2012C-22Jan2013-v1/AOD</a:t>
                      </a:r>
                    </a:p>
                  </a:txBody>
                  <a:tcPr anchor="ctr" anchorCtr="1"/>
                </a:tc>
              </a:tr>
              <a:tr h="254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/Run2012D-22Jan2013-v1/AOD</a:t>
                      </a:r>
                    </a:p>
                  </a:txBody>
                  <a:tcPr anchor="ctr" anchorCtr="1"/>
                </a:tc>
              </a:tr>
              <a:tr h="584200">
                <a:tc>
                  <a:txBody>
                    <a:bodyPr/>
                    <a:lstStyle/>
                    <a:p>
                      <a:pPr indent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20.65/fb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5368" y="4105870"/>
            <a:ext cx="792958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err="1"/>
              <a:t>Json</a:t>
            </a:r>
            <a:r>
              <a:rPr lang="en-US" altLang="zh-CN" dirty="0"/>
              <a:t> file: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/>
              <a:t>Cert_190456-203742_8TeV_22Jan2013ReReco_Collisions12_JSON_MuonPhys.txt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/>
              <a:t>CMS software: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/>
              <a:t>CMSSW_5_3_33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2645" y="995045"/>
            <a:ext cx="23399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/>
              <a:t>Table 1: data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65150"/>
          </a:xfrm>
        </p:spPr>
        <p:txBody>
          <a:bodyPr>
            <a:normAutofit/>
          </a:bodyPr>
          <a:lstStyle/>
          <a:p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5. Monte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Carlo Samples (1)</a:t>
            </a:r>
            <a:endParaRPr lang="zh-CN" altLang="en-US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竖排文字占位符 7"/>
          <p:cNvSpPr>
            <a:spLocks noGrp="1"/>
          </p:cNvSpPr>
          <p:nvPr>
            <p:ph idx="1"/>
          </p:nvPr>
        </p:nvSpPr>
        <p:spPr>
          <a:xfrm>
            <a:off x="594360" y="764704"/>
            <a:ext cx="7796530" cy="5350709"/>
          </a:xfrm>
        </p:spPr>
        <p:txBody>
          <a:bodyPr>
            <a:normAutofit fontScale="92500"/>
          </a:bodyPr>
          <a:lstStyle/>
          <a:p>
            <a:pPr marL="0" algn="l">
              <a:lnSpc>
                <a:spcPct val="100000"/>
              </a:lnSpc>
              <a:buNone/>
            </a:pPr>
            <a:r>
              <a:rPr lang="en-US" altLang="zh-CN" sz="1800" dirty="0" smtClean="0"/>
              <a:t>Seven</a:t>
            </a:r>
            <a:r>
              <a:rPr lang="en-US" altLang="zh-CN" sz="1800" dirty="0" smtClean="0">
                <a:solidFill>
                  <a:schemeClr val="tx1"/>
                </a:solidFill>
                <a:uFillTx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uFillTx/>
              </a:rPr>
              <a:t>Monte Carlo samples are produced as follows and summarized in next slide:</a:t>
            </a:r>
          </a:p>
          <a:p>
            <a:pPr marL="0" algn="l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en-US" altLang="zh-CN" sz="1800" dirty="0"/>
              <a:t>1st sample is used to estimate acceptance event by event in generator level. </a:t>
            </a:r>
            <a:r>
              <a:rPr lang="en-US" altLang="zh-CN" sz="1800" dirty="0" smtClean="0"/>
              <a:t>For each data event,  1000 Monte Carlo events are produced using the method of data substitution.</a:t>
            </a:r>
            <a:endParaRPr lang="en-US" altLang="zh-CN" sz="1800" dirty="0"/>
          </a:p>
          <a:p>
            <a:pPr marL="0" algn="l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en-US" altLang="zh-CN" sz="1800" dirty="0"/>
              <a:t>2nd sample is used to estimate reconstruction, trigger and selection efficiencies event by event. It is produced in recon. level in the way similar to the first sample. T</a:t>
            </a:r>
            <a:r>
              <a:rPr lang="en-US" altLang="zh-CN" sz="1800" dirty="0">
                <a:sym typeface="+mn-ea"/>
              </a:rPr>
              <a:t>he preselection is that pT(mu)&gt;2 GeV,|η(mu)|&lt;2.4.</a:t>
            </a:r>
          </a:p>
          <a:p>
            <a:pPr marL="0" algn="l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3rd sample is used to  calculate the phase space distribution in recon. level. It is the SPS  in color singlet mode produced  with DJpsiFDC. pT(J/Ψ)&gt;3 GeV, |y(J/Ψ)|&lt;2.4.</a:t>
            </a:r>
          </a:p>
          <a:p>
            <a:pPr marL="0" algn="l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4th sample is used to  calculate the phase space distribution in recon. level. It is the SPS in color octet mode produced  with DJpsiFDC. pT(J/Ψ)&gt;3 GeV, |y(J/Ψ)|&lt;2.4.</a:t>
            </a:r>
          </a:p>
          <a:p>
            <a:pPr marL="0" algn="l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5th sample is used to  calculate the phase space distribution in recon. level. It is the DPS produced  with PYTHIA8 (430000 evts). pT(J/Ψ)&gt;3 GeV, |y(J/Ψ)|&lt;2.4.</a:t>
            </a:r>
          </a:p>
          <a:p>
            <a:pPr marL="0" algn="l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en-US" altLang="zh-CN" sz="1800" dirty="0">
                <a:sym typeface="+mn-ea"/>
              </a:rPr>
              <a:t>6th sample is used to simulate the detector's mass resolution in recon. level. It is pp→ Higgs→ J/ΨJ/Ψ. Higgs mass is 16.5 GeV, which is produced with PYTHIA6. </a:t>
            </a:r>
            <a:endParaRPr lang="en-US" altLang="zh-CN" sz="1800" dirty="0" smtClean="0">
              <a:sym typeface="+mn-ea"/>
            </a:endParaRPr>
          </a:p>
          <a:p>
            <a:pPr marL="0">
              <a:buFont typeface="Wingdings" panose="05000000000000000000" charset="0"/>
              <a:buChar char=""/>
            </a:pPr>
            <a:r>
              <a:rPr lang="en-US" altLang="zh-CN" sz="1800" dirty="0" smtClean="0">
                <a:sym typeface="+mn-ea"/>
              </a:rPr>
              <a:t>7th </a:t>
            </a:r>
            <a:r>
              <a:rPr lang="en-US" altLang="zh-CN" sz="1800" dirty="0">
                <a:sym typeface="+mn-ea"/>
              </a:rPr>
              <a:t>sample is  </a:t>
            </a:r>
            <a:r>
              <a:rPr lang="en-US" altLang="zh-CN" sz="1800" dirty="0" smtClean="0">
                <a:sym typeface="+mn-ea"/>
              </a:rPr>
              <a:t>in </a:t>
            </a:r>
            <a:r>
              <a:rPr lang="en-US" altLang="zh-CN" sz="1800" dirty="0">
                <a:sym typeface="+mn-ea"/>
              </a:rPr>
              <a:t>recon. level. It is pp→ Higgs→ Ymumu→</a:t>
            </a:r>
            <a:r>
              <a:rPr lang="en-US" altLang="zh-CN" sz="1800" dirty="0" smtClean="0">
                <a:sym typeface="+mn-ea"/>
              </a:rPr>
              <a:t>4mu. </a:t>
            </a:r>
            <a:r>
              <a:rPr lang="en-US" altLang="zh-CN" sz="1800" dirty="0">
                <a:sym typeface="+mn-ea"/>
              </a:rPr>
              <a:t>Higgs mass is </a:t>
            </a:r>
            <a:r>
              <a:rPr lang="en-US" altLang="zh-CN" sz="1800" dirty="0" smtClean="0">
                <a:sym typeface="+mn-ea"/>
              </a:rPr>
              <a:t>18.5 </a:t>
            </a:r>
          </a:p>
          <a:p>
            <a:pPr marL="0" indent="0">
              <a:buNone/>
            </a:pPr>
            <a:r>
              <a:rPr lang="en-US" altLang="zh-CN" sz="1800" dirty="0">
                <a:sym typeface="+mn-ea"/>
              </a:rPr>
              <a:t> </a:t>
            </a:r>
            <a:r>
              <a:rPr lang="en-US" altLang="zh-CN" sz="1800" dirty="0" smtClean="0">
                <a:sym typeface="+mn-ea"/>
              </a:rPr>
              <a:t>     GeV</a:t>
            </a:r>
            <a:r>
              <a:rPr lang="en-US" altLang="zh-CN" sz="1800" dirty="0">
                <a:sym typeface="+mn-ea"/>
              </a:rPr>
              <a:t>, which is produced with PYTHIA6. </a:t>
            </a:r>
            <a:endParaRPr lang="zh-CN" altLang="en-US" sz="1800" dirty="0"/>
          </a:p>
          <a:p>
            <a:pPr marL="0" algn="l">
              <a:lnSpc>
                <a:spcPct val="100000"/>
              </a:lnSpc>
              <a:buFont typeface="Wingdings" panose="05000000000000000000" charset="0"/>
              <a:buChar char=""/>
            </a:pPr>
            <a:endParaRPr lang="zh-CN" altLang="en-US" sz="1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6515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5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Monte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Carlo Samples (2)</a:t>
            </a:r>
            <a:endParaRPr lang="zh-CN" altLang="en-US" sz="2500" b="1" dirty="0"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316865" y="1279525"/>
          <a:ext cx="8654415" cy="47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10"/>
                <a:gridCol w="902970"/>
                <a:gridCol w="1675527"/>
                <a:gridCol w="1440160"/>
                <a:gridCol w="1368152"/>
                <a:gridCol w="1440160"/>
                <a:gridCol w="1302936"/>
              </a:tblGrid>
              <a:tr h="7180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Set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Process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Ngen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Nrecon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Generator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Preselection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Purpose</a:t>
                      </a:r>
                    </a:p>
                  </a:txBody>
                  <a:tcPr anchor="ctr" anchorCtr="1"/>
                </a:tc>
              </a:tr>
              <a:tr h="502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data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      1000 for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/>
                        <a:t>each data evt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      data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/>
                        <a:t>substitution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acceptance</a:t>
                      </a:r>
                    </a:p>
                  </a:txBody>
                  <a:tcPr anchor="ctr" anchorCtr="1"/>
                </a:tc>
              </a:tr>
              <a:tr h="502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data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     1000 for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each data evt</a:t>
                      </a: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    1000 for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each data evt</a:t>
                      </a: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     data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substitution</a:t>
                      </a: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  pT(</a:t>
                      </a:r>
                      <a:r>
                        <a:rPr lang="en-US" altLang="zh-CN" sz="1600"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en-US" altLang="zh-CN" sz="1600"/>
                        <a:t>)&gt;2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latin typeface="Arial" panose="020B0604020202020204" pitchFamily="34" charset="0"/>
                        </a:rPr>
                        <a:t>|η(μ)|&lt;2.4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efficiencies</a:t>
                      </a:r>
                    </a:p>
                  </a:txBody>
                  <a:tcPr anchor="ctr" anchorCtr="1"/>
                </a:tc>
              </a:tr>
              <a:tr h="502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SPS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uFillTx/>
                        </a:rPr>
                        <a:t>CS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840914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840914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DJpsiFDC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  pT(</a:t>
                      </a:r>
                      <a:r>
                        <a:rPr lang="en-US" altLang="zh-CN" sz="1600" dirty="0">
                          <a:sym typeface="+mn-ea"/>
                        </a:rPr>
                        <a:t>J/Ψ)&gt;3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/>
                        <a:t>|y(</a:t>
                      </a:r>
                      <a:r>
                        <a:rPr lang="en-US" altLang="zh-CN" sz="1600" dirty="0">
                          <a:sym typeface="+mn-ea"/>
                        </a:rPr>
                        <a:t>J/Ψ)|&lt;2.4</a:t>
                      </a:r>
                      <a:endParaRPr lang="en-US" altLang="zh-CN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phase space</a:t>
                      </a:r>
                    </a:p>
                  </a:txBody>
                  <a:tcPr anchor="ctr" anchorCtr="1"/>
                </a:tc>
              </a:tr>
              <a:tr h="502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SPS</a:t>
                      </a:r>
                      <a:r>
                        <a:rPr lang="en-US" altLang="zh-CN" sz="1600" baseline="-25000" dirty="0">
                          <a:solidFill>
                            <a:schemeClr val="tx1"/>
                          </a:solidFill>
                          <a:uFillTx/>
                        </a:rPr>
                        <a:t>DS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335982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335982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DJpsiFDC</a:t>
                      </a: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  pT(</a:t>
                      </a:r>
                      <a:r>
                        <a:rPr lang="en-US" altLang="zh-CN" sz="1600" dirty="0">
                          <a:sym typeface="+mn-ea"/>
                        </a:rPr>
                        <a:t>J/Ψ)&gt;3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|y(</a:t>
                      </a:r>
                      <a:r>
                        <a:rPr lang="en-US" altLang="zh-CN" sz="1600" dirty="0">
                          <a:sym typeface="+mn-ea"/>
                        </a:rPr>
                        <a:t>J/Ψ)|&lt;2.4</a:t>
                      </a: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phase space</a:t>
                      </a:r>
                    </a:p>
                  </a:txBody>
                  <a:tcPr anchor="ctr" anchorCtr="1"/>
                </a:tc>
              </a:tr>
              <a:tr h="5026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DPS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429628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429628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PYTHIA8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  pT(</a:t>
                      </a:r>
                      <a:r>
                        <a:rPr lang="en-US" altLang="zh-CN" sz="1600" dirty="0">
                          <a:sym typeface="+mn-ea"/>
                        </a:rPr>
                        <a:t>J/Ψ)&gt;3</a:t>
                      </a:r>
                    </a:p>
                    <a:p>
                      <a:pPr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|y(</a:t>
                      </a:r>
                      <a:r>
                        <a:rPr lang="en-US" altLang="zh-CN" sz="1600" dirty="0">
                          <a:sym typeface="+mn-ea"/>
                        </a:rPr>
                        <a:t>J/Ψ)|&lt;2.4</a:t>
                      </a:r>
                      <a:endParaRPr lang="zh-CN" altLang="en-US" sz="16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phase space</a:t>
                      </a:r>
                    </a:p>
                  </a:txBody>
                  <a:tcPr anchor="ctr" anchorCtr="1"/>
                </a:tc>
              </a:tr>
              <a:tr h="5353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Higgs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181000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181000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PYTHIA6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X(16500)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    mass resolution</a:t>
                      </a:r>
                    </a:p>
                  </a:txBody>
                  <a:tcPr anchor="ctr" anchorCtr="1"/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7</a:t>
                      </a:r>
                      <a:endParaRPr lang="en-US" altLang="zh-CN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Higgs</a:t>
                      </a:r>
                      <a:endParaRPr lang="en-US" altLang="zh-CN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20000</a:t>
                      </a:r>
                      <a:endParaRPr lang="en-US" altLang="zh-CN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20000</a:t>
                      </a:r>
                      <a:endParaRPr lang="en-US" altLang="zh-CN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PYTHIA6</a:t>
                      </a:r>
                      <a:endParaRPr lang="en-US" altLang="zh-CN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X(18500)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err="1" smtClean="0"/>
                        <a:t>contami</a:t>
                      </a:r>
                      <a:r>
                        <a:rPr lang="en-US" altLang="zh-CN" sz="1600" dirty="0" smtClean="0"/>
                        <a:t>-nation</a:t>
                      </a:r>
                      <a:endParaRPr lang="en-US" altLang="zh-CN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957830" y="772160"/>
            <a:ext cx="31286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  <a:r>
              <a:rPr lang="en-US" altLang="zh-CN" sz="2000" b="1"/>
              <a:t>Table 2: </a:t>
            </a:r>
            <a:r>
              <a:rPr lang="en-US" altLang="zh-CN" b="1"/>
              <a:t>Monte Carlo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71120"/>
            <a:ext cx="8229600" cy="533400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6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. </a:t>
            </a:r>
            <a:r>
              <a:rPr lang="en-US" altLang="zh-CN" sz="2500" b="1" dirty="0" err="1" smtClean="0">
                <a:latin typeface="Times New Roman" panose="02020603050405020304" charset="0"/>
                <a:ea typeface="+mn-ea"/>
                <a:cs typeface="+mn-cs"/>
              </a:rPr>
              <a:t>Muon</a:t>
            </a:r>
            <a:r>
              <a:rPr lang="en-US" altLang="zh-CN" sz="2500" b="1" dirty="0" smtClean="0"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lang="en-US" altLang="zh-CN" sz="2500" b="1" dirty="0">
                <a:latin typeface="Times New Roman" panose="02020603050405020304" charset="0"/>
                <a:ea typeface="+mn-ea"/>
                <a:cs typeface="+mn-cs"/>
              </a:rPr>
              <a:t>Selection (1) </a:t>
            </a:r>
          </a:p>
        </p:txBody>
      </p:sp>
      <p:sp>
        <p:nvSpPr>
          <p:cNvPr id="8" name="竖排文字占位符 7"/>
          <p:cNvSpPr>
            <a:spLocks noGrp="1"/>
          </p:cNvSpPr>
          <p:nvPr>
            <p:ph idx="1"/>
          </p:nvPr>
        </p:nvSpPr>
        <p:spPr>
          <a:xfrm>
            <a:off x="457200" y="969910"/>
            <a:ext cx="8258204" cy="5267402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Events are selected with  4 or more identified NEW SOFT </a:t>
            </a:r>
            <a:r>
              <a:rPr lang="en-US" altLang="zh-CN" sz="1800" dirty="0" err="1"/>
              <a:t>muon</a:t>
            </a:r>
            <a:r>
              <a:rPr lang="en-US" altLang="zh-CN" sz="1800" dirty="0"/>
              <a:t> or Tight </a:t>
            </a:r>
            <a:r>
              <a:rPr lang="en-US" altLang="zh-CN" sz="1800" dirty="0" err="1"/>
              <a:t>muon</a:t>
            </a:r>
            <a:r>
              <a:rPr lang="en-US" altLang="zh-CN" sz="1800" dirty="0"/>
              <a:t> </a:t>
            </a:r>
            <a:endParaRPr lang="en-US" altLang="zh-CN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en-US" altLang="zh-CN" sz="1800" dirty="0"/>
              <a:t>candidates (provided by B physics group)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            </a:t>
            </a:r>
            <a:r>
              <a:rPr lang="en-US" altLang="zh-CN" sz="1800" dirty="0" err="1" smtClean="0"/>
              <a:t>dxy</a:t>
            </a:r>
            <a:r>
              <a:rPr lang="en-US" altLang="zh-CN" sz="1800" dirty="0" smtClean="0"/>
              <a:t>&lt;0.3cm </a:t>
            </a:r>
            <a:r>
              <a:rPr lang="en-US" altLang="zh-CN" sz="1800" dirty="0"/>
              <a:t>and |</a:t>
            </a:r>
            <a:r>
              <a:rPr lang="en-US" altLang="zh-CN" sz="1800" dirty="0" err="1"/>
              <a:t>dZ</a:t>
            </a:r>
            <a:r>
              <a:rPr lang="en-US" altLang="zh-CN" sz="1800" dirty="0"/>
              <a:t>|&lt;20 cm.                                                        </a:t>
            </a:r>
            <a:r>
              <a:rPr lang="en-US" altLang="zh-CN" sz="1800" dirty="0" smtClean="0"/>
              <a:t>     (</a:t>
            </a:r>
            <a:r>
              <a:rPr lang="en-US" altLang="zh-CN" sz="1800" dirty="0"/>
              <a:t>cut 1)</a:t>
            </a:r>
          </a:p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 kinematic requirements imposed on the </a:t>
            </a:r>
            <a:r>
              <a:rPr lang="en-US" altLang="zh-CN" sz="1800" dirty="0" err="1"/>
              <a:t>muon</a:t>
            </a:r>
            <a:r>
              <a:rPr lang="en-US" altLang="zh-CN" sz="18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            </a:t>
            </a:r>
            <a:r>
              <a:rPr lang="en-US" altLang="zh-CN" sz="1800" dirty="0" err="1" smtClean="0"/>
              <a:t>pT</a:t>
            </a:r>
            <a:r>
              <a:rPr lang="en-US" altLang="zh-CN" sz="1800" dirty="0" smtClean="0"/>
              <a:t>(</a:t>
            </a:r>
            <a:r>
              <a:rPr lang="el-GR" altLang="zh-CN" sz="1800" dirty="0"/>
              <a:t>μ</a:t>
            </a:r>
            <a:r>
              <a:rPr lang="en-US" altLang="zh-CN" sz="1800" dirty="0" smtClean="0"/>
              <a:t>)&gt;</a:t>
            </a:r>
            <a:r>
              <a:rPr lang="en-US" altLang="zh-CN" sz="1800" dirty="0"/>
              <a:t>2 GeV and |</a:t>
            </a:r>
            <a:r>
              <a:rPr lang="el-GR" altLang="zh-CN" sz="1800" dirty="0"/>
              <a:t>η</a:t>
            </a:r>
            <a:r>
              <a:rPr lang="en-US" altLang="zh-CN" sz="1800" dirty="0"/>
              <a:t>(</a:t>
            </a:r>
            <a:r>
              <a:rPr lang="el-GR" altLang="zh-CN" sz="1800" dirty="0"/>
              <a:t>μ</a:t>
            </a:r>
            <a:r>
              <a:rPr lang="en-US" altLang="zh-CN" sz="1800" dirty="0"/>
              <a:t>)|&lt;2.4.                                                        </a:t>
            </a:r>
            <a:r>
              <a:rPr lang="en-US" altLang="zh-CN" sz="1800" dirty="0" smtClean="0"/>
              <a:t>    </a:t>
            </a:r>
            <a:r>
              <a:rPr lang="en-US" altLang="zh-CN" sz="1800" dirty="0"/>
              <a:t>(cut 2)</a:t>
            </a:r>
          </a:p>
          <a:p>
            <a:pPr marL="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>
                <a:sym typeface="+mn-ea"/>
              </a:rPr>
              <a:t>Events are required to pass the trigger paths, which were used to collect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altLang="zh-CN" sz="1800" dirty="0">
                <a:sym typeface="+mn-ea"/>
              </a:rPr>
              <a:t>       the </a:t>
            </a:r>
            <a:r>
              <a:rPr lang="en-US" altLang="zh-CN" sz="1800" dirty="0" err="1">
                <a:sym typeface="+mn-ea"/>
              </a:rPr>
              <a:t>MuOnia</a:t>
            </a:r>
            <a:r>
              <a:rPr lang="en-US" altLang="zh-CN" sz="1800" dirty="0">
                <a:sym typeface="+mn-ea"/>
              </a:rPr>
              <a:t> set. Among these trigger paths, 3 </a:t>
            </a:r>
            <a:r>
              <a:rPr lang="en-US" altLang="zh-CN" sz="1800" dirty="0" err="1">
                <a:sym typeface="+mn-ea"/>
              </a:rPr>
              <a:t>muon</a:t>
            </a:r>
            <a:r>
              <a:rPr lang="en-US" altLang="zh-CN" sz="1800" dirty="0">
                <a:sym typeface="+mn-ea"/>
              </a:rPr>
              <a:t> trigger 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altLang="zh-CN" sz="1800" dirty="0">
                <a:sym typeface="+mn-ea"/>
              </a:rPr>
              <a:t>                     HLT-Dimuon0-Jpsi-Muon                                                                  </a:t>
            </a:r>
            <a:r>
              <a:rPr lang="en-US" altLang="zh-CN" sz="1800" dirty="0" smtClean="0">
                <a:sym typeface="+mn-ea"/>
              </a:rPr>
              <a:t>(</a:t>
            </a:r>
            <a:r>
              <a:rPr lang="en-US" altLang="zh-CN" sz="1800" dirty="0">
                <a:sym typeface="+mn-ea"/>
              </a:rPr>
              <a:t>cut3 )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altLang="zh-CN" sz="1800" dirty="0">
                <a:sym typeface="+mn-ea"/>
              </a:rPr>
              <a:t>      give dominant contribution to this work. </a:t>
            </a:r>
          </a:p>
          <a:p>
            <a:pPr marL="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 To select J/Ψ, </a:t>
            </a:r>
            <a:r>
              <a:rPr lang="en-US" altLang="zh-CN" sz="1800" dirty="0" err="1"/>
              <a:t>muons</a:t>
            </a:r>
            <a:r>
              <a:rPr lang="en-US" altLang="zh-CN" sz="1800" dirty="0"/>
              <a:t> with opposite charge are paired,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altLang="zh-CN" sz="1800" dirty="0"/>
              <a:t>                    2.8 &lt; m(</a:t>
            </a:r>
            <a:r>
              <a:rPr lang="en-US" altLang="zh-CN" sz="1800" dirty="0" err="1"/>
              <a:t>dimuon</a:t>
            </a:r>
            <a:r>
              <a:rPr lang="en-US" altLang="zh-CN" sz="1800" dirty="0"/>
              <a:t>) &lt; 3.4 GeV.                                                              </a:t>
            </a:r>
            <a:r>
              <a:rPr lang="en-US" altLang="zh-CN" sz="1800" dirty="0" smtClean="0"/>
              <a:t>(</a:t>
            </a:r>
            <a:r>
              <a:rPr lang="en-US" altLang="zh-CN" sz="1800" dirty="0"/>
              <a:t>cut 4)</a:t>
            </a:r>
          </a:p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If the number of </a:t>
            </a:r>
            <a:r>
              <a:rPr lang="en-US" altLang="zh-CN" sz="1800" dirty="0" err="1"/>
              <a:t>dimuon</a:t>
            </a:r>
            <a:r>
              <a:rPr lang="en-US" altLang="zh-CN" sz="1800" dirty="0"/>
              <a:t> candidates is larger than two,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the minimal |m(dimuon1) -3.092|2 + |m(dimuon2) -3.092|2                 </a:t>
            </a:r>
            <a:r>
              <a:rPr lang="en-US" altLang="zh-CN" sz="1800" dirty="0" smtClean="0"/>
              <a:t>(</a:t>
            </a:r>
            <a:r>
              <a:rPr lang="en-US" altLang="zh-CN" sz="1800" dirty="0"/>
              <a:t>cut 5)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             is used select one combination.</a:t>
            </a:r>
          </a:p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The two </a:t>
            </a:r>
            <a:r>
              <a:rPr lang="en-US" altLang="zh-CN" sz="1800" dirty="0" err="1"/>
              <a:t>muon</a:t>
            </a:r>
            <a:r>
              <a:rPr lang="en-US" altLang="zh-CN" sz="1800" dirty="0"/>
              <a:t> are refitted with a common vertex constraint with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             the fit probability &gt; 0.                                                                        </a:t>
            </a:r>
            <a:r>
              <a:rPr lang="en-US" altLang="zh-CN" sz="1800" dirty="0" smtClean="0"/>
              <a:t>(</a:t>
            </a:r>
            <a:r>
              <a:rPr lang="en-US" altLang="zh-CN" sz="1800" dirty="0"/>
              <a:t>Cut 6)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1800" dirty="0"/>
              <a:t>       note this cut is correlated with cut 9.</a:t>
            </a:r>
          </a:p>
          <a:p>
            <a:pPr mar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err="1"/>
              <a:t>pT</a:t>
            </a:r>
            <a:r>
              <a:rPr lang="en-US" altLang="zh-CN" sz="1800" dirty="0"/>
              <a:t>(</a:t>
            </a:r>
            <a:r>
              <a:rPr lang="en-US" altLang="zh-CN" sz="1800" dirty="0" err="1"/>
              <a:t>dimuon</a:t>
            </a:r>
            <a:r>
              <a:rPr lang="en-US" altLang="zh-CN" sz="1800" dirty="0" smtClean="0"/>
              <a:t>) </a:t>
            </a:r>
            <a:r>
              <a:rPr lang="en-US" altLang="zh-CN" sz="1800" dirty="0"/>
              <a:t>&gt; 3.75 GeV and |y(</a:t>
            </a:r>
            <a:r>
              <a:rPr lang="en-US" altLang="zh-CN" sz="1800" dirty="0" err="1"/>
              <a:t>dimuon</a:t>
            </a:r>
            <a:r>
              <a:rPr lang="en-US" altLang="zh-CN" sz="1800" dirty="0"/>
              <a:t>)|&lt;</a:t>
            </a:r>
            <a:r>
              <a:rPr lang="en-US" altLang="zh-CN" sz="1800"/>
              <a:t>2.3                                           </a:t>
            </a:r>
            <a:r>
              <a:rPr lang="en-US" altLang="zh-CN" sz="1800" smtClean="0"/>
              <a:t> (</a:t>
            </a:r>
            <a:r>
              <a:rPr lang="en-US" altLang="zh-CN" sz="1800" dirty="0"/>
              <a:t>Cut 7)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zh-CN" sz="1800" dirty="0">
              <a:sym typeface="+mn-ea"/>
            </a:endParaRPr>
          </a:p>
          <a:p>
            <a:pPr marL="0">
              <a:lnSpc>
                <a:spcPct val="90000"/>
              </a:lnSpc>
              <a:buNone/>
            </a:pPr>
            <a:endParaRPr lang="en-US" altLang="zh-CN" sz="1800" dirty="0"/>
          </a:p>
          <a:p>
            <a:pPr>
              <a:lnSpc>
                <a:spcPts val="2000"/>
              </a:lnSpc>
              <a:buNone/>
            </a:pPr>
            <a:endParaRPr lang="en-US" altLang="zh-CN" sz="2300" dirty="0" smtClean="0"/>
          </a:p>
          <a:p>
            <a:pPr>
              <a:lnSpc>
                <a:spcPts val="2000"/>
              </a:lnSpc>
              <a:buNone/>
            </a:pPr>
            <a:endParaRPr lang="en-US" altLang="zh-CN" sz="2300" dirty="0" smtClean="0"/>
          </a:p>
          <a:p>
            <a:pPr>
              <a:lnSpc>
                <a:spcPts val="2000"/>
              </a:lnSpc>
              <a:buNone/>
            </a:pPr>
            <a:endParaRPr lang="en-US" altLang="zh-CN" sz="23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4473</Words>
  <Application>Microsoft Office PowerPoint</Application>
  <PresentationFormat>全屏显示(4:3)</PresentationFormat>
  <Paragraphs>510</Paragraphs>
  <Slides>35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Acrobat Document</vt:lpstr>
      <vt:lpstr>Observation of an Unknown Structure in Double J/ψ  in pp Collisions at sqrt(s) = 8 TeV at CMS</vt:lpstr>
      <vt:lpstr>Outline </vt:lpstr>
      <vt:lpstr>1. History and Motivation </vt:lpstr>
      <vt:lpstr>2. Feynman Diagram </vt:lpstr>
      <vt:lpstr>3. Major Change Since Last Talk </vt:lpstr>
      <vt:lpstr>4. Data </vt:lpstr>
      <vt:lpstr>5. Monte Carlo Samples (1)</vt:lpstr>
      <vt:lpstr>5. Monte Carlo Samples (2)</vt:lpstr>
      <vt:lpstr>6. Muon Selection (1) </vt:lpstr>
      <vt:lpstr>6. Muon Selection (2) </vt:lpstr>
      <vt:lpstr>6. Muon Selection (3) </vt:lpstr>
      <vt:lpstr>7. Separation of Prompt and Non-prompt Double J/ψ (1)  </vt:lpstr>
      <vt:lpstr>7. Separation of Prompt and Non-prompt Double J/ψ (2)  </vt:lpstr>
      <vt:lpstr>7. Separation of Prompt and Non-prompt Double J/ψ (3)  </vt:lpstr>
      <vt:lpstr>7. Separation of Prompt and Non-prompt Double J/ψ (4)  </vt:lpstr>
      <vt:lpstr>7. Separation of Prompt and Non-prompt Double J/ψ (5)  </vt:lpstr>
      <vt:lpstr>7. Separation of Prompt and Non-prompt Double J/ψ (6)  </vt:lpstr>
      <vt:lpstr>8. Suppression of Double Parton Scattering Events (1) </vt:lpstr>
      <vt:lpstr>  </vt:lpstr>
      <vt:lpstr> 9. Unbinned Maximum Likelihood Fit to Structure (1)</vt:lpstr>
      <vt:lpstr>9. Unbinned Maximum Likelihood Fit to Structure (2)</vt:lpstr>
      <vt:lpstr>9. Unbinned Maximum Likelihood Fit to Structure (3)</vt:lpstr>
      <vt:lpstr>10. Look Elsewhere Effect</vt:lpstr>
      <vt:lpstr>11. Acceptance and Efficiencies (1)</vt:lpstr>
      <vt:lpstr>11. Acceptance and Efficiencies (2)</vt:lpstr>
      <vt:lpstr>11. Acceptance and Efficiencies (3)</vt:lpstr>
      <vt:lpstr>11. Acceptance and Efficiencies (4)</vt:lpstr>
      <vt:lpstr>12. Distributions of Run Number and μ Polar Angle (1)</vt:lpstr>
      <vt:lpstr>12. Distributions of Run Number and μ Polar Angle (2)</vt:lpstr>
      <vt:lpstr>13. Systematic Uncertainties (1)</vt:lpstr>
      <vt:lpstr>13. Systematic Uncertainties (2)</vt:lpstr>
      <vt:lpstr>13. Systematic Uncertainties (3)</vt:lpstr>
      <vt:lpstr>14. Summary</vt:lpstr>
      <vt:lpstr>15. Appendix (1)</vt:lpstr>
      <vt:lpstr>15. Appendix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a New Structure Decay to  Double J/Ψ at 8 TeV and 13 TeV at CMS </dc:title>
  <dc:creator>bianjg</dc:creator>
  <cp:lastModifiedBy>bianjg</cp:lastModifiedBy>
  <cp:revision>614</cp:revision>
  <dcterms:created xsi:type="dcterms:W3CDTF">2017-02-13T09:10:00Z</dcterms:created>
  <dcterms:modified xsi:type="dcterms:W3CDTF">2018-06-09T08:03:25Z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