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handoutMasterIdLst>
    <p:handoutMasterId r:id="rId70"/>
  </p:handoutMasterIdLst>
  <p:sldIdLst>
    <p:sldId id="516" r:id="rId2"/>
    <p:sldId id="699" r:id="rId3"/>
    <p:sldId id="789" r:id="rId4"/>
    <p:sldId id="701" r:id="rId5"/>
    <p:sldId id="743" r:id="rId6"/>
    <p:sldId id="669" r:id="rId7"/>
    <p:sldId id="611" r:id="rId8"/>
    <p:sldId id="707" r:id="rId9"/>
    <p:sldId id="813" r:id="rId10"/>
    <p:sldId id="814" r:id="rId11"/>
    <p:sldId id="815" r:id="rId12"/>
    <p:sldId id="816" r:id="rId13"/>
    <p:sldId id="704" r:id="rId14"/>
    <p:sldId id="771" r:id="rId15"/>
    <p:sldId id="685" r:id="rId16"/>
    <p:sldId id="772" r:id="rId17"/>
    <p:sldId id="792" r:id="rId18"/>
    <p:sldId id="793" r:id="rId19"/>
    <p:sldId id="794" r:id="rId20"/>
    <p:sldId id="795" r:id="rId21"/>
    <p:sldId id="615" r:id="rId22"/>
    <p:sldId id="728" r:id="rId23"/>
    <p:sldId id="790" r:id="rId24"/>
    <p:sldId id="796" r:id="rId25"/>
    <p:sldId id="797" r:id="rId26"/>
    <p:sldId id="798" r:id="rId27"/>
    <p:sldId id="799" r:id="rId28"/>
    <p:sldId id="808" r:id="rId29"/>
    <p:sldId id="809" r:id="rId30"/>
    <p:sldId id="812" r:id="rId31"/>
    <p:sldId id="810" r:id="rId32"/>
    <p:sldId id="804" r:id="rId33"/>
    <p:sldId id="805" r:id="rId34"/>
    <p:sldId id="811" r:id="rId35"/>
    <p:sldId id="806" r:id="rId36"/>
    <p:sldId id="807" r:id="rId37"/>
    <p:sldId id="773" r:id="rId38"/>
    <p:sldId id="744" r:id="rId39"/>
    <p:sldId id="688" r:id="rId40"/>
    <p:sldId id="748" r:id="rId41"/>
    <p:sldId id="758" r:id="rId42"/>
    <p:sldId id="757" r:id="rId43"/>
    <p:sldId id="775" r:id="rId44"/>
    <p:sldId id="778" r:id="rId45"/>
    <p:sldId id="754" r:id="rId46"/>
    <p:sldId id="755" r:id="rId47"/>
    <p:sldId id="756" r:id="rId48"/>
    <p:sldId id="768" r:id="rId49"/>
    <p:sldId id="779" r:id="rId50"/>
    <p:sldId id="760" r:id="rId51"/>
    <p:sldId id="761" r:id="rId52"/>
    <p:sldId id="801" r:id="rId53"/>
    <p:sldId id="802" r:id="rId54"/>
    <p:sldId id="800" r:id="rId55"/>
    <p:sldId id="803" r:id="rId56"/>
    <p:sldId id="689" r:id="rId57"/>
    <p:sldId id="783" r:id="rId58"/>
    <p:sldId id="762" r:id="rId59"/>
    <p:sldId id="770" r:id="rId60"/>
    <p:sldId id="774" r:id="rId61"/>
    <p:sldId id="776" r:id="rId62"/>
    <p:sldId id="777" r:id="rId63"/>
    <p:sldId id="784" r:id="rId64"/>
    <p:sldId id="785" r:id="rId65"/>
    <p:sldId id="786" r:id="rId66"/>
    <p:sldId id="787" r:id="rId67"/>
    <p:sldId id="788"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92BF5"/>
    <a:srgbClr val="FF33CC"/>
    <a:srgbClr val="FBFB05"/>
    <a:srgbClr val="DFDFDF"/>
    <a:srgbClr val="39E74E"/>
    <a:srgbClr val="0036FA"/>
    <a:srgbClr val="9900CC"/>
    <a:srgbClr val="0026B0"/>
    <a:srgbClr val="215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01" autoAdjust="0"/>
    <p:restoredTop sz="96010" autoAdjust="0"/>
  </p:normalViewPr>
  <p:slideViewPr>
    <p:cSldViewPr snapToGrid="0" snapToObjects="1">
      <p:cViewPr varScale="1">
        <p:scale>
          <a:sx n="103" d="100"/>
          <a:sy n="103" d="100"/>
        </p:scale>
        <p:origin x="120" y="216"/>
      </p:cViewPr>
      <p:guideLst>
        <p:guide orient="horz" pos="2160"/>
        <p:guide pos="2880"/>
      </p:guideLst>
    </p:cSldViewPr>
  </p:slideViewPr>
  <p:outlineViewPr>
    <p:cViewPr>
      <p:scale>
        <a:sx n="33" d="100"/>
        <a:sy n="33" d="100"/>
      </p:scale>
      <p:origin x="0" y="1242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a:t>BESIII Physics Journal Publications</a:t>
            </a:r>
            <a:endParaRPr lang="zh-CN"/>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6.4635080656499658E-2"/>
          <c:y val="0.17022603529534786"/>
          <c:w val="0.89965361549373091"/>
          <c:h val="0.68682731620139026"/>
        </c:manualLayout>
      </c:layout>
      <c:barChart>
        <c:barDir val="col"/>
        <c:grouping val="stacked"/>
        <c:varyColors val="0"/>
        <c:ser>
          <c:idx val="0"/>
          <c:order val="0"/>
          <c:tx>
            <c:strRef>
              <c:f>Sheet1!$B$1</c:f>
              <c:strCache>
                <c:ptCount val="1"/>
                <c:pt idx="0">
                  <c:v>PRL</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Sheet1!$B$2:$B$10</c:f>
              <c:numCache>
                <c:formatCode>General</c:formatCode>
                <c:ptCount val="9"/>
                <c:pt idx="0">
                  <c:v>2</c:v>
                </c:pt>
                <c:pt idx="1">
                  <c:v>5</c:v>
                </c:pt>
                <c:pt idx="2">
                  <c:v>10</c:v>
                </c:pt>
                <c:pt idx="3">
                  <c:v>13</c:v>
                </c:pt>
                <c:pt idx="4">
                  <c:v>18</c:v>
                </c:pt>
                <c:pt idx="5">
                  <c:v>25</c:v>
                </c:pt>
                <c:pt idx="6">
                  <c:v>31</c:v>
                </c:pt>
                <c:pt idx="7">
                  <c:v>37</c:v>
                </c:pt>
                <c:pt idx="8">
                  <c:v>38</c:v>
                </c:pt>
              </c:numCache>
            </c:numRef>
          </c:val>
          <c:extLst>
            <c:ext xmlns:c16="http://schemas.microsoft.com/office/drawing/2014/chart" uri="{C3380CC4-5D6E-409C-BE32-E72D297353CC}">
              <c16:uniqueId val="{00000000-394B-4AC0-A297-9C25F2EBB451}"/>
            </c:ext>
          </c:extLst>
        </c:ser>
        <c:ser>
          <c:idx val="1"/>
          <c:order val="1"/>
          <c:tx>
            <c:strRef>
              <c:f>Sheet1!$C$1</c:f>
              <c:strCache>
                <c:ptCount val="1"/>
                <c:pt idx="0">
                  <c:v>Other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Sheet1!$C$2:$C$10</c:f>
              <c:numCache>
                <c:formatCode>General</c:formatCode>
                <c:ptCount val="9"/>
                <c:pt idx="0">
                  <c:v>2</c:v>
                </c:pt>
                <c:pt idx="1">
                  <c:v>10</c:v>
                </c:pt>
                <c:pt idx="2">
                  <c:v>22</c:v>
                </c:pt>
                <c:pt idx="3">
                  <c:v>45</c:v>
                </c:pt>
                <c:pt idx="4">
                  <c:v>59</c:v>
                </c:pt>
                <c:pt idx="5">
                  <c:v>86</c:v>
                </c:pt>
                <c:pt idx="6">
                  <c:v>103</c:v>
                </c:pt>
                <c:pt idx="7">
                  <c:v>135</c:v>
                </c:pt>
                <c:pt idx="8">
                  <c:v>151</c:v>
                </c:pt>
              </c:numCache>
            </c:numRef>
          </c:val>
          <c:extLst>
            <c:ext xmlns:c16="http://schemas.microsoft.com/office/drawing/2014/chart" uri="{C3380CC4-5D6E-409C-BE32-E72D297353CC}">
              <c16:uniqueId val="{00000001-394B-4AC0-A297-9C25F2EBB451}"/>
            </c:ext>
          </c:extLst>
        </c:ser>
        <c:dLbls>
          <c:dLblPos val="ctr"/>
          <c:showLegendKey val="0"/>
          <c:showVal val="1"/>
          <c:showCatName val="0"/>
          <c:showSerName val="0"/>
          <c:showPercent val="0"/>
          <c:showBubbleSize val="0"/>
        </c:dLbls>
        <c:gapWidth val="150"/>
        <c:overlap val="100"/>
        <c:axId val="-1928507408"/>
        <c:axId val="-1928505776"/>
      </c:barChart>
      <c:catAx>
        <c:axId val="-19285074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28505776"/>
        <c:crosses val="autoZero"/>
        <c:auto val="1"/>
        <c:lblAlgn val="ctr"/>
        <c:lblOffset val="100"/>
        <c:noMultiLvlLbl val="0"/>
      </c:catAx>
      <c:valAx>
        <c:axId val="-192850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9285074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a:t>BESIII Physics Journal Publications</a:t>
            </a:r>
            <a:endParaRPr lang="zh-CN"/>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stacked"/>
        <c:varyColors val="0"/>
        <c:ser>
          <c:idx val="0"/>
          <c:order val="0"/>
          <c:tx>
            <c:strRef>
              <c:f>Sheet1!$B$1</c:f>
              <c:strCache>
                <c:ptCount val="1"/>
                <c:pt idx="0">
                  <c:v>PRL</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Sheet1!$B$2:$B$10</c:f>
              <c:numCache>
                <c:formatCode>General</c:formatCode>
                <c:ptCount val="9"/>
                <c:pt idx="0">
                  <c:v>2</c:v>
                </c:pt>
                <c:pt idx="1">
                  <c:v>3</c:v>
                </c:pt>
                <c:pt idx="2">
                  <c:v>5</c:v>
                </c:pt>
                <c:pt idx="3">
                  <c:v>3</c:v>
                </c:pt>
                <c:pt idx="4">
                  <c:v>5</c:v>
                </c:pt>
                <c:pt idx="5">
                  <c:v>7</c:v>
                </c:pt>
                <c:pt idx="6">
                  <c:v>6</c:v>
                </c:pt>
                <c:pt idx="7">
                  <c:v>6</c:v>
                </c:pt>
                <c:pt idx="8">
                  <c:v>1</c:v>
                </c:pt>
              </c:numCache>
            </c:numRef>
          </c:val>
          <c:extLst>
            <c:ext xmlns:c16="http://schemas.microsoft.com/office/drawing/2014/chart" uri="{C3380CC4-5D6E-409C-BE32-E72D297353CC}">
              <c16:uniqueId val="{00000000-DABD-4E18-B2D7-2681B154245B}"/>
            </c:ext>
          </c:extLst>
        </c:ser>
        <c:ser>
          <c:idx val="1"/>
          <c:order val="1"/>
          <c:tx>
            <c:strRef>
              <c:f>Sheet1!$C$1</c:f>
              <c:strCache>
                <c:ptCount val="1"/>
                <c:pt idx="0">
                  <c:v>Other</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Sheet1!$C$2:$C$10</c:f>
              <c:numCache>
                <c:formatCode>General</c:formatCode>
                <c:ptCount val="9"/>
                <c:pt idx="0">
                  <c:v>2</c:v>
                </c:pt>
                <c:pt idx="1">
                  <c:v>8</c:v>
                </c:pt>
                <c:pt idx="2">
                  <c:v>12</c:v>
                </c:pt>
                <c:pt idx="3">
                  <c:v>23</c:v>
                </c:pt>
                <c:pt idx="4">
                  <c:v>14</c:v>
                </c:pt>
                <c:pt idx="5">
                  <c:v>27</c:v>
                </c:pt>
                <c:pt idx="6">
                  <c:v>17</c:v>
                </c:pt>
                <c:pt idx="7">
                  <c:v>32</c:v>
                </c:pt>
                <c:pt idx="8">
                  <c:v>16</c:v>
                </c:pt>
              </c:numCache>
            </c:numRef>
          </c:val>
          <c:extLst>
            <c:ext xmlns:c16="http://schemas.microsoft.com/office/drawing/2014/chart" uri="{C3380CC4-5D6E-409C-BE32-E72D297353CC}">
              <c16:uniqueId val="{00000001-DABD-4E18-B2D7-2681B154245B}"/>
            </c:ext>
          </c:extLst>
        </c:ser>
        <c:dLbls>
          <c:dLblPos val="ctr"/>
          <c:showLegendKey val="0"/>
          <c:showVal val="1"/>
          <c:showCatName val="0"/>
          <c:showSerName val="0"/>
          <c:showPercent val="0"/>
          <c:showBubbleSize val="0"/>
        </c:dLbls>
        <c:gapWidth val="150"/>
        <c:overlap val="100"/>
        <c:axId val="326239248"/>
        <c:axId val="410765008"/>
      </c:barChart>
      <c:catAx>
        <c:axId val="32623924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410765008"/>
        <c:crosses val="autoZero"/>
        <c:auto val="1"/>
        <c:lblAlgn val="ctr"/>
        <c:lblOffset val="100"/>
        <c:noMultiLvlLbl val="0"/>
      </c:catAx>
      <c:valAx>
        <c:axId val="41076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262392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52425A-B869-ED44-AABC-864CA411AED4}" type="datetimeFigureOut">
              <a:rPr lang="en-US" smtClean="0"/>
              <a:t>10/23/2018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4D4BE7-F420-8A48-AFA4-886DC4867292}" type="slidenum">
              <a:rPr lang="en-US" smtClean="0"/>
              <a:t>‹#›</a:t>
            </a:fld>
            <a:endParaRPr lang="en-US"/>
          </a:p>
        </p:txBody>
      </p:sp>
    </p:spTree>
    <p:extLst>
      <p:ext uri="{BB962C8B-B14F-4D97-AF65-F5344CB8AC3E}">
        <p14:creationId xmlns:p14="http://schemas.microsoft.com/office/powerpoint/2010/main" val="33655976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34C7EB-5FA1-2A48-96AC-B3FDC2A4A197}" type="datetimeFigureOut">
              <a:rPr lang="en-US" smtClean="0"/>
              <a:t>10/23/2018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512964-9D25-F140-BCE5-41B8A8543C54}" type="slidenum">
              <a:rPr lang="en-US" smtClean="0"/>
              <a:t>‹#›</a:t>
            </a:fld>
            <a:endParaRPr lang="en-US"/>
          </a:p>
        </p:txBody>
      </p:sp>
    </p:spTree>
    <p:extLst>
      <p:ext uri="{BB962C8B-B14F-4D97-AF65-F5344CB8AC3E}">
        <p14:creationId xmlns:p14="http://schemas.microsoft.com/office/powerpoint/2010/main" val="4508710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aseline="0" dirty="0" smtClean="0"/>
          </a:p>
        </p:txBody>
      </p:sp>
      <p:sp>
        <p:nvSpPr>
          <p:cNvPr id="4" name="灯片编号占位符 3"/>
          <p:cNvSpPr>
            <a:spLocks noGrp="1"/>
          </p:cNvSpPr>
          <p:nvPr>
            <p:ph type="sldNum" sz="quarter" idx="10"/>
          </p:nvPr>
        </p:nvSpPr>
        <p:spPr/>
        <p:txBody>
          <a:bodyPr/>
          <a:lstStyle/>
          <a:p>
            <a:fld id="{95512964-9D25-F140-BCE5-41B8A8543C54}" type="slidenum">
              <a:rPr lang="en-US" smtClean="0"/>
              <a:t>1</a:t>
            </a:fld>
            <a:endParaRPr lang="en-US"/>
          </a:p>
        </p:txBody>
      </p:sp>
    </p:spTree>
    <p:extLst>
      <p:ext uri="{BB962C8B-B14F-4D97-AF65-F5344CB8AC3E}">
        <p14:creationId xmlns:p14="http://schemas.microsoft.com/office/powerpoint/2010/main" val="2467639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经历</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2</a:t>
            </a:fld>
            <a:endParaRPr lang="en-US"/>
          </a:p>
        </p:txBody>
      </p:sp>
    </p:spTree>
    <p:extLst>
      <p:ext uri="{BB962C8B-B14F-4D97-AF65-F5344CB8AC3E}">
        <p14:creationId xmlns:p14="http://schemas.microsoft.com/office/powerpoint/2010/main" val="2448293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Abundant</a:t>
            </a:r>
            <a:r>
              <a:rPr lang="en-US" altLang="zh-CN" baseline="0" dirty="0" smtClean="0"/>
              <a:t> physics topic are expected in the tau-charm energy region.</a:t>
            </a:r>
          </a:p>
          <a:p>
            <a:r>
              <a:rPr lang="en-US" altLang="zh-CN" baseline="0" dirty="0" smtClean="0"/>
              <a:t>For example, in 2-3GeV, it is ideal region to study the hadron form factors,</a:t>
            </a:r>
          </a:p>
          <a:p>
            <a:r>
              <a:rPr lang="en-US" altLang="zh-CN" baseline="0" dirty="0" smtClean="0"/>
              <a:t>Study the properties of Y(2175) and search for the </a:t>
            </a:r>
            <a:r>
              <a:rPr lang="en-US" altLang="zh-CN" baseline="0" dirty="0" err="1" smtClean="0"/>
              <a:t>mulitquaks</a:t>
            </a:r>
            <a:r>
              <a:rPr lang="en-US" altLang="zh-CN" baseline="0" dirty="0" smtClean="0"/>
              <a:t> states with s quark,</a:t>
            </a:r>
          </a:p>
          <a:p>
            <a:r>
              <a:rPr lang="en-US" altLang="zh-CN" baseline="0" dirty="0" smtClean="0"/>
              <a:t>It also can be used to test QC sum rule predictions.</a:t>
            </a:r>
          </a:p>
          <a:p>
            <a:r>
              <a:rPr lang="en-US" altLang="zh-CN" baseline="0" dirty="0" smtClean="0"/>
              <a:t>In the </a:t>
            </a:r>
            <a:r>
              <a:rPr lang="en-US" altLang="zh-CN" baseline="0" dirty="0" err="1" smtClean="0"/>
              <a:t>charmonium</a:t>
            </a:r>
            <a:r>
              <a:rPr lang="en-US" altLang="zh-CN" baseline="0" dirty="0" smtClean="0"/>
              <a:t> energy region, which can collect very </a:t>
            </a:r>
            <a:r>
              <a:rPr lang="en-US" altLang="zh-CN" baseline="0" dirty="0" err="1" smtClean="0"/>
              <a:t>very</a:t>
            </a:r>
            <a:r>
              <a:rPr lang="en-US" altLang="zh-CN" baseline="0" dirty="0" smtClean="0"/>
              <a:t> last data samples, and</a:t>
            </a:r>
          </a:p>
          <a:p>
            <a:r>
              <a:rPr lang="en-US" altLang="zh-CN" baseline="0" dirty="0" smtClean="0"/>
              <a:t> It can be used to study the light hadron spectroscopy And </a:t>
            </a:r>
            <a:r>
              <a:rPr lang="en-US" altLang="zh-CN" baseline="0" dirty="0" err="1" smtClean="0"/>
              <a:t>gluonic</a:t>
            </a:r>
            <a:r>
              <a:rPr lang="en-US" altLang="zh-CN" baseline="0" dirty="0" smtClean="0"/>
              <a:t> and </a:t>
            </a:r>
            <a:r>
              <a:rPr lang="en-US" altLang="zh-CN" baseline="0" dirty="0" err="1" smtClean="0"/>
              <a:t>exotis</a:t>
            </a:r>
            <a:r>
              <a:rPr lang="en-US" altLang="zh-CN" baseline="0" dirty="0" smtClean="0"/>
              <a:t> states.</a:t>
            </a:r>
          </a:p>
          <a:p>
            <a:r>
              <a:rPr lang="en-US" altLang="zh-CN" baseline="0" dirty="0" smtClean="0"/>
              <a:t> It also can be used to search for the LFV process, CPV process and rare and forbidden decays </a:t>
            </a:r>
            <a:r>
              <a:rPr lang="en-US" altLang="zh-CN" baseline="0" dirty="0" err="1" smtClean="0"/>
              <a:t>preocss</a:t>
            </a:r>
            <a:r>
              <a:rPr lang="en-US" altLang="zh-CN" baseline="0" dirty="0" smtClean="0"/>
              <a:t>.</a:t>
            </a:r>
          </a:p>
          <a:p>
            <a:r>
              <a:rPr lang="en-US" altLang="zh-CN" baseline="0" dirty="0" smtClean="0"/>
              <a:t>Of course tau physics can be one of landmark in this region.</a:t>
            </a:r>
          </a:p>
          <a:p>
            <a:r>
              <a:rPr lang="en-US" altLang="zh-CN" baseline="0" dirty="0" smtClean="0"/>
              <a:t>Above the 4GeV region, It is ideal place to study XYZ particle, Physics with D </a:t>
            </a:r>
            <a:r>
              <a:rPr lang="en-US" altLang="zh-CN" baseline="0" dirty="0" err="1" smtClean="0"/>
              <a:t>meason</a:t>
            </a:r>
            <a:endParaRPr lang="en-US" altLang="zh-CN" baseline="0" dirty="0" smtClean="0"/>
          </a:p>
          <a:p>
            <a:r>
              <a:rPr lang="en-US" altLang="zh-CN" baseline="0" dirty="0" smtClean="0"/>
              <a:t>And D-D0 mixing charm </a:t>
            </a:r>
            <a:r>
              <a:rPr lang="en-US" altLang="zh-CN" baseline="0" dirty="0" err="1" smtClean="0"/>
              <a:t>bayrons</a:t>
            </a:r>
            <a:r>
              <a:rPr lang="en-US" altLang="zh-CN" baseline="0" dirty="0" smtClean="0"/>
              <a:t>.</a:t>
            </a:r>
          </a:p>
          <a:p>
            <a:r>
              <a:rPr lang="en-US" altLang="zh-CN" baseline="0" dirty="0" smtClean="0"/>
              <a:t>Of course, the R </a:t>
            </a:r>
            <a:r>
              <a:rPr lang="en-US" altLang="zh-CN" baseline="0" dirty="0" err="1" smtClean="0"/>
              <a:t>scane</a:t>
            </a:r>
            <a:r>
              <a:rPr lang="en-US" altLang="zh-CN" baseline="0" dirty="0" smtClean="0"/>
              <a:t> in the whole energy region will </a:t>
            </a:r>
            <a:r>
              <a:rPr lang="en-US" altLang="zh-CN" baseline="0" dirty="0" err="1" smtClean="0"/>
              <a:t>definenalyy</a:t>
            </a:r>
            <a:r>
              <a:rPr lang="en-US" altLang="zh-CN" baseline="0" dirty="0" smtClean="0"/>
              <a:t> improve the </a:t>
            </a:r>
            <a:r>
              <a:rPr lang="en-US" altLang="zh-CN" baseline="0" dirty="0" err="1" smtClean="0"/>
              <a:t>presision</a:t>
            </a:r>
            <a:endParaRPr lang="en-US" altLang="zh-CN" baseline="0" dirty="0" smtClean="0"/>
          </a:p>
          <a:p>
            <a:r>
              <a:rPr lang="en-US" altLang="zh-CN" baseline="0" dirty="0" smtClean="0"/>
              <a:t>Of delta Alpha QDQ, charm quark mass extraction. </a:t>
            </a:r>
            <a:r>
              <a:rPr lang="en-US" altLang="zh-CN" baseline="0" dirty="0" err="1" smtClean="0"/>
              <a:t>Estpcaiilly</a:t>
            </a:r>
            <a:r>
              <a:rPr lang="en-US" altLang="zh-CN" baseline="0" dirty="0" smtClean="0"/>
              <a:t> in the range from 5-7 </a:t>
            </a:r>
            <a:r>
              <a:rPr lang="en-US" altLang="zh-CN" baseline="0" dirty="0" err="1" smtClean="0"/>
              <a:t>GeV</a:t>
            </a:r>
            <a:r>
              <a:rPr lang="en-US" altLang="zh-CN" baseline="0" dirty="0" smtClean="0"/>
              <a:t>,</a:t>
            </a:r>
          </a:p>
          <a:p>
            <a:r>
              <a:rPr lang="en-US" altLang="zh-CN" baseline="0" dirty="0" smtClean="0"/>
              <a:t>There are very rare experiment data to day.</a:t>
            </a:r>
          </a:p>
          <a:p>
            <a:r>
              <a:rPr lang="en-US" altLang="zh-CN" baseline="0" dirty="0" smtClean="0"/>
              <a:t>The data can also be use for the hadron from factor study.</a:t>
            </a:r>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3</a:t>
            </a:fld>
            <a:endParaRPr lang="en-US"/>
          </a:p>
        </p:txBody>
      </p:sp>
    </p:spTree>
    <p:extLst>
      <p:ext uri="{BB962C8B-B14F-4D97-AF65-F5344CB8AC3E}">
        <p14:creationId xmlns:p14="http://schemas.microsoft.com/office/powerpoint/2010/main" val="1900846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4</a:t>
            </a:fld>
            <a:endParaRPr lang="en-US"/>
          </a:p>
        </p:txBody>
      </p:sp>
    </p:spTree>
    <p:extLst>
      <p:ext uri="{BB962C8B-B14F-4D97-AF65-F5344CB8AC3E}">
        <p14:creationId xmlns:p14="http://schemas.microsoft.com/office/powerpoint/2010/main" val="3791163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BEPCII/BESIII will end her mission around 2020,</a:t>
            </a:r>
          </a:p>
          <a:p>
            <a:r>
              <a:rPr lang="en-US" altLang="zh-CN" dirty="0" smtClean="0"/>
              <a:t>Led</a:t>
            </a:r>
            <a:r>
              <a:rPr lang="en-US" altLang="zh-CN" baseline="0" dirty="0" smtClean="0"/>
              <a:t> by the high energy Physics association of China, we are exploring possible</a:t>
            </a:r>
          </a:p>
          <a:p>
            <a:r>
              <a:rPr lang="en-US" altLang="zh-CN" baseline="0" dirty="0" smtClean="0"/>
              <a:t>Future collider </a:t>
            </a:r>
            <a:r>
              <a:rPr lang="en-US" altLang="zh-CN" baseline="0" dirty="0" err="1" smtClean="0"/>
              <a:t>proejct</a:t>
            </a:r>
            <a:r>
              <a:rPr lang="en-US" altLang="zh-CN" baseline="0" dirty="0" smtClean="0"/>
              <a:t> post BEPCII and BESIII</a:t>
            </a:r>
          </a:p>
          <a:p>
            <a:r>
              <a:rPr lang="en-US" altLang="zh-CN" baseline="0" dirty="0" smtClean="0"/>
              <a:t>High intensity Electron Positron accelerator (HIEPA) is one of the options.</a:t>
            </a:r>
          </a:p>
          <a:p>
            <a:r>
              <a:rPr lang="en-US" altLang="zh-CN" baseline="0" dirty="0" smtClean="0"/>
              <a:t>HIEPA facility can be serviced  as a collider machine,</a:t>
            </a:r>
          </a:p>
          <a:p>
            <a:r>
              <a:rPr lang="en-US" altLang="zh-CN" baseline="0" dirty="0" smtClean="0"/>
              <a:t>Which provide peak </a:t>
            </a:r>
            <a:r>
              <a:rPr lang="en-US" altLang="zh-CN" baseline="0" dirty="0" err="1" smtClean="0"/>
              <a:t>lumin</a:t>
            </a:r>
            <a:r>
              <a:rPr lang="en-US" altLang="zh-CN" baseline="0" dirty="0" smtClean="0"/>
              <a:t>…..</a:t>
            </a:r>
          </a:p>
          <a:p>
            <a:r>
              <a:rPr lang="en-US" altLang="zh-CN" baseline="0" dirty="0" smtClean="0"/>
              <a:t>The energy range from 2-7Gev, polarization available on one beam </a:t>
            </a:r>
          </a:p>
          <a:p>
            <a:r>
              <a:rPr lang="en-US" altLang="zh-CN" baseline="0" dirty="0" smtClean="0"/>
              <a:t>And the </a:t>
            </a:r>
            <a:r>
              <a:rPr lang="en-US" altLang="zh-CN" baseline="0" dirty="0" err="1" smtClean="0"/>
              <a:t>symmertic</a:t>
            </a:r>
            <a:r>
              <a:rPr lang="en-US" altLang="zh-CN" baseline="0" dirty="0" smtClean="0"/>
              <a:t> machine with low currents and crabbed </a:t>
            </a:r>
            <a:r>
              <a:rPr lang="en-US" altLang="zh-CN" baseline="0" dirty="0" err="1" smtClean="0"/>
              <a:t>saist</a:t>
            </a:r>
            <a:r>
              <a:rPr lang="en-US" altLang="zh-CN" baseline="0" dirty="0" smtClean="0"/>
              <a:t> solution for the </a:t>
            </a:r>
            <a:r>
              <a:rPr lang="en-US" altLang="zh-CN" baseline="0" dirty="0" err="1" smtClean="0"/>
              <a:t>interation</a:t>
            </a:r>
            <a:r>
              <a:rPr lang="en-US" altLang="zh-CN" baseline="0" dirty="0" smtClean="0"/>
              <a:t>….</a:t>
            </a:r>
          </a:p>
          <a:p>
            <a:r>
              <a:rPr lang="en-US" altLang="zh-CN" baseline="0" dirty="0" smtClean="0"/>
              <a:t>It also can </a:t>
            </a:r>
          </a:p>
        </p:txBody>
      </p:sp>
      <p:sp>
        <p:nvSpPr>
          <p:cNvPr id="4" name="灯片编号占位符 3"/>
          <p:cNvSpPr>
            <a:spLocks noGrp="1"/>
          </p:cNvSpPr>
          <p:nvPr>
            <p:ph type="sldNum" sz="quarter" idx="10"/>
          </p:nvPr>
        </p:nvSpPr>
        <p:spPr/>
        <p:txBody>
          <a:bodyPr/>
          <a:lstStyle/>
          <a:p>
            <a:fld id="{95512964-9D25-F140-BCE5-41B8A8543C54}" type="slidenum">
              <a:rPr lang="en-US" smtClean="0"/>
              <a:t>6</a:t>
            </a:fld>
            <a:endParaRPr lang="en-US"/>
          </a:p>
        </p:txBody>
      </p:sp>
    </p:spTree>
    <p:extLst>
      <p:ext uri="{BB962C8B-B14F-4D97-AF65-F5344CB8AC3E}">
        <p14:creationId xmlns:p14="http://schemas.microsoft.com/office/powerpoint/2010/main" val="1240327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BEPCII/BESIII will end her mission around 2020,</a:t>
            </a:r>
          </a:p>
          <a:p>
            <a:r>
              <a:rPr lang="en-US" altLang="zh-CN" dirty="0" smtClean="0"/>
              <a:t>Led</a:t>
            </a:r>
            <a:r>
              <a:rPr lang="en-US" altLang="zh-CN" baseline="0" dirty="0" smtClean="0"/>
              <a:t> by the high energy Physics association of China, we are exploring possible</a:t>
            </a:r>
          </a:p>
          <a:p>
            <a:r>
              <a:rPr lang="en-US" altLang="zh-CN" baseline="0" dirty="0" smtClean="0"/>
              <a:t>Future collider </a:t>
            </a:r>
            <a:r>
              <a:rPr lang="en-US" altLang="zh-CN" baseline="0" dirty="0" err="1" smtClean="0"/>
              <a:t>proejct</a:t>
            </a:r>
            <a:r>
              <a:rPr lang="en-US" altLang="zh-CN" baseline="0" dirty="0" smtClean="0"/>
              <a:t> post BEPCII and BESIII</a:t>
            </a:r>
          </a:p>
          <a:p>
            <a:r>
              <a:rPr lang="en-US" altLang="zh-CN" baseline="0" dirty="0" smtClean="0"/>
              <a:t>High intensity Electron Positron accelerator (HIEPA) is one of the options.</a:t>
            </a:r>
          </a:p>
          <a:p>
            <a:r>
              <a:rPr lang="en-US" altLang="zh-CN" baseline="0" dirty="0" smtClean="0"/>
              <a:t>HIEPA facility can be serviced  as a collider machine,</a:t>
            </a:r>
          </a:p>
          <a:p>
            <a:r>
              <a:rPr lang="en-US" altLang="zh-CN" baseline="0" dirty="0" smtClean="0"/>
              <a:t>Which provide peak </a:t>
            </a:r>
            <a:r>
              <a:rPr lang="en-US" altLang="zh-CN" baseline="0" dirty="0" err="1" smtClean="0"/>
              <a:t>lumin</a:t>
            </a:r>
            <a:r>
              <a:rPr lang="en-US" altLang="zh-CN" baseline="0" dirty="0" smtClean="0"/>
              <a:t>…..</a:t>
            </a:r>
          </a:p>
          <a:p>
            <a:r>
              <a:rPr lang="en-US" altLang="zh-CN" baseline="0" dirty="0" smtClean="0"/>
              <a:t>The energy range from 2-7Gev, polarization available on one beam </a:t>
            </a:r>
          </a:p>
          <a:p>
            <a:r>
              <a:rPr lang="en-US" altLang="zh-CN" baseline="0" dirty="0" smtClean="0"/>
              <a:t>And the </a:t>
            </a:r>
            <a:r>
              <a:rPr lang="en-US" altLang="zh-CN" baseline="0" dirty="0" err="1" smtClean="0"/>
              <a:t>symmertic</a:t>
            </a:r>
            <a:r>
              <a:rPr lang="en-US" altLang="zh-CN" baseline="0" dirty="0" smtClean="0"/>
              <a:t> machine with low currents and crabbed </a:t>
            </a:r>
            <a:r>
              <a:rPr lang="en-US" altLang="zh-CN" baseline="0" dirty="0" err="1" smtClean="0"/>
              <a:t>saist</a:t>
            </a:r>
            <a:r>
              <a:rPr lang="en-US" altLang="zh-CN" baseline="0" dirty="0" smtClean="0"/>
              <a:t> solution for the </a:t>
            </a:r>
            <a:r>
              <a:rPr lang="en-US" altLang="zh-CN" baseline="0" dirty="0" err="1" smtClean="0"/>
              <a:t>interation</a:t>
            </a:r>
            <a:r>
              <a:rPr lang="en-US" altLang="zh-CN" baseline="0" dirty="0" smtClean="0"/>
              <a:t>….</a:t>
            </a:r>
          </a:p>
          <a:p>
            <a:r>
              <a:rPr lang="en-US" altLang="zh-CN" baseline="0" dirty="0" smtClean="0"/>
              <a:t>It also can </a:t>
            </a:r>
          </a:p>
        </p:txBody>
      </p:sp>
      <p:sp>
        <p:nvSpPr>
          <p:cNvPr id="4" name="灯片编号占位符 3"/>
          <p:cNvSpPr>
            <a:spLocks noGrp="1"/>
          </p:cNvSpPr>
          <p:nvPr>
            <p:ph type="sldNum" sz="quarter" idx="10"/>
          </p:nvPr>
        </p:nvSpPr>
        <p:spPr/>
        <p:txBody>
          <a:bodyPr/>
          <a:lstStyle/>
          <a:p>
            <a:fld id="{95512964-9D25-F140-BCE5-41B8A8543C54}" type="slidenum">
              <a:rPr lang="en-US" smtClean="0"/>
              <a:t>7</a:t>
            </a:fld>
            <a:endParaRPr lang="en-US"/>
          </a:p>
        </p:txBody>
      </p:sp>
    </p:spTree>
    <p:extLst>
      <p:ext uri="{BB962C8B-B14F-4D97-AF65-F5344CB8AC3E}">
        <p14:creationId xmlns:p14="http://schemas.microsoft.com/office/powerpoint/2010/main" val="3816452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8</a:t>
            </a:fld>
            <a:endParaRPr lang="en-US"/>
          </a:p>
        </p:txBody>
      </p:sp>
    </p:spTree>
    <p:extLst>
      <p:ext uri="{BB962C8B-B14F-4D97-AF65-F5344CB8AC3E}">
        <p14:creationId xmlns:p14="http://schemas.microsoft.com/office/powerpoint/2010/main" val="1218543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γ</a:t>
            </a:r>
            <a:r>
              <a:rPr lang="zh-CN" altLang="zh-CN" sz="1200" kern="1200" dirty="0" smtClean="0">
                <a:solidFill>
                  <a:schemeClr val="tx1"/>
                </a:solidFill>
                <a:effectLst/>
                <a:latin typeface="+mn-lt"/>
                <a:ea typeface="+mn-ea"/>
                <a:cs typeface="+mn-cs"/>
              </a:rPr>
              <a:t>为相对能量，</a:t>
            </a:r>
            <a:r>
              <a:rPr lang="en-US" altLang="zh-CN" sz="1200" kern="1200" dirty="0" err="1" smtClean="0">
                <a:solidFill>
                  <a:schemeClr val="tx1"/>
                </a:solidFill>
                <a:effectLst/>
                <a:latin typeface="+mn-lt"/>
                <a:ea typeface="+mn-ea"/>
                <a:cs typeface="+mn-cs"/>
              </a:rPr>
              <a:t>n</a:t>
            </a:r>
            <a:r>
              <a:rPr lang="en-US" altLang="zh-CN" sz="1200" kern="1200" baseline="-25000" dirty="0" err="1" smtClean="0">
                <a:solidFill>
                  <a:schemeClr val="tx1"/>
                </a:solidFill>
                <a:effectLst/>
                <a:latin typeface="+mn-lt"/>
                <a:ea typeface="+mn-ea"/>
                <a:cs typeface="+mn-cs"/>
              </a:rPr>
              <a:t>b</a:t>
            </a:r>
            <a:r>
              <a:rPr lang="zh-CN" altLang="zh-CN" sz="1200" kern="1200" dirty="0" smtClean="0">
                <a:solidFill>
                  <a:schemeClr val="tx1"/>
                </a:solidFill>
                <a:effectLst/>
                <a:latin typeface="+mn-lt"/>
                <a:ea typeface="+mn-ea"/>
                <a:cs typeface="+mn-cs"/>
              </a:rPr>
              <a:t>为束团数，</a:t>
            </a:r>
            <a:r>
              <a:rPr lang="en-US" altLang="zh-CN" sz="1200" kern="1200" dirty="0" err="1" smtClean="0">
                <a:solidFill>
                  <a:schemeClr val="tx1"/>
                </a:solidFill>
                <a:effectLst/>
                <a:latin typeface="+mn-lt"/>
                <a:ea typeface="+mn-ea"/>
                <a:cs typeface="+mn-cs"/>
              </a:rPr>
              <a:t>I</a:t>
            </a:r>
            <a:r>
              <a:rPr lang="en-US" altLang="zh-CN" sz="1200" kern="1200" baseline="-25000" dirty="0" err="1" smtClean="0">
                <a:solidFill>
                  <a:schemeClr val="tx1"/>
                </a:solidFill>
                <a:effectLst/>
                <a:latin typeface="+mn-lt"/>
                <a:ea typeface="+mn-ea"/>
                <a:cs typeface="+mn-cs"/>
              </a:rPr>
              <a:t>b</a:t>
            </a:r>
            <a:r>
              <a:rPr lang="zh-CN" altLang="zh-CN" sz="1200" kern="1200" dirty="0" smtClean="0">
                <a:solidFill>
                  <a:schemeClr val="tx1"/>
                </a:solidFill>
                <a:effectLst/>
                <a:latin typeface="+mn-lt"/>
                <a:ea typeface="+mn-ea"/>
                <a:cs typeface="+mn-cs"/>
              </a:rPr>
              <a:t>为单束团流强，ξ</a:t>
            </a:r>
            <a:r>
              <a:rPr lang="en-US" altLang="zh-CN" sz="1200" kern="1200" baseline="-25000" dirty="0" smtClean="0">
                <a:solidFill>
                  <a:schemeClr val="tx1"/>
                </a:solidFill>
                <a:effectLst/>
                <a:latin typeface="+mn-lt"/>
                <a:ea typeface="+mn-ea"/>
                <a:cs typeface="+mn-cs"/>
              </a:rPr>
              <a:t>y</a:t>
            </a:r>
            <a:r>
              <a:rPr lang="zh-CN" altLang="zh-CN" sz="1200" kern="1200" dirty="0" smtClean="0">
                <a:solidFill>
                  <a:schemeClr val="tx1"/>
                </a:solidFill>
                <a:effectLst/>
                <a:latin typeface="+mn-lt"/>
                <a:ea typeface="+mn-ea"/>
                <a:cs typeface="+mn-cs"/>
              </a:rPr>
              <a:t>为垂直方向束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束效应参数，</a:t>
            </a:r>
            <a:r>
              <a:rPr lang="en-US" altLang="zh-CN" sz="1200" kern="1200" dirty="0" smtClean="0">
                <a:solidFill>
                  <a:schemeClr val="tx1"/>
                </a:solidFill>
                <a:effectLst/>
                <a:latin typeface="+mn-lt"/>
                <a:ea typeface="+mn-ea"/>
                <a:cs typeface="+mn-cs"/>
              </a:rPr>
              <a:t>H</a:t>
            </a:r>
            <a:r>
              <a:rPr lang="zh-CN" altLang="zh-CN" sz="1200" kern="1200" dirty="0" smtClean="0">
                <a:solidFill>
                  <a:schemeClr val="tx1"/>
                </a:solidFill>
                <a:effectLst/>
                <a:latin typeface="+mn-lt"/>
                <a:ea typeface="+mn-ea"/>
                <a:cs typeface="+mn-cs"/>
              </a:rPr>
              <a:t>为因包络函数</a:t>
            </a:r>
            <a:r>
              <a:rPr lang="en-US" altLang="zh-CN" sz="1200" kern="1200" dirty="0" smtClean="0">
                <a:solidFill>
                  <a:schemeClr val="tx1"/>
                </a:solidFill>
                <a:effectLst/>
                <a:latin typeface="+mn-lt"/>
                <a:ea typeface="+mn-ea"/>
                <a:cs typeface="+mn-cs"/>
              </a:rPr>
              <a:t>β</a:t>
            </a:r>
            <a:r>
              <a:rPr lang="zh-CN" altLang="zh-CN" sz="1200" kern="1200" dirty="0" smtClean="0">
                <a:solidFill>
                  <a:schemeClr val="tx1"/>
                </a:solidFill>
                <a:effectLst/>
                <a:latin typeface="+mn-lt"/>
                <a:ea typeface="+mn-ea"/>
                <a:cs typeface="+mn-cs"/>
              </a:rPr>
              <a:t>沿束团变化导致的亮度限制参数即</a:t>
            </a:r>
            <a:r>
              <a:rPr lang="en-US" altLang="zh-CN" sz="1200" kern="1200" dirty="0" err="1" smtClean="0">
                <a:solidFill>
                  <a:schemeClr val="tx1"/>
                </a:solidFill>
                <a:effectLst/>
                <a:latin typeface="+mn-lt"/>
                <a:ea typeface="+mn-ea"/>
                <a:cs typeface="+mn-cs"/>
              </a:rPr>
              <a:t>Hourlass</a:t>
            </a:r>
            <a:r>
              <a:rPr lang="zh-CN" altLang="zh-CN" sz="1200" kern="1200" dirty="0" smtClean="0">
                <a:solidFill>
                  <a:schemeClr val="tx1"/>
                </a:solidFill>
                <a:effectLst/>
                <a:latin typeface="+mn-lt"/>
                <a:ea typeface="+mn-ea"/>
                <a:cs typeface="+mn-cs"/>
              </a:rPr>
              <a:t>因数。从式</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中可以看出，对于在给定能量上优化的对撞机，对撞亮度与流强、垂直方向束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束效应参数、</a:t>
            </a:r>
            <a:r>
              <a:rPr lang="en-US" altLang="zh-CN" sz="1200" kern="1200" dirty="0" smtClean="0">
                <a:solidFill>
                  <a:schemeClr val="tx1"/>
                </a:solidFill>
                <a:effectLst/>
                <a:latin typeface="+mn-lt"/>
                <a:ea typeface="+mn-ea"/>
                <a:cs typeface="+mn-cs"/>
              </a:rPr>
              <a:t>Hourglass</a:t>
            </a:r>
            <a:r>
              <a:rPr lang="zh-CN" altLang="zh-CN" sz="1200" kern="1200" dirty="0" smtClean="0">
                <a:solidFill>
                  <a:schemeClr val="tx1"/>
                </a:solidFill>
                <a:effectLst/>
                <a:latin typeface="+mn-lt"/>
                <a:ea typeface="+mn-ea"/>
                <a:cs typeface="+mn-cs"/>
              </a:rPr>
              <a:t>效应参数成正比，与垂直方向包络函数数值成反比</a:t>
            </a:r>
            <a:endParaRPr lang="en-US" altLang="zh-CN" sz="1200" kern="1200" dirty="0" smtClean="0">
              <a:solidFill>
                <a:schemeClr val="tx1"/>
              </a:solidFill>
              <a:effectLst/>
              <a:latin typeface="+mn-lt"/>
              <a:ea typeface="+mn-ea"/>
              <a:cs typeface="+mn-cs"/>
            </a:endParaRPr>
          </a:p>
          <a:p>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集体效应：</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流强较强、束团尺寸较小而数量较多、能量较低，是</a:t>
            </a:r>
            <a:r>
              <a:rPr lang="en-US" altLang="zh-CN" sz="1200" kern="1200" dirty="0" smtClean="0">
                <a:solidFill>
                  <a:schemeClr val="tx1"/>
                </a:solidFill>
                <a:effectLst/>
                <a:latin typeface="+mn-lt"/>
                <a:ea typeface="+mn-ea"/>
                <a:cs typeface="+mn-cs"/>
              </a:rPr>
              <a:t>HIEPA</a:t>
            </a:r>
            <a:r>
              <a:rPr lang="zh-CN" altLang="zh-CN" sz="1200" kern="1200" dirty="0" smtClean="0">
                <a:solidFill>
                  <a:schemeClr val="tx1"/>
                </a:solidFill>
                <a:effectLst/>
                <a:latin typeface="+mn-lt"/>
                <a:ea typeface="+mn-ea"/>
                <a:cs typeface="+mn-cs"/>
              </a:rPr>
              <a:t>束流的三大特征，由此导致束流集体效应十分严重</a:t>
            </a:r>
            <a:r>
              <a:rPr lang="zh-CN" altLang="en-US"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束流不稳定性主要由尾场导致。严重的束流集体效应将引发粒子振荡频率改变、束流发射度增长、</a:t>
            </a:r>
            <a:r>
              <a:rPr lang="zh-CN" altLang="en-US" sz="1200" kern="1200" dirty="0" smtClean="0">
                <a:solidFill>
                  <a:schemeClr val="tx1"/>
                </a:solidFill>
                <a:effectLst/>
                <a:latin typeface="+mn-lt"/>
                <a:ea typeface="+mn-ea"/>
                <a:cs typeface="+mn-cs"/>
              </a:rPr>
              <a:t>束流</a:t>
            </a:r>
            <a:r>
              <a:rPr lang="zh-CN" altLang="zh-CN" sz="1200" kern="1200" dirty="0" smtClean="0">
                <a:solidFill>
                  <a:schemeClr val="tx1"/>
                </a:solidFill>
                <a:effectLst/>
                <a:latin typeface="+mn-lt"/>
                <a:ea typeface="+mn-ea"/>
                <a:cs typeface="+mn-cs"/>
              </a:rPr>
              <a:t>寿命下降</a:t>
            </a:r>
            <a:r>
              <a:rPr lang="zh-CN" altLang="en-US" sz="1200" kern="1200" dirty="0" smtClean="0">
                <a:solidFill>
                  <a:schemeClr val="tx1"/>
                </a:solidFill>
                <a:effectLst/>
                <a:latin typeface="+mn-lt"/>
                <a:ea typeface="+mn-ea"/>
                <a:cs typeface="+mn-cs"/>
              </a:rPr>
              <a:t>、束流品质降低以及</a:t>
            </a:r>
            <a:r>
              <a:rPr lang="zh-CN" altLang="zh-CN" sz="1200" kern="1200" dirty="0" smtClean="0">
                <a:solidFill>
                  <a:schemeClr val="tx1"/>
                </a:solidFill>
                <a:effectLst/>
                <a:latin typeface="+mn-lt"/>
                <a:ea typeface="+mn-ea"/>
                <a:cs typeface="+mn-cs"/>
              </a:rPr>
              <a:t>束流不稳定等现象。</a:t>
            </a:r>
            <a:endParaRPr lang="en-US" altLang="zh-CN" sz="1200" kern="1200" dirty="0" smtClean="0">
              <a:solidFill>
                <a:schemeClr val="tx1"/>
              </a:solidFill>
              <a:effectLst/>
              <a:latin typeface="+mn-lt"/>
              <a:ea typeface="+mn-ea"/>
              <a:cs typeface="+mn-cs"/>
            </a:endParaRPr>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10</a:t>
            </a:fld>
            <a:endParaRPr lang="en-US"/>
          </a:p>
        </p:txBody>
      </p:sp>
    </p:spTree>
    <p:extLst>
      <p:ext uri="{BB962C8B-B14F-4D97-AF65-F5344CB8AC3E}">
        <p14:creationId xmlns:p14="http://schemas.microsoft.com/office/powerpoint/2010/main" val="2674722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 </a:t>
            </a:r>
            <a:r>
              <a:rPr lang="zh-CN" altLang="en-US" dirty="0" smtClean="0"/>
              <a:t>对撞机制：</a:t>
            </a:r>
            <a:endParaRPr lang="en-US" altLang="zh-CN" dirty="0" smtClean="0"/>
          </a:p>
          <a:p>
            <a:r>
              <a:rPr lang="en-US" altLang="zh-CN" dirty="0" smtClean="0"/>
              <a:t>Large</a:t>
            </a:r>
            <a:r>
              <a:rPr lang="en-US" altLang="zh-CN" baseline="0" dirty="0" smtClean="0"/>
              <a:t> </a:t>
            </a:r>
            <a:r>
              <a:rPr lang="en-US" altLang="zh-CN" baseline="0" dirty="0" err="1" smtClean="0"/>
              <a:t>Piwinski</a:t>
            </a:r>
            <a:r>
              <a:rPr lang="en-US" altLang="zh-CN" baseline="0" dirty="0" smtClean="0"/>
              <a:t> Angle</a:t>
            </a:r>
            <a:r>
              <a:rPr lang="zh-CN" altLang="en-US" baseline="0" dirty="0" smtClean="0"/>
              <a:t>，克服束团长度对</a:t>
            </a:r>
            <a:r>
              <a:rPr lang="en-US" altLang="zh-CN" baseline="0" dirty="0" smtClean="0"/>
              <a:t>β</a:t>
            </a:r>
            <a:r>
              <a:rPr lang="zh-CN" altLang="en-US" baseline="0" dirty="0" smtClean="0"/>
              <a:t>函数大小的限制，</a:t>
            </a:r>
            <a:r>
              <a:rPr lang="en-US" altLang="zh-CN" baseline="0" dirty="0" smtClean="0"/>
              <a:t>β</a:t>
            </a:r>
            <a:r>
              <a:rPr lang="zh-CN" altLang="en-US" baseline="0" dirty="0" smtClean="0"/>
              <a:t>函数可以压缩到很小；</a:t>
            </a:r>
            <a:endParaRPr lang="en-US" altLang="zh-CN" baseline="0" dirty="0" smtClean="0"/>
          </a:p>
          <a:p>
            <a:r>
              <a:rPr lang="en-US" altLang="zh-CN" baseline="0" dirty="0" smtClean="0"/>
              <a:t>Crab Waist</a:t>
            </a:r>
            <a:r>
              <a:rPr lang="zh-CN" altLang="en-US" baseline="0" dirty="0" smtClean="0"/>
              <a:t>，抑制引入的束</a:t>
            </a:r>
            <a:r>
              <a:rPr lang="en-US" altLang="zh-CN" baseline="0" dirty="0" smtClean="0"/>
              <a:t>-</a:t>
            </a:r>
            <a:r>
              <a:rPr lang="zh-CN" altLang="en-US" baseline="0" dirty="0" smtClean="0"/>
              <a:t>束共振效应</a:t>
            </a:r>
            <a:endParaRPr lang="en-US" altLang="zh-CN" dirty="0" smtClean="0"/>
          </a:p>
          <a:p>
            <a:endParaRPr lang="en-US" altLang="zh-CN" dirty="0" smtClean="0"/>
          </a:p>
          <a:p>
            <a:r>
              <a:rPr lang="en-US" altLang="zh-CN" dirty="0" smtClean="0"/>
              <a:t>2 </a:t>
            </a:r>
            <a:r>
              <a:rPr lang="zh-CN" altLang="en-US" dirty="0" smtClean="0"/>
              <a:t>束</a:t>
            </a:r>
            <a:r>
              <a:rPr lang="en-US" altLang="zh-CN" dirty="0" smtClean="0"/>
              <a:t>-</a:t>
            </a:r>
            <a:r>
              <a:rPr lang="zh-CN" altLang="en-US" dirty="0" smtClean="0"/>
              <a:t>束效应参数的优化：</a:t>
            </a:r>
            <a:endParaRPr lang="en-US" altLang="zh-CN" dirty="0" smtClean="0"/>
          </a:p>
          <a:p>
            <a:r>
              <a:rPr lang="zh-CN" altLang="zh-CN" sz="1200" kern="1200" dirty="0" smtClean="0">
                <a:solidFill>
                  <a:schemeClr val="tx1"/>
                </a:solidFill>
                <a:effectLst/>
                <a:latin typeface="+mn-lt"/>
                <a:ea typeface="+mn-ea"/>
                <a:cs typeface="+mn-cs"/>
              </a:rPr>
              <a:t>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束效应决定了对撞亮度的上限，束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束作用参数可以看做对撞的</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效率</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 CEPC</a:t>
            </a:r>
            <a:r>
              <a:rPr lang="zh-CN" altLang="zh-CN" sz="1200" kern="1200" dirty="0" smtClean="0">
                <a:solidFill>
                  <a:schemeClr val="tx1"/>
                </a:solidFill>
                <a:effectLst/>
                <a:latin typeface="+mn-lt"/>
                <a:ea typeface="+mn-ea"/>
                <a:cs typeface="+mn-cs"/>
              </a:rPr>
              <a:t>预估其垂直方向束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束效应参数约为</a:t>
            </a:r>
            <a:r>
              <a:rPr lang="en-US" altLang="zh-CN" sz="1200" kern="1200" dirty="0" smtClean="0">
                <a:solidFill>
                  <a:schemeClr val="tx1"/>
                </a:solidFill>
                <a:effectLst/>
                <a:latin typeface="+mn-lt"/>
                <a:ea typeface="+mn-ea"/>
                <a:cs typeface="+mn-cs"/>
              </a:rPr>
              <a:t>0.1</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BEPC II</a:t>
            </a:r>
            <a:r>
              <a:rPr lang="zh-CN" altLang="zh-CN" sz="1200" kern="1200" dirty="0" smtClean="0">
                <a:solidFill>
                  <a:schemeClr val="tx1"/>
                </a:solidFill>
                <a:effectLst/>
                <a:latin typeface="+mn-lt"/>
                <a:ea typeface="+mn-ea"/>
                <a:cs typeface="+mn-cs"/>
              </a:rPr>
              <a:t>进行理论设计时假定垂直方向束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束效应参数为</a:t>
            </a:r>
            <a:r>
              <a:rPr lang="en-US" altLang="zh-CN" sz="1200" kern="1200" dirty="0" smtClean="0">
                <a:solidFill>
                  <a:schemeClr val="tx1"/>
                </a:solidFill>
                <a:effectLst/>
                <a:latin typeface="+mn-lt"/>
                <a:ea typeface="+mn-ea"/>
                <a:cs typeface="+mn-cs"/>
              </a:rPr>
              <a:t>0.04</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HIEPA</a:t>
            </a:r>
            <a:r>
              <a:rPr lang="zh-CN" altLang="zh-CN" sz="1200" kern="1200" dirty="0" smtClean="0">
                <a:solidFill>
                  <a:schemeClr val="tx1"/>
                </a:solidFill>
                <a:effectLst/>
                <a:latin typeface="+mn-lt"/>
                <a:ea typeface="+mn-ea"/>
                <a:cs typeface="+mn-cs"/>
              </a:rPr>
              <a:t>采用大</a:t>
            </a:r>
            <a:r>
              <a:rPr lang="en-US" altLang="zh-CN" sz="1200" kern="1200" dirty="0" err="1" smtClean="0">
                <a:solidFill>
                  <a:schemeClr val="tx1"/>
                </a:solidFill>
                <a:effectLst/>
                <a:latin typeface="+mn-lt"/>
                <a:ea typeface="+mn-ea"/>
                <a:cs typeface="+mn-cs"/>
              </a:rPr>
              <a:t>Piwinski</a:t>
            </a:r>
            <a:r>
              <a:rPr lang="zh-CN" altLang="zh-CN" sz="1200" kern="1200" dirty="0" smtClean="0">
                <a:solidFill>
                  <a:schemeClr val="tx1"/>
                </a:solidFill>
                <a:effectLst/>
                <a:latin typeface="+mn-lt"/>
                <a:ea typeface="+mn-ea"/>
                <a:cs typeface="+mn-cs"/>
              </a:rPr>
              <a:t>角和</a:t>
            </a:r>
            <a:r>
              <a:rPr lang="en-US" altLang="zh-CN" sz="1200" kern="1200" dirty="0" smtClean="0">
                <a:solidFill>
                  <a:schemeClr val="tx1"/>
                </a:solidFill>
                <a:effectLst/>
                <a:latin typeface="+mn-lt"/>
                <a:ea typeface="+mn-ea"/>
                <a:cs typeface="+mn-cs"/>
              </a:rPr>
              <a:t>Crab Waist Scheme</a:t>
            </a:r>
            <a:r>
              <a:rPr lang="zh-CN" altLang="zh-CN" sz="1200" kern="1200" dirty="0" smtClean="0">
                <a:solidFill>
                  <a:schemeClr val="tx1"/>
                </a:solidFill>
                <a:effectLst/>
                <a:latin typeface="+mn-lt"/>
                <a:ea typeface="+mn-ea"/>
                <a:cs typeface="+mn-cs"/>
              </a:rPr>
              <a:t>的对撞机制，与现有的</a:t>
            </a:r>
            <a:r>
              <a:rPr lang="en-US" altLang="zh-CN" sz="1200" kern="1200" dirty="0" smtClean="0">
                <a:solidFill>
                  <a:schemeClr val="tx1"/>
                </a:solidFill>
                <a:effectLst/>
                <a:latin typeface="+mn-lt"/>
                <a:ea typeface="+mn-ea"/>
                <a:cs typeface="+mn-cs"/>
              </a:rPr>
              <a:t>BEPC II</a:t>
            </a:r>
            <a:r>
              <a:rPr lang="zh-CN" altLang="zh-CN" sz="1200" kern="1200" dirty="0" smtClean="0">
                <a:solidFill>
                  <a:schemeClr val="tx1"/>
                </a:solidFill>
                <a:effectLst/>
                <a:latin typeface="+mn-lt"/>
                <a:ea typeface="+mn-ea"/>
                <a:cs typeface="+mn-cs"/>
              </a:rPr>
              <a:t>、在研的</a:t>
            </a:r>
            <a:r>
              <a:rPr lang="en-US" altLang="zh-CN" sz="1200" kern="1200" dirty="0" smtClean="0">
                <a:solidFill>
                  <a:schemeClr val="tx1"/>
                </a:solidFill>
                <a:effectLst/>
                <a:latin typeface="+mn-lt"/>
                <a:ea typeface="+mn-ea"/>
                <a:cs typeface="+mn-cs"/>
              </a:rPr>
              <a:t>CEPC</a:t>
            </a:r>
            <a:r>
              <a:rPr lang="zh-CN" altLang="zh-CN" sz="1200" kern="1200" dirty="0" smtClean="0">
                <a:solidFill>
                  <a:schemeClr val="tx1"/>
                </a:solidFill>
                <a:effectLst/>
                <a:latin typeface="+mn-lt"/>
                <a:ea typeface="+mn-ea"/>
                <a:cs typeface="+mn-cs"/>
              </a:rPr>
              <a:t>都完全不同，因此需要对束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束效应参数的优化进行理论推导和计算机数值模拟，更深入地探索其优化方法。</a:t>
            </a:r>
          </a:p>
          <a:p>
            <a:endParaRPr lang="en-US" altLang="zh-CN" dirty="0" smtClean="0"/>
          </a:p>
          <a:p>
            <a:r>
              <a:rPr lang="en-US" altLang="zh-CN" dirty="0" smtClean="0"/>
              <a:t>3</a:t>
            </a:r>
            <a:r>
              <a:rPr lang="en-US" altLang="zh-CN" baseline="0" dirty="0" smtClean="0"/>
              <a:t> </a:t>
            </a:r>
            <a:r>
              <a:rPr lang="en-US" altLang="zh-CN" dirty="0" smtClean="0"/>
              <a:t> </a:t>
            </a:r>
            <a:r>
              <a:rPr lang="zh-CN" altLang="en-US" dirty="0" smtClean="0"/>
              <a:t>总体布局：</a:t>
            </a:r>
            <a:endParaRPr lang="en-US" altLang="zh-CN" dirty="0" smtClean="0"/>
          </a:p>
          <a:p>
            <a:r>
              <a:rPr lang="zh-CN" altLang="zh-CN" sz="1200" kern="1200" dirty="0" smtClean="0">
                <a:solidFill>
                  <a:schemeClr val="tx1"/>
                </a:solidFill>
                <a:effectLst/>
                <a:latin typeface="+mn-lt"/>
                <a:ea typeface="+mn-ea"/>
                <a:cs typeface="+mn-cs"/>
              </a:rPr>
              <a:t>对撞机为双环完全对称结构，电子、正电子束流能量相等，全环只有一个对撞点</a:t>
            </a:r>
            <a:r>
              <a:rPr lang="en-US" altLang="zh-CN" sz="1200" kern="1200" dirty="0" smtClean="0">
                <a:solidFill>
                  <a:schemeClr val="tx1"/>
                </a:solidFill>
                <a:effectLst/>
                <a:latin typeface="+mn-lt"/>
                <a:ea typeface="+mn-ea"/>
                <a:cs typeface="+mn-cs"/>
              </a:rPr>
              <a:t>(Interaction Point, IP)</a:t>
            </a:r>
            <a:r>
              <a:rPr lang="zh-CN" altLang="zh-CN" sz="1200" kern="1200" dirty="0" smtClean="0">
                <a:solidFill>
                  <a:schemeClr val="tx1"/>
                </a:solidFill>
                <a:effectLst/>
                <a:latin typeface="+mn-lt"/>
                <a:ea typeface="+mn-ea"/>
                <a:cs typeface="+mn-cs"/>
              </a:rPr>
              <a:t>。设置两个长直线节，分别作为对撞区和注入区使用，另外设置多个直线节用于安装</a:t>
            </a:r>
            <a:r>
              <a:rPr lang="en-US" altLang="zh-CN" sz="1200" kern="1200" dirty="0" smtClean="0">
                <a:solidFill>
                  <a:schemeClr val="tx1"/>
                </a:solidFill>
                <a:effectLst/>
                <a:latin typeface="+mn-lt"/>
                <a:ea typeface="+mn-ea"/>
                <a:cs typeface="+mn-cs"/>
              </a:rPr>
              <a:t>Damping Wiggler</a:t>
            </a:r>
            <a:r>
              <a:rPr lang="zh-CN" altLang="zh-CN" sz="1200" kern="1200" dirty="0" smtClean="0">
                <a:solidFill>
                  <a:schemeClr val="tx1"/>
                </a:solidFill>
                <a:effectLst/>
                <a:latin typeface="+mn-lt"/>
                <a:ea typeface="+mn-ea"/>
                <a:cs typeface="+mn-cs"/>
              </a:rPr>
              <a:t>等。为了能同时加速正负电子并且避免对磁铁和电源极性的变换引起的操作复杂度，电子和正电子的注入器各自独立，且只有正电子经过阻尼环。</a:t>
            </a:r>
            <a:endParaRPr lang="en-US" altLang="zh-CN" sz="1200" kern="1200" dirty="0" smtClean="0">
              <a:solidFill>
                <a:schemeClr val="tx1"/>
              </a:solidFill>
              <a:effectLst/>
              <a:latin typeface="+mn-lt"/>
              <a:ea typeface="+mn-ea"/>
              <a:cs typeface="+mn-cs"/>
            </a:endParaRPr>
          </a:p>
          <a:p>
            <a:endParaRPr lang="en-US" altLang="zh-CN" dirty="0" smtClean="0"/>
          </a:p>
          <a:p>
            <a:pPr lvl="0"/>
            <a:r>
              <a:rPr lang="en-US" altLang="zh-CN" sz="1200" kern="1200" dirty="0" smtClean="0">
                <a:solidFill>
                  <a:schemeClr val="tx1"/>
                </a:solidFill>
                <a:effectLst/>
                <a:latin typeface="+mn-lt"/>
                <a:ea typeface="+mn-ea"/>
                <a:cs typeface="+mn-cs"/>
              </a:rPr>
              <a:t>4 </a:t>
            </a:r>
            <a:r>
              <a:rPr lang="zh-CN" altLang="zh-CN" sz="1200" kern="1200" dirty="0" smtClean="0">
                <a:solidFill>
                  <a:schemeClr val="tx1"/>
                </a:solidFill>
                <a:effectLst/>
                <a:latin typeface="+mn-lt"/>
                <a:ea typeface="+mn-ea"/>
                <a:cs typeface="+mn-cs"/>
              </a:rPr>
              <a:t>聚焦结构</a:t>
            </a:r>
            <a:r>
              <a:rPr lang="en-US" altLang="zh-CN" sz="1200" kern="1200" dirty="0" smtClean="0">
                <a:solidFill>
                  <a:schemeClr val="tx1"/>
                </a:solidFill>
                <a:effectLst/>
                <a:latin typeface="+mn-lt"/>
                <a:ea typeface="+mn-ea"/>
                <a:cs typeface="+mn-cs"/>
              </a:rPr>
              <a:t>(Lattice)</a:t>
            </a:r>
            <a:r>
              <a:rPr lang="zh-CN" altLang="zh-CN" sz="1200" kern="1200" dirty="0" smtClean="0">
                <a:solidFill>
                  <a:schemeClr val="tx1"/>
                </a:solidFill>
                <a:effectLst/>
                <a:latin typeface="+mn-lt"/>
                <a:ea typeface="+mn-ea"/>
                <a:cs typeface="+mn-cs"/>
              </a:rPr>
              <a:t>设计与单粒子动力学优化</a:t>
            </a:r>
          </a:p>
          <a:p>
            <a:r>
              <a:rPr lang="en-US" altLang="zh-CN" sz="1200" kern="1200" dirty="0" smtClean="0">
                <a:solidFill>
                  <a:schemeClr val="tx1"/>
                </a:solidFill>
                <a:effectLst/>
                <a:latin typeface="+mn-lt"/>
                <a:ea typeface="+mn-ea"/>
                <a:cs typeface="+mn-cs"/>
              </a:rPr>
              <a:t>HIEPA</a:t>
            </a:r>
            <a:r>
              <a:rPr lang="zh-CN" altLang="zh-CN" sz="1200" kern="1200" dirty="0" smtClean="0">
                <a:solidFill>
                  <a:schemeClr val="tx1"/>
                </a:solidFill>
                <a:effectLst/>
                <a:latin typeface="+mn-lt"/>
                <a:ea typeface="+mn-ea"/>
                <a:cs typeface="+mn-cs"/>
              </a:rPr>
              <a:t>加速器采用模块化设计，设计对撞区时先假设</a:t>
            </a:r>
            <a:r>
              <a:rPr lang="en-US" altLang="zh-CN" sz="1200" kern="1200" dirty="0" err="1" smtClean="0">
                <a:solidFill>
                  <a:schemeClr val="tx1"/>
                </a:solidFill>
                <a:effectLst/>
                <a:latin typeface="+mn-lt"/>
                <a:ea typeface="+mn-ea"/>
                <a:cs typeface="+mn-cs"/>
              </a:rPr>
              <a:t>twiss</a:t>
            </a:r>
            <a:r>
              <a:rPr lang="zh-CN" altLang="zh-CN" sz="1200" kern="1200" dirty="0" smtClean="0">
                <a:solidFill>
                  <a:schemeClr val="tx1"/>
                </a:solidFill>
                <a:effectLst/>
                <a:latin typeface="+mn-lt"/>
                <a:ea typeface="+mn-ea"/>
                <a:cs typeface="+mn-cs"/>
              </a:rPr>
              <a:t>参数为周期解，分别优化对撞区和弧区（</a:t>
            </a:r>
            <a:r>
              <a:rPr lang="en-US" altLang="zh-CN" sz="1200" kern="1200" dirty="0" smtClean="0">
                <a:solidFill>
                  <a:schemeClr val="tx1"/>
                </a:solidFill>
                <a:effectLst/>
                <a:latin typeface="+mn-lt"/>
                <a:ea typeface="+mn-ea"/>
                <a:cs typeface="+mn-cs"/>
              </a:rPr>
              <a:t>Arc</a:t>
            </a:r>
            <a:r>
              <a:rPr lang="zh-CN" altLang="zh-CN" sz="1200" kern="1200" dirty="0" smtClean="0">
                <a:solidFill>
                  <a:schemeClr val="tx1"/>
                </a:solidFill>
                <a:effectLst/>
                <a:latin typeface="+mn-lt"/>
                <a:ea typeface="+mn-ea"/>
                <a:cs typeface="+mn-cs"/>
              </a:rPr>
              <a:t>）后，再进行全局优化。</a:t>
            </a:r>
          </a:p>
          <a:p>
            <a:r>
              <a:rPr lang="zh-CN" altLang="zh-CN" sz="1200" kern="1200" dirty="0" smtClean="0">
                <a:solidFill>
                  <a:schemeClr val="tx1"/>
                </a:solidFill>
                <a:effectLst/>
                <a:latin typeface="+mn-lt"/>
                <a:ea typeface="+mn-ea"/>
                <a:cs typeface="+mn-cs"/>
              </a:rPr>
              <a:t>对撞区的设计主要是通过超强聚焦磁铁如四极铁、六极铁和螺旋管的排布实现对束团的压缩。超强聚焦将引入较严重的非线性，对撞区同时应进行对聚焦的非线性补偿与优化，从而提供足够的动力学孔径与动量孔径并补偿束流扰动等。除此之外，聚焦系统与探测器位于同一位置，因此还应考虑与探测器的接口，例如部件尺寸、束流引入的背景噪声因素等。需要对整个聚焦系统进行精细的设计计算，给出各磁铁的物理参数（磁场强度、磁场梯度、多极场分量等），并综合考虑探测器部分所提出的要求和限制，以确保聚焦后的束流能够满足对撞实验的要求。</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除了对撞区本地补偿外，为了压缩包络函数，还需要对整个</a:t>
            </a:r>
            <a:r>
              <a:rPr lang="en-US" altLang="zh-CN" sz="1200" kern="1200" dirty="0" smtClean="0">
                <a:solidFill>
                  <a:schemeClr val="tx1"/>
                </a:solidFill>
                <a:effectLst/>
                <a:latin typeface="+mn-lt"/>
                <a:ea typeface="+mn-ea"/>
                <a:cs typeface="+mn-cs"/>
              </a:rPr>
              <a:t>Lattice</a:t>
            </a:r>
            <a:r>
              <a:rPr lang="zh-CN" altLang="zh-CN" sz="1200" kern="1200" dirty="0" smtClean="0">
                <a:solidFill>
                  <a:schemeClr val="tx1"/>
                </a:solidFill>
                <a:effectLst/>
                <a:latin typeface="+mn-lt"/>
                <a:ea typeface="+mn-ea"/>
                <a:cs typeface="+mn-cs"/>
              </a:rPr>
              <a:t>进行动力学优化。超强聚焦需要引入强的非线性补偿，而且对撞区的</a:t>
            </a:r>
            <a:r>
              <a:rPr lang="en-US" altLang="zh-CN" sz="1200" kern="1200" dirty="0" smtClean="0">
                <a:solidFill>
                  <a:schemeClr val="tx1"/>
                </a:solidFill>
                <a:effectLst/>
                <a:latin typeface="+mn-lt"/>
                <a:ea typeface="+mn-ea"/>
                <a:cs typeface="+mn-cs"/>
              </a:rPr>
              <a:t>β</a:t>
            </a:r>
            <a:r>
              <a:rPr lang="zh-CN" altLang="zh-CN" sz="1200" kern="1200" dirty="0" smtClean="0">
                <a:solidFill>
                  <a:schemeClr val="tx1"/>
                </a:solidFill>
                <a:effectLst/>
                <a:latin typeface="+mn-lt"/>
                <a:ea typeface="+mn-ea"/>
                <a:cs typeface="+mn-cs"/>
              </a:rPr>
              <a:t>函数变化剧烈，磁铁的边缘场效应很强，这些都使得优化难度显著提升。</a:t>
            </a: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a:p>
            <a:r>
              <a:rPr lang="en-US" altLang="zh-CN" dirty="0" smtClean="0"/>
              <a:t>5 </a:t>
            </a:r>
            <a:r>
              <a:rPr lang="zh-CN" altLang="en-US" dirty="0" smtClean="0"/>
              <a:t>集体效应</a:t>
            </a:r>
            <a:endParaRPr lang="en-US" altLang="zh-CN" dirty="0" smtClean="0"/>
          </a:p>
          <a:p>
            <a:r>
              <a:rPr lang="zh-CN" altLang="zh-CN" sz="1200" kern="1200" dirty="0" smtClean="0">
                <a:solidFill>
                  <a:schemeClr val="tx1"/>
                </a:solidFill>
                <a:effectLst/>
                <a:latin typeface="+mn-lt"/>
                <a:ea typeface="+mn-ea"/>
                <a:cs typeface="+mn-cs"/>
              </a:rPr>
              <a:t>束流不稳定性主要由尾场导致。严重的束流集体效应将引发粒子振荡频率改变、束流发射度增长、寿命下降以至束流不稳定等现象。下一代对撞机中，</a:t>
            </a:r>
            <a:r>
              <a:rPr lang="en-US" altLang="zh-CN" sz="1200" kern="1200" dirty="0" smtClean="0">
                <a:solidFill>
                  <a:schemeClr val="tx1"/>
                </a:solidFill>
                <a:effectLst/>
                <a:latin typeface="+mn-lt"/>
                <a:ea typeface="+mn-ea"/>
                <a:cs typeface="+mn-cs"/>
              </a:rPr>
              <a:t>B</a:t>
            </a:r>
            <a:r>
              <a:rPr lang="zh-CN" altLang="zh-CN" sz="1200" kern="1200" dirty="0" smtClean="0">
                <a:solidFill>
                  <a:schemeClr val="tx1"/>
                </a:solidFill>
                <a:effectLst/>
                <a:latin typeface="+mn-lt"/>
                <a:ea typeface="+mn-ea"/>
                <a:cs typeface="+mn-cs"/>
              </a:rPr>
              <a:t>工厂能量高于韬</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粲工厂，</a:t>
            </a:r>
            <a:r>
              <a:rPr lang="en-US" altLang="zh-CN" sz="1200" kern="1200" dirty="0" smtClean="0">
                <a:solidFill>
                  <a:schemeClr val="tx1"/>
                </a:solidFill>
                <a:effectLst/>
                <a:latin typeface="+mn-lt"/>
                <a:ea typeface="+mn-ea"/>
                <a:cs typeface="+mn-cs"/>
              </a:rPr>
              <a:t>Higgs</a:t>
            </a:r>
            <a:r>
              <a:rPr lang="zh-CN" altLang="zh-CN" sz="1200" kern="1200" dirty="0" smtClean="0">
                <a:solidFill>
                  <a:schemeClr val="tx1"/>
                </a:solidFill>
                <a:effectLst/>
                <a:latin typeface="+mn-lt"/>
                <a:ea typeface="+mn-ea"/>
                <a:cs typeface="+mn-cs"/>
              </a:rPr>
              <a:t>工厂束流能量则接近韬</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粲工厂的</a:t>
            </a:r>
            <a:r>
              <a:rPr lang="en-US" altLang="zh-CN" sz="1200" kern="1200" dirty="0" smtClean="0">
                <a:solidFill>
                  <a:schemeClr val="tx1"/>
                </a:solidFill>
                <a:effectLst/>
                <a:latin typeface="+mn-lt"/>
                <a:ea typeface="+mn-ea"/>
                <a:cs typeface="+mn-cs"/>
              </a:rPr>
              <a:t>100</a:t>
            </a:r>
            <a:r>
              <a:rPr lang="zh-CN" altLang="zh-CN" sz="1200" kern="1200" dirty="0" smtClean="0">
                <a:solidFill>
                  <a:schemeClr val="tx1"/>
                </a:solidFill>
                <a:effectLst/>
                <a:latin typeface="+mn-lt"/>
                <a:ea typeface="+mn-ea"/>
                <a:cs typeface="+mn-cs"/>
              </a:rPr>
              <a:t>倍；</a:t>
            </a:r>
            <a:r>
              <a:rPr lang="en-US" altLang="zh-CN" sz="1200" kern="1200" dirty="0" smtClean="0">
                <a:solidFill>
                  <a:schemeClr val="tx1"/>
                </a:solidFill>
                <a:effectLst/>
                <a:latin typeface="+mn-lt"/>
                <a:ea typeface="+mn-ea"/>
                <a:cs typeface="+mn-cs"/>
              </a:rPr>
              <a:t>CEPC</a:t>
            </a:r>
            <a:r>
              <a:rPr lang="zh-CN" altLang="zh-CN" sz="1200" kern="1200" dirty="0" smtClean="0">
                <a:solidFill>
                  <a:schemeClr val="tx1"/>
                </a:solidFill>
                <a:effectLst/>
                <a:latin typeface="+mn-lt"/>
                <a:ea typeface="+mn-ea"/>
                <a:cs typeface="+mn-cs"/>
              </a:rPr>
              <a:t>的流强约</a:t>
            </a:r>
            <a:r>
              <a:rPr lang="en-US" altLang="zh-CN" sz="1200" kern="1200" dirty="0" smtClean="0">
                <a:solidFill>
                  <a:schemeClr val="tx1"/>
                </a:solidFill>
                <a:effectLst/>
                <a:latin typeface="+mn-lt"/>
                <a:ea typeface="+mn-ea"/>
                <a:cs typeface="+mn-cs"/>
              </a:rPr>
              <a:t>16.6mA</a:t>
            </a:r>
            <a:r>
              <a:rPr lang="zh-CN" altLang="zh-CN" sz="1200" kern="1200" dirty="0" smtClean="0">
                <a:solidFill>
                  <a:schemeClr val="tx1"/>
                </a:solidFill>
                <a:effectLst/>
                <a:latin typeface="+mn-lt"/>
                <a:ea typeface="+mn-ea"/>
                <a:cs typeface="+mn-cs"/>
              </a:rPr>
              <a:t>量级，</a:t>
            </a:r>
            <a:r>
              <a:rPr lang="en-US" altLang="zh-CN" sz="1200" kern="1200" dirty="0" smtClean="0">
                <a:solidFill>
                  <a:schemeClr val="tx1"/>
                </a:solidFill>
                <a:effectLst/>
                <a:latin typeface="+mn-lt"/>
                <a:ea typeface="+mn-ea"/>
                <a:cs typeface="+mn-cs"/>
              </a:rPr>
              <a:t>HIEPA</a:t>
            </a:r>
            <a:r>
              <a:rPr lang="zh-CN" altLang="zh-CN" sz="1200" kern="1200" dirty="0" smtClean="0">
                <a:solidFill>
                  <a:schemeClr val="tx1"/>
                </a:solidFill>
                <a:effectLst/>
                <a:latin typeface="+mn-lt"/>
                <a:ea typeface="+mn-ea"/>
                <a:cs typeface="+mn-cs"/>
              </a:rPr>
              <a:t>则为</a:t>
            </a:r>
            <a:r>
              <a:rPr lang="en-US" altLang="zh-CN" sz="1200" kern="1200" dirty="0" smtClean="0">
                <a:solidFill>
                  <a:schemeClr val="tx1"/>
                </a:solidFill>
                <a:effectLst/>
                <a:latin typeface="+mn-lt"/>
                <a:ea typeface="+mn-ea"/>
                <a:cs typeface="+mn-cs"/>
              </a:rPr>
              <a:t>2A</a:t>
            </a:r>
            <a:r>
              <a:rPr lang="zh-CN" altLang="zh-CN" sz="1200" kern="1200" dirty="0" smtClean="0">
                <a:solidFill>
                  <a:schemeClr val="tx1"/>
                </a:solidFill>
                <a:effectLst/>
                <a:latin typeface="+mn-lt"/>
                <a:ea typeface="+mn-ea"/>
                <a:cs typeface="+mn-cs"/>
              </a:rPr>
              <a:t>。流强较强、束团尺寸较小而数量较多、能量较低，是</a:t>
            </a:r>
            <a:r>
              <a:rPr lang="en-US" altLang="zh-CN" sz="1200" kern="1200" dirty="0" smtClean="0">
                <a:solidFill>
                  <a:schemeClr val="tx1"/>
                </a:solidFill>
                <a:effectLst/>
                <a:latin typeface="+mn-lt"/>
                <a:ea typeface="+mn-ea"/>
                <a:cs typeface="+mn-cs"/>
              </a:rPr>
              <a:t>HIEPA</a:t>
            </a:r>
            <a:r>
              <a:rPr lang="zh-CN" altLang="zh-CN" sz="1200" kern="1200" dirty="0" smtClean="0">
                <a:solidFill>
                  <a:schemeClr val="tx1"/>
                </a:solidFill>
                <a:effectLst/>
                <a:latin typeface="+mn-lt"/>
                <a:ea typeface="+mn-ea"/>
                <a:cs typeface="+mn-cs"/>
              </a:rPr>
              <a:t>束流的三大特征，由此导致束流集体效应十分严重，例如由于真空室孔径很小（为了得到强聚焦），电阻性壁尾场更强等。</a:t>
            </a:r>
          </a:p>
          <a:p>
            <a:r>
              <a:rPr lang="en-US" altLang="zh-CN" sz="1200" kern="1200" dirty="0" smtClean="0">
                <a:solidFill>
                  <a:schemeClr val="tx1"/>
                </a:solidFill>
                <a:effectLst/>
                <a:latin typeface="+mn-lt"/>
                <a:ea typeface="+mn-ea"/>
                <a:cs typeface="+mn-cs"/>
              </a:rPr>
              <a:t>HIEPA</a:t>
            </a:r>
            <a:r>
              <a:rPr lang="zh-CN" altLang="zh-CN" sz="1200" kern="1200" dirty="0" smtClean="0">
                <a:solidFill>
                  <a:schemeClr val="tx1"/>
                </a:solidFill>
                <a:effectLst/>
                <a:latin typeface="+mn-lt"/>
                <a:ea typeface="+mn-ea"/>
                <a:cs typeface="+mn-cs"/>
              </a:rPr>
              <a:t>的束流流强较强、束团间距较短，因此以多束团不稳定性为主，如横向阻抗壁不稳定性、耦合束团不稳定性、电子云不稳定性、离子俘获不稳定性等，而束团伸长效应等单束团不稳定性退居次要因素。除此之外，束流集体效应还包括束内散射</a:t>
            </a:r>
            <a:r>
              <a:rPr lang="en-US" altLang="zh-CN" sz="1200" kern="1200" dirty="0" smtClean="0">
                <a:solidFill>
                  <a:schemeClr val="tx1"/>
                </a:solidFill>
                <a:effectLst/>
                <a:latin typeface="+mn-lt"/>
                <a:ea typeface="+mn-ea"/>
                <a:cs typeface="+mn-cs"/>
              </a:rPr>
              <a:t>(IBS)</a:t>
            </a:r>
            <a:r>
              <a:rPr lang="zh-CN" altLang="zh-CN" sz="1200" kern="1200" dirty="0" smtClean="0">
                <a:solidFill>
                  <a:schemeClr val="tx1"/>
                </a:solidFill>
                <a:effectLst/>
                <a:latin typeface="+mn-lt"/>
                <a:ea typeface="+mn-ea"/>
                <a:cs typeface="+mn-cs"/>
              </a:rPr>
              <a:t>、托歇克散射和残余气体散射等，这些效应将导致束流品质下降与束流寿命降低。</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12</a:t>
            </a:fld>
            <a:endParaRPr lang="en-US"/>
          </a:p>
        </p:txBody>
      </p:sp>
    </p:spTree>
    <p:extLst>
      <p:ext uri="{BB962C8B-B14F-4D97-AF65-F5344CB8AC3E}">
        <p14:creationId xmlns:p14="http://schemas.microsoft.com/office/powerpoint/2010/main" val="4012997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13</a:t>
            </a:fld>
            <a:endParaRPr lang="en-US"/>
          </a:p>
        </p:txBody>
      </p:sp>
    </p:spTree>
    <p:extLst>
      <p:ext uri="{BB962C8B-B14F-4D97-AF65-F5344CB8AC3E}">
        <p14:creationId xmlns:p14="http://schemas.microsoft.com/office/powerpoint/2010/main" val="2854254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 also have very preliminary conception</a:t>
            </a:r>
            <a:r>
              <a:rPr lang="en-US" altLang="zh-CN" baseline="0" dirty="0" smtClean="0"/>
              <a:t> design for the Detector, a very BESIII like </a:t>
            </a:r>
            <a:r>
              <a:rPr lang="en-US" altLang="zh-CN" baseline="0" dirty="0" err="1" smtClean="0"/>
              <a:t>symetry</a:t>
            </a:r>
            <a:r>
              <a:rPr lang="en-US" altLang="zh-CN" baseline="0" dirty="0" smtClean="0"/>
              <a:t> </a:t>
            </a:r>
          </a:p>
          <a:p>
            <a:r>
              <a:rPr lang="en-US" altLang="zh-CN" baseline="0" dirty="0" smtClean="0"/>
              <a:t>Detectors is proposed.</a:t>
            </a:r>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15</a:t>
            </a:fld>
            <a:endParaRPr lang="en-US"/>
          </a:p>
        </p:txBody>
      </p:sp>
    </p:spTree>
    <p:extLst>
      <p:ext uri="{BB962C8B-B14F-4D97-AF65-F5344CB8AC3E}">
        <p14:creationId xmlns:p14="http://schemas.microsoft.com/office/powerpoint/2010/main" val="3426592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With assumed</a:t>
            </a:r>
            <a:r>
              <a:rPr lang="en-US" altLang="zh-CN" baseline="0" dirty="0" smtClean="0"/>
              <a:t> 10^35 </a:t>
            </a:r>
            <a:r>
              <a:rPr lang="en-US" altLang="zh-CN" baseline="0" dirty="0" err="1" smtClean="0"/>
              <a:t>luminrocity</a:t>
            </a:r>
            <a:r>
              <a:rPr lang="en-US" altLang="zh-CN" baseline="0" dirty="0" smtClean="0"/>
              <a:t>, it is estimated to get the 1.4ab-1 data per year</a:t>
            </a:r>
          </a:p>
          <a:p>
            <a:r>
              <a:rPr lang="en-US" altLang="zh-CN" baseline="0" dirty="0" smtClean="0"/>
              <a:t>Taking into account really running days and data taking efficiency.</a:t>
            </a:r>
          </a:p>
          <a:p>
            <a:r>
              <a:rPr lang="en-US" altLang="zh-CN" baseline="0" dirty="0" smtClean="0"/>
              <a:t>It is expected to collected 10^9 D meson pair and Tau lepton pairs.</a:t>
            </a:r>
          </a:p>
          <a:p>
            <a:r>
              <a:rPr lang="en-US" altLang="zh-CN" baseline="0" dirty="0" smtClean="0"/>
              <a:t>These data is about 1/3 of BELLE-II data/per year which is expected to run with luminosity at 10^36</a:t>
            </a:r>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21</a:t>
            </a:fld>
            <a:endParaRPr lang="en-US"/>
          </a:p>
        </p:txBody>
      </p:sp>
    </p:spTree>
    <p:extLst>
      <p:ext uri="{BB962C8B-B14F-4D97-AF65-F5344CB8AC3E}">
        <p14:creationId xmlns:p14="http://schemas.microsoft.com/office/powerpoint/2010/main" val="2911812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a:t>
            </a:r>
            <a:r>
              <a:rPr lang="en-US" altLang="zh-CN" baseline="0" dirty="0" smtClean="0"/>
              <a:t> selected</a:t>
            </a:r>
            <a:r>
              <a:rPr lang="en-US" altLang="zh-CN" dirty="0" smtClean="0"/>
              <a:t> interesting topic is to</a:t>
            </a:r>
            <a:r>
              <a:rPr lang="en-US" altLang="zh-CN" baseline="0" dirty="0" smtClean="0"/>
              <a:t> search 1-- Hybrid state, since the spin is 1—</a:t>
            </a:r>
          </a:p>
          <a:p>
            <a:r>
              <a:rPr lang="en-US" altLang="zh-CN" baseline="0" dirty="0" smtClean="0"/>
              <a:t>And it is expected to produced directly from the </a:t>
            </a:r>
            <a:r>
              <a:rPr lang="en-US" altLang="zh-CN" baseline="0" dirty="0" err="1" smtClean="0"/>
              <a:t>ee</a:t>
            </a:r>
            <a:r>
              <a:rPr lang="en-US" altLang="zh-CN" baseline="0" dirty="0" smtClean="0"/>
              <a:t> </a:t>
            </a:r>
            <a:r>
              <a:rPr lang="en-US" altLang="zh-CN" baseline="0" dirty="0" err="1" smtClean="0"/>
              <a:t>collistion</a:t>
            </a:r>
            <a:r>
              <a:rPr lang="en-US" altLang="zh-CN" baseline="0" dirty="0" smtClean="0"/>
              <a:t> and </a:t>
            </a:r>
            <a:r>
              <a:rPr lang="en-US" altLang="zh-CN" baseline="0" dirty="0" err="1" smtClean="0"/>
              <a:t>detecter</a:t>
            </a:r>
            <a:endParaRPr lang="en-US" altLang="zh-CN" baseline="0" dirty="0" smtClean="0"/>
          </a:p>
          <a:p>
            <a:r>
              <a:rPr lang="en-US" altLang="zh-CN" baseline="0" dirty="0" smtClean="0"/>
              <a:t>By its e1 </a:t>
            </a:r>
            <a:r>
              <a:rPr lang="en-US" altLang="zh-CN" baseline="0" dirty="0" err="1" smtClean="0"/>
              <a:t>trnasition</a:t>
            </a:r>
            <a:r>
              <a:rPr lang="en-US" altLang="zh-CN" baseline="0" dirty="0" smtClean="0"/>
              <a:t> to </a:t>
            </a:r>
            <a:r>
              <a:rPr lang="en-US" altLang="zh-CN" baseline="0" dirty="0" err="1" smtClean="0"/>
              <a:t>etc</a:t>
            </a:r>
            <a:r>
              <a:rPr lang="en-US" altLang="zh-CN" baseline="0" dirty="0" smtClean="0"/>
              <a:t> and chi_c0.</a:t>
            </a:r>
          </a:p>
          <a:p>
            <a:r>
              <a:rPr lang="en-US" altLang="zh-CN" baseline="0" dirty="0" smtClean="0"/>
              <a:t>So we can try to scan the data for this exotic structure.</a:t>
            </a:r>
          </a:p>
          <a:p>
            <a:r>
              <a:rPr lang="en-US" altLang="zh-CN" baseline="0" dirty="0" smtClean="0"/>
              <a:t>If </a:t>
            </a:r>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27</a:t>
            </a:fld>
            <a:endParaRPr lang="en-US"/>
          </a:p>
        </p:txBody>
      </p:sp>
    </p:spTree>
    <p:extLst>
      <p:ext uri="{BB962C8B-B14F-4D97-AF65-F5344CB8AC3E}">
        <p14:creationId xmlns:p14="http://schemas.microsoft.com/office/powerpoint/2010/main" val="3138745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Now,</a:t>
            </a:r>
            <a:r>
              <a:rPr lang="en-US" altLang="zh-CN" baseline="0" dirty="0" smtClean="0"/>
              <a:t> we move to the CPV in tau decay.</a:t>
            </a:r>
          </a:p>
          <a:p>
            <a:r>
              <a:rPr lang="en-US" altLang="zh-CN" baseline="0" dirty="0" smtClean="0"/>
              <a:t>To day, CP violation is observed in B,D and </a:t>
            </a:r>
            <a:r>
              <a:rPr lang="en-US" altLang="zh-CN" baseline="0" dirty="0" err="1" smtClean="0"/>
              <a:t>Ksystem</a:t>
            </a:r>
            <a:endParaRPr lang="en-US" altLang="zh-CN" baseline="0" dirty="0" smtClean="0"/>
          </a:p>
          <a:p>
            <a:r>
              <a:rPr lang="en-US" altLang="zh-CN" baseline="0" dirty="0" smtClean="0"/>
              <a:t>But no </a:t>
            </a:r>
            <a:r>
              <a:rPr lang="en-US" altLang="zh-CN" baseline="0" dirty="0" err="1" smtClean="0"/>
              <a:t>ovserved</a:t>
            </a:r>
            <a:r>
              <a:rPr lang="en-US" altLang="zh-CN" baseline="0" dirty="0" smtClean="0"/>
              <a:t> in the lepton sector,</a:t>
            </a:r>
          </a:p>
          <a:p>
            <a:r>
              <a:rPr lang="en-US" altLang="zh-CN" baseline="0" dirty="0" smtClean="0"/>
              <a:t>The discovery of CPV in tau decay is a clean </a:t>
            </a:r>
            <a:r>
              <a:rPr lang="en-US" altLang="zh-CN" baseline="0" dirty="0" err="1" smtClean="0"/>
              <a:t>signture</a:t>
            </a:r>
            <a:r>
              <a:rPr lang="en-US" altLang="zh-CN" baseline="0" dirty="0" smtClean="0"/>
              <a:t> of NP.</a:t>
            </a:r>
          </a:p>
          <a:p>
            <a:r>
              <a:rPr lang="en-US" altLang="zh-CN" baseline="0" dirty="0" smtClean="0"/>
              <a:t>The most promising CPV channels is tau-Ks pi v,</a:t>
            </a:r>
          </a:p>
          <a:p>
            <a:r>
              <a:rPr lang="en-US" altLang="zh-CN" baseline="0" dirty="0" smtClean="0"/>
              <a:t>The SM predicted the CVP at 10-3 level duo to the Ks-Kl mixing,</a:t>
            </a:r>
          </a:p>
          <a:p>
            <a:r>
              <a:rPr lang="en-US" altLang="zh-CN" baseline="0" dirty="0" smtClean="0"/>
              <a:t>But Belle and Babar did not observed any </a:t>
            </a:r>
            <a:r>
              <a:rPr lang="en-US" altLang="zh-CN" baseline="0" dirty="0" err="1" smtClean="0"/>
              <a:t>evindence</a:t>
            </a:r>
            <a:r>
              <a:rPr lang="en-US" altLang="zh-CN" baseline="0" dirty="0" smtClean="0"/>
              <a:t> for it CPV</a:t>
            </a:r>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32</a:t>
            </a:fld>
            <a:endParaRPr lang="en-US"/>
          </a:p>
        </p:txBody>
      </p:sp>
    </p:spTree>
    <p:extLst>
      <p:ext uri="{BB962C8B-B14F-4D97-AF65-F5344CB8AC3E}">
        <p14:creationId xmlns:p14="http://schemas.microsoft.com/office/powerpoint/2010/main" val="1657032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So we</a:t>
            </a:r>
            <a:r>
              <a:rPr lang="en-US" altLang="zh-CN" baseline="0" dirty="0" smtClean="0"/>
              <a:t> need a new measurement on the angular CPV </a:t>
            </a:r>
            <a:r>
              <a:rPr lang="en-US" altLang="zh-CN" baseline="0" dirty="0" err="1" smtClean="0"/>
              <a:t>asymmerty</a:t>
            </a:r>
            <a:r>
              <a:rPr lang="en-US" altLang="zh-CN" baseline="0" dirty="0" smtClean="0"/>
              <a:t>.</a:t>
            </a:r>
          </a:p>
          <a:p>
            <a:r>
              <a:rPr lang="en-US" altLang="zh-CN" baseline="0" dirty="0" smtClean="0"/>
              <a:t>Like use T-od </a:t>
            </a:r>
            <a:r>
              <a:rPr lang="en-US" altLang="zh-CN" baseline="0" dirty="0" err="1" smtClean="0"/>
              <a:t>ratationally</a:t>
            </a:r>
            <a:r>
              <a:rPr lang="en-US" altLang="zh-CN" baseline="0" dirty="0" smtClean="0"/>
              <a:t> invariant products.</a:t>
            </a:r>
          </a:p>
          <a:p>
            <a:r>
              <a:rPr lang="en-US" altLang="zh-CN" baseline="0" dirty="0" smtClean="0"/>
              <a:t>The kind of analysis can be performed in the tau decay into final state with more than 2 hadron.</a:t>
            </a:r>
          </a:p>
          <a:p>
            <a:r>
              <a:rPr lang="en-US" altLang="zh-CN" baseline="0" dirty="0" smtClean="0"/>
              <a:t>But the polarized beam is necessary.</a:t>
            </a:r>
          </a:p>
          <a:p>
            <a:r>
              <a:rPr lang="en-US" altLang="zh-CN" baseline="0" dirty="0" smtClean="0"/>
              <a:t>As we know, the polarization of electron beam can be </a:t>
            </a:r>
            <a:r>
              <a:rPr lang="en-US" altLang="zh-CN" baseline="0" dirty="0" err="1" smtClean="0"/>
              <a:t>transver</a:t>
            </a:r>
            <a:r>
              <a:rPr lang="en-US" altLang="zh-CN" baseline="0" dirty="0" smtClean="0"/>
              <a:t> to the produce</a:t>
            </a:r>
          </a:p>
          <a:p>
            <a:r>
              <a:rPr lang="en-US" altLang="zh-CN" baseline="0" dirty="0" smtClean="0"/>
              <a:t>Tau, </a:t>
            </a:r>
          </a:p>
          <a:p>
            <a:r>
              <a:rPr lang="en-US" altLang="zh-CN" baseline="0" dirty="0" smtClean="0"/>
              <a:t>In tau-charm region, all the produce tau is expected to the 100% </a:t>
            </a:r>
            <a:r>
              <a:rPr lang="en-US" altLang="zh-CN" baseline="0" dirty="0" err="1" smtClean="0"/>
              <a:t>poralaztion</a:t>
            </a:r>
            <a:endParaRPr lang="en-US" altLang="zh-CN" baseline="0" dirty="0" smtClean="0"/>
          </a:p>
          <a:p>
            <a:r>
              <a:rPr lang="en-US" altLang="zh-CN" baseline="0" dirty="0" smtClean="0"/>
              <a:t>While in the super factor, the </a:t>
            </a:r>
            <a:r>
              <a:rPr lang="en-US" altLang="zh-CN" baseline="0" dirty="0" err="1" smtClean="0"/>
              <a:t>proporazation</a:t>
            </a:r>
            <a:r>
              <a:rPr lang="en-US" altLang="zh-CN" baseline="0" dirty="0" smtClean="0"/>
              <a:t> is expected to be about 50% with </a:t>
            </a:r>
          </a:p>
          <a:p>
            <a:r>
              <a:rPr lang="en-US" altLang="zh-CN" baseline="0" dirty="0" smtClean="0"/>
              <a:t>Tau cos\</a:t>
            </a:r>
            <a:r>
              <a:rPr lang="en-US" altLang="zh-CN" baseline="0" dirty="0" err="1" smtClean="0"/>
              <a:t>thet</a:t>
            </a:r>
            <a:r>
              <a:rPr lang="en-US" altLang="zh-CN" baseline="0" dirty="0" smtClean="0"/>
              <a:t> is 0.</a:t>
            </a:r>
          </a:p>
          <a:p>
            <a:r>
              <a:rPr lang="en-US" altLang="zh-CN" baseline="0" dirty="0" smtClean="0"/>
              <a:t>A important variable “</a:t>
            </a:r>
            <a:r>
              <a:rPr lang="en-US" altLang="zh-CN" sz="1200" b="1" dirty="0" smtClean="0">
                <a:solidFill>
                  <a:srgbClr val="FF0000"/>
                </a:solidFill>
                <a:latin typeface="Times New Roman" panose="02020603050405020304" pitchFamily="18" charset="0"/>
                <a:cs typeface="Times New Roman" panose="02020603050405020304" pitchFamily="18" charset="0"/>
              </a:rPr>
              <a:t>Figure Of Merits</a:t>
            </a:r>
            <a:r>
              <a:rPr lang="en-US" altLang="zh-CN" baseline="0" dirty="0" smtClean="0"/>
              <a:t>” proposed by the Y.S TSAI which take</a:t>
            </a:r>
          </a:p>
          <a:p>
            <a:r>
              <a:rPr lang="en-US" altLang="zh-CN" baseline="0" dirty="0" smtClean="0"/>
              <a:t>into </a:t>
            </a:r>
            <a:r>
              <a:rPr lang="en-US" altLang="zh-CN" baseline="0" dirty="0" err="1" smtClean="0"/>
              <a:t>accouting</a:t>
            </a:r>
            <a:r>
              <a:rPr lang="en-US" altLang="zh-CN" baseline="0" dirty="0" smtClean="0"/>
              <a:t> </a:t>
            </a:r>
            <a:r>
              <a:rPr lang="en-US" altLang="zh-CN" baseline="0" dirty="0" err="1" smtClean="0"/>
              <a:t>luminorcist</a:t>
            </a:r>
            <a:r>
              <a:rPr lang="en-US" altLang="zh-CN" baseline="0" dirty="0" smtClean="0"/>
              <a:t>, polarization and total cross section,</a:t>
            </a:r>
          </a:p>
          <a:p>
            <a:r>
              <a:rPr lang="en-US" altLang="zh-CN" baseline="0" dirty="0" smtClean="0"/>
              <a:t>to quantitative evaluate the feature of different experiment on CPV study</a:t>
            </a:r>
          </a:p>
          <a:p>
            <a:r>
              <a:rPr lang="en-US" altLang="zh-CN" baseline="0" dirty="0" smtClean="0"/>
              <a:t>And  HIEPA is found to be with the best </a:t>
            </a:r>
            <a:r>
              <a:rPr lang="en-US" altLang="zh-CN" baseline="0" dirty="0" err="1" smtClean="0"/>
              <a:t>quilaty</a:t>
            </a:r>
            <a:r>
              <a:rPr lang="en-US" altLang="zh-CN" baseline="0" dirty="0" smtClean="0"/>
              <a:t>.</a:t>
            </a:r>
          </a:p>
          <a:p>
            <a:endParaRPr lang="en-US" altLang="zh-CN" baseline="0" dirty="0" smtClean="0"/>
          </a:p>
          <a:p>
            <a:r>
              <a:rPr lang="en-US" altLang="zh-CN" baseline="0" dirty="0" smtClean="0"/>
              <a:t>Evaluate the characters of </a:t>
            </a:r>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33</a:t>
            </a:fld>
            <a:endParaRPr lang="en-US"/>
          </a:p>
        </p:txBody>
      </p:sp>
    </p:spTree>
    <p:extLst>
      <p:ext uri="{BB962C8B-B14F-4D97-AF65-F5344CB8AC3E}">
        <p14:creationId xmlns:p14="http://schemas.microsoft.com/office/powerpoint/2010/main" val="1144440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Now</a:t>
            </a:r>
            <a:r>
              <a:rPr lang="en-US" altLang="zh-CN" sz="1200" kern="1200" baseline="0" dirty="0" smtClean="0">
                <a:solidFill>
                  <a:schemeClr val="tx1"/>
                </a:solidFill>
                <a:effectLst/>
                <a:latin typeface="+mn-lt"/>
                <a:ea typeface="+mn-ea"/>
                <a:cs typeface="+mn-cs"/>
              </a:rPr>
              <a:t> we move to the </a:t>
            </a:r>
            <a:r>
              <a:rPr lang="en-US" altLang="zh-CN" sz="1200" kern="1200" baseline="0" dirty="0" err="1" smtClean="0">
                <a:solidFill>
                  <a:schemeClr val="tx1"/>
                </a:solidFill>
                <a:effectLst/>
                <a:latin typeface="+mn-lt"/>
                <a:ea typeface="+mn-ea"/>
                <a:cs typeface="+mn-cs"/>
              </a:rPr>
              <a:t>Nuclearon</a:t>
            </a:r>
            <a:r>
              <a:rPr lang="en-US" altLang="zh-CN" sz="1200" kern="1200" baseline="0" dirty="0" smtClean="0">
                <a:solidFill>
                  <a:schemeClr val="tx1"/>
                </a:solidFill>
                <a:effectLst/>
                <a:latin typeface="+mn-lt"/>
                <a:ea typeface="+mn-ea"/>
                <a:cs typeface="+mn-cs"/>
              </a:rPr>
              <a:t> Electromagnetic Form factor topic.</a:t>
            </a:r>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The nucleon (proton and neutron) electromagnetic form factors describe the spatial distributions of electric charge and current inside the nucleon and thus are intimately related to its internal structure; these form factors are among the most basic observables of the nucleon.</a:t>
            </a:r>
          </a:p>
          <a:p>
            <a:r>
              <a:rPr lang="en-US" altLang="zh-CN" sz="1200" kern="1200" dirty="0" smtClean="0">
                <a:solidFill>
                  <a:schemeClr val="tx1"/>
                </a:solidFill>
                <a:effectLst/>
                <a:latin typeface="+mn-lt"/>
                <a:ea typeface="+mn-ea"/>
                <a:cs typeface="+mn-cs"/>
              </a:rPr>
              <a:t>There two kind of FF measurement, Space-like FF, which</a:t>
            </a:r>
            <a:r>
              <a:rPr lang="en-US" altLang="zh-CN" sz="1200" kern="1200" baseline="0" dirty="0" smtClean="0">
                <a:solidFill>
                  <a:schemeClr val="tx1"/>
                </a:solidFill>
                <a:effectLst/>
                <a:latin typeface="+mn-lt"/>
                <a:ea typeface="+mn-ea"/>
                <a:cs typeface="+mn-cs"/>
              </a:rPr>
              <a:t> can be measured in the scatter process, while the Time like FF, can be measure in the annihilate in the </a:t>
            </a:r>
            <a:r>
              <a:rPr lang="en-US" altLang="zh-CN" sz="1200" kern="1200" baseline="0" dirty="0" err="1" smtClean="0">
                <a:solidFill>
                  <a:schemeClr val="tx1"/>
                </a:solidFill>
                <a:effectLst/>
                <a:latin typeface="+mn-lt"/>
                <a:ea typeface="+mn-ea"/>
                <a:cs typeface="+mn-cs"/>
              </a:rPr>
              <a:t>ee</a:t>
            </a:r>
            <a:r>
              <a:rPr lang="en-US" altLang="zh-CN" sz="1200" kern="1200" baseline="0" dirty="0" smtClean="0">
                <a:solidFill>
                  <a:schemeClr val="tx1"/>
                </a:solidFill>
                <a:effectLst/>
                <a:latin typeface="+mn-lt"/>
                <a:ea typeface="+mn-ea"/>
                <a:cs typeface="+mn-cs"/>
              </a:rPr>
              <a:t> and </a:t>
            </a:r>
            <a:r>
              <a:rPr lang="en-US" altLang="zh-CN" sz="1200" kern="1200" baseline="0" dirty="0" err="1" smtClean="0">
                <a:solidFill>
                  <a:schemeClr val="tx1"/>
                </a:solidFill>
                <a:effectLst/>
                <a:latin typeface="+mn-lt"/>
                <a:ea typeface="+mn-ea"/>
                <a:cs typeface="+mn-cs"/>
              </a:rPr>
              <a:t>ppbar</a:t>
            </a:r>
            <a:r>
              <a:rPr lang="en-US" altLang="zh-CN" sz="1200" kern="1200" baseline="0" dirty="0" smtClean="0">
                <a:solidFill>
                  <a:schemeClr val="tx1"/>
                </a:solidFill>
                <a:effectLst/>
                <a:latin typeface="+mn-lt"/>
                <a:ea typeface="+mn-ea"/>
                <a:cs typeface="+mn-cs"/>
              </a:rPr>
              <a:t> process.</a:t>
            </a:r>
          </a:p>
          <a:p>
            <a:r>
              <a:rPr lang="en-US" altLang="zh-CN" sz="1200" kern="1200" baseline="0" dirty="0" smtClean="0">
                <a:solidFill>
                  <a:schemeClr val="tx1"/>
                </a:solidFill>
                <a:effectLst/>
                <a:latin typeface="+mn-lt"/>
                <a:ea typeface="+mn-ea"/>
                <a:cs typeface="+mn-cs"/>
              </a:rPr>
              <a:t>An complete picture of the nucleon </a:t>
            </a:r>
            <a:r>
              <a:rPr lang="en-US" altLang="zh-CN" sz="1200" kern="1200" baseline="0" dirty="0" err="1" smtClean="0">
                <a:solidFill>
                  <a:schemeClr val="tx1"/>
                </a:solidFill>
                <a:effectLst/>
                <a:latin typeface="+mn-lt"/>
                <a:ea typeface="+mn-ea"/>
                <a:cs typeface="+mn-cs"/>
              </a:rPr>
              <a:t>structrure</a:t>
            </a:r>
            <a:r>
              <a:rPr lang="en-US" altLang="zh-CN" sz="1200" kern="1200" baseline="0" dirty="0" smtClean="0">
                <a:solidFill>
                  <a:schemeClr val="tx1"/>
                </a:solidFill>
                <a:effectLst/>
                <a:latin typeface="+mn-lt"/>
                <a:ea typeface="+mn-ea"/>
                <a:cs typeface="+mn-cs"/>
              </a:rPr>
              <a:t> requires both space-like and time-like FF measurement.</a:t>
            </a:r>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35</a:t>
            </a:fld>
            <a:endParaRPr lang="en-US"/>
          </a:p>
        </p:txBody>
      </p:sp>
    </p:spTree>
    <p:extLst>
      <p:ext uri="{BB962C8B-B14F-4D97-AF65-F5344CB8AC3E}">
        <p14:creationId xmlns:p14="http://schemas.microsoft.com/office/powerpoint/2010/main" val="3558651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So,</a:t>
            </a:r>
            <a:r>
              <a:rPr lang="en-US" altLang="zh-CN" baseline="0" dirty="0" smtClean="0"/>
              <a:t> for the Ratio of GE and Gm, the uncertainty of BESIII test run is about 24%,</a:t>
            </a:r>
          </a:p>
          <a:p>
            <a:r>
              <a:rPr lang="en-US" altLang="zh-CN" baseline="0" dirty="0" smtClean="0"/>
              <a:t>While is expected 10% in BESIII final results, </a:t>
            </a:r>
          </a:p>
          <a:p>
            <a:r>
              <a:rPr lang="en-US" altLang="zh-CN" baseline="0" dirty="0" smtClean="0"/>
              <a:t>while in HIEPA, the </a:t>
            </a:r>
            <a:r>
              <a:rPr lang="en-US" altLang="zh-CN" baseline="0" dirty="0" err="1" smtClean="0"/>
              <a:t>uncertiant</a:t>
            </a:r>
            <a:r>
              <a:rPr lang="en-US" altLang="zh-CN" baseline="0" dirty="0" smtClean="0"/>
              <a:t> is expected to be 1.5% or 1% with 1 or 2 days date </a:t>
            </a:r>
          </a:p>
          <a:p>
            <a:r>
              <a:rPr lang="en-US" altLang="zh-CN" baseline="0" dirty="0" smtClean="0"/>
              <a:t>taking respectively.</a:t>
            </a:r>
          </a:p>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36</a:t>
            </a:fld>
            <a:endParaRPr lang="en-US"/>
          </a:p>
        </p:txBody>
      </p:sp>
    </p:spTree>
    <p:extLst>
      <p:ext uri="{BB962C8B-B14F-4D97-AF65-F5344CB8AC3E}">
        <p14:creationId xmlns:p14="http://schemas.microsoft.com/office/powerpoint/2010/main" val="1340673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5512964-9D25-F140-BCE5-41B8A8543C54}" type="slidenum">
              <a:rPr lang="en-US" smtClean="0"/>
              <a:t>38</a:t>
            </a:fld>
            <a:endParaRPr lang="en-US"/>
          </a:p>
        </p:txBody>
      </p:sp>
    </p:spTree>
    <p:extLst>
      <p:ext uri="{BB962C8B-B14F-4D97-AF65-F5344CB8AC3E}">
        <p14:creationId xmlns:p14="http://schemas.microsoft.com/office/powerpoint/2010/main" val="42129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aseline="0" dirty="0" smtClean="0"/>
              <a:t>build a small working group,</a:t>
            </a:r>
          </a:p>
          <a:p>
            <a:r>
              <a:rPr lang="en-US" altLang="zh-CN" baseline="0" dirty="0" smtClean="0"/>
              <a:t>Have domestic</a:t>
            </a:r>
            <a:r>
              <a:rPr lang="zh-CN" altLang="en-US" baseline="0" dirty="0" smtClean="0"/>
              <a:t> </a:t>
            </a:r>
            <a:r>
              <a:rPr lang="en-US" altLang="zh-CN" baseline="0" dirty="0" smtClean="0"/>
              <a:t>workshops every year,</a:t>
            </a:r>
          </a:p>
          <a:p>
            <a:r>
              <a:rPr lang="en-US" altLang="zh-CN" baseline="0" dirty="0" smtClean="0"/>
              <a:t>Have a international workshop at Jan. 2015.</a:t>
            </a:r>
          </a:p>
        </p:txBody>
      </p:sp>
      <p:sp>
        <p:nvSpPr>
          <p:cNvPr id="4" name="灯片编号占位符 3"/>
          <p:cNvSpPr>
            <a:spLocks noGrp="1"/>
          </p:cNvSpPr>
          <p:nvPr>
            <p:ph type="sldNum" sz="quarter" idx="10"/>
          </p:nvPr>
        </p:nvSpPr>
        <p:spPr/>
        <p:txBody>
          <a:bodyPr/>
          <a:lstStyle/>
          <a:p>
            <a:fld id="{95512964-9D25-F140-BCE5-41B8A8543C54}" type="slidenum">
              <a:rPr lang="en-US" smtClean="0"/>
              <a:t>40</a:t>
            </a:fld>
            <a:endParaRPr lang="en-US"/>
          </a:p>
        </p:txBody>
      </p:sp>
    </p:spTree>
    <p:extLst>
      <p:ext uri="{BB962C8B-B14F-4D97-AF65-F5344CB8AC3E}">
        <p14:creationId xmlns:p14="http://schemas.microsoft.com/office/powerpoint/2010/main" val="3735899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aseline="0"/>
            </a:lvl1pPr>
          </a:lstStyle>
          <a:p>
            <a:r>
              <a:rPr lang="en-US" dirty="0" smtClean="0"/>
              <a:t>Hadron Physics </a:t>
            </a:r>
            <a:br>
              <a:rPr lang="en-US" dirty="0" smtClean="0"/>
            </a:br>
            <a:r>
              <a:rPr lang="en-US" dirty="0" smtClean="0"/>
              <a:t>in China and the Facilities </a:t>
            </a:r>
            <a:endParaRPr lang="en-US" dirty="0"/>
          </a:p>
        </p:txBody>
      </p:sp>
      <p:sp>
        <p:nvSpPr>
          <p:cNvPr id="3" name="Subtitle 2"/>
          <p:cNvSpPr>
            <a:spLocks noGrp="1"/>
          </p:cNvSpPr>
          <p:nvPr>
            <p:ph type="subTitle" idx="1" hasCustomPrompt="1"/>
          </p:nvPr>
        </p:nvSpPr>
        <p:spPr>
          <a:xfrm>
            <a:off x="872067" y="3886200"/>
            <a:ext cx="73660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err="1" smtClean="0"/>
              <a:t>Zhengguo</a:t>
            </a:r>
            <a:r>
              <a:rPr lang="en-US" dirty="0" smtClean="0"/>
              <a:t> Zhao</a:t>
            </a:r>
          </a:p>
          <a:p>
            <a:r>
              <a:rPr lang="en-US" dirty="0" smtClean="0"/>
              <a:t>University of Science and Technology of China </a:t>
            </a:r>
            <a:endParaRPr lang="en-US" dirty="0"/>
          </a:p>
        </p:txBody>
      </p:sp>
      <p:sp>
        <p:nvSpPr>
          <p:cNvPr id="4" name="Date Placeholder 3"/>
          <p:cNvSpPr>
            <a:spLocks noGrp="1"/>
          </p:cNvSpPr>
          <p:nvPr>
            <p:ph type="dt" sz="half" idx="10"/>
          </p:nvPr>
        </p:nvSpPr>
        <p:spPr>
          <a:xfrm>
            <a:off x="284206" y="6356350"/>
            <a:ext cx="1853514" cy="365125"/>
          </a:xfrm>
        </p:spPr>
        <p:txBody>
          <a:bodyPr/>
          <a:lstStyle>
            <a:lvl1pPr>
              <a:defRPr b="1">
                <a:solidFill>
                  <a:schemeClr val="tx1"/>
                </a:solidFill>
              </a:defRPr>
            </a:lvl1pPr>
          </a:lstStyle>
          <a:p>
            <a:fld id="{58D1DBC6-A47A-475B-A624-550E47F5FC55}" type="datetime1">
              <a:rPr lang="zh-CN" altLang="en-US" smtClean="0"/>
              <a:t>2018/10/23</a:t>
            </a:fld>
            <a:endParaRPr lang="en-US" dirty="0"/>
          </a:p>
        </p:txBody>
      </p:sp>
      <p:sp>
        <p:nvSpPr>
          <p:cNvPr id="5" name="Footer Placeholder 4"/>
          <p:cNvSpPr>
            <a:spLocks noGrp="1"/>
          </p:cNvSpPr>
          <p:nvPr>
            <p:ph type="ftr" sz="quarter" idx="11"/>
          </p:nvPr>
        </p:nvSpPr>
        <p:spPr/>
        <p:txBody>
          <a:bodyPr/>
          <a:lstStyle>
            <a:lvl1pPr>
              <a:defRPr b="1">
                <a:solidFill>
                  <a:schemeClr val="tx1"/>
                </a:solidFill>
              </a:defRPr>
            </a:lvl1pPr>
          </a:lstStyle>
          <a:p>
            <a:r>
              <a:rPr lang="zh-CN" altLang="en-US" smtClean="0"/>
              <a:t>第五届</a:t>
            </a:r>
            <a:r>
              <a:rPr lang="en-US" altLang="zh-CN" smtClean="0"/>
              <a:t>XYZ</a:t>
            </a:r>
            <a:r>
              <a:rPr lang="zh-CN" altLang="en-US" smtClean="0"/>
              <a:t>粒子学术研讨会</a:t>
            </a:r>
            <a:endParaRPr lang="en-US" dirty="0"/>
          </a:p>
        </p:txBody>
      </p:sp>
      <p:sp>
        <p:nvSpPr>
          <p:cNvPr id="6" name="Slide Number Placeholder 5"/>
          <p:cNvSpPr>
            <a:spLocks noGrp="1"/>
          </p:cNvSpPr>
          <p:nvPr>
            <p:ph type="sldNum" sz="quarter" idx="12"/>
          </p:nvPr>
        </p:nvSpPr>
        <p:spPr/>
        <p:txBody>
          <a:bodyPr/>
          <a:lstStyle>
            <a:lvl1pPr>
              <a:defRPr b="0">
                <a:solidFill>
                  <a:schemeClr val="tx1"/>
                </a:solidFill>
              </a:defRPr>
            </a:lvl1pPr>
          </a:lstStyle>
          <a:p>
            <a:fld id="{C973300C-797F-D148-A78D-320196FBAF04}" type="slidenum">
              <a:rPr lang="en-US" smtClean="0"/>
              <a:pPr/>
              <a:t>‹#›</a:t>
            </a:fld>
            <a:endParaRPr lang="en-US" dirty="0"/>
          </a:p>
        </p:txBody>
      </p:sp>
      <p:pic>
        <p:nvPicPr>
          <p:cNvPr id="7" name="Picture 4" descr="C:\Users\penghp\Desktop\untitled.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60870" y="28575"/>
            <a:ext cx="819151" cy="746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1699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sz="1400" b="1">
                <a:solidFill>
                  <a:schemeClr val="tx1"/>
                </a:solidFill>
              </a:defRPr>
            </a:lvl1pPr>
          </a:lstStyle>
          <a:p>
            <a:fld id="{00D02BA1-D6B2-4370-B006-D0A172BFA8CE}" type="datetime1">
              <a:rPr lang="zh-CN" altLang="en-US" smtClean="0"/>
              <a:t>2018/10/23</a:t>
            </a:fld>
            <a:endParaRPr lang="en-US" dirty="0"/>
          </a:p>
        </p:txBody>
      </p:sp>
      <p:sp>
        <p:nvSpPr>
          <p:cNvPr id="5" name="Footer Placeholder 4"/>
          <p:cNvSpPr>
            <a:spLocks noGrp="1"/>
          </p:cNvSpPr>
          <p:nvPr>
            <p:ph type="ftr" sz="quarter" idx="11"/>
          </p:nvPr>
        </p:nvSpPr>
        <p:spPr/>
        <p:txBody>
          <a:bodyPr/>
          <a:lstStyle>
            <a:lvl1pPr>
              <a:defRPr sz="1400" b="1">
                <a:solidFill>
                  <a:schemeClr val="tx1"/>
                </a:solidFill>
              </a:defRPr>
            </a:lvl1pPr>
          </a:lstStyle>
          <a:p>
            <a:r>
              <a:rPr lang="zh-CN" altLang="en-US" smtClean="0"/>
              <a:t>第五届</a:t>
            </a:r>
            <a:r>
              <a:rPr lang="en-US" altLang="zh-CN" smtClean="0"/>
              <a:t>XYZ</a:t>
            </a:r>
            <a:r>
              <a:rPr lang="zh-CN" altLang="en-US" smtClean="0"/>
              <a:t>粒子学术研讨会</a:t>
            </a:r>
            <a:endParaRPr lang="en-US" dirty="0"/>
          </a:p>
        </p:txBody>
      </p:sp>
      <p:sp>
        <p:nvSpPr>
          <p:cNvPr id="6" name="Slide Number Placeholder 5"/>
          <p:cNvSpPr>
            <a:spLocks noGrp="1"/>
          </p:cNvSpPr>
          <p:nvPr>
            <p:ph type="sldNum" sz="quarter" idx="12"/>
          </p:nvPr>
        </p:nvSpPr>
        <p:spPr/>
        <p:txBody>
          <a:bodyPr/>
          <a:lstStyle>
            <a:lvl1pPr>
              <a:defRPr sz="1400" b="1">
                <a:solidFill>
                  <a:schemeClr val="tx1"/>
                </a:solidFill>
              </a:defRPr>
            </a:lvl1pPr>
          </a:lstStyle>
          <a:p>
            <a:fld id="{C973300C-797F-D148-A78D-320196FBAF04}" type="slidenum">
              <a:rPr lang="en-US" smtClean="0"/>
              <a:pPr/>
              <a:t>‹#›</a:t>
            </a:fld>
            <a:endParaRPr lang="en-US" dirty="0"/>
          </a:p>
        </p:txBody>
      </p:sp>
      <p:pic>
        <p:nvPicPr>
          <p:cNvPr id="7" name="Picture 4" descr="C:\Users\penghp\Desktop\untitled.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10245" y="28575"/>
            <a:ext cx="819151" cy="746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5372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b="1" i="0" baseline="0">
                <a:solidFill>
                  <a:schemeClr val="tx1"/>
                </a:solidFill>
              </a:defRPr>
            </a:lvl1pPr>
          </a:lstStyle>
          <a:p>
            <a:fld id="{F8D1A878-A5C2-45DF-AF5B-AA961BEBFB25}" type="datetime1">
              <a:rPr lang="zh-CN" altLang="en-US" smtClean="0"/>
              <a:t>2018/10/23</a:t>
            </a:fld>
            <a:endParaRPr lang="en-US" dirty="0"/>
          </a:p>
        </p:txBody>
      </p:sp>
      <p:sp>
        <p:nvSpPr>
          <p:cNvPr id="6" name="Footer Placeholder 5"/>
          <p:cNvSpPr>
            <a:spLocks noGrp="1"/>
          </p:cNvSpPr>
          <p:nvPr>
            <p:ph type="ftr" sz="quarter" idx="11"/>
          </p:nvPr>
        </p:nvSpPr>
        <p:spPr/>
        <p:txBody>
          <a:bodyPr/>
          <a:lstStyle>
            <a:lvl1pPr>
              <a:defRPr b="1">
                <a:solidFill>
                  <a:schemeClr val="tx1"/>
                </a:solidFill>
              </a:defRPr>
            </a:lvl1pPr>
          </a:lstStyle>
          <a:p>
            <a:r>
              <a:rPr lang="zh-CN" altLang="en-US" smtClean="0"/>
              <a:t>第五届</a:t>
            </a:r>
            <a:r>
              <a:rPr lang="en-US" altLang="zh-CN" smtClean="0"/>
              <a:t>XYZ</a:t>
            </a:r>
            <a:r>
              <a:rPr lang="zh-CN" altLang="en-US" smtClean="0"/>
              <a:t>粒子学术研讨会</a:t>
            </a:r>
            <a:endParaRPr lang="en-US" dirty="0"/>
          </a:p>
        </p:txBody>
      </p:sp>
      <p:sp>
        <p:nvSpPr>
          <p:cNvPr id="7" name="Slide Number Placeholder 6"/>
          <p:cNvSpPr>
            <a:spLocks noGrp="1"/>
          </p:cNvSpPr>
          <p:nvPr>
            <p:ph type="sldNum" sz="quarter" idx="12"/>
          </p:nvPr>
        </p:nvSpPr>
        <p:spPr/>
        <p:txBody>
          <a:bodyPr/>
          <a:lstStyle>
            <a:lvl1pPr>
              <a:defRPr b="0"/>
            </a:lvl1pPr>
          </a:lstStyle>
          <a:p>
            <a:fld id="{C973300C-797F-D148-A78D-320196FBAF04}" type="slidenum">
              <a:rPr lang="en-US" smtClean="0"/>
              <a:pPr/>
              <a:t>‹#›</a:t>
            </a:fld>
            <a:endParaRPr lang="en-US" dirty="0"/>
          </a:p>
        </p:txBody>
      </p:sp>
    </p:spTree>
    <p:extLst>
      <p:ext uri="{BB962C8B-B14F-4D97-AF65-F5344CB8AC3E}">
        <p14:creationId xmlns:p14="http://schemas.microsoft.com/office/powerpoint/2010/main" val="84748534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8480" y="50539"/>
            <a:ext cx="7762240" cy="714850"/>
          </a:xfrm>
          <a:prstGeom prst="rect">
            <a:avLst/>
          </a:prstGeom>
          <a:solidFill>
            <a:srgbClr val="0036FA"/>
          </a:solidFill>
        </p:spPr>
        <p:txBody>
          <a:bodyPr vert="horz" lIns="91440" tIns="45720" rIns="91440" bIns="45720" rtlCol="0" anchor="ctr">
            <a:normAutofit/>
          </a:bodyPr>
          <a:lstStyle/>
          <a:p>
            <a:r>
              <a:rPr lang="en-US" dirty="0" smtClean="0"/>
              <a:t>Hadron Physics</a:t>
            </a:r>
            <a:endParaRPr lang="en-US" dirty="0"/>
          </a:p>
        </p:txBody>
      </p:sp>
      <p:sp>
        <p:nvSpPr>
          <p:cNvPr id="3" name="Text Placeholder 2"/>
          <p:cNvSpPr>
            <a:spLocks noGrp="1"/>
          </p:cNvSpPr>
          <p:nvPr>
            <p:ph type="body" idx="1"/>
          </p:nvPr>
        </p:nvSpPr>
        <p:spPr>
          <a:xfrm>
            <a:off x="227075" y="1059768"/>
            <a:ext cx="8654105" cy="506639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1">
                <a:solidFill>
                  <a:schemeClr val="tx1"/>
                </a:solidFill>
              </a:defRPr>
            </a:lvl1pPr>
          </a:lstStyle>
          <a:p>
            <a:fld id="{7E60F8EE-0C86-4FA0-BB56-85E62EB6B047}" type="datetime1">
              <a:rPr lang="zh-CN" altLang="en-US" smtClean="0"/>
              <a:t>2018/10/23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schemeClr val="tx1"/>
                </a:solidFill>
              </a:defRPr>
            </a:lvl1pPr>
          </a:lstStyle>
          <a:p>
            <a:r>
              <a:rPr lang="zh-CN" altLang="en-US" smtClean="0"/>
              <a:t>第五届</a:t>
            </a:r>
            <a:r>
              <a:rPr lang="en-US" altLang="zh-CN" smtClean="0"/>
              <a:t>XYZ</a:t>
            </a:r>
            <a:r>
              <a:rPr lang="zh-CN" altLang="en-US" smtClean="0"/>
              <a:t>粒子学术研讨会</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a:solidFill>
                  <a:schemeClr val="tx1"/>
                </a:solidFill>
              </a:defRPr>
            </a:lvl1pPr>
          </a:lstStyle>
          <a:p>
            <a:fld id="{C973300C-797F-D148-A78D-320196FBAF04}" type="slidenum">
              <a:rPr lang="en-US" smtClean="0"/>
              <a:pPr/>
              <a:t>‹#›</a:t>
            </a:fld>
            <a:endParaRPr lang="en-US" dirty="0"/>
          </a:p>
        </p:txBody>
      </p:sp>
      <p:cxnSp>
        <p:nvCxnSpPr>
          <p:cNvPr id="9" name="Straight Connector 8"/>
          <p:cNvCxnSpPr/>
          <p:nvPr userDrawn="1"/>
        </p:nvCxnSpPr>
        <p:spPr>
          <a:xfrm>
            <a:off x="227075" y="808515"/>
            <a:ext cx="8654105" cy="0"/>
          </a:xfrm>
          <a:prstGeom prst="line">
            <a:avLst/>
          </a:prstGeom>
          <a:ln w="50800">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8"/>
          <p:cNvCxnSpPr/>
          <p:nvPr userDrawn="1"/>
        </p:nvCxnSpPr>
        <p:spPr>
          <a:xfrm>
            <a:off x="237235" y="6321585"/>
            <a:ext cx="8654105" cy="0"/>
          </a:xfrm>
          <a:prstGeom prst="line">
            <a:avLst/>
          </a:prstGeom>
          <a:ln w="38100">
            <a:solidFill>
              <a:schemeClr val="tx2">
                <a:lumMod val="40000"/>
                <a:lumOff val="6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5397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iming>
    <p:tnLst>
      <p:par>
        <p:cTn id="1" dur="indefinite" restart="never" nodeType="tmRoot"/>
      </p:par>
    </p:tnLst>
  </p:timing>
  <p:hf hdr="0"/>
  <p:txStyles>
    <p:titleStyle>
      <a:lvl1pPr algn="ctr" defTabSz="457200" rtl="0" eaLnBrk="1" latinLnBrk="0" hangingPunct="1">
        <a:spcBef>
          <a:spcPct val="0"/>
        </a:spcBef>
        <a:buNone/>
        <a:defRPr sz="4400" b="1" kern="1200" baseline="0">
          <a:solidFill>
            <a:schemeClr val="bg1"/>
          </a:solidFill>
          <a:latin typeface="Cambria" panose="02040503050406030204" pitchFamily="18" charset="0"/>
          <a:ea typeface="Arial Unicode MS" panose="020B0604020202020204" pitchFamily="34" charset="-122"/>
          <a:cs typeface="Arial Unicode MS" panose="020B0604020202020204" pitchFamily="34" charset="-122"/>
        </a:defRPr>
      </a:lvl1pPr>
    </p:titleStyle>
    <p:bodyStyle>
      <a:lvl1pPr marL="342900" indent="-342900" algn="l" defTabSz="457200" rtl="0" eaLnBrk="1" latinLnBrk="0" hangingPunct="1">
        <a:spcBef>
          <a:spcPct val="20000"/>
        </a:spcBef>
        <a:buFont typeface="Arial"/>
        <a:buChar char="•"/>
        <a:defRPr sz="3200" b="1"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defTabSz="457200" rtl="0" eaLnBrk="1" latinLnBrk="0" hangingPunct="1">
        <a:spcBef>
          <a:spcPct val="20000"/>
        </a:spcBef>
        <a:buFont typeface="Arial"/>
        <a:buChar char="–"/>
        <a:defRPr sz="2800" b="1"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defTabSz="457200" rtl="0" eaLnBrk="1" latinLnBrk="0" hangingPunct="1">
        <a:spcBef>
          <a:spcPct val="20000"/>
        </a:spcBef>
        <a:buFont typeface="Arial"/>
        <a:buChar char="•"/>
        <a:defRPr sz="2400" b="1"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defTabSz="457200" rtl="0" eaLnBrk="1" latinLnBrk="0" hangingPunct="1">
        <a:spcBef>
          <a:spcPct val="20000"/>
        </a:spcBef>
        <a:buFont typeface="Arial"/>
        <a:buChar char="–"/>
        <a:defRPr sz="2000" b="1"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defTabSz="457200" rtl="0" eaLnBrk="1" latinLnBrk="0" hangingPunct="1">
        <a:spcBef>
          <a:spcPct val="20000"/>
        </a:spcBef>
        <a:buFont typeface="Arial"/>
        <a:buChar char="»"/>
        <a:defRPr sz="2000" b="1" kern="1200" baseline="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7"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2" Type="http://schemas.openxmlformats.org/officeDocument/2006/relationships/hyperlink" Target="http://wcm.ustc.edu.cn/pub/CICPI2011/futureplan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JPG"/><Relationship Id="rId4" Type="http://schemas.openxmlformats.org/officeDocument/2006/relationships/image" Target="../media/image71.JP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49.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5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55.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6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2.xml"/><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a:spLocks noGrp="1"/>
          </p:cNvSpPr>
          <p:nvPr>
            <p:ph type="ctrTitle"/>
          </p:nvPr>
        </p:nvSpPr>
        <p:spPr>
          <a:xfrm>
            <a:off x="277248" y="906844"/>
            <a:ext cx="8409552" cy="1981499"/>
          </a:xfrm>
          <a:solidFill>
            <a:srgbClr val="0036FA"/>
          </a:solidFill>
        </p:spPr>
        <p:txBody>
          <a:bodyPr>
            <a:noAutofit/>
          </a:bodyPr>
          <a:lstStyle/>
          <a:p>
            <a:pPr>
              <a:lnSpc>
                <a:spcPct val="150000"/>
              </a:lnSpc>
            </a:pPr>
            <a:r>
              <a:rPr lang="en-US" altLang="zh-CN" sz="2800" dirty="0" smtClean="0">
                <a:solidFill>
                  <a:srgbClr val="FFC000"/>
                </a:solidFill>
                <a:latin typeface="+mj-lt"/>
              </a:rPr>
              <a:t>H</a:t>
            </a:r>
            <a:r>
              <a:rPr lang="en-US" altLang="zh-CN" sz="2800" dirty="0" smtClean="0">
                <a:latin typeface="+mj-lt"/>
              </a:rPr>
              <a:t>igh </a:t>
            </a:r>
            <a:r>
              <a:rPr lang="en-US" altLang="zh-CN" sz="2800" dirty="0" smtClean="0">
                <a:solidFill>
                  <a:srgbClr val="FFC000"/>
                </a:solidFill>
                <a:latin typeface="+mj-lt"/>
              </a:rPr>
              <a:t>I</a:t>
            </a:r>
            <a:r>
              <a:rPr lang="en-US" altLang="zh-CN" sz="2800" dirty="0" smtClean="0">
                <a:latin typeface="+mj-lt"/>
              </a:rPr>
              <a:t>ntensity </a:t>
            </a:r>
            <a:r>
              <a:rPr lang="en-US" altLang="zh-CN" sz="2800" dirty="0">
                <a:solidFill>
                  <a:srgbClr val="FFC000"/>
                </a:solidFill>
                <a:latin typeface="+mj-lt"/>
              </a:rPr>
              <a:t>E</a:t>
            </a:r>
            <a:r>
              <a:rPr lang="en-US" altLang="zh-CN" sz="2800" dirty="0" smtClean="0">
                <a:latin typeface="+mj-lt"/>
              </a:rPr>
              <a:t>lectron </a:t>
            </a:r>
            <a:r>
              <a:rPr lang="en-US" altLang="zh-CN" sz="2800" dirty="0">
                <a:solidFill>
                  <a:srgbClr val="FFC000"/>
                </a:solidFill>
                <a:latin typeface="+mj-lt"/>
              </a:rPr>
              <a:t>P</a:t>
            </a:r>
            <a:r>
              <a:rPr lang="en-US" altLang="zh-CN" sz="2800" dirty="0" smtClean="0">
                <a:latin typeface="+mj-lt"/>
              </a:rPr>
              <a:t>ositron </a:t>
            </a:r>
            <a:r>
              <a:rPr lang="en-US" altLang="zh-CN" sz="2800" dirty="0" smtClean="0">
                <a:solidFill>
                  <a:srgbClr val="FFC000"/>
                </a:solidFill>
                <a:latin typeface="+mj-lt"/>
              </a:rPr>
              <a:t>A</a:t>
            </a:r>
            <a:r>
              <a:rPr lang="en-US" altLang="zh-CN" sz="2800" dirty="0" smtClean="0">
                <a:latin typeface="+mj-lt"/>
              </a:rPr>
              <a:t>ccelerator  </a:t>
            </a:r>
            <a:r>
              <a:rPr lang="en-US" altLang="zh-CN" sz="2800" dirty="0">
                <a:solidFill>
                  <a:srgbClr val="FFC000"/>
                </a:solidFill>
                <a:latin typeface="+mj-lt"/>
              </a:rPr>
              <a:t>(HIEPA</a:t>
            </a:r>
            <a:r>
              <a:rPr lang="en-US" altLang="zh-CN" sz="2800" dirty="0" smtClean="0">
                <a:solidFill>
                  <a:srgbClr val="FFC000"/>
                </a:solidFill>
                <a:latin typeface="+mj-lt"/>
              </a:rPr>
              <a:t>) </a:t>
            </a:r>
            <a:r>
              <a:rPr lang="en-US" altLang="zh-CN" sz="2800" dirty="0" smtClean="0">
                <a:solidFill>
                  <a:srgbClr val="FF0000"/>
                </a:solidFill>
                <a:latin typeface="+mj-lt"/>
              </a:rPr>
              <a:t>S</a:t>
            </a:r>
            <a:r>
              <a:rPr lang="en-US" altLang="zh-CN" sz="2800" dirty="0" smtClean="0">
                <a:latin typeface="+mj-lt"/>
              </a:rPr>
              <a:t>uper </a:t>
            </a:r>
            <a:r>
              <a:rPr lang="en-US" altLang="zh-CN" sz="2800" dirty="0" smtClean="0">
                <a:solidFill>
                  <a:srgbClr val="FF0000"/>
                </a:solidFill>
                <a:latin typeface="+mj-lt"/>
              </a:rPr>
              <a:t>T</a:t>
            </a:r>
            <a:r>
              <a:rPr lang="en-US" altLang="zh-CN" sz="2800" dirty="0" smtClean="0">
                <a:latin typeface="+mj-lt"/>
              </a:rPr>
              <a:t>au </a:t>
            </a:r>
            <a:r>
              <a:rPr lang="en-US" altLang="zh-CN" sz="2800" dirty="0" smtClean="0">
                <a:solidFill>
                  <a:srgbClr val="FF0000"/>
                </a:solidFill>
                <a:latin typeface="+mj-lt"/>
              </a:rPr>
              <a:t>C</a:t>
            </a:r>
            <a:r>
              <a:rPr lang="en-US" altLang="zh-CN" sz="2800" dirty="0" smtClean="0">
                <a:latin typeface="+mj-lt"/>
              </a:rPr>
              <a:t>harm  </a:t>
            </a:r>
            <a:r>
              <a:rPr lang="en-US" altLang="zh-CN" sz="2800" dirty="0" smtClean="0">
                <a:solidFill>
                  <a:srgbClr val="FF0000"/>
                </a:solidFill>
                <a:latin typeface="+mj-lt"/>
              </a:rPr>
              <a:t>F</a:t>
            </a:r>
            <a:r>
              <a:rPr lang="en-US" altLang="zh-CN" sz="2800" dirty="0" smtClean="0">
                <a:latin typeface="+mj-lt"/>
              </a:rPr>
              <a:t>acility</a:t>
            </a:r>
            <a:r>
              <a:rPr lang="zh-CN" altLang="en-US" sz="2800" dirty="0" smtClean="0">
                <a:solidFill>
                  <a:srgbClr val="FF0000"/>
                </a:solidFill>
                <a:latin typeface="+mj-lt"/>
              </a:rPr>
              <a:t>（</a:t>
            </a:r>
            <a:r>
              <a:rPr lang="en-US" altLang="zh-CN" sz="2800" dirty="0" smtClean="0">
                <a:solidFill>
                  <a:srgbClr val="FF0000"/>
                </a:solidFill>
                <a:latin typeface="+mj-lt"/>
              </a:rPr>
              <a:t>STCF</a:t>
            </a:r>
            <a:r>
              <a:rPr lang="zh-CN" altLang="en-US" sz="2800" dirty="0" smtClean="0">
                <a:solidFill>
                  <a:srgbClr val="FF0000"/>
                </a:solidFill>
                <a:latin typeface="+mj-lt"/>
              </a:rPr>
              <a:t>）</a:t>
            </a:r>
            <a:r>
              <a:rPr lang="en-US" altLang="zh-CN" sz="2800" dirty="0" smtClean="0">
                <a:latin typeface="+mj-lt"/>
              </a:rPr>
              <a:t>in China</a:t>
            </a:r>
            <a:endParaRPr lang="zh-CN" altLang="en-US" sz="2800" dirty="0">
              <a:solidFill>
                <a:srgbClr val="FF0000"/>
              </a:solidFill>
              <a:latin typeface="+mj-lt"/>
            </a:endParaRPr>
          </a:p>
        </p:txBody>
      </p:sp>
      <p:sp>
        <p:nvSpPr>
          <p:cNvPr id="8" name="TextBox 7"/>
          <p:cNvSpPr txBox="1"/>
          <p:nvPr/>
        </p:nvSpPr>
        <p:spPr>
          <a:xfrm>
            <a:off x="636814" y="3014939"/>
            <a:ext cx="7870372" cy="2277547"/>
          </a:xfrm>
          <a:prstGeom prst="rect">
            <a:avLst/>
          </a:prstGeom>
          <a:solidFill>
            <a:schemeClr val="bg1"/>
          </a:solidFill>
        </p:spPr>
        <p:txBody>
          <a:bodyPr wrap="square" rtlCol="0">
            <a:spAutoFit/>
          </a:bodyPr>
          <a:lstStyle/>
          <a:p>
            <a:pPr algn="ctr">
              <a:lnSpc>
                <a:spcPct val="140000"/>
              </a:lnSpc>
            </a:pPr>
            <a:r>
              <a:rPr lang="zh-CN" altLang="en-US" sz="2000" b="1" dirty="0" smtClean="0">
                <a:latin typeface="+mj-lt"/>
                <a:cs typeface="Arial Unicode MS" panose="020B0604020202020204" pitchFamily="34" charset="-122"/>
              </a:rPr>
              <a:t>彭海平</a:t>
            </a:r>
            <a:r>
              <a:rPr lang="en-US" altLang="zh-CN" sz="2000" b="1" dirty="0" smtClean="0">
                <a:latin typeface="+mj-lt"/>
                <a:cs typeface="Arial Unicode MS" panose="020B0604020202020204" pitchFamily="34" charset="-122"/>
              </a:rPr>
              <a:t>   </a:t>
            </a:r>
            <a:endParaRPr lang="en-US" altLang="zh-CN" sz="2000" b="1" dirty="0" smtClean="0">
              <a:latin typeface="+mj-lt"/>
              <a:cs typeface="Arial Unicode MS" panose="020B0604020202020204" pitchFamily="34" charset="-122"/>
            </a:endParaRPr>
          </a:p>
          <a:p>
            <a:pPr algn="ctr">
              <a:lnSpc>
                <a:spcPct val="140000"/>
              </a:lnSpc>
            </a:pPr>
            <a:r>
              <a:rPr lang="en-US" altLang="zh-CN" sz="2000" b="1" dirty="0" smtClean="0">
                <a:latin typeface="+mj-lt"/>
                <a:cs typeface="Arial Unicode MS" panose="020B0604020202020204" pitchFamily="34" charset="-122"/>
              </a:rPr>
              <a:t> penghp@ustc.edu.cn</a:t>
            </a:r>
          </a:p>
          <a:p>
            <a:pPr algn="ctr">
              <a:lnSpc>
                <a:spcPct val="140000"/>
              </a:lnSpc>
            </a:pPr>
            <a:r>
              <a:rPr lang="zh-CN" altLang="en-US" sz="2000" b="1" dirty="0" smtClean="0">
                <a:latin typeface="华文楷体" panose="02010600040101010101" pitchFamily="2" charset="-122"/>
                <a:ea typeface="华文楷体" panose="02010600040101010101" pitchFamily="2" charset="-122"/>
                <a:cs typeface="Arial Unicode MS" panose="020B0604020202020204" pitchFamily="34" charset="-122"/>
              </a:rPr>
              <a:t>核探测与核电子学国家重点实验室</a:t>
            </a:r>
            <a:endParaRPr lang="en-US" altLang="zh-CN" sz="2000" b="1" dirty="0" smtClean="0">
              <a:latin typeface="华文楷体" panose="02010600040101010101" pitchFamily="2" charset="-122"/>
              <a:ea typeface="华文楷体" panose="02010600040101010101" pitchFamily="2" charset="-122"/>
              <a:cs typeface="Arial Unicode MS" panose="020B0604020202020204" pitchFamily="34" charset="-122"/>
            </a:endParaRPr>
          </a:p>
          <a:p>
            <a:pPr algn="ctr">
              <a:lnSpc>
                <a:spcPct val="140000"/>
              </a:lnSpc>
            </a:pPr>
            <a:r>
              <a:rPr lang="zh-CN" altLang="en-US" sz="2000" b="1" dirty="0" smtClean="0">
                <a:latin typeface="华文楷体" panose="02010600040101010101" pitchFamily="2" charset="-122"/>
                <a:ea typeface="华文楷体" panose="02010600040101010101" pitchFamily="2" charset="-122"/>
                <a:cs typeface="Arial Unicode MS" panose="020B0604020202020204" pitchFamily="34" charset="-122"/>
              </a:rPr>
              <a:t>中国科学技术大学</a:t>
            </a:r>
            <a:endParaRPr lang="en-US" altLang="zh-CN" sz="2000" b="1" dirty="0" smtClean="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endParaRPr>
          </a:p>
          <a:p>
            <a:pPr algn="ctr">
              <a:lnSpc>
                <a:spcPct val="150000"/>
              </a:lnSpc>
            </a:pPr>
            <a:r>
              <a:rPr lang="en-US" altLang="zh-CN" sz="2000" b="1" dirty="0" smtClean="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rPr>
              <a:t>(</a:t>
            </a:r>
            <a:r>
              <a:rPr lang="zh-CN" altLang="en-US" sz="2000" b="1" dirty="0" smtClean="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rPr>
              <a:t>代表</a:t>
            </a:r>
            <a:r>
              <a:rPr lang="en-US" altLang="zh-CN" sz="2000" b="1" dirty="0" smtClean="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rPr>
              <a:t>STCF</a:t>
            </a:r>
            <a:r>
              <a:rPr lang="zh-CN" altLang="en-US" sz="2000" b="1" dirty="0" smtClean="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rPr>
              <a:t>指导委员会</a:t>
            </a:r>
            <a:r>
              <a:rPr lang="en-US" altLang="zh-CN" sz="2000" b="1" dirty="0" smtClean="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rPr>
              <a:t>)</a:t>
            </a:r>
            <a:endParaRPr lang="en-US" altLang="zh-CN" sz="2000" b="1" dirty="0">
              <a:solidFill>
                <a:srgbClr val="FF33CC"/>
              </a:solidFill>
              <a:latin typeface="华文楷体" panose="02010600040101010101" pitchFamily="2" charset="-122"/>
              <a:ea typeface="华文楷体" panose="02010600040101010101" pitchFamily="2" charset="-122"/>
              <a:cs typeface="Arial Unicode MS" panose="020B0604020202020204" pitchFamily="34" charset="-122"/>
            </a:endParaRPr>
          </a:p>
        </p:txBody>
      </p:sp>
      <p:pic>
        <p:nvPicPr>
          <p:cNvPr id="6148" name="Picture 4" descr="C:\Users\penghp\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0870" y="28575"/>
            <a:ext cx="819151" cy="746527"/>
          </a:xfrm>
          <a:prstGeom prst="rect">
            <a:avLst/>
          </a:prstGeom>
          <a:noFill/>
          <a:extLst>
            <a:ext uri="{909E8E84-426E-40DD-AFC4-6F175D3DCCD1}">
              <a14:hiddenFill xmlns:a14="http://schemas.microsoft.com/office/drawing/2010/main">
                <a:solidFill>
                  <a:srgbClr val="FFFFFF"/>
                </a:solidFill>
              </a14:hiddenFill>
            </a:ext>
          </a:extLst>
        </p:spPr>
      </p:pic>
      <p:sp>
        <p:nvSpPr>
          <p:cNvPr id="5" name="日期占位符 4"/>
          <p:cNvSpPr>
            <a:spLocks noGrp="1"/>
          </p:cNvSpPr>
          <p:nvPr>
            <p:ph type="dt" sz="half" idx="10"/>
          </p:nvPr>
        </p:nvSpPr>
        <p:spPr>
          <a:xfrm>
            <a:off x="284205" y="6356350"/>
            <a:ext cx="2633165" cy="365125"/>
          </a:xfrm>
        </p:spPr>
        <p:txBody>
          <a:bodyPr/>
          <a:lstStyle/>
          <a:p>
            <a:fld id="{92AA7E47-9EA4-4144-B1F8-B222C6076F06}" type="datetime1">
              <a:rPr lang="zh-CN" altLang="en-US" smtClean="0"/>
              <a:t>2018/10/23</a:t>
            </a:fld>
            <a:endParaRPr lang="en-US" dirty="0"/>
          </a:p>
        </p:txBody>
      </p:sp>
      <p:sp>
        <p:nvSpPr>
          <p:cNvPr id="6" name="页脚占位符 5"/>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7" name="灯片编号占位符 6"/>
          <p:cNvSpPr>
            <a:spLocks noGrp="1"/>
          </p:cNvSpPr>
          <p:nvPr>
            <p:ph type="sldNum" sz="quarter" idx="12"/>
          </p:nvPr>
        </p:nvSpPr>
        <p:spPr/>
        <p:txBody>
          <a:bodyPr/>
          <a:lstStyle/>
          <a:p>
            <a:fld id="{C973300C-797F-D148-A78D-320196FBAF04}" type="slidenum">
              <a:rPr lang="en-US" smtClean="0"/>
              <a:pPr/>
              <a:t>1</a:t>
            </a:fld>
            <a:endParaRPr lang="en-US" dirty="0"/>
          </a:p>
        </p:txBody>
      </p:sp>
    </p:spTree>
    <p:extLst>
      <p:ext uri="{BB962C8B-B14F-4D97-AF65-F5344CB8AC3E}">
        <p14:creationId xmlns:p14="http://schemas.microsoft.com/office/powerpoint/2010/main" val="740116074"/>
      </p:ext>
    </p:extLst>
  </p:cSld>
  <p:clrMapOvr>
    <a:masterClrMapping/>
  </p:clrMapOvr>
  <mc:AlternateContent xmlns:mc="http://schemas.openxmlformats.org/markup-compatibility/2006" xmlns:p14="http://schemas.microsoft.com/office/powerpoint/2010/main">
    <mc:Choice Requires="p14">
      <p:transition spd="slow" p14:dur="2000" advTm="5522"/>
    </mc:Choice>
    <mc:Fallback xmlns="">
      <p:transition spd="slow" advTm="552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50539"/>
            <a:ext cx="7843520" cy="714850"/>
          </a:xfrm>
        </p:spPr>
        <p:txBody>
          <a:bodyPr>
            <a:normAutofit fontScale="90000"/>
          </a:bodyPr>
          <a:lstStyle/>
          <a:p>
            <a:r>
              <a:rPr lang="en-US" altLang="zh-CN" dirty="0" smtClean="0"/>
              <a:t>30 Years of </a:t>
            </a:r>
            <a:r>
              <a:rPr lang="en-US" altLang="zh-CN" dirty="0" smtClean="0">
                <a:sym typeface="Symbol" panose="05050102010706020507" pitchFamily="18" charset="2"/>
              </a:rPr>
              <a:t>-c facility in China</a:t>
            </a:r>
            <a:r>
              <a:rPr lang="en-US" altLang="zh-CN" dirty="0" smtClean="0"/>
              <a:t> </a:t>
            </a:r>
            <a:endParaRPr lang="zh-CN" altLang="en-US" dirty="0"/>
          </a:p>
        </p:txBody>
      </p:sp>
      <p:sp>
        <p:nvSpPr>
          <p:cNvPr id="4" name="日期占位符 3"/>
          <p:cNvSpPr>
            <a:spLocks noGrp="1"/>
          </p:cNvSpPr>
          <p:nvPr>
            <p:ph type="dt" sz="half" idx="10"/>
          </p:nvPr>
        </p:nvSpPr>
        <p:spPr/>
        <p:txBody>
          <a:bodyPr/>
          <a:lstStyle/>
          <a:p>
            <a:fld id="{97177AE1-E91D-4F47-A5A0-90B902434EAD}"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a:t>
            </a:fld>
            <a:endParaRPr lang="en-US" dirty="0"/>
          </a:p>
        </p:txBody>
      </p:sp>
      <p:pic>
        <p:nvPicPr>
          <p:cNvPr id="10" name="内容占位符 3"/>
          <p:cNvPicPr>
            <a:picLocks noChangeAspect="1"/>
          </p:cNvPicPr>
          <p:nvPr/>
        </p:nvPicPr>
        <p:blipFill>
          <a:blip r:embed="rId3"/>
          <a:stretch>
            <a:fillRect/>
          </a:stretch>
        </p:blipFill>
        <p:spPr>
          <a:xfrm>
            <a:off x="2388576" y="1394717"/>
            <a:ext cx="4383061" cy="4708234"/>
          </a:xfrm>
          <a:prstGeom prst="rect">
            <a:avLst/>
          </a:prstGeom>
        </p:spPr>
      </p:pic>
      <p:grpSp>
        <p:nvGrpSpPr>
          <p:cNvPr id="11" name="组合 10"/>
          <p:cNvGrpSpPr/>
          <p:nvPr/>
        </p:nvGrpSpPr>
        <p:grpSpPr>
          <a:xfrm>
            <a:off x="86662" y="825638"/>
            <a:ext cx="2309536" cy="3131023"/>
            <a:chOff x="143623" y="562730"/>
            <a:chExt cx="2822815" cy="3131023"/>
          </a:xfrm>
        </p:grpSpPr>
        <p:pic>
          <p:nvPicPr>
            <p:cNvPr id="12" name="图片 11"/>
            <p:cNvPicPr>
              <a:picLocks noChangeAspect="1"/>
            </p:cNvPicPr>
            <p:nvPr/>
          </p:nvPicPr>
          <p:blipFill>
            <a:blip r:embed="rId4"/>
            <a:stretch>
              <a:fillRect/>
            </a:stretch>
          </p:blipFill>
          <p:spPr>
            <a:xfrm>
              <a:off x="143623" y="1141970"/>
              <a:ext cx="2822815" cy="2551783"/>
            </a:xfrm>
            <a:prstGeom prst="rect">
              <a:avLst/>
            </a:prstGeom>
          </p:spPr>
        </p:pic>
        <p:sp>
          <p:nvSpPr>
            <p:cNvPr id="13" name="文本框 12"/>
            <p:cNvSpPr txBox="1"/>
            <p:nvPr/>
          </p:nvSpPr>
          <p:spPr>
            <a:xfrm>
              <a:off x="218826" y="562730"/>
              <a:ext cx="2708148" cy="1015663"/>
            </a:xfrm>
            <a:prstGeom prst="rect">
              <a:avLst/>
            </a:prstGeom>
            <a:noFill/>
          </p:spPr>
          <p:txBody>
            <a:bodyPr wrap="square" rtlCol="0">
              <a:spAutoFit/>
            </a:bodyPr>
            <a:lstStyle/>
            <a:p>
              <a:pPr algn="ctr">
                <a:lnSpc>
                  <a:spcPct val="150000"/>
                </a:lnSpc>
              </a:pPr>
              <a:r>
                <a:rPr lang="en-US" altLang="zh-CN" sz="2000" b="1" dirty="0" smtClean="0">
                  <a:solidFill>
                    <a:srgbClr val="0036FA"/>
                  </a:solidFill>
                  <a:latin typeface="+mj-lt"/>
                  <a:ea typeface="华文楷体" panose="02010600040101010101" pitchFamily="2" charset="-122"/>
                </a:rPr>
                <a:t>BEPCI (1988−2005) </a:t>
              </a:r>
            </a:p>
            <a:p>
              <a:pPr algn="ctr">
                <a:lnSpc>
                  <a:spcPct val="150000"/>
                </a:lnSpc>
              </a:pPr>
              <a:r>
                <a:rPr lang="en-US" altLang="zh-CN" sz="2000" b="1" dirty="0" smtClean="0">
                  <a:solidFill>
                    <a:srgbClr val="FF0000"/>
                  </a:solidFill>
                  <a:latin typeface="+mj-lt"/>
                  <a:ea typeface="华文楷体" panose="02010600040101010101" pitchFamily="2" charset="-122"/>
                </a:rPr>
                <a:t>Single Ring</a:t>
              </a:r>
              <a:endParaRPr lang="zh-CN" altLang="en-US" sz="2000" b="1" dirty="0">
                <a:solidFill>
                  <a:srgbClr val="FF0000"/>
                </a:solidFill>
                <a:latin typeface="+mj-lt"/>
                <a:ea typeface="华文楷体" panose="02010600040101010101" pitchFamily="2" charset="-122"/>
              </a:endParaRPr>
            </a:p>
          </p:txBody>
        </p:sp>
      </p:grpSp>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05" y="3967950"/>
            <a:ext cx="2309537" cy="2287294"/>
          </a:xfrm>
          <a:prstGeom prst="rect">
            <a:avLst/>
          </a:prstGeom>
        </p:spPr>
      </p:pic>
      <p:grpSp>
        <p:nvGrpSpPr>
          <p:cNvPr id="15" name="组合 14"/>
          <p:cNvGrpSpPr/>
          <p:nvPr/>
        </p:nvGrpSpPr>
        <p:grpSpPr>
          <a:xfrm>
            <a:off x="6785014" y="837797"/>
            <a:ext cx="2352226" cy="3131207"/>
            <a:chOff x="-80708" y="3695838"/>
            <a:chExt cx="2848328" cy="3131207"/>
          </a:xfrm>
        </p:grpSpPr>
        <p:pic>
          <p:nvPicPr>
            <p:cNvPr id="16" name="图片 15"/>
            <p:cNvPicPr>
              <a:picLocks noChangeAspect="1"/>
            </p:cNvPicPr>
            <p:nvPr/>
          </p:nvPicPr>
          <p:blipFill>
            <a:blip r:embed="rId6"/>
            <a:stretch>
              <a:fillRect/>
            </a:stretch>
          </p:blipFill>
          <p:spPr>
            <a:xfrm>
              <a:off x="-80708" y="4262919"/>
              <a:ext cx="2848328" cy="2564126"/>
            </a:xfrm>
            <a:prstGeom prst="rect">
              <a:avLst/>
            </a:prstGeom>
          </p:spPr>
        </p:pic>
        <p:sp>
          <p:nvSpPr>
            <p:cNvPr id="17" name="文本框 16"/>
            <p:cNvSpPr txBox="1"/>
            <p:nvPr/>
          </p:nvSpPr>
          <p:spPr>
            <a:xfrm>
              <a:off x="20138" y="3695838"/>
              <a:ext cx="2680347" cy="1015663"/>
            </a:xfrm>
            <a:prstGeom prst="rect">
              <a:avLst/>
            </a:prstGeom>
            <a:noFill/>
          </p:spPr>
          <p:txBody>
            <a:bodyPr wrap="square" rtlCol="0">
              <a:spAutoFit/>
            </a:bodyPr>
            <a:lstStyle/>
            <a:p>
              <a:pPr algn="ctr">
                <a:lnSpc>
                  <a:spcPct val="150000"/>
                </a:lnSpc>
              </a:pPr>
              <a:r>
                <a:rPr lang="en-US" altLang="zh-CN" sz="2000" b="1" dirty="0" smtClean="0">
                  <a:solidFill>
                    <a:srgbClr val="0036FA"/>
                  </a:solidFill>
                  <a:latin typeface="+mj-lt"/>
                  <a:ea typeface="华文楷体" panose="02010600040101010101" pitchFamily="2" charset="-122"/>
                  <a:sym typeface="Symbol" panose="05050102010706020507" pitchFamily="18" charset="2"/>
                </a:rPr>
                <a:t>BEPCII (2006−now)</a:t>
              </a:r>
            </a:p>
            <a:p>
              <a:pPr algn="ctr">
                <a:lnSpc>
                  <a:spcPct val="150000"/>
                </a:lnSpc>
              </a:pPr>
              <a:r>
                <a:rPr lang="zh-CN" altLang="en-US" sz="2000" b="1" dirty="0" smtClean="0">
                  <a:solidFill>
                    <a:srgbClr val="C00000"/>
                  </a:solidFill>
                  <a:latin typeface="华文楷体" panose="02010600040101010101" pitchFamily="2" charset="-122"/>
                  <a:ea typeface="华文楷体" panose="02010600040101010101" pitchFamily="2" charset="-122"/>
                  <a:sym typeface="Symbol" panose="05050102010706020507" pitchFamily="18" charset="2"/>
                </a:rPr>
                <a:t> </a:t>
              </a:r>
              <a:r>
                <a:rPr lang="en-US" altLang="zh-CN" sz="2000" b="1" dirty="0">
                  <a:solidFill>
                    <a:srgbClr val="FF0000"/>
                  </a:solidFill>
                  <a:latin typeface="+mj-lt"/>
                  <a:ea typeface="华文楷体" panose="02010600040101010101" pitchFamily="2" charset="-122"/>
                  <a:sym typeface="Symbol" panose="05050102010706020507" pitchFamily="18" charset="2"/>
                </a:rPr>
                <a:t>D</a:t>
              </a:r>
              <a:r>
                <a:rPr lang="en-US" altLang="zh-CN" sz="2000" b="1" dirty="0" smtClean="0">
                  <a:solidFill>
                    <a:srgbClr val="FF0000"/>
                  </a:solidFill>
                  <a:latin typeface="+mj-lt"/>
                  <a:ea typeface="华文楷体" panose="02010600040101010101" pitchFamily="2" charset="-122"/>
                  <a:sym typeface="Symbol" panose="05050102010706020507" pitchFamily="18" charset="2"/>
                </a:rPr>
                <a:t>ouble Ring</a:t>
              </a:r>
              <a:endParaRPr lang="zh-CN" altLang="en-US" sz="2000" b="1" dirty="0">
                <a:solidFill>
                  <a:srgbClr val="FF0000"/>
                </a:solidFill>
                <a:latin typeface="+mj-lt"/>
                <a:ea typeface="华文楷体" panose="02010600040101010101" pitchFamily="2" charset="-122"/>
              </a:endParaRPr>
            </a:p>
          </p:txBody>
        </p:sp>
      </p:grpSp>
      <p:pic>
        <p:nvPicPr>
          <p:cNvPr id="18" name="图片 17"/>
          <p:cNvPicPr>
            <a:picLocks noChangeAspect="1"/>
          </p:cNvPicPr>
          <p:nvPr/>
        </p:nvPicPr>
        <p:blipFill>
          <a:blip r:embed="rId7"/>
          <a:stretch>
            <a:fillRect/>
          </a:stretch>
        </p:blipFill>
        <p:spPr>
          <a:xfrm>
            <a:off x="6949103" y="4164893"/>
            <a:ext cx="2074463" cy="1859035"/>
          </a:xfrm>
          <a:prstGeom prst="rect">
            <a:avLst/>
          </a:prstGeom>
        </p:spPr>
      </p:pic>
      <p:sp>
        <p:nvSpPr>
          <p:cNvPr id="19" name="文本框 18"/>
          <p:cNvSpPr txBox="1"/>
          <p:nvPr/>
        </p:nvSpPr>
        <p:spPr>
          <a:xfrm>
            <a:off x="2761406" y="903483"/>
            <a:ext cx="3709392" cy="461665"/>
          </a:xfrm>
          <a:prstGeom prst="rect">
            <a:avLst/>
          </a:prstGeom>
          <a:solidFill>
            <a:srgbClr val="FFFF00"/>
          </a:solidFill>
        </p:spPr>
        <p:txBody>
          <a:bodyPr wrap="square" rtlCol="0">
            <a:spAutoFit/>
          </a:bodyPr>
          <a:lstStyle/>
          <a:p>
            <a:pPr algn="ctr"/>
            <a:r>
              <a:rPr lang="en-US" altLang="zh-CN" sz="2400" b="1" dirty="0" smtClean="0">
                <a:solidFill>
                  <a:srgbClr val="FF0000"/>
                </a:solidFill>
                <a:latin typeface="+mj-lt"/>
                <a:ea typeface="华文楷体" panose="02010600040101010101" pitchFamily="2" charset="-122"/>
                <a:sym typeface="Symbol"/>
              </a:rPr>
              <a:t>10</a:t>
            </a:r>
            <a:r>
              <a:rPr lang="en-US" altLang="zh-CN" sz="2400" b="1" baseline="30000" dirty="0" smtClean="0">
                <a:solidFill>
                  <a:srgbClr val="FF0000"/>
                </a:solidFill>
                <a:latin typeface="+mj-lt"/>
                <a:ea typeface="华文楷体" panose="02010600040101010101" pitchFamily="2" charset="-122"/>
                <a:sym typeface="Symbol"/>
              </a:rPr>
              <a:t>31</a:t>
            </a:r>
            <a:r>
              <a:rPr lang="en-US" altLang="zh-CN" sz="2400" b="1" dirty="0" smtClean="0">
                <a:solidFill>
                  <a:srgbClr val="FF0000"/>
                </a:solidFill>
                <a:latin typeface="+mj-lt"/>
                <a:ea typeface="华文楷体" panose="02010600040101010101" pitchFamily="2" charset="-122"/>
                <a:cs typeface="Times New Roman" panose="02020603050405020304" pitchFamily="18" charset="0"/>
              </a:rPr>
              <a:t>cm</a:t>
            </a:r>
            <a:r>
              <a:rPr lang="en-US" altLang="zh-CN" sz="2400" b="1" baseline="30000" dirty="0" smtClean="0">
                <a:solidFill>
                  <a:srgbClr val="FF0000"/>
                </a:solidFill>
                <a:latin typeface="+mj-lt"/>
                <a:ea typeface="华文楷体" panose="02010600040101010101" pitchFamily="2" charset="-122"/>
                <a:cs typeface="Times New Roman" panose="02020603050405020304" pitchFamily="18" charset="0"/>
              </a:rPr>
              <a:t>-2</a:t>
            </a:r>
            <a:r>
              <a:rPr lang="en-US" altLang="zh-CN" sz="2400" b="1" dirty="0" smtClean="0">
                <a:solidFill>
                  <a:srgbClr val="FF0000"/>
                </a:solidFill>
                <a:latin typeface="+mj-lt"/>
                <a:ea typeface="华文楷体" panose="02010600040101010101" pitchFamily="2" charset="-122"/>
                <a:cs typeface="Times New Roman" panose="02020603050405020304" pitchFamily="18" charset="0"/>
              </a:rPr>
              <a:t>s</a:t>
            </a:r>
            <a:r>
              <a:rPr lang="en-US" altLang="zh-CN" sz="2400" b="1" baseline="30000" dirty="0" smtClean="0">
                <a:solidFill>
                  <a:srgbClr val="FF0000"/>
                </a:solidFill>
                <a:latin typeface="+mj-lt"/>
                <a:ea typeface="华文楷体" panose="02010600040101010101" pitchFamily="2" charset="-122"/>
                <a:cs typeface="Times New Roman" panose="02020603050405020304" pitchFamily="18" charset="0"/>
              </a:rPr>
              <a:t>-1</a:t>
            </a:r>
            <a:r>
              <a:rPr lang="en-US" altLang="zh-CN" sz="2400" b="1" dirty="0">
                <a:solidFill>
                  <a:srgbClr val="FF0000"/>
                </a:solidFill>
                <a:latin typeface="+mj-lt"/>
                <a:ea typeface="华文楷体" panose="02010600040101010101" pitchFamily="2" charset="-122"/>
                <a:sym typeface="Symbol"/>
              </a:rPr>
              <a:t> </a:t>
            </a:r>
            <a:r>
              <a:rPr lang="en-US" altLang="zh-CN" sz="2400" b="1" dirty="0" smtClean="0">
                <a:solidFill>
                  <a:srgbClr val="FF0000"/>
                </a:solidFill>
                <a:latin typeface="+mj-lt"/>
                <a:ea typeface="华文楷体" panose="02010600040101010101" pitchFamily="2" charset="-122"/>
                <a:sym typeface="Symbol" panose="05050102010706020507" pitchFamily="18" charset="2"/>
              </a:rPr>
              <a:t> </a:t>
            </a:r>
            <a:r>
              <a:rPr lang="en-US" altLang="zh-CN" sz="2400" b="1" dirty="0" smtClean="0">
                <a:solidFill>
                  <a:srgbClr val="FF0000"/>
                </a:solidFill>
                <a:latin typeface="+mj-lt"/>
                <a:ea typeface="华文楷体" panose="02010600040101010101" pitchFamily="2" charset="-122"/>
                <a:sym typeface="Symbol"/>
              </a:rPr>
              <a:t>10</a:t>
            </a:r>
            <a:r>
              <a:rPr lang="en-US" altLang="zh-CN" sz="2400" b="1" baseline="30000" dirty="0" smtClean="0">
                <a:solidFill>
                  <a:srgbClr val="FF0000"/>
                </a:solidFill>
                <a:latin typeface="+mj-lt"/>
                <a:ea typeface="华文楷体" panose="02010600040101010101" pitchFamily="2" charset="-122"/>
                <a:sym typeface="Symbol"/>
              </a:rPr>
              <a:t>33</a:t>
            </a:r>
            <a:r>
              <a:rPr lang="en-US" altLang="zh-CN" sz="2400" b="1" dirty="0" smtClean="0">
                <a:solidFill>
                  <a:srgbClr val="FF0000"/>
                </a:solidFill>
                <a:latin typeface="+mj-lt"/>
                <a:ea typeface="华文楷体" panose="02010600040101010101" pitchFamily="2" charset="-122"/>
                <a:cs typeface="Times New Roman" panose="02020603050405020304" pitchFamily="18" charset="0"/>
              </a:rPr>
              <a:t>cm</a:t>
            </a:r>
            <a:r>
              <a:rPr lang="en-US" altLang="zh-CN" sz="2400" b="1" baseline="30000" dirty="0" smtClean="0">
                <a:solidFill>
                  <a:srgbClr val="FF0000"/>
                </a:solidFill>
                <a:latin typeface="+mj-lt"/>
                <a:ea typeface="华文楷体" panose="02010600040101010101" pitchFamily="2" charset="-122"/>
                <a:cs typeface="Times New Roman" panose="02020603050405020304" pitchFamily="18" charset="0"/>
              </a:rPr>
              <a:t>-2</a:t>
            </a:r>
            <a:r>
              <a:rPr lang="en-US" altLang="zh-CN" sz="2400" b="1" dirty="0" smtClean="0">
                <a:solidFill>
                  <a:srgbClr val="FF0000"/>
                </a:solidFill>
                <a:latin typeface="+mj-lt"/>
                <a:ea typeface="华文楷体" panose="02010600040101010101" pitchFamily="2" charset="-122"/>
                <a:cs typeface="Times New Roman" panose="02020603050405020304" pitchFamily="18" charset="0"/>
              </a:rPr>
              <a:t>s</a:t>
            </a:r>
            <a:r>
              <a:rPr lang="en-US" altLang="zh-CN" sz="2400" b="1" baseline="30000" dirty="0" smtClean="0">
                <a:solidFill>
                  <a:srgbClr val="FF0000"/>
                </a:solidFill>
                <a:latin typeface="+mj-lt"/>
                <a:ea typeface="华文楷体" panose="02010600040101010101" pitchFamily="2" charset="-122"/>
                <a:cs typeface="Times New Roman" panose="02020603050405020304" pitchFamily="18" charset="0"/>
              </a:rPr>
              <a:t>-1</a:t>
            </a:r>
            <a:endParaRPr lang="zh-CN" altLang="en-US" sz="2400" b="1" dirty="0">
              <a:solidFill>
                <a:srgbClr val="FF0000"/>
              </a:solidFill>
              <a:latin typeface="+mj-lt"/>
              <a:ea typeface="华文楷体" panose="02010600040101010101" pitchFamily="2" charset="-122"/>
            </a:endParaRPr>
          </a:p>
        </p:txBody>
      </p:sp>
      <p:sp>
        <p:nvSpPr>
          <p:cNvPr id="20" name="文本框 19"/>
          <p:cNvSpPr txBox="1"/>
          <p:nvPr/>
        </p:nvSpPr>
        <p:spPr>
          <a:xfrm>
            <a:off x="635779" y="3934060"/>
            <a:ext cx="1120987" cy="461665"/>
          </a:xfrm>
          <a:prstGeom prst="rect">
            <a:avLst/>
          </a:prstGeom>
          <a:noFill/>
        </p:spPr>
        <p:txBody>
          <a:bodyPr wrap="square" rtlCol="0">
            <a:spAutoFit/>
          </a:bodyPr>
          <a:lstStyle/>
          <a:p>
            <a:r>
              <a:rPr lang="en-US" altLang="zh-CN" sz="2400" b="1" dirty="0" smtClean="0">
                <a:solidFill>
                  <a:srgbClr val="FF0000"/>
                </a:solidFill>
              </a:rPr>
              <a:t>BESI/II</a:t>
            </a:r>
            <a:endParaRPr lang="zh-CN" altLang="en-US" sz="2400" b="1" dirty="0">
              <a:solidFill>
                <a:srgbClr val="FF0000"/>
              </a:solidFill>
            </a:endParaRPr>
          </a:p>
        </p:txBody>
      </p:sp>
      <p:sp>
        <p:nvSpPr>
          <p:cNvPr id="21" name="文本框 20"/>
          <p:cNvSpPr txBox="1"/>
          <p:nvPr/>
        </p:nvSpPr>
        <p:spPr>
          <a:xfrm>
            <a:off x="7400633" y="3967832"/>
            <a:ext cx="1120987" cy="461665"/>
          </a:xfrm>
          <a:prstGeom prst="rect">
            <a:avLst/>
          </a:prstGeom>
          <a:noFill/>
        </p:spPr>
        <p:txBody>
          <a:bodyPr wrap="square" rtlCol="0">
            <a:spAutoFit/>
          </a:bodyPr>
          <a:lstStyle/>
          <a:p>
            <a:r>
              <a:rPr lang="en-US" altLang="zh-CN" sz="2400" b="1" dirty="0" smtClean="0">
                <a:solidFill>
                  <a:srgbClr val="FF0000"/>
                </a:solidFill>
              </a:rPr>
              <a:t>BESIII</a:t>
            </a:r>
            <a:endParaRPr lang="zh-CN" altLang="en-US" sz="2400" b="1" dirty="0">
              <a:solidFill>
                <a:srgbClr val="FF0000"/>
              </a:solidFill>
            </a:endParaRPr>
          </a:p>
        </p:txBody>
      </p:sp>
    </p:spTree>
    <p:extLst>
      <p:ext uri="{BB962C8B-B14F-4D97-AF65-F5344CB8AC3E}">
        <p14:creationId xmlns:p14="http://schemas.microsoft.com/office/powerpoint/2010/main" val="901927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3129" y="64270"/>
            <a:ext cx="7762240" cy="714850"/>
          </a:xfrm>
        </p:spPr>
        <p:txBody>
          <a:bodyPr>
            <a:normAutofit/>
          </a:bodyPr>
          <a:lstStyle/>
          <a:p>
            <a:r>
              <a:rPr lang="en-US" altLang="zh-CN" sz="3600" dirty="0" smtClean="0">
                <a:latin typeface="Times New Roman" panose="02020603050405020304" pitchFamily="18" charset="0"/>
                <a:cs typeface="Times New Roman" panose="02020603050405020304" pitchFamily="18" charset="0"/>
                <a:sym typeface="Symbol" panose="05050102010706020507" pitchFamily="18" charset="2"/>
              </a:rPr>
              <a:t>Broad Physics at </a:t>
            </a:r>
            <a:r>
              <a:rPr lang="en-US" altLang="zh-CN" sz="3600" dirty="0">
                <a:latin typeface="Times New Roman" panose="02020603050405020304" pitchFamily="18" charset="0"/>
                <a:cs typeface="Times New Roman" panose="02020603050405020304" pitchFamily="18" charset="0"/>
                <a:sym typeface="Symbol" panose="05050102010706020507" pitchFamily="18" charset="2"/>
              </a:rPr>
              <a:t>-c Energy Region</a:t>
            </a:r>
            <a:endParaRPr lang="zh-CN" altLang="en-US" sz="3600"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344029" y="6406262"/>
            <a:ext cx="2837543" cy="365125"/>
          </a:xfrm>
        </p:spPr>
        <p:txBody>
          <a:bodyPr/>
          <a:lstStyle/>
          <a:p>
            <a:fld id="{599C56B2-D23F-49FF-840A-A5526A208B8D}"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a:t>
            </a:fld>
            <a:endParaRPr lang="en-US" dirty="0"/>
          </a:p>
        </p:txBody>
      </p:sp>
      <p:grpSp>
        <p:nvGrpSpPr>
          <p:cNvPr id="7" name="Group 4"/>
          <p:cNvGrpSpPr/>
          <p:nvPr/>
        </p:nvGrpSpPr>
        <p:grpSpPr>
          <a:xfrm>
            <a:off x="148776" y="1620700"/>
            <a:ext cx="8666064" cy="2353723"/>
            <a:chOff x="-5905" y="1140400"/>
            <a:chExt cx="9149903" cy="2353723"/>
          </a:xfrm>
        </p:grpSpPr>
        <p:pic>
          <p:nvPicPr>
            <p:cNvPr id="8" name="Picture 7"/>
            <p:cNvPicPr>
              <a:picLocks noChangeAspect="1" noChangeArrowheads="1"/>
            </p:cNvPicPr>
            <p:nvPr/>
          </p:nvPicPr>
          <p:blipFill>
            <a:blip r:embed="rId3"/>
            <a:srcRect/>
            <a:stretch>
              <a:fillRect/>
            </a:stretch>
          </p:blipFill>
          <p:spPr bwMode="auto">
            <a:xfrm>
              <a:off x="176869" y="1140400"/>
              <a:ext cx="8967129" cy="2353723"/>
            </a:xfrm>
            <a:prstGeom prst="rect">
              <a:avLst/>
            </a:prstGeom>
            <a:noFill/>
          </p:spPr>
        </p:pic>
        <p:sp>
          <p:nvSpPr>
            <p:cNvPr id="9" name="TextBox 16"/>
            <p:cNvSpPr txBox="1"/>
            <p:nvPr/>
          </p:nvSpPr>
          <p:spPr>
            <a:xfrm rot="16200000">
              <a:off x="-634457" y="1927607"/>
              <a:ext cx="1972015" cy="714912"/>
            </a:xfrm>
            <a:prstGeom prst="rect">
              <a:avLst/>
            </a:prstGeom>
            <a:solidFill>
              <a:srgbClr val="F3F137"/>
            </a:solid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smtClean="0">
                  <a:solidFill>
                    <a:srgbClr val="0000FF"/>
                  </a:solidFill>
                </a:rPr>
                <a:t>R</a:t>
              </a:r>
              <a:r>
                <a:rPr lang="en-US" dirty="0" smtClean="0">
                  <a:solidFill>
                    <a:srgbClr val="0000FF"/>
                  </a:solidFill>
                  <a:latin typeface="Times New Roman" panose="02020603050405020304" pitchFamily="18" charset="0"/>
                  <a:cs typeface="Times New Roman" panose="02020603050405020304" pitchFamily="18" charset="0"/>
                </a:rPr>
                <a:t>=s(</a:t>
              </a:r>
              <a:r>
                <a:rPr lang="en-US" dirty="0" err="1" smtClean="0">
                  <a:solidFill>
                    <a:srgbClr val="0000FF"/>
                  </a:solidFill>
                  <a:latin typeface="Times New Roman" panose="02020603050405020304" pitchFamily="18" charset="0"/>
                  <a:cs typeface="Times New Roman" panose="02020603050405020304" pitchFamily="18" charset="0"/>
                </a:rPr>
                <a:t>e</a:t>
              </a:r>
              <a:r>
                <a:rPr lang="en-US" baseline="30000" dirty="0" err="1" smtClean="0">
                  <a:solidFill>
                    <a:srgbClr val="0000FF"/>
                  </a:solidFill>
                  <a:latin typeface="Times New Roman" panose="02020603050405020304" pitchFamily="18" charset="0"/>
                  <a:cs typeface="Times New Roman" panose="02020603050405020304" pitchFamily="18" charset="0"/>
                </a:rPr>
                <a:t>+</a:t>
              </a:r>
              <a:r>
                <a:rPr lang="en-US" dirty="0" err="1" smtClean="0">
                  <a:solidFill>
                    <a:srgbClr val="0000FF"/>
                  </a:solidFill>
                  <a:latin typeface="Times New Roman" panose="02020603050405020304" pitchFamily="18" charset="0"/>
                  <a:cs typeface="Times New Roman" panose="02020603050405020304" pitchFamily="18" charset="0"/>
                </a:rPr>
                <a:t>e</a:t>
              </a:r>
              <a:r>
                <a:rPr lang="en-US" baseline="30000" dirty="0" smtClean="0">
                  <a:solidFill>
                    <a:srgbClr val="0000FF"/>
                  </a:solidFill>
                  <a:latin typeface="Times New Roman" panose="02020603050405020304" pitchFamily="18" charset="0"/>
                  <a:cs typeface="Times New Roman" panose="02020603050405020304" pitchFamily="18" charset="0"/>
                </a:rPr>
                <a:t>-</a:t>
              </a:r>
              <a:r>
                <a:rPr lang="en-US" dirty="0" smtClean="0">
                  <a:solidFill>
                    <a:srgbClr val="0000FF"/>
                  </a:solidFill>
                  <a:latin typeface="Times New Roman" panose="02020603050405020304" pitchFamily="18" charset="0"/>
                  <a:cs typeface="Times New Roman" panose="02020603050405020304" pitchFamily="18" charset="0"/>
                  <a:sym typeface="Wingdings"/>
                </a:rPr>
                <a:t>hadron)/</a:t>
              </a:r>
            </a:p>
            <a:p>
              <a:r>
                <a:rPr lang="en-US" dirty="0">
                  <a:solidFill>
                    <a:srgbClr val="0000FF"/>
                  </a:solidFill>
                  <a:latin typeface="Times New Roman" panose="02020603050405020304" pitchFamily="18" charset="0"/>
                  <a:cs typeface="Times New Roman" panose="02020603050405020304" pitchFamily="18" charset="0"/>
                </a:rPr>
                <a:t> </a:t>
              </a:r>
              <a:r>
                <a:rPr lang="en-US" dirty="0" smtClean="0">
                  <a:solidFill>
                    <a:srgbClr val="0000FF"/>
                  </a:solidFill>
                  <a:latin typeface="Times New Roman" panose="02020603050405020304" pitchFamily="18" charset="0"/>
                  <a:cs typeface="Times New Roman" panose="02020603050405020304" pitchFamily="18" charset="0"/>
                </a:rPr>
                <a:t>    s</a:t>
              </a:r>
              <a:r>
                <a:rPr lang="en-US" dirty="0">
                  <a:solidFill>
                    <a:srgbClr val="0000FF"/>
                  </a:solidFill>
                  <a:latin typeface="Times New Roman" panose="02020603050405020304" pitchFamily="18" charset="0"/>
                  <a:cs typeface="Times New Roman" panose="02020603050405020304" pitchFamily="18" charset="0"/>
                </a:rPr>
                <a:t>(</a:t>
              </a:r>
              <a:r>
                <a:rPr lang="en-US" dirty="0" err="1">
                  <a:solidFill>
                    <a:srgbClr val="0000FF"/>
                  </a:solidFill>
                  <a:latin typeface="Times New Roman" panose="02020603050405020304" pitchFamily="18" charset="0"/>
                  <a:cs typeface="Times New Roman" panose="02020603050405020304" pitchFamily="18" charset="0"/>
                </a:rPr>
                <a:t>e</a:t>
              </a:r>
              <a:r>
                <a:rPr lang="en-US" baseline="30000" dirty="0" err="1">
                  <a:solidFill>
                    <a:srgbClr val="0000FF"/>
                  </a:solidFill>
                  <a:latin typeface="Times New Roman" panose="02020603050405020304" pitchFamily="18" charset="0"/>
                  <a:cs typeface="Times New Roman" panose="02020603050405020304" pitchFamily="18" charset="0"/>
                </a:rPr>
                <a:t>+</a:t>
              </a:r>
              <a:r>
                <a:rPr lang="en-US" dirty="0" err="1">
                  <a:solidFill>
                    <a:srgbClr val="0000FF"/>
                  </a:solidFill>
                  <a:latin typeface="Times New Roman" panose="02020603050405020304" pitchFamily="18" charset="0"/>
                  <a:cs typeface="Times New Roman" panose="02020603050405020304" pitchFamily="18" charset="0"/>
                </a:rPr>
                <a:t>e</a:t>
              </a:r>
              <a:r>
                <a:rPr lang="en-US" baseline="30000" dirty="0" smtClean="0">
                  <a:solidFill>
                    <a:srgbClr val="0000FF"/>
                  </a:solidFill>
                  <a:latin typeface="Times New Roman" panose="02020603050405020304" pitchFamily="18" charset="0"/>
                  <a:cs typeface="Times New Roman" panose="02020603050405020304" pitchFamily="18" charset="0"/>
                </a:rPr>
                <a:t>-</a:t>
              </a:r>
              <a:r>
                <a:rPr lang="en-US" dirty="0" smtClean="0">
                  <a:solidFill>
                    <a:srgbClr val="0000FF"/>
                  </a:solidFill>
                  <a:latin typeface="Times New Roman" panose="02020603050405020304" pitchFamily="18" charset="0"/>
                  <a:cs typeface="Times New Roman" panose="02020603050405020304" pitchFamily="18" charset="0"/>
                  <a:sym typeface="Wingdings"/>
                </a:rPr>
                <a:t></a:t>
              </a:r>
              <a:r>
                <a:rPr lang="en-US" dirty="0" err="1" smtClean="0">
                  <a:solidFill>
                    <a:srgbClr val="0000FF"/>
                  </a:solidFill>
                  <a:latin typeface="Times New Roman" panose="02020603050405020304" pitchFamily="18" charset="0"/>
                  <a:cs typeface="Times New Roman" panose="02020603050405020304" pitchFamily="18" charset="0"/>
                  <a:sym typeface="Wingdings"/>
                </a:rPr>
                <a:t>m</a:t>
              </a:r>
              <a:r>
                <a:rPr lang="en-US" baseline="30000" dirty="0" err="1" smtClean="0">
                  <a:solidFill>
                    <a:srgbClr val="0000FF"/>
                  </a:solidFill>
                  <a:latin typeface="Times New Roman" panose="02020603050405020304" pitchFamily="18" charset="0"/>
                  <a:cs typeface="Times New Roman" panose="02020603050405020304" pitchFamily="18" charset="0"/>
                  <a:sym typeface="Wingdings"/>
                </a:rPr>
                <a:t>+</a:t>
              </a:r>
              <a:r>
                <a:rPr lang="en-US" dirty="0" err="1" smtClean="0">
                  <a:solidFill>
                    <a:srgbClr val="0000FF"/>
                  </a:solidFill>
                  <a:latin typeface="Times New Roman" panose="02020603050405020304" pitchFamily="18" charset="0"/>
                  <a:cs typeface="Times New Roman" panose="02020603050405020304" pitchFamily="18" charset="0"/>
                  <a:sym typeface="Wingdings"/>
                </a:rPr>
                <a:t>m</a:t>
              </a:r>
              <a:r>
                <a:rPr lang="en-US" baseline="30000" dirty="0" smtClean="0">
                  <a:solidFill>
                    <a:srgbClr val="0000FF"/>
                  </a:solidFill>
                  <a:latin typeface="Times New Roman" panose="02020603050405020304" pitchFamily="18" charset="0"/>
                  <a:cs typeface="Times New Roman" panose="02020603050405020304" pitchFamily="18" charset="0"/>
                  <a:sym typeface="Wingdings"/>
                </a:rPr>
                <a:t>-</a:t>
              </a:r>
              <a:r>
                <a:rPr lang="en-US" dirty="0" smtClean="0">
                  <a:solidFill>
                    <a:srgbClr val="0000FF"/>
                  </a:solidFill>
                  <a:latin typeface="Times New Roman" panose="02020603050405020304" pitchFamily="18" charset="0"/>
                  <a:cs typeface="Times New Roman" panose="02020603050405020304" pitchFamily="18" charset="0"/>
                  <a:sym typeface="Wingdings"/>
                </a:rPr>
                <a:t>)</a:t>
              </a:r>
              <a:endParaRPr lang="en-US" dirty="0">
                <a:solidFill>
                  <a:srgbClr val="0000FF"/>
                </a:solidFill>
                <a:latin typeface="Times New Roman" panose="02020603050405020304" pitchFamily="18" charset="0"/>
                <a:cs typeface="Times New Roman" panose="02020603050405020304" pitchFamily="18" charset="0"/>
              </a:endParaRPr>
            </a:p>
          </p:txBody>
        </p:sp>
      </p:grpSp>
      <p:sp>
        <p:nvSpPr>
          <p:cNvPr id="10" name="Rounded Rectangular Callout 22"/>
          <p:cNvSpPr/>
          <p:nvPr/>
        </p:nvSpPr>
        <p:spPr>
          <a:xfrm>
            <a:off x="205744" y="3954909"/>
            <a:ext cx="2662721" cy="1911603"/>
          </a:xfrm>
          <a:prstGeom prst="wedgeRoundRectCallout">
            <a:avLst>
              <a:gd name="adj1" fmla="val 36532"/>
              <a:gd name="adj2" fmla="val -59687"/>
              <a:gd name="adj3" fmla="val 16667"/>
            </a:avLst>
          </a:prstGeom>
          <a:solidFill>
            <a:srgbClr val="F34BD2">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198000" indent="-198000">
              <a:lnSpc>
                <a:spcPts val="2360"/>
              </a:lnSpc>
              <a:buFont typeface="Arial"/>
              <a:buChar char="•"/>
            </a:pPr>
            <a:r>
              <a:rPr lang="de-DE" dirty="0" smtClean="0">
                <a:solidFill>
                  <a:srgbClr val="0000FF"/>
                </a:solidFill>
                <a:latin typeface="+mj-lt"/>
                <a:cs typeface="Times New Roman" panose="02020603050405020304" pitchFamily="18" charset="0"/>
                <a:sym typeface="Wingdings"/>
              </a:rPr>
              <a:t>Hadron form factors</a:t>
            </a:r>
          </a:p>
          <a:p>
            <a:pPr marL="198000" indent="-198000">
              <a:lnSpc>
                <a:spcPts val="2360"/>
              </a:lnSpc>
              <a:buFont typeface="Arial"/>
              <a:buChar char="•"/>
            </a:pPr>
            <a:r>
              <a:rPr lang="de-DE" dirty="0" smtClean="0">
                <a:solidFill>
                  <a:srgbClr val="0000FF"/>
                </a:solidFill>
                <a:latin typeface="+mj-lt"/>
                <a:cs typeface="Times New Roman" panose="02020603050405020304" pitchFamily="18" charset="0"/>
                <a:sym typeface="Wingdings"/>
              </a:rPr>
              <a:t>Y</a:t>
            </a:r>
            <a:r>
              <a:rPr lang="de-DE" dirty="0">
                <a:solidFill>
                  <a:srgbClr val="0000FF"/>
                </a:solidFill>
                <a:latin typeface="+mj-lt"/>
                <a:cs typeface="Times New Roman" panose="02020603050405020304" pitchFamily="18" charset="0"/>
                <a:sym typeface="Wingdings"/>
              </a:rPr>
              <a:t>(2175</a:t>
            </a:r>
            <a:r>
              <a:rPr lang="de-DE" dirty="0" smtClean="0">
                <a:solidFill>
                  <a:srgbClr val="0000FF"/>
                </a:solidFill>
                <a:latin typeface="+mj-lt"/>
                <a:cs typeface="Times New Roman" panose="02020603050405020304" pitchFamily="18" charset="0"/>
                <a:sym typeface="Wingdings"/>
              </a:rPr>
              <a:t>) </a:t>
            </a:r>
            <a:r>
              <a:rPr lang="de-DE" dirty="0" err="1" smtClean="0">
                <a:solidFill>
                  <a:srgbClr val="0000FF"/>
                </a:solidFill>
                <a:latin typeface="+mj-lt"/>
                <a:cs typeface="Times New Roman" panose="02020603050405020304" pitchFamily="18" charset="0"/>
                <a:sym typeface="Wingdings"/>
              </a:rPr>
              <a:t>resonance</a:t>
            </a:r>
            <a:endParaRPr lang="de-DE" dirty="0" smtClean="0">
              <a:solidFill>
                <a:srgbClr val="0000FF"/>
              </a:solidFill>
              <a:latin typeface="+mj-lt"/>
              <a:cs typeface="Times New Roman" panose="02020603050405020304" pitchFamily="18" charset="0"/>
              <a:sym typeface="Wingdings"/>
            </a:endParaRPr>
          </a:p>
          <a:p>
            <a:pPr marL="198000" indent="-198000">
              <a:lnSpc>
                <a:spcPts val="2360"/>
              </a:lnSpc>
              <a:buFont typeface="Arial"/>
              <a:buChar char="•"/>
            </a:pPr>
            <a:r>
              <a:rPr lang="de-DE" dirty="0" smtClean="0">
                <a:solidFill>
                  <a:srgbClr val="0000FF"/>
                </a:solidFill>
                <a:latin typeface="+mj-lt"/>
                <a:cs typeface="Times New Roman" panose="02020603050405020304" pitchFamily="18" charset="0"/>
                <a:sym typeface="Wingdings"/>
              </a:rPr>
              <a:t>Mutltiquark states</a:t>
            </a:r>
            <a:r>
              <a:rPr lang="de-DE" dirty="0">
                <a:solidFill>
                  <a:srgbClr val="0000FF"/>
                </a:solidFill>
                <a:latin typeface="+mj-lt"/>
                <a:cs typeface="Times New Roman" panose="02020603050405020304" pitchFamily="18" charset="0"/>
                <a:sym typeface="Wingdings"/>
              </a:rPr>
              <a:t> </a:t>
            </a:r>
            <a:r>
              <a:rPr lang="de-DE" dirty="0" smtClean="0">
                <a:solidFill>
                  <a:srgbClr val="0000FF"/>
                </a:solidFill>
                <a:latin typeface="+mj-lt"/>
                <a:cs typeface="Times New Roman" panose="02020603050405020304" pitchFamily="18" charset="0"/>
                <a:sym typeface="Wingdings"/>
              </a:rPr>
              <a:t>with s quark,  Zs</a:t>
            </a:r>
          </a:p>
          <a:p>
            <a:pPr marL="198000" indent="-198000">
              <a:lnSpc>
                <a:spcPts val="2360"/>
              </a:lnSpc>
              <a:buFont typeface="Arial"/>
              <a:buChar char="•"/>
            </a:pPr>
            <a:r>
              <a:rPr lang="en-US" dirty="0" smtClean="0">
                <a:solidFill>
                  <a:srgbClr val="0000FF"/>
                </a:solidFill>
                <a:latin typeface="+mj-lt"/>
                <a:cs typeface="Times New Roman" panose="02020603050405020304" pitchFamily="18" charset="0"/>
              </a:rPr>
              <a:t>MLLA</a:t>
            </a:r>
            <a:r>
              <a:rPr lang="en-US" dirty="0">
                <a:solidFill>
                  <a:srgbClr val="0000FF"/>
                </a:solidFill>
                <a:latin typeface="+mj-lt"/>
                <a:cs typeface="Times New Roman" panose="02020603050405020304" pitchFamily="18" charset="0"/>
              </a:rPr>
              <a:t>/</a:t>
            </a:r>
            <a:r>
              <a:rPr lang="en-US" dirty="0" smtClean="0">
                <a:solidFill>
                  <a:srgbClr val="0000FF"/>
                </a:solidFill>
                <a:latin typeface="+mj-lt"/>
                <a:cs typeface="Times New Roman" panose="02020603050405020304" pitchFamily="18" charset="0"/>
              </a:rPr>
              <a:t>LPHD and QCD sum rule predictions</a:t>
            </a:r>
            <a:endParaRPr lang="en-GB" dirty="0">
              <a:solidFill>
                <a:srgbClr val="0000FF"/>
              </a:solidFill>
              <a:latin typeface="+mj-lt"/>
              <a:cs typeface="Times New Roman" panose="02020603050405020304" pitchFamily="18" charset="0"/>
            </a:endParaRPr>
          </a:p>
        </p:txBody>
      </p:sp>
      <p:sp>
        <p:nvSpPr>
          <p:cNvPr id="11" name="Rectangle 19"/>
          <p:cNvSpPr/>
          <p:nvPr/>
        </p:nvSpPr>
        <p:spPr>
          <a:xfrm>
            <a:off x="2630376" y="1645103"/>
            <a:ext cx="2056217" cy="2166655"/>
          </a:xfrm>
          <a:prstGeom prst="rect">
            <a:avLst/>
          </a:prstGeom>
          <a:solidFill>
            <a:srgbClr val="F34BD2">
              <a:alpha val="30000"/>
            </a:srgbClr>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Rectangle 20"/>
          <p:cNvSpPr/>
          <p:nvPr/>
        </p:nvSpPr>
        <p:spPr>
          <a:xfrm>
            <a:off x="4738531" y="1645103"/>
            <a:ext cx="1392375" cy="2166655"/>
          </a:xfrm>
          <a:prstGeom prst="rect">
            <a:avLst/>
          </a:prstGeom>
          <a:solidFill>
            <a:srgbClr val="79FF21">
              <a:alpha val="30000"/>
            </a:srgbClr>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 name="Rectangle 21"/>
          <p:cNvSpPr/>
          <p:nvPr/>
        </p:nvSpPr>
        <p:spPr>
          <a:xfrm>
            <a:off x="6091384" y="1655338"/>
            <a:ext cx="2585499" cy="2166655"/>
          </a:xfrm>
          <a:prstGeom prst="rect">
            <a:avLst/>
          </a:prstGeom>
          <a:solidFill>
            <a:srgbClr val="F3F137">
              <a:alpha val="30000"/>
            </a:srgbClr>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Rounded Rectangular Callout 23"/>
          <p:cNvSpPr/>
          <p:nvPr/>
        </p:nvSpPr>
        <p:spPr>
          <a:xfrm>
            <a:off x="2998565" y="3926949"/>
            <a:ext cx="3132341" cy="1926580"/>
          </a:xfrm>
          <a:prstGeom prst="wedgeRoundRectCallout">
            <a:avLst>
              <a:gd name="adj1" fmla="val 24590"/>
              <a:gd name="adj2" fmla="val -59389"/>
              <a:gd name="adj3" fmla="val 16667"/>
            </a:avLst>
          </a:prstGeom>
          <a:solidFill>
            <a:srgbClr val="79FF21">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198000" indent="-198000">
              <a:lnSpc>
                <a:spcPts val="2360"/>
              </a:lnSpc>
              <a:buFont typeface="Arial"/>
              <a:buChar char="•"/>
            </a:pPr>
            <a:r>
              <a:rPr lang="en-US" dirty="0" smtClean="0">
                <a:solidFill>
                  <a:srgbClr val="0000FF"/>
                </a:solidFill>
                <a:latin typeface="+mj-lt"/>
                <a:cs typeface="Times New Roman" panose="02020603050405020304" pitchFamily="18" charset="0"/>
              </a:rPr>
              <a:t>Light hadron spectroscopy</a:t>
            </a:r>
          </a:p>
          <a:p>
            <a:pPr marL="198000" indent="-198000">
              <a:lnSpc>
                <a:spcPts val="2360"/>
              </a:lnSpc>
              <a:buFont typeface="Arial"/>
              <a:buChar char="•"/>
            </a:pPr>
            <a:r>
              <a:rPr lang="en-US" dirty="0" err="1" smtClean="0">
                <a:solidFill>
                  <a:srgbClr val="0000FF"/>
                </a:solidFill>
                <a:latin typeface="+mj-lt"/>
                <a:cs typeface="Times New Roman" panose="02020603050405020304" pitchFamily="18" charset="0"/>
              </a:rPr>
              <a:t>Gluonic</a:t>
            </a:r>
            <a:r>
              <a:rPr lang="en-US" dirty="0" smtClean="0">
                <a:solidFill>
                  <a:srgbClr val="0000FF"/>
                </a:solidFill>
                <a:latin typeface="+mj-lt"/>
                <a:cs typeface="Times New Roman" panose="02020603050405020304" pitchFamily="18" charset="0"/>
              </a:rPr>
              <a:t> and exotic states</a:t>
            </a:r>
          </a:p>
          <a:p>
            <a:pPr marL="198000" indent="-198000">
              <a:lnSpc>
                <a:spcPts val="2360"/>
              </a:lnSpc>
              <a:buFont typeface="Arial"/>
              <a:buChar char="•"/>
            </a:pPr>
            <a:r>
              <a:rPr lang="en-US" dirty="0" smtClean="0">
                <a:solidFill>
                  <a:srgbClr val="0000FF"/>
                </a:solidFill>
                <a:latin typeface="+mj-lt"/>
                <a:cs typeface="Times New Roman" panose="02020603050405020304" pitchFamily="18" charset="0"/>
              </a:rPr>
              <a:t>Process of LFV and CPV</a:t>
            </a:r>
          </a:p>
          <a:p>
            <a:pPr marL="198000" indent="-198000">
              <a:lnSpc>
                <a:spcPts val="2360"/>
              </a:lnSpc>
              <a:buFont typeface="Arial"/>
              <a:buChar char="•"/>
            </a:pPr>
            <a:r>
              <a:rPr lang="en-US" dirty="0" smtClean="0">
                <a:solidFill>
                  <a:srgbClr val="FF0000"/>
                </a:solidFill>
                <a:latin typeface="+mj-lt"/>
                <a:cs typeface="Times New Roman" panose="02020603050405020304" pitchFamily="18" charset="0"/>
              </a:rPr>
              <a:t>Rare and forbidden decays</a:t>
            </a:r>
          </a:p>
          <a:p>
            <a:pPr marL="198000" indent="-198000">
              <a:lnSpc>
                <a:spcPts val="2360"/>
              </a:lnSpc>
              <a:buFont typeface="Arial"/>
              <a:buChar char="•"/>
            </a:pPr>
            <a:r>
              <a:rPr lang="en-US" dirty="0" smtClean="0">
                <a:solidFill>
                  <a:srgbClr val="FF0000"/>
                </a:solidFill>
                <a:latin typeface="+mj-lt"/>
                <a:cs typeface="Times New Roman" panose="02020603050405020304" pitchFamily="18" charset="0"/>
              </a:rPr>
              <a:t>Physics with </a:t>
            </a:r>
            <a:r>
              <a:rPr lang="en-US" dirty="0" smtClean="0">
                <a:solidFill>
                  <a:srgbClr val="FF0000"/>
                </a:solidFill>
                <a:latin typeface="+mj-lt"/>
                <a:cs typeface="Times New Roman" panose="02020603050405020304" pitchFamily="18" charset="0"/>
                <a:sym typeface="Symbol" panose="05050102010706020507" pitchFamily="18" charset="2"/>
              </a:rPr>
              <a:t></a:t>
            </a:r>
            <a:r>
              <a:rPr lang="en-US" dirty="0" smtClean="0">
                <a:solidFill>
                  <a:srgbClr val="FF0000"/>
                </a:solidFill>
                <a:latin typeface="+mj-lt"/>
                <a:cs typeface="Times New Roman" panose="02020603050405020304" pitchFamily="18" charset="0"/>
              </a:rPr>
              <a:t> lepton </a:t>
            </a:r>
          </a:p>
        </p:txBody>
      </p:sp>
      <p:sp>
        <p:nvSpPr>
          <p:cNvPr id="15" name="Rounded Rectangular Callout 24"/>
          <p:cNvSpPr/>
          <p:nvPr/>
        </p:nvSpPr>
        <p:spPr>
          <a:xfrm>
            <a:off x="6288834" y="3962734"/>
            <a:ext cx="2738308" cy="1876281"/>
          </a:xfrm>
          <a:prstGeom prst="wedgeRoundRectCallout">
            <a:avLst>
              <a:gd name="adj1" fmla="val -12441"/>
              <a:gd name="adj2" fmla="val -60955"/>
              <a:gd name="adj3" fmla="val 16667"/>
            </a:avLst>
          </a:prstGeom>
          <a:solidFill>
            <a:srgbClr val="F3F137">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198000" indent="-198000">
              <a:lnSpc>
                <a:spcPts val="2360"/>
              </a:lnSpc>
              <a:buFont typeface="Arial"/>
              <a:buChar char="•"/>
            </a:pPr>
            <a:r>
              <a:rPr lang="en-US" dirty="0" smtClean="0">
                <a:solidFill>
                  <a:srgbClr val="0000FF"/>
                </a:solidFill>
                <a:latin typeface="+mj-lt"/>
                <a:cs typeface="Times New Roman" panose="02020603050405020304" pitchFamily="18" charset="0"/>
              </a:rPr>
              <a:t>XYZ particles</a:t>
            </a:r>
          </a:p>
          <a:p>
            <a:pPr marL="198000" indent="-198000">
              <a:lnSpc>
                <a:spcPts val="2360"/>
              </a:lnSpc>
              <a:buFont typeface="Arial"/>
              <a:buChar char="•"/>
            </a:pPr>
            <a:r>
              <a:rPr lang="en-US" dirty="0">
                <a:solidFill>
                  <a:srgbClr val="0000FF"/>
                </a:solidFill>
                <a:latin typeface="+mj-lt"/>
                <a:cs typeface="Times New Roman" panose="02020603050405020304" pitchFamily="18" charset="0"/>
              </a:rPr>
              <a:t>Physics with D </a:t>
            </a:r>
            <a:r>
              <a:rPr lang="en-US" dirty="0" smtClean="0">
                <a:solidFill>
                  <a:srgbClr val="0000FF"/>
                </a:solidFill>
                <a:latin typeface="+mj-lt"/>
                <a:cs typeface="Times New Roman" panose="02020603050405020304" pitchFamily="18" charset="0"/>
              </a:rPr>
              <a:t>mesons</a:t>
            </a:r>
          </a:p>
          <a:p>
            <a:pPr marL="198000" indent="-198000">
              <a:lnSpc>
                <a:spcPts val="2360"/>
              </a:lnSpc>
              <a:buFont typeface="Arial"/>
              <a:buChar char="•"/>
            </a:pPr>
            <a:r>
              <a:rPr lang="en-US" dirty="0" err="1" smtClean="0">
                <a:solidFill>
                  <a:srgbClr val="0000FF"/>
                </a:solidFill>
                <a:latin typeface="+mj-lt"/>
                <a:cs typeface="Times New Roman" panose="02020603050405020304" pitchFamily="18" charset="0"/>
              </a:rPr>
              <a:t>f</a:t>
            </a:r>
            <a:r>
              <a:rPr lang="en-US" baseline="-25000" dirty="0" err="1" smtClean="0">
                <a:solidFill>
                  <a:srgbClr val="0000FF"/>
                </a:solidFill>
                <a:latin typeface="+mj-lt"/>
                <a:cs typeface="Times New Roman" panose="02020603050405020304" pitchFamily="18" charset="0"/>
              </a:rPr>
              <a:t>D</a:t>
            </a:r>
            <a:r>
              <a:rPr lang="en-US" dirty="0" smtClean="0">
                <a:solidFill>
                  <a:srgbClr val="0000FF"/>
                </a:solidFill>
                <a:latin typeface="+mj-lt"/>
                <a:cs typeface="Times New Roman" panose="02020603050405020304" pitchFamily="18" charset="0"/>
              </a:rPr>
              <a:t> and </a:t>
            </a:r>
            <a:r>
              <a:rPr lang="en-US" dirty="0" err="1" smtClean="0">
                <a:solidFill>
                  <a:srgbClr val="0000FF"/>
                </a:solidFill>
                <a:latin typeface="+mj-lt"/>
                <a:cs typeface="Times New Roman" panose="02020603050405020304" pitchFamily="18" charset="0"/>
              </a:rPr>
              <a:t>f</a:t>
            </a:r>
            <a:r>
              <a:rPr lang="en-US" baseline="-25000" dirty="0" err="1" smtClean="0">
                <a:solidFill>
                  <a:srgbClr val="0000FF"/>
                </a:solidFill>
                <a:latin typeface="+mj-lt"/>
                <a:cs typeface="Times New Roman" panose="02020603050405020304" pitchFamily="18" charset="0"/>
              </a:rPr>
              <a:t>Ds</a:t>
            </a:r>
            <a:endParaRPr lang="en-US" baseline="-25000" dirty="0" smtClean="0">
              <a:solidFill>
                <a:srgbClr val="0000FF"/>
              </a:solidFill>
              <a:latin typeface="+mj-lt"/>
              <a:cs typeface="Times New Roman" panose="02020603050405020304" pitchFamily="18" charset="0"/>
            </a:endParaRPr>
          </a:p>
          <a:p>
            <a:pPr marL="198000" indent="-198000">
              <a:lnSpc>
                <a:spcPts val="2360"/>
              </a:lnSpc>
              <a:buFont typeface="Arial"/>
              <a:buChar char="•"/>
            </a:pPr>
            <a:r>
              <a:rPr lang="en-US" dirty="0" smtClean="0">
                <a:solidFill>
                  <a:srgbClr val="0000FF"/>
                </a:solidFill>
                <a:latin typeface="+mj-lt"/>
                <a:cs typeface="Times New Roman" panose="02020603050405020304" pitchFamily="18" charset="0"/>
              </a:rPr>
              <a:t>D</a:t>
            </a:r>
            <a:r>
              <a:rPr lang="en-US" baseline="-25000" dirty="0" smtClean="0">
                <a:solidFill>
                  <a:srgbClr val="0000FF"/>
                </a:solidFill>
                <a:latin typeface="+mj-lt"/>
                <a:cs typeface="Times New Roman" panose="02020603050405020304" pitchFamily="18" charset="0"/>
              </a:rPr>
              <a:t>0</a:t>
            </a:r>
            <a:r>
              <a:rPr lang="en-US" dirty="0" smtClean="0">
                <a:solidFill>
                  <a:srgbClr val="0000FF"/>
                </a:solidFill>
                <a:latin typeface="+mj-lt"/>
                <a:cs typeface="Times New Roman" panose="02020603050405020304" pitchFamily="18" charset="0"/>
              </a:rPr>
              <a:t>-D</a:t>
            </a:r>
            <a:r>
              <a:rPr lang="en-US" baseline="-25000" dirty="0" smtClean="0">
                <a:solidFill>
                  <a:srgbClr val="0000FF"/>
                </a:solidFill>
                <a:latin typeface="+mj-lt"/>
                <a:cs typeface="Times New Roman" panose="02020603050405020304" pitchFamily="18" charset="0"/>
              </a:rPr>
              <a:t>0</a:t>
            </a:r>
            <a:r>
              <a:rPr lang="en-US" dirty="0" smtClean="0">
                <a:solidFill>
                  <a:srgbClr val="0000FF"/>
                </a:solidFill>
                <a:latin typeface="+mj-lt"/>
                <a:cs typeface="Times New Roman" panose="02020603050405020304" pitchFamily="18" charset="0"/>
              </a:rPr>
              <a:t> mixing</a:t>
            </a:r>
          </a:p>
          <a:p>
            <a:pPr marL="198000" indent="-198000">
              <a:lnSpc>
                <a:spcPts val="2360"/>
              </a:lnSpc>
              <a:buFont typeface="Arial"/>
              <a:buChar char="•"/>
            </a:pPr>
            <a:r>
              <a:rPr lang="en-US" dirty="0" smtClean="0">
                <a:solidFill>
                  <a:srgbClr val="0000FF"/>
                </a:solidFill>
                <a:latin typeface="+mj-lt"/>
                <a:cs typeface="Times New Roman" panose="02020603050405020304" pitchFamily="18" charset="0"/>
              </a:rPr>
              <a:t>Charm baryons </a:t>
            </a:r>
          </a:p>
        </p:txBody>
      </p:sp>
      <p:sp>
        <p:nvSpPr>
          <p:cNvPr id="20" name="文本框 19"/>
          <p:cNvSpPr txBox="1"/>
          <p:nvPr/>
        </p:nvSpPr>
        <p:spPr>
          <a:xfrm>
            <a:off x="629285" y="745235"/>
            <a:ext cx="8218492" cy="831894"/>
          </a:xfrm>
          <a:prstGeom prst="rect">
            <a:avLst/>
          </a:prstGeom>
          <a:noFill/>
        </p:spPr>
        <p:txBody>
          <a:bodyPr wrap="square" rtlCol="0">
            <a:spAutoFit/>
          </a:bodyPr>
          <a:lstStyle/>
          <a:p>
            <a:pPr marL="285750" indent="-285750">
              <a:lnSpc>
                <a:spcPct val="140000"/>
              </a:lnSpc>
              <a:buFont typeface="Arial" panose="020B0604020202020204" pitchFamily="34" charset="0"/>
              <a:buChar char="•"/>
            </a:pPr>
            <a:r>
              <a:rPr lang="en-US" altLang="zh-CN" b="1" dirty="0" smtClean="0">
                <a:solidFill>
                  <a:srgbClr val="FF0000"/>
                </a:solidFill>
              </a:rPr>
              <a:t>Unique features </a:t>
            </a:r>
            <a:r>
              <a:rPr lang="zh-CN" altLang="en-US" dirty="0" smtClean="0"/>
              <a:t>：</a:t>
            </a:r>
            <a:r>
              <a:rPr lang="en-US" altLang="zh-CN" dirty="0" smtClean="0"/>
              <a:t>Rich of resonance, Threshold characteristics, ….. </a:t>
            </a:r>
          </a:p>
          <a:p>
            <a:pPr marL="285750" indent="-285750">
              <a:lnSpc>
                <a:spcPct val="140000"/>
              </a:lnSpc>
              <a:buFont typeface="Arial" panose="020B0604020202020204" pitchFamily="34" charset="0"/>
              <a:buChar char="•"/>
            </a:pPr>
            <a:r>
              <a:rPr lang="en-US" altLang="zh-CN" b="1" dirty="0" smtClean="0">
                <a:solidFill>
                  <a:srgbClr val="FF0000"/>
                </a:solidFill>
              </a:rPr>
              <a:t>Abundant physics</a:t>
            </a:r>
          </a:p>
        </p:txBody>
      </p:sp>
      <p:sp>
        <p:nvSpPr>
          <p:cNvPr id="21" name="文本框 20"/>
          <p:cNvSpPr txBox="1"/>
          <p:nvPr/>
        </p:nvSpPr>
        <p:spPr>
          <a:xfrm>
            <a:off x="443129" y="5853982"/>
            <a:ext cx="7643571" cy="430887"/>
          </a:xfrm>
          <a:prstGeom prst="rect">
            <a:avLst/>
          </a:prstGeom>
          <a:noFill/>
        </p:spPr>
        <p:txBody>
          <a:bodyPr wrap="square" rtlCol="0">
            <a:spAutoFit/>
          </a:bodyPr>
          <a:lstStyle/>
          <a:p>
            <a:pPr algn="r"/>
            <a:r>
              <a:rPr lang="zh-CN" altLang="en-US" sz="2200" b="1" dirty="0">
                <a:latin typeface="华文楷体" panose="02010600040101010101" pitchFamily="2" charset="-122"/>
                <a:ea typeface="华文楷体" panose="02010600040101010101" pitchFamily="2" charset="-122"/>
              </a:rPr>
              <a:t>与其他高精度平台（如</a:t>
            </a:r>
            <a:r>
              <a:rPr lang="en-US" altLang="zh-CN" sz="2200" b="1" dirty="0">
                <a:latin typeface="华文楷体" panose="02010600040101010101" pitchFamily="2" charset="-122"/>
                <a:ea typeface="华文楷体" panose="02010600040101010101" pitchFamily="2" charset="-122"/>
              </a:rPr>
              <a:t>B</a:t>
            </a:r>
            <a:r>
              <a:rPr lang="zh-CN" altLang="en-US" sz="2200" b="1" dirty="0">
                <a:latin typeface="华文楷体" panose="02010600040101010101" pitchFamily="2" charset="-122"/>
                <a:ea typeface="华文楷体" panose="02010600040101010101" pitchFamily="2" charset="-122"/>
              </a:rPr>
              <a:t>、</a:t>
            </a:r>
            <a:r>
              <a:rPr lang="zh-CN" altLang="en-US" sz="2200" b="1" dirty="0">
                <a:latin typeface="华文楷体" panose="02010600040101010101" pitchFamily="2" charset="-122"/>
                <a:ea typeface="华文楷体" panose="02010600040101010101" pitchFamily="2" charset="-122"/>
                <a:sym typeface="Symbol" panose="05050102010706020507" pitchFamily="18" charset="2"/>
              </a:rPr>
              <a:t>工厂</a:t>
            </a:r>
            <a:r>
              <a:rPr lang="zh-CN" altLang="en-US" sz="2200" b="1" dirty="0">
                <a:latin typeface="华文楷体" panose="02010600040101010101" pitchFamily="2" charset="-122"/>
                <a:ea typeface="华文楷体" panose="02010600040101010101" pitchFamily="2" charset="-122"/>
              </a:rPr>
              <a:t>）是</a:t>
            </a:r>
            <a:r>
              <a:rPr lang="zh-CN" altLang="en-US" sz="2200" b="1" dirty="0">
                <a:solidFill>
                  <a:srgbClr val="FF0000"/>
                </a:solidFill>
                <a:latin typeface="华文楷体" panose="02010600040101010101" pitchFamily="2" charset="-122"/>
                <a:ea typeface="华文楷体" panose="02010600040101010101" pitchFamily="2" charset="-122"/>
              </a:rPr>
              <a:t>互补</a:t>
            </a:r>
            <a:r>
              <a:rPr lang="zh-CN" altLang="en-US" sz="2200" b="1" dirty="0">
                <a:latin typeface="华文楷体" panose="02010600040101010101" pitchFamily="2" charset="-122"/>
                <a:ea typeface="华文楷体" panose="02010600040101010101" pitchFamily="2" charset="-122"/>
              </a:rPr>
              <a:t>，</a:t>
            </a:r>
            <a:r>
              <a:rPr lang="zh-CN" altLang="en-US" sz="2200" b="1" dirty="0">
                <a:solidFill>
                  <a:srgbClr val="FF0000"/>
                </a:solidFill>
                <a:latin typeface="华文楷体" panose="02010600040101010101" pitchFamily="2" charset="-122"/>
                <a:ea typeface="华文楷体" panose="02010600040101010101" pitchFamily="2" charset="-122"/>
              </a:rPr>
              <a:t>不可替代的</a:t>
            </a:r>
            <a:endParaRPr lang="zh-CN" altLang="en-US" sz="22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9402630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Fruitful BESIII Results</a:t>
            </a:r>
            <a:endParaRPr lang="zh-CN" altLang="en-US" dirty="0"/>
          </a:p>
        </p:txBody>
      </p:sp>
      <p:sp>
        <p:nvSpPr>
          <p:cNvPr id="4" name="日期占位符 3"/>
          <p:cNvSpPr>
            <a:spLocks noGrp="1"/>
          </p:cNvSpPr>
          <p:nvPr>
            <p:ph type="dt" sz="half" idx="10"/>
          </p:nvPr>
        </p:nvSpPr>
        <p:spPr/>
        <p:txBody>
          <a:bodyPr/>
          <a:lstStyle/>
          <a:p>
            <a:fld id="{6CBEFBC3-9F70-43B3-B316-FEE9DE07BA93}"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a:t>
            </a:fld>
            <a:endParaRPr lang="en-US" dirty="0"/>
          </a:p>
        </p:txBody>
      </p:sp>
      <p:grpSp>
        <p:nvGrpSpPr>
          <p:cNvPr id="3" name="组合 2"/>
          <p:cNvGrpSpPr/>
          <p:nvPr/>
        </p:nvGrpSpPr>
        <p:grpSpPr>
          <a:xfrm>
            <a:off x="48925" y="1005376"/>
            <a:ext cx="9009255" cy="5095917"/>
            <a:chOff x="48925" y="1096816"/>
            <a:chExt cx="9009255" cy="5095917"/>
          </a:xfrm>
        </p:grpSpPr>
        <p:grpSp>
          <p:nvGrpSpPr>
            <p:cNvPr id="7" name="组合 6"/>
            <p:cNvGrpSpPr/>
            <p:nvPr/>
          </p:nvGrpSpPr>
          <p:grpSpPr>
            <a:xfrm>
              <a:off x="5987908" y="1104866"/>
              <a:ext cx="3070272" cy="2396142"/>
              <a:chOff x="315819" y="3545590"/>
              <a:chExt cx="3070272" cy="2396142"/>
            </a:xfrm>
          </p:grpSpPr>
          <p:pic>
            <p:nvPicPr>
              <p:cNvPr id="8" name="图片 7"/>
              <p:cNvPicPr>
                <a:picLocks noChangeAspect="1"/>
              </p:cNvPicPr>
              <p:nvPr/>
            </p:nvPicPr>
            <p:blipFill>
              <a:blip r:embed="rId3"/>
              <a:stretch>
                <a:fillRect/>
              </a:stretch>
            </p:blipFill>
            <p:spPr>
              <a:xfrm>
                <a:off x="315819" y="3545590"/>
                <a:ext cx="3070272" cy="2396142"/>
              </a:xfrm>
              <a:prstGeom prst="rect">
                <a:avLst/>
              </a:prstGeom>
            </p:spPr>
          </p:pic>
          <p:sp>
            <p:nvSpPr>
              <p:cNvPr id="9" name="文本框 8"/>
              <p:cNvSpPr txBox="1"/>
              <p:nvPr/>
            </p:nvSpPr>
            <p:spPr>
              <a:xfrm>
                <a:off x="818743" y="3574155"/>
                <a:ext cx="2567348" cy="584775"/>
              </a:xfrm>
              <a:prstGeom prst="rect">
                <a:avLst/>
              </a:prstGeom>
              <a:noFill/>
            </p:spPr>
            <p:txBody>
              <a:bodyPr wrap="square" rtlCol="0">
                <a:spAutoFit/>
              </a:bodyPr>
              <a:lstStyle/>
              <a:p>
                <a:pPr algn="ctr"/>
                <a:r>
                  <a:rPr lang="en-US" altLang="zh-CN" sz="1600" b="1" dirty="0" smtClean="0">
                    <a:solidFill>
                      <a:srgbClr val="FF0000"/>
                    </a:solidFill>
                    <a:latin typeface="Calibri" panose="020F0502020204030204" pitchFamily="34" charset="0"/>
                    <a:cs typeface="Times New Roman" panose="02020603050405020304" pitchFamily="18" charset="0"/>
                    <a:sym typeface="Symbol" panose="05050102010706020507" pitchFamily="18" charset="2"/>
                  </a:rPr>
                  <a:t>Most precise measurement for D </a:t>
                </a:r>
                <a:r>
                  <a:rPr lang="en-US" altLang="zh-CN" sz="1600" b="1" dirty="0" err="1" smtClean="0">
                    <a:solidFill>
                      <a:srgbClr val="FF0000"/>
                    </a:solidFill>
                    <a:latin typeface="Calibri" panose="020F0502020204030204" pitchFamily="34" charset="0"/>
                    <a:cs typeface="Times New Roman" panose="02020603050405020304" pitchFamily="18" charset="0"/>
                    <a:sym typeface="Symbol" panose="05050102010706020507" pitchFamily="18" charset="2"/>
                  </a:rPr>
                  <a:t>leptonic</a:t>
                </a:r>
                <a:r>
                  <a:rPr lang="en-US" altLang="zh-CN" sz="1600" b="1" dirty="0" smtClean="0">
                    <a:solidFill>
                      <a:srgbClr val="FF0000"/>
                    </a:solidFill>
                    <a:latin typeface="Calibri" panose="020F0502020204030204" pitchFamily="34" charset="0"/>
                    <a:cs typeface="Times New Roman" panose="02020603050405020304" pitchFamily="18" charset="0"/>
                    <a:sym typeface="Symbol" panose="05050102010706020507" pitchFamily="18" charset="2"/>
                  </a:rPr>
                  <a:t> decay</a:t>
                </a:r>
              </a:p>
            </p:txBody>
          </p:sp>
        </p:grpSp>
        <p:grpSp>
          <p:nvGrpSpPr>
            <p:cNvPr id="10" name="组合 9"/>
            <p:cNvGrpSpPr/>
            <p:nvPr/>
          </p:nvGrpSpPr>
          <p:grpSpPr>
            <a:xfrm>
              <a:off x="134131" y="1096816"/>
              <a:ext cx="2992986" cy="2548208"/>
              <a:chOff x="6224677" y="982442"/>
              <a:chExt cx="2992986" cy="2466308"/>
            </a:xfrm>
          </p:grpSpPr>
          <p:pic>
            <p:nvPicPr>
              <p:cNvPr id="11" name="图片 10"/>
              <p:cNvPicPr>
                <a:picLocks noChangeAspect="1"/>
              </p:cNvPicPr>
              <p:nvPr/>
            </p:nvPicPr>
            <p:blipFill>
              <a:blip r:embed="rId4"/>
              <a:stretch>
                <a:fillRect/>
              </a:stretch>
            </p:blipFill>
            <p:spPr>
              <a:xfrm>
                <a:off x="6224677" y="982442"/>
                <a:ext cx="2992986" cy="2466308"/>
              </a:xfrm>
              <a:prstGeom prst="rect">
                <a:avLst/>
              </a:prstGeom>
            </p:spPr>
          </p:pic>
          <p:sp>
            <p:nvSpPr>
              <p:cNvPr id="12" name="文本框 11"/>
              <p:cNvSpPr txBox="1"/>
              <p:nvPr/>
            </p:nvSpPr>
            <p:spPr>
              <a:xfrm>
                <a:off x="7506882" y="1131154"/>
                <a:ext cx="1008529" cy="338554"/>
              </a:xfrm>
              <a:prstGeom prst="rect">
                <a:avLst/>
              </a:prstGeom>
              <a:noFill/>
            </p:spPr>
            <p:txBody>
              <a:bodyPr wrap="square" rtlCol="0">
                <a:spAutoFit/>
              </a:bodyPr>
              <a:lstStyle/>
              <a:p>
                <a:r>
                  <a:rPr lang="en-US" altLang="zh-CN" sz="1600" b="1" dirty="0" err="1" smtClean="0">
                    <a:solidFill>
                      <a:srgbClr val="FF0000"/>
                    </a:solidFill>
                    <a:cs typeface="Times New Roman" panose="02020603050405020304" pitchFamily="18" charset="0"/>
                  </a:rPr>
                  <a:t>Z</a:t>
                </a:r>
                <a:r>
                  <a:rPr lang="en-US" altLang="zh-CN" sz="1600" b="1" baseline="-25000" dirty="0" err="1" smtClean="0">
                    <a:solidFill>
                      <a:srgbClr val="FF0000"/>
                    </a:solidFill>
                    <a:cs typeface="Times New Roman" panose="02020603050405020304" pitchFamily="18" charset="0"/>
                  </a:rPr>
                  <a:t>c</a:t>
                </a:r>
                <a:r>
                  <a:rPr lang="en-US" altLang="zh-CN" sz="1600" b="1" dirty="0" smtClean="0">
                    <a:solidFill>
                      <a:srgbClr val="FF0000"/>
                    </a:solidFill>
                    <a:cs typeface="Times New Roman" panose="02020603050405020304" pitchFamily="18" charset="0"/>
                  </a:rPr>
                  <a:t>(3900)</a:t>
                </a:r>
                <a:endParaRPr lang="zh-CN" altLang="en-US" sz="1600" b="1" dirty="0">
                  <a:solidFill>
                    <a:srgbClr val="FF0000"/>
                  </a:solidFill>
                  <a:cs typeface="Times New Roman" panose="02020603050405020304" pitchFamily="18" charset="0"/>
                </a:endParaRPr>
              </a:p>
            </p:txBody>
          </p:sp>
        </p:grpSp>
        <p:grpSp>
          <p:nvGrpSpPr>
            <p:cNvPr id="13" name="组合 12"/>
            <p:cNvGrpSpPr/>
            <p:nvPr/>
          </p:nvGrpSpPr>
          <p:grpSpPr>
            <a:xfrm>
              <a:off x="3049394" y="1132345"/>
              <a:ext cx="3214429" cy="2368663"/>
              <a:chOff x="3214818" y="951283"/>
              <a:chExt cx="3214429" cy="2368663"/>
            </a:xfrm>
          </p:grpSpPr>
          <p:pic>
            <p:nvPicPr>
              <p:cNvPr id="14" name="图片 13"/>
              <p:cNvPicPr>
                <a:picLocks noChangeAspect="1"/>
              </p:cNvPicPr>
              <p:nvPr/>
            </p:nvPicPr>
            <p:blipFill>
              <a:blip r:embed="rId5"/>
              <a:stretch>
                <a:fillRect/>
              </a:stretch>
            </p:blipFill>
            <p:spPr>
              <a:xfrm>
                <a:off x="3214818" y="951283"/>
                <a:ext cx="3214429" cy="2368663"/>
              </a:xfrm>
              <a:prstGeom prst="rect">
                <a:avLst/>
              </a:prstGeom>
            </p:spPr>
          </p:pic>
          <p:sp>
            <p:nvSpPr>
              <p:cNvPr id="15" name="文本框 14"/>
              <p:cNvSpPr txBox="1"/>
              <p:nvPr/>
            </p:nvSpPr>
            <p:spPr>
              <a:xfrm>
                <a:off x="4720122" y="1505549"/>
                <a:ext cx="831272" cy="338554"/>
              </a:xfrm>
              <a:prstGeom prst="rect">
                <a:avLst/>
              </a:prstGeom>
              <a:noFill/>
            </p:spPr>
            <p:txBody>
              <a:bodyPr wrap="square" rtlCol="0">
                <a:spAutoFit/>
              </a:bodyPr>
              <a:lstStyle/>
              <a:p>
                <a:r>
                  <a:rPr lang="en-US" altLang="zh-CN" sz="1600" b="1" dirty="0" smtClean="0">
                    <a:solidFill>
                      <a:srgbClr val="FF0000"/>
                    </a:solidFill>
                    <a:latin typeface="Times New Roman" panose="02020603050405020304" pitchFamily="18" charset="0"/>
                    <a:cs typeface="Times New Roman" panose="02020603050405020304" pitchFamily="18" charset="0"/>
                  </a:rPr>
                  <a:t>X(1835)</a:t>
                </a:r>
                <a:endParaRPr lang="zh-CN" altLang="en-US" sz="1600" b="1" dirty="0">
                  <a:solidFill>
                    <a:srgbClr val="FF0000"/>
                  </a:solidFill>
                  <a:latin typeface="Times New Roman" panose="02020603050405020304" pitchFamily="18" charset="0"/>
                  <a:cs typeface="Times New Roman" panose="02020603050405020304" pitchFamily="18" charset="0"/>
                </a:endParaRPr>
              </a:p>
            </p:txBody>
          </p:sp>
          <p:sp>
            <p:nvSpPr>
              <p:cNvPr id="16" name="文本框 15"/>
              <p:cNvSpPr txBox="1"/>
              <p:nvPr/>
            </p:nvSpPr>
            <p:spPr>
              <a:xfrm>
                <a:off x="4382298" y="1059139"/>
                <a:ext cx="1597089" cy="338554"/>
              </a:xfrm>
              <a:prstGeom prst="rect">
                <a:avLst/>
              </a:prstGeom>
              <a:noFill/>
            </p:spPr>
            <p:txBody>
              <a:bodyPr wrap="square" rtlCol="0">
                <a:spAutoFit/>
              </a:bodyPr>
              <a:lstStyle/>
              <a:p>
                <a:r>
                  <a:rPr lang="en-US" altLang="zh-CN" sz="1600" b="1" dirty="0" smtClean="0">
                    <a:solidFill>
                      <a:srgbClr val="FF0000"/>
                    </a:solidFill>
                    <a:latin typeface="+mj-lt"/>
                  </a:rPr>
                  <a:t>Abrupt structure</a:t>
                </a:r>
              </a:p>
            </p:txBody>
          </p:sp>
        </p:grpSp>
        <p:grpSp>
          <p:nvGrpSpPr>
            <p:cNvPr id="17" name="组合 16"/>
            <p:cNvGrpSpPr/>
            <p:nvPr/>
          </p:nvGrpSpPr>
          <p:grpSpPr>
            <a:xfrm>
              <a:off x="3028700" y="3458765"/>
              <a:ext cx="3125802" cy="2733968"/>
              <a:chOff x="3214818" y="3261127"/>
              <a:chExt cx="3125802" cy="2733968"/>
            </a:xfrm>
          </p:grpSpPr>
          <p:pic>
            <p:nvPicPr>
              <p:cNvPr id="18" name="图片 17"/>
              <p:cNvPicPr>
                <a:picLocks noChangeAspect="1"/>
              </p:cNvPicPr>
              <p:nvPr/>
            </p:nvPicPr>
            <p:blipFill>
              <a:blip r:embed="rId6"/>
              <a:stretch>
                <a:fillRect/>
              </a:stretch>
            </p:blipFill>
            <p:spPr>
              <a:xfrm>
                <a:off x="3214818" y="3261127"/>
                <a:ext cx="3125802" cy="2733968"/>
              </a:xfrm>
              <a:prstGeom prst="rect">
                <a:avLst/>
              </a:prstGeom>
            </p:spPr>
          </p:pic>
          <p:sp>
            <p:nvSpPr>
              <p:cNvPr id="19" name="文本框 18"/>
              <p:cNvSpPr txBox="1"/>
              <p:nvPr/>
            </p:nvSpPr>
            <p:spPr>
              <a:xfrm>
                <a:off x="5505552" y="3441776"/>
                <a:ext cx="573567" cy="397068"/>
              </a:xfrm>
              <a:prstGeom prst="rect">
                <a:avLst/>
              </a:prstGeom>
              <a:solidFill>
                <a:schemeClr val="bg1"/>
              </a:solidFill>
            </p:spPr>
            <p:txBody>
              <a:bodyPr wrap="square" rtlCol="0">
                <a:spAutoFit/>
              </a:bodyPr>
              <a:lstStyle/>
              <a:p>
                <a:endParaRPr lang="zh-CN" altLang="en-US" dirty="0"/>
              </a:p>
            </p:txBody>
          </p:sp>
          <p:sp>
            <p:nvSpPr>
              <p:cNvPr id="20" name="文本框 19"/>
              <p:cNvSpPr txBox="1"/>
              <p:nvPr/>
            </p:nvSpPr>
            <p:spPr>
              <a:xfrm>
                <a:off x="3859516" y="3405520"/>
                <a:ext cx="2307189" cy="584775"/>
              </a:xfrm>
              <a:prstGeom prst="rect">
                <a:avLst/>
              </a:prstGeom>
              <a:noFill/>
            </p:spPr>
            <p:txBody>
              <a:bodyPr wrap="square" rtlCol="0">
                <a:spAutoFit/>
              </a:bodyPr>
              <a:lstStyle/>
              <a:p>
                <a:pPr algn="ctr"/>
                <a:r>
                  <a:rPr lang="en-US" altLang="zh-CN" sz="1600" b="1" dirty="0" smtClean="0">
                    <a:solidFill>
                      <a:srgbClr val="FF0000"/>
                    </a:solidFill>
                    <a:cs typeface="Times New Roman" panose="02020603050405020304" pitchFamily="18" charset="0"/>
                    <a:sym typeface="Symbol" panose="05050102010706020507" pitchFamily="18" charset="2"/>
                  </a:rPr>
                  <a:t>Large  </a:t>
                </a:r>
                <a:r>
                  <a:rPr lang="en-US" altLang="zh-CN" sz="1600" b="1" dirty="0" err="1" smtClean="0">
                    <a:solidFill>
                      <a:srgbClr val="FF0000"/>
                    </a:solidFill>
                    <a:cs typeface="Times New Roman" panose="02020603050405020304" pitchFamily="18" charset="0"/>
                    <a:sym typeface="Symbol" panose="05050102010706020507" pitchFamily="18" charset="2"/>
                  </a:rPr>
                  <a:t>Isospin</a:t>
                </a:r>
                <a:r>
                  <a:rPr lang="en-US" altLang="zh-CN" sz="1600" b="1" dirty="0" smtClean="0">
                    <a:solidFill>
                      <a:srgbClr val="FF0000"/>
                    </a:solidFill>
                    <a:cs typeface="Times New Roman" panose="02020603050405020304" pitchFamily="18" charset="0"/>
                    <a:sym typeface="Symbol" panose="05050102010706020507" pitchFamily="18" charset="2"/>
                  </a:rPr>
                  <a:t>  Violation</a:t>
                </a:r>
              </a:p>
              <a:p>
                <a:pPr algn="ctr"/>
                <a:r>
                  <a:rPr lang="zh-CN" altLang="en-US" sz="1600" b="1" dirty="0" smtClean="0">
                    <a:solidFill>
                      <a:srgbClr val="FF0000"/>
                    </a:solidFill>
                    <a:cs typeface="Times New Roman" panose="02020603050405020304" pitchFamily="18" charset="0"/>
                    <a:sym typeface="Symbol" panose="05050102010706020507" pitchFamily="18" charset="2"/>
                  </a:rPr>
                  <a:t></a:t>
                </a:r>
                <a:r>
                  <a:rPr lang="en-US" altLang="zh-CN" sz="1600" b="1" dirty="0" smtClean="0">
                    <a:solidFill>
                      <a:srgbClr val="FF0000"/>
                    </a:solidFill>
                    <a:cs typeface="Times New Roman" panose="02020603050405020304" pitchFamily="18" charset="0"/>
                    <a:sym typeface="Symbol" panose="05050102010706020507" pitchFamily="18" charset="2"/>
                  </a:rPr>
                  <a:t>(1405)</a:t>
                </a:r>
                <a:r>
                  <a:rPr lang="zh-CN" altLang="en-US" sz="1600" b="1" dirty="0" smtClean="0">
                    <a:solidFill>
                      <a:srgbClr val="FF0000"/>
                    </a:solidFill>
                    <a:cs typeface="Times New Roman" panose="02020603050405020304" pitchFamily="18" charset="0"/>
                    <a:sym typeface="Symbol" panose="05050102010706020507" pitchFamily="18" charset="2"/>
                  </a:rPr>
                  <a:t></a:t>
                </a:r>
                <a:r>
                  <a:rPr lang="en-US" altLang="zh-CN" sz="1600" b="1" dirty="0" smtClean="0">
                    <a:solidFill>
                      <a:srgbClr val="FF0000"/>
                    </a:solidFill>
                    <a:cs typeface="Times New Roman" panose="02020603050405020304" pitchFamily="18" charset="0"/>
                    <a:sym typeface="Symbol" panose="05050102010706020507" pitchFamily="18" charset="2"/>
                  </a:rPr>
                  <a:t>f</a:t>
                </a:r>
                <a:r>
                  <a:rPr lang="en-US" altLang="zh-CN" sz="1600" b="1" baseline="-25000" dirty="0" smtClean="0">
                    <a:solidFill>
                      <a:srgbClr val="FF0000"/>
                    </a:solidFill>
                    <a:cs typeface="Times New Roman" panose="02020603050405020304" pitchFamily="18" charset="0"/>
                    <a:sym typeface="Symbol" panose="05050102010706020507" pitchFamily="18" charset="2"/>
                  </a:rPr>
                  <a:t>0</a:t>
                </a:r>
                <a:r>
                  <a:rPr lang="en-US" altLang="zh-CN" sz="1600" b="1" dirty="0" smtClean="0">
                    <a:solidFill>
                      <a:srgbClr val="FF0000"/>
                    </a:solidFill>
                    <a:cs typeface="Times New Roman" panose="02020603050405020304" pitchFamily="18" charset="0"/>
                    <a:sym typeface="Symbol" panose="05050102010706020507" pitchFamily="18" charset="2"/>
                  </a:rPr>
                  <a:t>(980)</a:t>
                </a:r>
                <a:r>
                  <a:rPr lang="zh-CN" altLang="en-US" sz="1600" b="1" dirty="0" smtClean="0">
                    <a:solidFill>
                      <a:srgbClr val="FF0000"/>
                    </a:solidFill>
                    <a:cs typeface="Times New Roman" panose="02020603050405020304" pitchFamily="18" charset="0"/>
                    <a:sym typeface="Symbol" panose="05050102010706020507" pitchFamily="18" charset="2"/>
                  </a:rPr>
                  <a:t></a:t>
                </a:r>
                <a:r>
                  <a:rPr lang="en-US" altLang="zh-CN" sz="1600" b="1" baseline="30000" dirty="0" smtClean="0">
                    <a:solidFill>
                      <a:srgbClr val="FF0000"/>
                    </a:solidFill>
                    <a:cs typeface="Times New Roman" panose="02020603050405020304" pitchFamily="18" charset="0"/>
                    <a:sym typeface="Symbol" panose="05050102010706020507" pitchFamily="18" charset="2"/>
                  </a:rPr>
                  <a:t>0</a:t>
                </a:r>
                <a:endParaRPr lang="zh-CN" altLang="en-US" sz="1600" b="1" baseline="30000" dirty="0">
                  <a:solidFill>
                    <a:srgbClr val="FF0000"/>
                  </a:solidFill>
                  <a:cs typeface="Times New Roman" panose="02020603050405020304" pitchFamily="18" charset="0"/>
                </a:endParaRPr>
              </a:p>
            </p:txBody>
          </p:sp>
        </p:grpSp>
        <p:grpSp>
          <p:nvGrpSpPr>
            <p:cNvPr id="21" name="组合 20"/>
            <p:cNvGrpSpPr/>
            <p:nvPr/>
          </p:nvGrpSpPr>
          <p:grpSpPr>
            <a:xfrm>
              <a:off x="6067877" y="3588522"/>
              <a:ext cx="2900554" cy="2321839"/>
              <a:chOff x="6117808" y="3641970"/>
              <a:chExt cx="2900554" cy="2321839"/>
            </a:xfrm>
          </p:grpSpPr>
          <p:pic>
            <p:nvPicPr>
              <p:cNvPr id="22" name="图片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7808" y="3641970"/>
                <a:ext cx="2900554" cy="2321839"/>
              </a:xfrm>
              <a:prstGeom prst="rect">
                <a:avLst/>
              </a:prstGeom>
            </p:spPr>
          </p:pic>
          <p:sp>
            <p:nvSpPr>
              <p:cNvPr id="23" name="文本框 22"/>
              <p:cNvSpPr txBox="1"/>
              <p:nvPr/>
            </p:nvSpPr>
            <p:spPr>
              <a:xfrm>
                <a:off x="6552308" y="3722131"/>
                <a:ext cx="2307189" cy="584775"/>
              </a:xfrm>
              <a:prstGeom prst="rect">
                <a:avLst/>
              </a:prstGeom>
              <a:noFill/>
            </p:spPr>
            <p:txBody>
              <a:bodyPr wrap="square" rtlCol="0">
                <a:spAutoFit/>
              </a:bodyPr>
              <a:lstStyle/>
              <a:p>
                <a:pPr algn="ctr"/>
                <a:r>
                  <a:rPr lang="en-US" altLang="zh-CN" sz="1600" b="1" dirty="0" smtClean="0">
                    <a:solidFill>
                      <a:srgbClr val="FF0000"/>
                    </a:solidFill>
                    <a:cs typeface="Times New Roman" panose="02020603050405020304" pitchFamily="18" charset="0"/>
                    <a:sym typeface="Symbol" panose="05050102010706020507" pitchFamily="18" charset="2"/>
                  </a:rPr>
                  <a:t>First c  at BESIII</a:t>
                </a:r>
              </a:p>
              <a:p>
                <a:pPr algn="ctr"/>
                <a:r>
                  <a:rPr lang="en-US" altLang="zh-CN" sz="1600" b="1" dirty="0" smtClean="0">
                    <a:solidFill>
                      <a:srgbClr val="FF0000"/>
                    </a:solidFill>
                    <a:cs typeface="Times New Roman" panose="02020603050405020304" pitchFamily="18" charset="0"/>
                    <a:sym typeface="Symbol" panose="05050102010706020507" pitchFamily="18" charset="2"/>
                  </a:rPr>
                  <a:t>Precise measurement</a:t>
                </a:r>
              </a:p>
            </p:txBody>
          </p:sp>
        </p:grpSp>
        <p:grpSp>
          <p:nvGrpSpPr>
            <p:cNvPr id="24" name="组合 23"/>
            <p:cNvGrpSpPr/>
            <p:nvPr/>
          </p:nvGrpSpPr>
          <p:grpSpPr>
            <a:xfrm>
              <a:off x="48925" y="3494856"/>
              <a:ext cx="3094400" cy="2592933"/>
              <a:chOff x="48925" y="3494856"/>
              <a:chExt cx="3094400" cy="2592933"/>
            </a:xfrm>
          </p:grpSpPr>
          <p:pic>
            <p:nvPicPr>
              <p:cNvPr id="25" name="图片 24"/>
              <p:cNvPicPr>
                <a:picLocks noChangeAspect="1"/>
              </p:cNvPicPr>
              <p:nvPr/>
            </p:nvPicPr>
            <p:blipFill>
              <a:blip r:embed="rId8"/>
              <a:stretch>
                <a:fillRect/>
              </a:stretch>
            </p:blipFill>
            <p:spPr>
              <a:xfrm>
                <a:off x="48925" y="3494856"/>
                <a:ext cx="3094400" cy="2592933"/>
              </a:xfrm>
              <a:prstGeom prst="rect">
                <a:avLst/>
              </a:prstGeom>
            </p:spPr>
          </p:pic>
          <p:sp>
            <p:nvSpPr>
              <p:cNvPr id="26" name="文本框 25"/>
              <p:cNvSpPr txBox="1"/>
              <p:nvPr/>
            </p:nvSpPr>
            <p:spPr>
              <a:xfrm>
                <a:off x="583537" y="4577017"/>
                <a:ext cx="2131070" cy="830997"/>
              </a:xfrm>
              <a:prstGeom prst="rect">
                <a:avLst/>
              </a:prstGeom>
              <a:noFill/>
            </p:spPr>
            <p:txBody>
              <a:bodyPr wrap="square" rtlCol="0">
                <a:spAutoFit/>
              </a:bodyPr>
              <a:lstStyle/>
              <a:p>
                <a:pPr algn="ctr"/>
                <a:r>
                  <a:rPr lang="en-US" altLang="zh-CN" sz="1600" b="1" dirty="0" smtClean="0">
                    <a:solidFill>
                      <a:srgbClr val="FF0000"/>
                    </a:solidFill>
                    <a:cs typeface="Times New Roman" panose="02020603050405020304" pitchFamily="18" charset="0"/>
                    <a:sym typeface="Symbol" panose="05050102010706020507" pitchFamily="18" charset="2"/>
                  </a:rPr>
                  <a:t>Precise Measurement on Cross section </a:t>
                </a:r>
              </a:p>
              <a:p>
                <a:pPr algn="ctr"/>
                <a:r>
                  <a:rPr lang="en-US" altLang="zh-CN" sz="1600" b="1" dirty="0" smtClean="0">
                    <a:solidFill>
                      <a:srgbClr val="FF0000"/>
                    </a:solidFill>
                    <a:cs typeface="Times New Roman" panose="02020603050405020304" pitchFamily="18" charset="0"/>
                    <a:sym typeface="Symbol" panose="05050102010706020507" pitchFamily="18" charset="2"/>
                  </a:rPr>
                  <a:t>e </a:t>
                </a:r>
                <a:r>
                  <a:rPr lang="en-US" altLang="zh-CN" sz="1600" b="1" baseline="30000" dirty="0" smtClean="0">
                    <a:solidFill>
                      <a:srgbClr val="FF0000"/>
                    </a:solidFill>
                    <a:cs typeface="Times New Roman" panose="02020603050405020304" pitchFamily="18" charset="0"/>
                    <a:sym typeface="Symbol" panose="05050102010706020507" pitchFamily="18" charset="2"/>
                  </a:rPr>
                  <a:t></a:t>
                </a:r>
                <a:r>
                  <a:rPr lang="en-US" altLang="zh-CN" sz="1600" b="1" dirty="0" smtClean="0">
                    <a:solidFill>
                      <a:srgbClr val="FF0000"/>
                    </a:solidFill>
                    <a:cs typeface="Times New Roman" panose="02020603050405020304" pitchFamily="18" charset="0"/>
                    <a:sym typeface="Symbol" panose="05050102010706020507" pitchFamily="18" charset="2"/>
                  </a:rPr>
                  <a:t>e</a:t>
                </a:r>
                <a:r>
                  <a:rPr lang="en-US" altLang="zh-CN" sz="1600" b="1" baseline="30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1" baseline="30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1" baseline="30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endParaRPr lang="en-US" altLang="zh-CN" sz="1600" b="1" baseline="30000" dirty="0" smtClean="0">
                  <a:solidFill>
                    <a:srgbClr val="FF0000"/>
                  </a:solidFill>
                  <a:cs typeface="Times New Roman" panose="02020603050405020304" pitchFamily="18" charset="0"/>
                  <a:sym typeface="Symbol" panose="05050102010706020507" pitchFamily="18" charset="2"/>
                </a:endParaRPr>
              </a:p>
            </p:txBody>
          </p:sp>
        </p:grpSp>
      </p:grpSp>
    </p:spTree>
    <p:extLst>
      <p:ext uri="{BB962C8B-B14F-4D97-AF65-F5344CB8AC3E}">
        <p14:creationId xmlns:p14="http://schemas.microsoft.com/office/powerpoint/2010/main" val="2292230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Publication of BESIII</a:t>
            </a:r>
            <a:endParaRPr lang="zh-CN" altLang="en-US" dirty="0"/>
          </a:p>
        </p:txBody>
      </p:sp>
      <p:sp>
        <p:nvSpPr>
          <p:cNvPr id="4" name="日期占位符 3"/>
          <p:cNvSpPr>
            <a:spLocks noGrp="1"/>
          </p:cNvSpPr>
          <p:nvPr>
            <p:ph type="dt" sz="half" idx="10"/>
          </p:nvPr>
        </p:nvSpPr>
        <p:spPr/>
        <p:txBody>
          <a:bodyPr/>
          <a:lstStyle/>
          <a:p>
            <a:fld id="{24EE8A70-E596-4A87-85B8-DDBBD435E74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a:t>
            </a:fld>
            <a:endParaRPr lang="en-US" dirty="0"/>
          </a:p>
        </p:txBody>
      </p:sp>
      <p:graphicFrame>
        <p:nvGraphicFramePr>
          <p:cNvPr id="7" name="图表 6"/>
          <p:cNvGraphicFramePr/>
          <p:nvPr>
            <p:extLst>
              <p:ext uri="{D42A27DB-BD31-4B8C-83A1-F6EECF244321}">
                <p14:modId xmlns:p14="http://schemas.microsoft.com/office/powerpoint/2010/main" val="338086540"/>
              </p:ext>
            </p:extLst>
          </p:nvPr>
        </p:nvGraphicFramePr>
        <p:xfrm>
          <a:off x="4687956" y="1461162"/>
          <a:ext cx="3998844" cy="34487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图表 7"/>
          <p:cNvGraphicFramePr/>
          <p:nvPr>
            <p:extLst>
              <p:ext uri="{D42A27DB-BD31-4B8C-83A1-F6EECF244321}">
                <p14:modId xmlns:p14="http://schemas.microsoft.com/office/powerpoint/2010/main" val="3316183615"/>
              </p:ext>
            </p:extLst>
          </p:nvPr>
        </p:nvGraphicFramePr>
        <p:xfrm>
          <a:off x="457200" y="1346366"/>
          <a:ext cx="3955733" cy="3653017"/>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856311" y="4811425"/>
            <a:ext cx="7444409" cy="1514261"/>
          </a:xfrm>
          <a:prstGeom prst="rect">
            <a:avLst/>
          </a:prstGeom>
          <a:noFill/>
        </p:spPr>
        <p:txBody>
          <a:bodyPr wrap="square" rtlCol="0">
            <a:spAutoFit/>
          </a:bodyPr>
          <a:lstStyle/>
          <a:p>
            <a:pPr algn="ctr">
              <a:lnSpc>
                <a:spcPct val="140000"/>
              </a:lnSpc>
            </a:pPr>
            <a:r>
              <a:rPr lang="en-US" altLang="zh-CN" sz="2200" b="1"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2200" b="1"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20</a:t>
            </a:r>
            <a:r>
              <a:rPr lang="en-US" altLang="zh-CN" sz="2200" b="1" dirty="0" smtClean="0">
                <a:solidFill>
                  <a:srgbClr val="FF0000"/>
                </a:solidFill>
                <a:latin typeface="Times New Roman" panose="02020603050405020304" pitchFamily="18" charset="0"/>
                <a:cs typeface="Times New Roman" panose="02020603050405020304" pitchFamily="18" charset="0"/>
              </a:rPr>
              <a:t>0 publications, 1/5 PRL</a:t>
            </a:r>
          </a:p>
          <a:p>
            <a:pPr algn="ctr">
              <a:lnSpc>
                <a:spcPct val="140000"/>
              </a:lnSpc>
            </a:pPr>
            <a:r>
              <a:rPr lang="en-US" altLang="zh-CN" sz="2200" b="1" dirty="0" smtClean="0">
                <a:latin typeface="Times New Roman" panose="02020603050405020304" pitchFamily="18" charset="0"/>
                <a:cs typeface="Times New Roman" panose="02020603050405020304" pitchFamily="18" charset="0"/>
              </a:rPr>
              <a:t>Excellent in both number and quality</a:t>
            </a:r>
          </a:p>
          <a:p>
            <a:pPr algn="ctr">
              <a:lnSpc>
                <a:spcPct val="140000"/>
              </a:lnSpc>
            </a:pPr>
            <a:r>
              <a:rPr lang="en-US" altLang="zh-CN" sz="2200" b="1" dirty="0" smtClean="0">
                <a:solidFill>
                  <a:srgbClr val="FF0000"/>
                </a:solidFill>
                <a:latin typeface="Times New Roman" panose="02020603050405020304" pitchFamily="18" charset="0"/>
                <a:cs typeface="Times New Roman" panose="02020603050405020304" pitchFamily="18" charset="0"/>
              </a:rPr>
              <a:t>        </a:t>
            </a:r>
            <a:r>
              <a:rPr lang="en-US" altLang="zh-CN" sz="2200" b="1" dirty="0" smtClean="0">
                <a:solidFill>
                  <a:srgbClr val="0036FA"/>
                </a:solidFill>
                <a:latin typeface="Times New Roman" panose="02020603050405020304" pitchFamily="18" charset="0"/>
                <a:cs typeface="Times New Roman" panose="02020603050405020304" pitchFamily="18" charset="0"/>
              </a:rPr>
              <a:t>http</a:t>
            </a:r>
            <a:r>
              <a:rPr lang="en-US" altLang="zh-CN" sz="2200" b="1" dirty="0">
                <a:solidFill>
                  <a:srgbClr val="0036FA"/>
                </a:solidFill>
                <a:latin typeface="Times New Roman" panose="02020603050405020304" pitchFamily="18" charset="0"/>
                <a:cs typeface="Times New Roman" panose="02020603050405020304" pitchFamily="18" charset="0"/>
              </a:rPr>
              <a:t>://bes3.ihep.ac.cn/pub/physics.htm</a:t>
            </a:r>
            <a:endParaRPr lang="zh-CN" altLang="en-US" sz="2200" b="1" dirty="0">
              <a:solidFill>
                <a:srgbClr val="0036F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20970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94954" y="22944"/>
            <a:ext cx="7154091" cy="714850"/>
          </a:xfrm>
        </p:spPr>
        <p:txBody>
          <a:bodyPr>
            <a:normAutofit/>
          </a:bodyPr>
          <a:lstStyle/>
          <a:p>
            <a:r>
              <a:rPr lang="en-US" altLang="zh-CN" sz="3200" dirty="0" smtClean="0">
                <a:latin typeface="Times New Roman" panose="02020603050405020304" pitchFamily="18" charset="0"/>
                <a:cs typeface="Times New Roman" panose="02020603050405020304" pitchFamily="18" charset="0"/>
                <a:sym typeface="Symbol" panose="05050102010706020507" pitchFamily="18" charset="2"/>
              </a:rPr>
              <a:t></a:t>
            </a:r>
            <a:r>
              <a:rPr lang="en-US" altLang="zh-CN" sz="3200" dirty="0" smtClean="0">
                <a:latin typeface="Times New Roman" panose="02020603050405020304" pitchFamily="18" charset="0"/>
                <a:cs typeface="Times New Roman" panose="02020603050405020304" pitchFamily="18" charset="0"/>
              </a:rPr>
              <a:t>-c facility in China</a:t>
            </a:r>
            <a:endParaRPr lang="zh-CN" altLang="en-US" sz="3200"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199" y="6356350"/>
            <a:ext cx="2924629" cy="365125"/>
          </a:xfrm>
        </p:spPr>
        <p:txBody>
          <a:bodyPr/>
          <a:lstStyle/>
          <a:p>
            <a:fld id="{552E2117-A7A8-4641-B1BE-31F1E2BFFBE4}"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a:t>
            </a:fld>
            <a:endParaRPr lang="en-US" dirty="0"/>
          </a:p>
        </p:txBody>
      </p:sp>
      <p:sp>
        <p:nvSpPr>
          <p:cNvPr id="8" name="Content Placeholder 2"/>
          <p:cNvSpPr>
            <a:spLocks noGrp="1"/>
          </p:cNvSpPr>
          <p:nvPr/>
        </p:nvSpPr>
        <p:spPr>
          <a:xfrm>
            <a:off x="755374" y="4963441"/>
            <a:ext cx="7849684" cy="117479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50000"/>
              </a:lnSpc>
              <a:buNone/>
            </a:pPr>
            <a:r>
              <a:rPr lang="en-US" sz="2200" b="1" dirty="0" smtClean="0">
                <a:latin typeface="+mj-lt"/>
                <a:cs typeface="Times New Roman" panose="02020603050405020304" pitchFamily="18" charset="0"/>
              </a:rPr>
              <a:t>A </a:t>
            </a:r>
            <a:r>
              <a:rPr lang="en-US" sz="2200" b="1" dirty="0" smtClean="0">
                <a:solidFill>
                  <a:srgbClr val="FF0000"/>
                </a:solidFill>
                <a:latin typeface="+mj-lt"/>
                <a:cs typeface="Times New Roman" panose="02020603050405020304" pitchFamily="18" charset="0"/>
              </a:rPr>
              <a:t>STCF</a:t>
            </a:r>
            <a:r>
              <a:rPr lang="en-US" sz="2200" b="1" dirty="0" smtClean="0">
                <a:latin typeface="+mj-lt"/>
                <a:cs typeface="Times New Roman" panose="02020603050405020304" pitchFamily="18" charset="0"/>
              </a:rPr>
              <a:t> far beyond BEPCII, is</a:t>
            </a:r>
            <a:r>
              <a:rPr lang="en-US" sz="2200" b="1" dirty="0" smtClean="0">
                <a:solidFill>
                  <a:srgbClr val="0036FA"/>
                </a:solidFill>
                <a:latin typeface="+mj-lt"/>
                <a:cs typeface="Times New Roman" panose="02020603050405020304" pitchFamily="18" charset="0"/>
              </a:rPr>
              <a:t> nature extension </a:t>
            </a:r>
            <a:r>
              <a:rPr lang="en-US" sz="2200" b="1" dirty="0" smtClean="0">
                <a:latin typeface="+mj-lt"/>
                <a:cs typeface="Times New Roman" panose="02020603050405020304" pitchFamily="18" charset="0"/>
              </a:rPr>
              <a:t>and  </a:t>
            </a:r>
            <a:r>
              <a:rPr lang="en-US" sz="2200" b="1" dirty="0" smtClean="0">
                <a:solidFill>
                  <a:srgbClr val="0036FA"/>
                </a:solidFill>
                <a:latin typeface="+mj-lt"/>
                <a:cs typeface="Times New Roman" panose="02020603050405020304" pitchFamily="18" charset="0"/>
              </a:rPr>
              <a:t>a viable option </a:t>
            </a:r>
            <a:r>
              <a:rPr lang="en-US" sz="2200" b="1" dirty="0" smtClean="0">
                <a:latin typeface="+mj-lt"/>
                <a:cs typeface="Times New Roman" panose="02020603050405020304" pitchFamily="18" charset="0"/>
              </a:rPr>
              <a:t>for a post-BEPCII HEP project in China</a:t>
            </a:r>
          </a:p>
        </p:txBody>
      </p:sp>
      <p:sp>
        <p:nvSpPr>
          <p:cNvPr id="3" name="文本框 2"/>
          <p:cNvSpPr txBox="1"/>
          <p:nvPr/>
        </p:nvSpPr>
        <p:spPr>
          <a:xfrm>
            <a:off x="357809" y="900020"/>
            <a:ext cx="8160026" cy="4053417"/>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200" dirty="0">
                <a:latin typeface="+mj-lt"/>
                <a:cs typeface="Times New Roman" panose="02020603050405020304" pitchFamily="18" charset="0"/>
              </a:rPr>
              <a:t>BEPCII/BESIII </a:t>
            </a:r>
            <a:r>
              <a:rPr lang="en-US" altLang="zh-CN" sz="2200" dirty="0" smtClean="0">
                <a:latin typeface="+mj-lt"/>
                <a:cs typeface="Times New Roman" panose="02020603050405020304" pitchFamily="18" charset="0"/>
              </a:rPr>
              <a:t>have </a:t>
            </a:r>
            <a:r>
              <a:rPr lang="en-US" altLang="zh-CN" sz="2200" dirty="0">
                <a:latin typeface="+mj-lt"/>
                <a:cs typeface="Times New Roman" panose="02020603050405020304" pitchFamily="18" charset="0"/>
              </a:rPr>
              <a:t>run 9 years, </a:t>
            </a:r>
            <a:r>
              <a:rPr lang="en-US" altLang="zh-CN" sz="2200" dirty="0">
                <a:solidFill>
                  <a:srgbClr val="FF0000"/>
                </a:solidFill>
                <a:latin typeface="+mj-lt"/>
                <a:cs typeface="Times New Roman" panose="02020603050405020304" pitchFamily="18" charset="0"/>
              </a:rPr>
              <a:t>successful and excellent production</a:t>
            </a:r>
          </a:p>
          <a:p>
            <a:pPr marL="342900" indent="-342900">
              <a:lnSpc>
                <a:spcPct val="130000"/>
              </a:lnSpc>
              <a:buFont typeface="Arial" panose="020B0604020202020204" pitchFamily="34" charset="0"/>
              <a:buChar char="•"/>
            </a:pPr>
            <a:r>
              <a:rPr lang="en-US" altLang="zh-CN" sz="2200" dirty="0" smtClean="0">
                <a:latin typeface="+mj-lt"/>
                <a:cs typeface="Times New Roman" panose="02020603050405020304" pitchFamily="18" charset="0"/>
              </a:rPr>
              <a:t>Physics </a:t>
            </a:r>
            <a:r>
              <a:rPr lang="en-US" altLang="zh-CN" sz="2200" dirty="0">
                <a:latin typeface="+mj-lt"/>
                <a:cs typeface="Times New Roman" panose="02020603050405020304" pitchFamily="18" charset="0"/>
              </a:rPr>
              <a:t>study </a:t>
            </a:r>
            <a:r>
              <a:rPr lang="en-US" altLang="zh-CN" sz="2200" dirty="0">
                <a:solidFill>
                  <a:srgbClr val="FF0000"/>
                </a:solidFill>
                <a:latin typeface="+mj-lt"/>
                <a:cs typeface="Times New Roman" panose="02020603050405020304" pitchFamily="18" charset="0"/>
              </a:rPr>
              <a:t>limited </a:t>
            </a:r>
            <a:r>
              <a:rPr lang="en-US" altLang="zh-CN" sz="2200" dirty="0">
                <a:latin typeface="+mj-lt"/>
                <a:cs typeface="Times New Roman" panose="02020603050405020304" pitchFamily="18" charset="0"/>
              </a:rPr>
              <a:t>by </a:t>
            </a:r>
            <a:r>
              <a:rPr lang="en-US" altLang="zh-CN" sz="2200" dirty="0">
                <a:solidFill>
                  <a:srgbClr val="FF0000"/>
                </a:solidFill>
                <a:latin typeface="+mj-lt"/>
                <a:cs typeface="Times New Roman" panose="02020603050405020304" pitchFamily="18" charset="0"/>
              </a:rPr>
              <a:t>the luminosity, CME ……</a:t>
            </a:r>
          </a:p>
          <a:p>
            <a:pPr marL="702000" indent="-342900">
              <a:lnSpc>
                <a:spcPct val="130000"/>
              </a:lnSpc>
              <a:buFont typeface="Calibri" panose="020F0502020204030204" pitchFamily="34" charset="0"/>
              <a:buChar char="─"/>
            </a:pPr>
            <a:r>
              <a:rPr lang="en-US" altLang="zh-CN" sz="2200" dirty="0" err="1" smtClean="0">
                <a:latin typeface="+mj-lt"/>
                <a:cs typeface="Times New Roman" panose="02020603050405020304" pitchFamily="18" charset="0"/>
              </a:rPr>
              <a:t>Charmonium</a:t>
            </a:r>
            <a:r>
              <a:rPr lang="en-US" altLang="zh-CN" sz="2200" dirty="0" smtClean="0">
                <a:latin typeface="+mj-lt"/>
                <a:cs typeface="Times New Roman" panose="02020603050405020304" pitchFamily="18" charset="0"/>
              </a:rPr>
              <a:t>-like </a:t>
            </a:r>
            <a:r>
              <a:rPr lang="en-US" altLang="zh-CN" sz="2200" dirty="0">
                <a:latin typeface="+mj-lt"/>
                <a:cs typeface="Times New Roman" panose="02020603050405020304" pitchFamily="18" charset="0"/>
              </a:rPr>
              <a:t>physics</a:t>
            </a:r>
          </a:p>
          <a:p>
            <a:pPr marL="702000" indent="-342900">
              <a:lnSpc>
                <a:spcPct val="130000"/>
              </a:lnSpc>
              <a:buFont typeface="Calibri" panose="020F0502020204030204" pitchFamily="34" charset="0"/>
              <a:buChar char="─"/>
            </a:pPr>
            <a:r>
              <a:rPr lang="en-US" altLang="zh-CN" sz="2200" dirty="0">
                <a:latin typeface="+mj-lt"/>
                <a:cs typeface="Times New Roman" panose="02020603050405020304" pitchFamily="18" charset="0"/>
              </a:rPr>
              <a:t>Charmed baryon physics</a:t>
            </a:r>
          </a:p>
          <a:p>
            <a:pPr marL="702000" indent="-342900">
              <a:lnSpc>
                <a:spcPct val="130000"/>
              </a:lnSpc>
              <a:buFont typeface="Calibri" panose="020F0502020204030204" pitchFamily="34" charset="0"/>
              <a:buChar char="─"/>
            </a:pPr>
            <a:r>
              <a:rPr lang="en-US" altLang="zh-CN" sz="2200" dirty="0">
                <a:latin typeface="+mj-lt"/>
                <a:cs typeface="Times New Roman" panose="02020603050405020304" pitchFamily="18" charset="0"/>
              </a:rPr>
              <a:t>Charmed meson and tau physics</a:t>
            </a:r>
          </a:p>
          <a:p>
            <a:pPr marL="342900" indent="-342900">
              <a:lnSpc>
                <a:spcPct val="130000"/>
              </a:lnSpc>
              <a:buFont typeface="Arial" panose="020B0604020202020204" pitchFamily="34" charset="0"/>
              <a:buChar char="•"/>
            </a:pPr>
            <a:r>
              <a:rPr lang="en-US" altLang="zh-CN" sz="2200" dirty="0">
                <a:cs typeface="Times New Roman" panose="02020603050405020304" pitchFamily="18" charset="0"/>
              </a:rPr>
              <a:t>Limited by length of storage ring, </a:t>
            </a:r>
            <a:r>
              <a:rPr lang="en-US" altLang="zh-CN" sz="2200" dirty="0">
                <a:solidFill>
                  <a:srgbClr val="FF0000"/>
                </a:solidFill>
                <a:cs typeface="Times New Roman" panose="02020603050405020304" pitchFamily="18" charset="0"/>
              </a:rPr>
              <a:t>no space and potential </a:t>
            </a:r>
            <a:r>
              <a:rPr lang="en-US" altLang="zh-CN" sz="2200" dirty="0">
                <a:cs typeface="Times New Roman" panose="02020603050405020304" pitchFamily="18" charset="0"/>
              </a:rPr>
              <a:t>for the </a:t>
            </a:r>
            <a:r>
              <a:rPr lang="en-US" altLang="zh-CN" sz="2200" dirty="0" smtClean="0">
                <a:solidFill>
                  <a:srgbClr val="FF0000"/>
                </a:solidFill>
                <a:cs typeface="Times New Roman" panose="02020603050405020304" pitchFamily="18" charset="0"/>
              </a:rPr>
              <a:t>upgrade</a:t>
            </a:r>
            <a:endParaRPr lang="en-US" altLang="zh-CN" sz="2200" dirty="0" smtClean="0">
              <a:latin typeface="+mj-lt"/>
              <a:cs typeface="Times New Roman" panose="02020603050405020304" pitchFamily="18" charset="0"/>
            </a:endParaRPr>
          </a:p>
          <a:p>
            <a:pPr marL="342900" indent="-342900">
              <a:lnSpc>
                <a:spcPct val="130000"/>
              </a:lnSpc>
              <a:buFont typeface="Arial" panose="020B0604020202020204" pitchFamily="34" charset="0"/>
              <a:buChar char="•"/>
            </a:pPr>
            <a:r>
              <a:rPr lang="en-US" altLang="zh-CN" sz="2200" dirty="0" smtClean="0">
                <a:latin typeface="+mj-lt"/>
                <a:cs typeface="Times New Roman" panose="02020603050405020304" pitchFamily="18" charset="0"/>
              </a:rPr>
              <a:t>Challenged by </a:t>
            </a:r>
            <a:r>
              <a:rPr lang="en-US" altLang="zh-CN" sz="2200" dirty="0" smtClean="0">
                <a:solidFill>
                  <a:srgbClr val="FF0000"/>
                </a:solidFill>
                <a:latin typeface="+mj-lt"/>
                <a:cs typeface="Times New Roman" panose="02020603050405020304" pitchFamily="18" charset="0"/>
              </a:rPr>
              <a:t>Belle II</a:t>
            </a:r>
          </a:p>
          <a:p>
            <a:pPr marL="342900" indent="-342900">
              <a:lnSpc>
                <a:spcPct val="130000"/>
              </a:lnSpc>
              <a:buFont typeface="Arial" panose="020B0604020202020204" pitchFamily="34" charset="0"/>
              <a:buChar char="•"/>
            </a:pPr>
            <a:r>
              <a:rPr lang="en-US" altLang="zh-CN" sz="2200" dirty="0" smtClean="0">
                <a:latin typeface="+mj-lt"/>
                <a:cs typeface="Times New Roman" panose="02020603050405020304" pitchFamily="18" charset="0"/>
              </a:rPr>
              <a:t>BEPCII/BESIII </a:t>
            </a:r>
            <a:r>
              <a:rPr lang="en-US" altLang="zh-CN" sz="2200" dirty="0">
                <a:latin typeface="+mj-lt"/>
                <a:cs typeface="Times New Roman" panose="02020603050405020304" pitchFamily="18" charset="0"/>
              </a:rPr>
              <a:t>will </a:t>
            </a:r>
            <a:r>
              <a:rPr lang="en-US" altLang="zh-CN" sz="2200" dirty="0">
                <a:solidFill>
                  <a:srgbClr val="FF0000"/>
                </a:solidFill>
                <a:latin typeface="+mj-lt"/>
                <a:cs typeface="Times New Roman" panose="02020603050405020304" pitchFamily="18" charset="0"/>
              </a:rPr>
              <a:t>end her mission </a:t>
            </a:r>
            <a:r>
              <a:rPr lang="en-US" altLang="zh-CN" sz="2200" dirty="0">
                <a:latin typeface="+mj-lt"/>
                <a:cs typeface="Times New Roman" panose="02020603050405020304" pitchFamily="18" charset="0"/>
              </a:rPr>
              <a:t>in 5-10 years</a:t>
            </a:r>
          </a:p>
        </p:txBody>
      </p:sp>
    </p:spTree>
    <p:extLst>
      <p:ext uri="{BB962C8B-B14F-4D97-AF65-F5344CB8AC3E}">
        <p14:creationId xmlns:p14="http://schemas.microsoft.com/office/powerpoint/2010/main" val="1574426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94954" y="22944"/>
            <a:ext cx="7154091" cy="714850"/>
          </a:xfrm>
        </p:spPr>
        <p:txBody>
          <a:bodyPr>
            <a:normAutofit/>
          </a:bodyPr>
          <a:lstStyle/>
          <a:p>
            <a:r>
              <a:rPr lang="en-US" altLang="zh-CN" sz="3200" dirty="0" smtClean="0">
                <a:latin typeface="Times New Roman" panose="02020603050405020304" pitchFamily="18" charset="0"/>
                <a:cs typeface="Times New Roman" panose="02020603050405020304" pitchFamily="18" charset="0"/>
              </a:rPr>
              <a:t>STCF in China</a:t>
            </a:r>
            <a:endParaRPr lang="zh-CN" altLang="en-US" sz="3200"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200" y="6356350"/>
            <a:ext cx="3084286" cy="365125"/>
          </a:xfrm>
        </p:spPr>
        <p:txBody>
          <a:bodyPr/>
          <a:lstStyle/>
          <a:p>
            <a:fld id="{7EBABC42-9D49-4043-A349-9FBE2BDB4015}"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7</a:t>
            </a:fld>
            <a:endParaRPr lang="en-US" dirty="0"/>
          </a:p>
        </p:txBody>
      </p:sp>
      <p:sp>
        <p:nvSpPr>
          <p:cNvPr id="8" name="Content Placeholder 2"/>
          <p:cNvSpPr>
            <a:spLocks noGrp="1"/>
          </p:cNvSpPr>
          <p:nvPr/>
        </p:nvSpPr>
        <p:spPr>
          <a:xfrm>
            <a:off x="344427" y="981598"/>
            <a:ext cx="8455143" cy="5299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00" b="1" dirty="0" smtClean="0">
                <a:solidFill>
                  <a:srgbClr val="FF0000"/>
                </a:solidFill>
                <a:latin typeface="+mj-lt"/>
                <a:cs typeface="Times New Roman" panose="02020603050405020304" pitchFamily="18" charset="0"/>
              </a:rPr>
              <a:t>S</a:t>
            </a:r>
            <a:r>
              <a:rPr lang="en-US" sz="2800" b="1" dirty="0" smtClean="0">
                <a:latin typeface="+mj-lt"/>
                <a:cs typeface="Times New Roman" panose="02020603050405020304" pitchFamily="18" charset="0"/>
              </a:rPr>
              <a:t>uper </a:t>
            </a:r>
            <a:r>
              <a:rPr lang="en-US" sz="2800" b="1" dirty="0" smtClean="0">
                <a:solidFill>
                  <a:srgbClr val="FF0000"/>
                </a:solidFill>
                <a:latin typeface="+mj-lt"/>
                <a:cs typeface="Times New Roman" panose="02020603050405020304" pitchFamily="18" charset="0"/>
              </a:rPr>
              <a:t>T</a:t>
            </a:r>
            <a:r>
              <a:rPr lang="en-US" sz="2800" b="1" dirty="0" smtClean="0">
                <a:latin typeface="+mj-lt"/>
                <a:cs typeface="Times New Roman" panose="02020603050405020304" pitchFamily="18" charset="0"/>
              </a:rPr>
              <a:t>au-</a:t>
            </a:r>
            <a:r>
              <a:rPr lang="en-US" sz="2800" b="1" dirty="0" smtClean="0">
                <a:solidFill>
                  <a:srgbClr val="FF0000"/>
                </a:solidFill>
                <a:latin typeface="+mj-lt"/>
                <a:cs typeface="Times New Roman" panose="02020603050405020304" pitchFamily="18" charset="0"/>
              </a:rPr>
              <a:t>C</a:t>
            </a:r>
            <a:r>
              <a:rPr lang="en-US" sz="2800" b="1" dirty="0" smtClean="0">
                <a:latin typeface="+mj-lt"/>
                <a:cs typeface="Times New Roman" panose="02020603050405020304" pitchFamily="18" charset="0"/>
              </a:rPr>
              <a:t>harm </a:t>
            </a:r>
            <a:r>
              <a:rPr lang="en-US" sz="2800" b="1" dirty="0" smtClean="0">
                <a:solidFill>
                  <a:srgbClr val="FF0000"/>
                </a:solidFill>
                <a:latin typeface="+mj-lt"/>
                <a:cs typeface="Times New Roman" panose="02020603050405020304" pitchFamily="18" charset="0"/>
              </a:rPr>
              <a:t>F</a:t>
            </a:r>
            <a:r>
              <a:rPr lang="en-US" sz="2800" b="1" dirty="0" smtClean="0">
                <a:latin typeface="+mj-lt"/>
                <a:cs typeface="Times New Roman" panose="02020603050405020304" pitchFamily="18" charset="0"/>
              </a:rPr>
              <a:t>acility (</a:t>
            </a:r>
            <a:r>
              <a:rPr lang="en-US" sz="2800" b="1" dirty="0" smtClean="0">
                <a:solidFill>
                  <a:srgbClr val="FF0000"/>
                </a:solidFill>
                <a:latin typeface="+mj-lt"/>
                <a:cs typeface="Times New Roman" panose="02020603050405020304" pitchFamily="18" charset="0"/>
              </a:rPr>
              <a:t>STCF</a:t>
            </a:r>
            <a:r>
              <a:rPr lang="en-US" sz="2800" b="1" dirty="0" smtClean="0">
                <a:latin typeface="+mj-lt"/>
                <a:cs typeface="Times New Roman" panose="02020603050405020304" pitchFamily="18" charset="0"/>
              </a:rPr>
              <a:t>)</a:t>
            </a:r>
          </a:p>
        </p:txBody>
      </p:sp>
      <p:sp>
        <p:nvSpPr>
          <p:cNvPr id="9" name="Content Placeholder 2"/>
          <p:cNvSpPr>
            <a:spLocks noGrp="1"/>
          </p:cNvSpPr>
          <p:nvPr/>
        </p:nvSpPr>
        <p:spPr>
          <a:xfrm>
            <a:off x="344427" y="1523927"/>
            <a:ext cx="8643120" cy="4426056"/>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94900">
              <a:lnSpc>
                <a:spcPct val="150000"/>
              </a:lnSpc>
              <a:buFont typeface="Wingdings" panose="05000000000000000000" pitchFamily="2" charset="2"/>
              <a:buChar char="p"/>
            </a:pPr>
            <a:r>
              <a:rPr lang="en-US" sz="2400" b="1" dirty="0" smtClean="0">
                <a:latin typeface="+mj-lt"/>
                <a:cs typeface="Times New Roman" panose="02020603050405020304" pitchFamily="18" charset="0"/>
              </a:rPr>
              <a:t>Peak luminosity 0.5-1</a:t>
            </a:r>
            <a:r>
              <a:rPr lang="en-US" sz="2400" b="1" dirty="0" smtClean="0">
                <a:latin typeface="+mj-lt"/>
                <a:cs typeface="Times New Roman" panose="02020603050405020304" pitchFamily="18" charset="0"/>
                <a:sym typeface="Symbol" panose="05050102010706020507" pitchFamily="18" charset="2"/>
              </a:rPr>
              <a:t></a:t>
            </a:r>
            <a:r>
              <a:rPr lang="en-US" sz="2400" b="1" dirty="0" smtClean="0">
                <a:solidFill>
                  <a:srgbClr val="FF0000"/>
                </a:solidFill>
                <a:latin typeface="+mj-lt"/>
                <a:cs typeface="Times New Roman" panose="02020603050405020304" pitchFamily="18" charset="0"/>
              </a:rPr>
              <a:t>10</a:t>
            </a:r>
            <a:r>
              <a:rPr lang="en-US" sz="2400" b="1" baseline="30000" dirty="0" smtClean="0">
                <a:solidFill>
                  <a:srgbClr val="FF0000"/>
                </a:solidFill>
                <a:latin typeface="+mj-lt"/>
                <a:cs typeface="Times New Roman" panose="02020603050405020304" pitchFamily="18" charset="0"/>
              </a:rPr>
              <a:t>35</a:t>
            </a:r>
            <a:r>
              <a:rPr lang="en-US" sz="2400" b="1" dirty="0" smtClean="0">
                <a:latin typeface="+mj-lt"/>
                <a:cs typeface="Times New Roman" panose="02020603050405020304" pitchFamily="18" charset="0"/>
              </a:rPr>
              <a:t> cm</a:t>
            </a:r>
            <a:r>
              <a:rPr lang="en-US" sz="2400" b="1" baseline="30000" dirty="0" smtClean="0">
                <a:latin typeface="+mj-lt"/>
                <a:cs typeface="Times New Roman" panose="02020603050405020304" pitchFamily="18" charset="0"/>
              </a:rPr>
              <a:t>-2</a:t>
            </a:r>
            <a:r>
              <a:rPr lang="en-US" sz="2400" b="1" dirty="0" smtClean="0">
                <a:latin typeface="+mj-lt"/>
                <a:cs typeface="Times New Roman" panose="02020603050405020304" pitchFamily="18" charset="0"/>
              </a:rPr>
              <a:t>s</a:t>
            </a:r>
            <a:r>
              <a:rPr lang="en-US" sz="2400" b="1" baseline="30000" dirty="0" smtClean="0">
                <a:latin typeface="+mj-lt"/>
                <a:cs typeface="Times New Roman" panose="02020603050405020304" pitchFamily="18" charset="0"/>
              </a:rPr>
              <a:t>-1</a:t>
            </a:r>
            <a:r>
              <a:rPr lang="en-US" sz="2400" b="1" dirty="0" smtClean="0">
                <a:latin typeface="+mj-lt"/>
                <a:cs typeface="Times New Roman" panose="02020603050405020304" pitchFamily="18" charset="0"/>
              </a:rPr>
              <a:t> at </a:t>
            </a:r>
            <a:r>
              <a:rPr lang="en-US" sz="2400" b="1" dirty="0" smtClean="0">
                <a:solidFill>
                  <a:srgbClr val="FF0000"/>
                </a:solidFill>
                <a:latin typeface="+mj-lt"/>
                <a:cs typeface="Times New Roman" panose="02020603050405020304" pitchFamily="18" charset="0"/>
              </a:rPr>
              <a:t>4 GeV </a:t>
            </a:r>
            <a:endParaRPr lang="en-US" sz="2400" b="1" dirty="0" smtClean="0">
              <a:latin typeface="+mj-lt"/>
              <a:cs typeface="Times New Roman" panose="02020603050405020304" pitchFamily="18" charset="0"/>
            </a:endParaRPr>
          </a:p>
          <a:p>
            <a:pPr marL="594900">
              <a:lnSpc>
                <a:spcPct val="150000"/>
              </a:lnSpc>
              <a:buFont typeface="Wingdings" panose="05000000000000000000" pitchFamily="2" charset="2"/>
              <a:buChar char="p"/>
            </a:pPr>
            <a:r>
              <a:rPr lang="en-US" sz="2400" b="1" dirty="0" smtClean="0">
                <a:latin typeface="+mj-lt"/>
                <a:cs typeface="Times New Roman" panose="02020603050405020304" pitchFamily="18" charset="0"/>
              </a:rPr>
              <a:t>Energy range </a:t>
            </a:r>
            <a:r>
              <a:rPr lang="en-US" sz="2400" b="1" dirty="0" err="1" smtClean="0">
                <a:latin typeface="+mj-lt"/>
                <a:cs typeface="Times New Roman" panose="02020603050405020304" pitchFamily="18" charset="0"/>
              </a:rPr>
              <a:t>E</a:t>
            </a:r>
            <a:r>
              <a:rPr lang="en-US" sz="2400" b="1" baseline="-25000" dirty="0" err="1" smtClean="0">
                <a:latin typeface="+mj-lt"/>
                <a:cs typeface="Times New Roman" panose="02020603050405020304" pitchFamily="18" charset="0"/>
              </a:rPr>
              <a:t>cm</a:t>
            </a:r>
            <a:r>
              <a:rPr lang="en-US" sz="2400" b="1" dirty="0" smtClean="0">
                <a:latin typeface="+mj-lt"/>
                <a:cs typeface="Times New Roman" panose="02020603050405020304" pitchFamily="18" charset="0"/>
              </a:rPr>
              <a:t> = </a:t>
            </a:r>
            <a:r>
              <a:rPr lang="en-US" sz="2400" b="1" dirty="0" smtClean="0">
                <a:solidFill>
                  <a:srgbClr val="FF0000"/>
                </a:solidFill>
                <a:latin typeface="+mj-lt"/>
                <a:cs typeface="Times New Roman" panose="02020603050405020304" pitchFamily="18" charset="0"/>
              </a:rPr>
              <a:t>2</a:t>
            </a:r>
            <a:r>
              <a:rPr lang="en-US" sz="2400" b="1" dirty="0" smtClean="0">
                <a:solidFill>
                  <a:srgbClr val="FF0000"/>
                </a:solidFill>
                <a:latin typeface="+mj-lt"/>
                <a:cs typeface="Times New Roman" panose="02020603050405020304" pitchFamily="18" charset="0"/>
                <a:sym typeface="Symbol" panose="05050102010706020507" pitchFamily="18" charset="2"/>
              </a:rPr>
              <a:t></a:t>
            </a:r>
            <a:r>
              <a:rPr lang="en-US" sz="2400" b="1" dirty="0" smtClean="0">
                <a:solidFill>
                  <a:srgbClr val="FF0000"/>
                </a:solidFill>
                <a:latin typeface="+mj-lt"/>
                <a:cs typeface="Times New Roman" panose="02020603050405020304" pitchFamily="18" charset="0"/>
              </a:rPr>
              <a:t>7GeV </a:t>
            </a:r>
          </a:p>
          <a:p>
            <a:pPr marL="594900">
              <a:lnSpc>
                <a:spcPct val="150000"/>
              </a:lnSpc>
              <a:buFont typeface="Wingdings" panose="05000000000000000000" pitchFamily="2" charset="2"/>
              <a:buChar char="p"/>
            </a:pPr>
            <a:r>
              <a:rPr lang="en-US" sz="2400" b="1" dirty="0" smtClean="0">
                <a:solidFill>
                  <a:srgbClr val="FF0000"/>
                </a:solidFill>
                <a:latin typeface="+mj-lt"/>
                <a:cs typeface="Times New Roman" panose="02020603050405020304" pitchFamily="18" charset="0"/>
              </a:rPr>
              <a:t>Polarization </a:t>
            </a:r>
            <a:r>
              <a:rPr lang="en-US" sz="2400" b="1" dirty="0" smtClean="0">
                <a:latin typeface="+mj-lt"/>
                <a:cs typeface="Times New Roman" panose="02020603050405020304" pitchFamily="18" charset="0"/>
              </a:rPr>
              <a:t>available on beam (Phase II)</a:t>
            </a:r>
          </a:p>
          <a:p>
            <a:pPr marL="594900">
              <a:lnSpc>
                <a:spcPct val="150000"/>
              </a:lnSpc>
              <a:buFont typeface="Wingdings" panose="05000000000000000000" pitchFamily="2" charset="2"/>
              <a:buChar char="p"/>
            </a:pPr>
            <a:r>
              <a:rPr lang="en-US" sz="2400" b="1" dirty="0" smtClean="0">
                <a:latin typeface="+mj-lt"/>
                <a:cs typeface="Times New Roman" panose="02020603050405020304" pitchFamily="18" charset="0"/>
              </a:rPr>
              <a:t>Basic </a:t>
            </a:r>
            <a:r>
              <a:rPr lang="en-US" sz="2400" b="1" dirty="0" smtClean="0">
                <a:solidFill>
                  <a:srgbClr val="FF0000"/>
                </a:solidFill>
                <a:latin typeface="+mj-lt"/>
                <a:cs typeface="Times New Roman" panose="02020603050405020304" pitchFamily="18" charset="0"/>
              </a:rPr>
              <a:t>Features</a:t>
            </a:r>
            <a:r>
              <a:rPr lang="en-US" sz="2400" b="1" dirty="0" smtClean="0">
                <a:latin typeface="+mj-lt"/>
                <a:cs typeface="Times New Roman" panose="02020603050405020304" pitchFamily="18" charset="0"/>
              </a:rPr>
              <a:t> of machine : </a:t>
            </a:r>
          </a:p>
          <a:p>
            <a:pPr marL="954000">
              <a:lnSpc>
                <a:spcPct val="150000"/>
              </a:lnSpc>
              <a:buFont typeface="Symbol" panose="05050102010706020507" pitchFamily="18" charset="2"/>
              <a:buChar char="-"/>
            </a:pPr>
            <a:r>
              <a:rPr lang="en-US" sz="2400" dirty="0" smtClean="0">
                <a:solidFill>
                  <a:srgbClr val="0036FA"/>
                </a:solidFill>
                <a:latin typeface="+mj-lt"/>
                <a:cs typeface="Times New Roman" panose="02020603050405020304" pitchFamily="18" charset="0"/>
              </a:rPr>
              <a:t>Symmetric</a:t>
            </a:r>
            <a:r>
              <a:rPr lang="en-US" sz="2400" dirty="0" smtClean="0">
                <a:latin typeface="+mj-lt"/>
                <a:cs typeface="Times New Roman" panose="02020603050405020304" pitchFamily="18" charset="0"/>
              </a:rPr>
              <a:t> machine with  </a:t>
            </a:r>
            <a:r>
              <a:rPr lang="en-US" sz="2400" dirty="0" smtClean="0">
                <a:solidFill>
                  <a:srgbClr val="0036FA"/>
                </a:solidFill>
                <a:latin typeface="+mj-lt"/>
                <a:cs typeface="Times New Roman" panose="02020603050405020304" pitchFamily="18" charset="0"/>
              </a:rPr>
              <a:t>dual-ring</a:t>
            </a:r>
            <a:r>
              <a:rPr lang="en-US" sz="2400" dirty="0" smtClean="0">
                <a:latin typeface="+mj-lt"/>
                <a:cs typeface="Times New Roman" panose="02020603050405020304" pitchFamily="18" charset="0"/>
              </a:rPr>
              <a:t>, 600-1000meter</a:t>
            </a:r>
          </a:p>
          <a:p>
            <a:pPr marL="954000">
              <a:lnSpc>
                <a:spcPct val="150000"/>
              </a:lnSpc>
              <a:buFont typeface="Symbol" panose="05050102010706020507" pitchFamily="18" charset="2"/>
              <a:buChar char="-"/>
            </a:pPr>
            <a:r>
              <a:rPr lang="en-US" sz="2400" dirty="0" smtClean="0">
                <a:solidFill>
                  <a:srgbClr val="0036FA"/>
                </a:solidFill>
                <a:latin typeface="+mj-lt"/>
                <a:cs typeface="Times New Roman" panose="02020603050405020304" pitchFamily="18" charset="0"/>
              </a:rPr>
              <a:t>Large </a:t>
            </a:r>
            <a:r>
              <a:rPr lang="en-US" sz="2400" dirty="0" err="1" smtClean="0">
                <a:solidFill>
                  <a:srgbClr val="0036FA"/>
                </a:solidFill>
                <a:latin typeface="+mj-lt"/>
                <a:cs typeface="Times New Roman" panose="02020603050405020304" pitchFamily="18" charset="0"/>
              </a:rPr>
              <a:t>Piwinski</a:t>
            </a:r>
            <a:r>
              <a:rPr lang="en-US" sz="2400" dirty="0" smtClean="0">
                <a:solidFill>
                  <a:srgbClr val="0036FA"/>
                </a:solidFill>
                <a:latin typeface="+mj-lt"/>
                <a:cs typeface="Times New Roman" panose="02020603050405020304" pitchFamily="18" charset="0"/>
              </a:rPr>
              <a:t> angle </a:t>
            </a:r>
            <a:r>
              <a:rPr lang="en-US" sz="2400" dirty="0" smtClean="0">
                <a:latin typeface="+mj-lt"/>
                <a:cs typeface="Times New Roman" panose="02020603050405020304" pitchFamily="18" charset="0"/>
              </a:rPr>
              <a:t>collision + </a:t>
            </a:r>
            <a:r>
              <a:rPr lang="en-US" sz="2400" dirty="0" smtClean="0">
                <a:solidFill>
                  <a:srgbClr val="0036FA"/>
                </a:solidFill>
                <a:latin typeface="+mj-lt"/>
                <a:cs typeface="Times New Roman" panose="02020603050405020304" pitchFamily="18" charset="0"/>
              </a:rPr>
              <a:t>crabbed waist </a:t>
            </a:r>
            <a:r>
              <a:rPr lang="en-US" sz="2400" dirty="0" smtClean="0">
                <a:latin typeface="+mj-lt"/>
                <a:cs typeface="Times New Roman" panose="02020603050405020304" pitchFamily="18" charset="0"/>
              </a:rPr>
              <a:t>solution for the IR </a:t>
            </a:r>
          </a:p>
          <a:p>
            <a:pPr marL="954000">
              <a:lnSpc>
                <a:spcPct val="150000"/>
              </a:lnSpc>
              <a:buFont typeface="Symbol" panose="05050102010706020507" pitchFamily="18" charset="2"/>
              <a:buChar char="-"/>
            </a:pPr>
            <a:r>
              <a:rPr lang="en-US" sz="2400" dirty="0" smtClean="0">
                <a:solidFill>
                  <a:srgbClr val="0036FA"/>
                </a:solidFill>
                <a:latin typeface="+mj-lt"/>
                <a:cs typeface="Times New Roman" panose="02020603050405020304" pitchFamily="18" charset="0"/>
              </a:rPr>
              <a:t>Siberia </a:t>
            </a:r>
            <a:r>
              <a:rPr lang="en-US" altLang="zh-CN" sz="2400" dirty="0" smtClean="0">
                <a:solidFill>
                  <a:srgbClr val="0036FA"/>
                </a:solidFill>
                <a:latin typeface="+mj-lt"/>
                <a:cs typeface="Times New Roman" panose="02020603050405020304" pitchFamily="18" charset="0"/>
              </a:rPr>
              <a:t>snake </a:t>
            </a:r>
            <a:r>
              <a:rPr lang="en-US" altLang="zh-CN" sz="2400" dirty="0" smtClean="0">
                <a:latin typeface="+mj-lt"/>
                <a:cs typeface="Times New Roman" panose="02020603050405020304" pitchFamily="18" charset="0"/>
              </a:rPr>
              <a:t>for polarization </a:t>
            </a:r>
            <a:endParaRPr lang="en-US" sz="2400" dirty="0" smtClean="0">
              <a:latin typeface="+mj-lt"/>
              <a:cs typeface="Times New Roman" panose="02020603050405020304" pitchFamily="18" charset="0"/>
            </a:endParaRPr>
          </a:p>
        </p:txBody>
      </p:sp>
    </p:spTree>
    <p:extLst>
      <p:ext uri="{BB962C8B-B14F-4D97-AF65-F5344CB8AC3E}">
        <p14:creationId xmlns:p14="http://schemas.microsoft.com/office/powerpoint/2010/main" val="196155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STCF </a:t>
            </a:r>
            <a:r>
              <a:rPr lang="en-US" altLang="zh-CN" smtClean="0"/>
              <a:t>in Perspective</a:t>
            </a:r>
            <a:endParaRPr lang="zh-CN" altLang="en-US" dirty="0"/>
          </a:p>
        </p:txBody>
      </p:sp>
      <p:sp>
        <p:nvSpPr>
          <p:cNvPr id="4" name="日期占位符 3"/>
          <p:cNvSpPr>
            <a:spLocks noGrp="1"/>
          </p:cNvSpPr>
          <p:nvPr>
            <p:ph type="dt" sz="half" idx="10"/>
          </p:nvPr>
        </p:nvSpPr>
        <p:spPr/>
        <p:txBody>
          <a:bodyPr/>
          <a:lstStyle/>
          <a:p>
            <a:fld id="{D0DE8089-AE38-42E5-9AF7-94C21DEE3A80}"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8</a:t>
            </a:fld>
            <a:endParaRPr lang="en-US" dirty="0"/>
          </a:p>
        </p:txBody>
      </p:sp>
      <p:grpSp>
        <p:nvGrpSpPr>
          <p:cNvPr id="7" name="组合 6"/>
          <p:cNvGrpSpPr/>
          <p:nvPr/>
        </p:nvGrpSpPr>
        <p:grpSpPr>
          <a:xfrm>
            <a:off x="129927" y="855886"/>
            <a:ext cx="8885869" cy="5085752"/>
            <a:chOff x="386400" y="855886"/>
            <a:chExt cx="8885869" cy="5255186"/>
          </a:xfrm>
        </p:grpSpPr>
        <p:pic>
          <p:nvPicPr>
            <p:cNvPr id="8" name="Picture 15"/>
            <p:cNvPicPr>
              <a:picLocks noChangeAspect="1" noChangeArrowheads="1"/>
            </p:cNvPicPr>
            <p:nvPr/>
          </p:nvPicPr>
          <p:blipFill>
            <a:blip r:embed="rId3" cstate="print"/>
            <a:srcRect/>
            <a:stretch>
              <a:fillRect/>
            </a:stretch>
          </p:blipFill>
          <p:spPr bwMode="auto">
            <a:xfrm>
              <a:off x="386400" y="855886"/>
              <a:ext cx="8005015" cy="5255186"/>
            </a:xfrm>
            <a:prstGeom prst="rect">
              <a:avLst/>
            </a:prstGeom>
            <a:noFill/>
            <a:ln w="9525">
              <a:noFill/>
              <a:miter lim="800000"/>
              <a:headEnd/>
              <a:tailEnd/>
            </a:ln>
          </p:spPr>
        </p:pic>
        <p:cxnSp>
          <p:nvCxnSpPr>
            <p:cNvPr id="9" name="Straight Connector 26"/>
            <p:cNvCxnSpPr/>
            <p:nvPr/>
          </p:nvCxnSpPr>
          <p:spPr>
            <a:xfrm flipV="1">
              <a:off x="6855437" y="1351600"/>
              <a:ext cx="1158474" cy="112956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テキスト ボックス 19"/>
            <p:cNvSpPr txBox="1"/>
            <p:nvPr/>
          </p:nvSpPr>
          <p:spPr>
            <a:xfrm>
              <a:off x="6589747" y="1351600"/>
              <a:ext cx="964533" cy="369332"/>
            </a:xfrm>
            <a:prstGeom prst="rect">
              <a:avLst/>
            </a:prstGeom>
            <a:solidFill>
              <a:schemeClr val="bg1"/>
            </a:solidFill>
            <a:ln>
              <a:noFill/>
            </a:ln>
          </p:spPr>
          <p:txBody>
            <a:bodyPr wrap="square" rtlCol="0">
              <a:spAutoFit/>
            </a:bodyPr>
            <a:lstStyle/>
            <a:p>
              <a:pPr algn="ctr"/>
              <a:r>
                <a:rPr lang="en-US" altLang="ja-JP" b="1" dirty="0" smtClean="0">
                  <a:solidFill>
                    <a:srgbClr val="FF0000"/>
                  </a:solidFill>
                </a:rPr>
                <a:t>SKEKB</a:t>
              </a:r>
              <a:endParaRPr kumimoji="1" lang="ja-JP" altLang="en-US" b="1" dirty="0">
                <a:solidFill>
                  <a:srgbClr val="FF0000"/>
                </a:solidFill>
              </a:endParaRPr>
            </a:p>
          </p:txBody>
        </p:sp>
        <p:sp>
          <p:nvSpPr>
            <p:cNvPr id="11" name="Oval 3"/>
            <p:cNvSpPr/>
            <p:nvPr/>
          </p:nvSpPr>
          <p:spPr>
            <a:xfrm>
              <a:off x="7989694" y="1278896"/>
              <a:ext cx="137838" cy="14540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30"/>
            <p:cNvCxnSpPr/>
            <p:nvPr/>
          </p:nvCxnSpPr>
          <p:spPr>
            <a:xfrm flipV="1">
              <a:off x="1314085" y="3434996"/>
              <a:ext cx="6785971" cy="6282"/>
            </a:xfrm>
            <a:prstGeom prst="line">
              <a:avLst/>
            </a:prstGeom>
            <a:ln w="57150" cmpd="sng">
              <a:solidFill>
                <a:srgbClr val="FF23DA"/>
              </a:solidFill>
              <a:prstDash val="dash"/>
            </a:ln>
          </p:spPr>
          <p:style>
            <a:lnRef idx="2">
              <a:schemeClr val="accent1"/>
            </a:lnRef>
            <a:fillRef idx="0">
              <a:schemeClr val="accent1"/>
            </a:fillRef>
            <a:effectRef idx="1">
              <a:schemeClr val="accent1"/>
            </a:effectRef>
            <a:fontRef idx="minor">
              <a:schemeClr val="tx1"/>
            </a:fontRef>
          </p:style>
        </p:cxnSp>
        <p:grpSp>
          <p:nvGrpSpPr>
            <p:cNvPr id="13" name="Group 51"/>
            <p:cNvGrpSpPr/>
            <p:nvPr/>
          </p:nvGrpSpPr>
          <p:grpSpPr>
            <a:xfrm>
              <a:off x="5625471" y="3296617"/>
              <a:ext cx="1928810" cy="1828745"/>
              <a:chOff x="5948879" y="3407110"/>
              <a:chExt cx="2392843" cy="2077454"/>
            </a:xfrm>
          </p:grpSpPr>
          <p:cxnSp>
            <p:nvCxnSpPr>
              <p:cNvPr id="28" name="Straight Connector 11"/>
              <p:cNvCxnSpPr>
                <a:endCxn id="29" idx="2"/>
              </p:cNvCxnSpPr>
              <p:nvPr/>
            </p:nvCxnSpPr>
            <p:spPr>
              <a:xfrm flipV="1">
                <a:off x="6861654" y="3602589"/>
                <a:ext cx="1311740" cy="437292"/>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29" name="5-Point Star 38"/>
              <p:cNvSpPr/>
              <p:nvPr/>
            </p:nvSpPr>
            <p:spPr>
              <a:xfrm>
                <a:off x="8133657" y="3407110"/>
                <a:ext cx="208065" cy="195479"/>
              </a:xfrm>
              <a:prstGeom prst="star5">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Connector 44"/>
              <p:cNvCxnSpPr/>
              <p:nvPr/>
            </p:nvCxnSpPr>
            <p:spPr>
              <a:xfrm flipV="1">
                <a:off x="5948879" y="3944765"/>
                <a:ext cx="912775" cy="1539799"/>
              </a:xfrm>
              <a:prstGeom prst="line">
                <a:avLst/>
              </a:prstGeom>
              <a:ln>
                <a:solidFill>
                  <a:srgbClr val="0000FF"/>
                </a:solidFill>
                <a:prstDash val="dashDot"/>
              </a:ln>
            </p:spPr>
            <p:style>
              <a:lnRef idx="2">
                <a:schemeClr val="accent1"/>
              </a:lnRef>
              <a:fillRef idx="0">
                <a:schemeClr val="accent1"/>
              </a:fillRef>
              <a:effectRef idx="1">
                <a:schemeClr val="accent1"/>
              </a:effectRef>
              <a:fontRef idx="minor">
                <a:schemeClr val="tx1"/>
              </a:fontRef>
            </p:style>
          </p:cxnSp>
          <p:sp>
            <p:nvSpPr>
              <p:cNvPr id="31" name="TextBox 45"/>
              <p:cNvSpPr txBox="1"/>
              <p:nvPr/>
            </p:nvSpPr>
            <p:spPr>
              <a:xfrm>
                <a:off x="6861654" y="4255667"/>
                <a:ext cx="941083" cy="400111"/>
              </a:xfrm>
              <a:prstGeom prst="rect">
                <a:avLst/>
              </a:prstGeom>
              <a:noFill/>
            </p:spPr>
            <p:txBody>
              <a:bodyPr wrap="none" rtlCol="0">
                <a:spAutoFit/>
              </a:bodyPr>
              <a:lstStyle/>
              <a:p>
                <a:r>
                  <a:rPr lang="en-US" sz="2000" b="1" dirty="0" smtClean="0">
                    <a:solidFill>
                      <a:srgbClr val="0000FF"/>
                    </a:solidFill>
                  </a:rPr>
                  <a:t>BEPC-II</a:t>
                </a:r>
                <a:endParaRPr lang="en-US" sz="2000" b="1" dirty="0">
                  <a:solidFill>
                    <a:srgbClr val="0000FF"/>
                  </a:solidFill>
                </a:endParaRPr>
              </a:p>
            </p:txBody>
          </p:sp>
        </p:grpSp>
        <p:grpSp>
          <p:nvGrpSpPr>
            <p:cNvPr id="14" name="Group 41"/>
            <p:cNvGrpSpPr/>
            <p:nvPr/>
          </p:nvGrpSpPr>
          <p:grpSpPr>
            <a:xfrm>
              <a:off x="3143370" y="5030381"/>
              <a:ext cx="2546599" cy="655916"/>
              <a:chOff x="3259957" y="5434194"/>
              <a:chExt cx="2910622" cy="745121"/>
            </a:xfrm>
          </p:grpSpPr>
          <p:sp>
            <p:nvSpPr>
              <p:cNvPr id="23" name="TextBox 1"/>
              <p:cNvSpPr txBox="1"/>
              <p:nvPr/>
            </p:nvSpPr>
            <p:spPr>
              <a:xfrm>
                <a:off x="3259957" y="5779205"/>
                <a:ext cx="725805" cy="400110"/>
              </a:xfrm>
              <a:prstGeom prst="rect">
                <a:avLst/>
              </a:prstGeom>
              <a:noFill/>
            </p:spPr>
            <p:txBody>
              <a:bodyPr wrap="none" rtlCol="0">
                <a:spAutoFit/>
              </a:bodyPr>
              <a:lstStyle/>
              <a:p>
                <a:r>
                  <a:rPr lang="en-US" sz="2000" b="1" dirty="0" smtClean="0">
                    <a:solidFill>
                      <a:srgbClr val="0000FF"/>
                    </a:solidFill>
                  </a:rPr>
                  <a:t>BEPC</a:t>
                </a:r>
                <a:endParaRPr lang="en-US" sz="2000" b="1" dirty="0">
                  <a:solidFill>
                    <a:srgbClr val="0000FF"/>
                  </a:solidFill>
                </a:endParaRPr>
              </a:p>
            </p:txBody>
          </p:sp>
          <p:sp>
            <p:nvSpPr>
              <p:cNvPr id="24" name="5-Point Star 23"/>
              <p:cNvSpPr/>
              <p:nvPr/>
            </p:nvSpPr>
            <p:spPr>
              <a:xfrm>
                <a:off x="5962514" y="5434194"/>
                <a:ext cx="208065" cy="195480"/>
              </a:xfrm>
              <a:prstGeom prst="star5">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5"/>
              <p:cNvCxnSpPr/>
              <p:nvPr/>
            </p:nvCxnSpPr>
            <p:spPr>
              <a:xfrm>
                <a:off x="3962970" y="5808181"/>
                <a:ext cx="989364"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26" name="5-Point Star 25"/>
              <p:cNvSpPr/>
              <p:nvPr/>
            </p:nvSpPr>
            <p:spPr>
              <a:xfrm>
                <a:off x="3767116" y="5720397"/>
                <a:ext cx="208065" cy="195480"/>
              </a:xfrm>
              <a:prstGeom prst="star5">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FF"/>
                  </a:solidFill>
                </a:endParaRPr>
              </a:p>
            </p:txBody>
          </p:sp>
          <p:cxnSp>
            <p:nvCxnSpPr>
              <p:cNvPr id="27" name="Straight Connector 27"/>
              <p:cNvCxnSpPr>
                <a:endCxn id="24" idx="2"/>
              </p:cNvCxnSpPr>
              <p:nvPr/>
            </p:nvCxnSpPr>
            <p:spPr>
              <a:xfrm flipV="1">
                <a:off x="4964545" y="5629674"/>
                <a:ext cx="1037706" cy="175862"/>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grpSp>
        <p:grpSp>
          <p:nvGrpSpPr>
            <p:cNvPr id="15" name="Group 52"/>
            <p:cNvGrpSpPr/>
            <p:nvPr/>
          </p:nvGrpSpPr>
          <p:grpSpPr>
            <a:xfrm>
              <a:off x="7434672" y="1955318"/>
              <a:ext cx="1584953" cy="1513377"/>
              <a:chOff x="7352485" y="1593923"/>
              <a:chExt cx="1808826" cy="1663991"/>
            </a:xfrm>
          </p:grpSpPr>
          <p:sp>
            <p:nvSpPr>
              <p:cNvPr id="20" name="5-Point Star 31"/>
              <p:cNvSpPr/>
              <p:nvPr/>
            </p:nvSpPr>
            <p:spPr>
              <a:xfrm>
                <a:off x="8934976" y="1593923"/>
                <a:ext cx="226335" cy="155419"/>
              </a:xfrm>
              <a:prstGeom prst="star5">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4"/>
              <p:cNvSpPr txBox="1"/>
              <p:nvPr/>
            </p:nvSpPr>
            <p:spPr>
              <a:xfrm>
                <a:off x="7518027" y="1926306"/>
                <a:ext cx="1070248" cy="454525"/>
              </a:xfrm>
              <a:prstGeom prst="rect">
                <a:avLst/>
              </a:prstGeom>
              <a:noFill/>
            </p:spPr>
            <p:txBody>
              <a:bodyPr wrap="square" rtlCol="0">
                <a:spAutoFit/>
              </a:bodyPr>
              <a:lstStyle/>
              <a:p>
                <a:r>
                  <a:rPr lang="en-US" sz="2000" b="1" dirty="0" smtClean="0">
                    <a:solidFill>
                      <a:srgbClr val="0000FF"/>
                    </a:solidFill>
                  </a:rPr>
                  <a:t>STCF</a:t>
                </a:r>
                <a:endParaRPr lang="en-US" sz="2000" b="1" dirty="0">
                  <a:solidFill>
                    <a:srgbClr val="0000FF"/>
                  </a:solidFill>
                </a:endParaRPr>
              </a:p>
            </p:txBody>
          </p:sp>
          <p:cxnSp>
            <p:nvCxnSpPr>
              <p:cNvPr id="22" name="Straight Connector 28"/>
              <p:cNvCxnSpPr/>
              <p:nvPr/>
            </p:nvCxnSpPr>
            <p:spPr>
              <a:xfrm flipV="1">
                <a:off x="7352485" y="1775895"/>
                <a:ext cx="1687964" cy="1482019"/>
              </a:xfrm>
              <a:prstGeom prst="line">
                <a:avLst/>
              </a:prstGeom>
              <a:ln>
                <a:solidFill>
                  <a:srgbClr val="0000FF"/>
                </a:solidFill>
                <a:prstDash val="dash"/>
              </a:ln>
            </p:spPr>
            <p:style>
              <a:lnRef idx="2">
                <a:schemeClr val="accent1"/>
              </a:lnRef>
              <a:fillRef idx="0">
                <a:schemeClr val="accent1"/>
              </a:fillRef>
              <a:effectRef idx="1">
                <a:schemeClr val="accent1"/>
              </a:effectRef>
              <a:fontRef idx="minor">
                <a:schemeClr val="tx1"/>
              </a:fontRef>
            </p:style>
          </p:cxnSp>
        </p:grpSp>
        <p:cxnSp>
          <p:nvCxnSpPr>
            <p:cNvPr id="16" name="Straight Connector 30"/>
            <p:cNvCxnSpPr/>
            <p:nvPr/>
          </p:nvCxnSpPr>
          <p:spPr>
            <a:xfrm>
              <a:off x="1245029" y="1986295"/>
              <a:ext cx="7812731" cy="7814"/>
            </a:xfrm>
            <a:prstGeom prst="line">
              <a:avLst/>
            </a:prstGeom>
            <a:ln w="57150" cmpd="sng">
              <a:solidFill>
                <a:srgbClr val="FF23DA"/>
              </a:solidFill>
              <a:prstDash val="dash"/>
            </a:ln>
          </p:spPr>
          <p:style>
            <a:lnRef idx="2">
              <a:schemeClr val="accent1"/>
            </a:lnRef>
            <a:fillRef idx="0">
              <a:schemeClr val="accent1"/>
            </a:fillRef>
            <a:effectRef idx="1">
              <a:schemeClr val="accent1"/>
            </a:effectRef>
            <a:fontRef idx="minor">
              <a:schemeClr val="tx1"/>
            </a:fontRef>
          </p:style>
        </p:cxnSp>
        <p:cxnSp>
          <p:nvCxnSpPr>
            <p:cNvPr id="17" name="直接连接符 16"/>
            <p:cNvCxnSpPr/>
            <p:nvPr/>
          </p:nvCxnSpPr>
          <p:spPr>
            <a:xfrm>
              <a:off x="8944384" y="2148632"/>
              <a:ext cx="21299" cy="3534769"/>
            </a:xfrm>
            <a:prstGeom prst="line">
              <a:avLst/>
            </a:prstGeom>
            <a:ln w="50800">
              <a:solidFill>
                <a:srgbClr val="FF33CC"/>
              </a:solidFill>
              <a:prstDash val="dash"/>
            </a:ln>
          </p:spPr>
          <p:style>
            <a:lnRef idx="2">
              <a:schemeClr val="accent1"/>
            </a:lnRef>
            <a:fillRef idx="0">
              <a:schemeClr val="accent1"/>
            </a:fillRef>
            <a:effectRef idx="1">
              <a:schemeClr val="accent1"/>
            </a:effectRef>
            <a:fontRef idx="minor">
              <a:schemeClr val="tx1"/>
            </a:fontRef>
          </p:style>
        </p:cxnSp>
        <p:sp>
          <p:nvSpPr>
            <p:cNvPr id="18" name="文本框 17"/>
            <p:cNvSpPr txBox="1"/>
            <p:nvPr/>
          </p:nvSpPr>
          <p:spPr>
            <a:xfrm>
              <a:off x="8555180" y="5633861"/>
              <a:ext cx="717089" cy="318031"/>
            </a:xfrm>
            <a:prstGeom prst="rect">
              <a:avLst/>
            </a:prstGeom>
            <a:noFill/>
          </p:spPr>
          <p:txBody>
            <a:bodyPr wrap="square" rtlCol="0">
              <a:spAutoFit/>
            </a:bodyPr>
            <a:lstStyle/>
            <a:p>
              <a:r>
                <a:rPr lang="en-US" altLang="zh-CN" sz="1400" b="1" dirty="0" smtClean="0"/>
                <a:t>2028</a:t>
              </a:r>
              <a:endParaRPr lang="zh-CN" altLang="en-US" sz="1400" b="1" dirty="0"/>
            </a:p>
          </p:txBody>
        </p:sp>
        <p:cxnSp>
          <p:nvCxnSpPr>
            <p:cNvPr id="19" name="直接连接符 18"/>
            <p:cNvCxnSpPr/>
            <p:nvPr/>
          </p:nvCxnSpPr>
          <p:spPr>
            <a:xfrm>
              <a:off x="8013911" y="5595914"/>
              <a:ext cx="951772" cy="327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7" name="文本框 36"/>
          <p:cNvSpPr txBox="1"/>
          <p:nvPr/>
        </p:nvSpPr>
        <p:spPr>
          <a:xfrm>
            <a:off x="941878" y="5780896"/>
            <a:ext cx="7408008" cy="535531"/>
          </a:xfrm>
          <a:prstGeom prst="rect">
            <a:avLst/>
          </a:prstGeom>
          <a:noFill/>
        </p:spPr>
        <p:txBody>
          <a:bodyPr wrap="square" rtlCol="0">
            <a:spAutoFit/>
          </a:bodyPr>
          <a:lstStyle/>
          <a:p>
            <a:pPr algn="ctr">
              <a:lnSpc>
                <a:spcPct val="120000"/>
              </a:lnSpc>
            </a:pPr>
            <a:r>
              <a:rPr lang="en-US" altLang="zh-CN" sz="2400" b="1" dirty="0" smtClean="0">
                <a:solidFill>
                  <a:srgbClr val="0000FF"/>
                </a:solidFill>
                <a:latin typeface="华文楷体" panose="02010600040101010101" pitchFamily="2" charset="-122"/>
                <a:ea typeface="华文楷体" panose="02010600040101010101" pitchFamily="2" charset="-122"/>
              </a:rPr>
              <a:t>A luminosity </a:t>
            </a:r>
            <a:r>
              <a:rPr lang="en-US" altLang="zh-CN" sz="24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1</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10</a:t>
            </a:r>
            <a:r>
              <a:rPr lang="en-US" altLang="zh-CN" sz="2400" b="1" baseline="300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35</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cm</a:t>
            </a:r>
            <a:r>
              <a:rPr lang="en-US" altLang="zh-CN" sz="2400" b="1" baseline="300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-2</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s</a:t>
            </a:r>
            <a:r>
              <a:rPr lang="en-US" altLang="zh-CN" sz="2400" b="1" baseline="300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-1</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en-US" altLang="zh-CN" sz="2400" b="1" dirty="0">
                <a:solidFill>
                  <a:srgbClr val="0000FF"/>
                </a:solidFill>
                <a:latin typeface="华文楷体" panose="02010600040101010101" pitchFamily="2" charset="-122"/>
                <a:ea typeface="华文楷体" panose="02010600040101010101" pitchFamily="2" charset="-122"/>
                <a:cs typeface="Times New Roman" panose="02020603050405020304" pitchFamily="18" charset="0"/>
              </a:rPr>
              <a:t>at 4 </a:t>
            </a:r>
            <a:r>
              <a:rPr lang="en-US" altLang="zh-CN" sz="2400" b="1" dirty="0" smtClean="0">
                <a:solidFill>
                  <a:srgbClr val="0000FF"/>
                </a:solidFill>
                <a:latin typeface="华文楷体" panose="02010600040101010101" pitchFamily="2" charset="-122"/>
                <a:ea typeface="华文楷体" panose="02010600040101010101" pitchFamily="2" charset="-122"/>
                <a:cs typeface="Times New Roman" panose="02020603050405020304" pitchFamily="18" charset="0"/>
              </a:rPr>
              <a:t>GeV </a:t>
            </a:r>
            <a:r>
              <a:rPr lang="zh-CN" altLang="en-US" sz="2400" b="1" dirty="0">
                <a:solidFill>
                  <a:srgbClr val="0000FF"/>
                </a:solidFill>
                <a:latin typeface="华文楷体" panose="02010600040101010101" pitchFamily="2" charset="-122"/>
                <a:ea typeface="华文楷体" panose="02010600040101010101" pitchFamily="2" charset="-122"/>
                <a:cs typeface="Times New Roman" panose="02020603050405020304" pitchFamily="18" charset="0"/>
              </a:rPr>
              <a:t> </a:t>
            </a:r>
            <a:r>
              <a:rPr lang="en-US" altLang="zh-CN" sz="2400" b="1" dirty="0" smtClean="0">
                <a:solidFill>
                  <a:srgbClr val="0000FF"/>
                </a:solidFill>
                <a:latin typeface="华文楷体" panose="02010600040101010101" pitchFamily="2" charset="-122"/>
                <a:ea typeface="华文楷体" panose="02010600040101010101" pitchFamily="2" charset="-122"/>
                <a:cs typeface="Times New Roman" panose="02020603050405020304" pitchFamily="18" charset="0"/>
              </a:rPr>
              <a:t>at 2028 is </a:t>
            </a:r>
            <a:r>
              <a:rPr lang="en-US" altLang="zh-CN" sz="24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reasonable !! </a:t>
            </a:r>
            <a:r>
              <a:rPr lang="en-US" altLang="zh-CN" sz="2400" b="1" dirty="0" smtClean="0">
                <a:solidFill>
                  <a:srgbClr val="FF0000"/>
                </a:solidFill>
                <a:latin typeface="华文楷体" panose="02010600040101010101" pitchFamily="2" charset="-122"/>
                <a:ea typeface="华文楷体" panose="02010600040101010101" pitchFamily="2" charset="-122"/>
              </a:rPr>
              <a:t> </a:t>
            </a:r>
            <a:endParaRPr lang="zh-CN" altLang="en-US" sz="2400" b="1"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21248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dirty="0">
                <a:latin typeface="华文楷体" panose="02010600040101010101" pitchFamily="2" charset="-122"/>
                <a:ea typeface="华文楷体" panose="02010600040101010101" pitchFamily="2" charset="-122"/>
              </a:rPr>
              <a:t>加速器</a:t>
            </a:r>
            <a:r>
              <a:rPr lang="zh-CN" altLang="en-US" dirty="0">
                <a:latin typeface="华文楷体" panose="02010600040101010101" pitchFamily="2" charset="-122"/>
                <a:ea typeface="华文楷体" panose="02010600040101010101" pitchFamily="2" charset="-122"/>
              </a:rPr>
              <a:t>设计</a:t>
            </a:r>
            <a:r>
              <a:rPr lang="zh-CN" altLang="zh-CN" dirty="0">
                <a:latin typeface="华文楷体" panose="02010600040101010101" pitchFamily="2" charset="-122"/>
                <a:ea typeface="华文楷体" panose="02010600040101010101" pitchFamily="2" charset="-122"/>
              </a:rPr>
              <a:t>与关键</a:t>
            </a:r>
            <a:r>
              <a:rPr lang="zh-CN" altLang="en-US" dirty="0">
                <a:latin typeface="华文楷体" panose="02010600040101010101" pitchFamily="2" charset="-122"/>
                <a:ea typeface="华文楷体" panose="02010600040101010101" pitchFamily="2" charset="-122"/>
              </a:rPr>
              <a:t>核心</a:t>
            </a:r>
            <a:r>
              <a:rPr lang="zh-CN" altLang="zh-CN" dirty="0">
                <a:latin typeface="华文楷体" panose="02010600040101010101" pitchFamily="2" charset="-122"/>
                <a:ea typeface="华文楷体" panose="02010600040101010101" pitchFamily="2" charset="-122"/>
              </a:rPr>
              <a:t>技术</a:t>
            </a:r>
            <a:endParaRPr lang="zh-CN" altLang="en-US" dirty="0">
              <a:latin typeface="华文楷体" panose="02010600040101010101" pitchFamily="2" charset="-122"/>
              <a:ea typeface="华文楷体" panose="02010600040101010101" pitchFamily="2" charset="-122"/>
            </a:endParaRPr>
          </a:p>
        </p:txBody>
      </p:sp>
      <p:sp>
        <p:nvSpPr>
          <p:cNvPr id="4" name="日期占位符 3"/>
          <p:cNvSpPr>
            <a:spLocks noGrp="1"/>
          </p:cNvSpPr>
          <p:nvPr>
            <p:ph type="dt" sz="half" idx="10"/>
          </p:nvPr>
        </p:nvSpPr>
        <p:spPr/>
        <p:txBody>
          <a:bodyPr/>
          <a:lstStyle/>
          <a:p>
            <a:fld id="{2D717F5E-8C00-422B-823E-9B0CB924FC5B}"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9</a:t>
            </a:fld>
            <a:endParaRPr lang="en-US" dirty="0"/>
          </a:p>
        </p:txBody>
      </p:sp>
      <p:sp>
        <p:nvSpPr>
          <p:cNvPr id="7" name="内容占位符 4"/>
          <p:cNvSpPr>
            <a:spLocks noGrp="1"/>
          </p:cNvSpPr>
          <p:nvPr>
            <p:ph idx="1"/>
          </p:nvPr>
        </p:nvSpPr>
        <p:spPr>
          <a:xfrm>
            <a:off x="819150" y="1000339"/>
            <a:ext cx="7658100" cy="4301911"/>
          </a:xfrm>
        </p:spPr>
        <p:txBody>
          <a:bodyPr>
            <a:noAutofit/>
          </a:bodyPr>
          <a:lstStyle/>
          <a:p>
            <a:pPr>
              <a:lnSpc>
                <a:spcPct val="200000"/>
              </a:lnSpc>
              <a:buFont typeface="Wingdings" panose="05000000000000000000" pitchFamily="2" charset="2"/>
              <a:buChar char="p"/>
            </a:pP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对撞亮度高于</a:t>
            </a:r>
            <a:r>
              <a:rPr lang="en-US" altLang="zh-CN" sz="2400" dirty="0" smtClean="0">
                <a:solidFill>
                  <a:schemeClr val="accent1">
                    <a:lumMod val="50000"/>
                  </a:schemeClr>
                </a:solidFill>
                <a:latin typeface="华文楷体" panose="02010600040101010101" pitchFamily="2" charset="-122"/>
                <a:ea typeface="华文楷体" panose="02010600040101010101" pitchFamily="2" charset="-122"/>
              </a:rPr>
              <a:t>1×10</a:t>
            </a:r>
            <a:r>
              <a:rPr lang="en-US" altLang="zh-CN" sz="2400" baseline="30000" dirty="0" smtClean="0">
                <a:solidFill>
                  <a:schemeClr val="accent1">
                    <a:lumMod val="50000"/>
                  </a:schemeClr>
                </a:solidFill>
                <a:latin typeface="华文楷体" panose="02010600040101010101" pitchFamily="2" charset="-122"/>
                <a:ea typeface="华文楷体" panose="02010600040101010101" pitchFamily="2" charset="-122"/>
              </a:rPr>
              <a:t>35</a:t>
            </a:r>
            <a:r>
              <a:rPr lang="en-US" altLang="zh-CN" sz="2400" dirty="0" smtClean="0">
                <a:solidFill>
                  <a:schemeClr val="accent1">
                    <a:lumMod val="50000"/>
                  </a:schemeClr>
                </a:solidFill>
                <a:latin typeface="华文楷体" panose="02010600040101010101" pitchFamily="2" charset="-122"/>
                <a:ea typeface="华文楷体" panose="02010600040101010101" pitchFamily="2" charset="-122"/>
              </a:rPr>
              <a:t>@2GeV</a:t>
            </a:r>
            <a:r>
              <a:rPr lang="zh-CN" altLang="zh-CN" sz="2400" dirty="0" smtClean="0">
                <a:solidFill>
                  <a:schemeClr val="accent1">
                    <a:lumMod val="50000"/>
                  </a:schemeClr>
                </a:solidFill>
                <a:latin typeface="华文楷体" panose="02010600040101010101" pitchFamily="2" charset="-122"/>
                <a:ea typeface="华文楷体" panose="02010600040101010101" pitchFamily="2" charset="-122"/>
              </a:rPr>
              <a:t>。</a:t>
            </a:r>
            <a:endParaRPr lang="en-US" altLang="zh-CN" sz="2400" dirty="0" smtClean="0">
              <a:solidFill>
                <a:schemeClr val="accent1">
                  <a:lumMod val="50000"/>
                </a:schemeClr>
              </a:solidFill>
              <a:latin typeface="华文楷体" panose="02010600040101010101" pitchFamily="2" charset="-122"/>
              <a:ea typeface="华文楷体" panose="02010600040101010101" pitchFamily="2" charset="-122"/>
            </a:endParaRPr>
          </a:p>
          <a:p>
            <a:pPr>
              <a:lnSpc>
                <a:spcPct val="200000"/>
              </a:lnSpc>
              <a:buFont typeface="Wingdings" panose="05000000000000000000" pitchFamily="2" charset="2"/>
              <a:buChar char="p"/>
            </a:pPr>
            <a:r>
              <a:rPr lang="zh-CN" altLang="zh-CN" sz="2400" dirty="0" smtClean="0">
                <a:solidFill>
                  <a:schemeClr val="accent1">
                    <a:lumMod val="50000"/>
                  </a:schemeClr>
                </a:solidFill>
                <a:latin typeface="华文楷体" panose="02010600040101010101" pitchFamily="2" charset="-122"/>
                <a:ea typeface="华文楷体" panose="02010600040101010101" pitchFamily="2" charset="-122"/>
              </a:rPr>
              <a:t>束流</a:t>
            </a:r>
            <a:r>
              <a:rPr lang="zh-CN" altLang="zh-CN" sz="2400" dirty="0">
                <a:solidFill>
                  <a:schemeClr val="accent1">
                    <a:lumMod val="50000"/>
                  </a:schemeClr>
                </a:solidFill>
                <a:latin typeface="华文楷体" panose="02010600040101010101" pitchFamily="2" charset="-122"/>
                <a:ea typeface="华文楷体" panose="02010600040101010101" pitchFamily="2" charset="-122"/>
              </a:rPr>
              <a:t>流</a:t>
            </a:r>
            <a:r>
              <a:rPr lang="zh-CN" altLang="zh-CN" sz="2400" dirty="0" smtClean="0">
                <a:solidFill>
                  <a:schemeClr val="accent1">
                    <a:lumMod val="50000"/>
                  </a:schemeClr>
                </a:solidFill>
                <a:latin typeface="华文楷体" panose="02010600040101010101" pitchFamily="2" charset="-122"/>
                <a:ea typeface="华文楷体" panose="02010600040101010101" pitchFamily="2" charset="-122"/>
              </a:rPr>
              <a:t>强</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大于</a:t>
            </a:r>
            <a:r>
              <a:rPr lang="en-US" altLang="zh-CN" sz="2400" dirty="0" smtClean="0">
                <a:solidFill>
                  <a:schemeClr val="accent1">
                    <a:lumMod val="50000"/>
                  </a:schemeClr>
                </a:solidFill>
                <a:latin typeface="华文楷体" panose="02010600040101010101" pitchFamily="2" charset="-122"/>
                <a:ea typeface="华文楷体" panose="02010600040101010101" pitchFamily="2" charset="-122"/>
              </a:rPr>
              <a:t>2A</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a:t>
            </a:r>
            <a:r>
              <a:rPr lang="en-US" altLang="zh-CN" sz="2400" dirty="0" smtClean="0">
                <a:solidFill>
                  <a:schemeClr val="accent1">
                    <a:lumMod val="50000"/>
                  </a:schemeClr>
                </a:solidFill>
                <a:latin typeface="华文楷体" panose="02010600040101010101" pitchFamily="2" charset="-122"/>
                <a:ea typeface="华文楷体" panose="02010600040101010101" pitchFamily="2" charset="-122"/>
              </a:rPr>
              <a:t>BEPCII  2</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倍</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以上</a:t>
            </a:r>
            <a:endParaRPr lang="en-US" altLang="zh-CN" sz="2400" dirty="0" smtClean="0">
              <a:solidFill>
                <a:schemeClr val="accent1">
                  <a:lumMod val="50000"/>
                </a:schemeClr>
              </a:solidFill>
              <a:latin typeface="华文楷体" panose="02010600040101010101" pitchFamily="2" charset="-122"/>
              <a:ea typeface="华文楷体" panose="02010600040101010101" pitchFamily="2" charset="-122"/>
            </a:endParaRPr>
          </a:p>
          <a:p>
            <a:pPr>
              <a:lnSpc>
                <a:spcPct val="200000"/>
              </a:lnSpc>
              <a:buFont typeface="Wingdings" panose="05000000000000000000" pitchFamily="2" charset="2"/>
              <a:buChar char="p"/>
            </a:pP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极化</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电子束</a:t>
            </a:r>
            <a:r>
              <a:rPr lang="en-US" altLang="zh-CN" sz="2400" dirty="0" smtClean="0">
                <a:solidFill>
                  <a:schemeClr val="accent1">
                    <a:lumMod val="50000"/>
                  </a:schemeClr>
                </a:solidFill>
                <a:latin typeface="华文楷体" panose="02010600040101010101" pitchFamily="2" charset="-122"/>
                <a:ea typeface="华文楷体" panose="02010600040101010101" pitchFamily="2" charset="-122"/>
              </a:rPr>
              <a:t>/</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正电子束</a:t>
            </a:r>
            <a:endParaRPr lang="en-US" altLang="zh-CN" sz="2400" dirty="0">
              <a:solidFill>
                <a:schemeClr val="accent1">
                  <a:lumMod val="50000"/>
                </a:schemeClr>
              </a:solidFill>
              <a:latin typeface="华文楷体" panose="02010600040101010101" pitchFamily="2" charset="-122"/>
              <a:ea typeface="华文楷体" panose="02010600040101010101" pitchFamily="2" charset="-122"/>
            </a:endParaRPr>
          </a:p>
          <a:p>
            <a:pPr>
              <a:lnSpc>
                <a:spcPct val="200000"/>
              </a:lnSpc>
              <a:buFont typeface="Wingdings" panose="05000000000000000000" pitchFamily="2" charset="2"/>
              <a:buChar char="p"/>
            </a:pPr>
            <a:r>
              <a:rPr lang="zh-CN" altLang="zh-CN" sz="2400" dirty="0" smtClean="0">
                <a:solidFill>
                  <a:schemeClr val="accent1">
                    <a:lumMod val="50000"/>
                  </a:schemeClr>
                </a:solidFill>
                <a:latin typeface="华文楷体" panose="02010600040101010101" pitchFamily="2" charset="-122"/>
                <a:ea typeface="华文楷体" panose="02010600040101010101" pitchFamily="2" charset="-122"/>
              </a:rPr>
              <a:t>质心</a:t>
            </a:r>
            <a:r>
              <a:rPr lang="zh-CN" altLang="zh-CN" sz="2400" dirty="0">
                <a:solidFill>
                  <a:schemeClr val="accent1">
                    <a:lumMod val="50000"/>
                  </a:schemeClr>
                </a:solidFill>
                <a:latin typeface="华文楷体" panose="02010600040101010101" pitchFamily="2" charset="-122"/>
                <a:ea typeface="华文楷体" panose="02010600040101010101" pitchFamily="2" charset="-122"/>
              </a:rPr>
              <a:t>能量</a:t>
            </a:r>
            <a:r>
              <a:rPr lang="zh-CN" altLang="zh-CN" sz="2400" dirty="0" smtClean="0">
                <a:solidFill>
                  <a:schemeClr val="accent1">
                    <a:lumMod val="50000"/>
                  </a:schemeClr>
                </a:solidFill>
                <a:latin typeface="华文楷体" panose="02010600040101010101" pitchFamily="2" charset="-122"/>
                <a:ea typeface="华文楷体" panose="02010600040101010101" pitchFamily="2" charset="-122"/>
              </a:rPr>
              <a:t>调节范围</a:t>
            </a:r>
            <a:r>
              <a:rPr lang="en-US" altLang="zh-CN" sz="2400" dirty="0" smtClean="0">
                <a:solidFill>
                  <a:schemeClr val="accent1">
                    <a:lumMod val="50000"/>
                  </a:schemeClr>
                </a:solidFill>
                <a:latin typeface="华文楷体" panose="02010600040101010101" pitchFamily="2" charset="-122"/>
                <a:ea typeface="华文楷体" panose="02010600040101010101" pitchFamily="2" charset="-122"/>
              </a:rPr>
              <a:t>2-7GeV</a:t>
            </a:r>
            <a:r>
              <a:rPr lang="zh-CN" altLang="en-US" sz="2400" dirty="0" smtClean="0">
                <a:solidFill>
                  <a:schemeClr val="accent1">
                    <a:lumMod val="50000"/>
                  </a:schemeClr>
                </a:solidFill>
                <a:latin typeface="华文楷体" panose="02010600040101010101" pitchFamily="2" charset="-122"/>
                <a:ea typeface="华文楷体" panose="02010600040101010101" pitchFamily="2" charset="-122"/>
              </a:rPr>
              <a:t>，覆盖更宽能区</a:t>
            </a:r>
            <a:endParaRPr lang="en-US" altLang="zh-CN" sz="2400" dirty="0">
              <a:solidFill>
                <a:schemeClr val="accent1">
                  <a:lumMod val="50000"/>
                </a:schemeClr>
              </a:solidFill>
              <a:latin typeface="华文楷体" panose="02010600040101010101" pitchFamily="2" charset="-122"/>
              <a:ea typeface="华文楷体" panose="02010600040101010101" pitchFamily="2" charset="-122"/>
            </a:endParaRPr>
          </a:p>
          <a:p>
            <a:pPr marL="0" indent="0">
              <a:lnSpc>
                <a:spcPct val="200000"/>
              </a:lnSpc>
              <a:buNone/>
            </a:pPr>
            <a:r>
              <a:rPr lang="en-US" altLang="zh-CN" sz="2400" dirty="0" smtClean="0">
                <a:solidFill>
                  <a:srgbClr val="FF0000"/>
                </a:solidFill>
                <a:latin typeface="华文楷体" panose="02010600040101010101" pitchFamily="2" charset="-122"/>
                <a:ea typeface="华文楷体" panose="02010600040101010101" pitchFamily="2" charset="-122"/>
              </a:rPr>
              <a:t>=&gt;</a:t>
            </a:r>
            <a:r>
              <a:rPr lang="zh-CN" altLang="en-US" sz="2400" dirty="0">
                <a:solidFill>
                  <a:srgbClr val="FF0000"/>
                </a:solidFill>
                <a:latin typeface="华文楷体" panose="02010600040101010101" pitchFamily="2" charset="-122"/>
                <a:ea typeface="华文楷体" panose="02010600040101010101" pitchFamily="2" charset="-122"/>
              </a:rPr>
              <a:t>加速器物理与技术的新</a:t>
            </a:r>
            <a:r>
              <a:rPr lang="zh-CN" altLang="en-US" sz="2400" dirty="0" smtClean="0">
                <a:solidFill>
                  <a:srgbClr val="FF0000"/>
                </a:solidFill>
                <a:latin typeface="华文楷体" panose="02010600040101010101" pitchFamily="2" charset="-122"/>
                <a:ea typeface="华文楷体" panose="02010600040101010101" pitchFamily="2" charset="-122"/>
              </a:rPr>
              <a:t>挑战</a:t>
            </a:r>
            <a:endParaRPr lang="en-US" altLang="zh-CN" sz="2400" dirty="0" smtClean="0">
              <a:solidFill>
                <a:schemeClr val="accent1">
                  <a:lumMod val="50000"/>
                </a:schemeClr>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099731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华文仿宋" panose="02010600040101010101" pitchFamily="2" charset="-122"/>
                <a:ea typeface="华文仿宋" panose="02010600040101010101" pitchFamily="2" charset="-122"/>
              </a:rPr>
              <a:t>加速器物理：关键难点</a:t>
            </a:r>
            <a:endParaRPr lang="zh-CN" altLang="en-US" dirty="0"/>
          </a:p>
        </p:txBody>
      </p:sp>
      <p:sp>
        <p:nvSpPr>
          <p:cNvPr id="4" name="日期占位符 3"/>
          <p:cNvSpPr>
            <a:spLocks noGrp="1"/>
          </p:cNvSpPr>
          <p:nvPr>
            <p:ph type="dt" sz="half" idx="10"/>
          </p:nvPr>
        </p:nvSpPr>
        <p:spPr/>
        <p:txBody>
          <a:bodyPr/>
          <a:lstStyle/>
          <a:p>
            <a:fld id="{9E59EB28-403D-41B7-B964-599F2F118174}"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10</a:t>
            </a:fld>
            <a:endParaRPr lang="en-US" dirty="0"/>
          </a:p>
        </p:txBody>
      </p:sp>
      <mc:AlternateContent xmlns:mc="http://schemas.openxmlformats.org/markup-compatibility/2006" xmlns:a14="http://schemas.microsoft.com/office/drawing/2010/main">
        <mc:Choice Requires="a14">
          <p:sp>
            <p:nvSpPr>
              <p:cNvPr id="8" name="内容占位符 2"/>
              <p:cNvSpPr>
                <a:spLocks noGrp="1"/>
              </p:cNvSpPr>
              <p:nvPr>
                <p:ph idx="1"/>
              </p:nvPr>
            </p:nvSpPr>
            <p:spPr>
              <a:xfrm>
                <a:off x="806358" y="1013853"/>
                <a:ext cx="7982510" cy="4794433"/>
              </a:xfrm>
            </p:spPr>
            <p:txBody>
              <a:bodyPr>
                <a:normAutofit fontScale="92500"/>
              </a:bodyPr>
              <a:lstStyle/>
              <a:p>
                <a:pPr>
                  <a:lnSpc>
                    <a:spcPct val="150000"/>
                  </a:lnSpc>
                  <a:buFont typeface="Wingdings" panose="05000000000000000000" pitchFamily="2" charset="2"/>
                  <a:buChar char="p"/>
                </a:pPr>
                <a:r>
                  <a:rPr lang="zh-CN" altLang="en-US" sz="2800" dirty="0" smtClean="0">
                    <a:solidFill>
                      <a:schemeClr val="accent1">
                        <a:lumMod val="50000"/>
                      </a:schemeClr>
                    </a:solidFill>
                    <a:latin typeface="华文楷体" panose="02010600040101010101" pitchFamily="2" charset="-122"/>
                    <a:ea typeface="华文楷体" panose="02010600040101010101" pitchFamily="2" charset="-122"/>
                  </a:rPr>
                  <a:t>对撞亮度公式</a:t>
                </a:r>
                <a:endParaRPr lang="en-US" altLang="zh-CN" sz="2800" dirty="0" smtClean="0">
                  <a:solidFill>
                    <a:schemeClr val="accent1">
                      <a:lumMod val="50000"/>
                    </a:schemeClr>
                  </a:solidFill>
                  <a:latin typeface="华文楷体" panose="02010600040101010101" pitchFamily="2" charset="-122"/>
                  <a:ea typeface="华文楷体" panose="02010600040101010101" pitchFamily="2" charset="-122"/>
                </a:endParaRPr>
              </a:p>
              <a:p>
                <a:pPr>
                  <a:lnSpc>
                    <a:spcPct val="200000"/>
                  </a:lnSpc>
                  <a:buFont typeface="Wingdings" panose="05000000000000000000" pitchFamily="2" charset="2"/>
                  <a:buChar char="p"/>
                </a:pPr>
                <a:endParaRPr lang="en-US" altLang="zh-CN" sz="2800" dirty="0" smtClean="0">
                  <a:solidFill>
                    <a:schemeClr val="accent1">
                      <a:lumMod val="50000"/>
                    </a:schemeClr>
                  </a:solidFill>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p"/>
                </a:pPr>
                <a:r>
                  <a:rPr lang="zh-CN" altLang="en-US" sz="2800" dirty="0" smtClean="0">
                    <a:solidFill>
                      <a:schemeClr val="accent1">
                        <a:lumMod val="50000"/>
                      </a:schemeClr>
                    </a:solidFill>
                    <a:latin typeface="华文楷体" panose="02010600040101010101" pitchFamily="2" charset="-122"/>
                    <a:ea typeface="华文楷体" panose="02010600040101010101" pitchFamily="2" charset="-122"/>
                  </a:rPr>
                  <a:t>提高亮度的办法：</a:t>
                </a:r>
                <a:endParaRPr lang="en-US" altLang="zh-CN" sz="2800" dirty="0" smtClean="0">
                  <a:solidFill>
                    <a:schemeClr val="accent1">
                      <a:lumMod val="50000"/>
                    </a:schemeClr>
                  </a:solidFill>
                  <a:latin typeface="华文楷体" panose="02010600040101010101" pitchFamily="2" charset="-122"/>
                  <a:ea typeface="华文楷体" panose="02010600040101010101" pitchFamily="2" charset="-122"/>
                </a:endParaRPr>
              </a:p>
              <a:p>
                <a:pPr lvl="1">
                  <a:lnSpc>
                    <a:spcPct val="150000"/>
                  </a:lnSpc>
                </a:pPr>
                <a:r>
                  <a:rPr lang="zh-CN" altLang="en-US" sz="2800" dirty="0" smtClean="0">
                    <a:solidFill>
                      <a:srgbClr val="FF0000"/>
                    </a:solidFill>
                    <a:latin typeface="华文楷体" panose="02010600040101010101" pitchFamily="2" charset="-122"/>
                    <a:ea typeface="华文楷体" panose="02010600040101010101" pitchFamily="2" charset="-122"/>
                  </a:rPr>
                  <a:t>流强</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800" dirty="0" smtClean="0">
                    <a:solidFill>
                      <a:srgbClr val="FF0000"/>
                    </a:solidFill>
                    <a:latin typeface="华文楷体" panose="02010600040101010101" pitchFamily="2" charset="-122"/>
                    <a:ea typeface="华文楷体" panose="02010600040101010101" pitchFamily="2" charset="-122"/>
                  </a:rPr>
                  <a:t>对撞点包络</a:t>
                </a:r>
                <a:r>
                  <a:rPr lang="en-US" altLang="zh-CN" sz="2800" dirty="0" smtClean="0">
                    <a:solidFill>
                      <a:srgbClr val="FF0000"/>
                    </a:solidFill>
                    <a:latin typeface="华文楷体" panose="02010600040101010101" pitchFamily="2" charset="-122"/>
                    <a:ea typeface="华文楷体" panose="02010600040101010101" pitchFamily="2" charset="-122"/>
                  </a:rPr>
                  <a:t>β</a:t>
                </a:r>
                <a:r>
                  <a:rPr lang="zh-CN" altLang="en-US" sz="2800" dirty="0" smtClean="0">
                    <a:solidFill>
                      <a:srgbClr val="FF0000"/>
                    </a:solidFill>
                    <a:latin typeface="华文楷体" panose="02010600040101010101" pitchFamily="2" charset="-122"/>
                    <a:ea typeface="华文楷体" panose="02010600040101010101" pitchFamily="2" charset="-122"/>
                  </a:rPr>
                  <a:t>函数</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en-US" sz="2800" dirty="0" smtClean="0">
                    <a:solidFill>
                      <a:srgbClr val="FF0000"/>
                    </a:solidFill>
                    <a:latin typeface="华文楷体" panose="02010600040101010101" pitchFamily="2" charset="-122"/>
                    <a:ea typeface="华文楷体" panose="02010600040101010101" pitchFamily="2" charset="-122"/>
                  </a:rPr>
                  <a:t>    束</a:t>
                </a:r>
                <a:r>
                  <a:rPr lang="en-US" altLang="zh-CN" sz="2800" dirty="0" smtClean="0">
                    <a:solidFill>
                      <a:srgbClr val="FF0000"/>
                    </a:solidFill>
                    <a:latin typeface="华文楷体" panose="02010600040101010101" pitchFamily="2" charset="-122"/>
                    <a:ea typeface="华文楷体" panose="02010600040101010101" pitchFamily="2" charset="-122"/>
                  </a:rPr>
                  <a:t>-</a:t>
                </a:r>
                <a:r>
                  <a:rPr lang="zh-CN" altLang="en-US" sz="2800" dirty="0" smtClean="0">
                    <a:solidFill>
                      <a:srgbClr val="FF0000"/>
                    </a:solidFill>
                    <a:latin typeface="华文楷体" panose="02010600040101010101" pitchFamily="2" charset="-122"/>
                    <a:ea typeface="华文楷体" panose="02010600040101010101" pitchFamily="2" charset="-122"/>
                  </a:rPr>
                  <a:t>束因子</a:t>
                </a:r>
                <a14:m>
                  <m:oMath xmlns:m="http://schemas.openxmlformats.org/officeDocument/2006/math">
                    <m:sSub>
                      <m:sSubPr>
                        <m:ctrlPr>
                          <a:rPr lang="zh-CN" altLang="en-US" sz="2800" i="1">
                            <a:solidFill>
                              <a:srgbClr val="FF0000"/>
                            </a:solidFill>
                            <a:latin typeface="Cambria Math" panose="02040503050406030204" pitchFamily="18" charset="0"/>
                          </a:rPr>
                        </m:ctrlPr>
                      </m:sSubPr>
                      <m:e>
                        <m:r>
                          <a:rPr lang="zh-CN" altLang="en-US" sz="2800" b="1" i="1">
                            <a:solidFill>
                              <a:srgbClr val="FF0000"/>
                            </a:solidFill>
                            <a:latin typeface="Cambria Math" panose="02040503050406030204" pitchFamily="18" charset="0"/>
                          </a:rPr>
                          <m:t>𝝃</m:t>
                        </m:r>
                      </m:e>
                      <m:sub>
                        <m:r>
                          <a:rPr lang="zh-CN" altLang="en-US" sz="2800" b="1" i="1">
                            <a:solidFill>
                              <a:srgbClr val="FF0000"/>
                            </a:solidFill>
                            <a:latin typeface="Cambria Math" panose="02040503050406030204" pitchFamily="18" charset="0"/>
                          </a:rPr>
                          <m:t>𝒚</m:t>
                        </m:r>
                      </m:sub>
                    </m:sSub>
                  </m:oMath>
                </a14:m>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endParaRPr>
              </a:p>
              <a:p>
                <a:pPr>
                  <a:lnSpc>
                    <a:spcPct val="150000"/>
                  </a:lnSpc>
                  <a:buFont typeface="Wingdings" panose="05000000000000000000" pitchFamily="2" charset="2"/>
                  <a:buChar char="p"/>
                </a:pPr>
                <a:r>
                  <a:rPr lang="zh-CN" altLang="en-US" sz="2800" dirty="0" smtClean="0">
                    <a:solidFill>
                      <a:schemeClr val="accent1">
                        <a:lumMod val="50000"/>
                      </a:schemeClr>
                    </a:solidFill>
                    <a:latin typeface="华文楷体" panose="02010600040101010101" pitchFamily="2" charset="-122"/>
                    <a:ea typeface="华文楷体" panose="02010600040101010101" pitchFamily="2" charset="-122"/>
                  </a:rPr>
                  <a:t>聚焦</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 非线性因素高、动力学孔径等优化困难</a:t>
                </a:r>
                <a:endParaRPr lang="en-US" altLang="zh-CN"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endParaRPr>
              </a:p>
              <a:p>
                <a:pPr>
                  <a:lnSpc>
                    <a:spcPct val="150000"/>
                  </a:lnSpc>
                  <a:buFont typeface="Wingdings" panose="05000000000000000000" pitchFamily="2" charset="2"/>
                  <a:buChar char="p"/>
                </a:pPr>
                <a:r>
                  <a:rPr lang="zh-CN" altLang="en-US" sz="2800" dirty="0">
                    <a:solidFill>
                      <a:schemeClr val="accent1">
                        <a:lumMod val="50000"/>
                      </a:schemeClr>
                    </a:solidFill>
                    <a:latin typeface="华文楷体" panose="02010600040101010101" pitchFamily="2" charset="-122"/>
                    <a:ea typeface="华文楷体" panose="02010600040101010101" pitchFamily="2" charset="-122"/>
                    <a:cs typeface="Times New Roman" panose="02020603050405020304" pitchFamily="18" charset="0"/>
                  </a:rPr>
                  <a:t>流强</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800" dirty="0" smtClean="0">
                    <a:solidFill>
                      <a:schemeClr val="accent1">
                        <a:lumMod val="50000"/>
                      </a:schemeClr>
                    </a:solidFill>
                    <a:latin typeface="华文楷体" panose="02010600040101010101" pitchFamily="2" charset="-122"/>
                    <a:ea typeface="华文楷体" panose="02010600040101010101" pitchFamily="2" charset="-122"/>
                    <a:cs typeface="Times New Roman" panose="02020603050405020304" pitchFamily="18" charset="0"/>
                  </a:rPr>
                  <a:t>束团尺寸</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 </a:t>
                </a:r>
                <a:r>
                  <a:rPr lang="zh-CN" altLang="en-US" sz="2800" dirty="0" smtClean="0">
                    <a:solidFill>
                      <a:schemeClr val="accent1">
                        <a:lumMod val="50000"/>
                      </a:schemeClr>
                    </a:solidFill>
                    <a:latin typeface="华文楷体" panose="02010600040101010101" pitchFamily="2" charset="-122"/>
                    <a:ea typeface="华文楷体" panose="02010600040101010101" pitchFamily="2" charset="-122"/>
                    <a:cs typeface="Times New Roman" panose="02020603050405020304" pitchFamily="18" charset="0"/>
                  </a:rPr>
                  <a:t>集体效应 </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en-US" sz="28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8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zh-CN" altLang="en-US" sz="28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endParaRPr lang="zh-CN" altLang="en-US" sz="2800" dirty="0">
                  <a:solidFill>
                    <a:schemeClr val="accent1">
                      <a:lumMod val="50000"/>
                    </a:schemeClr>
                  </a:solidFill>
                  <a:latin typeface="华文楷体" panose="02010600040101010101" pitchFamily="2" charset="-122"/>
                  <a:ea typeface="华文楷体" panose="02010600040101010101" pitchFamily="2" charset="-122"/>
                  <a:cs typeface="Times New Roman" panose="02020603050405020304" pitchFamily="18" charset="0"/>
                </a:endParaRPr>
              </a:p>
            </p:txBody>
          </p:sp>
        </mc:Choice>
        <mc:Fallback xmlns="">
          <p:sp>
            <p:nvSpPr>
              <p:cNvPr id="8" name="内容占位符 2"/>
              <p:cNvSpPr>
                <a:spLocks noGrp="1" noRot="1" noChangeAspect="1" noMove="1" noResize="1" noEditPoints="1" noAdjustHandles="1" noChangeArrowheads="1" noChangeShapeType="1" noTextEdit="1"/>
              </p:cNvSpPr>
              <p:nvPr>
                <p:ph idx="1"/>
              </p:nvPr>
            </p:nvSpPr>
            <p:spPr>
              <a:xfrm>
                <a:off x="806358" y="1013853"/>
                <a:ext cx="7982510" cy="4794433"/>
              </a:xfrm>
              <a:blipFill rotWithShape="0">
                <a:blip r:embed="rId3"/>
                <a:stretch>
                  <a:fillRect l="-1145" r="-6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矩形 8"/>
              <p:cNvSpPr/>
              <p:nvPr/>
            </p:nvSpPr>
            <p:spPr>
              <a:xfrm>
                <a:off x="2933700" y="1601658"/>
                <a:ext cx="3276600" cy="102092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sz="2800" i="1" smtClean="0">
                          <a:solidFill>
                            <a:schemeClr val="accent1">
                              <a:lumMod val="50000"/>
                            </a:schemeClr>
                          </a:solidFill>
                          <a:latin typeface="Cambria Math" panose="02040503050406030204" pitchFamily="18" charset="0"/>
                        </a:rPr>
                        <m:t>𝐿</m:t>
                      </m:r>
                      <m:r>
                        <a:rPr lang="zh-CN" altLang="en-US" sz="2800" i="0">
                          <a:solidFill>
                            <a:schemeClr val="accent1">
                              <a:lumMod val="50000"/>
                            </a:schemeClr>
                          </a:solidFill>
                          <a:latin typeface="Cambria Math" panose="02040503050406030204" pitchFamily="18" charset="0"/>
                        </a:rPr>
                        <m:t>=</m:t>
                      </m:r>
                      <m:f>
                        <m:fPr>
                          <m:ctrlPr>
                            <a:rPr lang="zh-CN" altLang="en-US" sz="2800" i="1">
                              <a:solidFill>
                                <a:schemeClr val="accent1">
                                  <a:lumMod val="50000"/>
                                </a:schemeClr>
                              </a:solidFill>
                              <a:latin typeface="Cambria Math" panose="02040503050406030204" pitchFamily="18" charset="0"/>
                            </a:rPr>
                          </m:ctrlPr>
                        </m:fPr>
                        <m:num>
                          <m:r>
                            <m:rPr>
                              <m:sty m:val="p"/>
                            </m:rPr>
                            <a:rPr lang="zh-CN" altLang="en-US" sz="2800" i="0">
                              <a:solidFill>
                                <a:schemeClr val="accent1">
                                  <a:lumMod val="50000"/>
                                </a:schemeClr>
                              </a:solidFill>
                              <a:latin typeface="Cambria Math" panose="02040503050406030204" pitchFamily="18" charset="0"/>
                            </a:rPr>
                            <m:t>γ</m:t>
                          </m:r>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𝑛</m:t>
                              </m:r>
                            </m:e>
                            <m:sub>
                              <m:r>
                                <a:rPr lang="zh-CN" altLang="en-US" sz="2800" i="1">
                                  <a:solidFill>
                                    <a:schemeClr val="accent1">
                                      <a:lumMod val="50000"/>
                                    </a:schemeClr>
                                  </a:solidFill>
                                  <a:latin typeface="Cambria Math" panose="02040503050406030204" pitchFamily="18" charset="0"/>
                                </a:rPr>
                                <m:t>𝑏</m:t>
                              </m:r>
                            </m:sub>
                          </m:sSub>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𝐼</m:t>
                              </m:r>
                            </m:e>
                            <m:sub>
                              <m:r>
                                <a:rPr lang="zh-CN" altLang="en-US" sz="2800" i="1">
                                  <a:solidFill>
                                    <a:schemeClr val="accent1">
                                      <a:lumMod val="50000"/>
                                    </a:schemeClr>
                                  </a:solidFill>
                                  <a:latin typeface="Cambria Math" panose="02040503050406030204" pitchFamily="18" charset="0"/>
                                </a:rPr>
                                <m:t>𝑏</m:t>
                              </m:r>
                            </m:sub>
                          </m:sSub>
                        </m:num>
                        <m:den>
                          <m:r>
                            <a:rPr lang="zh-CN" altLang="en-US" sz="2800" i="0">
                              <a:solidFill>
                                <a:schemeClr val="accent1">
                                  <a:lumMod val="50000"/>
                                </a:schemeClr>
                              </a:solidFill>
                              <a:latin typeface="Cambria Math" panose="02040503050406030204" pitchFamily="18" charset="0"/>
                            </a:rPr>
                            <m:t>2</m:t>
                          </m:r>
                          <m:r>
                            <a:rPr lang="zh-CN" altLang="en-US" sz="2800" i="1">
                              <a:solidFill>
                                <a:schemeClr val="accent1">
                                  <a:lumMod val="50000"/>
                                </a:schemeClr>
                              </a:solidFill>
                              <a:latin typeface="Cambria Math" panose="02040503050406030204" pitchFamily="18" charset="0"/>
                            </a:rPr>
                            <m:t>𝑒</m:t>
                          </m:r>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𝑟</m:t>
                              </m:r>
                            </m:e>
                            <m:sub>
                              <m:r>
                                <a:rPr lang="zh-CN" altLang="en-US" sz="2800" i="1">
                                  <a:solidFill>
                                    <a:schemeClr val="accent1">
                                      <a:lumMod val="50000"/>
                                    </a:schemeClr>
                                  </a:solidFill>
                                  <a:latin typeface="Cambria Math" panose="02040503050406030204" pitchFamily="18" charset="0"/>
                                </a:rPr>
                                <m:t>𝑒</m:t>
                              </m:r>
                            </m:sub>
                          </m:sSub>
                          <m:sSubSup>
                            <m:sSubSupPr>
                              <m:ctrlPr>
                                <a:rPr lang="zh-CN" altLang="en-US" sz="2800" i="1">
                                  <a:solidFill>
                                    <a:schemeClr val="accent1">
                                      <a:lumMod val="50000"/>
                                    </a:schemeClr>
                                  </a:solidFill>
                                  <a:latin typeface="Cambria Math" panose="02040503050406030204" pitchFamily="18" charset="0"/>
                                </a:rPr>
                              </m:ctrlPr>
                            </m:sSubSupPr>
                            <m:e>
                              <m:r>
                                <a:rPr lang="zh-CN" altLang="en-US" sz="2800" i="1">
                                  <a:solidFill>
                                    <a:schemeClr val="accent1">
                                      <a:lumMod val="50000"/>
                                    </a:schemeClr>
                                  </a:solidFill>
                                  <a:latin typeface="Cambria Math" panose="02040503050406030204" pitchFamily="18" charset="0"/>
                                </a:rPr>
                                <m:t>𝛽</m:t>
                              </m:r>
                            </m:e>
                            <m:sub>
                              <m:r>
                                <a:rPr lang="zh-CN" altLang="en-US" sz="2800" i="1">
                                  <a:solidFill>
                                    <a:schemeClr val="accent1">
                                      <a:lumMod val="50000"/>
                                    </a:schemeClr>
                                  </a:solidFill>
                                  <a:latin typeface="Cambria Math" panose="02040503050406030204" pitchFamily="18" charset="0"/>
                                </a:rPr>
                                <m:t>𝑦</m:t>
                              </m:r>
                            </m:sub>
                            <m:sup>
                              <m:r>
                                <a:rPr lang="zh-CN" altLang="en-US" sz="2800" i="0">
                                  <a:solidFill>
                                    <a:schemeClr val="accent1">
                                      <a:lumMod val="50000"/>
                                    </a:schemeClr>
                                  </a:solidFill>
                                  <a:latin typeface="Cambria Math" panose="02040503050406030204" pitchFamily="18" charset="0"/>
                                </a:rPr>
                                <m:t>∗</m:t>
                              </m:r>
                            </m:sup>
                          </m:sSubSup>
                        </m:den>
                      </m:f>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𝜉</m:t>
                          </m:r>
                        </m:e>
                        <m:sub>
                          <m:r>
                            <a:rPr lang="zh-CN" altLang="en-US" sz="2800" i="1">
                              <a:solidFill>
                                <a:schemeClr val="accent1">
                                  <a:lumMod val="50000"/>
                                </a:schemeClr>
                              </a:solidFill>
                              <a:latin typeface="Cambria Math" panose="02040503050406030204" pitchFamily="18" charset="0"/>
                            </a:rPr>
                            <m:t>𝑦</m:t>
                          </m:r>
                        </m:sub>
                      </m:sSub>
                      <m:r>
                        <a:rPr lang="zh-CN" altLang="en-US" sz="2800" i="1">
                          <a:solidFill>
                            <a:schemeClr val="accent1">
                              <a:lumMod val="50000"/>
                            </a:schemeClr>
                          </a:solidFill>
                          <a:latin typeface="Cambria Math" panose="02040503050406030204" pitchFamily="18" charset="0"/>
                        </a:rPr>
                        <m:t>𝐻</m:t>
                      </m:r>
                    </m:oMath>
                  </m:oMathPara>
                </a14:m>
                <a:endParaRPr lang="zh-CN" altLang="en-US" sz="2800" dirty="0">
                  <a:solidFill>
                    <a:schemeClr val="accent1">
                      <a:lumMod val="50000"/>
                    </a:schemeClr>
                  </a:solidFill>
                </a:endParaRPr>
              </a:p>
            </p:txBody>
          </p:sp>
        </mc:Choice>
        <mc:Fallback xmlns="">
          <p:sp>
            <p:nvSpPr>
              <p:cNvPr id="9" name="矩形 8"/>
              <p:cNvSpPr>
                <a:spLocks noRot="1" noChangeAspect="1" noMove="1" noResize="1" noEditPoints="1" noAdjustHandles="1" noChangeArrowheads="1" noChangeShapeType="1" noTextEdit="1"/>
              </p:cNvSpPr>
              <p:nvPr/>
            </p:nvSpPr>
            <p:spPr>
              <a:xfrm>
                <a:off x="2933700" y="1601658"/>
                <a:ext cx="3276600" cy="1020921"/>
              </a:xfrm>
              <a:prstGeom prst="rect">
                <a:avLst/>
              </a:prstGeom>
              <a:blipFill rotWithShape="0">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28118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华文仿宋" panose="02010600040101010101" pitchFamily="2" charset="-122"/>
                <a:ea typeface="华文仿宋" panose="02010600040101010101" pitchFamily="2" charset="-122"/>
              </a:rPr>
              <a:t>亮度提高的原理</a:t>
            </a:r>
            <a:endParaRPr lang="zh-CN" altLang="en-US" dirty="0"/>
          </a:p>
        </p:txBody>
      </p:sp>
      <p:sp>
        <p:nvSpPr>
          <p:cNvPr id="4" name="日期占位符 3"/>
          <p:cNvSpPr>
            <a:spLocks noGrp="1"/>
          </p:cNvSpPr>
          <p:nvPr>
            <p:ph type="dt" sz="half" idx="10"/>
          </p:nvPr>
        </p:nvSpPr>
        <p:spPr/>
        <p:txBody>
          <a:bodyPr/>
          <a:lstStyle/>
          <a:p>
            <a:fld id="{3707AD12-65E3-4418-B3BC-A17268F429E2}"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11</a:t>
            </a:fld>
            <a:endParaRPr lang="en-US" dirty="0"/>
          </a:p>
        </p:txBody>
      </p:sp>
      <p:sp>
        <p:nvSpPr>
          <p:cNvPr id="7" name="内容占位符 2"/>
          <p:cNvSpPr>
            <a:spLocks noGrp="1"/>
          </p:cNvSpPr>
          <p:nvPr>
            <p:ph idx="1"/>
          </p:nvPr>
        </p:nvSpPr>
        <p:spPr>
          <a:xfrm>
            <a:off x="388363" y="1028762"/>
            <a:ext cx="5471674" cy="4351338"/>
          </a:xfrm>
        </p:spPr>
        <p:txBody>
          <a:bodyPr>
            <a:noAutofit/>
          </a:bodyPr>
          <a:lstStyle/>
          <a:p>
            <a:pPr marL="0" indent="0">
              <a:lnSpc>
                <a:spcPct val="100000"/>
              </a:lnSpc>
              <a:buNone/>
            </a:pPr>
            <a:endParaRPr lang="en-US" altLang="zh-CN" sz="2200" dirty="0" smtClean="0">
              <a:solidFill>
                <a:schemeClr val="accent5">
                  <a:lumMod val="75000"/>
                </a:schemeClr>
              </a:solidFill>
              <a:latin typeface="Times New Roman" panose="02020603050405020304" pitchFamily="18" charset="0"/>
              <a:ea typeface="华文仿宋" panose="02010600040101010101" pitchFamily="2" charset="-122"/>
              <a:cs typeface="Times New Roman" panose="02020603050405020304" pitchFamily="18" charset="0"/>
            </a:endParaRPr>
          </a:p>
          <a:p>
            <a:pPr marL="284400" lvl="1">
              <a:lnSpc>
                <a:spcPct val="120000"/>
              </a:lnSpc>
              <a:spcBef>
                <a:spcPts val="1200"/>
              </a:spcBef>
              <a:buFont typeface="Wingdings" panose="05000000000000000000" pitchFamily="2" charset="2"/>
              <a:buChar char="p"/>
            </a:pP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为提高亮度，必须压缩</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β</a:t>
            </a:r>
            <a:r>
              <a:rPr lang="en-US" altLang="zh-CN" sz="2200" baseline="-25000" dirty="0" smtClean="0">
                <a:latin typeface="华文楷体" panose="02010600040101010101" pitchFamily="2" charset="-122"/>
                <a:ea typeface="华文楷体" panose="02010600040101010101" pitchFamily="2" charset="-122"/>
                <a:cs typeface="Times New Roman" panose="02020603050405020304" pitchFamily="18" charset="0"/>
              </a:rPr>
              <a:t>y</a:t>
            </a:r>
            <a:endPar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endParaRPr>
          </a:p>
          <a:p>
            <a:pPr marL="284400" lvl="1">
              <a:lnSpc>
                <a:spcPct val="120000"/>
              </a:lnSpc>
              <a:spcBef>
                <a:spcPts val="1200"/>
              </a:spcBef>
              <a:buFont typeface="Wingdings" panose="05000000000000000000" pitchFamily="2" charset="2"/>
              <a:buChar char="p"/>
            </a:pP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克服</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Hourglass</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效应，需要束团长度小于</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β</a:t>
            </a:r>
            <a:r>
              <a:rPr lang="en-US" altLang="zh-CN" sz="2200" baseline="-25000" dirty="0" smtClean="0">
                <a:latin typeface="华文楷体" panose="02010600040101010101" pitchFamily="2" charset="-122"/>
                <a:ea typeface="华文楷体" panose="02010600040101010101" pitchFamily="2" charset="-122"/>
                <a:cs typeface="Times New Roman" panose="02020603050405020304" pitchFamily="18" charset="0"/>
              </a:rPr>
              <a:t>y</a:t>
            </a:r>
            <a:endPar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endParaRPr>
          </a:p>
          <a:p>
            <a:pPr marL="284400" lvl="1">
              <a:lnSpc>
                <a:spcPct val="120000"/>
              </a:lnSpc>
              <a:spcBef>
                <a:spcPts val="1200"/>
              </a:spcBef>
              <a:buFont typeface="Wingdings" panose="05000000000000000000" pitchFamily="2" charset="2"/>
              <a:buChar char="p"/>
            </a:pP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束团长度很难缩短；而且，缩短束团长度会增强束流集体效应</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sym typeface="Wingdings" panose="05000000000000000000" pitchFamily="2" charset="2"/>
              </a:rPr>
              <a:t></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sym typeface="Wingdings" panose="05000000000000000000" pitchFamily="2" charset="2"/>
              </a:rPr>
              <a:t>长期存在的</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传统矛盾</a:t>
            </a:r>
            <a:endPar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endParaRPr>
          </a:p>
          <a:p>
            <a:pPr marL="284400" lvl="1">
              <a:lnSpc>
                <a:spcPct val="120000"/>
              </a:lnSpc>
              <a:spcBef>
                <a:spcPts val="1200"/>
              </a:spcBef>
              <a:buFont typeface="Wingdings" panose="05000000000000000000" pitchFamily="2" charset="2"/>
              <a:buChar char="p"/>
            </a:pP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Large </a:t>
            </a:r>
            <a:r>
              <a:rPr lang="en-US" altLang="zh-CN" sz="2200" dirty="0" err="1" smtClean="0">
                <a:latin typeface="华文楷体" panose="02010600040101010101" pitchFamily="2" charset="-122"/>
                <a:ea typeface="华文楷体" panose="02010600040101010101" pitchFamily="2" charset="-122"/>
                <a:cs typeface="Times New Roman" panose="02020603050405020304" pitchFamily="18" charset="0"/>
              </a:rPr>
              <a:t>Piwinski</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 Angle</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避免了此矛盾</a:t>
            </a:r>
            <a:endPar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endParaRPr>
          </a:p>
          <a:p>
            <a:pPr marL="284400" lvl="1">
              <a:lnSpc>
                <a:spcPct val="120000"/>
              </a:lnSpc>
              <a:spcBef>
                <a:spcPts val="1200"/>
              </a:spcBef>
              <a:buFont typeface="Wingdings" panose="05000000000000000000" pitchFamily="2" charset="2"/>
              <a:buChar char="p"/>
            </a:pP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会引入新的束</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束共振，限制</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tune shift</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，因此需要</a:t>
            </a:r>
            <a:r>
              <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rPr>
              <a:t>Crabbed Waist</a:t>
            </a:r>
            <a:r>
              <a:rPr lang="zh-CN" altLang="en-US" sz="2200" dirty="0" smtClean="0">
                <a:latin typeface="华文楷体" panose="02010600040101010101" pitchFamily="2" charset="-122"/>
                <a:ea typeface="华文楷体" panose="02010600040101010101" pitchFamily="2" charset="-122"/>
                <a:cs typeface="Times New Roman" panose="02020603050405020304" pitchFamily="18" charset="0"/>
              </a:rPr>
              <a:t>解决</a:t>
            </a:r>
            <a:endParaRPr lang="en-US" altLang="zh-CN" sz="2200" dirty="0" smtClean="0">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8" name="图片 7"/>
          <p:cNvPicPr>
            <a:picLocks noChangeAspect="1"/>
          </p:cNvPicPr>
          <p:nvPr/>
        </p:nvPicPr>
        <p:blipFill>
          <a:blip r:embed="rId2"/>
          <a:stretch>
            <a:fillRect/>
          </a:stretch>
        </p:blipFill>
        <p:spPr>
          <a:xfrm>
            <a:off x="5912017" y="3679094"/>
            <a:ext cx="3113425" cy="1671409"/>
          </a:xfrm>
          <a:prstGeom prst="rect">
            <a:avLst/>
          </a:prstGeom>
        </p:spPr>
      </p:pic>
      <p:pic>
        <p:nvPicPr>
          <p:cNvPr id="9" name="图片 8"/>
          <p:cNvPicPr>
            <a:picLocks noChangeAspect="1"/>
          </p:cNvPicPr>
          <p:nvPr/>
        </p:nvPicPr>
        <p:blipFill>
          <a:blip r:embed="rId3"/>
          <a:stretch>
            <a:fillRect/>
          </a:stretch>
        </p:blipFill>
        <p:spPr>
          <a:xfrm>
            <a:off x="6149965" y="2824668"/>
            <a:ext cx="2647687" cy="680743"/>
          </a:xfrm>
          <a:prstGeom prst="rect">
            <a:avLst/>
          </a:prstGeom>
        </p:spPr>
      </p:pic>
      <p:sp>
        <p:nvSpPr>
          <p:cNvPr id="10" name="矩形 9"/>
          <p:cNvSpPr/>
          <p:nvPr/>
        </p:nvSpPr>
        <p:spPr>
          <a:xfrm>
            <a:off x="339452" y="5751781"/>
            <a:ext cx="8458200" cy="430887"/>
          </a:xfrm>
          <a:prstGeom prst="rect">
            <a:avLst/>
          </a:prstGeom>
          <a:solidFill>
            <a:srgbClr val="FFFF00"/>
          </a:solidFill>
        </p:spPr>
        <p:txBody>
          <a:bodyPr wrap="square">
            <a:spAutoFit/>
          </a:bodyPr>
          <a:lstStyle/>
          <a:p>
            <a:pPr lvl="1" algn="ct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E=2GeV</a:t>
            </a:r>
            <a:r>
              <a:rPr lang="zh-CN" altLang="en-US"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，当</a:t>
            </a: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β</a:t>
            </a:r>
            <a:r>
              <a:rPr lang="en-US" altLang="zh-CN" sz="2200" b="1" baseline="-25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y</a:t>
            </a: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=0.35mm</a:t>
            </a:r>
            <a:r>
              <a:rPr lang="zh-CN" altLang="en-US"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，扁平束，</a:t>
            </a:r>
            <a:r>
              <a:rPr lang="el-GR"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ξ</a:t>
            </a:r>
            <a:r>
              <a:rPr lang="en-US" altLang="zh-CN" sz="2200" b="1" baseline="-25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y </a:t>
            </a: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=0.04 </a:t>
            </a:r>
            <a:r>
              <a:rPr lang="zh-CN" altLang="en-US"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a:t>
            </a:r>
            <a:r>
              <a:rPr lang="en-US" altLang="zh-CN" sz="22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zh-CN" altLang="en-US"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则</a:t>
            </a: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L=10</a:t>
            </a:r>
            <a:r>
              <a:rPr lang="en-US" altLang="zh-CN" sz="2200" b="1" baseline="30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35</a:t>
            </a: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/(cm</a:t>
            </a:r>
            <a:r>
              <a:rPr lang="en-US" altLang="zh-CN" sz="2200" b="1" baseline="30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2</a:t>
            </a:r>
            <a:r>
              <a:rPr lang="en-US" altLang="zh-CN" sz="22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·s)</a:t>
            </a:r>
            <a:endParaRPr lang="en-US" altLang="zh-CN" sz="22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11" name="文本框 10"/>
          <p:cNvSpPr txBox="1"/>
          <p:nvPr/>
        </p:nvSpPr>
        <p:spPr>
          <a:xfrm>
            <a:off x="1185863" y="968326"/>
            <a:ext cx="6457950" cy="461665"/>
          </a:xfrm>
          <a:prstGeom prst="rect">
            <a:avLst/>
          </a:prstGeom>
          <a:noFill/>
        </p:spPr>
        <p:txBody>
          <a:bodyPr wrap="square" rtlCol="0">
            <a:spAutoFit/>
          </a:bodyPr>
          <a:lstStyle/>
          <a:p>
            <a:pPr algn="ctr">
              <a:lnSpc>
                <a:spcPct val="100000"/>
              </a:lnSpc>
            </a:pPr>
            <a:r>
              <a:rPr lang="zh-CN" altLang="en-US"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大</a:t>
            </a:r>
            <a:r>
              <a:rPr lang="en-US" altLang="zh-CN" sz="2400" b="1" dirty="0" err="1">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Piwinski</a:t>
            </a:r>
            <a:r>
              <a:rPr lang="zh-CN" altLang="en-US"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角对撞，</a:t>
            </a:r>
            <a:r>
              <a:rPr lang="en-US" altLang="zh-CN" sz="2400" b="1"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Crabbed Waist Scheme</a:t>
            </a:r>
          </a:p>
        </p:txBody>
      </p:sp>
      <mc:AlternateContent xmlns:mc="http://schemas.openxmlformats.org/markup-compatibility/2006" xmlns:a14="http://schemas.microsoft.com/office/drawing/2010/main">
        <mc:Choice Requires="a14">
          <p:sp>
            <p:nvSpPr>
              <p:cNvPr id="12" name="矩形 11"/>
              <p:cNvSpPr/>
              <p:nvPr/>
            </p:nvSpPr>
            <p:spPr>
              <a:xfrm>
                <a:off x="6149965" y="1761109"/>
                <a:ext cx="2657843" cy="10209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sz="2800" i="1" smtClean="0">
                          <a:solidFill>
                            <a:schemeClr val="accent1">
                              <a:lumMod val="50000"/>
                            </a:schemeClr>
                          </a:solidFill>
                          <a:latin typeface="Cambria Math" panose="02040503050406030204" pitchFamily="18" charset="0"/>
                        </a:rPr>
                        <m:t>𝐿</m:t>
                      </m:r>
                      <m:r>
                        <a:rPr lang="zh-CN" altLang="en-US" sz="2800" i="0">
                          <a:solidFill>
                            <a:schemeClr val="accent1">
                              <a:lumMod val="50000"/>
                            </a:schemeClr>
                          </a:solidFill>
                          <a:latin typeface="Cambria Math" panose="02040503050406030204" pitchFamily="18" charset="0"/>
                        </a:rPr>
                        <m:t>=</m:t>
                      </m:r>
                      <m:f>
                        <m:fPr>
                          <m:ctrlPr>
                            <a:rPr lang="zh-CN" altLang="en-US" sz="2800" i="1">
                              <a:solidFill>
                                <a:schemeClr val="accent1">
                                  <a:lumMod val="50000"/>
                                </a:schemeClr>
                              </a:solidFill>
                              <a:latin typeface="Cambria Math" panose="02040503050406030204" pitchFamily="18" charset="0"/>
                            </a:rPr>
                          </m:ctrlPr>
                        </m:fPr>
                        <m:num>
                          <m:r>
                            <m:rPr>
                              <m:sty m:val="p"/>
                            </m:rPr>
                            <a:rPr lang="zh-CN" altLang="en-US" sz="2800" i="0">
                              <a:solidFill>
                                <a:schemeClr val="accent1">
                                  <a:lumMod val="50000"/>
                                </a:schemeClr>
                              </a:solidFill>
                              <a:latin typeface="Cambria Math" panose="02040503050406030204" pitchFamily="18" charset="0"/>
                            </a:rPr>
                            <m:t>γ</m:t>
                          </m:r>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𝑛</m:t>
                              </m:r>
                            </m:e>
                            <m:sub>
                              <m:r>
                                <a:rPr lang="zh-CN" altLang="en-US" sz="2800" i="1">
                                  <a:solidFill>
                                    <a:schemeClr val="accent1">
                                      <a:lumMod val="50000"/>
                                    </a:schemeClr>
                                  </a:solidFill>
                                  <a:latin typeface="Cambria Math" panose="02040503050406030204" pitchFamily="18" charset="0"/>
                                </a:rPr>
                                <m:t>𝑏</m:t>
                              </m:r>
                            </m:sub>
                          </m:sSub>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𝐼</m:t>
                              </m:r>
                            </m:e>
                            <m:sub>
                              <m:r>
                                <a:rPr lang="zh-CN" altLang="en-US" sz="2800" i="1">
                                  <a:solidFill>
                                    <a:schemeClr val="accent1">
                                      <a:lumMod val="50000"/>
                                    </a:schemeClr>
                                  </a:solidFill>
                                  <a:latin typeface="Cambria Math" panose="02040503050406030204" pitchFamily="18" charset="0"/>
                                </a:rPr>
                                <m:t>𝑏</m:t>
                              </m:r>
                            </m:sub>
                          </m:sSub>
                        </m:num>
                        <m:den>
                          <m:r>
                            <a:rPr lang="zh-CN" altLang="en-US" sz="2800" i="0">
                              <a:solidFill>
                                <a:schemeClr val="accent1">
                                  <a:lumMod val="50000"/>
                                </a:schemeClr>
                              </a:solidFill>
                              <a:latin typeface="Cambria Math" panose="02040503050406030204" pitchFamily="18" charset="0"/>
                            </a:rPr>
                            <m:t>2</m:t>
                          </m:r>
                          <m:r>
                            <a:rPr lang="zh-CN" altLang="en-US" sz="2800" i="1">
                              <a:solidFill>
                                <a:schemeClr val="accent1">
                                  <a:lumMod val="50000"/>
                                </a:schemeClr>
                              </a:solidFill>
                              <a:latin typeface="Cambria Math" panose="02040503050406030204" pitchFamily="18" charset="0"/>
                            </a:rPr>
                            <m:t>𝑒</m:t>
                          </m:r>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𝑟</m:t>
                              </m:r>
                            </m:e>
                            <m:sub>
                              <m:r>
                                <a:rPr lang="zh-CN" altLang="en-US" sz="2800" i="1">
                                  <a:solidFill>
                                    <a:schemeClr val="accent1">
                                      <a:lumMod val="50000"/>
                                    </a:schemeClr>
                                  </a:solidFill>
                                  <a:latin typeface="Cambria Math" panose="02040503050406030204" pitchFamily="18" charset="0"/>
                                </a:rPr>
                                <m:t>𝑒</m:t>
                              </m:r>
                            </m:sub>
                          </m:sSub>
                          <m:sSubSup>
                            <m:sSubSupPr>
                              <m:ctrlPr>
                                <a:rPr lang="zh-CN" altLang="en-US" sz="2800" i="1">
                                  <a:solidFill>
                                    <a:schemeClr val="accent1">
                                      <a:lumMod val="50000"/>
                                    </a:schemeClr>
                                  </a:solidFill>
                                  <a:latin typeface="Cambria Math" panose="02040503050406030204" pitchFamily="18" charset="0"/>
                                </a:rPr>
                              </m:ctrlPr>
                            </m:sSubSupPr>
                            <m:e>
                              <m:r>
                                <a:rPr lang="zh-CN" altLang="en-US" sz="2800" i="1">
                                  <a:solidFill>
                                    <a:schemeClr val="accent1">
                                      <a:lumMod val="50000"/>
                                    </a:schemeClr>
                                  </a:solidFill>
                                  <a:latin typeface="Cambria Math" panose="02040503050406030204" pitchFamily="18" charset="0"/>
                                </a:rPr>
                                <m:t>𝛽</m:t>
                              </m:r>
                            </m:e>
                            <m:sub>
                              <m:r>
                                <a:rPr lang="zh-CN" altLang="en-US" sz="2800" i="1">
                                  <a:solidFill>
                                    <a:schemeClr val="accent1">
                                      <a:lumMod val="50000"/>
                                    </a:schemeClr>
                                  </a:solidFill>
                                  <a:latin typeface="Cambria Math" panose="02040503050406030204" pitchFamily="18" charset="0"/>
                                </a:rPr>
                                <m:t>𝑦</m:t>
                              </m:r>
                            </m:sub>
                            <m:sup>
                              <m:r>
                                <a:rPr lang="zh-CN" altLang="en-US" sz="2800" i="0">
                                  <a:solidFill>
                                    <a:schemeClr val="accent1">
                                      <a:lumMod val="50000"/>
                                    </a:schemeClr>
                                  </a:solidFill>
                                  <a:latin typeface="Cambria Math" panose="02040503050406030204" pitchFamily="18" charset="0"/>
                                </a:rPr>
                                <m:t>∗</m:t>
                              </m:r>
                            </m:sup>
                          </m:sSubSup>
                        </m:den>
                      </m:f>
                      <m:sSub>
                        <m:sSubPr>
                          <m:ctrlPr>
                            <a:rPr lang="zh-CN" altLang="en-US" sz="2800" i="1">
                              <a:solidFill>
                                <a:schemeClr val="accent1">
                                  <a:lumMod val="50000"/>
                                </a:schemeClr>
                              </a:solidFill>
                              <a:latin typeface="Cambria Math" panose="02040503050406030204" pitchFamily="18" charset="0"/>
                            </a:rPr>
                          </m:ctrlPr>
                        </m:sSubPr>
                        <m:e>
                          <m:r>
                            <a:rPr lang="zh-CN" altLang="en-US" sz="2800" i="1">
                              <a:solidFill>
                                <a:schemeClr val="accent1">
                                  <a:lumMod val="50000"/>
                                </a:schemeClr>
                              </a:solidFill>
                              <a:latin typeface="Cambria Math" panose="02040503050406030204" pitchFamily="18" charset="0"/>
                            </a:rPr>
                            <m:t>𝜉</m:t>
                          </m:r>
                        </m:e>
                        <m:sub>
                          <m:r>
                            <a:rPr lang="zh-CN" altLang="en-US" sz="2800" i="1">
                              <a:solidFill>
                                <a:schemeClr val="accent1">
                                  <a:lumMod val="50000"/>
                                </a:schemeClr>
                              </a:solidFill>
                              <a:latin typeface="Cambria Math" panose="02040503050406030204" pitchFamily="18" charset="0"/>
                            </a:rPr>
                            <m:t>𝑦</m:t>
                          </m:r>
                        </m:sub>
                      </m:sSub>
                      <m:r>
                        <a:rPr lang="zh-CN" altLang="en-US" sz="2800" i="1">
                          <a:solidFill>
                            <a:schemeClr val="accent1">
                              <a:lumMod val="50000"/>
                            </a:schemeClr>
                          </a:solidFill>
                          <a:latin typeface="Cambria Math" panose="02040503050406030204" pitchFamily="18" charset="0"/>
                        </a:rPr>
                        <m:t>𝐻</m:t>
                      </m:r>
                    </m:oMath>
                  </m:oMathPara>
                </a14:m>
                <a:endParaRPr lang="zh-CN" altLang="en-US" sz="2800" dirty="0">
                  <a:solidFill>
                    <a:schemeClr val="accent1">
                      <a:lumMod val="50000"/>
                    </a:schemeClr>
                  </a:solidFill>
                </a:endParaRPr>
              </a:p>
            </p:txBody>
          </p:sp>
        </mc:Choice>
        <mc:Fallback xmlns="">
          <p:sp>
            <p:nvSpPr>
              <p:cNvPr id="12" name="矩形 11"/>
              <p:cNvSpPr>
                <a:spLocks noRot="1" noChangeAspect="1" noMove="1" noResize="1" noEditPoints="1" noAdjustHandles="1" noChangeArrowheads="1" noChangeShapeType="1" noTextEdit="1"/>
              </p:cNvSpPr>
              <p:nvPr/>
            </p:nvSpPr>
            <p:spPr>
              <a:xfrm>
                <a:off x="6149965" y="1761109"/>
                <a:ext cx="2657843" cy="1020921"/>
              </a:xfrm>
              <a:prstGeom prst="rect">
                <a:avLst/>
              </a:prstGeom>
              <a:blipFill rotWithShape="0">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394415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华文仿宋" panose="02010600040101010101" pitchFamily="2" charset="-122"/>
                <a:ea typeface="华文仿宋" panose="02010600040101010101" pitchFamily="2" charset="-122"/>
              </a:rPr>
              <a:t>加速器物理：研究内容</a:t>
            </a:r>
            <a:endParaRPr lang="zh-CN" altLang="en-US" dirty="0"/>
          </a:p>
        </p:txBody>
      </p:sp>
      <p:sp>
        <p:nvSpPr>
          <p:cNvPr id="4" name="日期占位符 3"/>
          <p:cNvSpPr>
            <a:spLocks noGrp="1"/>
          </p:cNvSpPr>
          <p:nvPr>
            <p:ph type="dt" sz="half" idx="10"/>
          </p:nvPr>
        </p:nvSpPr>
        <p:spPr/>
        <p:txBody>
          <a:bodyPr/>
          <a:lstStyle/>
          <a:p>
            <a:fld id="{E115C413-1DB5-42E3-B061-77F81C709EF3}"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12</a:t>
            </a:fld>
            <a:endParaRPr lang="en-US" dirty="0"/>
          </a:p>
        </p:txBody>
      </p:sp>
      <p:sp>
        <p:nvSpPr>
          <p:cNvPr id="7" name="内容占位符 2"/>
          <p:cNvSpPr>
            <a:spLocks noGrp="1"/>
          </p:cNvSpPr>
          <p:nvPr>
            <p:ph idx="1"/>
          </p:nvPr>
        </p:nvSpPr>
        <p:spPr>
          <a:xfrm>
            <a:off x="1648822" y="1086019"/>
            <a:ext cx="6440818" cy="4552387"/>
          </a:xfrm>
        </p:spPr>
        <p:txBody>
          <a:bodyPr>
            <a:normAutofit/>
          </a:bodyPr>
          <a:lstStyle/>
          <a:p>
            <a:pPr>
              <a:lnSpc>
                <a:spcPct val="150000"/>
              </a:lnSpc>
              <a:buFont typeface="Wingdings" panose="05000000000000000000" pitchFamily="2" charset="2"/>
              <a:buChar char="p"/>
            </a:pPr>
            <a:r>
              <a:rPr lang="zh-CN" altLang="en-US" sz="2800" dirty="0" smtClean="0">
                <a:latin typeface="华文楷体" panose="02010600040101010101" pitchFamily="2" charset="-122"/>
                <a:ea typeface="华文楷体" panose="02010600040101010101" pitchFamily="2" charset="-122"/>
              </a:rPr>
              <a:t>对撞机制：</a:t>
            </a:r>
            <a:endParaRPr lang="en-US" altLang="zh-CN" sz="2800" dirty="0" smtClean="0">
              <a:latin typeface="华文楷体" panose="02010600040101010101" pitchFamily="2" charset="-122"/>
              <a:ea typeface="华文楷体" panose="02010600040101010101" pitchFamily="2" charset="-122"/>
            </a:endParaRPr>
          </a:p>
          <a:p>
            <a:pPr lvl="1">
              <a:lnSpc>
                <a:spcPct val="150000"/>
              </a:lnSpc>
            </a:pPr>
            <a:r>
              <a:rPr lang="en-US" altLang="zh-CN" sz="2800" dirty="0" smtClean="0">
                <a:latin typeface="华文楷体" panose="02010600040101010101" pitchFamily="2" charset="-122"/>
                <a:ea typeface="华文楷体" panose="02010600040101010101" pitchFamily="2" charset="-122"/>
              </a:rPr>
              <a:t>Large </a:t>
            </a:r>
            <a:r>
              <a:rPr lang="en-US" altLang="zh-CN" sz="2800" dirty="0" err="1" smtClean="0">
                <a:latin typeface="华文楷体" panose="02010600040101010101" pitchFamily="2" charset="-122"/>
                <a:ea typeface="华文楷体" panose="02010600040101010101" pitchFamily="2" charset="-122"/>
              </a:rPr>
              <a:t>Piwinski</a:t>
            </a:r>
            <a:r>
              <a:rPr lang="en-US" altLang="zh-CN" sz="2800" dirty="0" smtClean="0">
                <a:latin typeface="华文楷体" panose="02010600040101010101" pitchFamily="2" charset="-122"/>
                <a:ea typeface="华文楷体" panose="02010600040101010101" pitchFamily="2" charset="-122"/>
              </a:rPr>
              <a:t> Angle + Crab Waist</a:t>
            </a:r>
          </a:p>
          <a:p>
            <a:pPr>
              <a:lnSpc>
                <a:spcPct val="150000"/>
              </a:lnSpc>
              <a:buFont typeface="Wingdings" panose="05000000000000000000" pitchFamily="2" charset="2"/>
              <a:buChar char="p"/>
            </a:pPr>
            <a:r>
              <a:rPr lang="zh-CN" altLang="en-US" sz="2800" dirty="0" smtClean="0">
                <a:latin typeface="华文楷体" panose="02010600040101010101" pitchFamily="2" charset="-122"/>
                <a:ea typeface="华文楷体" panose="02010600040101010101" pitchFamily="2" charset="-122"/>
              </a:rPr>
              <a:t>束</a:t>
            </a:r>
            <a:r>
              <a:rPr lang="en-US" altLang="zh-CN" sz="2800" dirty="0" smtClean="0">
                <a:latin typeface="华文楷体" panose="02010600040101010101" pitchFamily="2" charset="-122"/>
                <a:ea typeface="华文楷体" panose="02010600040101010101" pitchFamily="2" charset="-122"/>
              </a:rPr>
              <a:t>-</a:t>
            </a:r>
            <a:r>
              <a:rPr lang="zh-CN" altLang="en-US" sz="2800" dirty="0" smtClean="0">
                <a:latin typeface="华文楷体" panose="02010600040101010101" pitchFamily="2" charset="-122"/>
                <a:ea typeface="华文楷体" panose="02010600040101010101" pitchFamily="2" charset="-122"/>
              </a:rPr>
              <a:t>束效应参数的优化</a:t>
            </a:r>
            <a:endParaRPr lang="en-US" altLang="zh-CN" sz="2800" dirty="0" smtClean="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p"/>
            </a:pPr>
            <a:r>
              <a:rPr lang="zh-CN" altLang="en-US" sz="2800" dirty="0" smtClean="0">
                <a:latin typeface="华文楷体" panose="02010600040101010101" pitchFamily="2" charset="-122"/>
                <a:ea typeface="华文楷体" panose="02010600040101010101" pitchFamily="2" charset="-122"/>
              </a:rPr>
              <a:t>总体布局</a:t>
            </a:r>
            <a:endParaRPr lang="en-US" altLang="zh-CN" sz="2800" dirty="0" smtClean="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p"/>
            </a:pPr>
            <a:r>
              <a:rPr lang="zh-CN" altLang="en-US" sz="2800" dirty="0" smtClean="0">
                <a:latin typeface="华文楷体" panose="02010600040101010101" pitchFamily="2" charset="-122"/>
                <a:ea typeface="华文楷体" panose="02010600040101010101" pitchFamily="2" charset="-122"/>
              </a:rPr>
              <a:t>单粒</a:t>
            </a:r>
            <a:r>
              <a:rPr lang="zh-CN" altLang="en-US" sz="2800" dirty="0">
                <a:latin typeface="华文楷体" panose="02010600040101010101" pitchFamily="2" charset="-122"/>
                <a:ea typeface="华文楷体" panose="02010600040101010101" pitchFamily="2" charset="-122"/>
              </a:rPr>
              <a:t>子</a:t>
            </a:r>
            <a:r>
              <a:rPr lang="zh-CN" altLang="en-US" sz="2800" dirty="0" smtClean="0">
                <a:latin typeface="华文楷体" panose="02010600040101010101" pitchFamily="2" charset="-122"/>
                <a:ea typeface="华文楷体" panose="02010600040101010101" pitchFamily="2" charset="-122"/>
              </a:rPr>
              <a:t>动力学</a:t>
            </a:r>
            <a:endParaRPr lang="en-US" altLang="zh-CN" sz="2800" dirty="0">
              <a:latin typeface="华文楷体" panose="02010600040101010101" pitchFamily="2" charset="-122"/>
              <a:ea typeface="华文楷体" panose="02010600040101010101" pitchFamily="2" charset="-122"/>
            </a:endParaRPr>
          </a:p>
          <a:p>
            <a:pPr>
              <a:lnSpc>
                <a:spcPct val="150000"/>
              </a:lnSpc>
              <a:buFont typeface="Wingdings" panose="05000000000000000000" pitchFamily="2" charset="2"/>
              <a:buChar char="p"/>
            </a:pPr>
            <a:r>
              <a:rPr lang="zh-CN" altLang="en-US" sz="2800" dirty="0" smtClean="0">
                <a:latin typeface="华文楷体" panose="02010600040101010101" pitchFamily="2" charset="-122"/>
                <a:ea typeface="华文楷体" panose="02010600040101010101" pitchFamily="2" charset="-122"/>
              </a:rPr>
              <a:t>集体效应</a:t>
            </a:r>
            <a:endParaRPr lang="zh-CN" altLang="en-US" sz="2800"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613627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
          <a:stretch>
            <a:fillRect/>
          </a:stretch>
        </p:blipFill>
        <p:spPr>
          <a:xfrm>
            <a:off x="6939537" y="960355"/>
            <a:ext cx="2180076" cy="1170351"/>
          </a:xfrm>
          <a:prstGeom prst="rect">
            <a:avLst/>
          </a:prstGeom>
        </p:spPr>
      </p:pic>
      <p:sp>
        <p:nvSpPr>
          <p:cNvPr id="2" name="标题 1"/>
          <p:cNvSpPr>
            <a:spLocks noGrp="1"/>
          </p:cNvSpPr>
          <p:nvPr>
            <p:ph type="title"/>
          </p:nvPr>
        </p:nvSpPr>
        <p:spPr/>
        <p:txBody>
          <a:bodyPr>
            <a:normAutofit fontScale="90000"/>
          </a:bodyPr>
          <a:lstStyle/>
          <a:p>
            <a:r>
              <a:rPr lang="en-US" altLang="zh-CN" dirty="0" smtClean="0"/>
              <a:t>Layout of Machine</a:t>
            </a:r>
            <a:endParaRPr lang="zh-CN" altLang="en-US" dirty="0"/>
          </a:p>
        </p:txBody>
      </p:sp>
      <p:sp>
        <p:nvSpPr>
          <p:cNvPr id="4" name="日期占位符 3"/>
          <p:cNvSpPr>
            <a:spLocks noGrp="1"/>
          </p:cNvSpPr>
          <p:nvPr>
            <p:ph type="dt" sz="half" idx="10"/>
          </p:nvPr>
        </p:nvSpPr>
        <p:spPr/>
        <p:txBody>
          <a:bodyPr/>
          <a:lstStyle/>
          <a:p>
            <a:fld id="{65911DEF-F696-4233-A8D4-1D7B7D8174F6}"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13</a:t>
            </a:fld>
            <a:endParaRPr lang="en-US" dirty="0"/>
          </a:p>
        </p:txBody>
      </p:sp>
      <p:sp>
        <p:nvSpPr>
          <p:cNvPr id="8" name="弧形 7"/>
          <p:cNvSpPr/>
          <p:nvPr/>
        </p:nvSpPr>
        <p:spPr>
          <a:xfrm>
            <a:off x="4552806" y="2669041"/>
            <a:ext cx="3476769" cy="1424480"/>
          </a:xfrm>
          <a:prstGeom prst="arc">
            <a:avLst>
              <a:gd name="adj1" fmla="val 21493812"/>
              <a:gd name="adj2" fmla="val 2226212"/>
            </a:avLst>
          </a:prstGeom>
          <a:ln w="25400"/>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350"/>
          </a:p>
        </p:txBody>
      </p:sp>
      <p:sp>
        <p:nvSpPr>
          <p:cNvPr id="9" name="圆角矩形 8"/>
          <p:cNvSpPr>
            <a:spLocks noChangeAspect="1"/>
          </p:cNvSpPr>
          <p:nvPr/>
        </p:nvSpPr>
        <p:spPr>
          <a:xfrm>
            <a:off x="4007032" y="1838466"/>
            <a:ext cx="1139753" cy="62279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Detector</a:t>
            </a:r>
            <a:endParaRPr lang="zh-CN" altLang="en-US" dirty="0"/>
          </a:p>
        </p:txBody>
      </p:sp>
      <p:sp>
        <p:nvSpPr>
          <p:cNvPr id="10" name="矩形 9"/>
          <p:cNvSpPr>
            <a:spLocks noChangeAspect="1"/>
          </p:cNvSpPr>
          <p:nvPr/>
        </p:nvSpPr>
        <p:spPr>
          <a:xfrm>
            <a:off x="3392378" y="2066417"/>
            <a:ext cx="614654" cy="16689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350"/>
          </a:p>
        </p:txBody>
      </p:sp>
      <p:sp>
        <p:nvSpPr>
          <p:cNvPr id="11" name="矩形 10"/>
          <p:cNvSpPr>
            <a:spLocks noChangeAspect="1"/>
          </p:cNvSpPr>
          <p:nvPr/>
        </p:nvSpPr>
        <p:spPr>
          <a:xfrm>
            <a:off x="5146785" y="2066417"/>
            <a:ext cx="614654" cy="16689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350"/>
          </a:p>
        </p:txBody>
      </p:sp>
      <p:sp>
        <p:nvSpPr>
          <p:cNvPr id="12" name="矩形 11"/>
          <p:cNvSpPr>
            <a:spLocks/>
          </p:cNvSpPr>
          <p:nvPr/>
        </p:nvSpPr>
        <p:spPr>
          <a:xfrm>
            <a:off x="3248026" y="1905141"/>
            <a:ext cx="144353" cy="4905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50"/>
          </a:p>
        </p:txBody>
      </p:sp>
      <p:sp>
        <p:nvSpPr>
          <p:cNvPr id="13" name="矩形 12"/>
          <p:cNvSpPr>
            <a:spLocks/>
          </p:cNvSpPr>
          <p:nvPr/>
        </p:nvSpPr>
        <p:spPr>
          <a:xfrm>
            <a:off x="5761439" y="1905141"/>
            <a:ext cx="144353" cy="4905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50"/>
          </a:p>
        </p:txBody>
      </p:sp>
      <p:cxnSp>
        <p:nvCxnSpPr>
          <p:cNvPr id="14" name="直接箭头连接符 13"/>
          <p:cNvCxnSpPr/>
          <p:nvPr/>
        </p:nvCxnSpPr>
        <p:spPr>
          <a:xfrm>
            <a:off x="3392378" y="1328738"/>
            <a:ext cx="614654" cy="466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3392378" y="1328738"/>
            <a:ext cx="1739906" cy="0"/>
          </a:xfrm>
          <a:prstGeom prst="line">
            <a:avLst/>
          </a:prstGeom>
        </p:spPr>
        <p:style>
          <a:lnRef idx="1">
            <a:schemeClr val="dk1"/>
          </a:lnRef>
          <a:fillRef idx="0">
            <a:schemeClr val="dk1"/>
          </a:fillRef>
          <a:effectRef idx="0">
            <a:schemeClr val="dk1"/>
          </a:effectRef>
          <a:fontRef idx="minor">
            <a:schemeClr val="tx1"/>
          </a:fontRef>
        </p:style>
      </p:cxnSp>
      <p:sp>
        <p:nvSpPr>
          <p:cNvPr id="16" name="文本框 15"/>
          <p:cNvSpPr txBox="1"/>
          <p:nvPr/>
        </p:nvSpPr>
        <p:spPr>
          <a:xfrm>
            <a:off x="1895668" y="731453"/>
            <a:ext cx="5458675" cy="707886"/>
          </a:xfrm>
          <a:prstGeom prst="rect">
            <a:avLst/>
          </a:prstGeom>
          <a:noFill/>
        </p:spPr>
        <p:txBody>
          <a:bodyPr wrap="none" rtlCol="0">
            <a:spAutoFit/>
          </a:bodyPr>
          <a:lstStyle/>
          <a:p>
            <a:pPr algn="ctr"/>
            <a:r>
              <a:rPr lang="en-US" altLang="zh-CN" sz="2000" b="1" dirty="0"/>
              <a:t>Interaction </a:t>
            </a:r>
            <a:r>
              <a:rPr lang="en-US" altLang="zh-CN" sz="2000" b="1" dirty="0" smtClean="0"/>
              <a:t>Region : Large Piwinski Angle Collision</a:t>
            </a:r>
          </a:p>
          <a:p>
            <a:pPr algn="ctr"/>
            <a:r>
              <a:rPr lang="en-US" altLang="zh-CN" sz="2000" b="1" dirty="0" smtClean="0"/>
              <a:t>       + Crabbed Waist</a:t>
            </a:r>
            <a:endParaRPr lang="zh-CN" altLang="en-US" sz="2000" b="1" dirty="0"/>
          </a:p>
        </p:txBody>
      </p:sp>
      <p:sp>
        <p:nvSpPr>
          <p:cNvPr id="17" name="矩形 16"/>
          <p:cNvSpPr/>
          <p:nvPr/>
        </p:nvSpPr>
        <p:spPr>
          <a:xfrm>
            <a:off x="2981325" y="1662112"/>
            <a:ext cx="3171825" cy="1119188"/>
          </a:xfrm>
          <a:prstGeom prst="rect">
            <a:avLst/>
          </a:prstGeom>
          <a:noFill/>
          <a:ln>
            <a:solidFill>
              <a:schemeClr val="accent1">
                <a:shade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弧形 17"/>
          <p:cNvSpPr/>
          <p:nvPr/>
        </p:nvSpPr>
        <p:spPr>
          <a:xfrm>
            <a:off x="4262331" y="2162068"/>
            <a:ext cx="3476769" cy="1150550"/>
          </a:xfrm>
          <a:prstGeom prst="arc">
            <a:avLst>
              <a:gd name="adj1" fmla="val 15660952"/>
              <a:gd name="adj2" fmla="val 21284409"/>
            </a:avLst>
          </a:prstGeom>
          <a:ln w="25400"/>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350"/>
          </a:p>
        </p:txBody>
      </p:sp>
      <p:sp>
        <p:nvSpPr>
          <p:cNvPr id="19" name="弧形 18"/>
          <p:cNvSpPr/>
          <p:nvPr/>
        </p:nvSpPr>
        <p:spPr>
          <a:xfrm flipH="1">
            <a:off x="1422658" y="2159981"/>
            <a:ext cx="3476769" cy="1150550"/>
          </a:xfrm>
          <a:prstGeom prst="arc">
            <a:avLst>
              <a:gd name="adj1" fmla="val 15660952"/>
              <a:gd name="adj2" fmla="val 21284409"/>
            </a:avLst>
          </a:prstGeom>
          <a:ln w="25400"/>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350"/>
          </a:p>
        </p:txBody>
      </p:sp>
      <p:sp>
        <p:nvSpPr>
          <p:cNvPr id="20" name="矩形 19"/>
          <p:cNvSpPr/>
          <p:nvPr/>
        </p:nvSpPr>
        <p:spPr>
          <a:xfrm rot="1375782">
            <a:off x="1205420" y="2468029"/>
            <a:ext cx="328613" cy="846200"/>
          </a:xfrm>
          <a:prstGeom prst="rect">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1350" dirty="0"/>
          </a:p>
        </p:txBody>
      </p:sp>
      <p:sp>
        <p:nvSpPr>
          <p:cNvPr id="21" name="矩形 20"/>
          <p:cNvSpPr/>
          <p:nvPr/>
        </p:nvSpPr>
        <p:spPr>
          <a:xfrm rot="20283721" flipV="1">
            <a:off x="7658485" y="2485471"/>
            <a:ext cx="328613" cy="94126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左弧形箭头 21"/>
          <p:cNvSpPr/>
          <p:nvPr/>
        </p:nvSpPr>
        <p:spPr>
          <a:xfrm>
            <a:off x="871537" y="2609850"/>
            <a:ext cx="261938" cy="2667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3" name="左弧形箭头 22"/>
          <p:cNvSpPr/>
          <p:nvPr/>
        </p:nvSpPr>
        <p:spPr>
          <a:xfrm flipH="1">
            <a:off x="8029575" y="2609850"/>
            <a:ext cx="261938" cy="2667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4" name="文本框 23"/>
          <p:cNvSpPr txBox="1"/>
          <p:nvPr/>
        </p:nvSpPr>
        <p:spPr>
          <a:xfrm>
            <a:off x="1719554" y="2857989"/>
            <a:ext cx="753540" cy="338554"/>
          </a:xfrm>
          <a:prstGeom prst="rect">
            <a:avLst/>
          </a:prstGeom>
          <a:noFill/>
        </p:spPr>
        <p:txBody>
          <a:bodyPr wrap="none" rtlCol="0">
            <a:spAutoFit/>
          </a:bodyPr>
          <a:lstStyle/>
          <a:p>
            <a:r>
              <a:rPr lang="en-US" altLang="zh-CN" sz="1600" dirty="0"/>
              <a:t>Snakes</a:t>
            </a:r>
            <a:endParaRPr lang="zh-CN" altLang="en-US" sz="1600" dirty="0"/>
          </a:p>
        </p:txBody>
      </p:sp>
      <p:cxnSp>
        <p:nvCxnSpPr>
          <p:cNvPr id="25" name="直接连接符 24"/>
          <p:cNvCxnSpPr/>
          <p:nvPr/>
        </p:nvCxnSpPr>
        <p:spPr>
          <a:xfrm>
            <a:off x="1685891" y="3133651"/>
            <a:ext cx="684322" cy="4763"/>
          </a:xfrm>
          <a:prstGeom prst="line">
            <a:avLst/>
          </a:prstGeom>
        </p:spPr>
        <p:style>
          <a:lnRef idx="1">
            <a:schemeClr val="dk1"/>
          </a:lnRef>
          <a:fillRef idx="0">
            <a:schemeClr val="dk1"/>
          </a:fillRef>
          <a:effectRef idx="0">
            <a:schemeClr val="dk1"/>
          </a:effectRef>
          <a:fontRef idx="minor">
            <a:schemeClr val="tx1"/>
          </a:fontRef>
        </p:style>
      </p:cxnSp>
      <p:cxnSp>
        <p:nvCxnSpPr>
          <p:cNvPr id="26" name="直接箭头连接符 25"/>
          <p:cNvCxnSpPr/>
          <p:nvPr/>
        </p:nvCxnSpPr>
        <p:spPr>
          <a:xfrm flipH="1" flipV="1">
            <a:off x="1590233" y="2851232"/>
            <a:ext cx="98886" cy="2790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弧形 26"/>
          <p:cNvSpPr/>
          <p:nvPr/>
        </p:nvSpPr>
        <p:spPr>
          <a:xfrm flipH="1">
            <a:off x="1175300" y="2596102"/>
            <a:ext cx="3476769" cy="1497419"/>
          </a:xfrm>
          <a:prstGeom prst="arc">
            <a:avLst>
              <a:gd name="adj1" fmla="val 21493812"/>
              <a:gd name="adj2" fmla="val 2418347"/>
            </a:avLst>
          </a:prstGeom>
          <a:ln w="25400"/>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1350"/>
          </a:p>
        </p:txBody>
      </p:sp>
      <p:sp>
        <p:nvSpPr>
          <p:cNvPr id="28" name="矩形 27"/>
          <p:cNvSpPr/>
          <p:nvPr/>
        </p:nvSpPr>
        <p:spPr>
          <a:xfrm>
            <a:off x="2054986" y="3808400"/>
            <a:ext cx="419893" cy="434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矩形 28"/>
          <p:cNvSpPr/>
          <p:nvPr/>
        </p:nvSpPr>
        <p:spPr>
          <a:xfrm>
            <a:off x="2080091" y="1967717"/>
            <a:ext cx="419893" cy="434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矩形 29"/>
          <p:cNvSpPr/>
          <p:nvPr/>
        </p:nvSpPr>
        <p:spPr>
          <a:xfrm>
            <a:off x="6691245" y="1943531"/>
            <a:ext cx="419893" cy="434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矩形 30"/>
          <p:cNvSpPr/>
          <p:nvPr/>
        </p:nvSpPr>
        <p:spPr>
          <a:xfrm>
            <a:off x="6691245" y="3808400"/>
            <a:ext cx="419893" cy="434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32" name="直接连接符 31"/>
          <p:cNvCxnSpPr>
            <a:stCxn id="28" idx="3"/>
            <a:endCxn id="31" idx="1"/>
          </p:cNvCxnSpPr>
          <p:nvPr/>
        </p:nvCxnSpPr>
        <p:spPr>
          <a:xfrm>
            <a:off x="2474878" y="4025894"/>
            <a:ext cx="4216367" cy="0"/>
          </a:xfrm>
          <a:prstGeom prst="line">
            <a:avLst/>
          </a:prstGeom>
          <a:ln w="25400"/>
        </p:spPr>
        <p:style>
          <a:lnRef idx="1">
            <a:schemeClr val="dk1"/>
          </a:lnRef>
          <a:fillRef idx="0">
            <a:schemeClr val="dk1"/>
          </a:fillRef>
          <a:effectRef idx="0">
            <a:schemeClr val="dk1"/>
          </a:effectRef>
          <a:fontRef idx="minor">
            <a:schemeClr val="tx1"/>
          </a:fontRef>
        </p:style>
      </p:cxnSp>
      <p:sp>
        <p:nvSpPr>
          <p:cNvPr id="33" name="矩形 32"/>
          <p:cNvSpPr/>
          <p:nvPr/>
        </p:nvSpPr>
        <p:spPr>
          <a:xfrm rot="5400000">
            <a:off x="4388500" y="3581048"/>
            <a:ext cx="328613" cy="846200"/>
          </a:xfrm>
          <a:prstGeom prst="rect">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1350" dirty="0"/>
          </a:p>
        </p:txBody>
      </p:sp>
      <p:cxnSp>
        <p:nvCxnSpPr>
          <p:cNvPr id="34" name="直接箭头连接符 33"/>
          <p:cNvCxnSpPr/>
          <p:nvPr/>
        </p:nvCxnSpPr>
        <p:spPr>
          <a:xfrm flipH="1" flipV="1">
            <a:off x="3315008" y="2407673"/>
            <a:ext cx="149392" cy="5322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直接连接符 34"/>
          <p:cNvCxnSpPr/>
          <p:nvPr/>
        </p:nvCxnSpPr>
        <p:spPr>
          <a:xfrm flipV="1">
            <a:off x="3465456" y="2938618"/>
            <a:ext cx="1228438" cy="5585"/>
          </a:xfrm>
          <a:prstGeom prst="line">
            <a:avLst/>
          </a:prstGeom>
        </p:spPr>
        <p:style>
          <a:lnRef idx="1">
            <a:schemeClr val="dk1"/>
          </a:lnRef>
          <a:fillRef idx="0">
            <a:schemeClr val="dk1"/>
          </a:fillRef>
          <a:effectRef idx="0">
            <a:schemeClr val="dk1"/>
          </a:effectRef>
          <a:fontRef idx="minor">
            <a:schemeClr val="tx1"/>
          </a:fontRef>
        </p:style>
      </p:cxnSp>
      <p:sp>
        <p:nvSpPr>
          <p:cNvPr id="36" name="文本框 35"/>
          <p:cNvSpPr txBox="1"/>
          <p:nvPr/>
        </p:nvSpPr>
        <p:spPr>
          <a:xfrm>
            <a:off x="3485491" y="2916850"/>
            <a:ext cx="1437894" cy="338554"/>
          </a:xfrm>
          <a:prstGeom prst="rect">
            <a:avLst/>
          </a:prstGeom>
          <a:noFill/>
        </p:spPr>
        <p:txBody>
          <a:bodyPr wrap="none" rtlCol="0">
            <a:spAutoFit/>
          </a:bodyPr>
          <a:lstStyle/>
          <a:p>
            <a:r>
              <a:rPr lang="en-US" altLang="zh-CN" sz="1600" dirty="0"/>
              <a:t>Crab </a:t>
            </a:r>
            <a:r>
              <a:rPr lang="en-US" altLang="zh-CN" sz="1600" dirty="0" err="1"/>
              <a:t>Sextupole</a:t>
            </a:r>
            <a:endParaRPr lang="zh-CN" altLang="en-US" sz="1600" dirty="0"/>
          </a:p>
        </p:txBody>
      </p:sp>
      <p:cxnSp>
        <p:nvCxnSpPr>
          <p:cNvPr id="37" name="直接箭头连接符 36"/>
          <p:cNvCxnSpPr/>
          <p:nvPr/>
        </p:nvCxnSpPr>
        <p:spPr>
          <a:xfrm>
            <a:off x="6076591" y="3454037"/>
            <a:ext cx="614654" cy="466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直接连接符 37"/>
          <p:cNvCxnSpPr/>
          <p:nvPr/>
        </p:nvCxnSpPr>
        <p:spPr>
          <a:xfrm>
            <a:off x="6075834" y="3454037"/>
            <a:ext cx="825357" cy="0"/>
          </a:xfrm>
          <a:prstGeom prst="line">
            <a:avLst/>
          </a:prstGeom>
        </p:spPr>
        <p:style>
          <a:lnRef idx="1">
            <a:schemeClr val="dk1"/>
          </a:lnRef>
          <a:fillRef idx="0">
            <a:schemeClr val="dk1"/>
          </a:fillRef>
          <a:effectRef idx="0">
            <a:schemeClr val="dk1"/>
          </a:effectRef>
          <a:fontRef idx="minor">
            <a:schemeClr val="tx1"/>
          </a:fontRef>
        </p:style>
      </p:cxnSp>
      <p:sp>
        <p:nvSpPr>
          <p:cNvPr id="39" name="文本框 38"/>
          <p:cNvSpPr txBox="1"/>
          <p:nvPr/>
        </p:nvSpPr>
        <p:spPr>
          <a:xfrm>
            <a:off x="6147925" y="3162684"/>
            <a:ext cx="906017" cy="338554"/>
          </a:xfrm>
          <a:prstGeom prst="rect">
            <a:avLst/>
          </a:prstGeom>
          <a:noFill/>
        </p:spPr>
        <p:txBody>
          <a:bodyPr wrap="none" rtlCol="0">
            <a:spAutoFit/>
          </a:bodyPr>
          <a:lstStyle/>
          <a:p>
            <a:r>
              <a:rPr lang="en-US" altLang="zh-CN" sz="1600" dirty="0"/>
              <a:t>Wigglers</a:t>
            </a:r>
            <a:endParaRPr lang="zh-CN" altLang="en-US" sz="1600" dirty="0"/>
          </a:p>
        </p:txBody>
      </p:sp>
      <p:sp>
        <p:nvSpPr>
          <p:cNvPr id="40" name="文本框 39"/>
          <p:cNvSpPr txBox="1"/>
          <p:nvPr/>
        </p:nvSpPr>
        <p:spPr>
          <a:xfrm>
            <a:off x="3850403" y="3258808"/>
            <a:ext cx="908582" cy="369332"/>
          </a:xfrm>
          <a:prstGeom prst="rect">
            <a:avLst/>
          </a:prstGeom>
          <a:noFill/>
        </p:spPr>
        <p:txBody>
          <a:bodyPr wrap="none" rtlCol="0">
            <a:spAutoFit/>
          </a:bodyPr>
          <a:lstStyle/>
          <a:p>
            <a:r>
              <a:rPr lang="en-US" altLang="zh-CN" dirty="0"/>
              <a:t>Injector</a:t>
            </a:r>
            <a:endParaRPr lang="zh-CN" altLang="en-US" dirty="0"/>
          </a:p>
        </p:txBody>
      </p:sp>
      <p:sp>
        <p:nvSpPr>
          <p:cNvPr id="41" name="同侧圆角矩形 40"/>
          <p:cNvSpPr/>
          <p:nvPr/>
        </p:nvSpPr>
        <p:spPr>
          <a:xfrm>
            <a:off x="4270887" y="4228363"/>
            <a:ext cx="708239" cy="1149832"/>
          </a:xfrm>
          <a:prstGeom prst="round2SameRect">
            <a:avLst/>
          </a:prstGeom>
          <a:solidFill>
            <a:srgbClr val="00B0F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sz="1350" dirty="0"/>
              <a:t>Linac</a:t>
            </a:r>
          </a:p>
          <a:p>
            <a:pPr algn="ctr"/>
            <a:r>
              <a:rPr lang="en-US" altLang="zh-CN" sz="1350" dirty="0"/>
              <a:t>0.5-3.5</a:t>
            </a:r>
          </a:p>
          <a:p>
            <a:pPr algn="ctr"/>
            <a:r>
              <a:rPr lang="en-US" altLang="zh-CN" sz="1350" dirty="0"/>
              <a:t>GeV</a:t>
            </a:r>
            <a:endParaRPr lang="zh-CN" altLang="en-US" sz="1350" dirty="0"/>
          </a:p>
        </p:txBody>
      </p:sp>
      <p:cxnSp>
        <p:nvCxnSpPr>
          <p:cNvPr id="42" name="直接连接符 41"/>
          <p:cNvCxnSpPr/>
          <p:nvPr/>
        </p:nvCxnSpPr>
        <p:spPr>
          <a:xfrm flipV="1">
            <a:off x="3830775" y="3529382"/>
            <a:ext cx="1316010" cy="2233"/>
          </a:xfrm>
          <a:prstGeom prst="line">
            <a:avLst/>
          </a:prstGeom>
        </p:spPr>
        <p:style>
          <a:lnRef idx="1">
            <a:schemeClr val="dk1"/>
          </a:lnRef>
          <a:fillRef idx="0">
            <a:schemeClr val="dk1"/>
          </a:fillRef>
          <a:effectRef idx="0">
            <a:schemeClr val="dk1"/>
          </a:effectRef>
          <a:fontRef idx="minor">
            <a:schemeClr val="tx1"/>
          </a:fontRef>
        </p:style>
      </p:cxnSp>
      <p:sp>
        <p:nvSpPr>
          <p:cNvPr id="43" name="文本框 42"/>
          <p:cNvSpPr txBox="1"/>
          <p:nvPr/>
        </p:nvSpPr>
        <p:spPr>
          <a:xfrm>
            <a:off x="12245" y="5000184"/>
            <a:ext cx="7098893" cy="1231106"/>
          </a:xfrm>
          <a:prstGeom prst="rect">
            <a:avLst/>
          </a:prstGeom>
          <a:noFill/>
        </p:spPr>
        <p:txBody>
          <a:bodyPr wrap="square" rtlCol="0">
            <a:spAutoFit/>
          </a:bodyPr>
          <a:lstStyle/>
          <a:p>
            <a:r>
              <a:rPr lang="en-US" altLang="zh-CN" sz="2000" b="1" dirty="0">
                <a:solidFill>
                  <a:srgbClr val="FF0000"/>
                </a:solidFill>
                <a:latin typeface="+mj-lt"/>
              </a:rPr>
              <a:t>I</a:t>
            </a:r>
            <a:r>
              <a:rPr lang="en-US" altLang="zh-CN" sz="2000" b="1" dirty="0" smtClean="0">
                <a:solidFill>
                  <a:srgbClr val="FF0000"/>
                </a:solidFill>
                <a:latin typeface="+mj-lt"/>
              </a:rPr>
              <a:t>njector:</a:t>
            </a:r>
          </a:p>
          <a:p>
            <a:pPr marL="342900" indent="-342900">
              <a:buFont typeface="Arial" panose="020B0604020202020204" pitchFamily="34" charset="0"/>
              <a:buChar char="•"/>
            </a:pPr>
            <a:r>
              <a:rPr lang="en-US" altLang="zh-CN" dirty="0">
                <a:latin typeface="+mj-lt"/>
              </a:rPr>
              <a:t>N</a:t>
            </a:r>
            <a:r>
              <a:rPr lang="en-US" altLang="zh-CN" dirty="0" smtClean="0">
                <a:latin typeface="+mj-lt"/>
              </a:rPr>
              <a:t>o </a:t>
            </a:r>
            <a:r>
              <a:rPr lang="en-US" altLang="zh-CN" dirty="0">
                <a:latin typeface="+mj-lt"/>
              </a:rPr>
              <a:t>booster, </a:t>
            </a:r>
            <a:r>
              <a:rPr lang="en-US" altLang="zh-CN" dirty="0" smtClean="0">
                <a:latin typeface="+mj-lt"/>
              </a:rPr>
              <a:t>0.5GeV</a:t>
            </a:r>
            <a:r>
              <a:rPr lang="en-US" altLang="zh-CN" dirty="0" smtClean="0">
                <a:latin typeface="+mj-lt"/>
                <a:sym typeface="Symbol" panose="05050102010706020507" pitchFamily="18" charset="2"/>
              </a:rPr>
              <a:t></a:t>
            </a:r>
            <a:r>
              <a:rPr lang="en-US" altLang="zh-CN" dirty="0" smtClean="0">
                <a:latin typeface="+mj-lt"/>
              </a:rPr>
              <a:t>1~3.5GeV</a:t>
            </a:r>
          </a:p>
          <a:p>
            <a:pPr marL="342900" indent="-342900">
              <a:buFont typeface="Arial" panose="020B0604020202020204" pitchFamily="34" charset="0"/>
              <a:buChar char="•"/>
            </a:pPr>
            <a:r>
              <a:rPr lang="en-US" altLang="zh-CN" dirty="0" smtClean="0">
                <a:latin typeface="+mj-lt"/>
              </a:rPr>
              <a:t>e</a:t>
            </a:r>
            <a:r>
              <a:rPr lang="en-US" altLang="zh-CN" dirty="0">
                <a:latin typeface="+mj-lt"/>
              </a:rPr>
              <a:t>+, a convertor, a linac and a damping ring, </a:t>
            </a:r>
            <a:r>
              <a:rPr lang="en-US" altLang="zh-CN" dirty="0" smtClean="0">
                <a:latin typeface="+mj-lt"/>
              </a:rPr>
              <a:t>0.5GeV</a:t>
            </a:r>
          </a:p>
          <a:p>
            <a:pPr marL="342900" indent="-342900">
              <a:buFont typeface="Arial" panose="020B0604020202020204" pitchFamily="34" charset="0"/>
              <a:buChar char="•"/>
            </a:pPr>
            <a:r>
              <a:rPr lang="en-US" altLang="zh-CN" dirty="0" smtClean="0">
                <a:latin typeface="+mj-lt"/>
              </a:rPr>
              <a:t>e-</a:t>
            </a:r>
            <a:r>
              <a:rPr lang="en-US" altLang="zh-CN" dirty="0">
                <a:latin typeface="+mj-lt"/>
              </a:rPr>
              <a:t>, a polarized e- source, accelerated to 0.5GeV</a:t>
            </a:r>
            <a:endParaRPr lang="zh-CN" altLang="en-US" dirty="0">
              <a:latin typeface="+mj-lt"/>
            </a:endParaRPr>
          </a:p>
        </p:txBody>
      </p:sp>
      <p:sp>
        <p:nvSpPr>
          <p:cNvPr id="44" name="右箭头 43"/>
          <p:cNvSpPr/>
          <p:nvPr/>
        </p:nvSpPr>
        <p:spPr>
          <a:xfrm rot="20665874">
            <a:off x="3091675" y="5197738"/>
            <a:ext cx="1200059" cy="260000"/>
          </a:xfrm>
          <a:prstGeom prst="rightArrow">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sz="1350" dirty="0">
                <a:solidFill>
                  <a:srgbClr val="FF0000"/>
                </a:solidFill>
              </a:rPr>
              <a:t>e+0.5GeV</a:t>
            </a:r>
            <a:endParaRPr lang="zh-CN" altLang="en-US" sz="1350" dirty="0">
              <a:solidFill>
                <a:srgbClr val="FF0000"/>
              </a:solidFill>
            </a:endParaRPr>
          </a:p>
        </p:txBody>
      </p:sp>
      <p:sp>
        <p:nvSpPr>
          <p:cNvPr id="45" name="右箭头 44"/>
          <p:cNvSpPr/>
          <p:nvPr/>
        </p:nvSpPr>
        <p:spPr>
          <a:xfrm rot="934126" flipH="1">
            <a:off x="4988782" y="5227951"/>
            <a:ext cx="1200059" cy="260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t>e- 0.5GeV</a:t>
            </a:r>
            <a:endParaRPr lang="zh-CN" altLang="en-US" sz="1350" dirty="0"/>
          </a:p>
        </p:txBody>
      </p:sp>
      <p:cxnSp>
        <p:nvCxnSpPr>
          <p:cNvPr id="46" name="直接箭头连接符 45"/>
          <p:cNvCxnSpPr/>
          <p:nvPr/>
        </p:nvCxnSpPr>
        <p:spPr>
          <a:xfrm>
            <a:off x="5159274" y="3520811"/>
            <a:ext cx="581327" cy="5358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直接箭头连接符 46"/>
          <p:cNvCxnSpPr/>
          <p:nvPr/>
        </p:nvCxnSpPr>
        <p:spPr>
          <a:xfrm flipH="1">
            <a:off x="3480989" y="3551787"/>
            <a:ext cx="351227" cy="4741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1" name="弧形 50"/>
          <p:cNvSpPr/>
          <p:nvPr/>
        </p:nvSpPr>
        <p:spPr>
          <a:xfrm flipH="1" flipV="1">
            <a:off x="4899427" y="3999696"/>
            <a:ext cx="5095439" cy="1497419"/>
          </a:xfrm>
          <a:prstGeom prst="arc">
            <a:avLst>
              <a:gd name="adj1" fmla="val 239530"/>
              <a:gd name="adj2" fmla="val 1912635"/>
            </a:avLst>
          </a:prstGeom>
          <a:ln w="41275">
            <a:solidFill>
              <a:srgbClr val="FFC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sz="1350"/>
          </a:p>
        </p:txBody>
      </p:sp>
      <p:sp>
        <p:nvSpPr>
          <p:cNvPr id="52" name="弧形 51"/>
          <p:cNvSpPr/>
          <p:nvPr/>
        </p:nvSpPr>
        <p:spPr>
          <a:xfrm flipV="1">
            <a:off x="-754738" y="3983975"/>
            <a:ext cx="5095439" cy="1497419"/>
          </a:xfrm>
          <a:prstGeom prst="arc">
            <a:avLst>
              <a:gd name="adj1" fmla="val 239530"/>
              <a:gd name="adj2" fmla="val 1912635"/>
            </a:avLst>
          </a:prstGeom>
          <a:solidFill>
            <a:schemeClr val="bg1"/>
          </a:solidFill>
          <a:ln w="41275">
            <a:solidFill>
              <a:srgbClr val="FF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sz="1350"/>
          </a:p>
        </p:txBody>
      </p:sp>
      <p:sp>
        <p:nvSpPr>
          <p:cNvPr id="49" name="文本框 9"/>
          <p:cNvSpPr txBox="1"/>
          <p:nvPr/>
        </p:nvSpPr>
        <p:spPr>
          <a:xfrm>
            <a:off x="5449937" y="4897489"/>
            <a:ext cx="3780242" cy="145886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altLang="zh-CN" sz="2000" b="1" dirty="0">
                <a:solidFill>
                  <a:srgbClr val="FF0000"/>
                </a:solidFill>
                <a:latin typeface="+mj-lt"/>
                <a:sym typeface="Symbol" panose="05050102010706020507" pitchFamily="18" charset="2"/>
              </a:rPr>
              <a:t>Key Technology </a:t>
            </a:r>
            <a:r>
              <a:rPr lang="zh-CN" altLang="en-US" sz="2000" b="1" dirty="0">
                <a:solidFill>
                  <a:srgbClr val="FF0000"/>
                </a:solidFill>
                <a:latin typeface="+mj-lt"/>
                <a:sym typeface="Symbol" panose="05050102010706020507" pitchFamily="18" charset="2"/>
              </a:rPr>
              <a:t>：</a:t>
            </a:r>
            <a:endParaRPr lang="en-US" altLang="zh-CN" sz="2000" b="1" dirty="0">
              <a:solidFill>
                <a:srgbClr val="FF0000"/>
              </a:solidFill>
              <a:latin typeface="+mj-lt"/>
              <a:sym typeface="Symbol" panose="05050102010706020507" pitchFamily="18" charset="2"/>
            </a:endParaRPr>
          </a:p>
          <a:p>
            <a:pPr marL="342900" indent="-342900">
              <a:lnSpc>
                <a:spcPct val="120000"/>
              </a:lnSpc>
              <a:buFont typeface="Arial" panose="020B0604020202020204" pitchFamily="34" charset="0"/>
              <a:buChar char="•"/>
            </a:pPr>
            <a:r>
              <a:rPr lang="en-US" altLang="zh-CN" dirty="0">
                <a:latin typeface="+mj-lt"/>
              </a:rPr>
              <a:t>Luminosity </a:t>
            </a:r>
            <a:r>
              <a:rPr lang="zh-CN" altLang="en-US" dirty="0">
                <a:latin typeface="+mj-lt"/>
              </a:rPr>
              <a:t>：</a:t>
            </a:r>
            <a:r>
              <a:rPr lang="en-US" altLang="zh-CN" dirty="0">
                <a:latin typeface="+mj-lt"/>
              </a:rPr>
              <a:t>Large </a:t>
            </a:r>
            <a:r>
              <a:rPr lang="en-US" altLang="zh-CN" dirty="0" err="1">
                <a:latin typeface="+mj-lt"/>
              </a:rPr>
              <a:t>Piwinski</a:t>
            </a:r>
            <a:r>
              <a:rPr lang="en-US" altLang="zh-CN" dirty="0">
                <a:latin typeface="+mj-lt"/>
              </a:rPr>
              <a:t> Angle Collision + Crabbed Waist</a:t>
            </a:r>
          </a:p>
          <a:p>
            <a:pPr marL="342900" indent="-342900">
              <a:lnSpc>
                <a:spcPct val="120000"/>
              </a:lnSpc>
              <a:buFont typeface="Arial" panose="020B0604020202020204" pitchFamily="34" charset="0"/>
              <a:buChar char="•"/>
            </a:pPr>
            <a:r>
              <a:rPr lang="en-US" altLang="zh-CN" dirty="0" smtClean="0">
                <a:latin typeface="+mj-lt"/>
              </a:rPr>
              <a:t>Polarization</a:t>
            </a:r>
            <a:r>
              <a:rPr lang="zh-CN" altLang="en-US" dirty="0">
                <a:latin typeface="+mj-lt"/>
              </a:rPr>
              <a:t>：</a:t>
            </a:r>
            <a:r>
              <a:rPr lang="en-US" altLang="zh-CN" dirty="0" err="1">
                <a:latin typeface="+mj-lt"/>
              </a:rPr>
              <a:t>Siberlan</a:t>
            </a:r>
            <a:r>
              <a:rPr lang="en-US" altLang="zh-CN" dirty="0">
                <a:latin typeface="+mj-lt"/>
              </a:rPr>
              <a:t> Snake</a:t>
            </a:r>
            <a:endParaRPr lang="zh-CN" altLang="en-US" dirty="0">
              <a:latin typeface="+mj-lt"/>
            </a:endParaRPr>
          </a:p>
        </p:txBody>
      </p:sp>
    </p:spTree>
    <p:extLst>
      <p:ext uri="{BB962C8B-B14F-4D97-AF65-F5344CB8AC3E}">
        <p14:creationId xmlns:p14="http://schemas.microsoft.com/office/powerpoint/2010/main" val="3768991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smtClean="0"/>
              <a:t>Parameters and Plan of the Machine</a:t>
            </a:r>
            <a:endParaRPr lang="zh-CN" altLang="en-US" sz="3600" dirty="0"/>
          </a:p>
        </p:txBody>
      </p:sp>
      <p:sp>
        <p:nvSpPr>
          <p:cNvPr id="4" name="日期占位符 3"/>
          <p:cNvSpPr>
            <a:spLocks noGrp="1"/>
          </p:cNvSpPr>
          <p:nvPr>
            <p:ph type="dt" sz="half" idx="10"/>
          </p:nvPr>
        </p:nvSpPr>
        <p:spPr/>
        <p:txBody>
          <a:bodyPr/>
          <a:lstStyle/>
          <a:p>
            <a:fld id="{C033C53F-1DFB-4994-B96B-E98B5E82203F}"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14</a:t>
            </a:fld>
            <a:endParaRPr lang="en-US" dirty="0"/>
          </a:p>
        </p:txBody>
      </p:sp>
      <p:pic>
        <p:nvPicPr>
          <p:cNvPr id="7" name="table"/>
          <p:cNvPicPr>
            <a:picLocks noChangeAspect="1"/>
          </p:cNvPicPr>
          <p:nvPr/>
        </p:nvPicPr>
        <p:blipFill>
          <a:blip r:embed="rId2"/>
          <a:stretch>
            <a:fillRect/>
          </a:stretch>
        </p:blipFill>
        <p:spPr>
          <a:xfrm>
            <a:off x="86093" y="838018"/>
            <a:ext cx="5201977" cy="5181965"/>
          </a:xfrm>
          <a:prstGeom prst="rect">
            <a:avLst/>
          </a:prstGeom>
        </p:spPr>
      </p:pic>
      <p:sp>
        <p:nvSpPr>
          <p:cNvPr id="8" name="文本框 7"/>
          <p:cNvSpPr txBox="1"/>
          <p:nvPr/>
        </p:nvSpPr>
        <p:spPr>
          <a:xfrm>
            <a:off x="5334060" y="3429000"/>
            <a:ext cx="3702552" cy="301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altLang="zh-CN" sz="2400" b="1" dirty="0">
                <a:solidFill>
                  <a:srgbClr val="FF0000"/>
                </a:solidFill>
                <a:latin typeface="+mj-lt"/>
                <a:cs typeface="Times New Roman" panose="02020603050405020304" pitchFamily="18" charset="0"/>
              </a:rPr>
              <a:t>Strategy :</a:t>
            </a:r>
          </a:p>
          <a:p>
            <a:pPr marL="342900" indent="-342900">
              <a:lnSpc>
                <a:spcPct val="120000"/>
              </a:lnSpc>
              <a:buFont typeface="Arial" panose="020B0604020202020204" pitchFamily="34" charset="0"/>
              <a:buChar char="•"/>
            </a:pPr>
            <a:r>
              <a:rPr lang="en-US" altLang="zh-CN" dirty="0">
                <a:latin typeface="+mj-lt"/>
                <a:cs typeface="Times New Roman" panose="02020603050405020304" pitchFamily="18" charset="0"/>
              </a:rPr>
              <a:t>(Phase 0) Pilot: 0.5×10</a:t>
            </a:r>
            <a:r>
              <a:rPr lang="en-US" altLang="zh-CN" baseline="30000" dirty="0">
                <a:latin typeface="+mj-lt"/>
                <a:cs typeface="Times New Roman" panose="02020603050405020304" pitchFamily="18" charset="0"/>
              </a:rPr>
              <a:t>35</a:t>
            </a:r>
            <a:endParaRPr lang="en-US" altLang="zh-CN" dirty="0">
              <a:latin typeface="+mj-lt"/>
              <a:cs typeface="Times New Roman" panose="02020603050405020304" pitchFamily="18" charset="0"/>
            </a:endParaRPr>
          </a:p>
          <a:p>
            <a:pPr marL="342900" indent="-342900">
              <a:lnSpc>
                <a:spcPct val="120000"/>
              </a:lnSpc>
              <a:buFont typeface="Arial" panose="020B0604020202020204" pitchFamily="34" charset="0"/>
              <a:buChar char="•"/>
            </a:pPr>
            <a:r>
              <a:rPr lang="en-US" altLang="zh-CN" dirty="0">
                <a:latin typeface="+mj-lt"/>
                <a:cs typeface="Times New Roman" panose="02020603050405020304" pitchFamily="18" charset="0"/>
              </a:rPr>
              <a:t>(Phase I) Nominal: 1.0×10</a:t>
            </a:r>
            <a:r>
              <a:rPr lang="en-US" altLang="zh-CN" baseline="30000" dirty="0">
                <a:latin typeface="+mj-lt"/>
                <a:cs typeface="Times New Roman" panose="02020603050405020304" pitchFamily="18" charset="0"/>
              </a:rPr>
              <a:t>35</a:t>
            </a:r>
            <a:endParaRPr lang="en-US" altLang="zh-CN" dirty="0">
              <a:latin typeface="+mj-lt"/>
              <a:cs typeface="Times New Roman" panose="02020603050405020304" pitchFamily="18" charset="0"/>
            </a:endParaRPr>
          </a:p>
          <a:p>
            <a:pPr marL="342900" indent="-342900">
              <a:lnSpc>
                <a:spcPct val="120000"/>
              </a:lnSpc>
              <a:buFont typeface="Arial" panose="020B0604020202020204" pitchFamily="34" charset="0"/>
              <a:buChar char="•"/>
            </a:pPr>
            <a:r>
              <a:rPr lang="en-US" altLang="zh-CN" dirty="0">
                <a:latin typeface="+mj-lt"/>
                <a:cs typeface="Times New Roman" panose="02020603050405020304" pitchFamily="18" charset="0"/>
              </a:rPr>
              <a:t>(Phase II) Polarized beam</a:t>
            </a:r>
          </a:p>
          <a:p>
            <a:pPr marL="342900" indent="-342900">
              <a:lnSpc>
                <a:spcPct val="120000"/>
              </a:lnSpc>
              <a:buFont typeface="Arial" panose="020B0604020202020204" pitchFamily="34" charset="0"/>
              <a:buChar char="•"/>
            </a:pPr>
            <a:r>
              <a:rPr lang="en-US" altLang="zh-CN" sz="2000" b="1" dirty="0">
                <a:latin typeface="+mj-lt"/>
                <a:cs typeface="Times New Roman" panose="02020603050405020304" pitchFamily="18" charset="0"/>
              </a:rPr>
              <a:t>…..</a:t>
            </a:r>
          </a:p>
          <a:p>
            <a:pPr>
              <a:lnSpc>
                <a:spcPct val="120000"/>
              </a:lnSpc>
            </a:pPr>
            <a:r>
              <a:rPr lang="en-US" altLang="zh-CN" sz="2400" b="1" dirty="0" smtClean="0">
                <a:solidFill>
                  <a:srgbClr val="FF0000"/>
                </a:solidFill>
                <a:latin typeface="Times New Roman" panose="02020603050405020304" pitchFamily="18" charset="0"/>
                <a:cs typeface="Times New Roman" panose="02020603050405020304" pitchFamily="18" charset="0"/>
              </a:rPr>
              <a:t>Final</a:t>
            </a:r>
            <a:r>
              <a:rPr lang="en-US" altLang="zh-CN" sz="2400" b="1" dirty="0" smtClean="0">
                <a:solidFill>
                  <a:srgbClr val="FF0000"/>
                </a:solidFill>
                <a:latin typeface="Times New Roman" panose="02020603050405020304" pitchFamily="18" charset="0"/>
                <a:cs typeface="Times New Roman" panose="02020603050405020304" pitchFamily="18" charset="0"/>
              </a:rPr>
              <a:t>: </a:t>
            </a:r>
            <a:endParaRPr lang="en-US" altLang="zh-CN" sz="2400" b="1" dirty="0">
              <a:solidFill>
                <a:srgbClr val="FF0000"/>
              </a:solidFill>
              <a:latin typeface="Times New Roman" panose="02020603050405020304" pitchFamily="18" charset="0"/>
              <a:cs typeface="Times New Roman" panose="02020603050405020304" pitchFamily="18" charset="0"/>
            </a:endParaRPr>
          </a:p>
          <a:p>
            <a:pPr>
              <a:lnSpc>
                <a:spcPct val="120000"/>
              </a:lnSpc>
            </a:pPr>
            <a:r>
              <a:rPr lang="en-US" altLang="zh-CN" dirty="0" smtClean="0">
                <a:solidFill>
                  <a:srgbClr val="3D3F41"/>
                </a:solidFill>
                <a:latin typeface="Times New Roman" panose="02020603050405020304" pitchFamily="18" charset="0"/>
                <a:cs typeface="Times New Roman" panose="02020603050405020304" pitchFamily="18" charset="0"/>
              </a:rPr>
              <a:t>90</a:t>
            </a:r>
            <a:r>
              <a:rPr lang="en-US" altLang="zh-CN" dirty="0">
                <a:solidFill>
                  <a:srgbClr val="3D3F41"/>
                </a:solidFill>
                <a:latin typeface="Times New Roman" panose="02020603050405020304" pitchFamily="18" charset="0"/>
                <a:cs typeface="Times New Roman" panose="02020603050405020304" pitchFamily="18" charset="0"/>
              </a:rPr>
              <a:t>% Polarization  e- </a:t>
            </a:r>
            <a:r>
              <a:rPr lang="en-US" altLang="zh-CN" dirty="0" smtClean="0">
                <a:solidFill>
                  <a:srgbClr val="3D3F41"/>
                </a:solidFill>
                <a:latin typeface="Times New Roman" panose="02020603050405020304" pitchFamily="18" charset="0"/>
                <a:cs typeface="Times New Roman" panose="02020603050405020304" pitchFamily="18" charset="0"/>
              </a:rPr>
              <a:t>and e+ injection</a:t>
            </a:r>
            <a:r>
              <a:rPr lang="en-US" altLang="zh-CN" dirty="0">
                <a:solidFill>
                  <a:srgbClr val="3D3F41"/>
                </a:solidFill>
                <a:latin typeface="Times New Roman" panose="02020603050405020304" pitchFamily="18" charset="0"/>
                <a:cs typeface="Times New Roman" panose="02020603050405020304" pitchFamily="18" charset="0"/>
              </a:rPr>
              <a:t>, 80% Polarization @</a:t>
            </a:r>
            <a:r>
              <a:rPr lang="en-US" altLang="zh-CN" dirty="0" smtClean="0">
                <a:solidFill>
                  <a:srgbClr val="3D3F41"/>
                </a:solidFill>
                <a:latin typeface="Times New Roman" panose="02020603050405020304" pitchFamily="18" charset="0"/>
                <a:cs typeface="Times New Roman" panose="02020603050405020304" pitchFamily="18" charset="0"/>
              </a:rPr>
              <a:t>IP</a:t>
            </a:r>
            <a:endParaRPr lang="en-US" altLang="zh-CN" dirty="0">
              <a:solidFill>
                <a:srgbClr val="3D3F41"/>
              </a:solidFill>
              <a:latin typeface="Times New Roman" panose="02020603050405020304" pitchFamily="18" charset="0"/>
              <a:cs typeface="Times New Roman" panose="02020603050405020304" pitchFamily="18" charset="0"/>
            </a:endParaRPr>
          </a:p>
        </p:txBody>
      </p:sp>
      <p:grpSp>
        <p:nvGrpSpPr>
          <p:cNvPr id="9" name="组合 8"/>
          <p:cNvGrpSpPr/>
          <p:nvPr/>
        </p:nvGrpSpPr>
        <p:grpSpPr>
          <a:xfrm>
            <a:off x="5334060" y="838018"/>
            <a:ext cx="3296992" cy="2650960"/>
            <a:chOff x="363829" y="948822"/>
            <a:chExt cx="3296992" cy="2650960"/>
          </a:xfrm>
        </p:grpSpPr>
        <mc:AlternateContent xmlns:mc="http://schemas.openxmlformats.org/markup-compatibility/2006" xmlns:a14="http://schemas.microsoft.com/office/drawing/2010/main">
          <mc:Choice Requires="a14">
            <p:sp>
              <p:nvSpPr>
                <p:cNvPr id="10" name="矩形 9"/>
                <p:cNvSpPr/>
                <p:nvPr/>
              </p:nvSpPr>
              <p:spPr>
                <a:xfrm>
                  <a:off x="656600" y="1451140"/>
                  <a:ext cx="2711450" cy="88838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sz="2400" i="1" smtClean="0">
                            <a:solidFill>
                              <a:schemeClr val="accent1">
                                <a:lumMod val="50000"/>
                              </a:schemeClr>
                            </a:solidFill>
                            <a:latin typeface="Cambria Math" panose="02040503050406030204" pitchFamily="18" charset="0"/>
                          </a:rPr>
                          <m:t>𝐿</m:t>
                        </m:r>
                        <m:r>
                          <a:rPr lang="zh-CN" altLang="en-US" sz="2400" i="0">
                            <a:solidFill>
                              <a:schemeClr val="accent1">
                                <a:lumMod val="50000"/>
                              </a:schemeClr>
                            </a:solidFill>
                            <a:latin typeface="Cambria Math" panose="02040503050406030204" pitchFamily="18" charset="0"/>
                          </a:rPr>
                          <m:t>=</m:t>
                        </m:r>
                        <m:f>
                          <m:fPr>
                            <m:ctrlPr>
                              <a:rPr lang="zh-CN" altLang="en-US" sz="2400" i="1">
                                <a:solidFill>
                                  <a:schemeClr val="accent1">
                                    <a:lumMod val="50000"/>
                                  </a:schemeClr>
                                </a:solidFill>
                                <a:latin typeface="Cambria Math" panose="02040503050406030204" pitchFamily="18" charset="0"/>
                              </a:rPr>
                            </m:ctrlPr>
                          </m:fPr>
                          <m:num>
                            <m:r>
                              <m:rPr>
                                <m:sty m:val="p"/>
                              </m:rPr>
                              <a:rPr lang="zh-CN" altLang="en-US" sz="2400" i="0">
                                <a:solidFill>
                                  <a:schemeClr val="accent1">
                                    <a:lumMod val="50000"/>
                                  </a:schemeClr>
                                </a:solidFill>
                                <a:latin typeface="Cambria Math" panose="02040503050406030204" pitchFamily="18" charset="0"/>
                              </a:rPr>
                              <m:t>γ</m:t>
                            </m:r>
                            <m:sSub>
                              <m:sSubPr>
                                <m:ctrlPr>
                                  <a:rPr lang="zh-CN" altLang="en-US" sz="2400" i="1">
                                    <a:solidFill>
                                      <a:schemeClr val="accent1">
                                        <a:lumMod val="50000"/>
                                      </a:schemeClr>
                                    </a:solidFill>
                                    <a:latin typeface="Cambria Math" panose="02040503050406030204" pitchFamily="18" charset="0"/>
                                  </a:rPr>
                                </m:ctrlPr>
                              </m:sSubPr>
                              <m:e>
                                <m:r>
                                  <a:rPr lang="zh-CN" altLang="en-US" sz="2400" i="1">
                                    <a:solidFill>
                                      <a:schemeClr val="accent1">
                                        <a:lumMod val="50000"/>
                                      </a:schemeClr>
                                    </a:solidFill>
                                    <a:latin typeface="Cambria Math" panose="02040503050406030204" pitchFamily="18" charset="0"/>
                                  </a:rPr>
                                  <m:t>𝑛</m:t>
                                </m:r>
                              </m:e>
                              <m:sub>
                                <m:r>
                                  <a:rPr lang="zh-CN" altLang="en-US" sz="2400" i="1">
                                    <a:solidFill>
                                      <a:schemeClr val="accent1">
                                        <a:lumMod val="50000"/>
                                      </a:schemeClr>
                                    </a:solidFill>
                                    <a:latin typeface="Cambria Math" panose="02040503050406030204" pitchFamily="18" charset="0"/>
                                  </a:rPr>
                                  <m:t>𝑏</m:t>
                                </m:r>
                              </m:sub>
                            </m:sSub>
                            <m:sSub>
                              <m:sSubPr>
                                <m:ctrlPr>
                                  <a:rPr lang="zh-CN" altLang="en-US" sz="2400" i="1">
                                    <a:solidFill>
                                      <a:schemeClr val="accent1">
                                        <a:lumMod val="50000"/>
                                      </a:schemeClr>
                                    </a:solidFill>
                                    <a:latin typeface="Cambria Math" panose="02040503050406030204" pitchFamily="18" charset="0"/>
                                  </a:rPr>
                                </m:ctrlPr>
                              </m:sSubPr>
                              <m:e>
                                <m:r>
                                  <a:rPr lang="zh-CN" altLang="en-US" sz="2400" i="1">
                                    <a:solidFill>
                                      <a:schemeClr val="accent1">
                                        <a:lumMod val="50000"/>
                                      </a:schemeClr>
                                    </a:solidFill>
                                    <a:latin typeface="Cambria Math" panose="02040503050406030204" pitchFamily="18" charset="0"/>
                                  </a:rPr>
                                  <m:t>𝐼</m:t>
                                </m:r>
                              </m:e>
                              <m:sub>
                                <m:r>
                                  <a:rPr lang="zh-CN" altLang="en-US" sz="2400" i="1">
                                    <a:solidFill>
                                      <a:schemeClr val="accent1">
                                        <a:lumMod val="50000"/>
                                      </a:schemeClr>
                                    </a:solidFill>
                                    <a:latin typeface="Cambria Math" panose="02040503050406030204" pitchFamily="18" charset="0"/>
                                  </a:rPr>
                                  <m:t>𝑏</m:t>
                                </m:r>
                              </m:sub>
                            </m:sSub>
                          </m:num>
                          <m:den>
                            <m:r>
                              <a:rPr lang="zh-CN" altLang="en-US" sz="2400" i="0">
                                <a:solidFill>
                                  <a:schemeClr val="accent1">
                                    <a:lumMod val="50000"/>
                                  </a:schemeClr>
                                </a:solidFill>
                                <a:latin typeface="Cambria Math" panose="02040503050406030204" pitchFamily="18" charset="0"/>
                              </a:rPr>
                              <m:t>2</m:t>
                            </m:r>
                            <m:r>
                              <a:rPr lang="zh-CN" altLang="en-US" sz="2400" i="1">
                                <a:solidFill>
                                  <a:schemeClr val="accent1">
                                    <a:lumMod val="50000"/>
                                  </a:schemeClr>
                                </a:solidFill>
                                <a:latin typeface="Cambria Math" panose="02040503050406030204" pitchFamily="18" charset="0"/>
                              </a:rPr>
                              <m:t>𝑒</m:t>
                            </m:r>
                            <m:sSub>
                              <m:sSubPr>
                                <m:ctrlPr>
                                  <a:rPr lang="zh-CN" altLang="en-US" sz="2400" i="1">
                                    <a:solidFill>
                                      <a:schemeClr val="accent1">
                                        <a:lumMod val="50000"/>
                                      </a:schemeClr>
                                    </a:solidFill>
                                    <a:latin typeface="Cambria Math" panose="02040503050406030204" pitchFamily="18" charset="0"/>
                                  </a:rPr>
                                </m:ctrlPr>
                              </m:sSubPr>
                              <m:e>
                                <m:r>
                                  <a:rPr lang="zh-CN" altLang="en-US" sz="2400" i="1">
                                    <a:solidFill>
                                      <a:schemeClr val="accent1">
                                        <a:lumMod val="50000"/>
                                      </a:schemeClr>
                                    </a:solidFill>
                                    <a:latin typeface="Cambria Math" panose="02040503050406030204" pitchFamily="18" charset="0"/>
                                  </a:rPr>
                                  <m:t>𝑟</m:t>
                                </m:r>
                              </m:e>
                              <m:sub>
                                <m:r>
                                  <a:rPr lang="zh-CN" altLang="en-US" sz="2400" i="1">
                                    <a:solidFill>
                                      <a:schemeClr val="accent1">
                                        <a:lumMod val="50000"/>
                                      </a:schemeClr>
                                    </a:solidFill>
                                    <a:latin typeface="Cambria Math" panose="02040503050406030204" pitchFamily="18" charset="0"/>
                                  </a:rPr>
                                  <m:t>𝑒</m:t>
                                </m:r>
                              </m:sub>
                            </m:sSub>
                            <m:sSubSup>
                              <m:sSubSupPr>
                                <m:ctrlPr>
                                  <a:rPr lang="zh-CN" altLang="en-US" sz="2400" i="1">
                                    <a:solidFill>
                                      <a:schemeClr val="accent1">
                                        <a:lumMod val="50000"/>
                                      </a:schemeClr>
                                    </a:solidFill>
                                    <a:latin typeface="Cambria Math" panose="02040503050406030204" pitchFamily="18" charset="0"/>
                                  </a:rPr>
                                </m:ctrlPr>
                              </m:sSubSupPr>
                              <m:e>
                                <m:r>
                                  <a:rPr lang="zh-CN" altLang="en-US" sz="2400" i="1">
                                    <a:solidFill>
                                      <a:schemeClr val="accent1">
                                        <a:lumMod val="50000"/>
                                      </a:schemeClr>
                                    </a:solidFill>
                                    <a:latin typeface="Cambria Math" panose="02040503050406030204" pitchFamily="18" charset="0"/>
                                  </a:rPr>
                                  <m:t>𝛽</m:t>
                                </m:r>
                              </m:e>
                              <m:sub>
                                <m:r>
                                  <a:rPr lang="zh-CN" altLang="en-US" sz="2400" i="1">
                                    <a:solidFill>
                                      <a:schemeClr val="accent1">
                                        <a:lumMod val="50000"/>
                                      </a:schemeClr>
                                    </a:solidFill>
                                    <a:latin typeface="Cambria Math" panose="02040503050406030204" pitchFamily="18" charset="0"/>
                                  </a:rPr>
                                  <m:t>𝑦</m:t>
                                </m:r>
                              </m:sub>
                              <m:sup>
                                <m:r>
                                  <a:rPr lang="zh-CN" altLang="en-US" sz="2400" i="0">
                                    <a:solidFill>
                                      <a:schemeClr val="accent1">
                                        <a:lumMod val="50000"/>
                                      </a:schemeClr>
                                    </a:solidFill>
                                    <a:latin typeface="Cambria Math" panose="02040503050406030204" pitchFamily="18" charset="0"/>
                                  </a:rPr>
                                  <m:t>∗</m:t>
                                </m:r>
                              </m:sup>
                            </m:sSubSup>
                          </m:den>
                        </m:f>
                        <m:sSub>
                          <m:sSubPr>
                            <m:ctrlPr>
                              <a:rPr lang="zh-CN" altLang="en-US" sz="2400" i="1">
                                <a:solidFill>
                                  <a:schemeClr val="accent1">
                                    <a:lumMod val="50000"/>
                                  </a:schemeClr>
                                </a:solidFill>
                                <a:latin typeface="Cambria Math" panose="02040503050406030204" pitchFamily="18" charset="0"/>
                              </a:rPr>
                            </m:ctrlPr>
                          </m:sSubPr>
                          <m:e>
                            <m:r>
                              <a:rPr lang="zh-CN" altLang="en-US" sz="2400" i="1">
                                <a:solidFill>
                                  <a:schemeClr val="accent1">
                                    <a:lumMod val="50000"/>
                                  </a:schemeClr>
                                </a:solidFill>
                                <a:latin typeface="Cambria Math" panose="02040503050406030204" pitchFamily="18" charset="0"/>
                              </a:rPr>
                              <m:t>𝜉</m:t>
                            </m:r>
                          </m:e>
                          <m:sub>
                            <m:r>
                              <a:rPr lang="zh-CN" altLang="en-US" sz="2400" i="1">
                                <a:solidFill>
                                  <a:schemeClr val="accent1">
                                    <a:lumMod val="50000"/>
                                  </a:schemeClr>
                                </a:solidFill>
                                <a:latin typeface="Cambria Math" panose="02040503050406030204" pitchFamily="18" charset="0"/>
                              </a:rPr>
                              <m:t>𝑦</m:t>
                            </m:r>
                          </m:sub>
                        </m:sSub>
                        <m:r>
                          <a:rPr lang="zh-CN" altLang="en-US" sz="2400" i="1">
                            <a:solidFill>
                              <a:schemeClr val="accent1">
                                <a:lumMod val="50000"/>
                              </a:schemeClr>
                            </a:solidFill>
                            <a:latin typeface="Cambria Math" panose="02040503050406030204" pitchFamily="18" charset="0"/>
                          </a:rPr>
                          <m:t>𝐻</m:t>
                        </m:r>
                      </m:oMath>
                    </m:oMathPara>
                  </a14:m>
                  <a:endParaRPr lang="zh-CN" altLang="en-US" sz="2400" dirty="0">
                    <a:solidFill>
                      <a:schemeClr val="accent1">
                        <a:lumMod val="50000"/>
                      </a:schemeClr>
                    </a:solidFill>
                  </a:endParaRPr>
                </a:p>
              </p:txBody>
            </p:sp>
          </mc:Choice>
          <mc:Fallback xmlns="">
            <p:sp>
              <p:nvSpPr>
                <p:cNvPr id="9" name="矩形 8"/>
                <p:cNvSpPr>
                  <a:spLocks noRot="1" noChangeAspect="1" noMove="1" noResize="1" noEditPoints="1" noAdjustHandles="1" noChangeArrowheads="1" noChangeShapeType="1" noTextEdit="1"/>
                </p:cNvSpPr>
                <p:nvPr/>
              </p:nvSpPr>
              <p:spPr>
                <a:xfrm>
                  <a:off x="656600" y="1451140"/>
                  <a:ext cx="2711450" cy="888385"/>
                </a:xfrm>
                <a:prstGeom prst="rect">
                  <a:avLst/>
                </a:prstGeom>
                <a:blipFill>
                  <a:blip r:embed="rId4"/>
                  <a:stretch>
                    <a:fillRect/>
                  </a:stretch>
                </a:blipFill>
              </p:spPr>
              <p:txBody>
                <a:bodyPr/>
                <a:lstStyle/>
                <a:p>
                  <a:r>
                    <a:rPr lang="zh-CN" altLang="en-US">
                      <a:noFill/>
                    </a:rPr>
                    <a:t> </a:t>
                  </a:r>
                </a:p>
              </p:txBody>
            </p:sp>
          </mc:Fallback>
        </mc:AlternateContent>
        <p:sp>
          <p:nvSpPr>
            <p:cNvPr id="11" name="文本框 10"/>
            <p:cNvSpPr txBox="1"/>
            <p:nvPr/>
          </p:nvSpPr>
          <p:spPr>
            <a:xfrm>
              <a:off x="478165" y="948822"/>
              <a:ext cx="1856704" cy="461665"/>
            </a:xfrm>
            <a:prstGeom prst="rect">
              <a:avLst/>
            </a:prstGeom>
            <a:noFill/>
          </p:spPr>
          <p:txBody>
            <a:bodyPr wrap="square" rtlCol="0">
              <a:spAutoFit/>
            </a:bodyPr>
            <a:lstStyle/>
            <a:p>
              <a:r>
                <a:rPr lang="en-US" altLang="zh-CN" sz="2400" b="1" dirty="0" smtClean="0">
                  <a:solidFill>
                    <a:srgbClr val="FF0000"/>
                  </a:solidFill>
                </a:rPr>
                <a:t>Luminosity :  </a:t>
              </a:r>
              <a:endParaRPr lang="zh-CN" altLang="en-US" sz="2400" b="1" dirty="0">
                <a:solidFill>
                  <a:srgbClr val="FF0000"/>
                </a:solidFill>
              </a:endParaRPr>
            </a:p>
          </p:txBody>
        </p:sp>
        <mc:AlternateContent xmlns:mc="http://schemas.openxmlformats.org/markup-compatibility/2006">
          <mc:Choice xmlns:a14="http://schemas.microsoft.com/office/drawing/2010/main" Requires="a14">
            <p:sp>
              <p:nvSpPr>
                <p:cNvPr id="12" name="文本框 11"/>
                <p:cNvSpPr txBox="1"/>
                <p:nvPr/>
              </p:nvSpPr>
              <p:spPr>
                <a:xfrm>
                  <a:off x="363829" y="2358032"/>
                  <a:ext cx="3296992" cy="1241750"/>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altLang="zh-CN" sz="2000" dirty="0" smtClean="0"/>
                    <a:t>Increase beam current</a:t>
                  </a:r>
                </a:p>
                <a:p>
                  <a:pPr marL="342900" indent="-342900">
                    <a:lnSpc>
                      <a:spcPct val="120000"/>
                    </a:lnSpc>
                    <a:buFont typeface="Arial" panose="020B0604020202020204" pitchFamily="34" charset="0"/>
                    <a:buChar char="•"/>
                  </a:pPr>
                  <a:r>
                    <a:rPr lang="en-US" altLang="zh-CN" sz="2000" dirty="0" smtClean="0"/>
                    <a:t>Minimize </a:t>
                  </a:r>
                  <a:r>
                    <a:rPr lang="en-US" altLang="zh-CN" sz="2000" kern="100" dirty="0" smtClean="0"/>
                    <a:t>β </a:t>
                  </a:r>
                  <a:r>
                    <a:rPr lang="en-US" altLang="zh-CN" sz="2000" kern="100" dirty="0"/>
                    <a:t>Function </a:t>
                  </a:r>
                  <a14:m>
                    <m:oMath xmlns:m="http://schemas.openxmlformats.org/officeDocument/2006/math">
                      <m:sSubSup>
                        <m:sSubSupPr>
                          <m:ctrlPr>
                            <a:rPr lang="zh-CN" altLang="zh-CN" sz="2000" i="1" kern="100">
                              <a:latin typeface="Cambria Math" panose="02040503050406030204" pitchFamily="18" charset="0"/>
                            </a:rPr>
                          </m:ctrlPr>
                        </m:sSubSupPr>
                        <m:e>
                          <m:r>
                            <a:rPr lang="en-US" altLang="zh-CN" sz="2000" kern="100">
                              <a:latin typeface="Cambria Math" panose="02040503050406030204" pitchFamily="18" charset="0"/>
                            </a:rPr>
                            <m:t>𝛽</m:t>
                          </m:r>
                        </m:e>
                        <m:sub>
                          <m:r>
                            <a:rPr lang="en-US" altLang="zh-CN" sz="2000" kern="100">
                              <a:latin typeface="Cambria Math" panose="02040503050406030204" pitchFamily="18" charset="0"/>
                            </a:rPr>
                            <m:t>𝑦</m:t>
                          </m:r>
                        </m:sub>
                        <m:sup>
                          <m:r>
                            <a:rPr lang="en-US" altLang="zh-CN" sz="2000" kern="100">
                              <a:latin typeface="Cambria Math" panose="02040503050406030204" pitchFamily="18" charset="0"/>
                            </a:rPr>
                            <m:t>∗</m:t>
                          </m:r>
                        </m:sup>
                      </m:sSubSup>
                    </m:oMath>
                  </a14:m>
                  <a:endParaRPr lang="en-US" altLang="zh-CN" sz="2000" kern="100" dirty="0" smtClean="0"/>
                </a:p>
                <a:p>
                  <a:pPr marL="342900" indent="-342900">
                    <a:lnSpc>
                      <a:spcPct val="120000"/>
                    </a:lnSpc>
                    <a:buFont typeface="Arial" panose="020B0604020202020204" pitchFamily="34" charset="0"/>
                    <a:buChar char="•"/>
                  </a:pPr>
                  <a:r>
                    <a:rPr lang="en-US" altLang="zh-CN" sz="2000" dirty="0" smtClean="0">
                      <a:solidFill>
                        <a:schemeClr val="tx1"/>
                      </a:solidFill>
                    </a:rPr>
                    <a:t>Optimize  </a:t>
                  </a:r>
                  <a14:m>
                    <m:oMath xmlns:m="http://schemas.openxmlformats.org/officeDocument/2006/math">
                      <m:sSub>
                        <m:sSubPr>
                          <m:ctrlPr>
                            <a:rPr lang="zh-CN" altLang="en-US" sz="2000" i="1">
                              <a:solidFill>
                                <a:schemeClr val="tx1"/>
                              </a:solidFill>
                              <a:latin typeface="Cambria Math" panose="02040503050406030204" pitchFamily="18" charset="0"/>
                            </a:rPr>
                          </m:ctrlPr>
                        </m:sSubPr>
                        <m:e>
                          <m:r>
                            <a:rPr lang="zh-CN" altLang="en-US" sz="2000" i="1">
                              <a:solidFill>
                                <a:schemeClr val="tx1"/>
                              </a:solidFill>
                              <a:latin typeface="Cambria Math" panose="02040503050406030204" pitchFamily="18" charset="0"/>
                            </a:rPr>
                            <m:t>𝜉</m:t>
                          </m:r>
                        </m:e>
                        <m:sub>
                          <m:r>
                            <a:rPr lang="zh-CN" altLang="en-US" sz="2000" i="1">
                              <a:solidFill>
                                <a:schemeClr val="tx1"/>
                              </a:solidFill>
                              <a:latin typeface="Cambria Math" panose="02040503050406030204" pitchFamily="18" charset="0"/>
                            </a:rPr>
                            <m:t>𝑦</m:t>
                          </m:r>
                        </m:sub>
                      </m:sSub>
                    </m:oMath>
                  </a14:m>
                  <a:r>
                    <a:rPr lang="zh-CN" altLang="en-US" sz="2000" dirty="0" smtClean="0">
                      <a:solidFill>
                        <a:schemeClr val="tx1"/>
                      </a:solidFill>
                    </a:rPr>
                    <a:t> </a:t>
                  </a:r>
                  <a:r>
                    <a:rPr lang="en-US" altLang="zh-CN" sz="2000" dirty="0" smtClean="0">
                      <a:solidFill>
                        <a:schemeClr val="tx1"/>
                      </a:solidFill>
                    </a:rPr>
                    <a:t>and H</a:t>
                  </a:r>
                  <a:endParaRPr lang="zh-CN" altLang="en-US" sz="2000" dirty="0">
                    <a:solidFill>
                      <a:schemeClr val="tx1"/>
                    </a:solidFill>
                  </a:endParaRPr>
                </a:p>
              </p:txBody>
            </p:sp>
          </mc:Choice>
          <mc:Fallback>
            <p:sp>
              <p:nvSpPr>
                <p:cNvPr id="12" name="文本框 11"/>
                <p:cNvSpPr txBox="1">
                  <a:spLocks noRot="1" noChangeAspect="1" noMove="1" noResize="1" noEditPoints="1" noAdjustHandles="1" noChangeArrowheads="1" noChangeShapeType="1" noTextEdit="1"/>
                </p:cNvSpPr>
                <p:nvPr/>
              </p:nvSpPr>
              <p:spPr>
                <a:xfrm>
                  <a:off x="363829" y="2358032"/>
                  <a:ext cx="3296992" cy="1241750"/>
                </a:xfrm>
                <a:prstGeom prst="rect">
                  <a:avLst/>
                </a:prstGeom>
                <a:blipFill>
                  <a:blip r:embed="rId5"/>
                  <a:stretch>
                    <a:fillRect l="-1664" b="-6404"/>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39872710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Times New Roman" panose="02020603050405020304" pitchFamily="18" charset="0"/>
              </a:rPr>
              <a:t>Detector Layout</a:t>
            </a:r>
            <a:endParaRPr lang="zh-CN" altLang="en-US" dirty="0">
              <a:latin typeface="Times New Roman" panose="02020603050405020304" pitchFamily="18" charset="0"/>
            </a:endParaRPr>
          </a:p>
        </p:txBody>
      </p:sp>
      <p:sp>
        <p:nvSpPr>
          <p:cNvPr id="4" name="日期占位符 3"/>
          <p:cNvSpPr>
            <a:spLocks noGrp="1"/>
          </p:cNvSpPr>
          <p:nvPr>
            <p:ph type="dt" sz="half" idx="10"/>
          </p:nvPr>
        </p:nvSpPr>
        <p:spPr>
          <a:xfrm>
            <a:off x="457200" y="6356350"/>
            <a:ext cx="2808694" cy="365125"/>
          </a:xfrm>
        </p:spPr>
        <p:txBody>
          <a:bodyPr/>
          <a:lstStyle/>
          <a:p>
            <a:fld id="{A80525F7-225E-4B66-A45F-1514AC74D7DF}"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15</a:t>
            </a:fld>
            <a:endParaRPr lang="en-US" dirty="0"/>
          </a:p>
        </p:txBody>
      </p:sp>
      <p:grpSp>
        <p:nvGrpSpPr>
          <p:cNvPr id="3" name="组合 2"/>
          <p:cNvGrpSpPr/>
          <p:nvPr/>
        </p:nvGrpSpPr>
        <p:grpSpPr>
          <a:xfrm>
            <a:off x="30665" y="801355"/>
            <a:ext cx="8890617" cy="5740122"/>
            <a:chOff x="30665" y="801355"/>
            <a:chExt cx="8890617" cy="5740122"/>
          </a:xfrm>
        </p:grpSpPr>
        <p:sp>
          <p:nvSpPr>
            <p:cNvPr id="82" name="Rectangle 14"/>
            <p:cNvSpPr>
              <a:spLocks noChangeArrowheads="1"/>
            </p:cNvSpPr>
            <p:nvPr/>
          </p:nvSpPr>
          <p:spPr bwMode="auto">
            <a:xfrm>
              <a:off x="5821638" y="4165676"/>
              <a:ext cx="3094337" cy="1002725"/>
            </a:xfrm>
            <a:prstGeom prst="rect">
              <a:avLst/>
            </a:prstGeom>
            <a:solidFill>
              <a:srgbClr val="57D4D2"/>
            </a:solidFill>
            <a:ln>
              <a:noFill/>
            </a:ln>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lnSpc>
                  <a:spcPct val="90000"/>
                </a:lnSpc>
                <a:spcBef>
                  <a:spcPts val="600"/>
                </a:spcBef>
              </a:pPr>
              <a:r>
                <a:rPr lang="en-US" altLang="zh-CN" sz="1600" dirty="0" smtClean="0">
                  <a:latin typeface="Times New Roman" panose="02020603050405020304" pitchFamily="18" charset="0"/>
                  <a:cs typeface="Times New Roman" panose="02020603050405020304" pitchFamily="18" charset="0"/>
                </a:rPr>
                <a:t>MDC (Low mass )</a:t>
              </a:r>
            </a:p>
            <a:p>
              <a:pPr marL="198000" indent="-198000">
                <a:lnSpc>
                  <a:spcPct val="90000"/>
                </a:lnSpc>
                <a:spcBef>
                  <a:spcPts val="600"/>
                </a:spcBef>
                <a:buFont typeface="Arial"/>
                <a:buChar char="•"/>
              </a:pPr>
              <a:r>
                <a:rPr lang="en-US" altLang="zh-CN" sz="1600" dirty="0" smtClean="0">
                  <a:latin typeface="Times New Roman" panose="02020603050405020304" pitchFamily="18" charset="0"/>
                  <a:cs typeface="Times New Roman" panose="02020603050405020304" pitchFamily="18" charset="0"/>
                  <a:sym typeface="Symbol"/>
                </a:rPr>
                <a:t></a:t>
              </a:r>
              <a:r>
                <a:rPr lang="en-US" altLang="zh-CN" sz="1600" baseline="-25000" dirty="0" err="1" smtClean="0">
                  <a:latin typeface="Times New Roman" panose="02020603050405020304" pitchFamily="18" charset="0"/>
                  <a:cs typeface="Times New Roman" panose="02020603050405020304" pitchFamily="18" charset="0"/>
                </a:rPr>
                <a:t>xy</a:t>
              </a:r>
              <a:r>
                <a:rPr lang="en-US" altLang="zh-CN" sz="1600" dirty="0" smtClean="0">
                  <a:latin typeface="Times New Roman" panose="02020603050405020304" pitchFamily="18" charset="0"/>
                  <a:cs typeface="Times New Roman" panose="02020603050405020304" pitchFamily="18" charset="0"/>
                </a:rPr>
                <a:t>=130 mm</a:t>
              </a:r>
            </a:p>
            <a:p>
              <a:pPr marL="198000" indent="-198000">
                <a:lnSpc>
                  <a:spcPct val="90000"/>
                </a:lnSpc>
                <a:spcBef>
                  <a:spcPts val="600"/>
                </a:spcBef>
                <a:buFont typeface="Arial"/>
                <a:buChar char="•"/>
              </a:pPr>
              <a:r>
                <a:rPr lang="en-US" altLang="zh-CN" sz="1600" dirty="0" err="1" smtClean="0">
                  <a:latin typeface="Times New Roman" panose="02020603050405020304" pitchFamily="18" charset="0"/>
                  <a:cs typeface="Times New Roman" panose="02020603050405020304" pitchFamily="18" charset="0"/>
                </a:rPr>
                <a:t>dE</a:t>
              </a:r>
              <a:r>
                <a:rPr lang="en-US" altLang="zh-CN" sz="1600" dirty="0">
                  <a:latin typeface="Times New Roman" panose="02020603050405020304" pitchFamily="18" charset="0"/>
                  <a:cs typeface="Times New Roman" panose="02020603050405020304" pitchFamily="18" charset="0"/>
                </a:rPr>
                <a:t>/</a:t>
              </a:r>
              <a:r>
                <a:rPr lang="en-US" altLang="zh-CN" sz="1600" dirty="0" smtClean="0">
                  <a:latin typeface="Times New Roman" panose="02020603050405020304" pitchFamily="18" charset="0"/>
                  <a:cs typeface="Times New Roman" panose="02020603050405020304" pitchFamily="18" charset="0"/>
                </a:rPr>
                <a:t>dx&lt;7%, </a:t>
              </a:r>
              <a:r>
                <a:rPr lang="en-US" altLang="zh-CN" sz="1600" dirty="0" smtClean="0">
                  <a:latin typeface="Times New Roman" panose="02020603050405020304" pitchFamily="18" charset="0"/>
                  <a:cs typeface="Times New Roman" panose="02020603050405020304" pitchFamily="18" charset="0"/>
                  <a:sym typeface="Symbol"/>
                </a:rPr>
                <a:t></a:t>
              </a:r>
              <a:r>
                <a:rPr lang="en-US" altLang="zh-CN" sz="1600" baseline="-25000" dirty="0" smtClean="0">
                  <a:latin typeface="Times New Roman" panose="02020603050405020304" pitchFamily="18" charset="0"/>
                  <a:cs typeface="Times New Roman" panose="02020603050405020304" pitchFamily="18" charset="0"/>
                </a:rPr>
                <a:t>p</a:t>
              </a:r>
              <a:r>
                <a:rPr lang="en-US" altLang="zh-CN" sz="1600" dirty="0" smtClean="0">
                  <a:latin typeface="Times New Roman" panose="02020603050405020304" pitchFamily="18" charset="0"/>
                  <a:cs typeface="Times New Roman" panose="02020603050405020304" pitchFamily="18" charset="0"/>
                </a:rPr>
                <a:t>/p =0.5</a:t>
              </a:r>
              <a:r>
                <a:rPr lang="en-US" altLang="zh-CN" sz="1600" dirty="0">
                  <a:latin typeface="Times New Roman" panose="02020603050405020304" pitchFamily="18" charset="0"/>
                  <a:cs typeface="Times New Roman" panose="02020603050405020304" pitchFamily="18" charset="0"/>
                </a:rPr>
                <a:t>% at 1 </a:t>
              </a:r>
              <a:r>
                <a:rPr lang="en-US" altLang="zh-CN" sz="1600" dirty="0" err="1" smtClean="0">
                  <a:latin typeface="Times New Roman" panose="02020603050405020304" pitchFamily="18" charset="0"/>
                  <a:cs typeface="Times New Roman" panose="02020603050405020304" pitchFamily="18" charset="0"/>
                </a:rPr>
                <a:t>GeV</a:t>
              </a:r>
              <a:endParaRPr lang="en-US" altLang="zh-CN" sz="1600" dirty="0">
                <a:latin typeface="Times New Roman" panose="02020603050405020304" pitchFamily="18" charset="0"/>
                <a:cs typeface="Times New Roman" panose="02020603050405020304" pitchFamily="18" charset="0"/>
              </a:endParaRPr>
            </a:p>
            <a:p>
              <a:pPr marL="342900" indent="-342900">
                <a:lnSpc>
                  <a:spcPct val="90000"/>
                </a:lnSpc>
                <a:spcBef>
                  <a:spcPts val="600"/>
                </a:spcBef>
              </a:pPr>
              <a:endParaRPr lang="en-US" altLang="zh-CN" sz="1600" dirty="0">
                <a:solidFill>
                  <a:srgbClr val="000000"/>
                </a:solidFill>
                <a:latin typeface="Times CY"/>
                <a:cs typeface="Times CY"/>
              </a:endParaRPr>
            </a:p>
            <a:p>
              <a:pPr marL="342900" indent="-342900">
                <a:lnSpc>
                  <a:spcPct val="90000"/>
                </a:lnSpc>
                <a:spcBef>
                  <a:spcPts val="600"/>
                </a:spcBef>
              </a:pPr>
              <a:endParaRPr lang="en-US" altLang="zh-CN" sz="1600" dirty="0">
                <a:solidFill>
                  <a:srgbClr val="1818FF"/>
                </a:solidFill>
                <a:latin typeface="Times CY"/>
                <a:cs typeface="Times CY"/>
              </a:endParaRPr>
            </a:p>
          </p:txBody>
        </p:sp>
        <p:grpSp>
          <p:nvGrpSpPr>
            <p:cNvPr id="7" name="Group 1"/>
            <p:cNvGrpSpPr/>
            <p:nvPr/>
          </p:nvGrpSpPr>
          <p:grpSpPr>
            <a:xfrm>
              <a:off x="30665" y="801355"/>
              <a:ext cx="6046041" cy="5740122"/>
              <a:chOff x="521550" y="503675"/>
              <a:chExt cx="7020780" cy="5850651"/>
            </a:xfrm>
          </p:grpSpPr>
          <p:pic>
            <p:nvPicPr>
              <p:cNvPr id="8" name="Picture 4"/>
              <p:cNvPicPr>
                <a:picLocks noChangeArrowheads="1"/>
              </p:cNvPicPr>
              <p:nvPr/>
            </p:nvPicPr>
            <p:blipFill>
              <a:blip r:embed="rId3" cstate="print"/>
              <a:srcRect/>
              <a:stretch>
                <a:fillRect/>
              </a:stretch>
            </p:blipFill>
            <p:spPr bwMode="auto">
              <a:xfrm>
                <a:off x="1691682" y="2573905"/>
                <a:ext cx="3600398" cy="1950216"/>
              </a:xfrm>
              <a:prstGeom prst="rect">
                <a:avLst/>
              </a:prstGeom>
              <a:noFill/>
              <a:ln w="9525">
                <a:noFill/>
                <a:miter lim="800000"/>
                <a:headEnd/>
                <a:tailEnd/>
              </a:ln>
            </p:spPr>
          </p:pic>
          <p:sp>
            <p:nvSpPr>
              <p:cNvPr id="9" name="任意多边形 8"/>
              <p:cNvSpPr/>
              <p:nvPr/>
            </p:nvSpPr>
            <p:spPr>
              <a:xfrm>
                <a:off x="1692275" y="3564015"/>
                <a:ext cx="2519685" cy="1675847"/>
              </a:xfrm>
              <a:custGeom>
                <a:avLst/>
                <a:gdLst>
                  <a:gd name="connsiteX0" fmla="*/ 11723 w 2895600"/>
                  <a:gd name="connsiteY0" fmla="*/ 0 h 1758461"/>
                  <a:gd name="connsiteX1" fmla="*/ 2895600 w 2895600"/>
                  <a:gd name="connsiteY1" fmla="*/ 0 h 1758461"/>
                  <a:gd name="connsiteX2" fmla="*/ 2614246 w 2895600"/>
                  <a:gd name="connsiteY2" fmla="*/ 1277815 h 1758461"/>
                  <a:gd name="connsiteX3" fmla="*/ 1066800 w 2895600"/>
                  <a:gd name="connsiteY3" fmla="*/ 1758461 h 1758461"/>
                  <a:gd name="connsiteX4" fmla="*/ 0 w 2895600"/>
                  <a:gd name="connsiteY4" fmla="*/ 1758461 h 1758461"/>
                  <a:gd name="connsiteX5" fmla="*/ 11723 w 2895600"/>
                  <a:gd name="connsiteY5" fmla="*/ 0 h 175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600" h="1758461">
                    <a:moveTo>
                      <a:pt x="11723" y="0"/>
                    </a:moveTo>
                    <a:lnTo>
                      <a:pt x="2895600" y="0"/>
                    </a:lnTo>
                    <a:lnTo>
                      <a:pt x="2614246" y="1277815"/>
                    </a:lnTo>
                    <a:lnTo>
                      <a:pt x="1066800" y="1758461"/>
                    </a:lnTo>
                    <a:lnTo>
                      <a:pt x="0" y="1758461"/>
                    </a:lnTo>
                    <a:cubicBezTo>
                      <a:pt x="3908" y="1168400"/>
                      <a:pt x="7815" y="578338"/>
                      <a:pt x="11723" y="0"/>
                    </a:cubicBezTo>
                    <a:close/>
                  </a:path>
                </a:pathLst>
              </a:custGeom>
              <a:solidFill>
                <a:srgbClr val="00B0F0">
                  <a:alpha val="50000"/>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0" name="直接连接符 9"/>
              <p:cNvCxnSpPr/>
              <p:nvPr/>
            </p:nvCxnSpPr>
            <p:spPr>
              <a:xfrm>
                <a:off x="1692275" y="5499230"/>
                <a:ext cx="269435"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691680" y="5454225"/>
                <a:ext cx="495055"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691680" y="5364215"/>
                <a:ext cx="630070"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691680" y="1718810"/>
                <a:ext cx="4185465" cy="765085"/>
              </a:xfrm>
              <a:prstGeom prst="rect">
                <a:avLst/>
              </a:prstGeom>
              <a:solidFill>
                <a:schemeClr val="accent6">
                  <a:lumMod val="75000"/>
                  <a:alpha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4" name="直接连接符 13"/>
              <p:cNvCxnSpPr/>
              <p:nvPr/>
            </p:nvCxnSpPr>
            <p:spPr>
              <a:xfrm flipV="1">
                <a:off x="1691680" y="3459861"/>
                <a:ext cx="5850650" cy="212938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5" name="矩形 14"/>
              <p:cNvSpPr>
                <a:spLocks/>
              </p:cNvSpPr>
              <p:nvPr/>
            </p:nvSpPr>
            <p:spPr>
              <a:xfrm>
                <a:off x="1691680" y="683695"/>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a:spLocks/>
              </p:cNvSpPr>
              <p:nvPr/>
            </p:nvSpPr>
            <p:spPr>
              <a:xfrm>
                <a:off x="1691680" y="773705"/>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矩形 16"/>
              <p:cNvSpPr>
                <a:spLocks/>
              </p:cNvSpPr>
              <p:nvPr/>
            </p:nvSpPr>
            <p:spPr>
              <a:xfrm>
                <a:off x="1691680" y="863715"/>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a:spLocks/>
              </p:cNvSpPr>
              <p:nvPr/>
            </p:nvSpPr>
            <p:spPr>
              <a:xfrm>
                <a:off x="1691680" y="964976"/>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矩形 18"/>
              <p:cNvSpPr>
                <a:spLocks/>
              </p:cNvSpPr>
              <p:nvPr/>
            </p:nvSpPr>
            <p:spPr>
              <a:xfrm>
                <a:off x="1691680" y="1066237"/>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矩形 19"/>
              <p:cNvSpPr>
                <a:spLocks/>
              </p:cNvSpPr>
              <p:nvPr/>
            </p:nvSpPr>
            <p:spPr>
              <a:xfrm>
                <a:off x="1691680" y="1167498"/>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矩形 20"/>
              <p:cNvSpPr>
                <a:spLocks/>
              </p:cNvSpPr>
              <p:nvPr/>
            </p:nvSpPr>
            <p:spPr>
              <a:xfrm>
                <a:off x="1691680" y="1268759"/>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矩形 21"/>
              <p:cNvSpPr>
                <a:spLocks/>
              </p:cNvSpPr>
              <p:nvPr/>
            </p:nvSpPr>
            <p:spPr>
              <a:xfrm>
                <a:off x="1692275" y="1370020"/>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矩形 22"/>
              <p:cNvSpPr>
                <a:spLocks/>
              </p:cNvSpPr>
              <p:nvPr/>
            </p:nvSpPr>
            <p:spPr>
              <a:xfrm>
                <a:off x="1691680" y="1471281"/>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矩形 23"/>
              <p:cNvSpPr>
                <a:spLocks/>
              </p:cNvSpPr>
              <p:nvPr/>
            </p:nvSpPr>
            <p:spPr>
              <a:xfrm>
                <a:off x="1692275" y="1572542"/>
                <a:ext cx="4185465"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p:cNvSpPr>
                <a:spLocks/>
              </p:cNvSpPr>
              <p:nvPr/>
            </p:nvSpPr>
            <p:spPr>
              <a:xfrm rot="5400000">
                <a:off x="5286983"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矩形 25"/>
              <p:cNvSpPr>
                <a:spLocks/>
              </p:cNvSpPr>
              <p:nvPr/>
            </p:nvSpPr>
            <p:spPr>
              <a:xfrm rot="5400000">
                <a:off x="5196973"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矩形 26"/>
              <p:cNvSpPr>
                <a:spLocks/>
              </p:cNvSpPr>
              <p:nvPr/>
            </p:nvSpPr>
            <p:spPr>
              <a:xfrm rot="5400000">
                <a:off x="5106963"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27"/>
              <p:cNvSpPr>
                <a:spLocks/>
              </p:cNvSpPr>
              <p:nvPr/>
            </p:nvSpPr>
            <p:spPr>
              <a:xfrm rot="5400000">
                <a:off x="5005702"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矩形 28"/>
              <p:cNvSpPr>
                <a:spLocks/>
              </p:cNvSpPr>
              <p:nvPr/>
            </p:nvSpPr>
            <p:spPr>
              <a:xfrm rot="5400000">
                <a:off x="4904441"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矩形 29"/>
              <p:cNvSpPr>
                <a:spLocks/>
              </p:cNvSpPr>
              <p:nvPr/>
            </p:nvSpPr>
            <p:spPr>
              <a:xfrm rot="5400000">
                <a:off x="4803180"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矩形 30"/>
              <p:cNvSpPr>
                <a:spLocks/>
              </p:cNvSpPr>
              <p:nvPr/>
            </p:nvSpPr>
            <p:spPr>
              <a:xfrm rot="5400000">
                <a:off x="4701919"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矩形 31"/>
              <p:cNvSpPr>
                <a:spLocks/>
              </p:cNvSpPr>
              <p:nvPr/>
            </p:nvSpPr>
            <p:spPr>
              <a:xfrm rot="5400000">
                <a:off x="4600658" y="2275982"/>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矩形 32"/>
              <p:cNvSpPr>
                <a:spLocks/>
              </p:cNvSpPr>
              <p:nvPr/>
            </p:nvSpPr>
            <p:spPr>
              <a:xfrm rot="5400000">
                <a:off x="4499397" y="2275515"/>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矩形 33"/>
              <p:cNvSpPr>
                <a:spLocks/>
              </p:cNvSpPr>
              <p:nvPr/>
            </p:nvSpPr>
            <p:spPr>
              <a:xfrm rot="5400000">
                <a:off x="4398136" y="2275982"/>
                <a:ext cx="3284899" cy="101261"/>
              </a:xfrm>
              <a:prstGeom prst="rect">
                <a:avLst/>
              </a:prstGeom>
              <a:solidFill>
                <a:srgbClr val="00B050">
                  <a:alpha val="50000"/>
                </a:srgbClr>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矩形 34"/>
              <p:cNvSpPr>
                <a:spLocks/>
              </p:cNvSpPr>
              <p:nvPr/>
            </p:nvSpPr>
            <p:spPr>
              <a:xfrm>
                <a:off x="1692634" y="3215698"/>
                <a:ext cx="2519326" cy="63695"/>
              </a:xfrm>
              <a:prstGeom prst="rect">
                <a:avLst/>
              </a:prstGeom>
              <a:solidFill>
                <a:srgbClr val="FF0000">
                  <a:alpha val="2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矩形 35"/>
              <p:cNvSpPr>
                <a:spLocks/>
              </p:cNvSpPr>
              <p:nvPr/>
            </p:nvSpPr>
            <p:spPr>
              <a:xfrm>
                <a:off x="1692276" y="3215698"/>
                <a:ext cx="2519326" cy="3078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矩形 36"/>
              <p:cNvSpPr>
                <a:spLocks/>
              </p:cNvSpPr>
              <p:nvPr/>
            </p:nvSpPr>
            <p:spPr>
              <a:xfrm flipV="1">
                <a:off x="1692276" y="3430807"/>
                <a:ext cx="2519326" cy="28758"/>
              </a:xfrm>
              <a:prstGeom prst="rect">
                <a:avLst/>
              </a:prstGeom>
              <a:solidFill>
                <a:srgbClr val="FF0000">
                  <a:alpha val="2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矩形 37"/>
              <p:cNvSpPr>
                <a:spLocks/>
              </p:cNvSpPr>
              <p:nvPr/>
            </p:nvSpPr>
            <p:spPr>
              <a:xfrm>
                <a:off x="1692276" y="3459861"/>
                <a:ext cx="2519326" cy="63695"/>
              </a:xfrm>
              <a:prstGeom prst="rect">
                <a:avLst/>
              </a:prstGeom>
              <a:solidFill>
                <a:srgbClr val="FF0000">
                  <a:alpha val="2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矩形 38"/>
              <p:cNvSpPr>
                <a:spLocks/>
              </p:cNvSpPr>
              <p:nvPr/>
            </p:nvSpPr>
            <p:spPr>
              <a:xfrm rot="5400000">
                <a:off x="3890356" y="3872482"/>
                <a:ext cx="1383233" cy="70064"/>
              </a:xfrm>
              <a:prstGeom prst="rect">
                <a:avLst/>
              </a:prstGeom>
              <a:solidFill>
                <a:srgbClr val="FF0000">
                  <a:alpha val="2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矩形 39"/>
              <p:cNvSpPr>
                <a:spLocks/>
              </p:cNvSpPr>
              <p:nvPr/>
            </p:nvSpPr>
            <p:spPr>
              <a:xfrm rot="5400000">
                <a:off x="3756066" y="3737996"/>
                <a:ext cx="1383233" cy="33864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矩形 40"/>
              <p:cNvSpPr>
                <a:spLocks/>
              </p:cNvSpPr>
              <p:nvPr/>
            </p:nvSpPr>
            <p:spPr>
              <a:xfrm rot="5400000" flipV="1">
                <a:off x="3672952" y="3891501"/>
                <a:ext cx="1383233" cy="31634"/>
              </a:xfrm>
              <a:prstGeom prst="rect">
                <a:avLst/>
              </a:prstGeom>
              <a:solidFill>
                <a:srgbClr val="FF0000">
                  <a:alpha val="2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矩形 41"/>
              <p:cNvSpPr>
                <a:spLocks/>
              </p:cNvSpPr>
              <p:nvPr/>
            </p:nvSpPr>
            <p:spPr>
              <a:xfrm rot="5400000">
                <a:off x="3621776" y="3872286"/>
                <a:ext cx="1383233" cy="70064"/>
              </a:xfrm>
              <a:prstGeom prst="rect">
                <a:avLst/>
              </a:prstGeom>
              <a:solidFill>
                <a:srgbClr val="FF0000">
                  <a:alpha val="2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TextBox 84"/>
              <p:cNvSpPr txBox="1"/>
              <p:nvPr/>
            </p:nvSpPr>
            <p:spPr>
              <a:xfrm>
                <a:off x="2456765" y="4154789"/>
                <a:ext cx="81009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MDC</a:t>
                </a:r>
                <a:endParaRPr lang="zh-CN" altLang="en-US" b="1" dirty="0"/>
              </a:p>
            </p:txBody>
          </p:sp>
          <p:sp>
            <p:nvSpPr>
              <p:cNvPr id="44" name="线形标注 2(无边框) 43"/>
              <p:cNvSpPr/>
              <p:nvPr/>
            </p:nvSpPr>
            <p:spPr>
              <a:xfrm>
                <a:off x="2906815" y="5004175"/>
                <a:ext cx="1132382" cy="360040"/>
              </a:xfrm>
              <a:prstGeom prst="callout2">
                <a:avLst>
                  <a:gd name="adj1" fmla="val 83871"/>
                  <a:gd name="adj2" fmla="val 91825"/>
                  <a:gd name="adj3" fmla="val 83871"/>
                  <a:gd name="adj4" fmla="val 7371"/>
                  <a:gd name="adj5" fmla="val 119012"/>
                  <a:gd name="adj6" fmla="val -5768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altLang="zh-CN" b="1" dirty="0" smtClean="0">
                    <a:solidFill>
                      <a:schemeClr val="tx1"/>
                    </a:solidFill>
                  </a:rPr>
                  <a:t>PXD/SSD</a:t>
                </a:r>
                <a:endParaRPr lang="zh-CN" altLang="en-US" dirty="0">
                  <a:solidFill>
                    <a:schemeClr val="tx1"/>
                  </a:solidFill>
                </a:endParaRPr>
              </a:p>
            </p:txBody>
          </p:sp>
          <p:sp>
            <p:nvSpPr>
              <p:cNvPr id="45" name="TextBox 87"/>
              <p:cNvSpPr txBox="1"/>
              <p:nvPr/>
            </p:nvSpPr>
            <p:spPr>
              <a:xfrm>
                <a:off x="2231740" y="3171237"/>
                <a:ext cx="162018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PID-barrel</a:t>
                </a:r>
                <a:endParaRPr lang="zh-CN" altLang="en-US" b="1" dirty="0"/>
              </a:p>
            </p:txBody>
          </p:sp>
          <p:sp>
            <p:nvSpPr>
              <p:cNvPr id="46" name="TextBox 88"/>
              <p:cNvSpPr txBox="1"/>
              <p:nvPr/>
            </p:nvSpPr>
            <p:spPr>
              <a:xfrm rot="5400000">
                <a:off x="3826993" y="3731889"/>
                <a:ext cx="1365149"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PID-endcap</a:t>
                </a:r>
                <a:endParaRPr lang="zh-CN" altLang="en-US" b="1" dirty="0"/>
              </a:p>
            </p:txBody>
          </p:sp>
          <p:sp>
            <p:nvSpPr>
              <p:cNvPr id="47" name="TextBox 90"/>
              <p:cNvSpPr txBox="1"/>
              <p:nvPr/>
            </p:nvSpPr>
            <p:spPr>
              <a:xfrm>
                <a:off x="4436985" y="2528900"/>
                <a:ext cx="720080" cy="369332"/>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EMC</a:t>
                </a:r>
                <a:endParaRPr lang="zh-CN" altLang="en-US" b="1" dirty="0"/>
              </a:p>
            </p:txBody>
          </p:sp>
          <p:sp>
            <p:nvSpPr>
              <p:cNvPr id="48" name="TextBox 91"/>
              <p:cNvSpPr txBox="1"/>
              <p:nvPr/>
            </p:nvSpPr>
            <p:spPr>
              <a:xfrm>
                <a:off x="2321750" y="1742783"/>
                <a:ext cx="3037175" cy="646331"/>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Superconducting magnet</a:t>
                </a:r>
              </a:p>
              <a:p>
                <a:pPr algn="ctr"/>
                <a:r>
                  <a:rPr lang="en-US" altLang="zh-CN" b="1" dirty="0" smtClean="0"/>
                  <a:t>(0.7-1 T) </a:t>
                </a:r>
                <a:endParaRPr lang="zh-CN" altLang="en-US" b="1" dirty="0"/>
              </a:p>
            </p:txBody>
          </p:sp>
          <p:sp>
            <p:nvSpPr>
              <p:cNvPr id="49" name="TextBox 92"/>
              <p:cNvSpPr txBox="1"/>
              <p:nvPr/>
            </p:nvSpPr>
            <p:spPr>
              <a:xfrm>
                <a:off x="3041830" y="1000688"/>
                <a:ext cx="1755195" cy="369332"/>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York/Muon</a:t>
                </a:r>
                <a:endParaRPr lang="zh-CN" altLang="en-US" b="1" dirty="0"/>
              </a:p>
            </p:txBody>
          </p:sp>
          <p:sp>
            <p:nvSpPr>
              <p:cNvPr id="50" name="TextBox 93"/>
              <p:cNvSpPr txBox="1"/>
              <p:nvPr/>
            </p:nvSpPr>
            <p:spPr>
              <a:xfrm rot="5400000">
                <a:off x="5600806" y="2096706"/>
                <a:ext cx="1755195" cy="369332"/>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b="1" dirty="0" smtClean="0"/>
                  <a:t>York/Muon</a:t>
                </a:r>
                <a:endParaRPr lang="zh-CN" altLang="en-US" b="1" dirty="0"/>
              </a:p>
            </p:txBody>
          </p:sp>
          <p:cxnSp>
            <p:nvCxnSpPr>
              <p:cNvPr id="51" name="直接连接符 50"/>
              <p:cNvCxnSpPr/>
              <p:nvPr/>
            </p:nvCxnSpPr>
            <p:spPr>
              <a:xfrm flipV="1">
                <a:off x="971600" y="5589240"/>
                <a:ext cx="6570730" cy="348"/>
              </a:xfrm>
              <a:prstGeom prst="line">
                <a:avLst/>
              </a:prstGeom>
              <a:ln w="12700">
                <a:solidFill>
                  <a:srgbClr val="002060"/>
                </a:solidFill>
                <a:prstDash val="lgDashDot"/>
              </a:ln>
            </p:spPr>
            <p:style>
              <a:lnRef idx="1">
                <a:schemeClr val="accent1"/>
              </a:lnRef>
              <a:fillRef idx="0">
                <a:schemeClr val="accent1"/>
              </a:fillRef>
              <a:effectRef idx="0">
                <a:schemeClr val="accent1"/>
              </a:effectRef>
              <a:fontRef idx="minor">
                <a:schemeClr val="tx1"/>
              </a:fontRef>
            </p:style>
          </p:cxnSp>
          <p:sp>
            <p:nvSpPr>
              <p:cNvPr id="52" name="线形标注 2(无边框) 51"/>
              <p:cNvSpPr/>
              <p:nvPr/>
            </p:nvSpPr>
            <p:spPr>
              <a:xfrm>
                <a:off x="2186735" y="5589588"/>
                <a:ext cx="540060" cy="360040"/>
              </a:xfrm>
              <a:prstGeom prst="callout2">
                <a:avLst>
                  <a:gd name="adj1" fmla="val 83871"/>
                  <a:gd name="adj2" fmla="val 91825"/>
                  <a:gd name="adj3" fmla="val 83871"/>
                  <a:gd name="adj4" fmla="val 7371"/>
                  <a:gd name="adj5" fmla="val 1794"/>
                  <a:gd name="adj6" fmla="val -96758"/>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altLang="zh-CN" b="1" dirty="0" smtClean="0">
                    <a:solidFill>
                      <a:schemeClr val="tx1"/>
                    </a:solidFill>
                  </a:rPr>
                  <a:t>IP</a:t>
                </a:r>
                <a:endParaRPr lang="zh-CN" altLang="en-US" dirty="0">
                  <a:solidFill>
                    <a:schemeClr val="tx1"/>
                  </a:solidFill>
                </a:endParaRPr>
              </a:p>
            </p:txBody>
          </p:sp>
          <p:cxnSp>
            <p:nvCxnSpPr>
              <p:cNvPr id="53" name="直接箭头连接符 52"/>
              <p:cNvCxnSpPr/>
              <p:nvPr/>
            </p:nvCxnSpPr>
            <p:spPr>
              <a:xfrm>
                <a:off x="1241630" y="5454225"/>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a:off x="1241630" y="5364215"/>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1241630" y="5229200"/>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1241630" y="3564015"/>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1241630" y="3203975"/>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p:nvPr/>
            </p:nvCxnSpPr>
            <p:spPr>
              <a:xfrm>
                <a:off x="1241630" y="2483895"/>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a:off x="1241630" y="1718810"/>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1241630" y="683695"/>
                <a:ext cx="405045"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109"/>
              <p:cNvSpPr txBox="1"/>
              <p:nvPr/>
            </p:nvSpPr>
            <p:spPr>
              <a:xfrm>
                <a:off x="521550" y="5326468"/>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3~6 cm</a:t>
                </a:r>
                <a:endParaRPr lang="zh-CN" altLang="en-US" sz="1400" dirty="0">
                  <a:solidFill>
                    <a:schemeClr val="tx1">
                      <a:lumMod val="65000"/>
                      <a:lumOff val="35000"/>
                    </a:schemeClr>
                  </a:solidFill>
                </a:endParaRPr>
              </a:p>
            </p:txBody>
          </p:sp>
          <p:sp>
            <p:nvSpPr>
              <p:cNvPr id="62" name="TextBox 110"/>
              <p:cNvSpPr txBox="1"/>
              <p:nvPr/>
            </p:nvSpPr>
            <p:spPr>
              <a:xfrm>
                <a:off x="521550" y="5184195"/>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10 cm</a:t>
                </a:r>
                <a:endParaRPr lang="zh-CN" altLang="en-US" sz="1400" dirty="0">
                  <a:solidFill>
                    <a:schemeClr val="tx1">
                      <a:lumMod val="65000"/>
                      <a:lumOff val="35000"/>
                    </a:schemeClr>
                  </a:solidFill>
                </a:endParaRPr>
              </a:p>
            </p:txBody>
          </p:sp>
          <p:sp>
            <p:nvSpPr>
              <p:cNvPr id="63" name="TextBox 111"/>
              <p:cNvSpPr txBox="1"/>
              <p:nvPr/>
            </p:nvSpPr>
            <p:spPr>
              <a:xfrm>
                <a:off x="521550" y="5049180"/>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15 cm</a:t>
                </a:r>
                <a:endParaRPr lang="zh-CN" altLang="en-US" sz="1400" dirty="0">
                  <a:solidFill>
                    <a:schemeClr val="tx1">
                      <a:lumMod val="65000"/>
                      <a:lumOff val="35000"/>
                    </a:schemeClr>
                  </a:solidFill>
                </a:endParaRPr>
              </a:p>
            </p:txBody>
          </p:sp>
          <p:sp>
            <p:nvSpPr>
              <p:cNvPr id="64" name="TextBox 112"/>
              <p:cNvSpPr txBox="1"/>
              <p:nvPr/>
            </p:nvSpPr>
            <p:spPr>
              <a:xfrm>
                <a:off x="521550" y="3429000"/>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85 cm</a:t>
                </a:r>
                <a:endParaRPr lang="zh-CN" altLang="en-US" sz="1400" dirty="0">
                  <a:solidFill>
                    <a:schemeClr val="tx1">
                      <a:lumMod val="65000"/>
                      <a:lumOff val="35000"/>
                    </a:schemeClr>
                  </a:solidFill>
                </a:endParaRPr>
              </a:p>
            </p:txBody>
          </p:sp>
          <p:sp>
            <p:nvSpPr>
              <p:cNvPr id="65" name="TextBox 113"/>
              <p:cNvSpPr txBox="1"/>
              <p:nvPr/>
            </p:nvSpPr>
            <p:spPr>
              <a:xfrm>
                <a:off x="521550" y="3023955"/>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105 cm</a:t>
                </a:r>
                <a:endParaRPr lang="zh-CN" altLang="en-US" sz="1400" dirty="0">
                  <a:solidFill>
                    <a:schemeClr val="tx1">
                      <a:lumMod val="65000"/>
                      <a:lumOff val="35000"/>
                    </a:schemeClr>
                  </a:solidFill>
                </a:endParaRPr>
              </a:p>
            </p:txBody>
          </p:sp>
          <p:sp>
            <p:nvSpPr>
              <p:cNvPr id="66" name="TextBox 114"/>
              <p:cNvSpPr txBox="1"/>
              <p:nvPr/>
            </p:nvSpPr>
            <p:spPr>
              <a:xfrm>
                <a:off x="521550" y="2356138"/>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135 cm</a:t>
                </a:r>
                <a:endParaRPr lang="zh-CN" altLang="en-US" sz="1400" dirty="0">
                  <a:solidFill>
                    <a:schemeClr val="tx1">
                      <a:lumMod val="65000"/>
                      <a:lumOff val="35000"/>
                    </a:schemeClr>
                  </a:solidFill>
                </a:endParaRPr>
              </a:p>
            </p:txBody>
          </p:sp>
          <p:sp>
            <p:nvSpPr>
              <p:cNvPr id="67" name="TextBox 115"/>
              <p:cNvSpPr txBox="1"/>
              <p:nvPr/>
            </p:nvSpPr>
            <p:spPr>
              <a:xfrm>
                <a:off x="521550" y="1583795"/>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185 cm</a:t>
                </a:r>
                <a:endParaRPr lang="zh-CN" altLang="en-US" sz="1400" dirty="0">
                  <a:solidFill>
                    <a:schemeClr val="tx1">
                      <a:lumMod val="65000"/>
                      <a:lumOff val="35000"/>
                    </a:schemeClr>
                  </a:solidFill>
                </a:endParaRPr>
              </a:p>
            </p:txBody>
          </p:sp>
          <p:sp>
            <p:nvSpPr>
              <p:cNvPr id="68" name="TextBox 116"/>
              <p:cNvSpPr txBox="1"/>
              <p:nvPr/>
            </p:nvSpPr>
            <p:spPr>
              <a:xfrm>
                <a:off x="521550" y="503675"/>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CN" sz="1400" dirty="0" smtClean="0">
                    <a:solidFill>
                      <a:schemeClr val="tx1">
                        <a:lumMod val="65000"/>
                        <a:lumOff val="35000"/>
                      </a:schemeClr>
                    </a:solidFill>
                  </a:rPr>
                  <a:t>245 cm</a:t>
                </a:r>
                <a:endParaRPr lang="zh-CN" altLang="en-US" sz="1400" dirty="0">
                  <a:solidFill>
                    <a:schemeClr val="tx1">
                      <a:lumMod val="65000"/>
                      <a:lumOff val="35000"/>
                    </a:schemeClr>
                  </a:solidFill>
                </a:endParaRPr>
              </a:p>
            </p:txBody>
          </p:sp>
          <p:cxnSp>
            <p:nvCxnSpPr>
              <p:cNvPr id="69" name="直接箭头连接符 68"/>
              <p:cNvCxnSpPr/>
              <p:nvPr/>
            </p:nvCxnSpPr>
            <p:spPr>
              <a:xfrm flipV="1">
                <a:off x="4278360" y="4616703"/>
                <a:ext cx="0" cy="1044975"/>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p:nvPr/>
            </p:nvCxnSpPr>
            <p:spPr>
              <a:xfrm flipV="1">
                <a:off x="4617005" y="4644136"/>
                <a:ext cx="0" cy="1017542"/>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flipV="1">
                <a:off x="5292080" y="4419111"/>
                <a:ext cx="0" cy="1242567"/>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p:nvPr/>
            </p:nvCxnSpPr>
            <p:spPr>
              <a:xfrm flipV="1">
                <a:off x="6012160" y="4059071"/>
                <a:ext cx="0" cy="1602607"/>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6980063" y="4050908"/>
                <a:ext cx="0" cy="1602607"/>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132"/>
              <p:cNvSpPr txBox="1"/>
              <p:nvPr/>
            </p:nvSpPr>
            <p:spPr>
              <a:xfrm rot="5400000">
                <a:off x="3923056" y="5840396"/>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400" dirty="0" smtClean="0">
                    <a:solidFill>
                      <a:schemeClr val="tx1">
                        <a:lumMod val="65000"/>
                        <a:lumOff val="35000"/>
                      </a:schemeClr>
                    </a:solidFill>
                  </a:rPr>
                  <a:t>120 cm</a:t>
                </a:r>
                <a:endParaRPr lang="zh-CN" altLang="en-US" sz="1400" dirty="0">
                  <a:solidFill>
                    <a:schemeClr val="tx1">
                      <a:lumMod val="65000"/>
                      <a:lumOff val="35000"/>
                    </a:schemeClr>
                  </a:solidFill>
                </a:endParaRPr>
              </a:p>
            </p:txBody>
          </p:sp>
          <p:sp>
            <p:nvSpPr>
              <p:cNvPr id="75" name="TextBox 133"/>
              <p:cNvSpPr txBox="1"/>
              <p:nvPr/>
            </p:nvSpPr>
            <p:spPr>
              <a:xfrm rot="5400000">
                <a:off x="4283096" y="5840397"/>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400" dirty="0" smtClean="0">
                    <a:solidFill>
                      <a:schemeClr val="tx1">
                        <a:lumMod val="65000"/>
                        <a:lumOff val="35000"/>
                      </a:schemeClr>
                    </a:solidFill>
                  </a:rPr>
                  <a:t>140 cm</a:t>
                </a:r>
                <a:endParaRPr lang="zh-CN" altLang="en-US" sz="1400" dirty="0">
                  <a:solidFill>
                    <a:schemeClr val="tx1">
                      <a:lumMod val="65000"/>
                      <a:lumOff val="35000"/>
                    </a:schemeClr>
                  </a:solidFill>
                </a:endParaRPr>
              </a:p>
            </p:txBody>
          </p:sp>
          <p:sp>
            <p:nvSpPr>
              <p:cNvPr id="76" name="TextBox 134"/>
              <p:cNvSpPr txBox="1"/>
              <p:nvPr/>
            </p:nvSpPr>
            <p:spPr>
              <a:xfrm rot="5400000">
                <a:off x="4958171" y="5840397"/>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400" dirty="0" smtClean="0">
                    <a:solidFill>
                      <a:schemeClr val="tx1">
                        <a:lumMod val="65000"/>
                        <a:lumOff val="35000"/>
                      </a:schemeClr>
                    </a:solidFill>
                  </a:rPr>
                  <a:t>190 cm</a:t>
                </a:r>
                <a:endParaRPr lang="zh-CN" altLang="en-US" sz="1400" dirty="0">
                  <a:solidFill>
                    <a:schemeClr val="tx1">
                      <a:lumMod val="65000"/>
                      <a:lumOff val="35000"/>
                    </a:schemeClr>
                  </a:solidFill>
                </a:endParaRPr>
              </a:p>
            </p:txBody>
          </p:sp>
          <p:sp>
            <p:nvSpPr>
              <p:cNvPr id="77" name="TextBox 135"/>
              <p:cNvSpPr txBox="1"/>
              <p:nvPr/>
            </p:nvSpPr>
            <p:spPr>
              <a:xfrm rot="5400000">
                <a:off x="5678251" y="5840397"/>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400" dirty="0" smtClean="0">
                    <a:solidFill>
                      <a:schemeClr val="tx1">
                        <a:lumMod val="65000"/>
                        <a:lumOff val="35000"/>
                      </a:schemeClr>
                    </a:solidFill>
                  </a:rPr>
                  <a:t>240 cm</a:t>
                </a:r>
                <a:endParaRPr lang="zh-CN" altLang="en-US" sz="1400" dirty="0">
                  <a:solidFill>
                    <a:schemeClr val="tx1">
                      <a:lumMod val="65000"/>
                      <a:lumOff val="35000"/>
                    </a:schemeClr>
                  </a:solidFill>
                </a:endParaRPr>
              </a:p>
            </p:txBody>
          </p:sp>
          <p:sp>
            <p:nvSpPr>
              <p:cNvPr id="78" name="TextBox 136"/>
              <p:cNvSpPr txBox="1"/>
              <p:nvPr/>
            </p:nvSpPr>
            <p:spPr>
              <a:xfrm rot="5400000">
                <a:off x="6616099" y="5840397"/>
                <a:ext cx="72008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400" dirty="0" smtClean="0">
                    <a:solidFill>
                      <a:schemeClr val="tx1">
                        <a:lumMod val="65000"/>
                        <a:lumOff val="35000"/>
                      </a:schemeClr>
                    </a:solidFill>
                  </a:rPr>
                  <a:t>300 cm</a:t>
                </a:r>
                <a:endParaRPr lang="zh-CN" altLang="en-US" sz="1400" dirty="0">
                  <a:solidFill>
                    <a:schemeClr val="tx1">
                      <a:lumMod val="65000"/>
                      <a:lumOff val="35000"/>
                    </a:schemeClr>
                  </a:solidFill>
                </a:endParaRPr>
              </a:p>
            </p:txBody>
          </p:sp>
          <p:sp>
            <p:nvSpPr>
              <p:cNvPr id="79" name="TextBox 139"/>
              <p:cNvSpPr txBox="1"/>
              <p:nvPr/>
            </p:nvSpPr>
            <p:spPr>
              <a:xfrm>
                <a:off x="6826025" y="3576319"/>
                <a:ext cx="619116" cy="3118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sz="1400" dirty="0" smtClean="0">
                    <a:solidFill>
                      <a:schemeClr val="tx1">
                        <a:lumMod val="65000"/>
                        <a:lumOff val="35000"/>
                      </a:schemeClr>
                    </a:solidFill>
                  </a:rPr>
                  <a:t>20</a:t>
                </a:r>
                <a:r>
                  <a:rPr lang="en-US" altLang="zh-CN" sz="1400" dirty="0" smtClean="0">
                    <a:solidFill>
                      <a:schemeClr val="tx1">
                        <a:lumMod val="65000"/>
                        <a:lumOff val="35000"/>
                      </a:schemeClr>
                    </a:solidFill>
                    <a:sym typeface="Symbol"/>
                  </a:rPr>
                  <a:t></a:t>
                </a:r>
                <a:endParaRPr lang="zh-CN" altLang="en-US" sz="1400" dirty="0">
                  <a:solidFill>
                    <a:schemeClr val="tx1">
                      <a:lumMod val="65000"/>
                      <a:lumOff val="35000"/>
                    </a:schemeClr>
                  </a:solidFill>
                </a:endParaRPr>
              </a:p>
            </p:txBody>
          </p:sp>
        </p:grpSp>
        <p:sp>
          <p:nvSpPr>
            <p:cNvPr id="80" name="Rectangle 14"/>
            <p:cNvSpPr>
              <a:spLocks noChangeArrowheads="1"/>
            </p:cNvSpPr>
            <p:nvPr/>
          </p:nvSpPr>
          <p:spPr bwMode="auto">
            <a:xfrm>
              <a:off x="5826945" y="5184254"/>
              <a:ext cx="3094337" cy="928564"/>
            </a:xfrm>
            <a:prstGeom prst="rect">
              <a:avLst/>
            </a:prstGeom>
            <a:solidFill>
              <a:srgbClr val="FF23DA"/>
            </a:solidFill>
            <a:ln>
              <a:noFill/>
            </a:ln>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lnSpc>
                  <a:spcPct val="90000"/>
                </a:lnSpc>
                <a:spcBef>
                  <a:spcPts val="600"/>
                </a:spcBef>
              </a:pPr>
              <a:r>
                <a:rPr lang="en-US" altLang="zh-CN" sz="1600" dirty="0" smtClean="0">
                  <a:solidFill>
                    <a:schemeClr val="bg1"/>
                  </a:solidFill>
                  <a:latin typeface="Times New Roman" panose="02020603050405020304" pitchFamily="18" charset="0"/>
                  <a:cs typeface="Times CY"/>
                </a:rPr>
                <a:t>PXD </a:t>
              </a:r>
              <a:endParaRPr lang="en-US" altLang="zh-CN" sz="1600" dirty="0" smtClean="0">
                <a:solidFill>
                  <a:srgbClr val="FF0000"/>
                </a:solidFill>
                <a:latin typeface="Times New Roman" panose="02020603050405020304" pitchFamily="18" charset="0"/>
                <a:cs typeface="Times CY"/>
              </a:endParaRPr>
            </a:p>
            <a:p>
              <a:pPr marL="198000" indent="-198000">
                <a:lnSpc>
                  <a:spcPct val="90000"/>
                </a:lnSpc>
                <a:spcBef>
                  <a:spcPts val="600"/>
                </a:spcBef>
                <a:buFont typeface="Arial"/>
                <a:buChar char="•"/>
              </a:pPr>
              <a:r>
                <a:rPr lang="en-US" altLang="zh-CN" sz="1600" dirty="0">
                  <a:solidFill>
                    <a:srgbClr val="FFFFFF"/>
                  </a:solidFill>
                  <a:latin typeface="Times New Roman" panose="02020603050405020304" pitchFamily="18" charset="0"/>
                  <a:cs typeface="Times CY"/>
                </a:rPr>
                <a:t>M</a:t>
              </a:r>
              <a:r>
                <a:rPr lang="en-US" altLang="zh-CN" sz="1600" dirty="0" smtClean="0">
                  <a:solidFill>
                    <a:srgbClr val="FFFFFF"/>
                  </a:solidFill>
                  <a:latin typeface="Times New Roman" panose="02020603050405020304" pitchFamily="18" charset="0"/>
                  <a:cs typeface="Times CY"/>
                </a:rPr>
                <a:t>aterial budget ~0.15%X</a:t>
              </a:r>
              <a:r>
                <a:rPr lang="en-US" altLang="zh-CN" sz="1600" baseline="-25000" dirty="0" smtClean="0">
                  <a:solidFill>
                    <a:srgbClr val="FFFFFF"/>
                  </a:solidFill>
                  <a:latin typeface="Times New Roman" panose="02020603050405020304" pitchFamily="18" charset="0"/>
                  <a:cs typeface="Times CY"/>
                </a:rPr>
                <a:t>0</a:t>
              </a:r>
              <a:r>
                <a:rPr lang="en-US" altLang="zh-CN" sz="1600" dirty="0" smtClean="0">
                  <a:solidFill>
                    <a:srgbClr val="FFFFFF"/>
                  </a:solidFill>
                  <a:latin typeface="Times New Roman" panose="02020603050405020304" pitchFamily="18" charset="0"/>
                  <a:cs typeface="Times CY"/>
                </a:rPr>
                <a:t>/layer </a:t>
              </a:r>
            </a:p>
            <a:p>
              <a:pPr marL="198000" indent="-198000">
                <a:lnSpc>
                  <a:spcPct val="90000"/>
                </a:lnSpc>
                <a:spcBef>
                  <a:spcPts val="600"/>
                </a:spcBef>
                <a:buFont typeface="Arial"/>
                <a:buChar char="•"/>
              </a:pPr>
              <a:r>
                <a:rPr lang="en-US" altLang="zh-CN" sz="1600" dirty="0" smtClean="0">
                  <a:solidFill>
                    <a:srgbClr val="FFFFFF"/>
                  </a:solidFill>
                  <a:latin typeface="Times New Roman" panose="02020603050405020304" pitchFamily="18" charset="0"/>
                  <a:cs typeface="Symbol" charset="2"/>
                  <a:sym typeface="Symbol"/>
                </a:rPr>
                <a:t></a:t>
              </a:r>
              <a:r>
                <a:rPr lang="en-US" altLang="zh-CN" sz="1600" baseline="-25000" dirty="0" err="1" smtClean="0">
                  <a:solidFill>
                    <a:srgbClr val="FFFFFF"/>
                  </a:solidFill>
                  <a:latin typeface="Times New Roman" panose="02020603050405020304" pitchFamily="18" charset="0"/>
                  <a:cs typeface="Times CY"/>
                </a:rPr>
                <a:t>xy</a:t>
              </a:r>
              <a:r>
                <a:rPr lang="en-US" altLang="zh-CN" sz="1600" dirty="0" smtClean="0">
                  <a:solidFill>
                    <a:srgbClr val="FFFFFF"/>
                  </a:solidFill>
                  <a:latin typeface="Times New Roman" panose="02020603050405020304" pitchFamily="18" charset="0"/>
                  <a:cs typeface="Times CY"/>
                </a:rPr>
                <a:t>=50 </a:t>
              </a:r>
              <a:r>
                <a:rPr lang="en-US" altLang="zh-CN" sz="1600" dirty="0" smtClean="0">
                  <a:solidFill>
                    <a:srgbClr val="FFFFFF"/>
                  </a:solidFill>
                  <a:latin typeface="Times New Roman" panose="02020603050405020304" pitchFamily="18" charset="0"/>
                  <a:cs typeface="Symbol" charset="2"/>
                </a:rPr>
                <a:t>m</a:t>
              </a:r>
              <a:r>
                <a:rPr lang="en-US" altLang="zh-CN" sz="1600" dirty="0" smtClean="0">
                  <a:solidFill>
                    <a:srgbClr val="FFFFFF"/>
                  </a:solidFill>
                  <a:latin typeface="Times New Roman" panose="02020603050405020304" pitchFamily="18" charset="0"/>
                  <a:cs typeface="Times CY"/>
                </a:rPr>
                <a:t>m</a:t>
              </a:r>
              <a:endParaRPr lang="en-US" altLang="zh-CN" sz="1600" dirty="0">
                <a:solidFill>
                  <a:srgbClr val="000000"/>
                </a:solidFill>
                <a:latin typeface="Times New Roman" panose="02020603050405020304" pitchFamily="18" charset="0"/>
                <a:cs typeface="Times CY"/>
              </a:endParaRPr>
            </a:p>
          </p:txBody>
        </p:sp>
        <p:sp>
          <p:nvSpPr>
            <p:cNvPr id="83" name="Rectangle 14"/>
            <p:cNvSpPr>
              <a:spLocks noChangeArrowheads="1"/>
            </p:cNvSpPr>
            <p:nvPr/>
          </p:nvSpPr>
          <p:spPr bwMode="auto">
            <a:xfrm>
              <a:off x="5809360" y="3221263"/>
              <a:ext cx="3094337" cy="921079"/>
            </a:xfrm>
            <a:prstGeom prst="rect">
              <a:avLst/>
            </a:prstGeom>
            <a:solidFill>
              <a:srgbClr val="FF0000"/>
            </a:solidFill>
            <a:ln>
              <a:noFill/>
            </a:ln>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8000" indent="-198000">
                <a:lnSpc>
                  <a:spcPct val="90000"/>
                </a:lnSpc>
                <a:spcBef>
                  <a:spcPts val="600"/>
                </a:spcBef>
              </a:pPr>
              <a:r>
                <a:rPr lang="en-US" altLang="zh-CN" sz="1600" dirty="0" smtClean="0">
                  <a:latin typeface="Times New Roman" panose="02020603050405020304" pitchFamily="18" charset="0"/>
                  <a:cs typeface="Times New Roman" panose="02020603050405020304" pitchFamily="18" charset="0"/>
                </a:rPr>
                <a:t>PID</a:t>
              </a:r>
            </a:p>
            <a:p>
              <a:pPr marL="198000" indent="-198000">
                <a:lnSpc>
                  <a:spcPct val="90000"/>
                </a:lnSpc>
                <a:spcBef>
                  <a:spcPts val="600"/>
                </a:spcBef>
                <a:buFont typeface="Arial"/>
                <a:buChar char="•"/>
              </a:pPr>
              <a:r>
                <a:rPr lang="en-US" altLang="zh-CN" sz="1600" dirty="0">
                  <a:latin typeface="Times New Roman" panose="02020603050405020304" pitchFamily="18" charset="0"/>
                  <a:cs typeface="Times New Roman" panose="02020603050405020304" pitchFamily="18" charset="0"/>
                  <a:sym typeface="Symbol"/>
                </a:rPr>
                <a:t>/K (and K/p) 3-4 separation up to 2GeV/</a:t>
              </a:r>
              <a:r>
                <a:rPr lang="en-US" altLang="zh-CN" sz="1600" dirty="0" smtClean="0">
                  <a:latin typeface="Times New Roman" panose="02020603050405020304" pitchFamily="18" charset="0"/>
                  <a:cs typeface="Times New Roman" panose="02020603050405020304" pitchFamily="18" charset="0"/>
                  <a:sym typeface="Symbol"/>
                </a:rPr>
                <a:t>c</a:t>
              </a:r>
              <a:endParaRPr lang="en-US" altLang="zh-CN" sz="1600" dirty="0">
                <a:solidFill>
                  <a:srgbClr val="000000"/>
                </a:solidFill>
                <a:latin typeface="Times New Roman" panose="02020603050405020304" pitchFamily="18" charset="0"/>
                <a:cs typeface="Times New Roman" panose="02020603050405020304" pitchFamily="18" charset="0"/>
              </a:endParaRPr>
            </a:p>
            <a:p>
              <a:pPr marL="198000" indent="-198000">
                <a:lnSpc>
                  <a:spcPct val="90000"/>
                </a:lnSpc>
                <a:spcBef>
                  <a:spcPts val="600"/>
                </a:spcBef>
              </a:pPr>
              <a:endParaRPr lang="en-US" altLang="zh-CN" sz="1600" dirty="0">
                <a:solidFill>
                  <a:srgbClr val="1818FF"/>
                </a:solidFill>
                <a:latin typeface="Times New Roman" panose="02020603050405020304" pitchFamily="18" charset="0"/>
                <a:cs typeface="Times New Roman" panose="02020603050405020304" pitchFamily="18" charset="0"/>
              </a:endParaRPr>
            </a:p>
          </p:txBody>
        </p:sp>
        <p:sp>
          <p:nvSpPr>
            <p:cNvPr id="84" name="Rectangle 15"/>
            <p:cNvSpPr>
              <a:spLocks noChangeArrowheads="1"/>
            </p:cNvSpPr>
            <p:nvPr/>
          </p:nvSpPr>
          <p:spPr bwMode="auto">
            <a:xfrm>
              <a:off x="5820312" y="1755362"/>
              <a:ext cx="3094337" cy="1444072"/>
            </a:xfrm>
            <a:prstGeom prst="rect">
              <a:avLst/>
            </a:prstGeom>
            <a:solidFill>
              <a:srgbClr val="0000FF"/>
            </a:solidFill>
            <a:ln>
              <a:noFill/>
            </a:ln>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lnSpc>
                  <a:spcPct val="80000"/>
                </a:lnSpc>
                <a:spcBef>
                  <a:spcPts val="600"/>
                </a:spcBef>
              </a:pPr>
              <a:r>
                <a:rPr lang="en-GB" altLang="zh-CN" dirty="0" smtClean="0">
                  <a:solidFill>
                    <a:schemeClr val="bg1"/>
                  </a:solidFill>
                  <a:latin typeface="Times New Roman" panose="02020603050405020304" pitchFamily="18" charset="0"/>
                  <a:cs typeface="Times New Roman" panose="02020603050405020304" pitchFamily="18" charset="0"/>
                </a:rPr>
                <a:t>EMC </a:t>
              </a:r>
              <a:endParaRPr lang="en-GB" altLang="zh-CN" dirty="0" smtClean="0">
                <a:solidFill>
                  <a:schemeClr val="bg1"/>
                </a:solidFill>
                <a:latin typeface="Times New Roman" panose="02020603050405020304" pitchFamily="18" charset="0"/>
                <a:cs typeface="Times New Roman" panose="02020603050405020304" pitchFamily="18" charset="0"/>
                <a:sym typeface="Wingdings"/>
              </a:endParaRPr>
            </a:p>
            <a:p>
              <a:pPr marL="198000" indent="-198000">
                <a:lnSpc>
                  <a:spcPct val="80000"/>
                </a:lnSpc>
                <a:spcBef>
                  <a:spcPts val="600"/>
                </a:spcBef>
                <a:buFont typeface="Arial" panose="020B0604020202020204" pitchFamily="34" charset="0"/>
                <a:buChar char="•"/>
              </a:pPr>
              <a:r>
                <a:rPr lang="en-GB" altLang="zh-CN" sz="1600" dirty="0" smtClean="0">
                  <a:solidFill>
                    <a:schemeClr val="bg1"/>
                  </a:solidFill>
                  <a:latin typeface="Times New Roman" panose="02020603050405020304" pitchFamily="18" charset="0"/>
                  <a:cs typeface="Times New Roman" panose="02020603050405020304" pitchFamily="18" charset="0"/>
                  <a:sym typeface="Wingdings"/>
                </a:rPr>
                <a:t>Energy range: 0.02-2.5 </a:t>
              </a:r>
              <a:r>
                <a:rPr lang="en-GB" altLang="zh-CN" sz="1600" dirty="0" err="1" smtClean="0">
                  <a:solidFill>
                    <a:schemeClr val="bg1"/>
                  </a:solidFill>
                  <a:latin typeface="Times New Roman" panose="02020603050405020304" pitchFamily="18" charset="0"/>
                  <a:cs typeface="Times New Roman" panose="02020603050405020304" pitchFamily="18" charset="0"/>
                  <a:sym typeface="Wingdings"/>
                </a:rPr>
                <a:t>GeV</a:t>
              </a:r>
              <a:endParaRPr lang="en-GB" altLang="zh-CN" sz="1600" dirty="0" smtClean="0">
                <a:solidFill>
                  <a:schemeClr val="bg1"/>
                </a:solidFill>
                <a:latin typeface="Times New Roman" panose="02020603050405020304" pitchFamily="18" charset="0"/>
                <a:cs typeface="Times New Roman" panose="02020603050405020304" pitchFamily="18" charset="0"/>
                <a:sym typeface="Wingdings"/>
              </a:endParaRPr>
            </a:p>
            <a:p>
              <a:pPr marL="198000" indent="-198000">
                <a:lnSpc>
                  <a:spcPct val="80000"/>
                </a:lnSpc>
                <a:spcBef>
                  <a:spcPts val="600"/>
                </a:spcBef>
                <a:buFont typeface="Arial" panose="020B0604020202020204" pitchFamily="34" charset="0"/>
                <a:buChar char="•"/>
              </a:pPr>
              <a:r>
                <a:rPr lang="en-GB" altLang="zh-CN" sz="1600" dirty="0" smtClean="0">
                  <a:solidFill>
                    <a:schemeClr val="bg1"/>
                  </a:solidFill>
                  <a:latin typeface="Times New Roman" panose="02020603050405020304" pitchFamily="18" charset="0"/>
                  <a:cs typeface="Times New Roman" panose="02020603050405020304" pitchFamily="18" charset="0"/>
                  <a:sym typeface="Wingdings"/>
                </a:rPr>
                <a:t>At 1 </a:t>
              </a:r>
              <a:r>
                <a:rPr lang="en-GB" altLang="zh-CN" sz="1600" dirty="0" err="1" smtClean="0">
                  <a:solidFill>
                    <a:schemeClr val="bg1"/>
                  </a:solidFill>
                  <a:latin typeface="Times New Roman" panose="02020603050405020304" pitchFamily="18" charset="0"/>
                  <a:cs typeface="Times New Roman" panose="02020603050405020304" pitchFamily="18" charset="0"/>
                  <a:sym typeface="Wingdings"/>
                </a:rPr>
                <a:t>GeV</a:t>
              </a:r>
              <a:r>
                <a:rPr lang="en-GB" altLang="zh-CN" sz="1600" dirty="0" smtClean="0">
                  <a:solidFill>
                    <a:schemeClr val="bg1"/>
                  </a:solidFill>
                  <a:latin typeface="Times New Roman" panose="02020603050405020304" pitchFamily="18" charset="0"/>
                  <a:cs typeface="Times New Roman" panose="02020603050405020304" pitchFamily="18" charset="0"/>
                  <a:sym typeface="Wingdings"/>
                </a:rPr>
                <a:t>        </a:t>
              </a:r>
              <a:r>
                <a:rPr lang="en-US" altLang="zh-CN" sz="1600" dirty="0">
                  <a:solidFill>
                    <a:schemeClr val="bg1"/>
                  </a:solidFill>
                  <a:latin typeface="Times New Roman" panose="02020603050405020304" pitchFamily="18" charset="0"/>
                  <a:cs typeface="Times New Roman" panose="02020603050405020304" pitchFamily="18" charset="0"/>
                  <a:sym typeface="Symbol"/>
                </a:rPr>
                <a:t></a:t>
              </a:r>
              <a:r>
                <a:rPr lang="en-US" altLang="zh-CN" sz="1600" baseline="-25000" dirty="0" smtClean="0">
                  <a:solidFill>
                    <a:schemeClr val="bg1"/>
                  </a:solidFill>
                  <a:latin typeface="Times New Roman" panose="02020603050405020304" pitchFamily="18" charset="0"/>
                  <a:cs typeface="Times New Roman" panose="02020603050405020304" pitchFamily="18" charset="0"/>
                </a:rPr>
                <a:t>E </a:t>
              </a:r>
              <a:r>
                <a:rPr lang="en-US" altLang="zh-CN" sz="1600" dirty="0" smtClean="0">
                  <a:solidFill>
                    <a:schemeClr val="bg1"/>
                  </a:solidFill>
                  <a:latin typeface="Times New Roman" panose="02020603050405020304" pitchFamily="18" charset="0"/>
                  <a:cs typeface="Times New Roman" panose="02020603050405020304" pitchFamily="18" charset="0"/>
                </a:rPr>
                <a:t>(%)</a:t>
              </a:r>
              <a:r>
                <a:rPr lang="en-US" altLang="zh-CN" sz="1600" baseline="-25000" dirty="0" smtClean="0">
                  <a:solidFill>
                    <a:schemeClr val="bg1"/>
                  </a:solidFill>
                  <a:latin typeface="Times New Roman" panose="02020603050405020304" pitchFamily="18" charset="0"/>
                  <a:cs typeface="Times New Roman" panose="02020603050405020304" pitchFamily="18" charset="0"/>
                </a:rPr>
                <a:t>      </a:t>
              </a:r>
              <a:endParaRPr lang="en-GB" altLang="zh-CN" sz="1600" dirty="0">
                <a:solidFill>
                  <a:schemeClr val="bg1"/>
                </a:solidFill>
                <a:latin typeface="Times New Roman" panose="02020603050405020304" pitchFamily="18" charset="0"/>
                <a:cs typeface="Times New Roman" panose="02020603050405020304" pitchFamily="18" charset="0"/>
              </a:endParaRPr>
            </a:p>
            <a:p>
              <a:pPr marL="450000" indent="-198000">
                <a:lnSpc>
                  <a:spcPct val="80000"/>
                </a:lnSpc>
                <a:spcBef>
                  <a:spcPts val="600"/>
                </a:spcBef>
                <a:buFont typeface="Symbol" panose="05050102010706020507" pitchFamily="18" charset="2"/>
                <a:buChar char="-"/>
              </a:pPr>
              <a:r>
                <a:rPr lang="en-US" altLang="zh-CN" sz="1600" dirty="0" smtClean="0">
                  <a:solidFill>
                    <a:schemeClr val="bg1"/>
                  </a:solidFill>
                  <a:latin typeface="Times New Roman" panose="02020603050405020304" pitchFamily="18" charset="0"/>
                  <a:cs typeface="Times New Roman" panose="02020603050405020304" pitchFamily="18" charset="0"/>
                </a:rPr>
                <a:t>Barrel(Cs(I):     </a:t>
              </a:r>
              <a:r>
                <a:rPr lang="en-GB" altLang="zh-CN" sz="1600" dirty="0" smtClean="0">
                  <a:solidFill>
                    <a:schemeClr val="bg1"/>
                  </a:solidFill>
                  <a:latin typeface="Times New Roman" panose="02020603050405020304" pitchFamily="18" charset="0"/>
                  <a:cs typeface="Times New Roman" panose="02020603050405020304" pitchFamily="18" charset="0"/>
                </a:rPr>
                <a:t>2          </a:t>
              </a:r>
            </a:p>
            <a:p>
              <a:pPr marL="450000" indent="-198000">
                <a:lnSpc>
                  <a:spcPct val="80000"/>
                </a:lnSpc>
                <a:spcBef>
                  <a:spcPts val="600"/>
                </a:spcBef>
                <a:buFont typeface="Symbol" panose="05050102010706020507" pitchFamily="18" charset="2"/>
                <a:buChar char="-"/>
              </a:pPr>
              <a:r>
                <a:rPr lang="en-GB" altLang="zh-CN" sz="1600" dirty="0" err="1" smtClean="0">
                  <a:solidFill>
                    <a:schemeClr val="bg1"/>
                  </a:solidFill>
                  <a:latin typeface="Times New Roman" panose="02020603050405020304" pitchFamily="18" charset="0"/>
                  <a:cs typeface="Times New Roman" panose="02020603050405020304" pitchFamily="18" charset="0"/>
                </a:rPr>
                <a:t>Endcap</a:t>
              </a:r>
              <a:r>
                <a:rPr lang="en-GB" altLang="zh-CN" sz="1600" dirty="0" smtClean="0">
                  <a:solidFill>
                    <a:schemeClr val="bg1"/>
                  </a:solidFill>
                  <a:latin typeface="Times New Roman" panose="02020603050405020304" pitchFamily="18" charset="0"/>
                  <a:cs typeface="Times New Roman" panose="02020603050405020304" pitchFamily="18" charset="0"/>
                </a:rPr>
                <a:t> (Cs):     </a:t>
              </a:r>
              <a:r>
                <a:rPr lang="en-GB" altLang="zh-CN" sz="1600" dirty="0">
                  <a:solidFill>
                    <a:schemeClr val="bg1"/>
                  </a:solidFill>
                  <a:latin typeface="Times New Roman" panose="02020603050405020304" pitchFamily="18" charset="0"/>
                  <a:cs typeface="Times New Roman" panose="02020603050405020304" pitchFamily="18" charset="0"/>
                </a:rPr>
                <a:t>4</a:t>
              </a:r>
              <a:r>
                <a:rPr lang="en-GB" altLang="zh-CN" sz="1600" dirty="0" smtClean="0">
                  <a:solidFill>
                    <a:schemeClr val="bg1"/>
                  </a:solidFill>
                  <a:latin typeface="Times New Roman" panose="02020603050405020304" pitchFamily="18" charset="0"/>
                  <a:cs typeface="Times New Roman" panose="02020603050405020304" pitchFamily="18" charset="0"/>
                </a:rPr>
                <a:t>     </a:t>
              </a:r>
            </a:p>
            <a:p>
              <a:pPr marL="342900" indent="-342900">
                <a:lnSpc>
                  <a:spcPct val="80000"/>
                </a:lnSpc>
                <a:spcBef>
                  <a:spcPts val="600"/>
                </a:spcBef>
              </a:pPr>
              <a:endParaRPr lang="en-GB" altLang="zh-CN" dirty="0">
                <a:solidFill>
                  <a:schemeClr val="bg1"/>
                </a:solidFill>
                <a:latin typeface="Calibri" charset="0"/>
              </a:endParaRPr>
            </a:p>
            <a:p>
              <a:pPr marL="342900" indent="-342900">
                <a:lnSpc>
                  <a:spcPct val="80000"/>
                </a:lnSpc>
                <a:spcBef>
                  <a:spcPts val="600"/>
                </a:spcBef>
              </a:pPr>
              <a:endParaRPr lang="en-US" altLang="zh-CN" dirty="0" smtClean="0">
                <a:solidFill>
                  <a:schemeClr val="bg1"/>
                </a:solidFill>
                <a:latin typeface="Calibri" charset="0"/>
              </a:endParaRPr>
            </a:p>
            <a:p>
              <a:pPr marL="342900" indent="-342900">
                <a:lnSpc>
                  <a:spcPct val="80000"/>
                </a:lnSpc>
                <a:spcBef>
                  <a:spcPts val="600"/>
                </a:spcBef>
              </a:pPr>
              <a:endParaRPr lang="en-US" altLang="zh-CN" dirty="0">
                <a:solidFill>
                  <a:schemeClr val="bg1"/>
                </a:solidFill>
                <a:latin typeface="Calibri" charset="0"/>
              </a:endParaRPr>
            </a:p>
            <a:p>
              <a:pPr marL="342900" indent="-342900">
                <a:lnSpc>
                  <a:spcPct val="80000"/>
                </a:lnSpc>
                <a:spcBef>
                  <a:spcPts val="600"/>
                </a:spcBef>
              </a:pPr>
              <a:endParaRPr lang="en-US" altLang="zh-CN" dirty="0" smtClean="0">
                <a:solidFill>
                  <a:schemeClr val="bg1"/>
                </a:solidFill>
                <a:latin typeface="Calibri" charset="0"/>
              </a:endParaRPr>
            </a:p>
            <a:p>
              <a:pPr marL="342900" indent="-342900">
                <a:lnSpc>
                  <a:spcPct val="80000"/>
                </a:lnSpc>
                <a:spcBef>
                  <a:spcPts val="600"/>
                </a:spcBef>
              </a:pPr>
              <a:endParaRPr lang="en-US" altLang="zh-CN" dirty="0">
                <a:solidFill>
                  <a:schemeClr val="bg1"/>
                </a:solidFill>
                <a:latin typeface="Calibri" charset="0"/>
              </a:endParaRPr>
            </a:p>
          </p:txBody>
        </p:sp>
        <p:sp>
          <p:nvSpPr>
            <p:cNvPr id="85" name="Rectangle 14"/>
            <p:cNvSpPr>
              <a:spLocks noChangeArrowheads="1"/>
            </p:cNvSpPr>
            <p:nvPr/>
          </p:nvSpPr>
          <p:spPr bwMode="auto">
            <a:xfrm>
              <a:off x="5796965" y="948771"/>
              <a:ext cx="3094336" cy="786894"/>
            </a:xfrm>
            <a:prstGeom prst="rect">
              <a:avLst/>
            </a:prstGeom>
            <a:solidFill>
              <a:srgbClr val="1EFF12"/>
            </a:solidFill>
            <a:ln>
              <a:noFill/>
            </a:ln>
            <a:extLst/>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lnSpc>
                  <a:spcPct val="90000"/>
                </a:lnSpc>
                <a:spcBef>
                  <a:spcPts val="600"/>
                </a:spcBef>
              </a:pPr>
              <a:r>
                <a:rPr lang="en-US" altLang="zh-CN" dirty="0" smtClean="0">
                  <a:latin typeface="Times New Roman" panose="02020603050405020304" pitchFamily="18" charset="0"/>
                  <a:cs typeface="Times New Roman" panose="02020603050405020304" pitchFamily="18" charset="0"/>
                </a:rPr>
                <a:t>MUD</a:t>
              </a:r>
            </a:p>
            <a:p>
              <a:pPr marL="198000" indent="-198000">
                <a:lnSpc>
                  <a:spcPct val="90000"/>
                </a:lnSpc>
                <a:spcBef>
                  <a:spcPts val="600"/>
                </a:spcBef>
                <a:buFont typeface="Arial"/>
                <a:buChar char="•"/>
              </a:pPr>
              <a:r>
                <a:rPr lang="en-US" altLang="zh-CN" sz="1600" dirty="0">
                  <a:latin typeface="Times New Roman" panose="02020603050405020304" pitchFamily="18" charset="0"/>
                  <a:cs typeface="Times New Roman" panose="02020603050405020304" pitchFamily="18" charset="0"/>
                  <a:sym typeface="Symbol"/>
                </a:rPr>
                <a:t>/ suppression power &gt;</a:t>
              </a:r>
              <a:r>
                <a:rPr lang="en-US" altLang="zh-CN" sz="1600" dirty="0" smtClean="0">
                  <a:latin typeface="Times New Roman" panose="02020603050405020304" pitchFamily="18" charset="0"/>
                  <a:cs typeface="Times New Roman" panose="02020603050405020304" pitchFamily="18" charset="0"/>
                  <a:sym typeface="Symbol"/>
                </a:rPr>
                <a:t>10/30</a:t>
              </a:r>
              <a:endParaRPr lang="en-US" altLang="zh-CN" sz="1600" dirty="0" smtClean="0">
                <a:solidFill>
                  <a:srgbClr val="FFFFFF"/>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01687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smtClean="0"/>
              <a:t>General Consideration of Detector</a:t>
            </a:r>
            <a:endParaRPr lang="zh-CN" altLang="en-US" sz="3600" dirty="0"/>
          </a:p>
        </p:txBody>
      </p:sp>
      <p:sp>
        <p:nvSpPr>
          <p:cNvPr id="4" name="日期占位符 3"/>
          <p:cNvSpPr>
            <a:spLocks noGrp="1"/>
          </p:cNvSpPr>
          <p:nvPr>
            <p:ph type="dt" sz="half" idx="10"/>
          </p:nvPr>
        </p:nvSpPr>
        <p:spPr/>
        <p:txBody>
          <a:bodyPr/>
          <a:lstStyle/>
          <a:p>
            <a:fld id="{85DB5BEE-45C0-47BF-AAE2-E50B7AA9D80F}"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16</a:t>
            </a:fld>
            <a:endParaRPr lang="en-US" dirty="0"/>
          </a:p>
        </p:txBody>
      </p:sp>
      <p:sp>
        <p:nvSpPr>
          <p:cNvPr id="7" name="Rectangle 4"/>
          <p:cNvSpPr>
            <a:spLocks noGrp="1"/>
          </p:cNvSpPr>
          <p:nvPr/>
        </p:nvSpPr>
        <p:spPr bwMode="auto">
          <a:xfrm>
            <a:off x="138885" y="919825"/>
            <a:ext cx="8866229" cy="5582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spAutoFit/>
          </a:bodyPr>
          <a:lstStyle>
            <a:lvl1pPr marL="342900" indent="-342900" algn="l" rtl="0" eaLnBrk="1" fontAlgn="base" hangingPunct="1">
              <a:spcBef>
                <a:spcPct val="20000"/>
              </a:spcBef>
              <a:spcAft>
                <a:spcPct val="0"/>
              </a:spcAft>
              <a:buClr>
                <a:srgbClr val="FF3399"/>
              </a:buClr>
              <a:buFont typeface="Wingdings 2" pitchFamily="18" charset="2"/>
              <a:buChar char="è"/>
              <a:defRPr sz="3200" b="1">
                <a:solidFill>
                  <a:srgbClr val="000066"/>
                </a:solidFill>
                <a:latin typeface="+mn-lt"/>
                <a:ea typeface="+mn-ea"/>
                <a:cs typeface="+mn-cs"/>
              </a:defRPr>
            </a:lvl1pPr>
            <a:lvl2pPr marL="742950" indent="-285750" algn="l" rtl="0" eaLnBrk="1" fontAlgn="base" hangingPunct="1">
              <a:spcBef>
                <a:spcPct val="20000"/>
              </a:spcBef>
              <a:spcAft>
                <a:spcPct val="0"/>
              </a:spcAft>
              <a:buClr>
                <a:srgbClr val="FF3399"/>
              </a:buClr>
              <a:buFont typeface="Wingdings 2" pitchFamily="18" charset="2"/>
              <a:buChar char="è"/>
              <a:defRPr sz="2800" b="1">
                <a:solidFill>
                  <a:srgbClr val="000099"/>
                </a:solidFill>
                <a:latin typeface="+mn-lt"/>
              </a:defRPr>
            </a:lvl2pPr>
            <a:lvl3pPr marL="1143000" indent="-228600" algn="l" rtl="0" eaLnBrk="1" fontAlgn="base" hangingPunct="1">
              <a:spcBef>
                <a:spcPct val="20000"/>
              </a:spcBef>
              <a:spcAft>
                <a:spcPct val="0"/>
              </a:spcAft>
              <a:buClr>
                <a:srgbClr val="FF3399"/>
              </a:buClr>
              <a:buFont typeface="Wingdings 2" pitchFamily="18" charset="2"/>
              <a:buChar char="è"/>
              <a:defRPr sz="2400" b="1">
                <a:solidFill>
                  <a:schemeClr val="accent1"/>
                </a:solidFill>
                <a:latin typeface="+mn-lt"/>
              </a:defRPr>
            </a:lvl3pPr>
            <a:lvl4pPr marL="16002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4pPr>
            <a:lvl5pPr marL="20574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5pPr>
            <a:lvl6pPr marL="25146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6pPr>
            <a:lvl7pPr marL="29718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7pPr>
            <a:lvl8pPr marL="34290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8pPr>
            <a:lvl9pPr marL="38862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9pPr>
          </a:lstStyle>
          <a:p>
            <a:pPr marL="342000">
              <a:lnSpc>
                <a:spcPct val="130000"/>
              </a:lnSpc>
              <a:buFont typeface="Wingdings" panose="05000000000000000000" pitchFamily="2" charset="2"/>
              <a:buChar char="p"/>
            </a:pPr>
            <a:r>
              <a:rPr lang="en-US" altLang="zh-CN" sz="2200" dirty="0">
                <a:solidFill>
                  <a:srgbClr val="0036FA"/>
                </a:solidFill>
                <a:latin typeface="+mj-lt"/>
                <a:ea typeface="华文楷体" panose="02010600040101010101" pitchFamily="2" charset="-122"/>
                <a:cs typeface="Times New Roman" panose="02020603050405020304" pitchFamily="18" charset="0"/>
              </a:rPr>
              <a:t>Much larger </a:t>
            </a:r>
            <a:r>
              <a:rPr lang="en-US" altLang="zh-CN" sz="2200" dirty="0">
                <a:solidFill>
                  <a:srgbClr val="FF0000"/>
                </a:solidFill>
                <a:latin typeface="+mj-lt"/>
                <a:ea typeface="华文楷体" panose="02010600040101010101" pitchFamily="2" charset="-122"/>
                <a:cs typeface="Times New Roman" panose="02020603050405020304" pitchFamily="18" charset="0"/>
              </a:rPr>
              <a:t>radiation tolerance</a:t>
            </a:r>
            <a:r>
              <a:rPr lang="en-US" altLang="zh-CN" sz="2200" dirty="0">
                <a:solidFill>
                  <a:srgbClr val="0036FA"/>
                </a:solidFill>
                <a:latin typeface="+mj-lt"/>
                <a:ea typeface="华文楷体" panose="02010600040101010101" pitchFamily="2" charset="-122"/>
                <a:cs typeface="Times New Roman" panose="02020603050405020304" pitchFamily="18" charset="0"/>
              </a:rPr>
              <a:t>, especially at IP and forward regions</a:t>
            </a:r>
          </a:p>
          <a:p>
            <a:pPr marL="342000">
              <a:lnSpc>
                <a:spcPct val="130000"/>
              </a:lnSpc>
              <a:buFont typeface="Wingdings" panose="05000000000000000000" pitchFamily="2" charset="2"/>
              <a:buChar char="p"/>
            </a:pPr>
            <a:r>
              <a:rPr lang="en-US" altLang="zh-CN" sz="2200" dirty="0">
                <a:solidFill>
                  <a:srgbClr val="FF0000"/>
                </a:solidFill>
                <a:latin typeface="+mj-lt"/>
                <a:ea typeface="华文楷体" panose="02010600040101010101" pitchFamily="2" charset="-122"/>
                <a:cs typeface="Times New Roman" panose="02020603050405020304" pitchFamily="18" charset="0"/>
              </a:rPr>
              <a:t>Efficient event </a:t>
            </a:r>
            <a:r>
              <a:rPr lang="en-US" altLang="zh-CN" sz="2200" dirty="0">
                <a:solidFill>
                  <a:srgbClr val="0036FA"/>
                </a:solidFill>
                <a:latin typeface="+mj-lt"/>
                <a:ea typeface="华文楷体" panose="02010600040101010101" pitchFamily="2" charset="-122"/>
                <a:cs typeface="Times New Roman" panose="02020603050405020304" pitchFamily="18" charset="0"/>
              </a:rPr>
              <a:t>triggering, exclusive state reconstruction and tagging </a:t>
            </a:r>
            <a:endParaRPr lang="en-US" sz="2000" dirty="0">
              <a:latin typeface="+mj-lt"/>
              <a:ea typeface="华文楷体" panose="02010600040101010101" pitchFamily="2" charset="-122"/>
              <a:cs typeface="Times New Roman" panose="02020603050405020304" pitchFamily="18" charset="0"/>
            </a:endParaRPr>
          </a:p>
          <a:p>
            <a:pPr marL="342000">
              <a:lnSpc>
                <a:spcPct val="130000"/>
              </a:lnSpc>
              <a:buFont typeface="Wingdings" panose="05000000000000000000" pitchFamily="2" charset="2"/>
              <a:buChar char="p"/>
            </a:pPr>
            <a:r>
              <a:rPr lang="en-US" sz="2200" dirty="0">
                <a:solidFill>
                  <a:srgbClr val="0036FA"/>
                </a:solidFill>
                <a:latin typeface="+mj-lt"/>
                <a:ea typeface="华文楷体" panose="02010600040101010101" pitchFamily="2" charset="-122"/>
                <a:cs typeface="Times New Roman" panose="02020603050405020304" pitchFamily="18" charset="0"/>
              </a:rPr>
              <a:t>The </a:t>
            </a:r>
            <a:r>
              <a:rPr lang="en-US" sz="2200" dirty="0">
                <a:solidFill>
                  <a:srgbClr val="FF0000"/>
                </a:solidFill>
                <a:latin typeface="+mj-lt"/>
                <a:ea typeface="华文楷体" panose="02010600040101010101" pitchFamily="2" charset="-122"/>
                <a:cs typeface="Times New Roman" panose="02020603050405020304" pitchFamily="18" charset="0"/>
              </a:rPr>
              <a:t>Systematic</a:t>
            </a:r>
            <a:r>
              <a:rPr lang="en-US" sz="2200" dirty="0">
                <a:solidFill>
                  <a:srgbClr val="0036FA"/>
                </a:solidFill>
                <a:latin typeface="+mj-lt"/>
                <a:ea typeface="华文楷体" panose="02010600040101010101" pitchFamily="2" charset="-122"/>
                <a:cs typeface="Times New Roman" panose="02020603050405020304" pitchFamily="18" charset="0"/>
              </a:rPr>
              <a:t> uncertainty control</a:t>
            </a:r>
          </a:p>
          <a:p>
            <a:pPr marL="342000" indent="-342900">
              <a:lnSpc>
                <a:spcPct val="130000"/>
              </a:lnSpc>
              <a:buFont typeface="Wingdings" panose="05000000000000000000" pitchFamily="2" charset="2"/>
              <a:buChar char="p"/>
            </a:pPr>
            <a:r>
              <a:rPr lang="en-US" sz="2200" dirty="0">
                <a:solidFill>
                  <a:srgbClr val="0036FA"/>
                </a:solidFill>
                <a:latin typeface="+mj-lt"/>
                <a:ea typeface="华文楷体" panose="02010600040101010101" pitchFamily="2" charset="-122"/>
                <a:cs typeface="Times New Roman" panose="02020603050405020304" pitchFamily="18" charset="0"/>
              </a:rPr>
              <a:t>Reasonable </a:t>
            </a:r>
            <a:r>
              <a:rPr lang="en-US" sz="2200" dirty="0">
                <a:solidFill>
                  <a:srgbClr val="FF0000"/>
                </a:solidFill>
                <a:latin typeface="+mj-lt"/>
                <a:ea typeface="华文楷体" panose="02010600040101010101" pitchFamily="2" charset="-122"/>
                <a:cs typeface="Times New Roman" panose="02020603050405020304" pitchFamily="18" charset="0"/>
              </a:rPr>
              <a:t>cost</a:t>
            </a:r>
          </a:p>
          <a:p>
            <a:pPr marL="342000">
              <a:lnSpc>
                <a:spcPct val="130000"/>
              </a:lnSpc>
              <a:buFont typeface="Wingdings" panose="05000000000000000000" pitchFamily="2" charset="2"/>
              <a:buChar char="p"/>
            </a:pPr>
            <a:r>
              <a:rPr lang="en-US" sz="2200" dirty="0">
                <a:solidFill>
                  <a:srgbClr val="0036FA"/>
                </a:solidFill>
                <a:latin typeface="+mj-lt"/>
                <a:ea typeface="华文楷体" panose="02010600040101010101" pitchFamily="2" charset="-122"/>
                <a:cs typeface="Times New Roman" panose="02020603050405020304" pitchFamily="18" charset="0"/>
              </a:rPr>
              <a:t>STCF Detector team has been formed</a:t>
            </a:r>
            <a:r>
              <a:rPr lang="en-US" sz="2200" dirty="0" smtClean="0">
                <a:solidFill>
                  <a:srgbClr val="0036FA"/>
                </a:solidFill>
                <a:latin typeface="+mj-lt"/>
                <a:ea typeface="华文楷体" panose="02010600040101010101" pitchFamily="2" charset="-122"/>
                <a:cs typeface="Times New Roman" panose="02020603050405020304" pitchFamily="18" charset="0"/>
              </a:rPr>
              <a:t>.</a:t>
            </a:r>
            <a:endParaRPr lang="en-US" sz="2200" dirty="0">
              <a:solidFill>
                <a:srgbClr val="0036FA"/>
              </a:solidFill>
              <a:latin typeface="+mj-lt"/>
              <a:ea typeface="华文楷体" panose="02010600040101010101" pitchFamily="2" charset="-122"/>
              <a:cs typeface="Times New Roman" panose="02020603050405020304" pitchFamily="18" charset="0"/>
            </a:endParaRPr>
          </a:p>
          <a:p>
            <a:pPr marL="342000">
              <a:lnSpc>
                <a:spcPct val="130000"/>
              </a:lnSpc>
              <a:buFont typeface="Wingdings" panose="05000000000000000000" pitchFamily="2" charset="2"/>
              <a:buChar char="p"/>
            </a:pPr>
            <a:r>
              <a:rPr lang="en-US" sz="2200" dirty="0">
                <a:solidFill>
                  <a:srgbClr val="0036FA"/>
                </a:solidFill>
                <a:latin typeface="+mj-lt"/>
                <a:ea typeface="华文楷体" panose="02010600040101010101" pitchFamily="2" charset="-122"/>
                <a:cs typeface="Times New Roman" panose="02020603050405020304" pitchFamily="18" charset="0"/>
              </a:rPr>
              <a:t>Lots of progress on Tracking, PID, EMC and Muon system R&amp;D.</a:t>
            </a:r>
          </a:p>
          <a:p>
            <a:pPr marL="742050" lvl="1">
              <a:lnSpc>
                <a:spcPct val="130000"/>
              </a:lnSpc>
              <a:buFont typeface="Wingdings" panose="05000000000000000000" pitchFamily="2" charset="2"/>
              <a:buChar char="p"/>
            </a:pPr>
            <a:r>
              <a:rPr lang="en-US" sz="1800" dirty="0">
                <a:solidFill>
                  <a:srgbClr val="0036FA"/>
                </a:solidFill>
                <a:latin typeface="+mj-lt"/>
                <a:ea typeface="华文楷体" panose="02010600040101010101" pitchFamily="2" charset="-122"/>
                <a:cs typeface="Times New Roman" panose="02020603050405020304" pitchFamily="18" charset="0"/>
              </a:rPr>
              <a:t>Tracking: Several Micro-Pattern Detector (DEPFET, MAPS, </a:t>
            </a:r>
            <a:r>
              <a:rPr lang="en-US" altLang="zh-CN" sz="1800" dirty="0">
                <a:solidFill>
                  <a:srgbClr val="0036FA"/>
                </a:solidFill>
                <a:latin typeface="+mj-lt"/>
                <a:ea typeface="华文楷体" panose="02010600040101010101" pitchFamily="2" charset="-122"/>
                <a:cs typeface="Times New Roman" panose="02020603050405020304" pitchFamily="18" charset="0"/>
              </a:rPr>
              <a:t>GEM/</a:t>
            </a:r>
            <a:r>
              <a:rPr lang="en-US" altLang="zh-CN" sz="1800" dirty="0" err="1">
                <a:solidFill>
                  <a:srgbClr val="0036FA"/>
                </a:solidFill>
                <a:latin typeface="+mj-lt"/>
                <a:ea typeface="华文楷体" panose="02010600040101010101" pitchFamily="2" charset="-122"/>
                <a:cs typeface="Times New Roman" panose="02020603050405020304" pitchFamily="18" charset="0"/>
              </a:rPr>
              <a:t>MicroMegas</a:t>
            </a:r>
            <a:r>
              <a:rPr lang="en-US" altLang="zh-CN" sz="1800" dirty="0">
                <a:solidFill>
                  <a:srgbClr val="0036FA"/>
                </a:solidFill>
                <a:latin typeface="+mj-lt"/>
                <a:ea typeface="华文楷体" panose="02010600040101010101" pitchFamily="2" charset="-122"/>
                <a:cs typeface="Times New Roman" panose="02020603050405020304" pitchFamily="18" charset="0"/>
              </a:rPr>
              <a:t>/ </a:t>
            </a:r>
            <a:r>
              <a:rPr lang="en-US" altLang="zh-CN" sz="1800" dirty="0" err="1">
                <a:solidFill>
                  <a:srgbClr val="0036FA"/>
                </a:solidFill>
                <a:latin typeface="+mj-lt"/>
                <a:ea typeface="华文楷体" panose="02010600040101010101" pitchFamily="2" charset="-122"/>
                <a:cs typeface="Times New Roman" panose="02020603050405020304" pitchFamily="18" charset="0"/>
              </a:rPr>
              <a:t>uRWELL</a:t>
            </a:r>
            <a:r>
              <a:rPr lang="en-US" sz="1800" dirty="0">
                <a:solidFill>
                  <a:srgbClr val="0036FA"/>
                </a:solidFill>
                <a:latin typeface="+mj-lt"/>
                <a:ea typeface="华文楷体" panose="02010600040101010101" pitchFamily="2" charset="-122"/>
                <a:cs typeface="Times New Roman" panose="02020603050405020304" pitchFamily="18" charset="0"/>
              </a:rPr>
              <a:t>) Technologies for inner tracking are testing.</a:t>
            </a:r>
          </a:p>
          <a:p>
            <a:pPr marL="742050" lvl="1">
              <a:lnSpc>
                <a:spcPct val="130000"/>
              </a:lnSpc>
              <a:buFont typeface="Wingdings" panose="05000000000000000000" pitchFamily="2" charset="2"/>
              <a:buChar char="p"/>
            </a:pPr>
            <a:r>
              <a:rPr lang="en-US" sz="1800" dirty="0">
                <a:solidFill>
                  <a:srgbClr val="0036FA"/>
                </a:solidFill>
                <a:latin typeface="+mj-lt"/>
                <a:ea typeface="华文楷体" panose="02010600040101010101" pitchFamily="2" charset="-122"/>
                <a:cs typeface="Times New Roman" panose="02020603050405020304" pitchFamily="18" charset="0"/>
              </a:rPr>
              <a:t>PID: RICH/DIRC for Barrel and DIRC-like TOF for </a:t>
            </a:r>
            <a:r>
              <a:rPr lang="en-US" sz="1800" dirty="0" err="1">
                <a:solidFill>
                  <a:srgbClr val="0036FA"/>
                </a:solidFill>
                <a:latin typeface="+mj-lt"/>
                <a:ea typeface="华文楷体" panose="02010600040101010101" pitchFamily="2" charset="-122"/>
                <a:cs typeface="Times New Roman" panose="02020603050405020304" pitchFamily="18" charset="0"/>
              </a:rPr>
              <a:t>EndCap</a:t>
            </a:r>
            <a:endParaRPr lang="en-US" sz="1800" dirty="0">
              <a:solidFill>
                <a:srgbClr val="0036FA"/>
              </a:solidFill>
              <a:latin typeface="+mj-lt"/>
              <a:ea typeface="华文楷体" panose="02010600040101010101" pitchFamily="2" charset="-122"/>
              <a:cs typeface="Times New Roman" panose="02020603050405020304" pitchFamily="18" charset="0"/>
            </a:endParaRPr>
          </a:p>
          <a:p>
            <a:pPr marL="742050" lvl="1">
              <a:lnSpc>
                <a:spcPct val="130000"/>
              </a:lnSpc>
              <a:buFont typeface="Wingdings" panose="05000000000000000000" pitchFamily="2" charset="2"/>
              <a:buChar char="p"/>
            </a:pPr>
            <a:r>
              <a:rPr lang="en-US" sz="1800" dirty="0">
                <a:solidFill>
                  <a:srgbClr val="0036FA"/>
                </a:solidFill>
                <a:latin typeface="+mj-lt"/>
                <a:ea typeface="华文楷体" panose="02010600040101010101" pitchFamily="2" charset="-122"/>
                <a:cs typeface="Times New Roman" panose="02020603050405020304" pitchFamily="18" charset="0"/>
              </a:rPr>
              <a:t>EMC: </a:t>
            </a:r>
            <a:r>
              <a:rPr lang="en-US" sz="1800" dirty="0" err="1">
                <a:solidFill>
                  <a:srgbClr val="0036FA"/>
                </a:solidFill>
                <a:latin typeface="+mj-lt"/>
                <a:ea typeface="华文楷体" panose="02010600040101010101" pitchFamily="2" charset="-122"/>
                <a:cs typeface="Times New Roman" panose="02020603050405020304" pitchFamily="18" charset="0"/>
              </a:rPr>
              <a:t>CsI</a:t>
            </a:r>
            <a:r>
              <a:rPr lang="en-US" sz="1800" dirty="0">
                <a:solidFill>
                  <a:srgbClr val="0036FA"/>
                </a:solidFill>
                <a:latin typeface="+mj-lt"/>
                <a:ea typeface="华文楷体" panose="02010600040101010101" pitchFamily="2" charset="-122"/>
                <a:cs typeface="Times New Roman" panose="02020603050405020304" pitchFamily="18" charset="0"/>
              </a:rPr>
              <a:t>(T</a:t>
            </a:r>
            <a:r>
              <a:rPr lang="en-US" altLang="zh-CN" sz="1800" dirty="0">
                <a:solidFill>
                  <a:srgbClr val="0036FA"/>
                </a:solidFill>
                <a:latin typeface="+mj-lt"/>
                <a:ea typeface="华文楷体" panose="02010600040101010101" pitchFamily="2" charset="-122"/>
                <a:cs typeface="Times New Roman" panose="02020603050405020304" pitchFamily="18" charset="0"/>
              </a:rPr>
              <a:t>l), </a:t>
            </a:r>
            <a:r>
              <a:rPr lang="en-US" altLang="zh-CN" sz="1800" dirty="0" err="1">
                <a:solidFill>
                  <a:srgbClr val="0036FA"/>
                </a:solidFill>
                <a:latin typeface="+mj-lt"/>
                <a:ea typeface="华文楷体" panose="02010600040101010101" pitchFamily="2" charset="-122"/>
                <a:cs typeface="Times New Roman" panose="02020603050405020304" pitchFamily="18" charset="0"/>
              </a:rPr>
              <a:t>CsI</a:t>
            </a:r>
            <a:r>
              <a:rPr lang="en-US" altLang="zh-CN" sz="1800" dirty="0">
                <a:solidFill>
                  <a:srgbClr val="0036FA"/>
                </a:solidFill>
                <a:latin typeface="+mj-lt"/>
                <a:ea typeface="华文楷体" panose="02010600040101010101" pitchFamily="2" charset="-122"/>
                <a:cs typeface="Times New Roman" panose="02020603050405020304" pitchFamily="18" charset="0"/>
              </a:rPr>
              <a:t>, BSO, PbWO4, LYSO </a:t>
            </a:r>
          </a:p>
          <a:p>
            <a:pPr marL="742050" lvl="1">
              <a:lnSpc>
                <a:spcPct val="130000"/>
              </a:lnSpc>
              <a:buFont typeface="Wingdings" panose="05000000000000000000" pitchFamily="2" charset="2"/>
              <a:buChar char="p"/>
            </a:pPr>
            <a:r>
              <a:rPr lang="en-US" sz="1800" dirty="0">
                <a:solidFill>
                  <a:srgbClr val="0036FA"/>
                </a:solidFill>
                <a:latin typeface="+mj-lt"/>
                <a:ea typeface="华文楷体" panose="02010600040101010101" pitchFamily="2" charset="-122"/>
                <a:cs typeface="Times New Roman" panose="02020603050405020304" pitchFamily="18" charset="0"/>
              </a:rPr>
              <a:t>Muon Counter with precise timing (</a:t>
            </a:r>
            <a:r>
              <a:rPr lang="en-US" sz="1800" dirty="0">
                <a:solidFill>
                  <a:srgbClr val="0036FA"/>
                </a:solidFill>
                <a:latin typeface="+mj-lt"/>
                <a:ea typeface="华文楷体" panose="02010600040101010101" pitchFamily="2" charset="-122"/>
                <a:cs typeface="Times New Roman" panose="02020603050405020304" pitchFamily="18" charset="0"/>
                <a:sym typeface="Symbol" panose="05050102010706020507" pitchFamily="18" charset="2"/>
              </a:rPr>
              <a:t></a:t>
            </a:r>
            <a:r>
              <a:rPr lang="en-US" sz="1800" baseline="-25000" dirty="0">
                <a:solidFill>
                  <a:srgbClr val="0036FA"/>
                </a:solidFill>
                <a:latin typeface="+mj-lt"/>
                <a:ea typeface="华文楷体" panose="02010600040101010101" pitchFamily="2" charset="-122"/>
                <a:cs typeface="Times New Roman" panose="02020603050405020304" pitchFamily="18" charset="0"/>
                <a:sym typeface="Symbol" panose="05050102010706020507" pitchFamily="18" charset="2"/>
              </a:rPr>
              <a:t>T</a:t>
            </a:r>
            <a:r>
              <a:rPr lang="en-US" sz="1800" dirty="0">
                <a:solidFill>
                  <a:srgbClr val="0036FA"/>
                </a:solidFill>
                <a:latin typeface="+mj-lt"/>
                <a:ea typeface="华文楷体" panose="02010600040101010101" pitchFamily="2" charset="-122"/>
                <a:cs typeface="Times New Roman" panose="02020603050405020304" pitchFamily="18" charset="0"/>
              </a:rPr>
              <a:t>&lt;80 </a:t>
            </a:r>
            <a:r>
              <a:rPr lang="en-US" sz="1800" dirty="0" err="1">
                <a:solidFill>
                  <a:srgbClr val="0036FA"/>
                </a:solidFill>
                <a:latin typeface="+mj-lt"/>
                <a:ea typeface="华文楷体" panose="02010600040101010101" pitchFamily="2" charset="-122"/>
                <a:cs typeface="Times New Roman" panose="02020603050405020304" pitchFamily="18" charset="0"/>
              </a:rPr>
              <a:t>ps</a:t>
            </a:r>
            <a:r>
              <a:rPr lang="en-US" sz="1800" dirty="0">
                <a:solidFill>
                  <a:srgbClr val="0036FA"/>
                </a:solidFill>
                <a:latin typeface="+mj-lt"/>
                <a:ea typeface="华文楷体" panose="02010600040101010101" pitchFamily="2" charset="-122"/>
                <a:cs typeface="Times New Roman" panose="02020603050405020304" pitchFamily="18" charset="0"/>
              </a:rPr>
              <a:t>, Space reolution~0.6 mm)</a:t>
            </a:r>
          </a:p>
          <a:p>
            <a:pPr marL="342000" indent="-342900">
              <a:lnSpc>
                <a:spcPts val="3640"/>
              </a:lnSpc>
              <a:buFont typeface="Wingdings" panose="05000000000000000000" pitchFamily="2" charset="2"/>
              <a:buChar char="p"/>
            </a:pPr>
            <a:endParaRPr lang="en-US" sz="2200" dirty="0">
              <a:solidFill>
                <a:srgbClr val="FF0000"/>
              </a:solidFill>
              <a:latin typeface="+mj-lt"/>
              <a:ea typeface="华文楷体"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979776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4">
            <a:extLst>
              <a:ext uri="{FF2B5EF4-FFF2-40B4-BE49-F238E27FC236}">
                <a16:creationId xmlns:a16="http://schemas.microsoft.com/office/drawing/2014/main" id="{86468639-BBAA-4A41-A22A-D078AB6CB2BE}"/>
              </a:ext>
            </a:extLst>
          </p:cNvPr>
          <p:cNvGrpSpPr>
            <a:grpSpLocks/>
          </p:cNvGrpSpPr>
          <p:nvPr/>
        </p:nvGrpSpPr>
        <p:grpSpPr bwMode="auto">
          <a:xfrm>
            <a:off x="6657523" y="4014243"/>
            <a:ext cx="2029277" cy="1588621"/>
            <a:chOff x="6300" y="10956"/>
            <a:chExt cx="3960" cy="3276"/>
          </a:xfrm>
        </p:grpSpPr>
        <p:pic>
          <p:nvPicPr>
            <p:cNvPr id="12" name="Picture 5" descr="chamber-mdc">
              <a:extLst>
                <a:ext uri="{FF2B5EF4-FFF2-40B4-BE49-F238E27FC236}">
                  <a16:creationId xmlns:a16="http://schemas.microsoft.com/office/drawing/2014/main" id="{A7726D62-6501-5A48-8A68-E8B9C1EAE46C}"/>
                </a:ext>
              </a:extLst>
            </p:cNvPr>
            <p:cNvPicPr>
              <a:picLocks noChangeAspect="1" noChangeArrowheads="1"/>
            </p:cNvPicPr>
            <p:nvPr/>
          </p:nvPicPr>
          <p:blipFill>
            <a:blip r:embed="rId2" cstate="print"/>
            <a:srcRect/>
            <a:stretch>
              <a:fillRect/>
            </a:stretch>
          </p:blipFill>
          <p:spPr bwMode="auto">
            <a:xfrm>
              <a:off x="6300" y="10956"/>
              <a:ext cx="3777" cy="2975"/>
            </a:xfrm>
            <a:prstGeom prst="rect">
              <a:avLst/>
            </a:prstGeom>
            <a:noFill/>
            <a:ln w="9525">
              <a:noFill/>
              <a:miter lim="800000"/>
              <a:headEnd/>
              <a:tailEnd/>
            </a:ln>
          </p:spPr>
        </p:pic>
        <p:sp>
          <p:nvSpPr>
            <p:cNvPr id="13" name="Text Box 6">
              <a:extLst>
                <a:ext uri="{FF2B5EF4-FFF2-40B4-BE49-F238E27FC236}">
                  <a16:creationId xmlns:a16="http://schemas.microsoft.com/office/drawing/2014/main" id="{B9476990-5D5F-B94E-B439-9AD6CA8D5E47}"/>
                </a:ext>
              </a:extLst>
            </p:cNvPr>
            <p:cNvSpPr txBox="1">
              <a:spLocks noChangeArrowheads="1"/>
            </p:cNvSpPr>
            <p:nvPr/>
          </p:nvSpPr>
          <p:spPr bwMode="auto">
            <a:xfrm>
              <a:off x="6300" y="13764"/>
              <a:ext cx="3960" cy="468"/>
            </a:xfrm>
            <a:prstGeom prst="rect">
              <a:avLst/>
            </a:prstGeom>
            <a:solidFill>
              <a:srgbClr val="FFFFFF"/>
            </a:solidFill>
            <a:ln w="9525">
              <a:noFill/>
              <a:miter lim="800000"/>
              <a:headEnd/>
              <a:tailEnd/>
            </a:ln>
          </p:spPr>
          <p:txBody>
            <a:bodyPr/>
            <a:lstStyle/>
            <a:p>
              <a:pPr algn="just" eaLnBrk="0" hangingPunct="0"/>
              <a:endParaRPr kumimoji="0" lang="zh-CN" altLang="zh-CN" sz="1000" b="0">
                <a:cs typeface="Arial" charset="0"/>
              </a:endParaRPr>
            </a:p>
          </p:txBody>
        </p:sp>
      </p:grpSp>
      <p:sp>
        <p:nvSpPr>
          <p:cNvPr id="2" name="标题 1"/>
          <p:cNvSpPr>
            <a:spLocks noGrp="1"/>
          </p:cNvSpPr>
          <p:nvPr>
            <p:ph type="title"/>
          </p:nvPr>
        </p:nvSpPr>
        <p:spPr>
          <a:xfrm>
            <a:off x="568960" y="70598"/>
            <a:ext cx="7640320" cy="714850"/>
          </a:xfrm>
        </p:spPr>
        <p:txBody>
          <a:bodyPr>
            <a:normAutofit/>
          </a:bodyPr>
          <a:lstStyle/>
          <a:p>
            <a:r>
              <a:rPr lang="en-US" altLang="zh-CN" sz="3600" dirty="0" smtClean="0"/>
              <a:t>Detector requirements &amp; Baseline </a:t>
            </a:r>
            <a:endParaRPr lang="zh-CN" altLang="en-US" sz="3600" dirty="0"/>
          </a:p>
        </p:txBody>
      </p:sp>
      <p:sp>
        <p:nvSpPr>
          <p:cNvPr id="3" name="内容占位符 2"/>
          <p:cNvSpPr>
            <a:spLocks noGrp="1"/>
          </p:cNvSpPr>
          <p:nvPr>
            <p:ph idx="1"/>
          </p:nvPr>
        </p:nvSpPr>
        <p:spPr>
          <a:xfrm>
            <a:off x="426720" y="924562"/>
            <a:ext cx="8056880" cy="5255554"/>
          </a:xfrm>
        </p:spPr>
        <p:txBody>
          <a:bodyPr>
            <a:normAutofit fontScale="85000" lnSpcReduction="10000"/>
          </a:bodyPr>
          <a:lstStyle/>
          <a:p>
            <a:pPr>
              <a:lnSpc>
                <a:spcPct val="140000"/>
              </a:lnSpc>
            </a:pPr>
            <a:r>
              <a:rPr lang="en-US" altLang="zh-CN" sz="2400" dirty="0" err="1" smtClean="0">
                <a:solidFill>
                  <a:srgbClr val="0036FA"/>
                </a:solidFill>
                <a:latin typeface="+mj-lt"/>
              </a:rPr>
              <a:t>Vertexing</a:t>
            </a:r>
            <a:r>
              <a:rPr lang="en-US" altLang="zh-CN" sz="2400" dirty="0" smtClean="0">
                <a:solidFill>
                  <a:srgbClr val="0036FA"/>
                </a:solidFill>
                <a:latin typeface="+mj-lt"/>
              </a:rPr>
              <a:t> :</a:t>
            </a:r>
            <a:r>
              <a:rPr lang="en-US" altLang="zh-CN" sz="2400" dirty="0" smtClean="0">
                <a:latin typeface="+mj-lt"/>
              </a:rPr>
              <a:t> </a:t>
            </a:r>
          </a:p>
          <a:p>
            <a:pPr marL="702000">
              <a:lnSpc>
                <a:spcPct val="140000"/>
              </a:lnSpc>
              <a:buFont typeface="Symbol" panose="05050102010706020507" pitchFamily="18" charset="2"/>
              <a:buChar char="-"/>
            </a:pPr>
            <a:r>
              <a:rPr lang="en-US" altLang="zh-CN" sz="2200" b="0" dirty="0">
                <a:latin typeface="+mj-lt"/>
              </a:rPr>
              <a:t>N</a:t>
            </a:r>
            <a:r>
              <a:rPr lang="en-US" altLang="zh-CN" sz="2200" b="0" dirty="0" smtClean="0">
                <a:latin typeface="+mj-lt"/>
              </a:rPr>
              <a:t>ot very critical </a:t>
            </a:r>
          </a:p>
          <a:p>
            <a:pPr marL="702000">
              <a:lnSpc>
                <a:spcPct val="140000"/>
              </a:lnSpc>
              <a:buFont typeface="Symbol" panose="05050102010706020507" pitchFamily="18" charset="2"/>
              <a:buChar char="-"/>
            </a:pPr>
            <a:r>
              <a:rPr lang="en-US" altLang="zh-CN" sz="2200" b="0" dirty="0" smtClean="0">
                <a:latin typeface="+mj-lt"/>
              </a:rPr>
              <a:t>But to </a:t>
            </a:r>
            <a:r>
              <a:rPr lang="en-US" altLang="zh-CN" sz="2200" b="0" dirty="0" smtClean="0">
                <a:solidFill>
                  <a:srgbClr val="FF0000"/>
                </a:solidFill>
                <a:latin typeface="+mj-lt"/>
              </a:rPr>
              <a:t>combine</a:t>
            </a:r>
            <a:r>
              <a:rPr lang="en-US" altLang="zh-CN" sz="2200" b="0" dirty="0" smtClean="0">
                <a:latin typeface="+mj-lt"/>
              </a:rPr>
              <a:t> with a central tracker to improve the tracking efficiency for low momentum track and resolution</a:t>
            </a:r>
          </a:p>
          <a:p>
            <a:pPr marL="702000">
              <a:lnSpc>
                <a:spcPct val="140000"/>
              </a:lnSpc>
              <a:buFont typeface="Symbol" panose="05050102010706020507" pitchFamily="18" charset="2"/>
              <a:buChar char="-"/>
            </a:pPr>
            <a:r>
              <a:rPr lang="en-US" altLang="zh-CN" sz="2200" b="0" dirty="0" smtClean="0">
                <a:latin typeface="+mj-lt"/>
              </a:rPr>
              <a:t>Special design to cope with the </a:t>
            </a:r>
            <a:r>
              <a:rPr lang="en-US" altLang="zh-CN" sz="2200" b="0" dirty="0" smtClean="0">
                <a:solidFill>
                  <a:srgbClr val="FF0000"/>
                </a:solidFill>
                <a:latin typeface="+mj-lt"/>
              </a:rPr>
              <a:t>large radiation </a:t>
            </a:r>
            <a:r>
              <a:rPr lang="en-US" altLang="zh-CN" sz="2200" b="0" dirty="0" smtClean="0">
                <a:latin typeface="+mj-lt"/>
              </a:rPr>
              <a:t>close to IP</a:t>
            </a:r>
          </a:p>
          <a:p>
            <a:pPr marL="702000">
              <a:lnSpc>
                <a:spcPct val="140000"/>
              </a:lnSpc>
              <a:buFont typeface="Symbol" panose="05050102010706020507" pitchFamily="18" charset="2"/>
              <a:buChar char="-"/>
            </a:pPr>
            <a:r>
              <a:rPr lang="en-US" altLang="zh-CN" sz="2200" b="0" dirty="0" smtClean="0">
                <a:latin typeface="+mj-lt"/>
              </a:rPr>
              <a:t>Technologies </a:t>
            </a:r>
            <a:r>
              <a:rPr lang="en-US" altLang="zh-CN" sz="2200" b="0" dirty="0" smtClean="0">
                <a:solidFill>
                  <a:srgbClr val="FF0000"/>
                </a:solidFill>
                <a:latin typeface="+mj-lt"/>
              </a:rPr>
              <a:t>options</a:t>
            </a:r>
            <a:r>
              <a:rPr lang="en-US" altLang="zh-CN" sz="2200" b="0" dirty="0" smtClean="0">
                <a:latin typeface="+mj-lt"/>
              </a:rPr>
              <a:t> : </a:t>
            </a:r>
          </a:p>
          <a:p>
            <a:pPr marL="1062000">
              <a:lnSpc>
                <a:spcPct val="140000"/>
              </a:lnSpc>
              <a:buFont typeface="Wingdings" panose="05000000000000000000" pitchFamily="2" charset="2"/>
              <a:buChar char="ü"/>
            </a:pPr>
            <a:r>
              <a:rPr lang="en-US" altLang="zh-CN" sz="2200" b="0" dirty="0" smtClean="0">
                <a:latin typeface="+mj-lt"/>
              </a:rPr>
              <a:t>A Low mass </a:t>
            </a:r>
            <a:r>
              <a:rPr lang="en-US" altLang="zh-CN" sz="2200" b="0" dirty="0" smtClean="0">
                <a:solidFill>
                  <a:srgbClr val="0036FA"/>
                </a:solidFill>
                <a:latin typeface="+mj-lt"/>
              </a:rPr>
              <a:t>silicon</a:t>
            </a:r>
            <a:r>
              <a:rPr lang="en-US" altLang="zh-CN" sz="2200" b="0" dirty="0" smtClean="0">
                <a:latin typeface="+mj-lt"/>
              </a:rPr>
              <a:t> detectors : DEPFET, MAPS …</a:t>
            </a:r>
          </a:p>
          <a:p>
            <a:pPr marL="1062000">
              <a:lnSpc>
                <a:spcPct val="140000"/>
              </a:lnSpc>
              <a:buFont typeface="Wingdings" panose="05000000000000000000" pitchFamily="2" charset="2"/>
              <a:buChar char="ü"/>
            </a:pPr>
            <a:r>
              <a:rPr lang="en-US" altLang="zh-CN" sz="2200" b="0" dirty="0" smtClean="0">
                <a:solidFill>
                  <a:srgbClr val="0036FA"/>
                </a:solidFill>
                <a:latin typeface="+mj-lt"/>
              </a:rPr>
              <a:t>MPGD</a:t>
            </a:r>
            <a:r>
              <a:rPr lang="en-US" altLang="zh-CN" sz="2200" b="0" dirty="0" smtClean="0">
                <a:latin typeface="+mj-lt"/>
              </a:rPr>
              <a:t> : Cylindrical GEM/</a:t>
            </a:r>
            <a:r>
              <a:rPr lang="en-US" altLang="zh-CN" sz="2200" b="0" dirty="0" err="1" smtClean="0">
                <a:latin typeface="+mj-lt"/>
              </a:rPr>
              <a:t>MicroMegas</a:t>
            </a:r>
            <a:r>
              <a:rPr lang="en-US" altLang="zh-CN" sz="2200" b="0" dirty="0" smtClean="0">
                <a:latin typeface="+mj-lt"/>
              </a:rPr>
              <a:t>/</a:t>
            </a:r>
            <a:r>
              <a:rPr lang="en-US" altLang="zh-CN" sz="2200" b="0" dirty="0" err="1" smtClean="0">
                <a:latin typeface="+mj-lt"/>
              </a:rPr>
              <a:t>Urwell</a:t>
            </a:r>
            <a:r>
              <a:rPr lang="en-US" altLang="zh-CN" sz="2200" b="0" dirty="0" smtClean="0">
                <a:latin typeface="+mj-lt"/>
              </a:rPr>
              <a:t> </a:t>
            </a:r>
          </a:p>
          <a:p>
            <a:pPr marL="0" indent="0">
              <a:lnSpc>
                <a:spcPct val="140000"/>
              </a:lnSpc>
              <a:buNone/>
            </a:pPr>
            <a:endParaRPr lang="en-US" altLang="zh-CN" sz="2400" dirty="0" smtClean="0">
              <a:latin typeface="+mj-lt"/>
            </a:endParaRPr>
          </a:p>
          <a:p>
            <a:pPr>
              <a:lnSpc>
                <a:spcPct val="140000"/>
              </a:lnSpc>
            </a:pPr>
            <a:r>
              <a:rPr lang="en-US" altLang="zh-CN" sz="2400" dirty="0" smtClean="0">
                <a:solidFill>
                  <a:srgbClr val="0036FA"/>
                </a:solidFill>
              </a:rPr>
              <a:t>Central tracking : </a:t>
            </a:r>
          </a:p>
          <a:p>
            <a:pPr marL="702000">
              <a:lnSpc>
                <a:spcPct val="140000"/>
              </a:lnSpc>
              <a:buFontTx/>
              <a:buChar char="̶"/>
            </a:pPr>
            <a:r>
              <a:rPr lang="en-US" altLang="zh-CN" sz="2000" b="0" dirty="0" smtClean="0"/>
              <a:t>large </a:t>
            </a:r>
            <a:r>
              <a:rPr lang="en-US" altLang="zh-CN" sz="2000" b="0" dirty="0" smtClean="0">
                <a:solidFill>
                  <a:srgbClr val="FF0000"/>
                </a:solidFill>
              </a:rPr>
              <a:t>acceptance</a:t>
            </a:r>
            <a:r>
              <a:rPr lang="en-US" altLang="zh-CN" sz="2000" b="0" dirty="0" smtClean="0"/>
              <a:t>, low </a:t>
            </a:r>
            <a:r>
              <a:rPr lang="en-US" altLang="zh-CN" sz="2000" b="0" dirty="0" smtClean="0">
                <a:solidFill>
                  <a:srgbClr val="FF0000"/>
                </a:solidFill>
              </a:rPr>
              <a:t>mass</a:t>
            </a:r>
            <a:r>
              <a:rPr lang="en-US" altLang="zh-CN" sz="2000" b="0" dirty="0" smtClean="0"/>
              <a:t>, high </a:t>
            </a:r>
            <a:r>
              <a:rPr lang="en-US" altLang="zh-CN" sz="2000" b="0" dirty="0" smtClean="0">
                <a:solidFill>
                  <a:srgbClr val="FF0000"/>
                </a:solidFill>
              </a:rPr>
              <a:t>efficiency</a:t>
            </a:r>
            <a:r>
              <a:rPr lang="en-US" altLang="zh-CN" sz="2000" b="0" dirty="0" smtClean="0"/>
              <a:t> and high </a:t>
            </a:r>
            <a:r>
              <a:rPr lang="en-US" altLang="zh-CN" sz="2000" b="0" dirty="0" smtClean="0">
                <a:solidFill>
                  <a:srgbClr val="FF0000"/>
                </a:solidFill>
              </a:rPr>
              <a:t>resolution</a:t>
            </a:r>
          </a:p>
          <a:p>
            <a:pPr marL="702000">
              <a:lnSpc>
                <a:spcPct val="140000"/>
              </a:lnSpc>
              <a:buFontTx/>
              <a:buChar char="̶"/>
            </a:pPr>
            <a:r>
              <a:rPr lang="en-US" altLang="zh-CN" sz="2000" b="0" dirty="0" smtClean="0"/>
              <a:t>A </a:t>
            </a:r>
            <a:r>
              <a:rPr lang="en-US" altLang="zh-CN" sz="2000" b="0" dirty="0" smtClean="0">
                <a:solidFill>
                  <a:srgbClr val="FF0000"/>
                </a:solidFill>
              </a:rPr>
              <a:t>low mass </a:t>
            </a:r>
            <a:r>
              <a:rPr lang="en-US" altLang="zh-CN" sz="2000" b="0" dirty="0" smtClean="0"/>
              <a:t>drift chamber with </a:t>
            </a:r>
            <a:r>
              <a:rPr lang="en-US" altLang="zh-CN" sz="2000" b="0" dirty="0" smtClean="0">
                <a:solidFill>
                  <a:srgbClr val="FF0000"/>
                </a:solidFill>
              </a:rPr>
              <a:t>smaller cell </a:t>
            </a:r>
            <a:r>
              <a:rPr lang="en-US" altLang="zh-CN" sz="2000" b="0" dirty="0" smtClean="0"/>
              <a:t>size </a:t>
            </a:r>
            <a:r>
              <a:rPr lang="en-US" altLang="zh-CN" sz="2000" b="0" dirty="0" smtClean="0">
                <a:solidFill>
                  <a:srgbClr val="FF0000"/>
                </a:solidFill>
              </a:rPr>
              <a:t>and lighter </a:t>
            </a:r>
            <a:r>
              <a:rPr lang="en-US" altLang="zh-CN" sz="2000" b="0" dirty="0" smtClean="0"/>
              <a:t>working gas</a:t>
            </a:r>
          </a:p>
          <a:p>
            <a:pPr>
              <a:buFontTx/>
              <a:buChar char="-"/>
            </a:pPr>
            <a:endParaRPr lang="en-US" altLang="zh-CN" sz="2400" dirty="0" smtClean="0"/>
          </a:p>
          <a:p>
            <a:endParaRPr lang="zh-CN" altLang="en-US" sz="2200" dirty="0"/>
          </a:p>
        </p:txBody>
      </p:sp>
      <p:sp>
        <p:nvSpPr>
          <p:cNvPr id="4" name="日期占位符 3"/>
          <p:cNvSpPr>
            <a:spLocks noGrp="1"/>
          </p:cNvSpPr>
          <p:nvPr>
            <p:ph type="dt" sz="half" idx="10"/>
          </p:nvPr>
        </p:nvSpPr>
        <p:spPr/>
        <p:txBody>
          <a:bodyPr/>
          <a:lstStyle/>
          <a:p>
            <a:fld id="{7EB358BC-F8A2-46C3-AEFD-FF693F379591}"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17</a:t>
            </a:fld>
            <a:endParaRPr lang="en-US" dirty="0"/>
          </a:p>
        </p:txBody>
      </p:sp>
      <p:pic>
        <p:nvPicPr>
          <p:cNvPr id="8" name="图片 7"/>
          <p:cNvPicPr>
            <a:picLocks noChangeAspect="1"/>
          </p:cNvPicPr>
          <p:nvPr/>
        </p:nvPicPr>
        <p:blipFill>
          <a:blip r:embed="rId3"/>
          <a:stretch>
            <a:fillRect/>
          </a:stretch>
        </p:blipFill>
        <p:spPr>
          <a:xfrm>
            <a:off x="4602997" y="961682"/>
            <a:ext cx="1416803" cy="863952"/>
          </a:xfrm>
          <a:prstGeom prst="rect">
            <a:avLst/>
          </a:prstGeom>
        </p:spPr>
      </p:pic>
      <p:pic>
        <p:nvPicPr>
          <p:cNvPr id="9" name="图片 8"/>
          <p:cNvPicPr>
            <a:picLocks noChangeAspect="1"/>
          </p:cNvPicPr>
          <p:nvPr/>
        </p:nvPicPr>
        <p:blipFill>
          <a:blip r:embed="rId4" cstate="print"/>
          <a:srcRect/>
          <a:stretch>
            <a:fillRect/>
          </a:stretch>
        </p:blipFill>
        <p:spPr bwMode="auto">
          <a:xfrm>
            <a:off x="3203460" y="961682"/>
            <a:ext cx="1368540" cy="906570"/>
          </a:xfrm>
          <a:prstGeom prst="rect">
            <a:avLst/>
          </a:prstGeom>
          <a:noFill/>
          <a:ln w="9525">
            <a:noFill/>
            <a:miter lim="800000"/>
            <a:headEnd/>
            <a:tailEnd/>
          </a:ln>
        </p:spPr>
      </p:pic>
      <p:pic>
        <p:nvPicPr>
          <p:cNvPr id="10" name="图片 4">
            <a:extLst>
              <a:ext uri="{FF2B5EF4-FFF2-40B4-BE49-F238E27FC236}">
                <a16:creationId xmlns:a16="http://schemas.microsoft.com/office/drawing/2014/main" id="{0CE7F55A-9319-CF4C-A118-F59C545D29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161" y="907140"/>
            <a:ext cx="1269371" cy="961112"/>
          </a:xfrm>
          <a:prstGeom prst="rect">
            <a:avLst/>
          </a:prstGeom>
        </p:spPr>
      </p:pic>
      <p:pic>
        <p:nvPicPr>
          <p:cNvPr id="14" name="图片 13"/>
          <p:cNvPicPr>
            <a:picLocks noChangeAspect="1"/>
          </p:cNvPicPr>
          <p:nvPr/>
        </p:nvPicPr>
        <p:blipFill>
          <a:blip r:embed="rId6"/>
          <a:stretch>
            <a:fillRect/>
          </a:stretch>
        </p:blipFill>
        <p:spPr>
          <a:xfrm>
            <a:off x="6169226" y="902130"/>
            <a:ext cx="1353508" cy="923504"/>
          </a:xfrm>
          <a:prstGeom prst="rect">
            <a:avLst/>
          </a:prstGeom>
        </p:spPr>
      </p:pic>
    </p:spTree>
    <p:extLst>
      <p:ext uri="{BB962C8B-B14F-4D97-AF65-F5344CB8AC3E}">
        <p14:creationId xmlns:p14="http://schemas.microsoft.com/office/powerpoint/2010/main" val="28976253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8960" y="70598"/>
            <a:ext cx="7640320" cy="714850"/>
          </a:xfrm>
        </p:spPr>
        <p:txBody>
          <a:bodyPr>
            <a:normAutofit/>
          </a:bodyPr>
          <a:lstStyle/>
          <a:p>
            <a:r>
              <a:rPr lang="en-US" altLang="zh-CN" sz="3600" dirty="0" smtClean="0"/>
              <a:t>Detector requirements &amp; Baseline </a:t>
            </a:r>
            <a:endParaRPr lang="zh-CN" altLang="en-US" sz="3600" dirty="0"/>
          </a:p>
        </p:txBody>
      </p:sp>
      <p:sp>
        <p:nvSpPr>
          <p:cNvPr id="3" name="内容占位符 2"/>
          <p:cNvSpPr>
            <a:spLocks noGrp="1"/>
          </p:cNvSpPr>
          <p:nvPr>
            <p:ph idx="1"/>
          </p:nvPr>
        </p:nvSpPr>
        <p:spPr>
          <a:xfrm>
            <a:off x="457200" y="877210"/>
            <a:ext cx="7990415" cy="5066395"/>
          </a:xfrm>
        </p:spPr>
        <p:txBody>
          <a:bodyPr>
            <a:normAutofit/>
          </a:bodyPr>
          <a:lstStyle/>
          <a:p>
            <a:pPr marL="342900" lvl="1" indent="-342900">
              <a:buFont typeface="Arial"/>
              <a:buChar char="•"/>
            </a:pPr>
            <a:r>
              <a:rPr lang="en-US" altLang="zh-CN" sz="2000" dirty="0" smtClean="0">
                <a:solidFill>
                  <a:srgbClr val="0036FA"/>
                </a:solidFill>
                <a:latin typeface="+mj-lt"/>
              </a:rPr>
              <a:t>PID  system :</a:t>
            </a:r>
          </a:p>
          <a:p>
            <a:pPr marL="702000" lvl="1" indent="-342900">
              <a:lnSpc>
                <a:spcPct val="130000"/>
              </a:lnSpc>
              <a:buFont typeface="Calibri" panose="020F0502020204030204" pitchFamily="34" charset="0"/>
              <a:buChar char="─"/>
            </a:pPr>
            <a:r>
              <a:rPr lang="en-US" altLang="zh-CN" sz="1900" b="0" dirty="0" smtClean="0">
                <a:latin typeface="+mj-lt"/>
                <a:sym typeface="Symbol"/>
              </a:rPr>
              <a:t>/K separation up to </a:t>
            </a:r>
            <a:r>
              <a:rPr lang="en-US" altLang="zh-CN" sz="1900" b="0" dirty="0" smtClean="0">
                <a:solidFill>
                  <a:srgbClr val="FF0000"/>
                </a:solidFill>
                <a:latin typeface="+mj-lt"/>
                <a:sym typeface="Symbol"/>
              </a:rPr>
              <a:t>2GeV</a:t>
            </a:r>
            <a:r>
              <a:rPr lang="en-US" altLang="zh-CN" sz="1900" b="0" dirty="0" smtClean="0">
                <a:latin typeface="+mj-lt"/>
                <a:sym typeface="Symbol"/>
              </a:rPr>
              <a:t>,  </a:t>
            </a:r>
            <a:r>
              <a:rPr lang="en-US" altLang="zh-CN" sz="1900" b="0" dirty="0" smtClean="0">
                <a:solidFill>
                  <a:srgbClr val="FF0000"/>
                </a:solidFill>
                <a:latin typeface="+mj-lt"/>
                <a:sym typeface="Symbol"/>
              </a:rPr>
              <a:t>compact</a:t>
            </a:r>
            <a:r>
              <a:rPr lang="en-US" altLang="zh-CN" sz="1900" b="0" dirty="0" smtClean="0">
                <a:latin typeface="+mj-lt"/>
                <a:sym typeface="Symbol"/>
              </a:rPr>
              <a:t> (&lt;20cm) and </a:t>
            </a:r>
            <a:r>
              <a:rPr lang="en-US" altLang="zh-CN" sz="1900" b="0" dirty="0" smtClean="0">
                <a:solidFill>
                  <a:srgbClr val="FF0000"/>
                </a:solidFill>
                <a:latin typeface="+mj-lt"/>
                <a:sym typeface="Symbol"/>
              </a:rPr>
              <a:t>low mass </a:t>
            </a:r>
            <a:r>
              <a:rPr lang="en-US" altLang="zh-CN" sz="1900" b="0" dirty="0" smtClean="0">
                <a:latin typeface="+mj-lt"/>
                <a:sym typeface="Symbol"/>
              </a:rPr>
              <a:t>(&lt;0.5X</a:t>
            </a:r>
            <a:r>
              <a:rPr lang="en-US" altLang="zh-CN" sz="1900" b="0" baseline="-25000" dirty="0" smtClean="0">
                <a:latin typeface="+mj-lt"/>
                <a:sym typeface="Symbol"/>
              </a:rPr>
              <a:t>0</a:t>
            </a:r>
            <a:r>
              <a:rPr lang="en-US" altLang="zh-CN" sz="1900" b="0" dirty="0" smtClean="0">
                <a:latin typeface="+mj-lt"/>
                <a:sym typeface="Symbol"/>
              </a:rPr>
              <a:t>)</a:t>
            </a:r>
          </a:p>
          <a:p>
            <a:pPr marL="702000" lvl="1" indent="-342900">
              <a:lnSpc>
                <a:spcPct val="130000"/>
              </a:lnSpc>
              <a:buFont typeface="Calibri" panose="020F0502020204030204" pitchFamily="34" charset="0"/>
              <a:buChar char="─"/>
            </a:pPr>
            <a:r>
              <a:rPr lang="en-US" altLang="zh-CN" sz="1900" b="0" dirty="0" smtClean="0">
                <a:solidFill>
                  <a:srgbClr val="FF0000"/>
                </a:solidFill>
                <a:latin typeface="+mj-lt"/>
                <a:sym typeface="Symbol"/>
              </a:rPr>
              <a:t>Cherenkov-based</a:t>
            </a:r>
            <a:r>
              <a:rPr lang="en-US" altLang="zh-CN" sz="1900" b="0" dirty="0" smtClean="0">
                <a:latin typeface="+mj-lt"/>
                <a:sym typeface="Symbol"/>
              </a:rPr>
              <a:t> technology is favorable for high momentum, and </a:t>
            </a:r>
            <a:r>
              <a:rPr lang="en-US" altLang="zh-CN" sz="1900" b="0" dirty="0" err="1" smtClean="0">
                <a:solidFill>
                  <a:srgbClr val="FF0000"/>
                </a:solidFill>
                <a:latin typeface="+mj-lt"/>
                <a:sym typeface="Symbol"/>
              </a:rPr>
              <a:t>dE</a:t>
            </a:r>
            <a:r>
              <a:rPr lang="en-US" altLang="zh-CN" sz="1900" b="0" dirty="0" smtClean="0">
                <a:solidFill>
                  <a:srgbClr val="FF0000"/>
                </a:solidFill>
                <a:latin typeface="+mj-lt"/>
                <a:sym typeface="Symbol"/>
              </a:rPr>
              <a:t>/dx </a:t>
            </a:r>
            <a:r>
              <a:rPr lang="en-US" altLang="zh-CN" sz="1900" b="0" dirty="0" smtClean="0">
                <a:latin typeface="+mj-lt"/>
                <a:sym typeface="Symbol"/>
              </a:rPr>
              <a:t>for the low momentum tracks</a:t>
            </a:r>
          </a:p>
          <a:p>
            <a:pPr marL="702000" lvl="1" indent="-342900">
              <a:lnSpc>
                <a:spcPct val="130000"/>
              </a:lnSpc>
              <a:buFont typeface="Calibri" panose="020F0502020204030204" pitchFamily="34" charset="0"/>
              <a:buChar char="─"/>
            </a:pPr>
            <a:r>
              <a:rPr lang="en-US" altLang="zh-CN" sz="1900" b="0" dirty="0" smtClean="0">
                <a:latin typeface="+mj-lt"/>
                <a:sym typeface="Symbol"/>
              </a:rPr>
              <a:t>Technology options : </a:t>
            </a:r>
            <a:r>
              <a:rPr lang="en-US" altLang="zh-CN" sz="1900" b="0" dirty="0" smtClean="0">
                <a:solidFill>
                  <a:srgbClr val="FF0000"/>
                </a:solidFill>
                <a:latin typeface="+mj-lt"/>
                <a:sym typeface="Symbol"/>
              </a:rPr>
              <a:t>RICH, DIRC-Like</a:t>
            </a:r>
          </a:p>
          <a:p>
            <a:pPr marL="1062000" lvl="1" indent="-342900">
              <a:lnSpc>
                <a:spcPct val="130000"/>
              </a:lnSpc>
              <a:buFont typeface="Wingdings" panose="05000000000000000000" pitchFamily="2" charset="2"/>
              <a:buChar char="ü"/>
            </a:pPr>
            <a:r>
              <a:rPr lang="en-US" altLang="zh-CN" sz="1900" b="0" dirty="0" smtClean="0">
                <a:latin typeface="+mj-lt"/>
                <a:sym typeface="Symbol"/>
              </a:rPr>
              <a:t>Baseline Design : </a:t>
            </a:r>
            <a:r>
              <a:rPr lang="en-US" altLang="zh-CN" sz="1900" b="0" dirty="0" smtClean="0">
                <a:solidFill>
                  <a:srgbClr val="FF0000"/>
                </a:solidFill>
                <a:latin typeface="+mj-lt"/>
                <a:sym typeface="Symbol"/>
              </a:rPr>
              <a:t>Proximity RICH</a:t>
            </a:r>
            <a:r>
              <a:rPr lang="en-US" altLang="zh-CN" sz="1900" b="0" dirty="0" smtClean="0">
                <a:latin typeface="+mj-lt"/>
                <a:sym typeface="Symbol"/>
              </a:rPr>
              <a:t>, similar to ALICE HMPID, but with </a:t>
            </a:r>
            <a:r>
              <a:rPr lang="en-US" altLang="zh-CN" sz="1900" b="0" dirty="0" err="1" smtClean="0">
                <a:solidFill>
                  <a:srgbClr val="FF0000"/>
                </a:solidFill>
                <a:latin typeface="+mj-lt"/>
                <a:sym typeface="Symbol"/>
              </a:rPr>
              <a:t>CsI</a:t>
            </a:r>
            <a:r>
              <a:rPr lang="en-US" altLang="zh-CN" sz="1900" b="0" dirty="0" smtClean="0">
                <a:solidFill>
                  <a:srgbClr val="FF0000"/>
                </a:solidFill>
                <a:latin typeface="+mj-lt"/>
                <a:sym typeface="Symbol"/>
              </a:rPr>
              <a:t>-coated MPGD readout</a:t>
            </a:r>
          </a:p>
          <a:p>
            <a:pPr marL="1062000" lvl="1" indent="-342900">
              <a:lnSpc>
                <a:spcPct val="130000"/>
              </a:lnSpc>
              <a:buFont typeface="Wingdings" panose="05000000000000000000" pitchFamily="2" charset="2"/>
              <a:buChar char="ü"/>
            </a:pPr>
            <a:r>
              <a:rPr lang="en-US" altLang="zh-CN" sz="1900" b="0" dirty="0" smtClean="0">
                <a:latin typeface="+mj-lt"/>
                <a:sym typeface="Symbol"/>
              </a:rPr>
              <a:t>Alternative Design : </a:t>
            </a:r>
            <a:r>
              <a:rPr lang="en-US" altLang="zh-CN" sz="1900" b="0" dirty="0" smtClean="0">
                <a:solidFill>
                  <a:srgbClr val="FF0000"/>
                </a:solidFill>
                <a:latin typeface="+mj-lt"/>
                <a:sym typeface="Symbol"/>
              </a:rPr>
              <a:t>Aerogel + Position Sensitive Photon Detector</a:t>
            </a:r>
            <a:r>
              <a:rPr lang="en-US" altLang="zh-CN" sz="1900" b="0" dirty="0" smtClean="0">
                <a:latin typeface="+mj-lt"/>
                <a:sym typeface="Symbol"/>
              </a:rPr>
              <a:t>, similar to BELLE-II ARICH </a:t>
            </a:r>
          </a:p>
          <a:p>
            <a:pPr marL="359100" lvl="1" indent="0">
              <a:lnSpc>
                <a:spcPct val="130000"/>
              </a:lnSpc>
              <a:buNone/>
            </a:pPr>
            <a:r>
              <a:rPr lang="en-US" altLang="zh-CN" sz="1900" b="0" dirty="0" smtClean="0">
                <a:solidFill>
                  <a:srgbClr val="FF0000"/>
                </a:solidFill>
                <a:latin typeface="+mj-lt"/>
                <a:sym typeface="Symbol"/>
              </a:rPr>
              <a:t> </a:t>
            </a:r>
          </a:p>
          <a:p>
            <a:pPr marL="359100" lvl="1" indent="0">
              <a:lnSpc>
                <a:spcPct val="130000"/>
              </a:lnSpc>
              <a:buNone/>
            </a:pPr>
            <a:endParaRPr lang="en-US" altLang="zh-CN" sz="2000" b="0" dirty="0" smtClean="0">
              <a:latin typeface="+mj-lt"/>
            </a:endParaRPr>
          </a:p>
        </p:txBody>
      </p:sp>
      <p:sp>
        <p:nvSpPr>
          <p:cNvPr id="4" name="日期占位符 3"/>
          <p:cNvSpPr>
            <a:spLocks noGrp="1"/>
          </p:cNvSpPr>
          <p:nvPr>
            <p:ph type="dt" sz="half" idx="10"/>
          </p:nvPr>
        </p:nvSpPr>
        <p:spPr/>
        <p:txBody>
          <a:bodyPr/>
          <a:lstStyle/>
          <a:p>
            <a:fld id="{1FE2855A-501C-4C16-A5F8-3BACFDC8D0AD}"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18</a:t>
            </a:fld>
            <a:endParaRPr lang="en-US" dirty="0"/>
          </a:p>
        </p:txBody>
      </p:sp>
      <p:grpSp>
        <p:nvGrpSpPr>
          <p:cNvPr id="7" name="组合 6"/>
          <p:cNvGrpSpPr/>
          <p:nvPr/>
        </p:nvGrpSpPr>
        <p:grpSpPr>
          <a:xfrm>
            <a:off x="972362" y="4636071"/>
            <a:ext cx="7067863" cy="1674336"/>
            <a:chOff x="239296" y="4526144"/>
            <a:chExt cx="8552172" cy="2142168"/>
          </a:xfrm>
        </p:grpSpPr>
        <p:pic>
          <p:nvPicPr>
            <p:cNvPr id="8" name="Picture 4" descr="http://alice-hmpid.web.cern.ch/alice-hmpid/detector/layout-col.gif"/>
            <p:cNvPicPr>
              <a:picLocks noChangeAspect="1" noChangeArrowheads="1"/>
            </p:cNvPicPr>
            <p:nvPr/>
          </p:nvPicPr>
          <p:blipFill>
            <a:blip r:embed="rId2" cstate="print"/>
            <a:srcRect/>
            <a:stretch>
              <a:fillRect/>
            </a:stretch>
          </p:blipFill>
          <p:spPr bwMode="auto">
            <a:xfrm>
              <a:off x="239296" y="4709763"/>
              <a:ext cx="2973016" cy="1958549"/>
            </a:xfrm>
            <a:prstGeom prst="rect">
              <a:avLst/>
            </a:prstGeom>
            <a:noFill/>
            <a:ln w="9525">
              <a:noFill/>
              <a:miter lim="800000"/>
              <a:headEnd/>
              <a:tailEnd/>
            </a:ln>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883493"/>
              <a:ext cx="2736304" cy="1784819"/>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pic>
        <p:pic>
          <p:nvPicPr>
            <p:cNvPr id="10" name="Image 12"/>
            <p:cNvPicPr/>
            <p:nvPr/>
          </p:nvPicPr>
          <p:blipFill>
            <a:blip r:embed="rId4"/>
            <a:stretch>
              <a:fillRect/>
            </a:stretch>
          </p:blipFill>
          <p:spPr>
            <a:xfrm>
              <a:off x="6372200" y="4797152"/>
              <a:ext cx="2376264" cy="1871160"/>
            </a:xfrm>
            <a:prstGeom prst="rect">
              <a:avLst/>
            </a:prstGeom>
          </p:spPr>
        </p:pic>
        <p:sp>
          <p:nvSpPr>
            <p:cNvPr id="11" name="TextBox 3">
              <a:extLst>
                <a:ext uri="{FF2B5EF4-FFF2-40B4-BE49-F238E27FC236}">
                  <a16:creationId xmlns:a16="http://schemas.microsoft.com/office/drawing/2014/main" id="{1F076731-C41E-4E4A-B120-41FA911FF6D9}"/>
                </a:ext>
              </a:extLst>
            </p:cNvPr>
            <p:cNvSpPr txBox="1"/>
            <p:nvPr/>
          </p:nvSpPr>
          <p:spPr>
            <a:xfrm>
              <a:off x="3758484" y="4526146"/>
              <a:ext cx="2067545" cy="577892"/>
            </a:xfrm>
            <a:prstGeom prst="rect">
              <a:avLst/>
            </a:prstGeom>
            <a:noFill/>
          </p:spPr>
          <p:txBody>
            <a:bodyPr wrap="square" rtlCol="0">
              <a:spAutoFit/>
            </a:bodyPr>
            <a:lstStyle/>
            <a:p>
              <a:r>
                <a:rPr lang="en-US" sz="1400" dirty="0" err="1">
                  <a:solidFill>
                    <a:srgbClr val="0036FA"/>
                  </a:solidFill>
                </a:rPr>
                <a:t>iTOP</a:t>
              </a:r>
              <a:r>
                <a:rPr lang="en-US" sz="1400" dirty="0">
                  <a:solidFill>
                    <a:srgbClr val="0036FA"/>
                  </a:solidFill>
                </a:rPr>
                <a:t> for BELLE2</a:t>
              </a:r>
            </a:p>
          </p:txBody>
        </p:sp>
        <p:sp>
          <p:nvSpPr>
            <p:cNvPr id="12" name="TextBox 8">
              <a:extLst>
                <a:ext uri="{FF2B5EF4-FFF2-40B4-BE49-F238E27FC236}">
                  <a16:creationId xmlns:a16="http://schemas.microsoft.com/office/drawing/2014/main" id="{4A95BC18-034E-E642-9F5C-7CDE28D20A64}"/>
                </a:ext>
              </a:extLst>
            </p:cNvPr>
            <p:cNvSpPr txBox="1"/>
            <p:nvPr/>
          </p:nvSpPr>
          <p:spPr>
            <a:xfrm>
              <a:off x="6794091" y="4526144"/>
              <a:ext cx="1997377" cy="473682"/>
            </a:xfrm>
            <a:prstGeom prst="rect">
              <a:avLst/>
            </a:prstGeom>
            <a:noFill/>
          </p:spPr>
          <p:txBody>
            <a:bodyPr wrap="square" rtlCol="0">
              <a:spAutoFit/>
            </a:bodyPr>
            <a:lstStyle/>
            <a:p>
              <a:r>
                <a:rPr lang="en-US" sz="1400" dirty="0">
                  <a:solidFill>
                    <a:srgbClr val="0036FA"/>
                  </a:solidFill>
                </a:rPr>
                <a:t>FTOF for </a:t>
              </a:r>
              <a:r>
                <a:rPr lang="en-US" sz="1400" dirty="0" err="1">
                  <a:solidFill>
                    <a:srgbClr val="0036FA"/>
                  </a:solidFill>
                </a:rPr>
                <a:t>superB</a:t>
              </a:r>
              <a:endParaRPr lang="en-US" sz="1400" dirty="0">
                <a:solidFill>
                  <a:srgbClr val="0036FA"/>
                </a:solidFill>
              </a:endParaRPr>
            </a:p>
          </p:txBody>
        </p:sp>
        <p:sp>
          <p:nvSpPr>
            <p:cNvPr id="13" name="TextBox 9">
              <a:extLst>
                <a:ext uri="{FF2B5EF4-FFF2-40B4-BE49-F238E27FC236}">
                  <a16:creationId xmlns:a16="http://schemas.microsoft.com/office/drawing/2014/main" id="{0F21E6BE-4BEE-A14F-99A2-F7E76727323A}"/>
                </a:ext>
              </a:extLst>
            </p:cNvPr>
            <p:cNvSpPr txBox="1"/>
            <p:nvPr/>
          </p:nvSpPr>
          <p:spPr>
            <a:xfrm>
              <a:off x="822387" y="4581129"/>
              <a:ext cx="1733390" cy="577892"/>
            </a:xfrm>
            <a:prstGeom prst="rect">
              <a:avLst/>
            </a:prstGeom>
            <a:noFill/>
          </p:spPr>
          <p:txBody>
            <a:bodyPr wrap="square" rtlCol="0">
              <a:spAutoFit/>
            </a:bodyPr>
            <a:lstStyle/>
            <a:p>
              <a:r>
                <a:rPr lang="en-US" sz="1400" dirty="0">
                  <a:solidFill>
                    <a:srgbClr val="0036FA"/>
                  </a:solidFill>
                </a:rPr>
                <a:t>ALICE HMPID</a:t>
              </a:r>
            </a:p>
          </p:txBody>
        </p:sp>
      </p:grpSp>
    </p:spTree>
    <p:extLst>
      <p:ext uri="{BB962C8B-B14F-4D97-AF65-F5344CB8AC3E}">
        <p14:creationId xmlns:p14="http://schemas.microsoft.com/office/powerpoint/2010/main" val="1140112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8960" y="70598"/>
            <a:ext cx="7640320" cy="714850"/>
          </a:xfrm>
        </p:spPr>
        <p:txBody>
          <a:bodyPr>
            <a:normAutofit/>
          </a:bodyPr>
          <a:lstStyle/>
          <a:p>
            <a:r>
              <a:rPr lang="en-US" altLang="zh-CN" sz="3600" dirty="0" smtClean="0"/>
              <a:t>Detector requirements &amp; Baseline </a:t>
            </a:r>
            <a:endParaRPr lang="zh-CN" altLang="en-US" sz="3600" dirty="0"/>
          </a:p>
        </p:txBody>
      </p:sp>
      <p:sp>
        <p:nvSpPr>
          <p:cNvPr id="3" name="内容占位符 2"/>
          <p:cNvSpPr>
            <a:spLocks noGrp="1"/>
          </p:cNvSpPr>
          <p:nvPr>
            <p:ph idx="1"/>
          </p:nvPr>
        </p:nvSpPr>
        <p:spPr>
          <a:xfrm>
            <a:off x="218865" y="375861"/>
            <a:ext cx="7990415" cy="5066395"/>
          </a:xfrm>
        </p:spPr>
        <p:txBody>
          <a:bodyPr>
            <a:normAutofit/>
          </a:bodyPr>
          <a:lstStyle/>
          <a:p>
            <a:pPr marL="359100" lvl="1" indent="0">
              <a:lnSpc>
                <a:spcPct val="130000"/>
              </a:lnSpc>
              <a:buNone/>
            </a:pPr>
            <a:endParaRPr lang="en-US" altLang="zh-CN" sz="2000" b="0" dirty="0" smtClean="0">
              <a:latin typeface="+mj-lt"/>
            </a:endParaRPr>
          </a:p>
          <a:p>
            <a:pPr>
              <a:lnSpc>
                <a:spcPct val="140000"/>
              </a:lnSpc>
              <a:spcBef>
                <a:spcPts val="600"/>
              </a:spcBef>
            </a:pPr>
            <a:r>
              <a:rPr lang="en-US" altLang="zh-CN" sz="2000" dirty="0" smtClean="0">
                <a:solidFill>
                  <a:srgbClr val="0036FA"/>
                </a:solidFill>
                <a:latin typeface="+mj-lt"/>
              </a:rPr>
              <a:t>e</a:t>
            </a:r>
            <a:r>
              <a:rPr lang="en-US" altLang="zh-CN" sz="2000" dirty="0">
                <a:solidFill>
                  <a:srgbClr val="0036FA"/>
                </a:solidFill>
                <a:latin typeface="+mj-lt"/>
              </a:rPr>
              <a:t>/</a:t>
            </a:r>
            <a:r>
              <a:rPr lang="en-US" altLang="zh-CN" sz="2000" dirty="0">
                <a:solidFill>
                  <a:srgbClr val="0036FA"/>
                </a:solidFill>
                <a:latin typeface="+mj-lt"/>
                <a:sym typeface="Symbol"/>
              </a:rPr>
              <a:t> </a:t>
            </a:r>
            <a:r>
              <a:rPr lang="en-US" altLang="zh-CN" sz="2000" dirty="0" smtClean="0">
                <a:solidFill>
                  <a:srgbClr val="0036FA"/>
                </a:solidFill>
                <a:latin typeface="+mj-lt"/>
                <a:sym typeface="Symbol"/>
              </a:rPr>
              <a:t>measurement : </a:t>
            </a:r>
            <a:endParaRPr lang="en-US" altLang="zh-CN" sz="2000" dirty="0">
              <a:solidFill>
                <a:srgbClr val="0036FA"/>
              </a:solidFill>
              <a:latin typeface="+mj-lt"/>
              <a:sym typeface="Symbol"/>
            </a:endParaRPr>
          </a:p>
          <a:p>
            <a:pPr lvl="1">
              <a:lnSpc>
                <a:spcPct val="140000"/>
              </a:lnSpc>
              <a:spcBef>
                <a:spcPts val="0"/>
              </a:spcBef>
            </a:pPr>
            <a:r>
              <a:rPr lang="en-US" altLang="zh-CN" sz="2000" b="0" dirty="0" smtClean="0">
                <a:solidFill>
                  <a:srgbClr val="FF0000"/>
                </a:solidFill>
                <a:latin typeface="+mj-lt"/>
                <a:sym typeface="Symbol"/>
              </a:rPr>
              <a:t>High efficiency </a:t>
            </a:r>
            <a:r>
              <a:rPr lang="en-US" altLang="zh-CN" sz="2000" b="0" dirty="0" smtClean="0">
                <a:latin typeface="+mj-lt"/>
                <a:sym typeface="Symbol"/>
              </a:rPr>
              <a:t>for low energy </a:t>
            </a:r>
            <a:r>
              <a:rPr lang="en-US" altLang="zh-CN" sz="2000" dirty="0">
                <a:sym typeface="Symbol"/>
              </a:rPr>
              <a:t> </a:t>
            </a:r>
            <a:endParaRPr lang="en-US" altLang="zh-CN" sz="2000" b="0" dirty="0" smtClean="0">
              <a:latin typeface="+mj-lt"/>
              <a:sym typeface="Symbol"/>
            </a:endParaRPr>
          </a:p>
          <a:p>
            <a:pPr lvl="1">
              <a:lnSpc>
                <a:spcPct val="140000"/>
              </a:lnSpc>
              <a:spcBef>
                <a:spcPts val="0"/>
              </a:spcBef>
            </a:pPr>
            <a:r>
              <a:rPr lang="en-US" altLang="zh-CN" sz="2000" b="0" dirty="0" smtClean="0">
                <a:latin typeface="+mj-lt"/>
                <a:sym typeface="Symbol"/>
              </a:rPr>
              <a:t>Good </a:t>
            </a:r>
            <a:r>
              <a:rPr lang="en-US" altLang="zh-CN" sz="2000" b="0" dirty="0" smtClean="0">
                <a:solidFill>
                  <a:srgbClr val="FF0000"/>
                </a:solidFill>
                <a:latin typeface="+mj-lt"/>
                <a:sym typeface="Symbol"/>
              </a:rPr>
              <a:t>energy, position  and time </a:t>
            </a:r>
            <a:r>
              <a:rPr lang="en-US" altLang="zh-CN" sz="2000" b="0" dirty="0" smtClean="0">
                <a:latin typeface="+mj-lt"/>
                <a:sym typeface="Symbol"/>
              </a:rPr>
              <a:t>resolution </a:t>
            </a:r>
          </a:p>
          <a:p>
            <a:pPr lvl="1">
              <a:lnSpc>
                <a:spcPct val="140000"/>
              </a:lnSpc>
              <a:spcBef>
                <a:spcPts val="0"/>
              </a:spcBef>
            </a:pPr>
            <a:r>
              <a:rPr lang="en-US" altLang="zh-CN" sz="2000" b="0" dirty="0" smtClean="0">
                <a:solidFill>
                  <a:srgbClr val="FF0000"/>
                </a:solidFill>
                <a:latin typeface="+mj-lt"/>
                <a:sym typeface="Symbol"/>
              </a:rPr>
              <a:t>Fast</a:t>
            </a:r>
            <a:r>
              <a:rPr lang="en-US" altLang="zh-CN" sz="2000" b="0" dirty="0" smtClean="0">
                <a:latin typeface="+mj-lt"/>
                <a:sym typeface="Symbol"/>
              </a:rPr>
              <a:t> response and Radiation </a:t>
            </a:r>
            <a:r>
              <a:rPr lang="en-US" altLang="zh-CN" sz="2000" b="0" dirty="0" smtClean="0">
                <a:solidFill>
                  <a:srgbClr val="FF0000"/>
                </a:solidFill>
                <a:latin typeface="+mj-lt"/>
                <a:sym typeface="Symbol"/>
              </a:rPr>
              <a:t>hardened</a:t>
            </a:r>
          </a:p>
          <a:p>
            <a:pPr lvl="1">
              <a:lnSpc>
                <a:spcPct val="140000"/>
              </a:lnSpc>
              <a:spcBef>
                <a:spcPts val="0"/>
              </a:spcBef>
            </a:pPr>
            <a:r>
              <a:rPr lang="en-US" altLang="zh-CN" sz="2000" b="0" dirty="0" smtClean="0">
                <a:latin typeface="+mj-lt"/>
                <a:sym typeface="Symbol"/>
              </a:rPr>
              <a:t>Technology option : Crystal + novel photon detector (e.g. </a:t>
            </a:r>
            <a:r>
              <a:rPr lang="en-US" altLang="zh-CN" sz="2000" b="0" dirty="0" err="1" smtClean="0">
                <a:latin typeface="+mj-lt"/>
                <a:sym typeface="Symbol"/>
              </a:rPr>
              <a:t>SiPM</a:t>
            </a:r>
            <a:r>
              <a:rPr lang="en-US" altLang="zh-CN" sz="2000" b="0" dirty="0" smtClean="0">
                <a:latin typeface="+mj-lt"/>
                <a:sym typeface="Symbol"/>
              </a:rPr>
              <a:t>)</a:t>
            </a:r>
          </a:p>
          <a:p>
            <a:pPr marL="1101600" lvl="1">
              <a:lnSpc>
                <a:spcPct val="140000"/>
              </a:lnSpc>
              <a:spcBef>
                <a:spcPts val="0"/>
              </a:spcBef>
              <a:buFont typeface="Wingdings" panose="05000000000000000000" pitchFamily="2" charset="2"/>
              <a:buChar char="ü"/>
            </a:pPr>
            <a:r>
              <a:rPr lang="en-US" altLang="zh-CN" sz="2000" b="0" dirty="0" smtClean="0">
                <a:latin typeface="+mj-lt"/>
                <a:sym typeface="Symbol"/>
              </a:rPr>
              <a:t>Crystal : </a:t>
            </a:r>
            <a:r>
              <a:rPr lang="en-US" altLang="zh-CN" sz="2000" b="0" dirty="0" smtClean="0">
                <a:solidFill>
                  <a:srgbClr val="FF0000"/>
                </a:solidFill>
                <a:latin typeface="+mj-lt"/>
                <a:sym typeface="Symbol"/>
              </a:rPr>
              <a:t>pure </a:t>
            </a:r>
            <a:r>
              <a:rPr lang="en-US" altLang="zh-CN" sz="2000" b="0" dirty="0" err="1" smtClean="0">
                <a:solidFill>
                  <a:srgbClr val="FF0000"/>
                </a:solidFill>
                <a:latin typeface="+mj-lt"/>
                <a:sym typeface="Symbol"/>
              </a:rPr>
              <a:t>CsI</a:t>
            </a:r>
            <a:r>
              <a:rPr lang="en-US" altLang="zh-CN" sz="2000" b="0" dirty="0" smtClean="0">
                <a:solidFill>
                  <a:srgbClr val="FF0000"/>
                </a:solidFill>
                <a:latin typeface="+mj-lt"/>
                <a:sym typeface="Symbol"/>
              </a:rPr>
              <a:t> </a:t>
            </a:r>
            <a:r>
              <a:rPr lang="en-US" altLang="zh-CN" sz="2000" b="0" dirty="0" smtClean="0">
                <a:latin typeface="+mj-lt"/>
                <a:sym typeface="Symbol"/>
              </a:rPr>
              <a:t>for barrel, </a:t>
            </a:r>
            <a:r>
              <a:rPr lang="en-US" altLang="zh-CN" sz="2000" b="0" dirty="0" smtClean="0">
                <a:solidFill>
                  <a:srgbClr val="FF0000"/>
                </a:solidFill>
                <a:latin typeface="+mj-lt"/>
                <a:sym typeface="Symbol"/>
              </a:rPr>
              <a:t>LYSO</a:t>
            </a:r>
            <a:r>
              <a:rPr lang="en-US" altLang="zh-CN" sz="2000" b="0" dirty="0" smtClean="0">
                <a:latin typeface="+mj-lt"/>
                <a:sym typeface="Symbol"/>
              </a:rPr>
              <a:t> for Endcap</a:t>
            </a:r>
          </a:p>
          <a:p>
            <a:pPr marL="1101600" lvl="1">
              <a:lnSpc>
                <a:spcPct val="140000"/>
              </a:lnSpc>
              <a:spcBef>
                <a:spcPts val="0"/>
              </a:spcBef>
              <a:buFont typeface="Wingdings" panose="05000000000000000000" pitchFamily="2" charset="2"/>
              <a:buChar char="ü"/>
            </a:pPr>
            <a:r>
              <a:rPr lang="en-US" altLang="zh-CN" sz="2000" b="0" dirty="0" smtClean="0">
                <a:latin typeface="+mj-lt"/>
                <a:sym typeface="Symbol"/>
              </a:rPr>
              <a:t>Readout : Larger Area </a:t>
            </a:r>
            <a:r>
              <a:rPr lang="en-US" altLang="zh-CN" sz="2000" b="0" dirty="0" smtClean="0">
                <a:solidFill>
                  <a:srgbClr val="FF0000"/>
                </a:solidFill>
                <a:latin typeface="+mj-lt"/>
                <a:sym typeface="Symbol"/>
              </a:rPr>
              <a:t>PD, APD and </a:t>
            </a:r>
            <a:r>
              <a:rPr lang="en-US" altLang="zh-CN" sz="2000" b="0" dirty="0" err="1" smtClean="0">
                <a:solidFill>
                  <a:srgbClr val="FF0000"/>
                </a:solidFill>
                <a:latin typeface="+mj-lt"/>
                <a:sym typeface="Symbol"/>
              </a:rPr>
              <a:t>SiPM</a:t>
            </a:r>
            <a:endParaRPr lang="en-US" altLang="zh-CN" sz="2000" dirty="0">
              <a:solidFill>
                <a:srgbClr val="FF0000"/>
              </a:solidFill>
            </a:endParaRPr>
          </a:p>
          <a:p>
            <a:pPr marL="457200" lvl="1" indent="0">
              <a:lnSpc>
                <a:spcPct val="140000"/>
              </a:lnSpc>
              <a:spcBef>
                <a:spcPts val="0"/>
              </a:spcBef>
              <a:buNone/>
            </a:pPr>
            <a:endParaRPr lang="en-US" altLang="zh-CN" sz="2000" b="0" dirty="0">
              <a:latin typeface="+mj-lt"/>
            </a:endParaRPr>
          </a:p>
        </p:txBody>
      </p:sp>
      <p:sp>
        <p:nvSpPr>
          <p:cNvPr id="4" name="日期占位符 3"/>
          <p:cNvSpPr>
            <a:spLocks noGrp="1"/>
          </p:cNvSpPr>
          <p:nvPr>
            <p:ph type="dt" sz="half" idx="10"/>
          </p:nvPr>
        </p:nvSpPr>
        <p:spPr/>
        <p:txBody>
          <a:bodyPr/>
          <a:lstStyle/>
          <a:p>
            <a:fld id="{2FA25883-952D-45CD-9592-F618F38975D4}"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19</a:t>
            </a:fld>
            <a:endParaRPr lang="en-US" dirty="0"/>
          </a:p>
        </p:txBody>
      </p:sp>
      <p:pic>
        <p:nvPicPr>
          <p:cNvPr id="14" name="图片 13">
            <a:extLst>
              <a:ext uri="{FF2B5EF4-FFF2-40B4-BE49-F238E27FC236}">
                <a16:creationId xmlns:a16="http://schemas.microsoft.com/office/drawing/2014/main" id="{B8DE10FA-DE63-1E4F-9E7E-9FE3BB6195AD}"/>
              </a:ext>
            </a:extLst>
          </p:cNvPr>
          <p:cNvPicPr>
            <a:picLocks noChangeAspect="1"/>
          </p:cNvPicPr>
          <p:nvPr/>
        </p:nvPicPr>
        <p:blipFill>
          <a:blip r:embed="rId2" cstate="print"/>
          <a:srcRect/>
          <a:stretch>
            <a:fillRect/>
          </a:stretch>
        </p:blipFill>
        <p:spPr bwMode="auto">
          <a:xfrm>
            <a:off x="2665319" y="4186135"/>
            <a:ext cx="1952534" cy="1891755"/>
          </a:xfrm>
          <a:prstGeom prst="rect">
            <a:avLst/>
          </a:prstGeom>
          <a:noFill/>
          <a:ln w="9525">
            <a:noFill/>
            <a:miter lim="800000"/>
            <a:headEnd/>
            <a:tailEnd/>
          </a:ln>
        </p:spPr>
      </p:pic>
      <p:pic>
        <p:nvPicPr>
          <p:cNvPr id="15" name="Picture 3">
            <a:extLst>
              <a:ext uri="{FF2B5EF4-FFF2-40B4-BE49-F238E27FC236}">
                <a16:creationId xmlns:a16="http://schemas.microsoft.com/office/drawing/2014/main" id="{D2CD5BF9-9769-CD4E-BC2A-65755BA3D30E}"/>
              </a:ext>
            </a:extLst>
          </p:cNvPr>
          <p:cNvPicPr>
            <a:picLocks noChangeAspect="1" noChangeArrowheads="1"/>
          </p:cNvPicPr>
          <p:nvPr/>
        </p:nvPicPr>
        <p:blipFill>
          <a:blip r:embed="rId3" cstate="print"/>
          <a:srcRect/>
          <a:stretch>
            <a:fillRect/>
          </a:stretch>
        </p:blipFill>
        <p:spPr bwMode="auto">
          <a:xfrm>
            <a:off x="496606" y="4101524"/>
            <a:ext cx="2133600" cy="2165461"/>
          </a:xfrm>
          <a:prstGeom prst="rect">
            <a:avLst/>
          </a:prstGeom>
          <a:noFill/>
          <a:ln w="9525" algn="ctr">
            <a:noFill/>
            <a:miter lim="800000"/>
            <a:headEnd/>
            <a:tailEnd/>
          </a:ln>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204" y="4101524"/>
            <a:ext cx="3651596" cy="19763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1854717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8960" y="70598"/>
            <a:ext cx="7640320" cy="714850"/>
          </a:xfrm>
        </p:spPr>
        <p:txBody>
          <a:bodyPr>
            <a:normAutofit/>
          </a:bodyPr>
          <a:lstStyle/>
          <a:p>
            <a:r>
              <a:rPr lang="en-US" altLang="zh-CN" sz="3600" dirty="0" smtClean="0"/>
              <a:t>Detector requirements &amp; Baseline </a:t>
            </a:r>
            <a:endParaRPr lang="zh-CN" altLang="en-US" sz="3600" dirty="0"/>
          </a:p>
        </p:txBody>
      </p:sp>
      <p:sp>
        <p:nvSpPr>
          <p:cNvPr id="3" name="内容占位符 2"/>
          <p:cNvSpPr>
            <a:spLocks noGrp="1"/>
          </p:cNvSpPr>
          <p:nvPr>
            <p:ph idx="1"/>
          </p:nvPr>
        </p:nvSpPr>
        <p:spPr>
          <a:xfrm>
            <a:off x="576792" y="897562"/>
            <a:ext cx="7990415" cy="5458788"/>
          </a:xfrm>
        </p:spPr>
        <p:txBody>
          <a:bodyPr>
            <a:normAutofit lnSpcReduction="10000"/>
          </a:bodyPr>
          <a:lstStyle/>
          <a:p>
            <a:pPr>
              <a:lnSpc>
                <a:spcPct val="130000"/>
              </a:lnSpc>
              <a:spcBef>
                <a:spcPts val="600"/>
              </a:spcBef>
            </a:pPr>
            <a:r>
              <a:rPr lang="en-US" altLang="zh-CN" sz="2000" dirty="0" smtClean="0">
                <a:solidFill>
                  <a:srgbClr val="0036FA"/>
                </a:solidFill>
                <a:latin typeface="+mj-lt"/>
              </a:rPr>
              <a:t>μ </a:t>
            </a:r>
            <a:r>
              <a:rPr lang="en-US" altLang="zh-CN" sz="2000" dirty="0">
                <a:solidFill>
                  <a:srgbClr val="0036FA"/>
                </a:solidFill>
                <a:latin typeface="+mj-lt"/>
              </a:rPr>
              <a:t>detection</a:t>
            </a:r>
          </a:p>
          <a:p>
            <a:pPr lvl="1">
              <a:lnSpc>
                <a:spcPct val="130000"/>
              </a:lnSpc>
              <a:spcBef>
                <a:spcPts val="0"/>
              </a:spcBef>
            </a:pPr>
            <a:r>
              <a:rPr lang="en-US" altLang="zh-CN" sz="2000" b="0" dirty="0">
                <a:latin typeface="+mj-lt"/>
              </a:rPr>
              <a:t>Low </a:t>
            </a:r>
            <a:r>
              <a:rPr lang="en-US" altLang="zh-CN" sz="2000" b="0" dirty="0">
                <a:solidFill>
                  <a:srgbClr val="FF0000"/>
                </a:solidFill>
                <a:latin typeface="+mj-lt"/>
              </a:rPr>
              <a:t>momentum</a:t>
            </a:r>
            <a:r>
              <a:rPr lang="en-US" altLang="zh-CN" sz="2000" b="0" dirty="0">
                <a:latin typeface="+mj-lt"/>
              </a:rPr>
              <a:t> threshold (</a:t>
            </a:r>
            <a:r>
              <a:rPr lang="en-US" altLang="zh-CN" sz="2000" b="0" dirty="0" smtClean="0">
                <a:latin typeface="+mj-lt"/>
              </a:rPr>
              <a:t>p~0.4GeV</a:t>
            </a:r>
            <a:r>
              <a:rPr lang="en-US" altLang="zh-CN" sz="2000" b="0" dirty="0">
                <a:latin typeface="+mj-lt"/>
              </a:rPr>
              <a:t>)</a:t>
            </a:r>
          </a:p>
          <a:p>
            <a:pPr lvl="1">
              <a:lnSpc>
                <a:spcPct val="130000"/>
              </a:lnSpc>
              <a:spcBef>
                <a:spcPts val="0"/>
              </a:spcBef>
            </a:pPr>
            <a:r>
              <a:rPr lang="en-US" altLang="zh-CN" sz="2000" b="0" dirty="0">
                <a:latin typeface="+mj-lt"/>
              </a:rPr>
              <a:t>high </a:t>
            </a:r>
            <a:r>
              <a:rPr lang="en-US" altLang="zh-CN" sz="2000" b="0" dirty="0">
                <a:latin typeface="+mj-lt"/>
                <a:cs typeface="Times New Roman"/>
              </a:rPr>
              <a:t>μ </a:t>
            </a:r>
            <a:r>
              <a:rPr lang="en-US" altLang="zh-CN" sz="2000" b="0" dirty="0">
                <a:latin typeface="+mj-lt"/>
              </a:rPr>
              <a:t>efficiency and </a:t>
            </a:r>
            <a:r>
              <a:rPr lang="en-US" altLang="zh-CN" sz="2000" b="0" dirty="0" smtClean="0">
                <a:solidFill>
                  <a:srgbClr val="FF0000"/>
                </a:solidFill>
                <a:latin typeface="+mj-lt"/>
                <a:cs typeface="Times New Roman"/>
              </a:rPr>
              <a:t>μ/</a:t>
            </a:r>
            <a:r>
              <a:rPr lang="en-US" altLang="zh-CN" sz="2000" b="0" dirty="0" smtClean="0">
                <a:solidFill>
                  <a:srgbClr val="FF0000"/>
                </a:solidFill>
                <a:latin typeface="+mj-lt"/>
                <a:sym typeface="Symbol"/>
              </a:rPr>
              <a:t></a:t>
            </a:r>
            <a:r>
              <a:rPr lang="en-US" altLang="zh-CN" sz="2000" b="0" dirty="0" smtClean="0">
                <a:solidFill>
                  <a:srgbClr val="FF0000"/>
                </a:solidFill>
                <a:latin typeface="+mj-lt"/>
              </a:rPr>
              <a:t>  </a:t>
            </a:r>
            <a:r>
              <a:rPr lang="en-US" altLang="zh-CN" sz="2000" b="0" dirty="0">
                <a:solidFill>
                  <a:srgbClr val="FF0000"/>
                </a:solidFill>
                <a:latin typeface="+mj-lt"/>
              </a:rPr>
              <a:t>suppression </a:t>
            </a:r>
            <a:r>
              <a:rPr lang="en-US" altLang="zh-CN" sz="2000" b="0" dirty="0" smtClean="0">
                <a:latin typeface="+mj-lt"/>
              </a:rPr>
              <a:t>power&gt;10 (30</a:t>
            </a:r>
            <a:r>
              <a:rPr lang="zh-CN" altLang="en-US" sz="2000" b="0" dirty="0" smtClean="0">
                <a:latin typeface="+mj-lt"/>
              </a:rPr>
              <a:t>）</a:t>
            </a:r>
            <a:endParaRPr lang="en-US" altLang="zh-CN" sz="2000" b="0" dirty="0" smtClean="0">
              <a:latin typeface="+mj-lt"/>
            </a:endParaRPr>
          </a:p>
          <a:p>
            <a:pPr lvl="1">
              <a:lnSpc>
                <a:spcPct val="130000"/>
              </a:lnSpc>
              <a:spcBef>
                <a:spcPts val="0"/>
              </a:spcBef>
            </a:pPr>
            <a:r>
              <a:rPr lang="en-US" altLang="zh-CN" sz="2000" b="0" dirty="0" smtClean="0">
                <a:latin typeface="+mj-lt"/>
              </a:rPr>
              <a:t>Technology option </a:t>
            </a:r>
            <a:r>
              <a:rPr lang="zh-CN" altLang="en-US" sz="2000" b="0" dirty="0" smtClean="0">
                <a:latin typeface="+mj-lt"/>
              </a:rPr>
              <a:t>：</a:t>
            </a:r>
            <a:endParaRPr lang="en-US" altLang="zh-CN" sz="2000" b="0" dirty="0" smtClean="0">
              <a:latin typeface="+mj-lt"/>
            </a:endParaRPr>
          </a:p>
          <a:p>
            <a:pPr marL="1101600" lvl="1">
              <a:lnSpc>
                <a:spcPct val="130000"/>
              </a:lnSpc>
              <a:spcBef>
                <a:spcPts val="0"/>
              </a:spcBef>
              <a:buFont typeface="Wingdings" panose="05000000000000000000" pitchFamily="2" charset="2"/>
              <a:buChar char="ü"/>
            </a:pPr>
            <a:r>
              <a:rPr lang="en-US" altLang="zh-CN" sz="2000" b="0" dirty="0" smtClean="0">
                <a:latin typeface="+mj-lt"/>
              </a:rPr>
              <a:t>2-3 inner layers with </a:t>
            </a:r>
            <a:r>
              <a:rPr lang="en-US" altLang="zh-CN" sz="2000" b="0" dirty="0" smtClean="0">
                <a:solidFill>
                  <a:srgbClr val="FF0000"/>
                </a:solidFill>
                <a:latin typeface="+mj-lt"/>
              </a:rPr>
              <a:t>MRPC for precise timing</a:t>
            </a:r>
          </a:p>
          <a:p>
            <a:pPr marL="1101600" lvl="1">
              <a:lnSpc>
                <a:spcPct val="130000"/>
              </a:lnSpc>
              <a:spcBef>
                <a:spcPts val="0"/>
              </a:spcBef>
              <a:buFont typeface="Wingdings" panose="05000000000000000000" pitchFamily="2" charset="2"/>
              <a:buChar char="ü"/>
            </a:pPr>
            <a:r>
              <a:rPr lang="en-US" altLang="zh-CN" sz="2000" b="0" dirty="0" smtClean="0">
                <a:latin typeface="+mj-lt"/>
              </a:rPr>
              <a:t>~8 outer layers with </a:t>
            </a:r>
            <a:r>
              <a:rPr lang="en-US" altLang="zh-CN" sz="2000" b="0" dirty="0" smtClean="0">
                <a:solidFill>
                  <a:srgbClr val="FF0000"/>
                </a:solidFill>
                <a:latin typeface="+mj-lt"/>
              </a:rPr>
              <a:t>RPC </a:t>
            </a:r>
            <a:r>
              <a:rPr lang="en-US" altLang="zh-CN" sz="2000" b="0" dirty="0" smtClean="0">
                <a:latin typeface="+mj-lt"/>
              </a:rPr>
              <a:t>(Barrel : streamer, Endcap : avalanche)</a:t>
            </a:r>
          </a:p>
          <a:p>
            <a:pPr marL="457200" lvl="1" indent="0">
              <a:spcBef>
                <a:spcPts val="0"/>
              </a:spcBef>
              <a:buNone/>
            </a:pPr>
            <a:endParaRPr lang="en-US" altLang="zh-CN" sz="2000" b="0" dirty="0" smtClean="0">
              <a:latin typeface="+mj-lt"/>
            </a:endParaRPr>
          </a:p>
          <a:p>
            <a:pPr marL="457200" lvl="1" indent="0">
              <a:spcBef>
                <a:spcPts val="0"/>
              </a:spcBef>
              <a:buNone/>
            </a:pPr>
            <a:endParaRPr lang="en-US" altLang="zh-CN" sz="2000" b="0" dirty="0">
              <a:latin typeface="+mj-lt"/>
            </a:endParaRPr>
          </a:p>
          <a:p>
            <a:pPr marL="457200" lvl="1" indent="0">
              <a:spcBef>
                <a:spcPts val="0"/>
              </a:spcBef>
              <a:buNone/>
            </a:pPr>
            <a:endParaRPr lang="en-US" altLang="zh-CN" sz="2000" b="0" dirty="0" smtClean="0">
              <a:latin typeface="+mj-lt"/>
            </a:endParaRPr>
          </a:p>
          <a:p>
            <a:pPr marL="457200" lvl="1" indent="0">
              <a:spcBef>
                <a:spcPts val="0"/>
              </a:spcBef>
              <a:buNone/>
            </a:pPr>
            <a:endParaRPr lang="en-US" altLang="zh-CN" sz="2000" b="0" dirty="0">
              <a:latin typeface="+mj-lt"/>
            </a:endParaRPr>
          </a:p>
          <a:p>
            <a:pPr marL="457200" lvl="1" indent="0">
              <a:spcBef>
                <a:spcPts val="0"/>
              </a:spcBef>
              <a:buNone/>
            </a:pPr>
            <a:endParaRPr lang="en-US" altLang="zh-CN" sz="2000" b="0" dirty="0" smtClean="0">
              <a:latin typeface="+mj-lt"/>
            </a:endParaRPr>
          </a:p>
          <a:p>
            <a:pPr marL="457200" lvl="1" indent="0">
              <a:spcBef>
                <a:spcPts val="0"/>
              </a:spcBef>
              <a:buNone/>
            </a:pPr>
            <a:endParaRPr lang="en-US" altLang="zh-CN" sz="2000" b="0" dirty="0">
              <a:latin typeface="+mj-lt"/>
            </a:endParaRPr>
          </a:p>
          <a:p>
            <a:pPr marL="457200" lvl="1" indent="0">
              <a:spcBef>
                <a:spcPts val="0"/>
              </a:spcBef>
              <a:buNone/>
            </a:pPr>
            <a:endParaRPr lang="en-US" altLang="zh-CN" sz="2000" b="0" dirty="0" smtClean="0">
              <a:latin typeface="+mj-lt"/>
            </a:endParaRPr>
          </a:p>
          <a:p>
            <a:pPr marL="457200" lvl="1" indent="0">
              <a:spcBef>
                <a:spcPts val="0"/>
              </a:spcBef>
              <a:buNone/>
            </a:pPr>
            <a:endParaRPr lang="en-US" altLang="zh-CN" sz="2000" b="0" dirty="0">
              <a:latin typeface="+mj-lt"/>
            </a:endParaRPr>
          </a:p>
          <a:p>
            <a:pPr marL="457200" lvl="1" indent="0">
              <a:spcBef>
                <a:spcPts val="0"/>
              </a:spcBef>
              <a:buNone/>
            </a:pPr>
            <a:endParaRPr lang="en-US" altLang="zh-CN" sz="2000" b="0" dirty="0" smtClean="0">
              <a:latin typeface="+mj-lt"/>
            </a:endParaRPr>
          </a:p>
          <a:p>
            <a:pPr>
              <a:spcBef>
                <a:spcPts val="0"/>
              </a:spcBef>
            </a:pPr>
            <a:r>
              <a:rPr lang="en-US" altLang="zh-CN" sz="2000" dirty="0" smtClean="0">
                <a:solidFill>
                  <a:srgbClr val="0036FA"/>
                </a:solidFill>
                <a:latin typeface="+mj-lt"/>
              </a:rPr>
              <a:t>Magnet </a:t>
            </a:r>
            <a:endParaRPr lang="en-US" altLang="zh-CN" sz="2000" dirty="0">
              <a:solidFill>
                <a:srgbClr val="0036FA"/>
              </a:solidFill>
              <a:latin typeface="+mj-lt"/>
            </a:endParaRPr>
          </a:p>
          <a:p>
            <a:pPr lvl="1">
              <a:spcBef>
                <a:spcPts val="0"/>
              </a:spcBef>
            </a:pPr>
            <a:r>
              <a:rPr lang="en-US" altLang="zh-CN" sz="2000" b="0" dirty="0">
                <a:latin typeface="+mj-lt"/>
              </a:rPr>
              <a:t>Desirable to be </a:t>
            </a:r>
            <a:r>
              <a:rPr lang="en-US" altLang="zh-CN" sz="2000" b="0" dirty="0">
                <a:solidFill>
                  <a:srgbClr val="FF0000"/>
                </a:solidFill>
                <a:latin typeface="+mj-lt"/>
              </a:rPr>
              <a:t>adjustable</a:t>
            </a:r>
            <a:r>
              <a:rPr lang="en-US" altLang="zh-CN" sz="2000" b="0" dirty="0">
                <a:latin typeface="+mj-lt"/>
              </a:rPr>
              <a:t> from </a:t>
            </a:r>
            <a:r>
              <a:rPr lang="en-US" altLang="zh-CN" sz="2000" b="0" dirty="0" smtClean="0">
                <a:latin typeface="+mj-lt"/>
              </a:rPr>
              <a:t>0.5-1.0 T</a:t>
            </a:r>
            <a:endParaRPr lang="zh-CN" altLang="en-US" sz="2000" b="0" dirty="0">
              <a:latin typeface="+mj-lt"/>
            </a:endParaRPr>
          </a:p>
        </p:txBody>
      </p:sp>
      <p:sp>
        <p:nvSpPr>
          <p:cNvPr id="4" name="日期占位符 3"/>
          <p:cNvSpPr>
            <a:spLocks noGrp="1"/>
          </p:cNvSpPr>
          <p:nvPr>
            <p:ph type="dt" sz="half" idx="10"/>
          </p:nvPr>
        </p:nvSpPr>
        <p:spPr/>
        <p:txBody>
          <a:bodyPr/>
          <a:lstStyle/>
          <a:p>
            <a:fld id="{B3228C3A-9024-41F3-BD8B-BE6D29F653DA}"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20</a:t>
            </a:fld>
            <a:endParaRPr lang="en-US" dirty="0"/>
          </a:p>
        </p:txBody>
      </p:sp>
      <p:pic>
        <p:nvPicPr>
          <p:cNvPr id="14" name="Picture 2" descr="C:\Users\SONG\Desktop\图片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9556" y="3226479"/>
            <a:ext cx="2470358" cy="888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5" name="组合 11"/>
          <p:cNvGrpSpPr/>
          <p:nvPr/>
        </p:nvGrpSpPr>
        <p:grpSpPr>
          <a:xfrm>
            <a:off x="1865580" y="4497265"/>
            <a:ext cx="2254334" cy="978328"/>
            <a:chOff x="5972920" y="3584911"/>
            <a:chExt cx="2960736" cy="2221752"/>
          </a:xfrm>
        </p:grpSpPr>
        <p:pic>
          <p:nvPicPr>
            <p:cNvPr id="16" name="Picture 6" descr="starDiagra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920" y="3584911"/>
              <a:ext cx="2960736" cy="2221752"/>
            </a:xfrm>
            <a:prstGeom prst="rect">
              <a:avLst/>
            </a:prstGeom>
          </p:spPr>
        </p:pic>
        <p:sp>
          <p:nvSpPr>
            <p:cNvPr id="17" name="右箭头 5"/>
            <p:cNvSpPr/>
            <p:nvPr/>
          </p:nvSpPr>
          <p:spPr>
            <a:xfrm rot="3511600">
              <a:off x="6762425" y="3866863"/>
              <a:ext cx="432048" cy="144016"/>
            </a:xfrm>
            <a:prstGeom prst="rightArrow">
              <a:avLst/>
            </a:prstGeom>
            <a:solidFill>
              <a:srgbClr val="FF0000"/>
            </a:solidFill>
            <a:ln w="31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内容占位符 2"/>
          <p:cNvSpPr txBox="1">
            <a:spLocks/>
          </p:cNvSpPr>
          <p:nvPr/>
        </p:nvSpPr>
        <p:spPr>
          <a:xfrm>
            <a:off x="4917507" y="4453015"/>
            <a:ext cx="3422309" cy="1215144"/>
          </a:xfrm>
          <a:prstGeom prst="rect">
            <a:avLst/>
          </a:prstGeom>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0"/>
              </a:spcBef>
              <a:buNone/>
            </a:pPr>
            <a:r>
              <a:rPr lang="en-US" altLang="zh-CN" sz="4500" dirty="0">
                <a:solidFill>
                  <a:srgbClr val="C00000"/>
                </a:solidFill>
              </a:rPr>
              <a:t>Performance:</a:t>
            </a:r>
            <a:endParaRPr lang="en-US" altLang="zh-CN" sz="4500" dirty="0"/>
          </a:p>
          <a:p>
            <a:pPr>
              <a:lnSpc>
                <a:spcPct val="120000"/>
              </a:lnSpc>
              <a:spcBef>
                <a:spcPts val="0"/>
              </a:spcBef>
            </a:pPr>
            <a:r>
              <a:rPr lang="en-US" altLang="zh-CN" sz="4500" dirty="0"/>
              <a:t>Efficiency:  </a:t>
            </a:r>
            <a:r>
              <a:rPr lang="en-US" altLang="zh-CN" sz="4500" dirty="0">
                <a:solidFill>
                  <a:schemeClr val="hlink"/>
                </a:solidFill>
              </a:rPr>
              <a:t>&gt; 98%</a:t>
            </a:r>
          </a:p>
          <a:p>
            <a:pPr>
              <a:lnSpc>
                <a:spcPct val="120000"/>
              </a:lnSpc>
              <a:spcBef>
                <a:spcPts val="0"/>
              </a:spcBef>
            </a:pPr>
            <a:r>
              <a:rPr lang="en-US" altLang="zh-CN" sz="4500" dirty="0"/>
              <a:t>Time resolution: </a:t>
            </a:r>
            <a:r>
              <a:rPr lang="en-US" altLang="zh-CN" sz="4500" dirty="0">
                <a:solidFill>
                  <a:schemeClr val="hlink"/>
                </a:solidFill>
              </a:rPr>
              <a:t>&lt; 80 ps</a:t>
            </a:r>
          </a:p>
          <a:p>
            <a:pPr>
              <a:lnSpc>
                <a:spcPct val="120000"/>
              </a:lnSpc>
              <a:spcBef>
                <a:spcPts val="0"/>
              </a:spcBef>
            </a:pPr>
            <a:r>
              <a:rPr lang="en-US" altLang="zh-CN" sz="4500" dirty="0"/>
              <a:t>Spatial resolution:</a:t>
            </a:r>
            <a:r>
              <a:rPr lang="en-US" altLang="zh-CN" sz="4500" dirty="0">
                <a:solidFill>
                  <a:schemeClr val="folHlink"/>
                </a:solidFill>
              </a:rPr>
              <a:t> </a:t>
            </a:r>
            <a:r>
              <a:rPr lang="en-US" altLang="zh-CN" sz="4500" dirty="0">
                <a:solidFill>
                  <a:schemeClr val="hlink"/>
                </a:solidFill>
              </a:rPr>
              <a:t>0.6 cm</a:t>
            </a:r>
          </a:p>
          <a:p>
            <a:pPr>
              <a:lnSpc>
                <a:spcPct val="120000"/>
              </a:lnSpc>
              <a:spcBef>
                <a:spcPct val="50000"/>
              </a:spcBef>
            </a:pPr>
            <a:endParaRPr lang="en-US" altLang="zh-CN" sz="2400" dirty="0"/>
          </a:p>
          <a:p>
            <a:endParaRPr lang="zh-CN" altLang="en-US" dirty="0"/>
          </a:p>
        </p:txBody>
      </p:sp>
      <p:sp>
        <p:nvSpPr>
          <p:cNvPr id="19" name="文本框 18"/>
          <p:cNvSpPr txBox="1"/>
          <p:nvPr/>
        </p:nvSpPr>
        <p:spPr>
          <a:xfrm>
            <a:off x="2294447" y="4114801"/>
            <a:ext cx="1292775" cy="338554"/>
          </a:xfrm>
          <a:prstGeom prst="rect">
            <a:avLst/>
          </a:prstGeom>
          <a:noFill/>
        </p:spPr>
        <p:txBody>
          <a:bodyPr wrap="square" rtlCol="0">
            <a:spAutoFit/>
          </a:bodyPr>
          <a:lstStyle/>
          <a:p>
            <a:r>
              <a:rPr lang="en-US" altLang="zh-CN" sz="1600" b="1" dirty="0">
                <a:solidFill>
                  <a:srgbClr val="FF0000"/>
                </a:solidFill>
              </a:rPr>
              <a:t>MTD at STAR</a:t>
            </a:r>
            <a:endParaRPr lang="zh-CN" altLang="en-US" sz="1600" b="1" dirty="0">
              <a:solidFill>
                <a:srgbClr val="FF0000"/>
              </a:solidFill>
            </a:endParaRPr>
          </a:p>
        </p:txBody>
      </p:sp>
      <p:sp>
        <p:nvSpPr>
          <p:cNvPr id="20" name="内容占位符 2"/>
          <p:cNvSpPr txBox="1">
            <a:spLocks/>
          </p:cNvSpPr>
          <p:nvPr/>
        </p:nvSpPr>
        <p:spPr bwMode="auto">
          <a:xfrm>
            <a:off x="4917507" y="3226479"/>
            <a:ext cx="3810108" cy="14248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marR="0" lvl="0" indent="0" algn="l" defTabSz="457200" rtl="0" eaLnBrk="0" fontAlgn="base" latinLnBrk="0" hangingPunct="0">
              <a:lnSpc>
                <a:spcPct val="100000"/>
              </a:lnSpc>
              <a:spcBef>
                <a:spcPts val="0"/>
              </a:spcBef>
              <a:spcAft>
                <a:spcPct val="0"/>
              </a:spcAft>
              <a:buClrTx/>
              <a:buSzTx/>
              <a:buFont typeface="Arial" charset="0"/>
              <a:buNone/>
              <a:tabLst/>
              <a:defRPr/>
            </a:pPr>
            <a:r>
              <a:rPr kumimoji="0" lang="en-US" altLang="zh-CN" b="0" i="0" u="none" strike="noStrike" kern="1200" cap="none" spc="0" normalizeH="0" baseline="0" noProof="0" dirty="0">
                <a:ln>
                  <a:noFill/>
                </a:ln>
                <a:solidFill>
                  <a:srgbClr val="C00000"/>
                </a:solidFill>
                <a:effectLst/>
                <a:uLnTx/>
                <a:uFillTx/>
                <a:latin typeface="+mn-lt"/>
                <a:ea typeface="ＭＳ Ｐゴシック" charset="-128"/>
                <a:cs typeface="Century Gothic" pitchFamily="34" charset="0"/>
              </a:rPr>
              <a:t>Long-Strip MRPC </a:t>
            </a:r>
            <a:r>
              <a:rPr kumimoji="0" lang="en-US" altLang="zh-CN" b="0" i="0" u="none" strike="noStrike" kern="1200" cap="none" spc="0" normalizeH="0" baseline="0" noProof="0" dirty="0" smtClean="0">
                <a:ln>
                  <a:noFill/>
                </a:ln>
                <a:solidFill>
                  <a:srgbClr val="C00000"/>
                </a:solidFill>
                <a:effectLst/>
                <a:uLnTx/>
                <a:uFillTx/>
                <a:latin typeface="+mn-lt"/>
                <a:ea typeface="ＭＳ Ｐゴシック" charset="-128"/>
                <a:cs typeface="Century Gothic" pitchFamily="34" charset="0"/>
              </a:rPr>
              <a:t>Module at STAR  </a:t>
            </a:r>
            <a:endParaRPr kumimoji="0" lang="en-US" altLang="zh-CN" b="0" i="0" u="none" strike="noStrike" kern="1200" cap="none" spc="0" normalizeH="0" baseline="0" noProof="0" dirty="0">
              <a:ln>
                <a:noFill/>
              </a:ln>
              <a:solidFill>
                <a:srgbClr val="C00000"/>
              </a:solidFill>
              <a:effectLst/>
              <a:uLnTx/>
              <a:uFillTx/>
              <a:latin typeface="+mn-lt"/>
              <a:ea typeface="ＭＳ Ｐゴシック" charset="-128"/>
              <a:cs typeface="Century Gothic" pitchFamily="34" charset="0"/>
            </a:endParaRPr>
          </a:p>
          <a:p>
            <a:pPr marL="342900" marR="0" lvl="0" indent="-342900" algn="l" defTabSz="457200" rtl="0" eaLnBrk="0" fontAlgn="base" latinLnBrk="0" hangingPunct="0">
              <a:lnSpc>
                <a:spcPct val="100000"/>
              </a:lnSpc>
              <a:spcBef>
                <a:spcPts val="0"/>
              </a:spcBef>
              <a:spcAft>
                <a:spcPct val="0"/>
              </a:spcAft>
              <a:buClrTx/>
              <a:buSzTx/>
              <a:buFont typeface="Arial" charset="0"/>
              <a:buChar char="•"/>
              <a:tabLst/>
              <a:defRPr/>
            </a:pPr>
            <a:r>
              <a:rPr kumimoji="0" lang="en-US" altLang="zh-CN" b="0" i="0" u="none" strike="noStrike" kern="1200" cap="none" spc="0" normalizeH="0" baseline="0" noProof="0" dirty="0">
                <a:ln>
                  <a:noFill/>
                </a:ln>
                <a:solidFill>
                  <a:schemeClr val="tx1"/>
                </a:solidFill>
                <a:effectLst/>
                <a:uLnTx/>
                <a:uFillTx/>
                <a:latin typeface="+mn-lt"/>
                <a:ea typeface="ＭＳ Ｐゴシック" charset="-128"/>
                <a:cs typeface="Century Gothic" pitchFamily="34" charset="0"/>
              </a:rPr>
              <a:t>Active area: </a:t>
            </a:r>
            <a:r>
              <a:rPr kumimoji="0" lang="en-US" altLang="zh-CN" b="0" i="0" u="none" strike="noStrike" kern="1200" cap="none" spc="0" normalizeH="0" baseline="0" noProof="0" dirty="0">
                <a:ln>
                  <a:noFill/>
                </a:ln>
                <a:solidFill>
                  <a:schemeClr val="hlink"/>
                </a:solidFill>
                <a:effectLst/>
                <a:uLnTx/>
                <a:uFillTx/>
                <a:latin typeface="+mn-lt"/>
                <a:ea typeface="ＭＳ Ｐゴシック" charset="-128"/>
                <a:cs typeface="Century Gothic" pitchFamily="34" charset="0"/>
              </a:rPr>
              <a:t>87 x 52 cm</a:t>
            </a:r>
            <a:r>
              <a:rPr kumimoji="0" lang="en-US" altLang="zh-CN" b="0" i="0" u="none" strike="noStrike" kern="1200" cap="none" spc="0" normalizeH="0" baseline="30000" noProof="0" dirty="0">
                <a:ln>
                  <a:noFill/>
                </a:ln>
                <a:solidFill>
                  <a:schemeClr val="hlink"/>
                </a:solidFill>
                <a:effectLst/>
                <a:uLnTx/>
                <a:uFillTx/>
                <a:latin typeface="+mn-lt"/>
                <a:ea typeface="ＭＳ Ｐゴシック" charset="-128"/>
                <a:cs typeface="Century Gothic" pitchFamily="34" charset="0"/>
              </a:rPr>
              <a:t>2</a:t>
            </a:r>
            <a:endParaRPr kumimoji="0" lang="en-US" altLang="zh-CN" b="0" i="0" u="none" strike="noStrike" kern="1200" cap="none" spc="0" normalizeH="0" baseline="0" noProof="0" dirty="0">
              <a:ln>
                <a:noFill/>
              </a:ln>
              <a:solidFill>
                <a:schemeClr val="hlink"/>
              </a:solidFill>
              <a:effectLst/>
              <a:uLnTx/>
              <a:uFillTx/>
              <a:latin typeface="+mn-lt"/>
              <a:ea typeface="ＭＳ Ｐゴシック" charset="-128"/>
              <a:cs typeface="Century Gothic" pitchFamily="34" charset="0"/>
            </a:endParaRPr>
          </a:p>
          <a:p>
            <a:pPr marL="342900" marR="0" lvl="0" indent="-342900" algn="l" defTabSz="457200" rtl="0" eaLnBrk="0" fontAlgn="base" latinLnBrk="0" hangingPunct="0">
              <a:lnSpc>
                <a:spcPct val="100000"/>
              </a:lnSpc>
              <a:spcBef>
                <a:spcPts val="0"/>
              </a:spcBef>
              <a:spcAft>
                <a:spcPct val="0"/>
              </a:spcAft>
              <a:buClrTx/>
              <a:buSzTx/>
              <a:buFont typeface="Arial" charset="0"/>
              <a:buChar char="•"/>
              <a:tabLst/>
              <a:defRPr/>
            </a:pPr>
            <a:r>
              <a:rPr kumimoji="0" lang="en-US" altLang="zh-CN" b="0" i="0" u="none" strike="noStrike" kern="1200" cap="none" spc="0" normalizeH="0" baseline="0" noProof="0" dirty="0">
                <a:ln>
                  <a:noFill/>
                </a:ln>
                <a:solidFill>
                  <a:schemeClr val="tx1"/>
                </a:solidFill>
                <a:effectLst/>
                <a:uLnTx/>
                <a:uFillTx/>
                <a:latin typeface="+mn-lt"/>
                <a:ea typeface="ＭＳ Ｐゴシック" charset="-128"/>
                <a:cs typeface="Century Gothic" pitchFamily="34" charset="0"/>
              </a:rPr>
              <a:t>Read out strip: </a:t>
            </a:r>
            <a:r>
              <a:rPr kumimoji="0" lang="en-US" altLang="zh-CN" b="0" i="0" u="none" strike="noStrike" kern="1200" cap="none" spc="0" normalizeH="0" baseline="0" noProof="0" dirty="0">
                <a:ln>
                  <a:noFill/>
                </a:ln>
                <a:solidFill>
                  <a:schemeClr val="hlink"/>
                </a:solidFill>
                <a:effectLst/>
                <a:uLnTx/>
                <a:uFillTx/>
                <a:latin typeface="+mn-lt"/>
                <a:ea typeface="ＭＳ Ｐゴシック" charset="-128"/>
                <a:cs typeface="Century Gothic" pitchFamily="34" charset="0"/>
              </a:rPr>
              <a:t>87 cm x 3.8 cm</a:t>
            </a:r>
          </a:p>
          <a:p>
            <a:pPr marL="342900" marR="0" lvl="0" indent="-342900" algn="l" defTabSz="457200" rtl="0" eaLnBrk="0" fontAlgn="base" latinLnBrk="0" hangingPunct="0">
              <a:lnSpc>
                <a:spcPct val="100000"/>
              </a:lnSpc>
              <a:spcBef>
                <a:spcPts val="0"/>
              </a:spcBef>
              <a:spcAft>
                <a:spcPct val="0"/>
              </a:spcAft>
              <a:buClrTx/>
              <a:buSzTx/>
              <a:buFont typeface="Arial" charset="0"/>
              <a:buChar char="•"/>
              <a:tabLst/>
              <a:defRPr/>
            </a:pPr>
            <a:r>
              <a:rPr kumimoji="0" lang="en-US" altLang="zh-CN" b="0" i="0" u="none" strike="noStrike" kern="1200" cap="none" spc="0" normalizeH="0" baseline="0" noProof="0" dirty="0">
                <a:ln>
                  <a:noFill/>
                </a:ln>
                <a:solidFill>
                  <a:schemeClr val="tx1"/>
                </a:solidFill>
                <a:effectLst/>
                <a:uLnTx/>
                <a:uFillTx/>
                <a:latin typeface="+mn-lt"/>
                <a:ea typeface="ＭＳ Ｐゴシック" charset="-128"/>
                <a:cs typeface="Century Gothic" pitchFamily="34" charset="0"/>
              </a:rPr>
              <a:t>Gas gaps:</a:t>
            </a:r>
            <a:r>
              <a:rPr kumimoji="0" lang="en-US" altLang="zh-CN" b="0" i="0" u="none" strike="noStrike" kern="1200" cap="none" spc="0" normalizeH="0" baseline="0" noProof="0" dirty="0">
                <a:ln>
                  <a:noFill/>
                </a:ln>
                <a:solidFill>
                  <a:schemeClr val="folHlink"/>
                </a:solidFill>
                <a:effectLst/>
                <a:uLnTx/>
                <a:uFillTx/>
                <a:latin typeface="+mn-lt"/>
                <a:ea typeface="ＭＳ Ｐゴシック" charset="-128"/>
                <a:cs typeface="Century Gothic" pitchFamily="34" charset="0"/>
              </a:rPr>
              <a:t> </a:t>
            </a:r>
            <a:r>
              <a:rPr kumimoji="0" lang="en-US" altLang="zh-CN" b="0" i="0" u="none" strike="noStrike" kern="1200" cap="none" spc="0" normalizeH="0" baseline="0" noProof="0" dirty="0">
                <a:ln>
                  <a:noFill/>
                </a:ln>
                <a:solidFill>
                  <a:schemeClr val="hlink"/>
                </a:solidFill>
                <a:effectLst/>
                <a:uLnTx/>
                <a:uFillTx/>
                <a:latin typeface="+mn-lt"/>
                <a:ea typeface="ＭＳ Ｐゴシック" charset="-128"/>
                <a:cs typeface="Century Gothic" pitchFamily="34" charset="0"/>
              </a:rPr>
              <a:t>0.25 mm x 5</a:t>
            </a:r>
          </a:p>
        </p:txBody>
      </p:sp>
    </p:spTree>
    <p:extLst>
      <p:ext uri="{BB962C8B-B14F-4D97-AF65-F5344CB8AC3E}">
        <p14:creationId xmlns:p14="http://schemas.microsoft.com/office/powerpoint/2010/main" val="1426139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6150" y="133349"/>
            <a:ext cx="6124303" cy="532458"/>
          </a:xfrm>
        </p:spPr>
        <p:txBody>
          <a:bodyPr>
            <a:normAutofit fontScale="90000"/>
          </a:bodyPr>
          <a:lstStyle/>
          <a:p>
            <a:r>
              <a:rPr lang="en-US" altLang="zh-CN" sz="3600" dirty="0" smtClean="0">
                <a:latin typeface="Times New Roman" panose="02020603050405020304" pitchFamily="18" charset="0"/>
                <a:cs typeface="Times New Roman" panose="02020603050405020304" pitchFamily="18" charset="0"/>
              </a:rPr>
              <a:t>Integral Luminosity of  STCF</a:t>
            </a:r>
            <a:endParaRPr lang="zh-CN" altLang="en-US" sz="3600"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200" y="6356350"/>
            <a:ext cx="2794000" cy="365125"/>
          </a:xfrm>
        </p:spPr>
        <p:txBody>
          <a:bodyPr/>
          <a:lstStyle/>
          <a:p>
            <a:fld id="{C1E7F229-ED29-45C6-9EB5-BE11AB044733}"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21</a:t>
            </a:fld>
            <a:endParaRPr lang="en-US" dirty="0"/>
          </a:p>
        </p:txBody>
      </p:sp>
      <p:sp>
        <p:nvSpPr>
          <p:cNvPr id="15" name="文本框 14"/>
          <p:cNvSpPr txBox="1"/>
          <p:nvPr/>
        </p:nvSpPr>
        <p:spPr>
          <a:xfrm>
            <a:off x="569492" y="768778"/>
            <a:ext cx="8037622" cy="830997"/>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altLang="zh-CN" sz="2000" dirty="0" smtClean="0"/>
              <a:t>No Synchrotron radiation mode, assume running time 9 months/year</a:t>
            </a:r>
          </a:p>
          <a:p>
            <a:pPr marL="285750" indent="-285750">
              <a:lnSpc>
                <a:spcPct val="120000"/>
              </a:lnSpc>
              <a:buFont typeface="Arial" panose="020B0604020202020204" pitchFamily="34" charset="0"/>
              <a:buChar char="•"/>
            </a:pPr>
            <a:r>
              <a:rPr lang="en-US" altLang="zh-CN" sz="2000" dirty="0" smtClean="0"/>
              <a:t>Assume data taking </a:t>
            </a:r>
            <a:r>
              <a:rPr lang="en-US" altLang="zh-CN" sz="2000" dirty="0" smtClean="0">
                <a:solidFill>
                  <a:srgbClr val="FF0000"/>
                </a:solidFill>
              </a:rPr>
              <a:t>efficiency 90%</a:t>
            </a:r>
          </a:p>
        </p:txBody>
      </p:sp>
      <p:sp>
        <p:nvSpPr>
          <p:cNvPr id="17" name="矩形 16"/>
          <p:cNvSpPr/>
          <p:nvPr/>
        </p:nvSpPr>
        <p:spPr>
          <a:xfrm>
            <a:off x="1978455" y="1562750"/>
            <a:ext cx="6038833" cy="400110"/>
          </a:xfrm>
          <a:prstGeom prst="rect">
            <a:avLst/>
          </a:prstGeom>
        </p:spPr>
        <p:txBody>
          <a:bodyPr wrap="none">
            <a:spAutoFit/>
          </a:bodyPr>
          <a:lstStyle/>
          <a:p>
            <a:r>
              <a:rPr lang="en-US" altLang="zh-CN" sz="2000" dirty="0" smtClean="0">
                <a:latin typeface="Times New Roman" panose="02020603050405020304" pitchFamily="18" charset="0"/>
                <a:cs typeface="Times New Roman" panose="02020603050405020304" pitchFamily="18" charset="0"/>
              </a:rPr>
              <a:t>10</a:t>
            </a:r>
            <a:r>
              <a:rPr lang="en-US" altLang="zh-CN" sz="2000" baseline="30000" dirty="0" smtClean="0">
                <a:latin typeface="Times New Roman" panose="02020603050405020304" pitchFamily="18" charset="0"/>
                <a:cs typeface="Times New Roman" panose="02020603050405020304" pitchFamily="18" charset="0"/>
              </a:rPr>
              <a:t>35</a:t>
            </a:r>
            <a:r>
              <a:rPr lang="en-US" altLang="zh-CN" sz="2000" dirty="0" smtClean="0">
                <a:latin typeface="Times New Roman" panose="02020603050405020304" pitchFamily="18" charset="0"/>
                <a:cs typeface="Times New Roman" panose="02020603050405020304" pitchFamily="18" charset="0"/>
              </a:rPr>
              <a:t>cm</a:t>
            </a:r>
            <a:r>
              <a:rPr lang="en-US" altLang="zh-CN" sz="2000" baseline="30000" dirty="0" smtClean="0">
                <a:latin typeface="Times New Roman" panose="02020603050405020304" pitchFamily="18" charset="0"/>
                <a:cs typeface="Times New Roman" panose="02020603050405020304" pitchFamily="18" charset="0"/>
              </a:rPr>
              <a:t>-2</a:t>
            </a:r>
            <a:r>
              <a:rPr lang="en-US" altLang="zh-CN" sz="2000" dirty="0" smtClean="0">
                <a:latin typeface="Times New Roman" panose="02020603050405020304" pitchFamily="18" charset="0"/>
                <a:cs typeface="Times New Roman" panose="02020603050405020304" pitchFamily="18" charset="0"/>
              </a:rPr>
              <a:t>s</a:t>
            </a:r>
            <a:r>
              <a:rPr lang="en-US" altLang="zh-CN" sz="2000" baseline="30000" dirty="0" smtClean="0">
                <a:latin typeface="Times New Roman" panose="02020603050405020304" pitchFamily="18" charset="0"/>
                <a:cs typeface="Times New Roman" panose="02020603050405020304" pitchFamily="18" charset="0"/>
              </a:rPr>
              <a:t>-1</a:t>
            </a:r>
            <a:r>
              <a:rPr lang="en-US" altLang="zh-CN" sz="2000" dirty="0" smtClean="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sym typeface="Symbol"/>
              </a:rPr>
              <a:t> </a:t>
            </a:r>
            <a:r>
              <a:rPr lang="en-US" altLang="zh-CN" sz="2000" dirty="0" smtClean="0">
                <a:latin typeface="Times New Roman" panose="02020603050405020304" pitchFamily="18" charset="0"/>
                <a:cs typeface="Times New Roman" panose="02020603050405020304" pitchFamily="18" charset="0"/>
              </a:rPr>
              <a:t>86400s </a:t>
            </a:r>
            <a:r>
              <a:rPr lang="en-US" altLang="zh-CN" sz="2000" dirty="0" smtClean="0">
                <a:latin typeface="Times New Roman" panose="02020603050405020304" pitchFamily="18" charset="0"/>
                <a:cs typeface="Times New Roman" panose="02020603050405020304" pitchFamily="18" charset="0"/>
                <a:sym typeface="Symbol"/>
              </a:rPr>
              <a:t> 270days  90%  </a:t>
            </a:r>
            <a:r>
              <a:rPr lang="en-US" altLang="zh-CN" sz="2000" dirty="0" smtClean="0">
                <a:latin typeface="Times New Roman" panose="02020603050405020304" pitchFamily="18" charset="0"/>
                <a:cs typeface="Times New Roman" panose="02020603050405020304" pitchFamily="18" charset="0"/>
                <a:sym typeface="Symbol" panose="05050102010706020507" pitchFamily="18" charset="2"/>
              </a:rPr>
              <a:t> </a:t>
            </a:r>
            <a:r>
              <a:rPr lang="en-US" altLang="zh-CN" sz="2000" b="1" dirty="0" smtClean="0">
                <a:solidFill>
                  <a:srgbClr val="0036FA"/>
                </a:solidFill>
                <a:latin typeface="Times New Roman" panose="02020603050405020304" pitchFamily="18" charset="0"/>
                <a:cs typeface="Times New Roman" panose="02020603050405020304" pitchFamily="18" charset="0"/>
                <a:sym typeface="Symbol"/>
              </a:rPr>
              <a:t>2.0ab</a:t>
            </a:r>
            <a:r>
              <a:rPr lang="en-US" altLang="zh-CN" sz="2000" b="1" baseline="30000" dirty="0" smtClean="0">
                <a:solidFill>
                  <a:srgbClr val="0036FA"/>
                </a:solidFill>
                <a:latin typeface="Times New Roman" panose="02020603050405020304" pitchFamily="18" charset="0"/>
                <a:cs typeface="Times New Roman" panose="02020603050405020304" pitchFamily="18" charset="0"/>
                <a:sym typeface="Symbol"/>
              </a:rPr>
              <a:t>-1 </a:t>
            </a:r>
            <a:r>
              <a:rPr lang="en-US" altLang="zh-CN" sz="2000" b="1" dirty="0" smtClean="0">
                <a:solidFill>
                  <a:srgbClr val="0036FA"/>
                </a:solidFill>
                <a:latin typeface="Times New Roman" panose="02020603050405020304" pitchFamily="18" charset="0"/>
                <a:cs typeface="Times New Roman" panose="02020603050405020304" pitchFamily="18" charset="0"/>
                <a:sym typeface="Symbol"/>
              </a:rPr>
              <a:t>/year</a:t>
            </a:r>
            <a:r>
              <a:rPr lang="en-US" altLang="zh-CN" sz="2000" dirty="0" smtClean="0">
                <a:solidFill>
                  <a:srgbClr val="FF0000"/>
                </a:solidFill>
                <a:latin typeface="Times New Roman" panose="02020603050405020304" pitchFamily="18" charset="0"/>
                <a:cs typeface="Times New Roman" panose="02020603050405020304" pitchFamily="18" charset="0"/>
                <a:sym typeface="Symbol"/>
              </a:rPr>
              <a:t>  </a:t>
            </a:r>
            <a:endParaRPr lang="zh-CN" altLang="en-US" sz="2000" dirty="0">
              <a:solidFill>
                <a:srgbClr val="FF0000"/>
              </a:solidFill>
              <a:latin typeface="Times New Roman" panose="02020603050405020304" pitchFamily="18" charset="0"/>
              <a:cs typeface="Times New Roman" panose="02020603050405020304" pitchFamily="18" charset="0"/>
            </a:endParaRPr>
          </a:p>
        </p:txBody>
      </p:sp>
      <p:sp>
        <p:nvSpPr>
          <p:cNvPr id="18" name="文本框 17"/>
          <p:cNvSpPr txBox="1"/>
          <p:nvPr/>
        </p:nvSpPr>
        <p:spPr>
          <a:xfrm>
            <a:off x="1291650" y="1962860"/>
            <a:ext cx="6593305" cy="400110"/>
          </a:xfrm>
          <a:prstGeom prst="rect">
            <a:avLst/>
          </a:prstGeom>
          <a:noFill/>
        </p:spPr>
        <p:txBody>
          <a:bodyPr wrap="square" rtlCol="0">
            <a:spAutoFit/>
          </a:bodyPr>
          <a:lstStyle/>
          <a:p>
            <a:pPr algn="ctr"/>
            <a:r>
              <a:rPr lang="en-US" altLang="zh-CN" sz="2000" dirty="0" smtClean="0">
                <a:solidFill>
                  <a:srgbClr val="0036FA"/>
                </a:solidFill>
              </a:rPr>
              <a:t>10 years data taking, total 20 ab</a:t>
            </a:r>
            <a:r>
              <a:rPr lang="en-US" altLang="zh-CN" sz="2000" baseline="30000" dirty="0" smtClean="0">
                <a:solidFill>
                  <a:srgbClr val="0036FA"/>
                </a:solidFill>
              </a:rPr>
              <a:t>-1</a:t>
            </a:r>
            <a:r>
              <a:rPr lang="en-US" altLang="zh-CN" sz="2000" dirty="0" smtClean="0">
                <a:solidFill>
                  <a:srgbClr val="0036FA"/>
                </a:solidFill>
              </a:rPr>
              <a:t> conservatively </a:t>
            </a:r>
            <a:endParaRPr lang="zh-CN" altLang="en-US" sz="2000" dirty="0">
              <a:solidFill>
                <a:srgbClr val="0036FA"/>
              </a:solidFill>
            </a:endParaRPr>
          </a:p>
        </p:txBody>
      </p:sp>
      <p:pic>
        <p:nvPicPr>
          <p:cNvPr id="21" name="图片 20" descr="lumin_SuperKEKB.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750" y="2934665"/>
            <a:ext cx="3367076" cy="2810909"/>
          </a:xfrm>
          <a:prstGeom prst="rect">
            <a:avLst/>
          </a:prstGeom>
        </p:spPr>
      </p:pic>
      <p:pic>
        <p:nvPicPr>
          <p:cNvPr id="22" name="图片 21"/>
          <p:cNvPicPr>
            <a:picLocks noChangeAspect="1"/>
          </p:cNvPicPr>
          <p:nvPr/>
        </p:nvPicPr>
        <p:blipFill>
          <a:blip r:embed="rId4"/>
          <a:stretch>
            <a:fillRect/>
          </a:stretch>
        </p:blipFill>
        <p:spPr>
          <a:xfrm>
            <a:off x="4674866" y="3269356"/>
            <a:ext cx="3674004" cy="1757716"/>
          </a:xfrm>
          <a:prstGeom prst="rect">
            <a:avLst/>
          </a:prstGeom>
        </p:spPr>
      </p:pic>
      <p:sp>
        <p:nvSpPr>
          <p:cNvPr id="24" name="文本框 23"/>
          <p:cNvSpPr txBox="1"/>
          <p:nvPr/>
        </p:nvSpPr>
        <p:spPr>
          <a:xfrm>
            <a:off x="2016119" y="2345537"/>
            <a:ext cx="5317494" cy="400110"/>
          </a:xfrm>
          <a:prstGeom prst="rect">
            <a:avLst/>
          </a:prstGeom>
          <a:noFill/>
        </p:spPr>
        <p:txBody>
          <a:bodyPr wrap="square" rtlCol="0">
            <a:spAutoFit/>
          </a:bodyPr>
          <a:lstStyle/>
          <a:p>
            <a:r>
              <a:rPr lang="en-US" altLang="zh-CN" sz="2000" b="1" dirty="0" smtClean="0">
                <a:solidFill>
                  <a:srgbClr val="FF0000"/>
                </a:solidFill>
              </a:rPr>
              <a:t>Excellent opportunities for the </a:t>
            </a:r>
            <a:r>
              <a:rPr lang="en-US" altLang="zh-CN" sz="2000" b="1" dirty="0" smtClean="0">
                <a:solidFill>
                  <a:srgbClr val="FF0000"/>
                </a:solidFill>
                <a:sym typeface="Symbol" panose="05050102010706020507" pitchFamily="18" charset="2"/>
              </a:rPr>
              <a:t>-charm physics</a:t>
            </a:r>
            <a:r>
              <a:rPr lang="en-US" altLang="zh-CN" sz="2000" b="1" dirty="0" smtClean="0">
                <a:solidFill>
                  <a:srgbClr val="FF0000"/>
                </a:solidFill>
              </a:rPr>
              <a:t> </a:t>
            </a:r>
            <a:endParaRPr lang="zh-CN" altLang="en-US" sz="2000" b="1" dirty="0">
              <a:solidFill>
                <a:srgbClr val="FF0000"/>
              </a:solidFill>
            </a:endParaRPr>
          </a:p>
        </p:txBody>
      </p:sp>
      <p:sp>
        <p:nvSpPr>
          <p:cNvPr id="25" name="文本框 24"/>
          <p:cNvSpPr txBox="1"/>
          <p:nvPr/>
        </p:nvSpPr>
        <p:spPr>
          <a:xfrm>
            <a:off x="4572000" y="2922030"/>
            <a:ext cx="1036320" cy="400110"/>
          </a:xfrm>
          <a:prstGeom prst="rect">
            <a:avLst/>
          </a:prstGeom>
          <a:solidFill>
            <a:schemeClr val="bg1"/>
          </a:solidFill>
        </p:spPr>
        <p:txBody>
          <a:bodyPr wrap="square" rtlCol="0">
            <a:spAutoFit/>
          </a:bodyPr>
          <a:lstStyle/>
          <a:p>
            <a:r>
              <a:rPr lang="en-US" altLang="zh-CN" sz="2000" b="1" dirty="0" smtClean="0">
                <a:solidFill>
                  <a:srgbClr val="FF0000"/>
                </a:solidFill>
              </a:rPr>
              <a:t>BELLEII</a:t>
            </a:r>
            <a:endParaRPr lang="zh-CN" altLang="en-US" sz="2000" b="1" dirty="0">
              <a:solidFill>
                <a:srgbClr val="FF0000"/>
              </a:solidFill>
            </a:endParaRPr>
          </a:p>
        </p:txBody>
      </p:sp>
      <p:sp>
        <p:nvSpPr>
          <p:cNvPr id="26" name="文本框 25"/>
          <p:cNvSpPr txBox="1"/>
          <p:nvPr/>
        </p:nvSpPr>
        <p:spPr>
          <a:xfrm>
            <a:off x="1978455" y="5790267"/>
            <a:ext cx="5740400" cy="369332"/>
          </a:xfrm>
          <a:prstGeom prst="rect">
            <a:avLst/>
          </a:prstGeom>
          <a:noFill/>
        </p:spPr>
        <p:txBody>
          <a:bodyPr wrap="square" rtlCol="0">
            <a:spAutoFit/>
          </a:bodyPr>
          <a:lstStyle/>
          <a:p>
            <a:r>
              <a:rPr lang="en-US" altLang="zh-CN" b="1" dirty="0" smtClean="0">
                <a:solidFill>
                  <a:srgbClr val="0036FA"/>
                </a:solidFill>
              </a:rPr>
              <a:t>Native question : </a:t>
            </a:r>
            <a:r>
              <a:rPr lang="en-US" altLang="zh-CN" b="1" dirty="0" smtClean="0">
                <a:solidFill>
                  <a:srgbClr val="FF0000"/>
                </a:solidFill>
              </a:rPr>
              <a:t>Compete between STCF and BELLE II ? </a:t>
            </a:r>
            <a:endParaRPr lang="zh-CN" altLang="en-US" b="1" dirty="0">
              <a:solidFill>
                <a:srgbClr val="FF0000"/>
              </a:solidFill>
            </a:endParaRPr>
          </a:p>
        </p:txBody>
      </p:sp>
    </p:spTree>
    <p:extLst>
      <p:ext uri="{BB962C8B-B14F-4D97-AF65-F5344CB8AC3E}">
        <p14:creationId xmlns:p14="http://schemas.microsoft.com/office/powerpoint/2010/main" val="2768813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Data samples </a:t>
            </a:r>
            <a:endParaRPr lang="zh-CN" altLang="en-US" dirty="0"/>
          </a:p>
        </p:txBody>
      </p:sp>
      <p:pic>
        <p:nvPicPr>
          <p:cNvPr id="7" name="内容占位符 6"/>
          <p:cNvPicPr>
            <a:picLocks noGrp="1" noChangeAspect="1"/>
          </p:cNvPicPr>
          <p:nvPr>
            <p:ph idx="1"/>
          </p:nvPr>
        </p:nvPicPr>
        <p:blipFill>
          <a:blip r:embed="rId2"/>
          <a:stretch>
            <a:fillRect/>
          </a:stretch>
        </p:blipFill>
        <p:spPr>
          <a:xfrm>
            <a:off x="245269" y="1423346"/>
            <a:ext cx="8653462" cy="3213589"/>
          </a:xfrm>
          <a:prstGeom prst="rect">
            <a:avLst/>
          </a:prstGeom>
        </p:spPr>
      </p:pic>
      <p:sp>
        <p:nvSpPr>
          <p:cNvPr id="4" name="日期占位符 3"/>
          <p:cNvSpPr>
            <a:spLocks noGrp="1"/>
          </p:cNvSpPr>
          <p:nvPr>
            <p:ph type="dt" sz="half" idx="10"/>
          </p:nvPr>
        </p:nvSpPr>
        <p:spPr/>
        <p:txBody>
          <a:bodyPr/>
          <a:lstStyle/>
          <a:p>
            <a:fld id="{B48088EF-3368-40DC-A10F-551ABBE51E5F}"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22</a:t>
            </a:fld>
            <a:endParaRPr lang="en-US" dirty="0"/>
          </a:p>
        </p:txBody>
      </p:sp>
      <p:sp>
        <p:nvSpPr>
          <p:cNvPr id="8" name="文本框 7"/>
          <p:cNvSpPr txBox="1"/>
          <p:nvPr/>
        </p:nvSpPr>
        <p:spPr>
          <a:xfrm>
            <a:off x="1750741" y="992459"/>
            <a:ext cx="6088566" cy="430887"/>
          </a:xfrm>
          <a:prstGeom prst="rect">
            <a:avLst/>
          </a:prstGeom>
          <a:noFill/>
        </p:spPr>
        <p:txBody>
          <a:bodyPr wrap="square" rtlCol="0">
            <a:spAutoFit/>
          </a:bodyPr>
          <a:lstStyle/>
          <a:p>
            <a:r>
              <a:rPr lang="en-US" altLang="zh-CN" sz="2200" b="1" dirty="0" smtClean="0">
                <a:solidFill>
                  <a:srgbClr val="FF0000"/>
                </a:solidFill>
              </a:rPr>
              <a:t>Data samples with 1 ab</a:t>
            </a:r>
            <a:r>
              <a:rPr lang="en-US" altLang="zh-CN" sz="2200" b="1" baseline="30000" dirty="0" smtClean="0">
                <a:solidFill>
                  <a:srgbClr val="FF0000"/>
                </a:solidFill>
              </a:rPr>
              <a:t>-1</a:t>
            </a:r>
            <a:r>
              <a:rPr lang="en-US" altLang="zh-CN" sz="2200" b="1" dirty="0" smtClean="0">
                <a:solidFill>
                  <a:srgbClr val="FF0000"/>
                </a:solidFill>
              </a:rPr>
              <a:t> integral luminosity </a:t>
            </a:r>
            <a:endParaRPr lang="zh-CN" altLang="en-US" sz="2200" b="1" dirty="0">
              <a:solidFill>
                <a:srgbClr val="FF0000"/>
              </a:solidFill>
            </a:endParaRPr>
          </a:p>
        </p:txBody>
      </p:sp>
      <p:sp>
        <p:nvSpPr>
          <p:cNvPr id="9" name="文本框 8"/>
          <p:cNvSpPr txBox="1"/>
          <p:nvPr/>
        </p:nvSpPr>
        <p:spPr>
          <a:xfrm>
            <a:off x="1750741" y="4215161"/>
            <a:ext cx="2509025" cy="421774"/>
          </a:xfrm>
          <a:prstGeom prst="rect">
            <a:avLst/>
          </a:prstGeom>
          <a:solidFill>
            <a:schemeClr val="bg1"/>
          </a:solidFill>
        </p:spPr>
        <p:txBody>
          <a:bodyPr wrap="square" rtlCol="0">
            <a:spAutoFit/>
          </a:bodyPr>
          <a:lstStyle/>
          <a:p>
            <a:endParaRPr lang="zh-CN" altLang="en-US" dirty="0"/>
          </a:p>
        </p:txBody>
      </p:sp>
      <p:sp>
        <p:nvSpPr>
          <p:cNvPr id="3" name="文本框 2"/>
          <p:cNvSpPr txBox="1"/>
          <p:nvPr/>
        </p:nvSpPr>
        <p:spPr>
          <a:xfrm>
            <a:off x="797311" y="4361475"/>
            <a:ext cx="7995425" cy="1352678"/>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100" dirty="0" smtClean="0">
                <a:solidFill>
                  <a:srgbClr val="392BF5"/>
                </a:solidFill>
              </a:rPr>
              <a:t>STCF</a:t>
            </a:r>
            <a:r>
              <a:rPr lang="en-US" altLang="zh-CN" sz="2100" dirty="0" smtClean="0"/>
              <a:t> have more </a:t>
            </a:r>
            <a:r>
              <a:rPr lang="en-US" altLang="zh-CN" sz="2100" dirty="0" smtClean="0">
                <a:solidFill>
                  <a:srgbClr val="FF0000"/>
                </a:solidFill>
              </a:rPr>
              <a:t>larger x-sec</a:t>
            </a:r>
          </a:p>
          <a:p>
            <a:pPr marL="342900" indent="-342900">
              <a:lnSpc>
                <a:spcPct val="130000"/>
              </a:lnSpc>
              <a:buFont typeface="Arial" panose="020B0604020202020204" pitchFamily="34" charset="0"/>
              <a:buChar char="•"/>
            </a:pPr>
            <a:r>
              <a:rPr lang="en-US" altLang="zh-CN" sz="2100" dirty="0" smtClean="0">
                <a:solidFill>
                  <a:srgbClr val="392BF5"/>
                </a:solidFill>
              </a:rPr>
              <a:t>STCF</a:t>
            </a:r>
            <a:r>
              <a:rPr lang="en-US" altLang="zh-CN" sz="2100" dirty="0" smtClean="0"/>
              <a:t> is expected to have higher </a:t>
            </a:r>
            <a:r>
              <a:rPr lang="en-US" altLang="zh-CN" sz="2100" dirty="0" smtClean="0">
                <a:solidFill>
                  <a:srgbClr val="FF0000"/>
                </a:solidFill>
              </a:rPr>
              <a:t>detection efficiency, low background</a:t>
            </a:r>
          </a:p>
          <a:p>
            <a:pPr marL="342900" indent="-342900">
              <a:lnSpc>
                <a:spcPct val="130000"/>
              </a:lnSpc>
              <a:buFont typeface="Arial" panose="020B0604020202020204" pitchFamily="34" charset="0"/>
              <a:buChar char="•"/>
            </a:pPr>
            <a:r>
              <a:rPr lang="en-US" altLang="zh-CN" sz="2100" dirty="0" smtClean="0">
                <a:solidFill>
                  <a:srgbClr val="392BF5"/>
                </a:solidFill>
              </a:rPr>
              <a:t>Belle II </a:t>
            </a:r>
            <a:r>
              <a:rPr lang="en-US" altLang="zh-CN" sz="2100" dirty="0" smtClean="0"/>
              <a:t>can have larger </a:t>
            </a:r>
            <a:r>
              <a:rPr lang="en-US" altLang="zh-CN" sz="2100" dirty="0" smtClean="0">
                <a:solidFill>
                  <a:srgbClr val="FF0000"/>
                </a:solidFill>
              </a:rPr>
              <a:t>integral luminosity </a:t>
            </a:r>
            <a:endParaRPr lang="zh-CN" altLang="en-US" sz="2100" dirty="0">
              <a:solidFill>
                <a:srgbClr val="FF0000"/>
              </a:solidFill>
            </a:endParaRPr>
          </a:p>
        </p:txBody>
      </p:sp>
      <p:sp>
        <p:nvSpPr>
          <p:cNvPr id="10" name="文本框 9"/>
          <p:cNvSpPr txBox="1"/>
          <p:nvPr/>
        </p:nvSpPr>
        <p:spPr>
          <a:xfrm>
            <a:off x="457200" y="5844209"/>
            <a:ext cx="8441530" cy="400110"/>
          </a:xfrm>
          <a:prstGeom prst="rect">
            <a:avLst/>
          </a:prstGeom>
          <a:noFill/>
        </p:spPr>
        <p:txBody>
          <a:bodyPr wrap="square" rtlCol="0">
            <a:spAutoFit/>
          </a:bodyPr>
          <a:lstStyle/>
          <a:p>
            <a:pPr algn="ctr"/>
            <a:r>
              <a:rPr lang="en-US" altLang="zh-CN" sz="2000" b="1" dirty="0" smtClean="0"/>
              <a:t>Detail </a:t>
            </a:r>
            <a:r>
              <a:rPr lang="en-US" altLang="zh-CN" sz="2000" b="1" dirty="0" smtClean="0">
                <a:solidFill>
                  <a:srgbClr val="FF0000"/>
                </a:solidFill>
              </a:rPr>
              <a:t>simulations </a:t>
            </a:r>
            <a:r>
              <a:rPr lang="en-US" altLang="zh-CN" sz="2000" b="1" dirty="0" smtClean="0"/>
              <a:t>are </a:t>
            </a:r>
            <a:r>
              <a:rPr lang="en-US" altLang="zh-CN" sz="2000" b="1" dirty="0" smtClean="0">
                <a:solidFill>
                  <a:srgbClr val="FF0000"/>
                </a:solidFill>
              </a:rPr>
              <a:t>ongoing</a:t>
            </a:r>
            <a:r>
              <a:rPr lang="en-US" altLang="zh-CN" sz="2000" b="1" dirty="0" smtClean="0"/>
              <a:t> to study the </a:t>
            </a:r>
            <a:r>
              <a:rPr lang="en-US" altLang="zh-CN" sz="2000" b="1" dirty="0" smtClean="0">
                <a:solidFill>
                  <a:srgbClr val="FF0000"/>
                </a:solidFill>
              </a:rPr>
              <a:t>potential </a:t>
            </a:r>
            <a:r>
              <a:rPr lang="en-US" altLang="zh-CN" sz="2000" b="1" dirty="0" smtClean="0"/>
              <a:t>for the physics research </a:t>
            </a:r>
            <a:endParaRPr lang="zh-CN" altLang="en-US" sz="2000" b="1" dirty="0"/>
          </a:p>
        </p:txBody>
      </p:sp>
    </p:spTree>
    <p:extLst>
      <p:ext uri="{BB962C8B-B14F-4D97-AF65-F5344CB8AC3E}">
        <p14:creationId xmlns:p14="http://schemas.microsoft.com/office/powerpoint/2010/main" val="26385481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ea typeface="MS PGothic" panose="020B0600070205080204" pitchFamily="34" charset="-128"/>
              </a:rPr>
              <a:t>Highlight Physics @ </a:t>
            </a:r>
            <a:r>
              <a:rPr lang="en-US" altLang="zh-CN" dirty="0" smtClean="0">
                <a:ea typeface="MS PGothic" panose="020B0600070205080204" pitchFamily="34" charset="-128"/>
              </a:rPr>
              <a:t>STCF</a:t>
            </a:r>
            <a:endParaRPr lang="zh-CN" altLang="en-US" dirty="0"/>
          </a:p>
        </p:txBody>
      </p:sp>
      <p:sp>
        <p:nvSpPr>
          <p:cNvPr id="4" name="日期占位符 3"/>
          <p:cNvSpPr>
            <a:spLocks noGrp="1"/>
          </p:cNvSpPr>
          <p:nvPr>
            <p:ph type="dt" sz="half" idx="10"/>
          </p:nvPr>
        </p:nvSpPr>
        <p:spPr/>
        <p:txBody>
          <a:bodyPr/>
          <a:lstStyle/>
          <a:p>
            <a:fld id="{DF0A6A35-3356-4E9D-84B7-DBDCF5F3D021}"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23</a:t>
            </a:fld>
            <a:endParaRPr lang="en-US" dirty="0"/>
          </a:p>
        </p:txBody>
      </p:sp>
      <p:sp>
        <p:nvSpPr>
          <p:cNvPr id="8" name="文本框 7"/>
          <p:cNvSpPr txBox="1"/>
          <p:nvPr/>
        </p:nvSpPr>
        <p:spPr>
          <a:xfrm>
            <a:off x="578760" y="951909"/>
            <a:ext cx="7986479" cy="1200329"/>
          </a:xfrm>
          <a:prstGeom prst="rect">
            <a:avLst/>
          </a:prstGeom>
          <a:solidFill>
            <a:srgbClr val="FBFB05"/>
          </a:solidFill>
        </p:spPr>
        <p:txBody>
          <a:bodyPr wrap="square" rtlCol="0">
            <a:spAutoFit/>
          </a:bodyPr>
          <a:lstStyle/>
          <a:p>
            <a:pPr marL="36000" algn="ctr">
              <a:lnSpc>
                <a:spcPct val="120000"/>
              </a:lnSpc>
            </a:pPr>
            <a:r>
              <a:rPr lang="en-US" altLang="zh-CN" sz="2000" b="1" dirty="0">
                <a:solidFill>
                  <a:srgbClr val="FF0000"/>
                </a:solidFill>
                <a:ea typeface="华文楷体" panose="02010600040101010101" pitchFamily="2" charset="-122"/>
                <a:sym typeface="Symbol" panose="05050102010706020507" pitchFamily="18" charset="2"/>
              </a:rPr>
              <a:t>R</a:t>
            </a:r>
            <a:r>
              <a:rPr lang="en-US" altLang="zh-CN" sz="2000" b="1" dirty="0" smtClean="0">
                <a:solidFill>
                  <a:srgbClr val="FF0000"/>
                </a:solidFill>
                <a:ea typeface="华文楷体" panose="02010600040101010101" pitchFamily="2" charset="-122"/>
                <a:sym typeface="Symbol" panose="05050102010706020507" pitchFamily="18" charset="2"/>
              </a:rPr>
              <a:t>ich</a:t>
            </a:r>
            <a:r>
              <a:rPr lang="en-US" altLang="zh-CN" sz="2000" b="1" dirty="0" smtClean="0">
                <a:ea typeface="华文楷体" panose="02010600040101010101" pitchFamily="2" charset="-122"/>
                <a:sym typeface="Symbol" panose="05050102010706020507" pitchFamily="18" charset="2"/>
              </a:rPr>
              <a:t> </a:t>
            </a:r>
            <a:r>
              <a:rPr lang="en-US" altLang="zh-CN" sz="2000" b="1" dirty="0">
                <a:ea typeface="华文楷体" panose="02010600040101010101" pitchFamily="2" charset="-122"/>
                <a:sym typeface="Symbol" panose="05050102010706020507" pitchFamily="18" charset="2"/>
              </a:rPr>
              <a:t>of physics </a:t>
            </a:r>
            <a:r>
              <a:rPr lang="en-US" altLang="zh-CN" sz="2000" b="1" dirty="0" smtClean="0">
                <a:ea typeface="华文楷体" panose="02010600040101010101" pitchFamily="2" charset="-122"/>
                <a:sym typeface="Symbol" panose="05050102010706020507" pitchFamily="18" charset="2"/>
              </a:rPr>
              <a:t>program, </a:t>
            </a:r>
            <a:r>
              <a:rPr lang="en-US" altLang="zh-CN" sz="2000" b="1" dirty="0" smtClean="0">
                <a:solidFill>
                  <a:srgbClr val="FF0000"/>
                </a:solidFill>
                <a:ea typeface="华文楷体" panose="02010600040101010101" pitchFamily="2" charset="-122"/>
                <a:sym typeface="Symbol" panose="05050102010706020507" pitchFamily="18" charset="2"/>
              </a:rPr>
              <a:t>unique</a:t>
            </a:r>
            <a:r>
              <a:rPr lang="en-US" altLang="zh-CN" sz="2000" b="1" dirty="0" smtClean="0">
                <a:ea typeface="华文楷体" panose="02010600040101010101" pitchFamily="2" charset="-122"/>
                <a:sym typeface="Symbol" panose="05050102010706020507" pitchFamily="18" charset="2"/>
              </a:rPr>
              <a:t> </a:t>
            </a:r>
            <a:r>
              <a:rPr lang="en-US" altLang="zh-CN" sz="2000" b="1" dirty="0">
                <a:ea typeface="华文楷体" panose="02010600040101010101" pitchFamily="2" charset="-122"/>
                <a:sym typeface="Symbol" panose="05050102010706020507" pitchFamily="18" charset="2"/>
              </a:rPr>
              <a:t>for physics with </a:t>
            </a:r>
            <a:r>
              <a:rPr lang="en-US" altLang="zh-CN" sz="2000" b="1" dirty="0">
                <a:solidFill>
                  <a:srgbClr val="FF0000"/>
                </a:solidFill>
                <a:ea typeface="华文楷体" panose="02010600040101010101" pitchFamily="2" charset="-122"/>
                <a:sym typeface="Symbol" panose="05050102010706020507" pitchFamily="18" charset="2"/>
              </a:rPr>
              <a:t>c</a:t>
            </a:r>
            <a:r>
              <a:rPr lang="en-US" altLang="zh-CN" sz="2000" b="1" dirty="0">
                <a:ea typeface="华文楷体" panose="02010600040101010101" pitchFamily="2" charset="-122"/>
                <a:sym typeface="Symbol" panose="05050102010706020507" pitchFamily="18" charset="2"/>
              </a:rPr>
              <a:t> quark and </a:t>
            </a:r>
            <a:r>
              <a:rPr lang="en-US" altLang="zh-CN" sz="2000" b="1" dirty="0" smtClean="0">
                <a:ea typeface="华文楷体" panose="02010600040101010101" pitchFamily="2" charset="-122"/>
                <a:sym typeface="Symbol" panose="05050102010706020507" pitchFamily="18" charset="2"/>
              </a:rPr>
              <a:t> </a:t>
            </a:r>
            <a:r>
              <a:rPr lang="en-US" altLang="zh-CN" sz="2000" b="1" dirty="0" smtClean="0">
                <a:solidFill>
                  <a:srgbClr val="FF0000"/>
                </a:solidFill>
                <a:ea typeface="华文楷体" panose="02010600040101010101" pitchFamily="2" charset="-122"/>
                <a:sym typeface="Symbol" panose="05050102010706020507" pitchFamily="18" charset="2"/>
              </a:rPr>
              <a:t></a:t>
            </a:r>
            <a:r>
              <a:rPr lang="en-US" altLang="zh-CN" sz="2000" b="1" dirty="0" smtClean="0">
                <a:ea typeface="华文楷体" panose="02010600040101010101" pitchFamily="2" charset="-122"/>
                <a:sym typeface="Symbol" panose="05050102010706020507" pitchFamily="18" charset="2"/>
              </a:rPr>
              <a:t> leptons</a:t>
            </a:r>
            <a:r>
              <a:rPr lang="en-US" altLang="zh-CN" sz="2000" b="1" dirty="0">
                <a:ea typeface="华文楷体" panose="02010600040101010101" pitchFamily="2" charset="-122"/>
                <a:sym typeface="Symbol" panose="05050102010706020507" pitchFamily="18" charset="2"/>
              </a:rPr>
              <a:t>, </a:t>
            </a:r>
          </a:p>
          <a:p>
            <a:pPr marL="36000" algn="ctr">
              <a:lnSpc>
                <a:spcPct val="120000"/>
              </a:lnSpc>
            </a:pPr>
            <a:r>
              <a:rPr lang="en-US" altLang="zh-CN" sz="2000" b="1" dirty="0">
                <a:ea typeface="华文楷体" panose="02010600040101010101" pitchFamily="2" charset="-122"/>
                <a:sym typeface="Symbol" panose="05050102010706020507" pitchFamily="18" charset="2"/>
              </a:rPr>
              <a:t>important playground for study of </a:t>
            </a:r>
            <a:r>
              <a:rPr lang="en-US" altLang="zh-CN" sz="2000" b="1" dirty="0">
                <a:solidFill>
                  <a:srgbClr val="FF0000"/>
                </a:solidFill>
                <a:ea typeface="华文楷体" panose="02010600040101010101" pitchFamily="2" charset="-122"/>
                <a:sym typeface="Symbol" panose="05050102010706020507" pitchFamily="18" charset="2"/>
              </a:rPr>
              <a:t>QCD</a:t>
            </a:r>
            <a:r>
              <a:rPr lang="en-US" altLang="zh-CN" sz="2000" b="1" dirty="0">
                <a:ea typeface="华文楷体" panose="02010600040101010101" pitchFamily="2" charset="-122"/>
                <a:sym typeface="Symbol" panose="05050102010706020507" pitchFamily="18" charset="2"/>
              </a:rPr>
              <a:t>, </a:t>
            </a:r>
            <a:r>
              <a:rPr lang="en-US" altLang="zh-CN" sz="2000" b="1" dirty="0">
                <a:solidFill>
                  <a:srgbClr val="FF0000"/>
                </a:solidFill>
                <a:ea typeface="华文楷体" panose="02010600040101010101" pitchFamily="2" charset="-122"/>
                <a:sym typeface="Symbol" panose="05050102010706020507" pitchFamily="18" charset="2"/>
              </a:rPr>
              <a:t>exotic hadrons </a:t>
            </a:r>
            <a:r>
              <a:rPr lang="en-US" altLang="zh-CN" sz="2000" b="1" dirty="0">
                <a:ea typeface="华文楷体" panose="02010600040101010101" pitchFamily="2" charset="-122"/>
                <a:sym typeface="Symbol" panose="05050102010706020507" pitchFamily="18" charset="2"/>
              </a:rPr>
              <a:t>and search for </a:t>
            </a:r>
            <a:r>
              <a:rPr lang="en-US" altLang="zh-CN" sz="2000" b="1" dirty="0">
                <a:solidFill>
                  <a:srgbClr val="FF0000"/>
                </a:solidFill>
                <a:ea typeface="华文楷体" panose="02010600040101010101" pitchFamily="2" charset="-122"/>
                <a:sym typeface="Symbol" panose="05050102010706020507" pitchFamily="18" charset="2"/>
              </a:rPr>
              <a:t>new physics</a:t>
            </a:r>
            <a:r>
              <a:rPr lang="en-US" altLang="zh-CN" sz="2000" b="1" dirty="0">
                <a:ea typeface="华文楷体" panose="02010600040101010101" pitchFamily="2" charset="-122"/>
                <a:sym typeface="Symbol" panose="05050102010706020507" pitchFamily="18" charset="2"/>
              </a:rPr>
              <a:t>. </a:t>
            </a:r>
          </a:p>
        </p:txBody>
      </p:sp>
      <p:sp>
        <p:nvSpPr>
          <p:cNvPr id="9" name="文本框 8"/>
          <p:cNvSpPr txBox="1"/>
          <p:nvPr/>
        </p:nvSpPr>
        <p:spPr>
          <a:xfrm>
            <a:off x="1643066" y="2416986"/>
            <a:ext cx="6657654" cy="341632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altLang="zh-CN" sz="2400" dirty="0" err="1" smtClean="0"/>
              <a:t>Charmonium</a:t>
            </a:r>
            <a:r>
              <a:rPr lang="en-US" altLang="zh-CN" sz="2400" dirty="0" smtClean="0"/>
              <a:t>-like (luminosity and CME) </a:t>
            </a:r>
          </a:p>
          <a:p>
            <a:pPr marL="342900" indent="-342900">
              <a:lnSpc>
                <a:spcPct val="150000"/>
              </a:lnSpc>
              <a:buFont typeface="Arial" panose="020B0604020202020204" pitchFamily="34" charset="0"/>
              <a:buChar char="•"/>
            </a:pPr>
            <a:r>
              <a:rPr lang="en-US" altLang="zh-CN" sz="2400" dirty="0" smtClean="0"/>
              <a:t>Charmed meson (Luminosity)</a:t>
            </a:r>
          </a:p>
          <a:p>
            <a:pPr marL="342900" indent="-342900">
              <a:lnSpc>
                <a:spcPct val="150000"/>
              </a:lnSpc>
              <a:buFont typeface="Arial" panose="020B0604020202020204" pitchFamily="34" charset="0"/>
              <a:buChar char="•"/>
            </a:pPr>
            <a:r>
              <a:rPr lang="en-US" altLang="zh-CN" sz="2400" dirty="0" smtClean="0"/>
              <a:t>Charmed baryon (CME)</a:t>
            </a:r>
          </a:p>
          <a:p>
            <a:pPr marL="342900" indent="-342900">
              <a:lnSpc>
                <a:spcPct val="150000"/>
              </a:lnSpc>
              <a:buFont typeface="Arial" panose="020B0604020202020204" pitchFamily="34" charset="0"/>
              <a:buChar char="•"/>
            </a:pPr>
            <a:r>
              <a:rPr lang="en-US" altLang="zh-CN" sz="2400" dirty="0" smtClean="0"/>
              <a:t>Tau CP (polarized beam)</a:t>
            </a:r>
          </a:p>
          <a:p>
            <a:pPr marL="342900" indent="-342900">
              <a:lnSpc>
                <a:spcPct val="150000"/>
              </a:lnSpc>
              <a:buFont typeface="Arial" panose="020B0604020202020204" pitchFamily="34" charset="0"/>
              <a:buChar char="•"/>
            </a:pPr>
            <a:r>
              <a:rPr lang="en-US" altLang="zh-CN" sz="2400" dirty="0" smtClean="0"/>
              <a:t>New physics (luminosity)</a:t>
            </a:r>
          </a:p>
          <a:p>
            <a:pPr marL="342900" indent="-342900">
              <a:lnSpc>
                <a:spcPct val="150000"/>
              </a:lnSpc>
              <a:buFont typeface="Arial" panose="020B0604020202020204" pitchFamily="34" charset="0"/>
              <a:buChar char="•"/>
            </a:pPr>
            <a:r>
              <a:rPr lang="en-US" altLang="zh-CN" sz="2400" dirty="0" smtClean="0"/>
              <a:t>……..</a:t>
            </a:r>
          </a:p>
        </p:txBody>
      </p:sp>
    </p:spTree>
    <p:extLst>
      <p:ext uri="{BB962C8B-B14F-4D97-AF65-F5344CB8AC3E}">
        <p14:creationId xmlns:p14="http://schemas.microsoft.com/office/powerpoint/2010/main" val="28425514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9700" y="50539"/>
            <a:ext cx="8128000" cy="714850"/>
          </a:xfrm>
        </p:spPr>
        <p:txBody>
          <a:bodyPr>
            <a:noAutofit/>
          </a:bodyPr>
          <a:lstStyle/>
          <a:p>
            <a:r>
              <a:rPr lang="en-US" altLang="zh-CN" sz="3000" dirty="0" err="1" smtClean="0"/>
              <a:t>Charmonium</a:t>
            </a:r>
            <a:r>
              <a:rPr lang="en-US" altLang="zh-CN" sz="3000" dirty="0" smtClean="0"/>
              <a:t>-(like)</a:t>
            </a:r>
            <a:r>
              <a:rPr lang="en-US" altLang="zh-CN" sz="3000" dirty="0" smtClean="0"/>
              <a:t> Production </a:t>
            </a:r>
            <a:r>
              <a:rPr lang="en-US" altLang="zh-CN" sz="3000" dirty="0" smtClean="0"/>
              <a:t>@ B Factory</a:t>
            </a:r>
            <a:endParaRPr lang="zh-CN" altLang="en-US" sz="3000" dirty="0"/>
          </a:p>
        </p:txBody>
      </p:sp>
      <p:sp>
        <p:nvSpPr>
          <p:cNvPr id="4" name="日期占位符 3"/>
          <p:cNvSpPr>
            <a:spLocks noGrp="1"/>
          </p:cNvSpPr>
          <p:nvPr>
            <p:ph type="dt" sz="half" idx="10"/>
          </p:nvPr>
        </p:nvSpPr>
        <p:spPr/>
        <p:txBody>
          <a:bodyPr/>
          <a:lstStyle/>
          <a:p>
            <a:fld id="{DF699C81-F1B8-4A74-A190-76FB7800D611}"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24</a:t>
            </a:fld>
            <a:endParaRPr lang="en-US" dirty="0"/>
          </a:p>
        </p:txBody>
      </p:sp>
      <p:pic>
        <p:nvPicPr>
          <p:cNvPr id="7" name="图片 6"/>
          <p:cNvPicPr>
            <a:picLocks noChangeAspect="1"/>
          </p:cNvPicPr>
          <p:nvPr/>
        </p:nvPicPr>
        <p:blipFill>
          <a:blip r:embed="rId2"/>
          <a:stretch>
            <a:fillRect/>
          </a:stretch>
        </p:blipFill>
        <p:spPr>
          <a:xfrm>
            <a:off x="1129453" y="1484789"/>
            <a:ext cx="7285567" cy="4608341"/>
          </a:xfrm>
          <a:prstGeom prst="rect">
            <a:avLst/>
          </a:prstGeom>
        </p:spPr>
      </p:pic>
      <p:sp>
        <p:nvSpPr>
          <p:cNvPr id="8" name="文本框 7"/>
          <p:cNvSpPr txBox="1"/>
          <p:nvPr/>
        </p:nvSpPr>
        <p:spPr>
          <a:xfrm>
            <a:off x="131848" y="825007"/>
            <a:ext cx="8961120" cy="600164"/>
          </a:xfrm>
          <a:prstGeom prst="rect">
            <a:avLst/>
          </a:prstGeom>
          <a:solidFill>
            <a:srgbClr val="FFFF00"/>
          </a:solidFill>
        </p:spPr>
        <p:txBody>
          <a:bodyPr wrap="square" rtlCol="0">
            <a:spAutoFit/>
          </a:bodyPr>
          <a:lstStyle/>
          <a:p>
            <a:pPr algn="ctr">
              <a:lnSpc>
                <a:spcPct val="150000"/>
              </a:lnSpc>
            </a:pPr>
            <a:r>
              <a:rPr lang="en-US" altLang="zh-CN" sz="2200" b="1" dirty="0" smtClean="0">
                <a:solidFill>
                  <a:srgbClr val="FF0000"/>
                </a:solidFill>
              </a:rPr>
              <a:t>Fruitful results </a:t>
            </a:r>
            <a:r>
              <a:rPr lang="en-US" altLang="zh-CN" sz="2200" b="1" dirty="0" smtClean="0"/>
              <a:t>in  past decade, a </a:t>
            </a:r>
            <a:r>
              <a:rPr lang="en-US" altLang="zh-CN" sz="2200" b="1" dirty="0" smtClean="0">
                <a:solidFill>
                  <a:srgbClr val="FF0000"/>
                </a:solidFill>
              </a:rPr>
              <a:t>new </a:t>
            </a:r>
            <a:r>
              <a:rPr lang="en-US" altLang="zh-CN" sz="2200" b="1" dirty="0" smtClean="0">
                <a:solidFill>
                  <a:srgbClr val="FF0000"/>
                </a:solidFill>
                <a:cs typeface="Times New Roman" panose="02020603050405020304" pitchFamily="18" charset="0"/>
              </a:rPr>
              <a:t>territory </a:t>
            </a:r>
            <a:r>
              <a:rPr lang="en-US" altLang="zh-CN" sz="2200" b="1" dirty="0" smtClean="0">
                <a:cs typeface="Times New Roman" panose="02020603050405020304" pitchFamily="18" charset="0"/>
              </a:rPr>
              <a:t>to study  exotic hadrons</a:t>
            </a:r>
          </a:p>
        </p:txBody>
      </p:sp>
    </p:spTree>
    <p:extLst>
      <p:ext uri="{BB962C8B-B14F-4D97-AF65-F5344CB8AC3E}">
        <p14:creationId xmlns:p14="http://schemas.microsoft.com/office/powerpoint/2010/main" val="303839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7074" y="114731"/>
            <a:ext cx="8073645" cy="714850"/>
          </a:xfrm>
        </p:spPr>
        <p:txBody>
          <a:bodyPr>
            <a:noAutofit/>
          </a:bodyPr>
          <a:lstStyle/>
          <a:p>
            <a:r>
              <a:rPr lang="en-US" altLang="zh-CN" sz="2800" dirty="0" err="1" smtClean="0"/>
              <a:t>Charmonium</a:t>
            </a:r>
            <a:r>
              <a:rPr lang="en-US" altLang="zh-CN" sz="2800" dirty="0" smtClean="0"/>
              <a:t> (like) Production  </a:t>
            </a:r>
            <a:r>
              <a:rPr lang="en-US" altLang="zh-CN" sz="2800" dirty="0" smtClean="0"/>
              <a:t>@ </a:t>
            </a:r>
            <a:r>
              <a:rPr lang="en-US" altLang="zh-CN" sz="2800" dirty="0" smtClean="0">
                <a:sym typeface="Symbol" panose="05050102010706020507" pitchFamily="18" charset="2"/>
              </a:rPr>
              <a:t>-c Factory</a:t>
            </a:r>
            <a:endParaRPr lang="zh-CN" altLang="en-US" sz="2800" dirty="0"/>
          </a:p>
        </p:txBody>
      </p:sp>
      <p:sp>
        <p:nvSpPr>
          <p:cNvPr id="4" name="日期占位符 3"/>
          <p:cNvSpPr>
            <a:spLocks noGrp="1"/>
          </p:cNvSpPr>
          <p:nvPr>
            <p:ph type="dt" sz="half" idx="10"/>
          </p:nvPr>
        </p:nvSpPr>
        <p:spPr/>
        <p:txBody>
          <a:bodyPr/>
          <a:lstStyle/>
          <a:p>
            <a:fld id="{1649F757-7DBC-4AC9-AF19-8BDC7489FE73}"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25</a:t>
            </a:fld>
            <a:endParaRPr lang="en-US" dirty="0"/>
          </a:p>
        </p:txBody>
      </p:sp>
      <p:sp>
        <p:nvSpPr>
          <p:cNvPr id="7" name="文本框 6"/>
          <p:cNvSpPr txBox="1"/>
          <p:nvPr/>
        </p:nvSpPr>
        <p:spPr>
          <a:xfrm>
            <a:off x="227074" y="863426"/>
            <a:ext cx="6112934" cy="5410712"/>
          </a:xfrm>
          <a:prstGeom prst="rect">
            <a:avLst/>
          </a:prstGeom>
          <a:noFill/>
        </p:spPr>
        <p:txBody>
          <a:bodyPr wrap="square" rtlCol="0">
            <a:spAutoFit/>
          </a:bodyPr>
          <a:lstStyle/>
          <a:p>
            <a:pPr marL="342900" indent="-342900">
              <a:lnSpc>
                <a:spcPct val="120000"/>
              </a:lnSpc>
              <a:buFont typeface="Wingdings" panose="05000000000000000000" pitchFamily="2" charset="2"/>
              <a:buChar char="p"/>
            </a:pPr>
            <a:r>
              <a:rPr lang="zh-CN" altLang="en-US"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/Y/Hybrid(</a:t>
            </a:r>
            <a:r>
              <a:rPr lang="en-US" altLang="zh-CN" sz="2400" b="1" dirty="0" err="1"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ccg</a:t>
            </a: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(1</a:t>
            </a:r>
            <a:r>
              <a:rPr lang="en-US" altLang="zh-CN" sz="2400" b="1"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produced directly in the </a:t>
            </a:r>
            <a:r>
              <a:rPr lang="en-US" altLang="zh-CN" sz="2400" b="1" dirty="0" err="1"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e</a:t>
            </a:r>
            <a:r>
              <a:rPr lang="en-US" altLang="zh-CN" sz="2400" b="1" baseline="30000" dirty="0" err="1"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400" b="1" dirty="0" err="1"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e</a:t>
            </a:r>
            <a:r>
              <a:rPr lang="en-US" altLang="zh-CN" sz="2400" b="1"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a:t>
            </a: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collision</a:t>
            </a:r>
          </a:p>
          <a:p>
            <a:pPr marL="594000" indent="-342900">
              <a:lnSpc>
                <a:spcPct val="120000"/>
              </a:lnSpc>
              <a:buFont typeface="华文楷体" panose="02010600040101010101" pitchFamily="2" charset="-122"/>
              <a:buChar char="−"/>
            </a:pPr>
            <a:r>
              <a:rPr lang="en-US" altLang="zh-CN" sz="2000" b="1" dirty="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T</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o determine the resonance parameters for the excited </a:t>
            </a:r>
            <a:r>
              <a:rPr lang="zh-CN" altLang="en-US"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or Y state</a:t>
            </a:r>
          </a:p>
          <a:p>
            <a:pPr marL="594000" indent="-342900">
              <a:lnSpc>
                <a:spcPct val="120000"/>
              </a:lnSpc>
              <a:buFont typeface="华文楷体" panose="02010600040101010101" pitchFamily="2" charset="-122"/>
              <a:buChar char="−"/>
            </a:pP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Precisely measure the x-sec of inclusive/exclusive final states at different </a:t>
            </a:r>
            <a:r>
              <a:rPr lang="en-US" altLang="zh-CN" sz="2000" b="1"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Ecms</a:t>
            </a:r>
            <a:endParaRPr lang="en-US" altLang="zh-CN" sz="2000" b="1" dirty="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endParaRPr>
          </a:p>
          <a:p>
            <a:pPr marL="342900" indent="-342900">
              <a:lnSpc>
                <a:spcPct val="120000"/>
              </a:lnSpc>
              <a:buFont typeface="Wingdings" panose="05000000000000000000" pitchFamily="2" charset="2"/>
              <a:buChar char="p"/>
            </a:pP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Charge parity c=+1 states produced via radiative transition from vector </a:t>
            </a:r>
            <a:r>
              <a:rPr lang="zh-CN" altLang="en-US"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400" b="1"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Y</a:t>
            </a:r>
          </a:p>
          <a:p>
            <a:pPr marL="536400" indent="-285750">
              <a:lnSpc>
                <a:spcPct val="120000"/>
              </a:lnSpc>
              <a:buFont typeface="华文楷体" panose="02010600040101010101" pitchFamily="2" charset="-122"/>
              <a:buChar char="−"/>
            </a:pP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The decay rate </a:t>
            </a:r>
            <a:r>
              <a:rPr lang="zh-CN" altLang="en-US"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000" b="1"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nS</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000" b="1"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nD</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)X(3872), X(3940)… </a:t>
            </a:r>
          </a:p>
          <a:p>
            <a:pPr marL="536400" indent="-285750">
              <a:lnSpc>
                <a:spcPct val="120000"/>
              </a:lnSpc>
              <a:spcBef>
                <a:spcPct val="30000"/>
              </a:spcBef>
              <a:buFont typeface="华文楷体" panose="02010600040101010101" pitchFamily="2" charset="-122"/>
              <a:buChar char="−"/>
            </a:pPr>
            <a:r>
              <a:rPr lang="en-US" altLang="zh-CN" sz="2000" b="1" dirty="0">
                <a:latin typeface="华文楷体" panose="02010600040101010101" pitchFamily="2" charset="-122"/>
                <a:ea typeface="华文楷体" panose="02010600040101010101" pitchFamily="2" charset="-122"/>
                <a:sym typeface="Symbol" pitchFamily="18" charset="2"/>
              </a:rPr>
              <a:t></a:t>
            </a:r>
            <a:r>
              <a:rPr lang="en-US" altLang="zh-CN" sz="2000" b="1" baseline="-25000" dirty="0" err="1">
                <a:latin typeface="华文楷体" panose="02010600040101010101" pitchFamily="2" charset="-122"/>
                <a:ea typeface="华文楷体" panose="02010600040101010101" pitchFamily="2" charset="-122"/>
                <a:sym typeface="Symbol" pitchFamily="18" charset="2"/>
              </a:rPr>
              <a:t>cJ</a:t>
            </a:r>
            <a:r>
              <a:rPr lang="en-US" altLang="zh-CN" sz="2000" b="1" dirty="0">
                <a:latin typeface="华文楷体" panose="02010600040101010101" pitchFamily="2" charset="-122"/>
                <a:ea typeface="华文楷体" panose="02010600040101010101" pitchFamily="2" charset="-122"/>
                <a:sym typeface="Symbol" pitchFamily="18" charset="2"/>
              </a:rPr>
              <a:t>(2P)</a:t>
            </a:r>
            <a:r>
              <a:rPr lang="zh-CN" altLang="en-US" sz="2000" b="1" dirty="0">
                <a:latin typeface="华文楷体" panose="02010600040101010101" pitchFamily="2" charset="-122"/>
                <a:ea typeface="华文楷体" panose="02010600040101010101" pitchFamily="2" charset="-122"/>
                <a:sym typeface="Symbol" pitchFamily="18" charset="2"/>
              </a:rPr>
              <a:t>、</a:t>
            </a:r>
            <a:r>
              <a:rPr lang="en-US" altLang="zh-CN" sz="2000" b="1" dirty="0">
                <a:latin typeface="华文楷体" panose="02010600040101010101" pitchFamily="2" charset="-122"/>
                <a:ea typeface="华文楷体" panose="02010600040101010101" pitchFamily="2" charset="-122"/>
                <a:sym typeface="Symbol" pitchFamily="18" charset="2"/>
              </a:rPr>
              <a:t></a:t>
            </a:r>
            <a:r>
              <a:rPr lang="en-US" altLang="zh-CN" sz="2000" b="1" baseline="-25000" dirty="0" err="1">
                <a:latin typeface="华文楷体" panose="02010600040101010101" pitchFamily="2" charset="-122"/>
                <a:ea typeface="华文楷体" panose="02010600040101010101" pitchFamily="2" charset="-122"/>
                <a:sym typeface="Symbol" pitchFamily="18" charset="2"/>
              </a:rPr>
              <a:t>cJ</a:t>
            </a:r>
            <a:r>
              <a:rPr lang="en-US" altLang="zh-CN" sz="2000" b="1" dirty="0">
                <a:latin typeface="华文楷体" panose="02010600040101010101" pitchFamily="2" charset="-122"/>
                <a:ea typeface="华文楷体" panose="02010600040101010101" pitchFamily="2" charset="-122"/>
                <a:sym typeface="Symbol" pitchFamily="18" charset="2"/>
              </a:rPr>
              <a:t>(3P)</a:t>
            </a:r>
            <a:r>
              <a:rPr lang="zh-CN" altLang="en-US" sz="2000" b="1" dirty="0">
                <a:latin typeface="华文楷体" panose="02010600040101010101" pitchFamily="2" charset="-122"/>
                <a:ea typeface="华文楷体" panose="02010600040101010101" pitchFamily="2" charset="-122"/>
                <a:sym typeface="Symbol" pitchFamily="18" charset="2"/>
              </a:rPr>
              <a:t>、</a:t>
            </a:r>
            <a:r>
              <a:rPr lang="en-US" altLang="zh-CN" sz="2000" b="1" dirty="0">
                <a:latin typeface="华文楷体" panose="02010600040101010101" pitchFamily="2" charset="-122"/>
                <a:ea typeface="华文楷体" panose="02010600040101010101" pitchFamily="2" charset="-122"/>
                <a:sym typeface="Symbol" pitchFamily="18" charset="2"/>
              </a:rPr>
              <a:t></a:t>
            </a:r>
            <a:r>
              <a:rPr lang="en-US" altLang="zh-CN" sz="2000" b="1" baseline="-25000" dirty="0">
                <a:latin typeface="华文楷体" panose="02010600040101010101" pitchFamily="2" charset="-122"/>
                <a:ea typeface="华文楷体" panose="02010600040101010101" pitchFamily="2" charset="-122"/>
                <a:sym typeface="Symbol" pitchFamily="18" charset="2"/>
              </a:rPr>
              <a:t>c</a:t>
            </a:r>
            <a:r>
              <a:rPr lang="en-US" altLang="zh-CN" sz="2000" b="1" dirty="0">
                <a:latin typeface="华文楷体" panose="02010600040101010101" pitchFamily="2" charset="-122"/>
                <a:ea typeface="华文楷体" panose="02010600040101010101" pitchFamily="2" charset="-122"/>
                <a:sym typeface="Symbol" pitchFamily="18" charset="2"/>
              </a:rPr>
              <a:t>(3S)</a:t>
            </a:r>
            <a:r>
              <a:rPr lang="zh-CN" altLang="en-US" sz="2000" b="1" dirty="0">
                <a:latin typeface="华文楷体" panose="02010600040101010101" pitchFamily="2" charset="-122"/>
                <a:ea typeface="华文楷体" panose="02010600040101010101" pitchFamily="2" charset="-122"/>
                <a:sym typeface="Symbol" pitchFamily="18" charset="2"/>
              </a:rPr>
              <a:t>、</a:t>
            </a:r>
            <a:r>
              <a:rPr lang="en-US" altLang="zh-CN" sz="2000" b="1" dirty="0">
                <a:latin typeface="华文楷体" panose="02010600040101010101" pitchFamily="2" charset="-122"/>
                <a:ea typeface="华文楷体" panose="02010600040101010101" pitchFamily="2" charset="-122"/>
                <a:sym typeface="Symbol" pitchFamily="18" charset="2"/>
              </a:rPr>
              <a:t> </a:t>
            </a:r>
            <a:r>
              <a:rPr lang="en-US" altLang="zh-CN" sz="2000" b="1" baseline="-25000" dirty="0">
                <a:latin typeface="华文楷体" panose="02010600040101010101" pitchFamily="2" charset="-122"/>
                <a:ea typeface="华文楷体" panose="02010600040101010101" pitchFamily="2" charset="-122"/>
                <a:sym typeface="Symbol" pitchFamily="18" charset="2"/>
              </a:rPr>
              <a:t>c</a:t>
            </a:r>
            <a:r>
              <a:rPr lang="en-US" altLang="zh-CN" sz="2000" b="1" dirty="0">
                <a:latin typeface="华文楷体" panose="02010600040101010101" pitchFamily="2" charset="-122"/>
                <a:ea typeface="华文楷体" panose="02010600040101010101" pitchFamily="2" charset="-122"/>
                <a:sym typeface="Symbol" pitchFamily="18" charset="2"/>
              </a:rPr>
              <a:t>(4S)</a:t>
            </a:r>
            <a:r>
              <a:rPr lang="zh-CN" altLang="en-US" sz="2000" b="1" dirty="0">
                <a:latin typeface="华文楷体" panose="02010600040101010101" pitchFamily="2" charset="-122"/>
                <a:ea typeface="华文楷体" panose="02010600040101010101" pitchFamily="2" charset="-122"/>
                <a:sym typeface="Symbol" pitchFamily="18" charset="2"/>
              </a:rPr>
              <a:t>、 </a:t>
            </a:r>
            <a:r>
              <a:rPr lang="en-US" altLang="zh-CN" sz="2000" b="1" dirty="0">
                <a:latin typeface="华文楷体" panose="02010600040101010101" pitchFamily="2" charset="-122"/>
                <a:ea typeface="华文楷体" panose="02010600040101010101" pitchFamily="2" charset="-122"/>
                <a:sym typeface="Symbol" pitchFamily="18" charset="2"/>
              </a:rPr>
              <a:t>…</a:t>
            </a:r>
          </a:p>
          <a:p>
            <a:pPr marL="250650" lvl="1">
              <a:lnSpc>
                <a:spcPct val="120000"/>
              </a:lnSpc>
              <a:spcBef>
                <a:spcPct val="30000"/>
              </a:spcBef>
            </a:pPr>
            <a:r>
              <a:rPr lang="en-US" altLang="zh-CN" sz="2000" b="1" dirty="0" smtClean="0">
                <a:latin typeface="华文楷体" panose="02010600040101010101" pitchFamily="2" charset="-122"/>
                <a:ea typeface="华文楷体" panose="02010600040101010101" pitchFamily="2" charset="-122"/>
                <a:sym typeface="Symbol" pitchFamily="18" charset="2"/>
              </a:rPr>
              <a:t>     B</a:t>
            </a:r>
            <a:r>
              <a:rPr lang="en-US" altLang="zh-CN" sz="2000" b="1" dirty="0">
                <a:latin typeface="华文楷体" panose="02010600040101010101" pitchFamily="2" charset="-122"/>
                <a:ea typeface="华文楷体" panose="02010600040101010101" pitchFamily="2" charset="-122"/>
                <a:sym typeface="Symbol" pitchFamily="18" charset="2"/>
              </a:rPr>
              <a:t>((3S</a:t>
            </a:r>
            <a:r>
              <a:rPr lang="en-US" altLang="zh-CN" sz="2000" b="1" dirty="0" smtClean="0">
                <a:latin typeface="华文楷体" panose="02010600040101010101" pitchFamily="2" charset="-122"/>
                <a:ea typeface="华文楷体" panose="02010600040101010101" pitchFamily="2" charset="-122"/>
                <a:sym typeface="Symbol" pitchFamily="18" charset="2"/>
              </a:rPr>
              <a:t>)</a:t>
            </a:r>
            <a:r>
              <a:rPr lang="en-US" altLang="zh-CN" sz="2000" b="1" dirty="0">
                <a:latin typeface="华文楷体" panose="02010600040101010101" pitchFamily="2" charset="-122"/>
                <a:ea typeface="华文楷体" panose="02010600040101010101" pitchFamily="2" charset="-122"/>
                <a:sym typeface="Symbol" pitchFamily="18" charset="2"/>
              </a:rPr>
              <a:t>’</a:t>
            </a:r>
            <a:r>
              <a:rPr lang="en-US" altLang="zh-CN" sz="2000" b="1" baseline="-25000" dirty="0" err="1">
                <a:latin typeface="华文楷体" panose="02010600040101010101" pitchFamily="2" charset="-122"/>
                <a:ea typeface="华文楷体" panose="02010600040101010101" pitchFamily="2" charset="-122"/>
                <a:sym typeface="Symbol" pitchFamily="18" charset="2"/>
              </a:rPr>
              <a:t>cJ</a:t>
            </a:r>
            <a:r>
              <a:rPr lang="en-US" altLang="zh-CN" sz="2000" b="1" dirty="0" smtClean="0">
                <a:latin typeface="华文楷体" panose="02010600040101010101" pitchFamily="2" charset="-122"/>
                <a:ea typeface="华文楷体" panose="02010600040101010101" pitchFamily="2" charset="-122"/>
                <a:sym typeface="Symbol" pitchFamily="18" charset="2"/>
              </a:rPr>
              <a:t>) = (</a:t>
            </a:r>
            <a:r>
              <a:rPr lang="en-US" altLang="zh-CN" sz="2000" b="1" dirty="0">
                <a:latin typeface="华文楷体" panose="02010600040101010101" pitchFamily="2" charset="-122"/>
                <a:ea typeface="华文楷体" panose="02010600040101010101" pitchFamily="2" charset="-122"/>
                <a:sym typeface="Symbol" pitchFamily="18" charset="2"/>
              </a:rPr>
              <a:t>7, 3, 1</a:t>
            </a:r>
            <a:r>
              <a:rPr lang="en-US" altLang="zh-CN" sz="2000" b="1" dirty="0" smtClean="0">
                <a:latin typeface="华文楷体" panose="02010600040101010101" pitchFamily="2" charset="-122"/>
                <a:ea typeface="华文楷体" panose="02010600040101010101" pitchFamily="2" charset="-122"/>
                <a:sym typeface="Symbol" pitchFamily="18" charset="2"/>
              </a:rPr>
              <a:t>) x 10</a:t>
            </a:r>
            <a:r>
              <a:rPr lang="en-US" altLang="zh-CN" sz="2000" b="1" baseline="30000" dirty="0" smtClean="0">
                <a:latin typeface="华文楷体" panose="02010600040101010101" pitchFamily="2" charset="-122"/>
                <a:ea typeface="华文楷体" panose="02010600040101010101" pitchFamily="2" charset="-122"/>
                <a:sym typeface="Symbol" pitchFamily="18" charset="2"/>
              </a:rPr>
              <a:t>-4</a:t>
            </a:r>
            <a:r>
              <a:rPr lang="en-US" altLang="zh-CN" sz="2000" b="1" dirty="0" smtClean="0">
                <a:latin typeface="华文楷体" panose="02010600040101010101" pitchFamily="2" charset="-122"/>
                <a:ea typeface="华文楷体" panose="02010600040101010101" pitchFamily="2" charset="-122"/>
                <a:sym typeface="Symbol" pitchFamily="18" charset="2"/>
              </a:rPr>
              <a:t> </a:t>
            </a:r>
            <a:r>
              <a:rPr lang="en-US" altLang="zh-CN" sz="2000" b="1" dirty="0">
                <a:latin typeface="华文楷体" panose="02010600040101010101" pitchFamily="2" charset="-122"/>
                <a:ea typeface="华文楷体" panose="02010600040101010101" pitchFamily="2" charset="-122"/>
                <a:sym typeface="Symbol" pitchFamily="18" charset="2"/>
              </a:rPr>
              <a:t>for </a:t>
            </a:r>
            <a:r>
              <a:rPr lang="en-US" altLang="zh-CN" sz="2000" b="1" dirty="0" smtClean="0">
                <a:latin typeface="华文楷体" panose="02010600040101010101" pitchFamily="2" charset="-122"/>
                <a:ea typeface="华文楷体" panose="02010600040101010101" pitchFamily="2" charset="-122"/>
                <a:sym typeface="Symbol" pitchFamily="18" charset="2"/>
              </a:rPr>
              <a:t>J=2,1,0</a:t>
            </a:r>
            <a:endPar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endParaRPr>
          </a:p>
          <a:p>
            <a:pPr marL="342900" indent="-342900">
              <a:lnSpc>
                <a:spcPct val="120000"/>
              </a:lnSpc>
              <a:buFont typeface="Wingdings" panose="05000000000000000000" pitchFamily="2" charset="2"/>
              <a:buChar char="p"/>
            </a:pPr>
            <a:r>
              <a:rPr lang="en-US" altLang="zh-CN" sz="2400" b="1"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Search for new states from hadronic transition</a:t>
            </a:r>
          </a:p>
          <a:p>
            <a:pPr marL="536400" indent="-285750">
              <a:lnSpc>
                <a:spcPct val="120000"/>
              </a:lnSpc>
              <a:buFont typeface="华文楷体" panose="02010600040101010101" pitchFamily="2" charset="-122"/>
              <a:buChar char="−"/>
            </a:pP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To search for </a:t>
            </a:r>
            <a:r>
              <a:rPr lang="en-US" altLang="zh-CN" sz="2000" b="1"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Zc</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a:t>
            </a:r>
            <a:r>
              <a:rPr lang="en-US" altLang="zh-CN" sz="2000" b="1"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Zcs</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a:t>
            </a:r>
            <a:r>
              <a:rPr lang="en-US" altLang="zh-CN" sz="2000" b="1"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hc</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(2P) …. </a:t>
            </a:r>
            <a:r>
              <a:rPr lang="en-US" altLang="zh-CN" sz="2000" b="1" dirty="0" smtClean="0">
                <a:latin typeface="华文楷体" panose="02010600040101010101" pitchFamily="2" charset="-122"/>
                <a:ea typeface="华文楷体" panose="02010600040101010101" pitchFamily="2" charset="-122"/>
                <a:cs typeface="Times New Roman" panose="02020603050405020304" pitchFamily="18" charset="0"/>
              </a:rPr>
              <a:t> </a:t>
            </a:r>
            <a:endParaRPr lang="zh-CN" altLang="en-US" sz="2000" b="1" dirty="0">
              <a:latin typeface="华文楷体" panose="02010600040101010101" pitchFamily="2" charset="-122"/>
              <a:ea typeface="华文楷体" panose="02010600040101010101" pitchFamily="2" charset="-122"/>
              <a:cs typeface="Times New Roman" panose="02020603050405020304" pitchFamily="18" charset="0"/>
            </a:endParaRPr>
          </a:p>
        </p:txBody>
      </p:sp>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5700" y="1091670"/>
            <a:ext cx="2768600" cy="185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6340008" y="922393"/>
            <a:ext cx="2077813" cy="338554"/>
          </a:xfrm>
          <a:prstGeom prst="rect">
            <a:avLst/>
          </a:prstGeom>
          <a:noFill/>
        </p:spPr>
        <p:txBody>
          <a:bodyPr wrap="none">
            <a:spAutoFit/>
          </a:bodyPr>
          <a:lstStyle/>
          <a:p>
            <a:pPr algn="l">
              <a:spcBef>
                <a:spcPts val="0"/>
              </a:spcBef>
            </a:pPr>
            <a:r>
              <a:rPr lang="en-US" altLang="zh-CN" sz="1600" dirty="0" smtClean="0">
                <a:solidFill>
                  <a:srgbClr val="7030A0"/>
                </a:solidFill>
                <a:latin typeface="Arial Unicode MS"/>
                <a:ea typeface="宋体" pitchFamily="2" charset="-122"/>
                <a:cs typeface="Arial Unicode MS"/>
                <a:sym typeface="Symbol" pitchFamily="18" charset="2"/>
              </a:rPr>
              <a:t>PLB 660, 315 </a:t>
            </a:r>
            <a:r>
              <a:rPr lang="en-US" altLang="zh-CN" sz="1600" dirty="0">
                <a:solidFill>
                  <a:srgbClr val="7030A0"/>
                </a:solidFill>
                <a:latin typeface="Arial Unicode MS"/>
                <a:ea typeface="宋体" pitchFamily="2" charset="-122"/>
                <a:cs typeface="Arial Unicode MS"/>
                <a:sym typeface="Symbol" pitchFamily="18" charset="2"/>
              </a:rPr>
              <a:t>(</a:t>
            </a:r>
            <a:r>
              <a:rPr lang="en-US" altLang="zh-CN" sz="1600" dirty="0" smtClean="0">
                <a:solidFill>
                  <a:srgbClr val="7030A0"/>
                </a:solidFill>
                <a:latin typeface="Arial Unicode MS"/>
                <a:ea typeface="宋体" pitchFamily="2" charset="-122"/>
                <a:cs typeface="Arial Unicode MS"/>
                <a:sym typeface="Symbol" pitchFamily="18" charset="2"/>
              </a:rPr>
              <a:t>2008)</a:t>
            </a:r>
            <a:endParaRPr lang="zh-CN" altLang="en-US" sz="1600" dirty="0">
              <a:solidFill>
                <a:srgbClr val="7030A0"/>
              </a:solidFill>
              <a:latin typeface="Arial Unicode MS"/>
              <a:ea typeface="宋体" pitchFamily="2" charset="-122"/>
              <a:cs typeface="Arial Unicode MS"/>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0632" y="3056632"/>
            <a:ext cx="3093368" cy="2292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矩形 10"/>
          <p:cNvSpPr/>
          <p:nvPr/>
        </p:nvSpPr>
        <p:spPr>
          <a:xfrm>
            <a:off x="6573826" y="3232840"/>
            <a:ext cx="2430474" cy="338554"/>
          </a:xfrm>
          <a:prstGeom prst="rect">
            <a:avLst/>
          </a:prstGeom>
          <a:noFill/>
        </p:spPr>
        <p:txBody>
          <a:bodyPr wrap="none">
            <a:spAutoFit/>
          </a:bodyPr>
          <a:lstStyle/>
          <a:p>
            <a:pPr algn="l">
              <a:spcBef>
                <a:spcPts val="0"/>
              </a:spcBef>
            </a:pPr>
            <a:r>
              <a:rPr lang="en-US" altLang="zh-CN" sz="1600" dirty="0" smtClean="0">
                <a:solidFill>
                  <a:srgbClr val="7030A0"/>
                </a:solidFill>
                <a:latin typeface="Arial Unicode MS"/>
                <a:ea typeface="宋体" pitchFamily="2" charset="-122"/>
                <a:cs typeface="Arial Unicode MS"/>
                <a:sym typeface="Symbol" pitchFamily="18" charset="2"/>
              </a:rPr>
              <a:t>PRL </a:t>
            </a:r>
            <a:r>
              <a:rPr lang="en-US" altLang="zh-CN" sz="1600" dirty="0">
                <a:solidFill>
                  <a:srgbClr val="7030A0"/>
                </a:solidFill>
                <a:latin typeface="Arial Unicode MS"/>
                <a:ea typeface="宋体" pitchFamily="2" charset="-122"/>
                <a:cs typeface="Arial Unicode MS"/>
                <a:sym typeface="Symbol" pitchFamily="18" charset="2"/>
              </a:rPr>
              <a:t>112, 092001 (2014)</a:t>
            </a:r>
            <a:endParaRPr lang="zh-CN" altLang="en-US" sz="1600" dirty="0">
              <a:solidFill>
                <a:srgbClr val="7030A0"/>
              </a:solidFill>
              <a:latin typeface="Arial Unicode MS"/>
              <a:ea typeface="宋体" pitchFamily="2" charset="-122"/>
              <a:cs typeface="Arial Unicode MS"/>
            </a:endParaRPr>
          </a:p>
        </p:txBody>
      </p:sp>
      <p:sp>
        <p:nvSpPr>
          <p:cNvPr id="12" name="矩形 11"/>
          <p:cNvSpPr/>
          <p:nvPr/>
        </p:nvSpPr>
        <p:spPr>
          <a:xfrm>
            <a:off x="6513142" y="3705820"/>
            <a:ext cx="2457724" cy="369332"/>
          </a:xfrm>
          <a:prstGeom prst="rect">
            <a:avLst/>
          </a:prstGeom>
        </p:spPr>
        <p:txBody>
          <a:bodyPr wrap="none">
            <a:spAutoFit/>
          </a:bodyPr>
          <a:lstStyle/>
          <a:p>
            <a:r>
              <a:rPr lang="en-US" altLang="zh-CN" dirty="0" smtClean="0">
                <a:latin typeface="Times New Roman" panose="02020603050405020304" pitchFamily="18" charset="0"/>
                <a:cs typeface="Times New Roman" panose="02020603050405020304" pitchFamily="18" charset="0"/>
                <a:sym typeface="Symbol" panose="05050102010706020507" pitchFamily="18" charset="2"/>
              </a:rPr>
              <a:t> </a:t>
            </a:r>
            <a:r>
              <a:rPr lang="en-US" altLang="zh-CN" sz="1400" dirty="0">
                <a:latin typeface="Times New Roman" panose="02020603050405020304" pitchFamily="18" charset="0"/>
                <a:cs typeface="Times New Roman" panose="02020603050405020304" pitchFamily="18" charset="0"/>
                <a:sym typeface="Symbol" panose="05050102010706020507" pitchFamily="18" charset="2"/>
              </a:rPr>
              <a:t>(Y(4260) X(3872))6pb </a:t>
            </a:r>
            <a:endParaRPr lang="zh-CN" altLang="en-US" sz="1400" dirty="0"/>
          </a:p>
        </p:txBody>
      </p:sp>
      <p:sp>
        <p:nvSpPr>
          <p:cNvPr id="13" name="文本框 12"/>
          <p:cNvSpPr txBox="1"/>
          <p:nvPr/>
        </p:nvSpPr>
        <p:spPr>
          <a:xfrm>
            <a:off x="6713526" y="5360073"/>
            <a:ext cx="2143799" cy="953659"/>
          </a:xfrm>
          <a:prstGeom prst="rect">
            <a:avLst/>
          </a:prstGeom>
          <a:solidFill>
            <a:srgbClr val="FFFF00"/>
          </a:solidFill>
        </p:spPr>
        <p:txBody>
          <a:bodyPr wrap="square" rtlCol="0">
            <a:spAutoFit/>
          </a:bodyPr>
          <a:lstStyle/>
          <a:p>
            <a:pPr algn="ctr">
              <a:lnSpc>
                <a:spcPct val="120000"/>
              </a:lnSpc>
            </a:pPr>
            <a:r>
              <a:rPr lang="en-US" altLang="zh-CN" sz="2400" b="1"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Complementary to B factory</a:t>
            </a:r>
            <a:endParaRPr lang="zh-CN" altLang="en-US" sz="2400" b="1"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9387862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err="1" smtClean="0"/>
              <a:t>Charmonium</a:t>
            </a:r>
            <a:r>
              <a:rPr lang="en-US" altLang="zh-CN" dirty="0" smtClean="0"/>
              <a:t>-(Like) </a:t>
            </a:r>
            <a:r>
              <a:rPr lang="en-US" altLang="zh-CN" dirty="0" smtClean="0"/>
              <a:t>Physics</a:t>
            </a:r>
            <a:endParaRPr lang="zh-CN" altLang="en-US" dirty="0"/>
          </a:p>
        </p:txBody>
      </p:sp>
      <p:sp>
        <p:nvSpPr>
          <p:cNvPr id="4" name="日期占位符 3"/>
          <p:cNvSpPr>
            <a:spLocks noGrp="1"/>
          </p:cNvSpPr>
          <p:nvPr>
            <p:ph type="dt" sz="half" idx="10"/>
          </p:nvPr>
        </p:nvSpPr>
        <p:spPr/>
        <p:txBody>
          <a:bodyPr/>
          <a:lstStyle/>
          <a:p>
            <a:fld id="{373D7CD0-8EDF-4976-9192-240930B01375}" type="datetime1">
              <a:rPr lang="zh-CN" altLang="en-US" smtClean="0"/>
              <a:t>2018/10/23</a:t>
            </a:fld>
            <a:endParaRPr lang="en-US" dirty="0"/>
          </a:p>
        </p:txBody>
      </p:sp>
      <p:sp>
        <p:nvSpPr>
          <p:cNvPr id="5" name="页脚占位符 4"/>
          <p:cNvSpPr>
            <a:spLocks noGrp="1"/>
          </p:cNvSpPr>
          <p:nvPr>
            <p:ph type="ftr" sz="quarter" idx="11"/>
          </p:nvPr>
        </p:nvSpPr>
        <p:spPr>
          <a:xfrm>
            <a:off x="2792476" y="6360496"/>
            <a:ext cx="2895600" cy="365125"/>
          </a:xfrm>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26</a:t>
            </a:fld>
            <a:endParaRPr lang="en-US"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76185"/>
            <a:ext cx="4746204" cy="2925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矩形 20"/>
          <p:cNvSpPr/>
          <p:nvPr/>
        </p:nvSpPr>
        <p:spPr>
          <a:xfrm>
            <a:off x="209301" y="4171658"/>
            <a:ext cx="5677620" cy="1823576"/>
          </a:xfrm>
          <a:prstGeom prst="rect">
            <a:avLst/>
          </a:prstGeom>
        </p:spPr>
        <p:txBody>
          <a:bodyPr wrap="square">
            <a:spAutoFit/>
          </a:bodyPr>
          <a:lstStyle/>
          <a:p>
            <a:pPr marL="285750" indent="-285750">
              <a:lnSpc>
                <a:spcPts val="2660"/>
              </a:lnSpc>
              <a:buFont typeface="Arial" panose="020B0604020202020204" pitchFamily="34" charset="0"/>
              <a:buChar char="•"/>
            </a:pPr>
            <a:r>
              <a:rPr lang="en-US" altLang="zh-CN" sz="1700" b="1" dirty="0" smtClean="0">
                <a:solidFill>
                  <a:srgbClr val="0036FA"/>
                </a:solidFill>
                <a:latin typeface="Calibri" panose="020F0502020204030204" pitchFamily="34" charset="0"/>
                <a:cs typeface="Calibri" panose="020F0502020204030204" pitchFamily="34" charset="0"/>
              </a:rPr>
              <a:t>B factory : </a:t>
            </a:r>
            <a:r>
              <a:rPr lang="en-US" altLang="zh-CN" sz="1700" dirty="0" smtClean="0">
                <a:latin typeface="Calibri" panose="020F0502020204030204" pitchFamily="34" charset="0"/>
                <a:cs typeface="Calibri" panose="020F0502020204030204" pitchFamily="34" charset="0"/>
              </a:rPr>
              <a:t>Total </a:t>
            </a:r>
            <a:r>
              <a:rPr lang="en-US" altLang="zh-CN" sz="1700" dirty="0">
                <a:latin typeface="Calibri" panose="020F0502020204030204" pitchFamily="34" charset="0"/>
                <a:cs typeface="Calibri" panose="020F0502020204030204" pitchFamily="34" charset="0"/>
              </a:rPr>
              <a:t>integrate effective luminosity between 4-5 GeV is </a:t>
            </a:r>
            <a:r>
              <a:rPr lang="en-US" altLang="zh-CN" sz="1700" dirty="0">
                <a:solidFill>
                  <a:srgbClr val="FF0000"/>
                </a:solidFill>
                <a:latin typeface="Calibri" panose="020F0502020204030204" pitchFamily="34" charset="0"/>
                <a:cs typeface="Calibri" panose="020F0502020204030204" pitchFamily="34" charset="0"/>
              </a:rPr>
              <a:t>0.23ab</a:t>
            </a:r>
            <a:r>
              <a:rPr lang="en-US" altLang="zh-CN" sz="1700" baseline="30000" dirty="0">
                <a:solidFill>
                  <a:srgbClr val="FF0000"/>
                </a:solidFill>
                <a:latin typeface="Calibri" panose="020F0502020204030204" pitchFamily="34" charset="0"/>
                <a:cs typeface="Calibri" panose="020F0502020204030204" pitchFamily="34" charset="0"/>
              </a:rPr>
              <a:t>-1 </a:t>
            </a:r>
            <a:r>
              <a:rPr lang="en-US" altLang="zh-CN" sz="1700" dirty="0">
                <a:solidFill>
                  <a:srgbClr val="FF0000"/>
                </a:solidFill>
                <a:latin typeface="Calibri" panose="020F0502020204030204" pitchFamily="34" charset="0"/>
                <a:cs typeface="Calibri" panose="020F0502020204030204" pitchFamily="34" charset="0"/>
              </a:rPr>
              <a:t>for 50 ab</a:t>
            </a:r>
            <a:r>
              <a:rPr lang="en-US" altLang="zh-CN" sz="1700" baseline="30000" dirty="0">
                <a:solidFill>
                  <a:srgbClr val="FF0000"/>
                </a:solidFill>
                <a:latin typeface="Calibri" panose="020F0502020204030204" pitchFamily="34" charset="0"/>
                <a:cs typeface="Calibri" panose="020F0502020204030204" pitchFamily="34" charset="0"/>
              </a:rPr>
              <a:t>-1</a:t>
            </a:r>
            <a:r>
              <a:rPr lang="en-US" altLang="zh-CN" sz="1700" dirty="0">
                <a:solidFill>
                  <a:srgbClr val="FF0000"/>
                </a:solidFill>
                <a:latin typeface="Calibri" panose="020F0502020204030204" pitchFamily="34" charset="0"/>
                <a:cs typeface="Calibri" panose="020F0502020204030204" pitchFamily="34" charset="0"/>
              </a:rPr>
              <a:t> data</a:t>
            </a:r>
          </a:p>
          <a:p>
            <a:pPr marL="285750" indent="-285750">
              <a:lnSpc>
                <a:spcPts val="2660"/>
              </a:lnSpc>
              <a:buFont typeface="Arial" panose="020B0604020202020204" pitchFamily="34" charset="0"/>
              <a:buChar char="•"/>
            </a:pPr>
            <a:r>
              <a:rPr lang="en-US" altLang="zh-CN" sz="1700" b="1" dirty="0">
                <a:solidFill>
                  <a:srgbClr val="0036FA"/>
                </a:solidFill>
                <a:sym typeface="Symbol" panose="05050102010706020507" pitchFamily="18" charset="2"/>
              </a:rPr>
              <a:t>-</a:t>
            </a:r>
            <a:r>
              <a:rPr lang="en-US" altLang="zh-CN" sz="1700" b="1" dirty="0">
                <a:solidFill>
                  <a:srgbClr val="0036FA"/>
                </a:solidFill>
              </a:rPr>
              <a:t>C </a:t>
            </a:r>
            <a:r>
              <a:rPr lang="en-US" altLang="zh-CN" sz="1700" b="1" dirty="0" smtClean="0">
                <a:solidFill>
                  <a:srgbClr val="0036FA"/>
                </a:solidFill>
              </a:rPr>
              <a:t>factory</a:t>
            </a:r>
            <a:r>
              <a:rPr lang="en-US" altLang="zh-CN" sz="1700" dirty="0" smtClean="0">
                <a:latin typeface="Calibri" panose="020F0502020204030204" pitchFamily="34" charset="0"/>
                <a:cs typeface="Calibri" panose="020F0502020204030204" pitchFamily="34" charset="0"/>
              </a:rPr>
              <a:t> : scan </a:t>
            </a:r>
            <a:r>
              <a:rPr lang="en-US" altLang="zh-CN" sz="1700" dirty="0">
                <a:latin typeface="Calibri" panose="020F0502020204030204" pitchFamily="34" charset="0"/>
                <a:cs typeface="Calibri" panose="020F0502020204030204" pitchFamily="34" charset="0"/>
              </a:rPr>
              <a:t>in region 4-5 GeV, 10 MeV/step, </a:t>
            </a:r>
            <a:r>
              <a:rPr lang="en-US" altLang="zh-CN" sz="1700" dirty="0" smtClean="0">
                <a:latin typeface="Calibri" panose="020F0502020204030204" pitchFamily="34" charset="0"/>
                <a:cs typeface="Calibri" panose="020F0502020204030204" pitchFamily="34" charset="0"/>
              </a:rPr>
              <a:t> </a:t>
            </a:r>
            <a:r>
              <a:rPr lang="en-US" altLang="zh-CN" sz="1700" dirty="0">
                <a:latin typeface="Calibri" panose="020F0502020204030204" pitchFamily="34" charset="0"/>
                <a:cs typeface="Calibri" panose="020F0502020204030204" pitchFamily="34" charset="0"/>
              </a:rPr>
              <a:t>every point </a:t>
            </a:r>
            <a:r>
              <a:rPr lang="en-US" altLang="zh-CN" sz="1700" dirty="0" smtClean="0">
                <a:latin typeface="Calibri" panose="020F0502020204030204" pitchFamily="34" charset="0"/>
                <a:cs typeface="Calibri" panose="020F0502020204030204" pitchFamily="34" charset="0"/>
              </a:rPr>
              <a:t>have </a:t>
            </a:r>
            <a:r>
              <a:rPr lang="en-US" altLang="zh-CN" sz="1700" dirty="0">
                <a:solidFill>
                  <a:srgbClr val="FF0000"/>
                </a:solidFill>
                <a:latin typeface="Calibri" panose="020F0502020204030204" pitchFamily="34" charset="0"/>
                <a:cs typeface="Calibri" panose="020F0502020204030204" pitchFamily="34" charset="0"/>
              </a:rPr>
              <a:t>20 </a:t>
            </a:r>
            <a:r>
              <a:rPr lang="en-US" altLang="zh-CN" sz="1700" dirty="0" smtClean="0">
                <a:solidFill>
                  <a:srgbClr val="FF0000"/>
                </a:solidFill>
                <a:latin typeface="Calibri" panose="020F0502020204030204" pitchFamily="34" charset="0"/>
                <a:cs typeface="Calibri" panose="020F0502020204030204" pitchFamily="34" charset="0"/>
              </a:rPr>
              <a:t>fb</a:t>
            </a:r>
            <a:r>
              <a:rPr lang="en-US" altLang="zh-CN" sz="1700" baseline="30000" dirty="0" smtClean="0">
                <a:solidFill>
                  <a:srgbClr val="FF0000"/>
                </a:solidFill>
                <a:latin typeface="Calibri" panose="020F0502020204030204" pitchFamily="34" charset="0"/>
                <a:cs typeface="Calibri" panose="020F0502020204030204" pitchFamily="34" charset="0"/>
              </a:rPr>
              <a:t>-1</a:t>
            </a:r>
            <a:r>
              <a:rPr lang="en-US" altLang="zh-CN" sz="1700" dirty="0" smtClean="0">
                <a:solidFill>
                  <a:srgbClr val="FF0000"/>
                </a:solidFill>
                <a:latin typeface="Calibri" panose="020F0502020204030204" pitchFamily="34" charset="0"/>
                <a:cs typeface="Calibri" panose="020F0502020204030204" pitchFamily="34" charset="0"/>
              </a:rPr>
              <a:t>/year, </a:t>
            </a:r>
            <a:r>
              <a:rPr lang="en-US" altLang="zh-CN" sz="1700" dirty="0">
                <a:solidFill>
                  <a:srgbClr val="FF0000"/>
                </a:solidFill>
                <a:latin typeface="Calibri" panose="020F0502020204030204" pitchFamily="34" charset="0"/>
                <a:cs typeface="Calibri" panose="020F0502020204030204" pitchFamily="34" charset="0"/>
              </a:rPr>
              <a:t>10 time</a:t>
            </a:r>
            <a:r>
              <a:rPr lang="en-US" altLang="zh-CN" sz="1700" dirty="0">
                <a:latin typeface="Calibri" panose="020F0502020204030204" pitchFamily="34" charset="0"/>
                <a:cs typeface="Calibri" panose="020F0502020204030204" pitchFamily="34" charset="0"/>
              </a:rPr>
              <a:t> of Belle II for 50 ab</a:t>
            </a:r>
            <a:r>
              <a:rPr lang="en-US" altLang="zh-CN" sz="1700" baseline="30000" dirty="0">
                <a:latin typeface="Calibri" panose="020F0502020204030204" pitchFamily="34" charset="0"/>
                <a:cs typeface="Calibri" panose="020F0502020204030204" pitchFamily="34" charset="0"/>
              </a:rPr>
              <a:t>-1</a:t>
            </a:r>
            <a:r>
              <a:rPr lang="en-US" altLang="zh-CN" sz="1700" dirty="0">
                <a:latin typeface="Calibri" panose="020F0502020204030204" pitchFamily="34" charset="0"/>
                <a:cs typeface="Calibri" panose="020F0502020204030204" pitchFamily="34" charset="0"/>
              </a:rPr>
              <a:t> </a:t>
            </a:r>
            <a:r>
              <a:rPr lang="en-US" altLang="zh-CN" sz="1700" dirty="0" smtClean="0">
                <a:latin typeface="Calibri" panose="020F0502020204030204" pitchFamily="34" charset="0"/>
                <a:cs typeface="Calibri" panose="020F0502020204030204" pitchFamily="34" charset="0"/>
              </a:rPr>
              <a:t>data</a:t>
            </a:r>
          </a:p>
          <a:p>
            <a:pPr marL="285750" indent="-285750">
              <a:lnSpc>
                <a:spcPts val="2660"/>
              </a:lnSpc>
              <a:buFont typeface="Arial" panose="020B0604020202020204" pitchFamily="34" charset="0"/>
              <a:buChar char="•"/>
            </a:pPr>
            <a:r>
              <a:rPr lang="en-US" altLang="zh-CN" sz="1700" dirty="0" smtClean="0">
                <a:latin typeface="Calibri" panose="020F0502020204030204" pitchFamily="34" charset="0"/>
                <a:cs typeface="Calibri" panose="020F0502020204030204" pitchFamily="34" charset="0"/>
                <a:sym typeface="Symbol" panose="05050102010706020507" pitchFamily="18" charset="2"/>
              </a:rPr>
              <a:t>-C factory</a:t>
            </a:r>
            <a:r>
              <a:rPr lang="en-US" altLang="zh-CN" sz="1700" dirty="0" smtClean="0">
                <a:latin typeface="Calibri" panose="020F0502020204030204" pitchFamily="34" charset="0"/>
                <a:cs typeface="Calibri" panose="020F0502020204030204" pitchFamily="34" charset="0"/>
              </a:rPr>
              <a:t> have </a:t>
            </a:r>
            <a:r>
              <a:rPr lang="en-US" altLang="zh-CN" sz="1700" dirty="0" smtClean="0">
                <a:solidFill>
                  <a:srgbClr val="FF0000"/>
                </a:solidFill>
                <a:latin typeface="Calibri" panose="020F0502020204030204" pitchFamily="34" charset="0"/>
                <a:cs typeface="Calibri" panose="020F0502020204030204" pitchFamily="34" charset="0"/>
              </a:rPr>
              <a:t>much higher efficiency </a:t>
            </a:r>
            <a:r>
              <a:rPr lang="en-US" altLang="zh-CN" sz="1700" dirty="0" smtClean="0">
                <a:latin typeface="Calibri" panose="020F0502020204030204" pitchFamily="34" charset="0"/>
                <a:cs typeface="Calibri" panose="020F0502020204030204" pitchFamily="34" charset="0"/>
              </a:rPr>
              <a:t>than B Factory</a:t>
            </a:r>
            <a:endParaRPr lang="en-US" altLang="zh-CN" sz="1700" dirty="0">
              <a:latin typeface="Calibri" panose="020F0502020204030204" pitchFamily="34" charset="0"/>
              <a:cs typeface="Calibri" panose="020F0502020204030204" pitchFamily="34" charset="0"/>
            </a:endParaRPr>
          </a:p>
        </p:txBody>
      </p:sp>
      <p:grpSp>
        <p:nvGrpSpPr>
          <p:cNvPr id="3" name="组合 2"/>
          <p:cNvGrpSpPr/>
          <p:nvPr/>
        </p:nvGrpSpPr>
        <p:grpSpPr>
          <a:xfrm>
            <a:off x="5670468" y="1182661"/>
            <a:ext cx="3294856" cy="4829256"/>
            <a:chOff x="5932249" y="1682981"/>
            <a:chExt cx="2959292" cy="4243591"/>
          </a:xfrm>
        </p:grpSpPr>
        <p:grpSp>
          <p:nvGrpSpPr>
            <p:cNvPr id="11" name="组合 10"/>
            <p:cNvGrpSpPr/>
            <p:nvPr/>
          </p:nvGrpSpPr>
          <p:grpSpPr>
            <a:xfrm>
              <a:off x="5932249" y="2087087"/>
              <a:ext cx="2754551" cy="1628958"/>
              <a:chOff x="618050" y="2262896"/>
              <a:chExt cx="3868289" cy="3313438"/>
            </a:xfrm>
          </p:grpSpPr>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050" y="2262896"/>
                <a:ext cx="3868289" cy="3313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9" descr="Belle-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1014" y="2501244"/>
                <a:ext cx="818360" cy="72494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0"/>
              <p:cNvSpPr txBox="1"/>
              <p:nvPr/>
            </p:nvSpPr>
            <p:spPr>
              <a:xfrm>
                <a:off x="3163810" y="3740314"/>
                <a:ext cx="1322529" cy="677108"/>
              </a:xfrm>
              <a:prstGeom prst="rect">
                <a:avLst/>
              </a:prstGeom>
              <a:noFill/>
            </p:spPr>
            <p:txBody>
              <a:bodyPr wrap="square" rtlCol="0">
                <a:spAutoFit/>
              </a:bodyPr>
              <a:lstStyle/>
              <a:p>
                <a:pPr>
                  <a:spcBef>
                    <a:spcPct val="20000"/>
                  </a:spcBef>
                </a:pPr>
                <a:r>
                  <a:rPr lang="en-US" altLang="zh-CN" sz="1600" b="1" dirty="0">
                    <a:solidFill>
                      <a:srgbClr val="FF0000"/>
                    </a:solidFill>
                    <a:latin typeface="Arial Unicode MS"/>
                    <a:ea typeface="宋体" charset="-122"/>
                    <a:cs typeface="Arial Unicode MS"/>
                    <a:sym typeface="Symbol"/>
                  </a:rPr>
                  <a:t>&gt;5.2</a:t>
                </a:r>
              </a:p>
            </p:txBody>
          </p:sp>
        </p:grpSp>
        <p:grpSp>
          <p:nvGrpSpPr>
            <p:cNvPr id="15" name="组合 14"/>
            <p:cNvGrpSpPr/>
            <p:nvPr/>
          </p:nvGrpSpPr>
          <p:grpSpPr>
            <a:xfrm>
              <a:off x="5932249" y="4061583"/>
              <a:ext cx="2754551" cy="1864989"/>
              <a:chOff x="4369229" y="2403306"/>
              <a:chExt cx="4377585" cy="3770318"/>
            </a:xfrm>
          </p:grpSpPr>
          <p:pic>
            <p:nvPicPr>
              <p:cNvPr id="1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601"/>
              <a:stretch/>
            </p:blipFill>
            <p:spPr bwMode="auto">
              <a:xfrm>
                <a:off x="4369229" y="2403306"/>
                <a:ext cx="4377585" cy="377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user\Desktop\BES3_logo.jpg"/>
              <p:cNvPicPr>
                <a:picLocks noChangeAspect="1" noChangeArrowheads="1"/>
              </p:cNvPicPr>
              <p:nvPr/>
            </p:nvPicPr>
            <p:blipFill>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5366265" y="2617729"/>
                <a:ext cx="1378018" cy="64592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20"/>
              <p:cNvSpPr txBox="1"/>
              <p:nvPr/>
            </p:nvSpPr>
            <p:spPr>
              <a:xfrm>
                <a:off x="5745387" y="4722768"/>
                <a:ext cx="998896" cy="723398"/>
              </a:xfrm>
              <a:prstGeom prst="rect">
                <a:avLst/>
              </a:prstGeom>
              <a:noFill/>
            </p:spPr>
            <p:txBody>
              <a:bodyPr wrap="square" rtlCol="0">
                <a:spAutoFit/>
              </a:bodyPr>
              <a:lstStyle/>
              <a:p>
                <a:pPr>
                  <a:spcBef>
                    <a:spcPct val="20000"/>
                  </a:spcBef>
                </a:pPr>
                <a:r>
                  <a:rPr lang="en-US" altLang="zh-CN" b="1" dirty="0" smtClean="0">
                    <a:solidFill>
                      <a:srgbClr val="FF0000"/>
                    </a:solidFill>
                    <a:latin typeface="Arial Unicode MS"/>
                    <a:ea typeface="宋体" charset="-122"/>
                    <a:cs typeface="Arial Unicode MS"/>
                    <a:sym typeface="Symbol"/>
                  </a:rPr>
                  <a:t>&gt;</a:t>
                </a:r>
                <a:r>
                  <a:rPr lang="en-US" altLang="zh-CN" b="1" dirty="0">
                    <a:solidFill>
                      <a:srgbClr val="FF0000"/>
                    </a:solidFill>
                    <a:latin typeface="Arial Unicode MS"/>
                    <a:ea typeface="宋体" charset="-122"/>
                    <a:cs typeface="Arial Unicode MS"/>
                    <a:sym typeface="Symbol"/>
                  </a:rPr>
                  <a:t>8</a:t>
                </a:r>
                <a:r>
                  <a:rPr lang="en-US" altLang="zh-CN" b="1" dirty="0" smtClean="0">
                    <a:solidFill>
                      <a:srgbClr val="FF0000"/>
                    </a:solidFill>
                    <a:latin typeface="Arial Unicode MS"/>
                    <a:ea typeface="宋体" charset="-122"/>
                    <a:cs typeface="Arial Unicode MS"/>
                    <a:sym typeface="Symbol"/>
                  </a:rPr>
                  <a:t></a:t>
                </a:r>
                <a:endParaRPr lang="en-US" altLang="zh-CN" b="1" dirty="0">
                  <a:solidFill>
                    <a:srgbClr val="FF0000"/>
                  </a:solidFill>
                  <a:latin typeface="Arial Unicode MS"/>
                  <a:ea typeface="宋体" charset="-122"/>
                  <a:cs typeface="Arial Unicode MS"/>
                  <a:sym typeface="Symbol"/>
                </a:endParaRPr>
              </a:p>
            </p:txBody>
          </p:sp>
        </p:grpSp>
        <p:sp>
          <p:nvSpPr>
            <p:cNvPr id="19" name="矩形 10"/>
            <p:cNvSpPr/>
            <p:nvPr/>
          </p:nvSpPr>
          <p:spPr>
            <a:xfrm>
              <a:off x="6390094" y="1682981"/>
              <a:ext cx="2239666" cy="461665"/>
            </a:xfrm>
            <a:prstGeom prst="rect">
              <a:avLst/>
            </a:prstGeom>
            <a:solidFill>
              <a:srgbClr val="FFFF00"/>
            </a:solidFill>
            <a:ln>
              <a:solidFill>
                <a:srgbClr val="FFFF00"/>
              </a:solidFill>
            </a:ln>
          </p:spPr>
          <p:txBody>
            <a:bodyPr wrap="square">
              <a:spAutoFit/>
            </a:bodyPr>
            <a:lstStyle/>
            <a:p>
              <a:pPr algn="ctr">
                <a:spcBef>
                  <a:spcPts val="0"/>
                </a:spcBef>
              </a:pPr>
              <a:r>
                <a:rPr kumimoji="0" lang="en-US" altLang="zh-CN" sz="1200" dirty="0" smtClean="0">
                  <a:latin typeface="Times New Roman" panose="02020603050405020304" pitchFamily="18" charset="0"/>
                  <a:ea typeface="宋体" charset="-122"/>
                  <a:cs typeface="Times New Roman" panose="02020603050405020304" pitchFamily="18" charset="0"/>
                  <a:sym typeface="Symbol" pitchFamily="18" charset="2"/>
                </a:rPr>
                <a:t>Belle with ISR: PRL110, 252002</a:t>
              </a:r>
            </a:p>
            <a:p>
              <a:pPr algn="ctr">
                <a:spcBef>
                  <a:spcPts val="0"/>
                </a:spcBef>
              </a:pPr>
              <a:r>
                <a:rPr kumimoji="0" lang="en-US" altLang="zh-CN" sz="1200" dirty="0" smtClean="0">
                  <a:latin typeface="Times New Roman" panose="02020603050405020304" pitchFamily="18" charset="0"/>
                  <a:ea typeface="宋体" charset="-122"/>
                  <a:cs typeface="Times New Roman" panose="02020603050405020304" pitchFamily="18" charset="0"/>
                  <a:sym typeface="Symbol" pitchFamily="18" charset="2"/>
                </a:rPr>
                <a:t>967 fb</a:t>
              </a:r>
              <a:r>
                <a:rPr kumimoji="0" lang="en-US" altLang="zh-CN" sz="1200" baseline="30000" dirty="0" smtClean="0">
                  <a:latin typeface="Times New Roman" panose="02020603050405020304" pitchFamily="18" charset="0"/>
                  <a:ea typeface="宋体" charset="-122"/>
                  <a:cs typeface="Times New Roman" panose="02020603050405020304" pitchFamily="18" charset="0"/>
                  <a:sym typeface="Symbol" pitchFamily="18" charset="2"/>
                </a:rPr>
                <a:t>-1</a:t>
              </a:r>
              <a:r>
                <a:rPr kumimoji="0" lang="en-US" altLang="zh-CN" sz="1200" dirty="0" smtClean="0">
                  <a:latin typeface="Times New Roman" panose="02020603050405020304" pitchFamily="18" charset="0"/>
                  <a:ea typeface="宋体" charset="-122"/>
                  <a:cs typeface="Times New Roman" panose="02020603050405020304" pitchFamily="18" charset="0"/>
                  <a:sym typeface="Symbol" pitchFamily="18" charset="2"/>
                </a:rPr>
                <a:t> in 10 years running time</a:t>
              </a:r>
            </a:p>
          </p:txBody>
        </p:sp>
        <p:sp>
          <p:nvSpPr>
            <p:cNvPr id="23" name="矩形 10"/>
            <p:cNvSpPr/>
            <p:nvPr/>
          </p:nvSpPr>
          <p:spPr>
            <a:xfrm>
              <a:off x="6232522" y="3684158"/>
              <a:ext cx="2659019" cy="461665"/>
            </a:xfrm>
            <a:prstGeom prst="rect">
              <a:avLst/>
            </a:prstGeom>
            <a:solidFill>
              <a:srgbClr val="FFFF00"/>
            </a:solidFill>
            <a:ln>
              <a:solidFill>
                <a:srgbClr val="FFFF00"/>
              </a:solidFill>
            </a:ln>
          </p:spPr>
          <p:txBody>
            <a:bodyPr wrap="square">
              <a:spAutoFit/>
            </a:bodyPr>
            <a:lstStyle/>
            <a:p>
              <a:pPr algn="ctr">
                <a:spcBef>
                  <a:spcPts val="0"/>
                </a:spcBef>
              </a:pPr>
              <a:r>
                <a:rPr kumimoji="0" lang="en-US" altLang="zh-CN" sz="1200" dirty="0"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BESIII at 4.260 </a:t>
              </a:r>
              <a:r>
                <a:rPr kumimoji="0" lang="en-US" altLang="zh-CN" sz="1200" dirty="0" err="1"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GeV</a:t>
              </a:r>
              <a:r>
                <a:rPr kumimoji="0" lang="en-US" altLang="zh-CN" sz="1200" dirty="0"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 PRL110, 252001</a:t>
              </a:r>
            </a:p>
            <a:p>
              <a:pPr algn="ctr">
                <a:spcBef>
                  <a:spcPts val="0"/>
                </a:spcBef>
              </a:pPr>
              <a:r>
                <a:rPr kumimoji="0" lang="en-US" altLang="zh-CN" sz="1200" dirty="0"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0.525 </a:t>
              </a:r>
              <a:r>
                <a:rPr lang="en-US" altLang="zh-CN" sz="1200" dirty="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f</a:t>
              </a:r>
              <a:r>
                <a:rPr kumimoji="0" lang="en-US" altLang="zh-CN" sz="1200" dirty="0"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b</a:t>
              </a:r>
              <a:r>
                <a:rPr kumimoji="0" lang="en-US" altLang="zh-CN" sz="1200" baseline="30000" dirty="0"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-1</a:t>
              </a:r>
              <a:r>
                <a:rPr kumimoji="0" lang="en-US" altLang="zh-CN" sz="1200" dirty="0" smtClean="0">
                  <a:solidFill>
                    <a:srgbClr val="000000"/>
                  </a:solidFill>
                  <a:latin typeface="Times New Roman" panose="02020603050405020304" pitchFamily="18" charset="0"/>
                  <a:ea typeface="宋体" charset="-122"/>
                  <a:cs typeface="Times New Roman" panose="02020603050405020304" pitchFamily="18" charset="0"/>
                  <a:sym typeface="Symbol" pitchFamily="18" charset="2"/>
                </a:rPr>
                <a:t> in one month running time </a:t>
              </a:r>
            </a:p>
          </p:txBody>
        </p:sp>
      </p:grpSp>
      <p:sp>
        <p:nvSpPr>
          <p:cNvPr id="24" name="TextBox 4"/>
          <p:cNvSpPr txBox="1"/>
          <p:nvPr/>
        </p:nvSpPr>
        <p:spPr>
          <a:xfrm>
            <a:off x="2171901" y="2311712"/>
            <a:ext cx="2563319" cy="584775"/>
          </a:xfrm>
          <a:prstGeom prst="rect">
            <a:avLst/>
          </a:prstGeom>
          <a:solidFill>
            <a:srgbClr val="FFFFCC"/>
          </a:solidFill>
        </p:spPr>
        <p:txBody>
          <a:bodyPr wrap="square" rtlCol="0">
            <a:spAutoFit/>
          </a:bodyPr>
          <a:lstStyle/>
          <a:p>
            <a:pPr algn="ctr"/>
            <a:r>
              <a:rPr lang="en-US" altLang="zh-CN" sz="1600" b="1" dirty="0">
                <a:solidFill>
                  <a:srgbClr val="FF0000"/>
                </a:solidFill>
                <a:latin typeface="Times New Roman" panose="02020603050405020304" pitchFamily="18" charset="0"/>
                <a:cs typeface="Times New Roman" panose="02020603050405020304" pitchFamily="18" charset="0"/>
                <a:sym typeface="Symbol"/>
              </a:rPr>
              <a:t>@</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 4.26 </a:t>
            </a:r>
            <a:r>
              <a:rPr kumimoji="0" lang="en-US" altLang="zh-CN" sz="1600" b="1" dirty="0" err="1" smtClean="0">
                <a:solidFill>
                  <a:srgbClr val="FF0000"/>
                </a:solidFill>
                <a:latin typeface="Times New Roman" panose="02020603050405020304" pitchFamily="18" charset="0"/>
                <a:cs typeface="Times New Roman" panose="02020603050405020304" pitchFamily="18" charset="0"/>
                <a:sym typeface="Symbol"/>
              </a:rPr>
              <a:t>GeV</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 for </a:t>
            </a:r>
            <a:r>
              <a:rPr kumimoji="0" lang="en-US" altLang="zh-CN" sz="1600" b="1" baseline="30000" dirty="0" smtClean="0">
                <a:solidFill>
                  <a:srgbClr val="FF0000"/>
                </a:solidFill>
                <a:latin typeface="Times New Roman" panose="02020603050405020304" pitchFamily="18" charset="0"/>
                <a:cs typeface="Times New Roman" panose="02020603050405020304" pitchFamily="18" charset="0"/>
                <a:sym typeface="Symbol"/>
              </a:rPr>
              <a:t>+</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a:t>
            </a:r>
            <a:r>
              <a:rPr kumimoji="0" lang="en-US" altLang="zh-CN" sz="1600" b="1" baseline="30000" dirty="0" smtClean="0">
                <a:solidFill>
                  <a:srgbClr val="FF0000"/>
                </a:solidFill>
                <a:latin typeface="Times New Roman" panose="02020603050405020304" pitchFamily="18" charset="0"/>
                <a:cs typeface="Times New Roman" panose="02020603050405020304" pitchFamily="18" charset="0"/>
                <a:sym typeface="Symbol"/>
              </a:rPr>
              <a:t>-</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J/</a:t>
            </a:r>
          </a:p>
          <a:p>
            <a:pPr algn="ct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a:t>
            </a:r>
            <a:r>
              <a:rPr kumimoji="0" lang="en-US" altLang="zh-CN" sz="1600" b="1" baseline="-25000" dirty="0" smtClean="0">
                <a:solidFill>
                  <a:srgbClr val="FF0000"/>
                </a:solidFill>
                <a:latin typeface="Times New Roman" panose="02020603050405020304" pitchFamily="18" charset="0"/>
                <a:cs typeface="Times New Roman" panose="02020603050405020304" pitchFamily="18" charset="0"/>
                <a:sym typeface="Symbol"/>
              </a:rPr>
              <a:t>BESIII </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 46%,</a:t>
            </a:r>
            <a:r>
              <a:rPr lang="en-US" altLang="zh-CN" sz="1600" b="1" dirty="0">
                <a:solidFill>
                  <a:srgbClr val="FF0000"/>
                </a:solidFill>
                <a:latin typeface="Times New Roman" panose="02020603050405020304" pitchFamily="18" charset="0"/>
                <a:cs typeface="Times New Roman" panose="02020603050405020304" pitchFamily="18" charset="0"/>
                <a:sym typeface="Symbol"/>
              </a:rPr>
              <a:t> </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a:t>
            </a:r>
            <a:r>
              <a:rPr kumimoji="0" lang="en-US" altLang="zh-CN" sz="1600" b="1" baseline="-25000" dirty="0" smtClean="0">
                <a:solidFill>
                  <a:srgbClr val="FF0000"/>
                </a:solidFill>
                <a:latin typeface="Times New Roman" panose="02020603050405020304" pitchFamily="18" charset="0"/>
                <a:cs typeface="Times New Roman" panose="02020603050405020304" pitchFamily="18" charset="0"/>
                <a:sym typeface="Symbol"/>
              </a:rPr>
              <a:t>Belle   </a:t>
            </a:r>
            <a:r>
              <a:rPr kumimoji="0" lang="en-US" altLang="zh-CN" sz="1600" b="1" dirty="0" smtClean="0">
                <a:solidFill>
                  <a:srgbClr val="FF0000"/>
                </a:solidFill>
                <a:latin typeface="Times New Roman" panose="02020603050405020304" pitchFamily="18" charset="0"/>
                <a:cs typeface="Times New Roman" panose="02020603050405020304" pitchFamily="18" charset="0"/>
                <a:sym typeface="Symbol"/>
              </a:rPr>
              <a:t>= 10%</a:t>
            </a:r>
            <a:endParaRPr kumimoji="0" lang="en-US" altLang="zh-CN" sz="1600" b="1" dirty="0">
              <a:solidFill>
                <a:srgbClr val="FF0000"/>
              </a:solidFill>
              <a:latin typeface="Times New Roman" panose="02020603050405020304" pitchFamily="18" charset="0"/>
              <a:cs typeface="Times New Roman" panose="02020603050405020304" pitchFamily="18" charset="0"/>
              <a:sym typeface="Symbol"/>
            </a:endParaRPr>
          </a:p>
        </p:txBody>
      </p:sp>
      <p:pic>
        <p:nvPicPr>
          <p:cNvPr id="25" name="Picture 9" descr="Belle-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2629" y="1182661"/>
            <a:ext cx="582742" cy="356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1128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44880" y="50539"/>
            <a:ext cx="7200053" cy="714850"/>
          </a:xfrm>
        </p:spPr>
        <p:txBody>
          <a:bodyPr>
            <a:normAutofit/>
          </a:bodyPr>
          <a:lstStyle/>
          <a:p>
            <a:r>
              <a:rPr lang="en-US" altLang="zh-CN" sz="3200" dirty="0" smtClean="0">
                <a:latin typeface="Times New Roman" panose="02020603050405020304" pitchFamily="18" charset="0"/>
                <a:cs typeface="Times New Roman" panose="02020603050405020304" pitchFamily="18" charset="0"/>
              </a:rPr>
              <a:t>Search for 1</a:t>
            </a:r>
            <a:r>
              <a:rPr lang="en-US" altLang="zh-CN" sz="3200" baseline="30000" dirty="0" smtClean="0">
                <a:latin typeface="Times New Roman" panose="02020603050405020304" pitchFamily="18" charset="0"/>
                <a:cs typeface="Times New Roman" panose="02020603050405020304" pitchFamily="18" charset="0"/>
                <a:sym typeface="Symbol" panose="05050102010706020507" pitchFamily="18" charset="2"/>
              </a:rPr>
              <a:t>--</a:t>
            </a:r>
            <a:r>
              <a:rPr lang="en-US" altLang="zh-CN" sz="3200" baseline="30000" dirty="0" smtClean="0">
                <a:latin typeface="Times New Roman" panose="02020603050405020304" pitchFamily="18" charset="0"/>
                <a:cs typeface="Times New Roman" panose="02020603050405020304" pitchFamily="18" charset="0"/>
              </a:rPr>
              <a:t> </a:t>
            </a:r>
            <a:r>
              <a:rPr lang="en-US" altLang="zh-CN" sz="3200" dirty="0" smtClean="0">
                <a:latin typeface="Times New Roman" panose="02020603050405020304" pitchFamily="18" charset="0"/>
                <a:cs typeface="Times New Roman" panose="02020603050405020304" pitchFamily="18" charset="0"/>
              </a:rPr>
              <a:t>Hybrid </a:t>
            </a:r>
            <a:r>
              <a:rPr lang="en-US" altLang="zh-CN" sz="3200" dirty="0" err="1" smtClean="0">
                <a:latin typeface="Times New Roman" panose="02020603050405020304" pitchFamily="18" charset="0"/>
                <a:cs typeface="Times New Roman" panose="02020603050405020304" pitchFamily="18" charset="0"/>
              </a:rPr>
              <a:t>H</a:t>
            </a:r>
            <a:r>
              <a:rPr lang="en-US" altLang="zh-CN" sz="3200" baseline="-25000" dirty="0" err="1" smtClean="0">
                <a:latin typeface="Times New Roman" panose="02020603050405020304" pitchFamily="18" charset="0"/>
                <a:cs typeface="Times New Roman" panose="02020603050405020304" pitchFamily="18" charset="0"/>
              </a:rPr>
              <a:t>ccg</a:t>
            </a:r>
            <a:r>
              <a:rPr lang="en-US" altLang="zh-CN" sz="3200" dirty="0" smtClean="0">
                <a:latin typeface="Times New Roman" panose="02020603050405020304" pitchFamily="18" charset="0"/>
                <a:cs typeface="Times New Roman" panose="02020603050405020304" pitchFamily="18" charset="0"/>
                <a:sym typeface="Symbol" panose="05050102010706020507" pitchFamily="18" charset="2"/>
              </a:rPr>
              <a:t></a:t>
            </a:r>
            <a:r>
              <a:rPr lang="en-US" altLang="zh-CN" sz="3200" baseline="-25000" dirty="0" smtClean="0">
                <a:latin typeface="Times New Roman" panose="02020603050405020304" pitchFamily="18" charset="0"/>
                <a:cs typeface="Times New Roman" panose="02020603050405020304" pitchFamily="18" charset="0"/>
                <a:sym typeface="Symbol" panose="05050102010706020507" pitchFamily="18" charset="2"/>
              </a:rPr>
              <a:t>c</a:t>
            </a:r>
            <a:r>
              <a:rPr lang="en-US" altLang="zh-CN" sz="3200" dirty="0" smtClean="0">
                <a:latin typeface="Times New Roman" panose="02020603050405020304" pitchFamily="18" charset="0"/>
                <a:cs typeface="Times New Roman" panose="02020603050405020304" pitchFamily="18" charset="0"/>
                <a:sym typeface="Symbol" panose="05050102010706020507" pitchFamily="18" charset="2"/>
              </a:rPr>
              <a:t> &amp; </a:t>
            </a:r>
            <a:r>
              <a:rPr lang="en-US" altLang="zh-CN" sz="3200" baseline="-25000" dirty="0" smtClean="0">
                <a:latin typeface="Times New Roman" panose="02020603050405020304" pitchFamily="18" charset="0"/>
                <a:cs typeface="Times New Roman" panose="02020603050405020304" pitchFamily="18" charset="0"/>
                <a:sym typeface="Symbol" panose="05050102010706020507" pitchFamily="18" charset="2"/>
              </a:rPr>
              <a:t>c0</a:t>
            </a:r>
            <a:endParaRPr lang="zh-CN" altLang="en-US" sz="3200" baseline="-25000"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579119" y="897398"/>
            <a:ext cx="8397241" cy="5036042"/>
          </a:xfrm>
        </p:spPr>
        <p:txBody>
          <a:bodyPr>
            <a:normAutofit fontScale="92500" lnSpcReduction="10000"/>
          </a:bodyPr>
          <a:lstStyle/>
          <a:p>
            <a:pPr marL="198000" indent="-198000">
              <a:lnSpc>
                <a:spcPct val="150000"/>
              </a:lnSpc>
            </a:pPr>
            <a:r>
              <a:rPr lang="en-US" altLang="zh-CN" sz="2400" b="0" dirty="0" smtClean="0">
                <a:solidFill>
                  <a:srgbClr val="FF0000"/>
                </a:solidFill>
                <a:latin typeface="+mj-lt"/>
                <a:cs typeface="Times New Roman" panose="02020603050405020304" pitchFamily="18" charset="0"/>
              </a:rPr>
              <a:t>1</a:t>
            </a:r>
            <a:r>
              <a:rPr lang="en-US" altLang="zh-CN" sz="2400" b="0" baseline="30000" dirty="0" smtClean="0">
                <a:solidFill>
                  <a:srgbClr val="FF0000"/>
                </a:solidFill>
                <a:latin typeface="+mj-lt"/>
                <a:cs typeface="Times New Roman" panose="02020603050405020304" pitchFamily="18" charset="0"/>
                <a:sym typeface="Symbol" panose="05050102010706020507" pitchFamily="18" charset="2"/>
              </a:rPr>
              <a:t>–-</a:t>
            </a:r>
            <a:r>
              <a:rPr lang="en-US" altLang="zh-CN" sz="2400" b="0" baseline="30000" dirty="0" smtClean="0">
                <a:solidFill>
                  <a:srgbClr val="FF0000"/>
                </a:solidFill>
                <a:latin typeface="+mj-lt"/>
                <a:cs typeface="Times New Roman" panose="02020603050405020304" pitchFamily="18" charset="0"/>
              </a:rPr>
              <a:t> </a:t>
            </a:r>
            <a:r>
              <a:rPr lang="en-US" altLang="zh-CN" sz="2400" b="0" dirty="0" smtClean="0">
                <a:solidFill>
                  <a:srgbClr val="FF0000"/>
                </a:solidFill>
                <a:latin typeface="+mj-lt"/>
                <a:cs typeface="Times New Roman" panose="02020603050405020304" pitchFamily="18" charset="0"/>
              </a:rPr>
              <a:t>Hybrid </a:t>
            </a:r>
            <a:r>
              <a:rPr lang="en-US" altLang="zh-CN" sz="2400" b="0" dirty="0" smtClean="0">
                <a:solidFill>
                  <a:srgbClr val="0036FA"/>
                </a:solidFill>
                <a:latin typeface="+mj-lt"/>
                <a:cs typeface="Times New Roman" panose="02020603050405020304" pitchFamily="18" charset="0"/>
              </a:rPr>
              <a:t>may produce directly in </a:t>
            </a:r>
            <a:r>
              <a:rPr lang="en-US" altLang="zh-CN" sz="2400" b="0" dirty="0" err="1" smtClean="0">
                <a:solidFill>
                  <a:srgbClr val="0036FA"/>
                </a:solidFill>
                <a:latin typeface="+mj-lt"/>
                <a:cs typeface="Times New Roman" panose="02020603050405020304" pitchFamily="18" charset="0"/>
              </a:rPr>
              <a:t>e</a:t>
            </a:r>
            <a:r>
              <a:rPr lang="en-US" altLang="zh-CN" sz="2400" b="0" baseline="30000" dirty="0" err="1" smtClean="0">
                <a:solidFill>
                  <a:srgbClr val="0036FA"/>
                </a:solidFill>
                <a:latin typeface="+mj-lt"/>
                <a:cs typeface="Times New Roman" panose="02020603050405020304" pitchFamily="18" charset="0"/>
              </a:rPr>
              <a:t>+</a:t>
            </a:r>
            <a:r>
              <a:rPr lang="en-US" altLang="zh-CN" sz="2400" b="0" dirty="0" err="1" smtClean="0">
                <a:solidFill>
                  <a:srgbClr val="0036FA"/>
                </a:solidFill>
                <a:latin typeface="+mj-lt"/>
                <a:cs typeface="Times New Roman" panose="02020603050405020304" pitchFamily="18" charset="0"/>
              </a:rPr>
              <a:t>e</a:t>
            </a:r>
            <a:r>
              <a:rPr lang="en-US" altLang="zh-CN" sz="2400" b="0" baseline="30000" dirty="0" smtClean="0">
                <a:solidFill>
                  <a:srgbClr val="0036FA"/>
                </a:solidFill>
                <a:latin typeface="+mj-lt"/>
                <a:cs typeface="Times New Roman" panose="02020603050405020304" pitchFamily="18" charset="0"/>
              </a:rPr>
              <a:t>-</a:t>
            </a:r>
            <a:r>
              <a:rPr lang="en-US" altLang="zh-CN" sz="2400" b="0" dirty="0" smtClean="0">
                <a:solidFill>
                  <a:srgbClr val="0036FA"/>
                </a:solidFill>
                <a:latin typeface="+mj-lt"/>
                <a:cs typeface="Times New Roman" panose="02020603050405020304" pitchFamily="18" charset="0"/>
              </a:rPr>
              <a:t> collision, and radiative decay to spin-zero </a:t>
            </a:r>
            <a:r>
              <a:rPr lang="en-US" altLang="zh-CN" sz="2400" b="0" dirty="0" err="1" smtClean="0">
                <a:solidFill>
                  <a:srgbClr val="0036FA"/>
                </a:solidFill>
                <a:latin typeface="+mj-lt"/>
                <a:cs typeface="Times New Roman" panose="02020603050405020304" pitchFamily="18" charset="0"/>
              </a:rPr>
              <a:t>charmonium</a:t>
            </a:r>
            <a:r>
              <a:rPr lang="en-US" altLang="zh-CN" sz="2400" b="0" dirty="0" smtClean="0">
                <a:solidFill>
                  <a:srgbClr val="0036FA"/>
                </a:solidFill>
                <a:latin typeface="+mj-lt"/>
                <a:cs typeface="Times New Roman" panose="02020603050405020304" pitchFamily="18" charset="0"/>
              </a:rPr>
              <a:t> states </a:t>
            </a:r>
            <a:r>
              <a:rPr lang="en-US" altLang="zh-CN" sz="1900" b="0" dirty="0">
                <a:solidFill>
                  <a:srgbClr val="FFC000"/>
                </a:solidFill>
                <a:latin typeface="+mj-lt"/>
                <a:cs typeface="Times New Roman" panose="02020603050405020304" pitchFamily="18" charset="0"/>
                <a:sym typeface="Symbol" panose="05050102010706020507" pitchFamily="18" charset="2"/>
              </a:rPr>
              <a:t>[in Hybrid, </a:t>
            </a:r>
            <a:r>
              <a:rPr lang="en-US" altLang="zh-CN" sz="1900" b="0" dirty="0" smtClean="0">
                <a:solidFill>
                  <a:srgbClr val="FFC000"/>
                </a:solidFill>
                <a:latin typeface="+mj-lt"/>
                <a:cs typeface="Times New Roman" panose="02020603050405020304" pitchFamily="18" charset="0"/>
                <a:sym typeface="Symbol" panose="05050102010706020507" pitchFamily="18" charset="2"/>
              </a:rPr>
              <a:t>cc </a:t>
            </a:r>
            <a:r>
              <a:rPr lang="en-US" altLang="zh-CN" sz="1900" b="0" dirty="0">
                <a:solidFill>
                  <a:srgbClr val="FFC000"/>
                </a:solidFill>
                <a:latin typeface="+mj-lt"/>
                <a:cs typeface="Times New Roman" panose="02020603050405020304" pitchFamily="18" charset="0"/>
                <a:sym typeface="Symbol" panose="05050102010706020507" pitchFamily="18" charset="2"/>
              </a:rPr>
              <a:t>in spin-singlet, LQCD by Dudek09</a:t>
            </a:r>
            <a:r>
              <a:rPr lang="en-US" altLang="zh-CN" sz="1900" b="0" dirty="0" smtClean="0">
                <a:solidFill>
                  <a:srgbClr val="FFC000"/>
                </a:solidFill>
                <a:latin typeface="+mj-lt"/>
                <a:cs typeface="Times New Roman" panose="02020603050405020304" pitchFamily="18" charset="0"/>
                <a:sym typeface="Symbol" panose="05050102010706020507" pitchFamily="18" charset="2"/>
              </a:rPr>
              <a:t>]</a:t>
            </a:r>
          </a:p>
          <a:p>
            <a:pPr marL="702000">
              <a:lnSpc>
                <a:spcPct val="150000"/>
              </a:lnSpc>
              <a:buFont typeface="Calibri" panose="020F0502020204030204" pitchFamily="34" charset="0"/>
              <a:buChar char="─"/>
            </a:pPr>
            <a:r>
              <a:rPr lang="en-US" altLang="zh-CN" sz="2200" b="0" dirty="0" smtClean="0">
                <a:latin typeface="+mj-lt"/>
                <a:cs typeface="Times New Roman" panose="02020603050405020304" pitchFamily="18" charset="0"/>
                <a:sym typeface="Symbol" panose="05050102010706020507" pitchFamily="18" charset="2"/>
              </a:rPr>
              <a:t>Assume </a:t>
            </a:r>
            <a:r>
              <a:rPr lang="zh-CN" altLang="en-US" sz="2200" b="0" dirty="0" smtClean="0">
                <a:latin typeface="+mj-lt"/>
                <a:cs typeface="Times New Roman" panose="02020603050405020304" pitchFamily="18" charset="0"/>
                <a:sym typeface="Symbol" panose="05050102010706020507" pitchFamily="18" charset="2"/>
              </a:rPr>
              <a:t></a:t>
            </a:r>
            <a:r>
              <a:rPr lang="en-US" altLang="zh-CN" sz="2200" b="0" dirty="0">
                <a:latin typeface="+mj-lt"/>
                <a:cs typeface="Times New Roman" panose="02020603050405020304" pitchFamily="18" charset="0"/>
                <a:sym typeface="Symbol" panose="05050102010706020507" pitchFamily="18" charset="2"/>
              </a:rPr>
              <a:t>(e</a:t>
            </a:r>
            <a:r>
              <a:rPr lang="zh-CN" altLang="en-US" sz="2200" b="0" baseline="30000" dirty="0">
                <a:latin typeface="+mj-lt"/>
                <a:cs typeface="Times New Roman" panose="02020603050405020304" pitchFamily="18" charset="0"/>
                <a:sym typeface="Symbol" panose="05050102010706020507" pitchFamily="18" charset="2"/>
              </a:rPr>
              <a:t></a:t>
            </a:r>
            <a:r>
              <a:rPr lang="en-US" altLang="zh-CN" sz="2200" b="0" dirty="0">
                <a:latin typeface="+mj-lt"/>
                <a:cs typeface="Times New Roman" panose="02020603050405020304" pitchFamily="18" charset="0"/>
                <a:sym typeface="Symbol" panose="05050102010706020507" pitchFamily="18" charset="2"/>
              </a:rPr>
              <a:t>e</a:t>
            </a:r>
            <a:r>
              <a:rPr lang="zh-CN" altLang="en-US" sz="2200" b="0" baseline="30000" dirty="0" smtClean="0">
                <a:latin typeface="+mj-lt"/>
                <a:cs typeface="Times New Roman" panose="02020603050405020304" pitchFamily="18" charset="0"/>
                <a:sym typeface="Symbol" panose="05050102010706020507" pitchFamily="18" charset="2"/>
              </a:rPr>
              <a:t></a:t>
            </a:r>
            <a:r>
              <a:rPr lang="zh-CN" altLang="en-US" sz="2200" b="0" dirty="0" smtClean="0">
                <a:latin typeface="+mj-lt"/>
                <a:cs typeface="Times New Roman" panose="02020603050405020304" pitchFamily="18" charset="0"/>
                <a:sym typeface="Symbol" panose="05050102010706020507" pitchFamily="18" charset="2"/>
              </a:rPr>
              <a:t></a:t>
            </a:r>
            <a:r>
              <a:rPr lang="en-US" altLang="zh-CN" sz="2200" b="0" dirty="0" err="1" smtClean="0">
                <a:latin typeface="+mj-lt"/>
                <a:cs typeface="Times New Roman" panose="02020603050405020304" pitchFamily="18" charset="0"/>
                <a:sym typeface="Symbol" panose="05050102010706020507" pitchFamily="18" charset="2"/>
              </a:rPr>
              <a:t>H</a:t>
            </a:r>
            <a:r>
              <a:rPr lang="en-US" altLang="zh-CN" sz="2200" b="0" baseline="-25000" dirty="0" err="1" smtClean="0">
                <a:latin typeface="+mj-lt"/>
                <a:cs typeface="Times New Roman" panose="02020603050405020304" pitchFamily="18" charset="0"/>
                <a:sym typeface="Symbol" panose="05050102010706020507" pitchFamily="18" charset="2"/>
              </a:rPr>
              <a:t>ccg</a:t>
            </a:r>
            <a:r>
              <a:rPr lang="en-US" altLang="zh-CN" sz="2200" b="0" dirty="0" smtClean="0">
                <a:latin typeface="+mj-lt"/>
                <a:cs typeface="Times New Roman" panose="02020603050405020304" pitchFamily="18" charset="0"/>
                <a:sym typeface="Symbol" panose="05050102010706020507" pitchFamily="18" charset="2"/>
              </a:rPr>
              <a:t>) </a:t>
            </a:r>
            <a:r>
              <a:rPr lang="zh-CN" altLang="en-US" sz="2200" b="0" dirty="0">
                <a:latin typeface="+mj-lt"/>
                <a:cs typeface="Times New Roman" panose="02020603050405020304" pitchFamily="18" charset="0"/>
                <a:sym typeface="Symbol" panose="05050102010706020507" pitchFamily="18" charset="2"/>
              </a:rPr>
              <a:t> </a:t>
            </a:r>
            <a:r>
              <a:rPr lang="en-US" altLang="zh-CN" sz="2200" b="0" dirty="0" smtClean="0">
                <a:latin typeface="+mj-lt"/>
                <a:cs typeface="Times New Roman" panose="02020603050405020304" pitchFamily="18" charset="0"/>
                <a:sym typeface="Symbol" panose="05050102010706020507" pitchFamily="18" charset="2"/>
              </a:rPr>
              <a:t>O(10100) </a:t>
            </a:r>
            <a:r>
              <a:rPr lang="en-US" altLang="zh-CN" sz="2200" b="0" dirty="0" err="1" smtClean="0">
                <a:latin typeface="+mj-lt"/>
                <a:cs typeface="Times New Roman" panose="02020603050405020304" pitchFamily="18" charset="0"/>
                <a:sym typeface="Symbol" panose="05050102010706020507" pitchFamily="18" charset="2"/>
              </a:rPr>
              <a:t>pb</a:t>
            </a:r>
            <a:r>
              <a:rPr lang="en-US" altLang="zh-CN" sz="2200" b="0" dirty="0">
                <a:latin typeface="+mj-lt"/>
                <a:cs typeface="Times New Roman" panose="02020603050405020304" pitchFamily="18" charset="0"/>
                <a:sym typeface="Symbol" panose="05050102010706020507" pitchFamily="18" charset="2"/>
              </a:rPr>
              <a:t> </a:t>
            </a:r>
            <a:r>
              <a:rPr lang="en-US" altLang="zh-CN" sz="2200" b="0" dirty="0" smtClean="0">
                <a:latin typeface="+mj-lt"/>
                <a:cs typeface="Times New Roman" panose="02020603050405020304" pitchFamily="18" charset="0"/>
                <a:sym typeface="Symbol" panose="05050102010706020507" pitchFamily="18" charset="2"/>
              </a:rPr>
              <a:t>[???]</a:t>
            </a:r>
            <a:endParaRPr lang="en-US" altLang="zh-CN" sz="2200" b="0" dirty="0">
              <a:latin typeface="+mj-lt"/>
              <a:cs typeface="Times New Roman" panose="02020603050405020304" pitchFamily="18" charset="0"/>
              <a:sym typeface="Symbol" panose="05050102010706020507" pitchFamily="18" charset="2"/>
            </a:endParaRPr>
          </a:p>
          <a:p>
            <a:pPr marL="702000">
              <a:lnSpc>
                <a:spcPct val="150000"/>
              </a:lnSpc>
              <a:buFont typeface="Calibri" panose="020F0502020204030204" pitchFamily="34" charset="0"/>
              <a:buChar char="─"/>
            </a:pPr>
            <a:r>
              <a:rPr lang="en-US" altLang="zh-CN" sz="2200" b="0" dirty="0" smtClean="0">
                <a:latin typeface="+mj-lt"/>
                <a:cs typeface="Times New Roman" panose="02020603050405020304" pitchFamily="18" charset="0"/>
                <a:sym typeface="Symbol" panose="05050102010706020507" pitchFamily="18" charset="2"/>
              </a:rPr>
              <a:t>B(</a:t>
            </a:r>
            <a:r>
              <a:rPr lang="en-US" altLang="zh-CN" sz="2200" b="0" dirty="0" err="1" smtClean="0">
                <a:latin typeface="+mj-lt"/>
                <a:cs typeface="Times New Roman" panose="02020603050405020304" pitchFamily="18" charset="0"/>
                <a:sym typeface="Symbol" panose="05050102010706020507" pitchFamily="18" charset="2"/>
              </a:rPr>
              <a:t>H</a:t>
            </a:r>
            <a:r>
              <a:rPr lang="en-US" altLang="zh-CN" sz="2200" b="0" baseline="-25000" dirty="0" err="1" smtClean="0">
                <a:latin typeface="+mj-lt"/>
                <a:cs typeface="Times New Roman" panose="02020603050405020304" pitchFamily="18" charset="0"/>
                <a:sym typeface="Symbol" panose="05050102010706020507" pitchFamily="18" charset="2"/>
              </a:rPr>
              <a:t>ccg</a:t>
            </a:r>
            <a:r>
              <a:rPr lang="en-US" altLang="zh-CN" sz="2200" b="0" dirty="0" smtClean="0">
                <a:latin typeface="+mj-lt"/>
                <a:cs typeface="Times New Roman" panose="02020603050405020304" pitchFamily="18" charset="0"/>
                <a:sym typeface="Symbol" panose="05050102010706020507" pitchFamily="18" charset="2"/>
              </a:rPr>
              <a:t></a:t>
            </a:r>
            <a:r>
              <a:rPr lang="en-US" altLang="zh-CN" sz="2200" b="0" baseline="-25000" dirty="0" smtClean="0">
                <a:latin typeface="+mj-lt"/>
                <a:cs typeface="Times New Roman" panose="02020603050405020304" pitchFamily="18" charset="0"/>
                <a:sym typeface="Symbol" panose="05050102010706020507" pitchFamily="18" charset="2"/>
              </a:rPr>
              <a:t>c</a:t>
            </a:r>
            <a:r>
              <a:rPr lang="en-US" altLang="zh-CN" sz="2200" b="0" dirty="0" smtClean="0">
                <a:latin typeface="+mj-lt"/>
                <a:cs typeface="Times New Roman" panose="02020603050405020304" pitchFamily="18" charset="0"/>
                <a:sym typeface="Symbol" panose="05050102010706020507" pitchFamily="18" charset="2"/>
              </a:rPr>
              <a:t>)2B(</a:t>
            </a:r>
            <a:r>
              <a:rPr lang="zh-CN" altLang="en-US" sz="2200" b="0" dirty="0">
                <a:latin typeface="+mj-lt"/>
                <a:cs typeface="Times New Roman" panose="02020603050405020304" pitchFamily="18" charset="0"/>
                <a:sym typeface="Symbol" panose="05050102010706020507" pitchFamily="18" charset="2"/>
              </a:rPr>
              <a:t></a:t>
            </a:r>
            <a:r>
              <a:rPr lang="en-US" altLang="zh-CN" sz="2200" b="0" baseline="-25000" dirty="0">
                <a:latin typeface="+mj-lt"/>
                <a:cs typeface="Times New Roman" panose="02020603050405020304" pitchFamily="18" charset="0"/>
                <a:sym typeface="Symbol" panose="05050102010706020507" pitchFamily="18" charset="2"/>
              </a:rPr>
              <a:t>c2</a:t>
            </a:r>
            <a:r>
              <a:rPr lang="en-US" altLang="zh-CN" sz="2200" b="0" dirty="0" smtClean="0">
                <a:latin typeface="+mj-lt"/>
                <a:cs typeface="Times New Roman" panose="02020603050405020304" pitchFamily="18" charset="0"/>
                <a:sym typeface="Symbol" panose="05050102010706020507" pitchFamily="18" charset="2"/>
              </a:rPr>
              <a:t></a:t>
            </a:r>
            <a:r>
              <a:rPr lang="en-US" altLang="zh-CN" sz="2200" b="0" baseline="-25000" dirty="0" smtClean="0">
                <a:latin typeface="+mj-lt"/>
                <a:cs typeface="Times New Roman" panose="02020603050405020304" pitchFamily="18" charset="0"/>
                <a:sym typeface="Symbol" panose="05050102010706020507" pitchFamily="18" charset="2"/>
              </a:rPr>
              <a:t>c0</a:t>
            </a:r>
            <a:r>
              <a:rPr lang="en-US" altLang="zh-CN" sz="2200" b="0" dirty="0" smtClean="0">
                <a:latin typeface="+mj-lt"/>
                <a:cs typeface="Times New Roman" panose="02020603050405020304" pitchFamily="18" charset="0"/>
                <a:sym typeface="Symbol" panose="05050102010706020507" pitchFamily="18" charset="2"/>
              </a:rPr>
              <a:t>) </a:t>
            </a:r>
            <a:r>
              <a:rPr lang="en-US" altLang="zh-CN" sz="2200" b="0" dirty="0">
                <a:latin typeface="+mj-lt"/>
                <a:cs typeface="Times New Roman" panose="02020603050405020304" pitchFamily="18" charset="0"/>
                <a:sym typeface="Symbol" panose="05050102010706020507" pitchFamily="18" charset="2"/>
              </a:rPr>
              <a:t> </a:t>
            </a:r>
            <a:r>
              <a:rPr lang="en-US" altLang="zh-CN" sz="2200" b="0" dirty="0" smtClean="0">
                <a:latin typeface="+mj-lt"/>
                <a:cs typeface="Times New Roman" panose="02020603050405020304" pitchFamily="18" charset="0"/>
                <a:sym typeface="Symbol" panose="05050102010706020507" pitchFamily="18" charset="2"/>
              </a:rPr>
              <a:t>4</a:t>
            </a:r>
            <a:r>
              <a:rPr lang="en-US" altLang="zh-CN" sz="2200" b="0" dirty="0">
                <a:latin typeface="+mj-lt"/>
                <a:cs typeface="Times New Roman" panose="02020603050405020304" pitchFamily="18" charset="0"/>
                <a:sym typeface="Symbol" panose="05050102010706020507" pitchFamily="18" charset="2"/>
              </a:rPr>
              <a:t>10</a:t>
            </a:r>
            <a:r>
              <a:rPr lang="en-US" altLang="zh-CN" sz="2200" b="0" baseline="30000" dirty="0">
                <a:latin typeface="+mj-lt"/>
                <a:cs typeface="Times New Roman" panose="02020603050405020304" pitchFamily="18" charset="0"/>
                <a:sym typeface="Symbol" panose="05050102010706020507" pitchFamily="18" charset="2"/>
              </a:rPr>
              <a:t>-4  </a:t>
            </a:r>
            <a:endParaRPr lang="en-US" altLang="zh-CN" sz="2200" b="0" baseline="30000" dirty="0" smtClean="0">
              <a:latin typeface="+mj-lt"/>
              <a:cs typeface="Times New Roman" panose="02020603050405020304" pitchFamily="18" charset="0"/>
              <a:sym typeface="Symbol" panose="05050102010706020507" pitchFamily="18" charset="2"/>
            </a:endParaRPr>
          </a:p>
          <a:p>
            <a:pPr marL="198000" indent="-198000">
              <a:lnSpc>
                <a:spcPct val="150000"/>
              </a:lnSpc>
            </a:pPr>
            <a:r>
              <a:rPr lang="en-US" altLang="zh-CN" sz="2200" b="0" dirty="0" smtClean="0">
                <a:solidFill>
                  <a:srgbClr val="FF0000"/>
                </a:solidFill>
                <a:latin typeface="+mj-lt"/>
                <a:cs typeface="Times New Roman" panose="02020603050405020304" pitchFamily="18" charset="0"/>
                <a:sym typeface="Symbol" panose="05050102010706020507" pitchFamily="18" charset="2"/>
              </a:rPr>
              <a:t>Scan</a:t>
            </a:r>
            <a:r>
              <a:rPr lang="en-US" altLang="zh-CN" sz="2200" b="0" dirty="0" smtClean="0">
                <a:solidFill>
                  <a:srgbClr val="0036FA"/>
                </a:solidFill>
                <a:latin typeface="+mj-lt"/>
                <a:cs typeface="Times New Roman" panose="02020603050405020304" pitchFamily="18" charset="0"/>
                <a:sym typeface="Symbol" panose="05050102010706020507" pitchFamily="18" charset="2"/>
              </a:rPr>
              <a:t> between 4-5 GeV for 1 year (</a:t>
            </a:r>
            <a:r>
              <a:rPr lang="en-US" altLang="zh-CN" sz="2200" b="0" dirty="0">
                <a:solidFill>
                  <a:srgbClr val="0036FA"/>
                </a:solidFill>
                <a:latin typeface="+mj-lt"/>
                <a:cs typeface="Times New Roman" panose="02020603050405020304" pitchFamily="18" charset="0"/>
                <a:sym typeface="Symbol" panose="05050102010706020507" pitchFamily="18" charset="2"/>
              </a:rPr>
              <a:t>2</a:t>
            </a:r>
            <a:r>
              <a:rPr lang="en-US" altLang="zh-CN" sz="2200" b="0" dirty="0" smtClean="0">
                <a:solidFill>
                  <a:srgbClr val="0036FA"/>
                </a:solidFill>
                <a:cs typeface="Times New Roman" panose="02020603050405020304" pitchFamily="18" charset="0"/>
              </a:rPr>
              <a:t>ab</a:t>
            </a:r>
            <a:r>
              <a:rPr lang="en-US" altLang="zh-CN" sz="2200" b="0" baseline="30000" dirty="0" smtClean="0">
                <a:solidFill>
                  <a:srgbClr val="0036FA"/>
                </a:solidFill>
                <a:cs typeface="Times New Roman" panose="02020603050405020304" pitchFamily="18" charset="0"/>
              </a:rPr>
              <a:t>-1</a:t>
            </a:r>
            <a:r>
              <a:rPr lang="en-US" altLang="zh-CN" sz="2200" b="0" dirty="0" smtClean="0">
                <a:solidFill>
                  <a:srgbClr val="0036FA"/>
                </a:solidFill>
                <a:latin typeface="+mj-lt"/>
                <a:cs typeface="Times New Roman" panose="02020603050405020304" pitchFamily="18" charset="0"/>
                <a:sym typeface="Symbol" panose="05050102010706020507" pitchFamily="18" charset="2"/>
              </a:rPr>
              <a:t>),  search for exotic structure in process </a:t>
            </a:r>
            <a:r>
              <a:rPr lang="en-US" altLang="zh-CN" sz="2200" b="0" dirty="0" err="1" smtClean="0">
                <a:solidFill>
                  <a:srgbClr val="0036FA"/>
                </a:solidFill>
                <a:latin typeface="+mj-lt"/>
                <a:cs typeface="Times New Roman" panose="02020603050405020304" pitchFamily="18" charset="0"/>
                <a:sym typeface="Symbol" panose="05050102010706020507" pitchFamily="18" charset="2"/>
              </a:rPr>
              <a:t>e</a:t>
            </a:r>
            <a:r>
              <a:rPr lang="en-US" altLang="zh-CN" sz="2200" b="0" baseline="30000" dirty="0" err="1" smtClean="0">
                <a:solidFill>
                  <a:srgbClr val="0036FA"/>
                </a:solidFill>
                <a:latin typeface="+mj-lt"/>
                <a:cs typeface="Times New Roman" panose="02020603050405020304" pitchFamily="18" charset="0"/>
                <a:sym typeface="Symbol" panose="05050102010706020507" pitchFamily="18" charset="2"/>
              </a:rPr>
              <a:t></a:t>
            </a:r>
            <a:r>
              <a:rPr lang="en-US" altLang="zh-CN" sz="2200" b="0" dirty="0" err="1" smtClean="0">
                <a:solidFill>
                  <a:srgbClr val="0036FA"/>
                </a:solidFill>
                <a:latin typeface="+mj-lt"/>
                <a:cs typeface="Times New Roman" panose="02020603050405020304" pitchFamily="18" charset="0"/>
                <a:sym typeface="Symbol" panose="05050102010706020507" pitchFamily="18" charset="2"/>
              </a:rPr>
              <a:t>e</a:t>
            </a:r>
            <a:r>
              <a:rPr lang="en-US" altLang="zh-CN" sz="2200" b="0" baseline="30000" dirty="0" smtClean="0">
                <a:solidFill>
                  <a:srgbClr val="0036FA"/>
                </a:solidFill>
                <a:latin typeface="+mj-lt"/>
                <a:cs typeface="Times New Roman" panose="02020603050405020304" pitchFamily="18" charset="0"/>
                <a:sym typeface="Symbol" panose="05050102010706020507" pitchFamily="18" charset="2"/>
              </a:rPr>
              <a:t></a:t>
            </a:r>
            <a:r>
              <a:rPr lang="en-US" altLang="zh-CN" sz="2200" b="0" dirty="0" smtClean="0">
                <a:solidFill>
                  <a:srgbClr val="0036FA"/>
                </a:solidFill>
                <a:latin typeface="+mj-lt"/>
                <a:cs typeface="Times New Roman" panose="02020603050405020304" pitchFamily="18" charset="0"/>
                <a:sym typeface="Symbol" panose="05050102010706020507" pitchFamily="18" charset="2"/>
              </a:rPr>
              <a:t></a:t>
            </a:r>
            <a:r>
              <a:rPr lang="en-US" altLang="zh-CN" sz="2200" b="0" baseline="-25000" dirty="0">
                <a:solidFill>
                  <a:srgbClr val="0036FA"/>
                </a:solidFill>
                <a:latin typeface="+mj-lt"/>
                <a:cs typeface="Times New Roman" panose="02020603050405020304" pitchFamily="18" charset="0"/>
                <a:sym typeface="Symbol" panose="05050102010706020507" pitchFamily="18" charset="2"/>
              </a:rPr>
              <a:t>c</a:t>
            </a:r>
            <a:r>
              <a:rPr lang="en-US" altLang="zh-CN" sz="2200" b="0" dirty="0">
                <a:solidFill>
                  <a:srgbClr val="0036FA"/>
                </a:solidFill>
                <a:latin typeface="+mj-lt"/>
                <a:cs typeface="Times New Roman" panose="02020603050405020304" pitchFamily="18" charset="0"/>
                <a:sym typeface="Symbol" panose="05050102010706020507" pitchFamily="18" charset="2"/>
              </a:rPr>
              <a:t> </a:t>
            </a:r>
            <a:r>
              <a:rPr lang="en-US" altLang="zh-CN" sz="2200" b="0" dirty="0" smtClean="0">
                <a:solidFill>
                  <a:srgbClr val="0036FA"/>
                </a:solidFill>
                <a:latin typeface="+mj-lt"/>
                <a:cs typeface="Times New Roman" panose="02020603050405020304" pitchFamily="18" charset="0"/>
                <a:sym typeface="Symbol" panose="05050102010706020507" pitchFamily="18" charset="2"/>
              </a:rPr>
              <a:t>and </a:t>
            </a:r>
            <a:r>
              <a:rPr lang="en-US" altLang="zh-CN" sz="2200" b="0" dirty="0">
                <a:solidFill>
                  <a:srgbClr val="0036FA"/>
                </a:solidFill>
                <a:latin typeface="+mj-lt"/>
                <a:cs typeface="Times New Roman" panose="02020603050405020304" pitchFamily="18" charset="0"/>
                <a:sym typeface="Symbol" panose="05050102010706020507" pitchFamily="18" charset="2"/>
              </a:rPr>
              <a:t></a:t>
            </a:r>
            <a:r>
              <a:rPr lang="en-US" altLang="zh-CN" sz="2200" b="0" baseline="-25000" dirty="0" smtClean="0">
                <a:solidFill>
                  <a:srgbClr val="0036FA"/>
                </a:solidFill>
                <a:latin typeface="+mj-lt"/>
                <a:cs typeface="Times New Roman" panose="02020603050405020304" pitchFamily="18" charset="0"/>
                <a:sym typeface="Symbol" panose="05050102010706020507" pitchFamily="18" charset="2"/>
              </a:rPr>
              <a:t>c0 </a:t>
            </a:r>
            <a:endParaRPr lang="en-US" altLang="zh-CN" sz="2200" b="0" dirty="0">
              <a:solidFill>
                <a:srgbClr val="0036FA"/>
              </a:solidFill>
              <a:latin typeface="+mj-lt"/>
              <a:cs typeface="Times New Roman" panose="02020603050405020304" pitchFamily="18" charset="0"/>
              <a:sym typeface="Symbol" panose="05050102010706020507" pitchFamily="18" charset="2"/>
            </a:endParaRPr>
          </a:p>
          <a:p>
            <a:pPr marL="702000">
              <a:lnSpc>
                <a:spcPct val="150000"/>
              </a:lnSpc>
              <a:buFont typeface="Calibri" panose="020F0502020204030204" pitchFamily="34" charset="0"/>
              <a:buChar char="─"/>
            </a:pPr>
            <a:r>
              <a:rPr lang="en-US" altLang="zh-CN" sz="2200" b="0" dirty="0" smtClean="0">
                <a:latin typeface="+mj-lt"/>
                <a:cs typeface="Times New Roman" panose="02020603050405020304" pitchFamily="18" charset="0"/>
                <a:sym typeface="Symbol" panose="05050102010706020507" pitchFamily="18" charset="2"/>
              </a:rPr>
              <a:t>Assume B </a:t>
            </a:r>
            <a:r>
              <a:rPr lang="en-US" altLang="zh-CN" sz="2200" b="0" dirty="0">
                <a:latin typeface="+mj-lt"/>
                <a:cs typeface="Times New Roman" panose="02020603050405020304" pitchFamily="18" charset="0"/>
                <a:sym typeface="Symbol" panose="05050102010706020507" pitchFamily="18" charset="2"/>
              </a:rPr>
              <a:t> </a:t>
            </a:r>
            <a:r>
              <a:rPr lang="en-US" altLang="zh-CN" sz="2200" b="0" dirty="0" smtClean="0">
                <a:latin typeface="+mj-lt"/>
                <a:cs typeface="Times New Roman" panose="02020603050405020304" pitchFamily="18" charset="0"/>
                <a:sym typeface="Symbol" panose="05050102010706020507" pitchFamily="18" charset="2"/>
              </a:rPr>
              <a:t>1</a:t>
            </a:r>
            <a:r>
              <a:rPr lang="en-US" altLang="zh-CN" sz="2200" b="0" dirty="0">
                <a:latin typeface="+mj-lt"/>
                <a:cs typeface="Times New Roman" panose="02020603050405020304" pitchFamily="18" charset="0"/>
                <a:sym typeface="Symbol" panose="05050102010706020507" pitchFamily="18" charset="2"/>
              </a:rPr>
              <a:t>0</a:t>
            </a:r>
            <a:r>
              <a:rPr lang="en-US" altLang="zh-CN" sz="2200" b="0" dirty="0" smtClean="0">
                <a:latin typeface="+mj-lt"/>
                <a:cs typeface="Times New Roman" panose="02020603050405020304" pitchFamily="18" charset="0"/>
                <a:sym typeface="Symbol" panose="05050102010706020507" pitchFamily="18" charset="2"/>
              </a:rPr>
              <a:t>% for </a:t>
            </a:r>
            <a:r>
              <a:rPr lang="en-US" altLang="zh-CN" sz="2200" b="0" baseline="-25000" dirty="0">
                <a:latin typeface="+mj-lt"/>
                <a:cs typeface="Times New Roman" panose="02020603050405020304" pitchFamily="18" charset="0"/>
                <a:sym typeface="Symbol" panose="05050102010706020507" pitchFamily="18" charset="2"/>
              </a:rPr>
              <a:t>c</a:t>
            </a:r>
            <a:r>
              <a:rPr lang="en-US" altLang="zh-CN" sz="2200" b="0" dirty="0">
                <a:latin typeface="+mj-lt"/>
                <a:cs typeface="Times New Roman" panose="02020603050405020304" pitchFamily="18" charset="0"/>
                <a:sym typeface="Symbol" panose="05050102010706020507" pitchFamily="18" charset="2"/>
              </a:rPr>
              <a:t> and </a:t>
            </a:r>
            <a:r>
              <a:rPr lang="en-US" altLang="zh-CN" sz="2200" b="0" baseline="-25000" dirty="0" smtClean="0">
                <a:latin typeface="+mj-lt"/>
                <a:cs typeface="Times New Roman" panose="02020603050405020304" pitchFamily="18" charset="0"/>
                <a:sym typeface="Symbol" panose="05050102010706020507" pitchFamily="18" charset="2"/>
              </a:rPr>
              <a:t>c0</a:t>
            </a:r>
            <a:r>
              <a:rPr lang="en-US" altLang="zh-CN" sz="2200" b="0" dirty="0" smtClean="0">
                <a:latin typeface="+mj-lt"/>
                <a:cs typeface="Times New Roman" panose="02020603050405020304" pitchFamily="18" charset="0"/>
                <a:sym typeface="Symbol" panose="05050102010706020507" pitchFamily="18" charset="2"/>
              </a:rPr>
              <a:t> decay to +hadrons</a:t>
            </a:r>
          </a:p>
          <a:p>
            <a:pPr marL="198000" indent="-198000">
              <a:lnSpc>
                <a:spcPct val="150000"/>
              </a:lnSpc>
            </a:pPr>
            <a:r>
              <a:rPr lang="en-US" altLang="zh-CN" sz="2200" b="0" dirty="0" smtClean="0">
                <a:solidFill>
                  <a:srgbClr val="0036FA"/>
                </a:solidFill>
                <a:latin typeface="+mj-lt"/>
                <a:cs typeface="Times New Roman" panose="02020603050405020304" pitchFamily="18" charset="0"/>
                <a:sym typeface="Symbol" panose="05050102010706020507" pitchFamily="18" charset="2"/>
              </a:rPr>
              <a:t>With 100 energy points between 4-5 GeV</a:t>
            </a:r>
            <a:endParaRPr lang="en-US" altLang="zh-CN" sz="2200" b="0" dirty="0">
              <a:solidFill>
                <a:srgbClr val="0036FA"/>
              </a:solidFill>
              <a:latin typeface="+mj-lt"/>
              <a:cs typeface="Times New Roman" panose="02020603050405020304" pitchFamily="18" charset="0"/>
              <a:sym typeface="Symbol" panose="05050102010706020507" pitchFamily="18" charset="2"/>
            </a:endParaRPr>
          </a:p>
          <a:p>
            <a:pPr marL="702000">
              <a:lnSpc>
                <a:spcPct val="150000"/>
              </a:lnSpc>
              <a:buFont typeface="Calibri" panose="020F0502020204030204" pitchFamily="34" charset="0"/>
              <a:buChar char="─"/>
            </a:pPr>
            <a:r>
              <a:rPr lang="en-US" altLang="zh-CN" sz="2200" b="0" dirty="0" smtClean="0">
                <a:latin typeface="+mj-lt"/>
                <a:cs typeface="Times New Roman" panose="02020603050405020304" pitchFamily="18" charset="0"/>
                <a:sym typeface="Symbol" panose="05050102010706020507" pitchFamily="18" charset="2"/>
              </a:rPr>
              <a:t>N</a:t>
            </a:r>
            <a:r>
              <a:rPr lang="en-US" altLang="zh-CN" sz="2200" b="0" baseline="30000" dirty="0" smtClean="0">
                <a:latin typeface="+mj-lt"/>
                <a:cs typeface="Times New Roman" panose="02020603050405020304" pitchFamily="18" charset="0"/>
                <a:sym typeface="Symbol" panose="05050102010706020507" pitchFamily="18" charset="2"/>
              </a:rPr>
              <a:t>obs</a:t>
            </a:r>
            <a:r>
              <a:rPr lang="en-US" altLang="zh-CN" sz="2200" b="0" dirty="0" smtClean="0">
                <a:latin typeface="+mj-lt"/>
                <a:cs typeface="Times New Roman" panose="02020603050405020304" pitchFamily="18" charset="0"/>
                <a:sym typeface="Symbol" panose="05050102010706020507" pitchFamily="18" charset="2"/>
              </a:rPr>
              <a:t>(</a:t>
            </a:r>
            <a:r>
              <a:rPr lang="en-US" altLang="zh-CN" sz="2200" b="0" dirty="0">
                <a:latin typeface="+mj-lt"/>
                <a:cs typeface="Times New Roman" panose="02020603050405020304" pitchFamily="18" charset="0"/>
                <a:sym typeface="Symbol" panose="05050102010706020507" pitchFamily="18" charset="2"/>
              </a:rPr>
              <a:t></a:t>
            </a:r>
            <a:r>
              <a:rPr lang="en-US" altLang="zh-CN" sz="2200" b="0" baseline="-25000" dirty="0" smtClean="0">
                <a:latin typeface="+mj-lt"/>
                <a:cs typeface="Times New Roman" panose="02020603050405020304" pitchFamily="18" charset="0"/>
                <a:sym typeface="Symbol" panose="05050102010706020507" pitchFamily="18" charset="2"/>
              </a:rPr>
              <a:t>c</a:t>
            </a:r>
            <a:r>
              <a:rPr lang="en-US" altLang="zh-CN" sz="2200" b="0" dirty="0" smtClean="0">
                <a:latin typeface="+mj-lt"/>
                <a:cs typeface="Times New Roman" panose="02020603050405020304" pitchFamily="18" charset="0"/>
                <a:sym typeface="Symbol" panose="05050102010706020507" pitchFamily="18" charset="2"/>
              </a:rPr>
              <a:t>)=O(8-80) events/point/year at peak</a:t>
            </a:r>
          </a:p>
          <a:p>
            <a:pPr marL="702000">
              <a:lnSpc>
                <a:spcPct val="150000"/>
              </a:lnSpc>
              <a:buFont typeface="Calibri" panose="020F0502020204030204" pitchFamily="34" charset="0"/>
              <a:buChar char="─"/>
            </a:pPr>
            <a:r>
              <a:rPr lang="en-US" altLang="zh-CN" sz="2200" b="0" dirty="0">
                <a:latin typeface="+mj-lt"/>
                <a:cs typeface="Times New Roman" panose="02020603050405020304" pitchFamily="18" charset="0"/>
                <a:sym typeface="Symbol" panose="05050102010706020507" pitchFamily="18" charset="2"/>
              </a:rPr>
              <a:t>N</a:t>
            </a:r>
            <a:r>
              <a:rPr lang="en-US" altLang="zh-CN" sz="2200" b="0" baseline="30000" dirty="0">
                <a:latin typeface="+mj-lt"/>
                <a:cs typeface="Times New Roman" panose="02020603050405020304" pitchFamily="18" charset="0"/>
                <a:sym typeface="Symbol" panose="05050102010706020507" pitchFamily="18" charset="2"/>
              </a:rPr>
              <a:t>obs</a:t>
            </a:r>
            <a:r>
              <a:rPr lang="en-US" altLang="zh-CN" sz="2200" b="0" dirty="0">
                <a:latin typeface="+mj-lt"/>
                <a:cs typeface="Times New Roman" panose="02020603050405020304" pitchFamily="18" charset="0"/>
                <a:sym typeface="Symbol" panose="05050102010706020507" pitchFamily="18" charset="2"/>
              </a:rPr>
              <a:t>(</a:t>
            </a:r>
            <a:r>
              <a:rPr lang="en-US" altLang="zh-CN" sz="2200" b="0" dirty="0" smtClean="0">
                <a:latin typeface="+mj-lt"/>
                <a:cs typeface="Times New Roman" panose="02020603050405020304" pitchFamily="18" charset="0"/>
                <a:sym typeface="Symbol" panose="05050102010706020507" pitchFamily="18" charset="2"/>
              </a:rPr>
              <a:t></a:t>
            </a:r>
            <a:r>
              <a:rPr lang="en-US" altLang="zh-CN" sz="2200" b="0" dirty="0">
                <a:latin typeface="+mj-lt"/>
                <a:cs typeface="Times New Roman" panose="02020603050405020304" pitchFamily="18" charset="0"/>
                <a:sym typeface="Symbol" panose="05050102010706020507" pitchFamily="18" charset="2"/>
              </a:rPr>
              <a:t></a:t>
            </a:r>
            <a:r>
              <a:rPr lang="en-US" altLang="zh-CN" sz="2200" b="0" baseline="-25000" dirty="0" smtClean="0">
                <a:latin typeface="+mj-lt"/>
                <a:cs typeface="Times New Roman" panose="02020603050405020304" pitchFamily="18" charset="0"/>
                <a:sym typeface="Symbol" panose="05050102010706020507" pitchFamily="18" charset="2"/>
              </a:rPr>
              <a:t>c0</a:t>
            </a:r>
            <a:r>
              <a:rPr lang="en-US" altLang="zh-CN" sz="2200" b="0" dirty="0" smtClean="0">
                <a:latin typeface="+mj-lt"/>
                <a:cs typeface="Times New Roman" panose="02020603050405020304" pitchFamily="18" charset="0"/>
                <a:sym typeface="Symbol" panose="05050102010706020507" pitchFamily="18" charset="2"/>
              </a:rPr>
              <a:t>)=O(4-40</a:t>
            </a:r>
            <a:r>
              <a:rPr lang="en-US" altLang="zh-CN" sz="2200" b="0" dirty="0">
                <a:latin typeface="+mj-lt"/>
                <a:cs typeface="Times New Roman" panose="02020603050405020304" pitchFamily="18" charset="0"/>
                <a:sym typeface="Symbol" panose="05050102010706020507" pitchFamily="18" charset="2"/>
              </a:rPr>
              <a:t>) events/point/year at </a:t>
            </a:r>
            <a:r>
              <a:rPr lang="en-US" altLang="zh-CN" sz="2200" b="0" dirty="0" smtClean="0">
                <a:latin typeface="+mj-lt"/>
                <a:cs typeface="Times New Roman" panose="02020603050405020304" pitchFamily="18" charset="0"/>
                <a:sym typeface="Symbol" panose="05050102010706020507" pitchFamily="18" charset="2"/>
              </a:rPr>
              <a:t>peak</a:t>
            </a:r>
            <a:endParaRPr lang="en-US" altLang="zh-CN" sz="2200" b="0" dirty="0">
              <a:latin typeface="+mj-lt"/>
              <a:cs typeface="Times New Roman" panose="02020603050405020304" pitchFamily="18" charset="0"/>
              <a:sym typeface="Symbol" panose="05050102010706020507" pitchFamily="18" charset="2"/>
            </a:endParaRPr>
          </a:p>
        </p:txBody>
      </p:sp>
      <p:sp>
        <p:nvSpPr>
          <p:cNvPr id="4" name="日期占位符 3"/>
          <p:cNvSpPr>
            <a:spLocks noGrp="1"/>
          </p:cNvSpPr>
          <p:nvPr>
            <p:ph type="dt" sz="half" idx="10"/>
          </p:nvPr>
        </p:nvSpPr>
        <p:spPr>
          <a:xfrm>
            <a:off x="457199" y="6356350"/>
            <a:ext cx="2823029" cy="365125"/>
          </a:xfrm>
        </p:spPr>
        <p:txBody>
          <a:bodyPr/>
          <a:lstStyle/>
          <a:p>
            <a:fld id="{D2030BA0-C9CB-4AA7-B9F4-F58F3239940B}"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27</a:t>
            </a:fld>
            <a:endParaRPr lang="en-US" dirty="0"/>
          </a:p>
        </p:txBody>
      </p:sp>
    </p:spTree>
    <p:extLst>
      <p:ext uri="{BB962C8B-B14F-4D97-AF65-F5344CB8AC3E}">
        <p14:creationId xmlns:p14="http://schemas.microsoft.com/office/powerpoint/2010/main" val="858044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Search for </a:t>
            </a:r>
            <a:r>
              <a:rPr lang="en-US" altLang="zh-CN" dirty="0" err="1" smtClean="0"/>
              <a:t>Zcs</a:t>
            </a:r>
            <a:r>
              <a:rPr lang="en-US" altLang="zh-CN" dirty="0" smtClean="0"/>
              <a:t> </a:t>
            </a:r>
            <a:endParaRPr lang="zh-CN" altLang="en-US" dirty="0"/>
          </a:p>
        </p:txBody>
      </p:sp>
      <p:sp>
        <p:nvSpPr>
          <p:cNvPr id="4" name="日期占位符 3"/>
          <p:cNvSpPr>
            <a:spLocks noGrp="1"/>
          </p:cNvSpPr>
          <p:nvPr>
            <p:ph type="dt" sz="half" idx="10"/>
          </p:nvPr>
        </p:nvSpPr>
        <p:spPr/>
        <p:txBody>
          <a:bodyPr/>
          <a:lstStyle/>
          <a:p>
            <a:fld id="{7A50C459-CA5B-4A89-99DE-CB86B452251A}"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28</a:t>
            </a:fld>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80" y="995112"/>
            <a:ext cx="8319770" cy="4608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文本框 7"/>
          <p:cNvSpPr txBox="1"/>
          <p:nvPr/>
        </p:nvSpPr>
        <p:spPr>
          <a:xfrm>
            <a:off x="709930" y="5720975"/>
            <a:ext cx="8148320" cy="523220"/>
          </a:xfrm>
          <a:prstGeom prst="rect">
            <a:avLst/>
          </a:prstGeom>
          <a:noFill/>
        </p:spPr>
        <p:txBody>
          <a:bodyPr wrap="square" rtlCol="0">
            <a:spAutoFit/>
          </a:bodyPr>
          <a:lstStyle/>
          <a:p>
            <a:pPr algn="ctr"/>
            <a:r>
              <a:rPr lang="en-US" altLang="zh-CN" sz="2800" dirty="0" smtClean="0">
                <a:solidFill>
                  <a:srgbClr val="FF0000"/>
                </a:solidFill>
              </a:rPr>
              <a:t>search for Excited </a:t>
            </a:r>
            <a:r>
              <a:rPr lang="en-US" altLang="zh-CN" sz="2800" dirty="0" err="1" smtClean="0">
                <a:solidFill>
                  <a:srgbClr val="FF0000"/>
                </a:solidFill>
              </a:rPr>
              <a:t>Z</a:t>
            </a:r>
            <a:r>
              <a:rPr lang="en-US" altLang="zh-CN" sz="2800" baseline="-25000" dirty="0" err="1" smtClean="0">
                <a:solidFill>
                  <a:srgbClr val="FF0000"/>
                </a:solidFill>
              </a:rPr>
              <a:t>c</a:t>
            </a:r>
            <a:r>
              <a:rPr lang="en-US" altLang="zh-CN" sz="2800" dirty="0" smtClean="0">
                <a:solidFill>
                  <a:srgbClr val="FF0000"/>
                </a:solidFill>
              </a:rPr>
              <a:t> and </a:t>
            </a:r>
            <a:r>
              <a:rPr lang="en-US" altLang="zh-CN" sz="2800" dirty="0" err="1" smtClean="0">
                <a:solidFill>
                  <a:srgbClr val="FF0000"/>
                </a:solidFill>
              </a:rPr>
              <a:t>Z</a:t>
            </a:r>
            <a:r>
              <a:rPr lang="en-US" altLang="zh-CN" sz="2800" baseline="-25000" dirty="0" err="1" smtClean="0">
                <a:solidFill>
                  <a:srgbClr val="FF0000"/>
                </a:solidFill>
              </a:rPr>
              <a:t>cs</a:t>
            </a:r>
            <a:r>
              <a:rPr lang="en-US" altLang="zh-CN" sz="2800" dirty="0" smtClean="0">
                <a:solidFill>
                  <a:srgbClr val="FF0000"/>
                </a:solidFill>
              </a:rPr>
              <a:t> particle@ </a:t>
            </a:r>
            <a:r>
              <a:rPr lang="en-US" altLang="zh-CN" sz="2800" dirty="0" err="1" smtClean="0">
                <a:solidFill>
                  <a:srgbClr val="FF0000"/>
                </a:solidFill>
              </a:rPr>
              <a:t>Ecms</a:t>
            </a:r>
            <a:r>
              <a:rPr lang="en-US" altLang="zh-CN" sz="2800" dirty="0" smtClean="0">
                <a:solidFill>
                  <a:srgbClr val="FF0000"/>
                </a:solidFill>
              </a:rPr>
              <a:t>&gt;4.5 GeV</a:t>
            </a:r>
            <a:endParaRPr lang="zh-CN" altLang="en-US" sz="2800" dirty="0">
              <a:solidFill>
                <a:srgbClr val="FF0000"/>
              </a:solidFill>
            </a:endParaRPr>
          </a:p>
        </p:txBody>
      </p:sp>
    </p:spTree>
    <p:extLst>
      <p:ext uri="{BB962C8B-B14F-4D97-AF65-F5344CB8AC3E}">
        <p14:creationId xmlns:p14="http://schemas.microsoft.com/office/powerpoint/2010/main" val="38888661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latin typeface="Times New Roman" panose="02020603050405020304" pitchFamily="18" charset="0"/>
                <a:cs typeface="Times New Roman" panose="02020603050405020304" pitchFamily="18" charset="0"/>
              </a:rPr>
              <a:t>Search for </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25000" dirty="0">
                <a:latin typeface="Times New Roman" panose="02020603050405020304" pitchFamily="18" charset="0"/>
                <a:cs typeface="Times New Roman" panose="02020603050405020304" pitchFamily="18" charset="0"/>
                <a:sym typeface="Symbol" panose="05050102010706020507" pitchFamily="18" charset="2"/>
              </a:rPr>
              <a:t>c2</a:t>
            </a:r>
            <a:r>
              <a:rPr lang="en-US" altLang="zh-CN" dirty="0">
                <a:latin typeface="Times New Roman" panose="02020603050405020304" pitchFamily="18" charset="0"/>
                <a:cs typeface="Times New Roman" panose="02020603050405020304" pitchFamily="18" charset="0"/>
                <a:sym typeface="Symbol" panose="05050102010706020507" pitchFamily="18" charset="2"/>
              </a:rPr>
              <a:t>(1</a:t>
            </a:r>
            <a:r>
              <a:rPr lang="en-US" altLang="zh-CN" baseline="30000" dirty="0">
                <a:latin typeface="Times New Roman" panose="02020603050405020304" pitchFamily="18" charset="0"/>
                <a:cs typeface="Times New Roman" panose="02020603050405020304" pitchFamily="18" charset="0"/>
                <a:sym typeface="Symbol" panose="05050102010706020507" pitchFamily="18" charset="2"/>
              </a:rPr>
              <a:t>1</a:t>
            </a:r>
            <a:r>
              <a:rPr lang="en-US" altLang="zh-CN" dirty="0">
                <a:latin typeface="Times New Roman" panose="02020603050405020304" pitchFamily="18" charset="0"/>
                <a:cs typeface="Times New Roman" panose="02020603050405020304" pitchFamily="18" charset="0"/>
                <a:sym typeface="Symbol" panose="05050102010706020507" pitchFamily="18" charset="2"/>
              </a:rPr>
              <a:t>D</a:t>
            </a:r>
            <a:r>
              <a:rPr lang="en-US" altLang="zh-CN" baseline="-25000" dirty="0">
                <a:latin typeface="Times New Roman" panose="02020603050405020304" pitchFamily="18" charset="0"/>
                <a:cs typeface="Times New Roman" panose="02020603050405020304" pitchFamily="18" charset="0"/>
                <a:sym typeface="Symbol" panose="05050102010706020507" pitchFamily="18" charset="2"/>
              </a:rPr>
              <a:t>2</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endParaRPr lang="zh-CN" altLang="en-US" dirty="0"/>
          </a:p>
        </p:txBody>
      </p:sp>
      <p:sp>
        <p:nvSpPr>
          <p:cNvPr id="4" name="日期占位符 3"/>
          <p:cNvSpPr>
            <a:spLocks noGrp="1"/>
          </p:cNvSpPr>
          <p:nvPr>
            <p:ph type="dt" sz="half" idx="10"/>
          </p:nvPr>
        </p:nvSpPr>
        <p:spPr/>
        <p:txBody>
          <a:bodyPr/>
          <a:lstStyle/>
          <a:p>
            <a:fld id="{50173AD6-D5ED-4409-AB16-85244C95D2F4}"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29</a:t>
            </a:fld>
            <a:endParaRPr lang="en-US" dirty="0"/>
          </a:p>
        </p:txBody>
      </p:sp>
      <p:sp>
        <p:nvSpPr>
          <p:cNvPr id="7" name="内容占位符 2"/>
          <p:cNvSpPr>
            <a:spLocks noGrp="1"/>
          </p:cNvSpPr>
          <p:nvPr>
            <p:ph idx="1"/>
          </p:nvPr>
        </p:nvSpPr>
        <p:spPr>
          <a:xfrm>
            <a:off x="636693" y="754253"/>
            <a:ext cx="7870613" cy="6450036"/>
          </a:xfrm>
          <a:ln w="34925">
            <a:noFill/>
          </a:ln>
        </p:spPr>
        <p:txBody>
          <a:bodyPr>
            <a:normAutofit fontScale="70000" lnSpcReduction="20000"/>
          </a:bodyPr>
          <a:lstStyle/>
          <a:p>
            <a:pPr marL="0" indent="0">
              <a:lnSpc>
                <a:spcPts val="2420"/>
              </a:lnSpc>
              <a:buNone/>
            </a:pPr>
            <a:endParaRPr lang="en-US" altLang="zh-CN" sz="16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endParaRPr>
          </a:p>
          <a:p>
            <a:pPr>
              <a:lnSpc>
                <a:spcPct val="140000"/>
              </a:lnSpc>
              <a:buFont typeface="Wingdings" panose="05000000000000000000" pitchFamily="2" charset="2"/>
              <a:buChar char="p"/>
            </a:pP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B(</a:t>
            </a:r>
            <a:r>
              <a:rPr lang="en-US" altLang="zh-CN" sz="3700" b="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h</a:t>
            </a:r>
            <a:r>
              <a:rPr lang="en-US" altLang="zh-CN" sz="3700" b="0" baseline="-2500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(2P)</a:t>
            </a:r>
            <a:r>
              <a:rPr lang="zh-CN" altLang="en-US"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a:t>
            </a:r>
            <a:r>
              <a:rPr lang="zh-CN" altLang="en-US"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baseline="-2500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c2</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 310</a:t>
            </a:r>
            <a:r>
              <a:rPr lang="en-US" altLang="zh-CN" sz="3700" b="0" baseline="3000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-4  </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[E1 trans., Barnes 05]</a:t>
            </a:r>
          </a:p>
          <a:p>
            <a:pPr>
              <a:lnSpc>
                <a:spcPct val="140000"/>
              </a:lnSpc>
              <a:buFont typeface="Wingdings" panose="05000000000000000000" pitchFamily="2" charset="2"/>
              <a:buChar char="p"/>
            </a:pP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B(</a:t>
            </a:r>
            <a:r>
              <a:rPr lang="zh-CN" altLang="en-US"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baseline="-2500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c2</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h</a:t>
            </a:r>
            <a:r>
              <a:rPr lang="en-US" altLang="zh-CN" sz="3700" b="0" baseline="-2500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(4454)%    [E1 trans., Fan 09]</a:t>
            </a:r>
            <a:endPar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endParaRPr>
          </a:p>
          <a:p>
            <a:pPr>
              <a:lnSpc>
                <a:spcPct val="140000"/>
              </a:lnSpc>
              <a:buFont typeface="Wingdings" panose="05000000000000000000" pitchFamily="2" charset="2"/>
              <a:buChar char="p"/>
            </a:pP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B(</a:t>
            </a:r>
            <a:r>
              <a:rPr lang="en-US" altLang="zh-CN" sz="3700" b="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h</a:t>
            </a:r>
            <a:r>
              <a:rPr lang="en-US" altLang="zh-CN" sz="3700" b="0" baseline="-2500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baseline="-2500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 </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54%              [E1 trans., BESIII10]</a:t>
            </a:r>
          </a:p>
          <a:p>
            <a:pPr>
              <a:lnSpc>
                <a:spcPct val="140000"/>
              </a:lnSpc>
              <a:buFont typeface="Wingdings" panose="05000000000000000000" pitchFamily="2" charset="2"/>
              <a:buChar char="p"/>
            </a:pPr>
            <a:r>
              <a:rPr lang="zh-CN" altLang="en-US"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(e</a:t>
            </a:r>
            <a:r>
              <a:rPr lang="zh-CN" altLang="en-US" sz="3700" b="0" baseline="3000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e</a:t>
            </a:r>
            <a:r>
              <a:rPr lang="zh-CN" altLang="en-US" sz="3700" b="0" baseline="3000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sz="3700" b="0" baseline="3000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sz="3700" b="0" baseline="3000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err="1">
                <a:solidFill>
                  <a:srgbClr val="0036FA"/>
                </a:solidFill>
                <a:latin typeface="Times New Roman" panose="02020603050405020304" pitchFamily="18" charset="0"/>
                <a:cs typeface="Times New Roman" panose="02020603050405020304" pitchFamily="18" charset="0"/>
                <a:sym typeface="Symbol" panose="05050102010706020507" pitchFamily="18" charset="2"/>
              </a:rPr>
              <a:t>h</a:t>
            </a:r>
            <a:r>
              <a:rPr lang="en-US" altLang="zh-CN" sz="3700" b="0" baseline="-25000" dirty="0" err="1">
                <a:solidFill>
                  <a:srgbClr val="0036FA"/>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(2P)) </a:t>
            </a:r>
            <a:r>
              <a:rPr lang="zh-CN" altLang="en-US"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20 </a:t>
            </a:r>
            <a:r>
              <a:rPr lang="en-US" altLang="zh-CN" sz="3700" b="0" dirty="0" err="1">
                <a:solidFill>
                  <a:srgbClr val="0036FA"/>
                </a:solidFill>
                <a:latin typeface="Times New Roman" panose="02020603050405020304" pitchFamily="18" charset="0"/>
                <a:cs typeface="Times New Roman" panose="02020603050405020304" pitchFamily="18" charset="0"/>
                <a:sym typeface="Symbol" panose="05050102010706020507" pitchFamily="18" charset="2"/>
              </a:rPr>
              <a:t>pb</a:t>
            </a:r>
            <a:r>
              <a:rPr lang="en-US" altLang="zh-CN" sz="3700" b="0" dirty="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 </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3700" b="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Ecm</a:t>
            </a:r>
            <a:r>
              <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 = ?? </a:t>
            </a:r>
            <a:r>
              <a:rPr lang="en-US" altLang="zh-CN" sz="3700" b="0" dirty="0" err="1"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rPr>
              <a:t>GeV</a:t>
            </a:r>
            <a:endParaRPr lang="en-US" altLang="zh-CN" sz="3700" b="0" dirty="0" smtClean="0">
              <a:solidFill>
                <a:srgbClr val="0036FA"/>
              </a:solidFill>
              <a:latin typeface="Times New Roman" panose="02020603050405020304" pitchFamily="18" charset="0"/>
              <a:cs typeface="Times New Roman" panose="02020603050405020304" pitchFamily="18" charset="0"/>
              <a:sym typeface="Symbol" panose="05050102010706020507" pitchFamily="18" charset="2"/>
            </a:endParaRPr>
          </a:p>
          <a:p>
            <a:pPr>
              <a:lnSpc>
                <a:spcPct val="140000"/>
              </a:lnSpc>
              <a:buFont typeface="Wingdings" panose="05000000000000000000" pitchFamily="2" charset="2"/>
              <a:buChar char="p"/>
            </a:pP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B(</a:t>
            </a:r>
            <a:r>
              <a:rPr lang="en-US" altLang="zh-CN" sz="3700" b="0" dirty="0">
                <a:solidFill>
                  <a:srgbClr val="9900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baseline="-25000" dirty="0" err="1"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dirty="0" err="1"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hadrons</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dirty="0">
                <a:solidFill>
                  <a:srgbClr val="9900CC"/>
                </a:solidFill>
                <a:latin typeface="Times New Roman" panose="02020603050405020304" pitchFamily="18" charset="0"/>
                <a:cs typeface="Times New Roman" panose="02020603050405020304" pitchFamily="18" charset="0"/>
                <a:sym typeface="Symbol" panose="05050102010706020507" pitchFamily="18" charset="2"/>
              </a:rPr>
              <a:t>  </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1.5% at BESIII</a:t>
            </a:r>
          </a:p>
          <a:p>
            <a:pPr>
              <a:lnSpc>
                <a:spcPct val="140000"/>
              </a:lnSpc>
              <a:buFont typeface="Wingdings" panose="05000000000000000000" pitchFamily="2" charset="2"/>
              <a:buChar char="p"/>
            </a:pP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N</a:t>
            </a:r>
            <a:r>
              <a:rPr lang="en-US" altLang="zh-CN" sz="3700" b="0" baseline="3000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obs</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=210</a:t>
            </a:r>
            <a:r>
              <a:rPr lang="en-US" altLang="zh-CN" sz="3700" b="0" baseline="3000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-5</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L (L is int. </a:t>
            </a:r>
            <a:r>
              <a:rPr lang="en-US" altLang="zh-CN" sz="3700" b="0" dirty="0" err="1"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lumi</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3700" b="0" dirty="0">
                <a:solidFill>
                  <a:srgbClr val="9900CC"/>
                </a:solidFill>
                <a:latin typeface="Times New Roman" panose="02020603050405020304" pitchFamily="18" charset="0"/>
                <a:cs typeface="Times New Roman" panose="02020603050405020304" pitchFamily="18" charset="0"/>
                <a:sym typeface="Symbol" panose="05050102010706020507" pitchFamily="18" charset="2"/>
              </a:rPr>
              <a:t>i</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n pb</a:t>
            </a:r>
            <a:r>
              <a:rPr lang="en-US" altLang="zh-CN" sz="3700" b="0" baseline="3000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-1</a:t>
            </a:r>
            <a:r>
              <a:rPr lang="en-US" altLang="zh-CN" sz="3700" b="0" dirty="0" smtClean="0">
                <a:solidFill>
                  <a:srgbClr val="9900CC"/>
                </a:solidFill>
                <a:latin typeface="Times New Roman" panose="02020603050405020304" pitchFamily="18" charset="0"/>
                <a:cs typeface="Times New Roman" panose="02020603050405020304" pitchFamily="18" charset="0"/>
                <a:sym typeface="Symbol" panose="05050102010706020507" pitchFamily="18" charset="2"/>
              </a:rPr>
              <a:t>)</a:t>
            </a:r>
            <a:endParaRPr lang="en-US" altLang="zh-CN" sz="3700" b="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endParaRPr>
          </a:p>
          <a:p>
            <a:pPr>
              <a:lnSpc>
                <a:spcPct val="140000"/>
              </a:lnSpc>
              <a:buFont typeface="Wingdings" panose="05000000000000000000" pitchFamily="2" charset="2"/>
              <a:buChar char="p"/>
            </a:pPr>
            <a:r>
              <a:rPr lang="en-US" altLang="zh-CN" sz="3700" b="0" dirty="0">
                <a:solidFill>
                  <a:srgbClr val="0036FA"/>
                </a:solidFill>
                <a:latin typeface="Times New Roman" panose="02020603050405020304" pitchFamily="18" charset="0"/>
                <a:cs typeface="Times New Roman" panose="02020603050405020304" pitchFamily="18" charset="0"/>
              </a:rPr>
              <a:t>L </a:t>
            </a:r>
            <a:r>
              <a:rPr lang="en-US" altLang="zh-CN" sz="3700" b="0" baseline="-25000" dirty="0">
                <a:solidFill>
                  <a:srgbClr val="0036FA"/>
                </a:solidFill>
                <a:latin typeface="Times New Roman" panose="02020603050405020304" pitchFamily="18" charset="0"/>
                <a:cs typeface="Times New Roman" panose="02020603050405020304" pitchFamily="18" charset="0"/>
              </a:rPr>
              <a:t>peak </a:t>
            </a:r>
            <a:r>
              <a:rPr lang="en-US" altLang="zh-CN" sz="3700" b="0" dirty="0">
                <a:solidFill>
                  <a:srgbClr val="0036FA"/>
                </a:solidFill>
                <a:latin typeface="Times New Roman" panose="02020603050405020304" pitchFamily="18" charset="0"/>
                <a:cs typeface="Times New Roman" panose="02020603050405020304" pitchFamily="18" charset="0"/>
              </a:rPr>
              <a:t>= 10</a:t>
            </a:r>
            <a:r>
              <a:rPr lang="en-US" altLang="zh-CN" sz="3700" b="0" baseline="30000" dirty="0">
                <a:solidFill>
                  <a:srgbClr val="0036FA"/>
                </a:solidFill>
                <a:latin typeface="Times New Roman" panose="02020603050405020304" pitchFamily="18" charset="0"/>
                <a:cs typeface="Times New Roman" panose="02020603050405020304" pitchFamily="18" charset="0"/>
              </a:rPr>
              <a:t>35</a:t>
            </a:r>
            <a:r>
              <a:rPr lang="en-US" altLang="zh-CN" sz="3700" b="0" dirty="0">
                <a:solidFill>
                  <a:srgbClr val="0036FA"/>
                </a:solidFill>
                <a:latin typeface="Times New Roman" panose="02020603050405020304" pitchFamily="18" charset="0"/>
                <a:cs typeface="Times New Roman" panose="02020603050405020304" pitchFamily="18" charset="0"/>
              </a:rPr>
              <a:t>cm</a:t>
            </a:r>
            <a:r>
              <a:rPr lang="en-US" altLang="zh-CN" sz="3700" b="0" baseline="30000" dirty="0">
                <a:solidFill>
                  <a:srgbClr val="0036FA"/>
                </a:solidFill>
                <a:latin typeface="Times New Roman" panose="02020603050405020304" pitchFamily="18" charset="0"/>
                <a:cs typeface="Times New Roman" panose="02020603050405020304" pitchFamily="18" charset="0"/>
              </a:rPr>
              <a:t>-1</a:t>
            </a:r>
            <a:r>
              <a:rPr lang="en-US" altLang="zh-CN" sz="3700" b="0" dirty="0">
                <a:solidFill>
                  <a:srgbClr val="0036FA"/>
                </a:solidFill>
                <a:latin typeface="Times New Roman" panose="02020603050405020304" pitchFamily="18" charset="0"/>
                <a:cs typeface="Times New Roman" panose="02020603050405020304" pitchFamily="18" charset="0"/>
              </a:rPr>
              <a:t>s</a:t>
            </a:r>
            <a:r>
              <a:rPr lang="en-US" altLang="zh-CN" sz="3700" b="0" baseline="30000" dirty="0">
                <a:solidFill>
                  <a:srgbClr val="0036FA"/>
                </a:solidFill>
                <a:latin typeface="Times New Roman" panose="02020603050405020304" pitchFamily="18" charset="0"/>
                <a:cs typeface="Times New Roman" panose="02020603050405020304" pitchFamily="18" charset="0"/>
              </a:rPr>
              <a:t>-1</a:t>
            </a:r>
            <a:r>
              <a:rPr lang="en-US" altLang="zh-CN" sz="3700" b="0" dirty="0">
                <a:solidFill>
                  <a:srgbClr val="0036FA"/>
                </a:solidFill>
                <a:latin typeface="Times New Roman" panose="02020603050405020304" pitchFamily="18" charset="0"/>
                <a:cs typeface="Times New Roman" panose="02020603050405020304" pitchFamily="18" charset="0"/>
              </a:rPr>
              <a:t>, 1 year running = 10</a:t>
            </a:r>
            <a:r>
              <a:rPr lang="en-US" altLang="zh-CN" sz="3700" b="0" baseline="30000" dirty="0">
                <a:solidFill>
                  <a:srgbClr val="0036FA"/>
                </a:solidFill>
                <a:latin typeface="Times New Roman" panose="02020603050405020304" pitchFamily="18" charset="0"/>
                <a:cs typeface="Times New Roman" panose="02020603050405020304" pitchFamily="18" charset="0"/>
              </a:rPr>
              <a:t>6</a:t>
            </a:r>
            <a:r>
              <a:rPr lang="en-US" altLang="zh-CN" sz="3700" b="0" dirty="0">
                <a:solidFill>
                  <a:srgbClr val="0036FA"/>
                </a:solidFill>
                <a:latin typeface="Times New Roman" panose="02020603050405020304" pitchFamily="18" charset="0"/>
                <a:cs typeface="Times New Roman" panose="02020603050405020304" pitchFamily="18" charset="0"/>
              </a:rPr>
              <a:t>pb</a:t>
            </a:r>
            <a:r>
              <a:rPr lang="en-US" altLang="zh-CN" sz="3700" b="0" baseline="30000" dirty="0">
                <a:solidFill>
                  <a:srgbClr val="0036FA"/>
                </a:solidFill>
                <a:latin typeface="Times New Roman" panose="02020603050405020304" pitchFamily="18" charset="0"/>
                <a:cs typeface="Times New Roman" panose="02020603050405020304" pitchFamily="18" charset="0"/>
              </a:rPr>
              <a:t>-1 </a:t>
            </a:r>
            <a:r>
              <a:rPr lang="en-US" altLang="zh-CN" sz="3700" b="0" dirty="0">
                <a:solidFill>
                  <a:srgbClr val="0036FA"/>
                </a:solidFill>
                <a:latin typeface="Times New Roman" panose="02020603050405020304" pitchFamily="18" charset="0"/>
                <a:cs typeface="Times New Roman" panose="02020603050405020304" pitchFamily="18" charset="0"/>
              </a:rPr>
              <a:t>= </a:t>
            </a:r>
            <a:r>
              <a:rPr lang="en-US" altLang="zh-CN" sz="3700" b="0" dirty="0" smtClean="0">
                <a:solidFill>
                  <a:srgbClr val="0036FA"/>
                </a:solidFill>
                <a:latin typeface="Times New Roman" panose="02020603050405020304" pitchFamily="18" charset="0"/>
                <a:cs typeface="Times New Roman" panose="02020603050405020304" pitchFamily="18" charset="0"/>
              </a:rPr>
              <a:t>1ab</a:t>
            </a:r>
            <a:r>
              <a:rPr lang="en-US" altLang="zh-CN" sz="3700" b="0" baseline="30000" dirty="0" smtClean="0">
                <a:solidFill>
                  <a:srgbClr val="0036FA"/>
                </a:solidFill>
                <a:latin typeface="Times New Roman" panose="02020603050405020304" pitchFamily="18" charset="0"/>
                <a:cs typeface="Times New Roman" panose="02020603050405020304" pitchFamily="18" charset="0"/>
              </a:rPr>
              <a:t>-1</a:t>
            </a:r>
          </a:p>
          <a:p>
            <a:pPr marL="522000">
              <a:lnSpc>
                <a:spcPct val="140000"/>
              </a:lnSpc>
              <a:buFont typeface="Symbol" panose="05050102010706020507" pitchFamily="18" charset="2"/>
              <a:buChar char="-"/>
            </a:pPr>
            <a:r>
              <a:rPr lang="en-US" altLang="zh-CN" sz="3700" b="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N</a:t>
            </a:r>
            <a:r>
              <a:rPr lang="en-US" altLang="zh-CN" sz="3700" b="0" baseline="3000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obs</a:t>
            </a:r>
            <a:r>
              <a:rPr lang="en-US" altLang="zh-CN" sz="3700" b="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=20 events /year, </a:t>
            </a:r>
            <a:endParaRPr lang="en-US" altLang="zh-CN" sz="3700" b="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endParaRPr>
          </a:p>
          <a:p>
            <a:pPr>
              <a:lnSpc>
                <a:spcPct val="140000"/>
              </a:lnSpc>
              <a:buFont typeface="Wingdings" panose="05000000000000000000" pitchFamily="2" charset="2"/>
              <a:buChar char="p"/>
            </a:pPr>
            <a:r>
              <a:rPr lang="en-US" altLang="zh-CN" sz="3700" b="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Background is expected to be low for narrow </a:t>
            </a:r>
            <a:r>
              <a:rPr lang="en-US" altLang="zh-CN" sz="3700" b="0" dirty="0" err="1"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h</a:t>
            </a:r>
            <a:r>
              <a:rPr lang="en-US" altLang="zh-CN" sz="3700" b="0" baseline="-25000" dirty="0" err="1"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c</a:t>
            </a:r>
            <a:r>
              <a:rPr lang="en-US" altLang="zh-CN" sz="3700" b="0" baseline="-250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3700" b="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and</a:t>
            </a:r>
            <a:r>
              <a:rPr lang="en-US" altLang="zh-CN" sz="3700" b="0" baseline="-250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3700" b="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3700" b="0" baseline="-2500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c</a:t>
            </a:r>
            <a:endParaRPr lang="en-US" altLang="zh-CN" sz="3700" b="0" dirty="0">
              <a:solidFill>
                <a:srgbClr val="FF0000"/>
              </a:solidFill>
              <a:latin typeface="Times New Roman" panose="02020603050405020304" pitchFamily="18" charset="0"/>
              <a:cs typeface="Times New Roman" panose="02020603050405020304" pitchFamily="18" charset="0"/>
              <a:sym typeface="Symbol" panose="05050102010706020507" pitchFamily="18" charset="2"/>
            </a:endParaRPr>
          </a:p>
        </p:txBody>
      </p:sp>
    </p:spTree>
    <p:extLst>
      <p:ext uri="{BB962C8B-B14F-4D97-AF65-F5344CB8AC3E}">
        <p14:creationId xmlns:p14="http://schemas.microsoft.com/office/powerpoint/2010/main" val="1425340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Charm Physics</a:t>
            </a:r>
            <a:endParaRPr lang="zh-CN" altLang="en-US" dirty="0"/>
          </a:p>
        </p:txBody>
      </p:sp>
      <p:sp>
        <p:nvSpPr>
          <p:cNvPr id="3" name="内容占位符 2"/>
          <p:cNvSpPr>
            <a:spLocks noGrp="1"/>
          </p:cNvSpPr>
          <p:nvPr>
            <p:ph idx="1"/>
          </p:nvPr>
        </p:nvSpPr>
        <p:spPr>
          <a:xfrm>
            <a:off x="130519" y="780620"/>
            <a:ext cx="5922462" cy="5785280"/>
          </a:xfrm>
        </p:spPr>
        <p:txBody>
          <a:bodyPr>
            <a:normAutofit/>
          </a:bodyPr>
          <a:lstStyle/>
          <a:p>
            <a:pPr>
              <a:buFont typeface="Wingdings" panose="05000000000000000000" pitchFamily="2" charset="2"/>
              <a:buChar char="p"/>
            </a:pP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4</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10</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9</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 pairs of D</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,0 </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and 10</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7</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10</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8</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D</a:t>
            </a:r>
            <a:r>
              <a:rPr lang="en-US" altLang="zh-CN" sz="2000" baseline="-25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s</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pairs per year</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10</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10</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charm from Belle II/year</a:t>
            </a:r>
          </a:p>
          <a:p>
            <a:pPr>
              <a:buFont typeface="Wingdings" panose="05000000000000000000" pitchFamily="2" charset="2"/>
              <a:buChar char="p"/>
            </a:pP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Competition to Belle </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II</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The multiplicity of final state is lower by a factor of 2</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Threshold effect,  clean, double tagging</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QM coherent state, </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rPr>
              <a:t>J</a:t>
            </a:r>
            <a:r>
              <a:rPr lang="en-US" altLang="zh-CN" sz="1600" b="0" baseline="30000" dirty="0">
                <a:latin typeface="华文楷体" panose="02010600040101010101" pitchFamily="2" charset="-122"/>
                <a:ea typeface="华文楷体" panose="02010600040101010101" pitchFamily="2" charset="-122"/>
                <a:cs typeface="Times New Roman" panose="02020603050405020304" pitchFamily="18" charset="0"/>
              </a:rPr>
              <a:t>PC</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rPr>
              <a:t>=1</a:t>
            </a:r>
            <a:r>
              <a:rPr lang="en-US" altLang="zh-CN" sz="1600" b="0" baseline="30000" dirty="0">
                <a:latin typeface="华文楷体" panose="02010600040101010101" pitchFamily="2" charset="-122"/>
                <a:ea typeface="华文楷体" panose="02010600040101010101" pitchFamily="2" charset="-122"/>
                <a:cs typeface="Times New Roman" panose="02020603050405020304" pitchFamily="18" charset="0"/>
              </a:rPr>
              <a:t>--</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rPr>
              <a:t> for </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DD,</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J</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rPr>
              <a:t>PC</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=0</a:t>
            </a:r>
            <a:r>
              <a:rPr lang="en-US" altLang="zh-CN" sz="1600" b="0" baseline="30000" dirty="0">
                <a:latin typeface="华文楷体" panose="02010600040101010101" pitchFamily="2" charset="-122"/>
                <a:ea typeface="华文楷体" panose="02010600040101010101" pitchFamily="2" charset="-122"/>
                <a:cs typeface="Times New Roman" panose="02020603050405020304" pitchFamily="18" charset="0"/>
              </a:rPr>
              <a:t>++</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rPr>
              <a:t> for </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DD</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 </a:t>
            </a:r>
            <a:endParaRPr lang="en-US" altLang="zh-CN" sz="1600" b="0" baseline="30000" dirty="0">
              <a:latin typeface="华文楷体" panose="02010600040101010101" pitchFamily="2" charset="-122"/>
              <a:ea typeface="华文楷体" panose="02010600040101010101" pitchFamily="2" charset="-122"/>
              <a:cs typeface="Times New Roman" panose="02020603050405020304" pitchFamily="18" charset="0"/>
              <a:sym typeface="Symbol"/>
            </a:endParaRPr>
          </a:p>
          <a:p>
            <a:pPr>
              <a:buFont typeface="Wingdings" panose="05000000000000000000" pitchFamily="2" charset="2"/>
              <a:buChar char="p"/>
            </a:pP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Highlighted Physics programs</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Precise measurement of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rPr>
              <a:t>leptonic</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semi-</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rPr>
              <a:t>leptonic</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decay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rPr>
              <a:t>f</a:t>
            </a:r>
            <a:r>
              <a:rPr lang="en-US" altLang="zh-CN" sz="1600" b="0" baseline="-25000" dirty="0" err="1" smtClean="0">
                <a:latin typeface="华文楷体" panose="02010600040101010101" pitchFamily="2" charset="-122"/>
                <a:ea typeface="华文楷体" panose="02010600040101010101" pitchFamily="2" charset="-122"/>
                <a:cs typeface="Times New Roman" panose="02020603050405020304" pitchFamily="18" charset="0"/>
              </a:rPr>
              <a:t>D</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rPr>
              <a:t>f</a:t>
            </a:r>
            <a:r>
              <a:rPr lang="en-US" altLang="zh-CN" sz="1600" b="0" baseline="-25000" dirty="0" err="1" smtClean="0">
                <a:latin typeface="华文楷体" panose="02010600040101010101" pitchFamily="2" charset="-122"/>
                <a:ea typeface="华文楷体" panose="02010600040101010101" pitchFamily="2" charset="-122"/>
                <a:cs typeface="Times New Roman" panose="02020603050405020304" pitchFamily="18" charset="0"/>
              </a:rPr>
              <a:t>Ds</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CKM matrix…)</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D</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rPr>
              <a:t>0</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-D</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rPr>
              <a:t>0</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bar mixing, CPV</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Rear Decay (FCNC, LFV, LNV….)</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Excite Charm meson  D</a:t>
            </a:r>
            <a:r>
              <a:rPr lang="en-US" altLang="zh-CN" sz="1600" b="0" baseline="-25000" dirty="0" smtClean="0">
                <a:latin typeface="华文楷体" panose="02010600040101010101" pitchFamily="2" charset="-122"/>
                <a:ea typeface="华文楷体" panose="02010600040101010101" pitchFamily="2" charset="-122"/>
                <a:cs typeface="Times New Roman" panose="02020603050405020304" pitchFamily="18" charset="0"/>
              </a:rPr>
              <a:t>J</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rPr>
              <a:t>D</a:t>
            </a:r>
            <a:r>
              <a:rPr lang="en-US" altLang="zh-CN" sz="1600" b="0" baseline="-25000" dirty="0" err="1" smtClean="0">
                <a:latin typeface="华文楷体" panose="02010600040101010101" pitchFamily="2" charset="-122"/>
                <a:ea typeface="华文楷体" panose="02010600040101010101" pitchFamily="2" charset="-122"/>
                <a:cs typeface="Times New Roman" panose="02020603050405020304" pitchFamily="18" charset="0"/>
              </a:rPr>
              <a:t>sJ</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(mass, width, J</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rPr>
              <a:t>PC</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decay modes) </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Charmed Baryons (J</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rPr>
              <a:t>PC</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 Decay modes, Br)</a:t>
            </a:r>
          </a:p>
          <a:p>
            <a:pPr marL="342000">
              <a:buFont typeface="Wingdings" panose="05000000000000000000" pitchFamily="2" charset="2"/>
              <a:buChar char="p"/>
            </a:pPr>
            <a:r>
              <a:rPr lang="en-US" altLang="zh-CN" sz="2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Some sensitivities </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 1 ab</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-1</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 data at threshold</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rPr>
              <a:t>Direct CPV in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rPr>
              <a:t>D</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hh</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sensitivity : 10</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-3</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10</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-4</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Probe y :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y</a:t>
            </a:r>
            <a:r>
              <a:rPr lang="en-US" altLang="zh-CN" sz="1600" b="0" baseline="-25000"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CP</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)0.1%</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RM=(x</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2</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+y</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2</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)/210</a:t>
            </a:r>
            <a:r>
              <a:rPr lang="en-US" altLang="zh-CN" sz="16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-5</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in K and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Ke</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channels</a:t>
            </a:r>
          </a:p>
          <a:p>
            <a:pPr marL="450000" indent="-198000">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cos</a:t>
            </a:r>
            <a:r>
              <a:rPr lang="en-US" altLang="zh-CN" sz="1600" b="0" baseline="-25000" dirty="0" err="1"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K</a:t>
            </a:r>
            <a:r>
              <a:rPr lang="en-US" altLang="zh-CN" sz="16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)0.007; </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0" baseline="-25000" dirty="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K</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 1</a:t>
            </a:r>
          </a:p>
          <a:p>
            <a:pPr marL="450000" indent="-198000">
              <a:buFont typeface="Symbol" panose="05050102010706020507" pitchFamily="18" charset="2"/>
              <a:buChar char="-"/>
            </a:pPr>
            <a:endPar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endParaRPr>
          </a:p>
          <a:p>
            <a:pPr marL="450000" indent="-198000">
              <a:buFont typeface="Symbol" panose="05050102010706020507" pitchFamily="18" charset="2"/>
              <a:buChar char="-"/>
            </a:pPr>
            <a:endPar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endParaRPr>
          </a:p>
          <a:p>
            <a:pPr marL="450000" indent="-198000">
              <a:buFont typeface="Symbol" panose="05050102010706020507" pitchFamily="18" charset="2"/>
              <a:buChar char="-"/>
            </a:pPr>
            <a:endPar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endParaRPr>
          </a:p>
          <a:p>
            <a:pPr marL="450000" indent="-198000">
              <a:buFont typeface="Symbol" panose="05050102010706020507" pitchFamily="18" charset="2"/>
              <a:buChar char="-"/>
            </a:pPr>
            <a:endParaRPr lang="zh-CN" altLang="en-US"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endParaRPr>
          </a:p>
        </p:txBody>
      </p:sp>
      <p:sp>
        <p:nvSpPr>
          <p:cNvPr id="4" name="日期占位符 3"/>
          <p:cNvSpPr>
            <a:spLocks noGrp="1"/>
          </p:cNvSpPr>
          <p:nvPr>
            <p:ph type="dt" sz="half" idx="10"/>
          </p:nvPr>
        </p:nvSpPr>
        <p:spPr/>
        <p:txBody>
          <a:bodyPr/>
          <a:lstStyle/>
          <a:p>
            <a:fld id="{FDD53F1F-BDF2-4565-B920-FE338607DFE5}"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z="1200" smtClean="0"/>
              <a:t>第五届</a:t>
            </a:r>
            <a:r>
              <a:rPr lang="en-US" altLang="zh-CN" sz="1200" smtClean="0"/>
              <a:t>XYZ</a:t>
            </a:r>
            <a:r>
              <a:rPr lang="zh-CN" altLang="en-US" sz="1200" smtClean="0"/>
              <a:t>粒子学术研讨会</a:t>
            </a:r>
            <a:endParaRPr lang="en-US" sz="1200" dirty="0"/>
          </a:p>
        </p:txBody>
      </p:sp>
      <p:sp>
        <p:nvSpPr>
          <p:cNvPr id="6" name="灯片编号占位符 5"/>
          <p:cNvSpPr>
            <a:spLocks noGrp="1"/>
          </p:cNvSpPr>
          <p:nvPr>
            <p:ph type="sldNum" sz="quarter" idx="12"/>
          </p:nvPr>
        </p:nvSpPr>
        <p:spPr/>
        <p:txBody>
          <a:bodyPr/>
          <a:lstStyle/>
          <a:p>
            <a:fld id="{C973300C-797F-D148-A78D-320196FBAF04}" type="slidenum">
              <a:rPr lang="en-US" smtClean="0"/>
              <a:pPr/>
              <a:t>30</a:t>
            </a:fld>
            <a:endParaRPr lang="en-US" dirty="0"/>
          </a:p>
        </p:txBody>
      </p:sp>
      <p:pic>
        <p:nvPicPr>
          <p:cNvPr id="7" name="图片 6"/>
          <p:cNvPicPr>
            <a:picLocks noChangeAspect="1"/>
          </p:cNvPicPr>
          <p:nvPr/>
        </p:nvPicPr>
        <p:blipFill>
          <a:blip r:embed="rId2"/>
          <a:stretch>
            <a:fillRect/>
          </a:stretch>
        </p:blipFill>
        <p:spPr>
          <a:xfrm>
            <a:off x="5714038" y="1028964"/>
            <a:ext cx="3047743" cy="2447925"/>
          </a:xfrm>
          <a:prstGeom prst="rect">
            <a:avLst/>
          </a:prstGeom>
        </p:spPr>
      </p:pic>
      <p:pic>
        <p:nvPicPr>
          <p:cNvPr id="8" name="图片 7"/>
          <p:cNvPicPr>
            <a:picLocks noChangeAspect="1"/>
          </p:cNvPicPr>
          <p:nvPr/>
        </p:nvPicPr>
        <p:blipFill>
          <a:blip r:embed="rId3"/>
          <a:stretch>
            <a:fillRect/>
          </a:stretch>
        </p:blipFill>
        <p:spPr>
          <a:xfrm>
            <a:off x="5597611" y="3572054"/>
            <a:ext cx="3250667" cy="2483928"/>
          </a:xfrm>
          <a:prstGeom prst="rect">
            <a:avLst/>
          </a:prstGeom>
        </p:spPr>
      </p:pic>
      <p:sp>
        <p:nvSpPr>
          <p:cNvPr id="9" name="文本框 8"/>
          <p:cNvSpPr txBox="1"/>
          <p:nvPr/>
        </p:nvSpPr>
        <p:spPr>
          <a:xfrm>
            <a:off x="6226164" y="1174577"/>
            <a:ext cx="2074555" cy="800219"/>
          </a:xfrm>
          <a:prstGeom prst="rect">
            <a:avLst/>
          </a:prstGeom>
          <a:noFill/>
        </p:spPr>
        <p:txBody>
          <a:bodyPr wrap="square" rtlCol="0">
            <a:spAutoFit/>
          </a:bodyPr>
          <a:lstStyle/>
          <a:p>
            <a:r>
              <a:rPr lang="en-US" altLang="zh-CN" sz="1400" dirty="0" smtClean="0">
                <a:solidFill>
                  <a:srgbClr val="FF0000"/>
                </a:solidFill>
                <a:latin typeface="Times New Roman" panose="02020603050405020304" pitchFamily="18" charset="0"/>
                <a:cs typeface="Times New Roman" panose="02020603050405020304" pitchFamily="18" charset="0"/>
              </a:rPr>
              <a:t>0.5fb</a:t>
            </a:r>
            <a:r>
              <a:rPr lang="en-US" altLang="zh-CN" sz="1400" baseline="30000" dirty="0" smtClean="0">
                <a:solidFill>
                  <a:srgbClr val="FF0000"/>
                </a:solidFill>
                <a:latin typeface="Times New Roman" panose="02020603050405020304" pitchFamily="18" charset="0"/>
                <a:cs typeface="Times New Roman" panose="02020603050405020304" pitchFamily="18" charset="0"/>
              </a:rPr>
              <a:t>-1</a:t>
            </a:r>
            <a:r>
              <a:rPr lang="en-US" altLang="zh-CN" sz="1400" dirty="0" smtClean="0">
                <a:solidFill>
                  <a:srgbClr val="FF0000"/>
                </a:solidFill>
                <a:latin typeface="Times New Roman" panose="02020603050405020304" pitchFamily="18" charset="0"/>
                <a:cs typeface="Times New Roman" panose="02020603050405020304" pitchFamily="18" charset="0"/>
              </a:rPr>
              <a:t> </a:t>
            </a:r>
            <a:r>
              <a:rPr lang="en-US" altLang="zh-CN" sz="14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80Events</a:t>
            </a:r>
          </a:p>
          <a:p>
            <a:r>
              <a:rPr lang="en-US" altLang="zh-CN" sz="14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1.0ab</a:t>
            </a:r>
            <a:r>
              <a:rPr lang="en-US" altLang="zh-CN" sz="1400" baseline="300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-1</a:t>
            </a:r>
            <a:r>
              <a:rPr lang="en-US" altLang="zh-CN" sz="14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160000 Events</a:t>
            </a:r>
          </a:p>
          <a:p>
            <a:endParaRPr lang="zh-CN" altLang="en-US" dirty="0"/>
          </a:p>
        </p:txBody>
      </p:sp>
      <p:sp>
        <p:nvSpPr>
          <p:cNvPr id="10" name="文本框 9"/>
          <p:cNvSpPr txBox="1"/>
          <p:nvPr/>
        </p:nvSpPr>
        <p:spPr>
          <a:xfrm>
            <a:off x="6226165" y="4068628"/>
            <a:ext cx="2074555" cy="800219"/>
          </a:xfrm>
          <a:prstGeom prst="rect">
            <a:avLst/>
          </a:prstGeom>
          <a:noFill/>
        </p:spPr>
        <p:txBody>
          <a:bodyPr wrap="square" rtlCol="0">
            <a:spAutoFit/>
          </a:bodyPr>
          <a:lstStyle/>
          <a:p>
            <a:r>
              <a:rPr lang="en-US" altLang="zh-CN" sz="1400" dirty="0" smtClean="0">
                <a:solidFill>
                  <a:srgbClr val="FF0000"/>
                </a:solidFill>
                <a:latin typeface="Times New Roman" panose="02020603050405020304" pitchFamily="18" charset="0"/>
                <a:cs typeface="Times New Roman" panose="02020603050405020304" pitchFamily="18" charset="0"/>
              </a:rPr>
              <a:t>3.0  fb</a:t>
            </a:r>
            <a:r>
              <a:rPr lang="en-US" altLang="zh-CN" sz="1400" baseline="30000" dirty="0" smtClean="0">
                <a:solidFill>
                  <a:srgbClr val="FF0000"/>
                </a:solidFill>
                <a:latin typeface="Times New Roman" panose="02020603050405020304" pitchFamily="18" charset="0"/>
                <a:cs typeface="Times New Roman" panose="02020603050405020304" pitchFamily="18" charset="0"/>
              </a:rPr>
              <a:t>-1</a:t>
            </a:r>
            <a:r>
              <a:rPr lang="en-US" altLang="zh-CN" sz="14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4000Events</a:t>
            </a:r>
          </a:p>
          <a:p>
            <a:r>
              <a:rPr lang="en-US" altLang="zh-CN" sz="14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60.0fb</a:t>
            </a:r>
            <a:r>
              <a:rPr lang="en-US" altLang="zh-CN" sz="1400" baseline="300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-1</a:t>
            </a:r>
            <a:r>
              <a:rPr lang="en-US" altLang="zh-CN" sz="1400"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80000 Events</a:t>
            </a:r>
          </a:p>
          <a:p>
            <a:endParaRPr lang="zh-CN" altLang="en-US" dirty="0"/>
          </a:p>
        </p:txBody>
      </p:sp>
      <p:sp>
        <p:nvSpPr>
          <p:cNvPr id="11" name="TextBox 10"/>
          <p:cNvSpPr txBox="1"/>
          <p:nvPr/>
        </p:nvSpPr>
        <p:spPr>
          <a:xfrm>
            <a:off x="7454227" y="1656131"/>
            <a:ext cx="749508" cy="369332"/>
          </a:xfrm>
          <a:prstGeom prst="rect">
            <a:avLst/>
          </a:prstGeom>
          <a:noFill/>
        </p:spPr>
        <p:txBody>
          <a:bodyPr wrap="square" rtlCol="0">
            <a:spAutoFit/>
          </a:bodyPr>
          <a:lstStyle/>
          <a:p>
            <a:r>
              <a:rPr lang="en-US" altLang="zh-CN" b="1" dirty="0" smtClean="0">
                <a:solidFill>
                  <a:srgbClr val="FF0000"/>
                </a:solidFill>
              </a:rPr>
              <a:t>D</a:t>
            </a:r>
            <a:r>
              <a:rPr lang="en-US" altLang="zh-CN" b="1" baseline="-25000" dirty="0" smtClean="0">
                <a:solidFill>
                  <a:srgbClr val="FF0000"/>
                </a:solidFill>
              </a:rPr>
              <a:t>J2</a:t>
            </a:r>
            <a:endParaRPr lang="zh-CN" altLang="en-US" b="1" baseline="-25000" dirty="0">
              <a:solidFill>
                <a:srgbClr val="FF0000"/>
              </a:solidFill>
            </a:endParaRPr>
          </a:p>
        </p:txBody>
      </p:sp>
    </p:spTree>
    <p:extLst>
      <p:ext uri="{BB962C8B-B14F-4D97-AF65-F5344CB8AC3E}">
        <p14:creationId xmlns:p14="http://schemas.microsoft.com/office/powerpoint/2010/main" val="37898075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5" descr="C:\Users\penghp\Desktop\xsection-11 (2).e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9866" y="1199713"/>
            <a:ext cx="3754134" cy="301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fontScale="90000"/>
          </a:bodyPr>
          <a:lstStyle/>
          <a:p>
            <a:r>
              <a:rPr lang="en-US" altLang="zh-CN" dirty="0" smtClean="0">
                <a:sym typeface="Symbol" panose="05050102010706020507" pitchFamily="18" charset="2"/>
              </a:rPr>
              <a:t> Lepton Physics</a:t>
            </a:r>
            <a:endParaRPr lang="zh-CN" altLang="en-US" dirty="0"/>
          </a:p>
        </p:txBody>
      </p:sp>
      <p:sp>
        <p:nvSpPr>
          <p:cNvPr id="3" name="内容占位符 2"/>
          <p:cNvSpPr>
            <a:spLocks noGrp="1"/>
          </p:cNvSpPr>
          <p:nvPr>
            <p:ph idx="1"/>
          </p:nvPr>
        </p:nvSpPr>
        <p:spPr>
          <a:xfrm>
            <a:off x="313305" y="864576"/>
            <a:ext cx="8212590" cy="5392587"/>
          </a:xfrm>
        </p:spPr>
        <p:txBody>
          <a:bodyPr>
            <a:normAutofit/>
          </a:bodyPr>
          <a:lstStyle/>
          <a:p>
            <a:pPr>
              <a:lnSpc>
                <a:spcPts val="2280"/>
              </a:lnSpc>
              <a:buFont typeface="Wingdings" panose="05000000000000000000" pitchFamily="2" charset="2"/>
              <a:buChar char="p"/>
            </a:pPr>
            <a:r>
              <a:rPr lang="en-US" altLang="zh-CN" sz="2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X sec grows from 0.1nb near threshold to 3.5nb at 4.25GeV </a:t>
            </a:r>
          </a:p>
          <a:p>
            <a:pPr marL="342000" indent="-198000">
              <a:lnSpc>
                <a:spcPts val="2080"/>
              </a:lnSpc>
              <a:buFont typeface="Symbol" panose="05050102010706020507" pitchFamily="18" charset="2"/>
              <a:buChar char="-"/>
              <a:defRPr/>
            </a:pP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Symbol"/>
              </a:rPr>
              <a:t>10</a:t>
            </a:r>
            <a:r>
              <a:rPr lang="en-US" altLang="zh-CN" sz="1800" b="0" baseline="30000" dirty="0">
                <a:latin typeface="华文楷体" panose="02010600040101010101" pitchFamily="2" charset="-122"/>
                <a:ea typeface="华文楷体" panose="02010600040101010101" pitchFamily="2" charset="-122"/>
                <a:cs typeface="Times New Roman" panose="02020603050405020304" pitchFamily="18" charset="0"/>
                <a:sym typeface="Symbol"/>
              </a:rPr>
              <a:t>8</a:t>
            </a: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Symbol"/>
              </a:rPr>
              <a:t> tau pairs per year at threshold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 (x-sec = 0.1nb</a:t>
            </a: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Symbol"/>
              </a:rPr>
              <a:t>)</a:t>
            </a:r>
          </a:p>
          <a:p>
            <a:pPr marL="342000" indent="-198000">
              <a:lnSpc>
                <a:spcPts val="2080"/>
              </a:lnSpc>
              <a:buFont typeface="Symbol" panose="05050102010706020507" pitchFamily="18" charset="2"/>
              <a:buChar char="-"/>
              <a:defRPr/>
            </a:pP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Symbol"/>
              </a:rPr>
              <a:t>3.510</a:t>
            </a:r>
            <a:r>
              <a:rPr lang="en-US" altLang="zh-CN" sz="1800" b="0" baseline="30000" dirty="0">
                <a:latin typeface="华文楷体" panose="02010600040101010101" pitchFamily="2" charset="-122"/>
                <a:ea typeface="华文楷体" panose="02010600040101010101" pitchFamily="2" charset="-122"/>
                <a:cs typeface="Times New Roman" panose="02020603050405020304" pitchFamily="18" charset="0"/>
                <a:sym typeface="Symbol"/>
              </a:rPr>
              <a:t>9 </a:t>
            </a: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Symbol"/>
              </a:rPr>
              <a:t> tau pairs/year at 4.25GeV (x-sec = 3.5nb</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a:t>
            </a:r>
          </a:p>
          <a:p>
            <a:pPr marL="342000" indent="-198000">
              <a:lnSpc>
                <a:spcPts val="2080"/>
              </a:lnSpc>
              <a:buFont typeface="Symbol" panose="05050102010706020507" pitchFamily="18" charset="2"/>
              <a:buChar char="-"/>
              <a:defRPr/>
            </a:pPr>
            <a:r>
              <a:rPr lang="en-US" altLang="zh-CN" sz="1800" b="0" dirty="0">
                <a:solidFill>
                  <a:srgbClr val="92D050"/>
                </a:solidFill>
                <a:latin typeface="华文楷体" panose="02010600040101010101" pitchFamily="2" charset="-122"/>
                <a:ea typeface="华文楷体" panose="02010600040101010101" pitchFamily="2" charset="-122"/>
                <a:cs typeface="Times New Roman" panose="02020603050405020304" pitchFamily="18" charset="0"/>
                <a:sym typeface="Symbol"/>
              </a:rPr>
              <a:t>10</a:t>
            </a:r>
            <a:r>
              <a:rPr lang="en-US" altLang="zh-CN" sz="1800" b="0" baseline="30000" dirty="0">
                <a:solidFill>
                  <a:srgbClr val="92D050"/>
                </a:solidFill>
                <a:latin typeface="华文楷体" panose="02010600040101010101" pitchFamily="2" charset="-122"/>
                <a:ea typeface="华文楷体" panose="02010600040101010101" pitchFamily="2" charset="-122"/>
                <a:cs typeface="Times New Roman" panose="02020603050405020304" pitchFamily="18" charset="0"/>
                <a:sym typeface="Symbol"/>
              </a:rPr>
              <a:t>10</a:t>
            </a:r>
            <a:r>
              <a:rPr lang="en-US" altLang="zh-CN" sz="1800" b="0" dirty="0">
                <a:solidFill>
                  <a:srgbClr val="92D050"/>
                </a:solidFill>
                <a:latin typeface="华文楷体" panose="02010600040101010101" pitchFamily="2" charset="-122"/>
                <a:ea typeface="华文楷体" panose="02010600040101010101" pitchFamily="2" charset="-122"/>
                <a:cs typeface="Times New Roman" panose="02020603050405020304" pitchFamily="18" charset="0"/>
                <a:sym typeface="Symbol"/>
              </a:rPr>
              <a:t> tau pairs per </a:t>
            </a:r>
            <a:r>
              <a:rPr lang="en-US" altLang="zh-CN" sz="1800" b="0" dirty="0" smtClean="0">
                <a:solidFill>
                  <a:srgbClr val="92D050"/>
                </a:solidFill>
                <a:latin typeface="华文楷体" panose="02010600040101010101" pitchFamily="2" charset="-122"/>
                <a:ea typeface="华文楷体" panose="02010600040101010101" pitchFamily="2" charset="-122"/>
                <a:cs typeface="Times New Roman" panose="02020603050405020304" pitchFamily="18" charset="0"/>
                <a:sym typeface="Symbol"/>
              </a:rPr>
              <a:t>year for Belle II  (x-sec = 1nb)</a:t>
            </a:r>
            <a:endParaRPr lang="en-US" altLang="zh-CN" sz="1800" b="0" dirty="0" smtClean="0">
              <a:solidFill>
                <a:srgbClr val="92D050"/>
              </a:solidFill>
              <a:latin typeface="华文楷体" panose="02010600040101010101" pitchFamily="2" charset="-122"/>
              <a:ea typeface="华文楷体" panose="02010600040101010101" pitchFamily="2" charset="-122"/>
              <a:cs typeface="Times New Roman" panose="02020603050405020304" pitchFamily="18" charset="0"/>
            </a:endParaRPr>
          </a:p>
          <a:p>
            <a:pPr>
              <a:lnSpc>
                <a:spcPts val="2280"/>
              </a:lnSpc>
              <a:buFont typeface="Wingdings" panose="05000000000000000000" pitchFamily="2" charset="2"/>
              <a:buChar char="p"/>
            </a:pPr>
            <a:r>
              <a:rPr lang="en-US" altLang="zh-CN" sz="2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a:rPr>
              <a:t>Physics Highlighted Physics program</a:t>
            </a:r>
          </a:p>
          <a:p>
            <a:pPr marL="450000" indent="-198000">
              <a:lnSpc>
                <a:spcPts val="2080"/>
              </a:lnSpc>
              <a:buFont typeface="Symbol" panose="05050102010706020507" pitchFamily="18" charset="2"/>
              <a:buChar char="-"/>
            </a:pP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rPr>
              <a:t>Precision measurements of  </a:t>
            </a:r>
            <a:r>
              <a:rPr lang="en-US" altLang="zh-CN" sz="1800" b="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baseline="-25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s</a:t>
            </a:r>
            <a:r>
              <a:rPr lang="en-US" altLang="zh-CN" sz="1800" b="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en-US" altLang="zh-CN" sz="1800" b="0" dirty="0" err="1">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m</a:t>
            </a:r>
            <a:r>
              <a:rPr lang="en-US" altLang="zh-CN" sz="1800" b="0" baseline="-25000" dirty="0" err="1">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s</a:t>
            </a:r>
            <a:r>
              <a:rPr lang="en-US" altLang="zh-CN" sz="1800" b="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 </a:t>
            </a:r>
            <a:r>
              <a:rPr lang="en-US" altLang="zh-CN" sz="1800" b="0" dirty="0" err="1">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V</a:t>
            </a:r>
            <a:r>
              <a:rPr lang="en-US" altLang="zh-CN" sz="1800" b="0" baseline="-25000" dirty="0" err="1">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us</a:t>
            </a:r>
            <a:endParaRPr lang="en-US" altLang="zh-CN" sz="1800" b="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endParaRPr>
          </a:p>
          <a:p>
            <a:pPr marL="450000" indent="-198000">
              <a:lnSpc>
                <a:spcPts val="2080"/>
              </a:lnSpc>
              <a:buFont typeface="Symbol" panose="05050102010706020507" pitchFamily="18" charset="2"/>
              <a:buChar char="-"/>
            </a:pP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rPr>
              <a:t>Lepton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rPr>
              <a:t>universality : m</a:t>
            </a:r>
            <a:r>
              <a:rPr lang="en-US" altLang="zh-CN" sz="18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rPr>
              <a:t>,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rPr>
              <a:t>  and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K</a:t>
            </a:r>
            <a:r>
              <a:rPr lang="en-US" altLang="zh-CN" sz="1800" b="0" baseline="30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endPar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Wingdings"/>
            </a:endParaRPr>
          </a:p>
          <a:p>
            <a:pPr marL="450000" indent="-198000">
              <a:lnSpc>
                <a:spcPts val="2080"/>
              </a:lnSpc>
              <a:buFont typeface="Symbol" panose="05050102010706020507" pitchFamily="18" charset="2"/>
              <a:buChar char="-"/>
            </a:pP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Wingdings"/>
              </a:rPr>
              <a:t>Lorentz structure of the amplitude for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ℓ</a:t>
            </a:r>
            <a:r>
              <a:rPr lang="en-US" altLang="zh-CN" sz="18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ℓ</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endParaRPr lang="en-US" altLang="zh-CN" sz="1800" b="0" baseline="-25000" dirty="0">
              <a:latin typeface="华文楷体" panose="02010600040101010101" pitchFamily="2" charset="-122"/>
              <a:ea typeface="华文楷体" panose="02010600040101010101" pitchFamily="2" charset="-122"/>
              <a:cs typeface="Times New Roman" panose="02020603050405020304" pitchFamily="18" charset="0"/>
              <a:sym typeface="Wingdings"/>
            </a:endParaRPr>
          </a:p>
          <a:p>
            <a:pPr marL="450000" indent="-198000">
              <a:lnSpc>
                <a:spcPts val="2080"/>
              </a:lnSpc>
              <a:buFont typeface="Symbol" panose="05050102010706020507" pitchFamily="18" charset="2"/>
              <a:buChar char="-"/>
            </a:pP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Wingdings"/>
              </a:rPr>
              <a:t>Search for </a:t>
            </a:r>
            <a:r>
              <a:rPr lang="en-US" altLang="zh-CN" sz="1800" b="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Wingdings"/>
              </a:rPr>
              <a:t>LFV</a:t>
            </a: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Wingdings"/>
              </a:rPr>
              <a:t>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processes : </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ℓ</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panose="05050102010706020507" pitchFamily="18" charset="2"/>
              </a:rPr>
              <a:t></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 ℓℓℓ, ℓh</a:t>
            </a:r>
          </a:p>
          <a:p>
            <a:pPr marL="450000" indent="-198000">
              <a:lnSpc>
                <a:spcPts val="2080"/>
              </a:lnSpc>
              <a:buFont typeface="Symbol" panose="05050102010706020507" pitchFamily="18" charset="2"/>
              <a:buChar char="-"/>
            </a:pP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Search </a:t>
            </a: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sym typeface="Wingdings"/>
              </a:rPr>
              <a:t>for </a:t>
            </a:r>
            <a:r>
              <a:rPr lang="en-US" altLang="zh-CN" sz="1800" b="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Wingdings"/>
              </a:rPr>
              <a:t>CPV</a:t>
            </a:r>
          </a:p>
          <a:p>
            <a:pPr marL="450000" indent="-198000">
              <a:lnSpc>
                <a:spcPts val="2080"/>
              </a:lnSpc>
              <a:buFont typeface="Symbol" panose="05050102010706020507" pitchFamily="18" charset="2"/>
              <a:buChar char="-"/>
            </a:pP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V-A Structure of the weak current in </a:t>
            </a:r>
            <a:r>
              <a:rPr lang="en-US" altLang="zh-CN" sz="1800" b="0" dirty="0" err="1" smtClean="0">
                <a:latin typeface="华文楷体" panose="02010600040101010101" pitchFamily="2" charset="-122"/>
                <a:ea typeface="华文楷体" panose="02010600040101010101" pitchFamily="2" charset="-122"/>
                <a:cs typeface="Times New Roman" panose="02020603050405020304" pitchFamily="18" charset="0"/>
                <a:sym typeface="Wingdings"/>
              </a:rPr>
              <a:t>leptonic</a:t>
            </a: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 decays</a:t>
            </a:r>
          </a:p>
          <a:p>
            <a:pPr marL="450000" indent="-198000">
              <a:lnSpc>
                <a:spcPts val="2080"/>
              </a:lnSpc>
              <a:buFont typeface="Symbol" panose="05050102010706020507" pitchFamily="18" charset="2"/>
              <a:buChar char="-"/>
            </a:pPr>
            <a:r>
              <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Wingdings"/>
              </a:rPr>
              <a:t>Rare hadronic decays</a:t>
            </a:r>
            <a:endParaRPr lang="en-US" altLang="zh-CN" sz="1800" b="0" dirty="0" smtClean="0">
              <a:latin typeface="华文楷体" panose="02010600040101010101" pitchFamily="2" charset="-122"/>
              <a:ea typeface="华文楷体" panose="02010600040101010101" pitchFamily="2" charset="-122"/>
              <a:cs typeface="Times New Roman" panose="02020603050405020304" pitchFamily="18" charset="0"/>
              <a:sym typeface="Symbol"/>
            </a:endParaRPr>
          </a:p>
          <a:p>
            <a:pPr>
              <a:lnSpc>
                <a:spcPts val="2280"/>
              </a:lnSpc>
              <a:buFont typeface="Wingdings" panose="05000000000000000000" pitchFamily="2" charset="2"/>
              <a:buChar char="p"/>
            </a:pPr>
            <a:r>
              <a:rPr lang="en-US" altLang="zh-CN" sz="200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a:rPr>
              <a:t>Competition to Belle II</a:t>
            </a:r>
            <a:endParaRPr lang="en-US" altLang="zh-CN" sz="2000" baseline="3000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sym typeface="Symbol"/>
            </a:endParaRPr>
          </a:p>
          <a:p>
            <a:pPr marL="450000" indent="-198000">
              <a:lnSpc>
                <a:spcPts val="2080"/>
              </a:lnSpc>
              <a:buFont typeface="Symbol" panose="05050102010706020507" pitchFamily="18" charset="2"/>
              <a:buChar char="-"/>
            </a:pPr>
            <a:r>
              <a:rPr lang="en-US" altLang="zh-CN" sz="1800" b="0" dirty="0" smtClean="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Threshold </a:t>
            </a:r>
            <a:r>
              <a:rPr lang="en-US" altLang="zh-CN" sz="1800" b="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effect </a:t>
            </a:r>
            <a:r>
              <a:rPr lang="en-US" altLang="zh-CN" sz="1800" b="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rPr>
              <a:t>is important for controlling and understanding background</a:t>
            </a:r>
          </a:p>
          <a:p>
            <a:pPr marL="450000" indent="-198000">
              <a:lnSpc>
                <a:spcPts val="2080"/>
              </a:lnSpc>
              <a:buFont typeface="Symbol" panose="05050102010706020507" pitchFamily="18" charset="2"/>
              <a:buChar char="-"/>
            </a:pPr>
            <a:r>
              <a:rPr lang="en-US" altLang="zh-CN" sz="1800" b="0" dirty="0">
                <a:solidFill>
                  <a:srgbClr val="FF0000"/>
                </a:solidFill>
                <a:latin typeface="华文楷体" panose="02010600040101010101" pitchFamily="2" charset="-122"/>
                <a:ea typeface="华文楷体" panose="02010600040101010101" pitchFamily="2" charset="-122"/>
                <a:cs typeface="Times New Roman" panose="02020603050405020304" pitchFamily="18" charset="0"/>
              </a:rPr>
              <a:t>Longitudinal polarization </a:t>
            </a:r>
            <a:r>
              <a:rPr lang="en-US" altLang="zh-CN" sz="1800" b="0" dirty="0">
                <a:latin typeface="华文楷体" panose="02010600040101010101" pitchFamily="2" charset="-122"/>
                <a:ea typeface="华文楷体" panose="02010600040101010101" pitchFamily="2" charset="-122"/>
                <a:cs typeface="Times New Roman" panose="02020603050405020304" pitchFamily="18" charset="0"/>
              </a:rPr>
              <a:t>of the initial beams will significantly increase sensitivity in searches for CPV in  lepton decays.</a:t>
            </a:r>
            <a:endParaRPr lang="en-US" altLang="zh-CN" sz="1800" b="0" dirty="0">
              <a:solidFill>
                <a:srgbClr val="000000"/>
              </a:solidFill>
              <a:latin typeface="华文楷体" panose="02010600040101010101" pitchFamily="2" charset="-122"/>
              <a:ea typeface="华文楷体" panose="02010600040101010101" pitchFamily="2" charset="-122"/>
              <a:cs typeface="Times New Roman" panose="02020603050405020304" pitchFamily="18" charset="0"/>
            </a:endParaRPr>
          </a:p>
          <a:p>
            <a:pPr>
              <a:lnSpc>
                <a:spcPts val="2280"/>
              </a:lnSpc>
            </a:pPr>
            <a:endParaRPr lang="zh-CN" altLang="en-US" sz="2000" dirty="0">
              <a:latin typeface="Times New Roman" panose="02020603050405020304" pitchFamily="18" charset="0"/>
            </a:endParaRPr>
          </a:p>
        </p:txBody>
      </p:sp>
      <p:sp>
        <p:nvSpPr>
          <p:cNvPr id="4" name="日期占位符 3"/>
          <p:cNvSpPr>
            <a:spLocks noGrp="1"/>
          </p:cNvSpPr>
          <p:nvPr>
            <p:ph type="dt" sz="half" idx="10"/>
          </p:nvPr>
        </p:nvSpPr>
        <p:spPr/>
        <p:txBody>
          <a:bodyPr/>
          <a:lstStyle/>
          <a:p>
            <a:fld id="{37CDC77D-B20C-4961-95CD-41E26BE677B0}"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z="1200" smtClean="0"/>
              <a:t>第五届</a:t>
            </a:r>
            <a:r>
              <a:rPr lang="en-US" altLang="zh-CN" sz="1200" smtClean="0"/>
              <a:t>XYZ</a:t>
            </a:r>
            <a:r>
              <a:rPr lang="zh-CN" altLang="en-US" sz="1200" smtClean="0"/>
              <a:t>粒子学术研讨会</a:t>
            </a:r>
            <a:endParaRPr lang="en-US" sz="1200" dirty="0"/>
          </a:p>
        </p:txBody>
      </p:sp>
      <p:sp>
        <p:nvSpPr>
          <p:cNvPr id="6" name="灯片编号占位符 5"/>
          <p:cNvSpPr>
            <a:spLocks noGrp="1"/>
          </p:cNvSpPr>
          <p:nvPr>
            <p:ph type="sldNum" sz="quarter" idx="12"/>
          </p:nvPr>
        </p:nvSpPr>
        <p:spPr/>
        <p:txBody>
          <a:bodyPr/>
          <a:lstStyle/>
          <a:p>
            <a:fld id="{C973300C-797F-D148-A78D-320196FBAF04}" type="slidenum">
              <a:rPr lang="en-US" smtClean="0"/>
              <a:pPr/>
              <a:t>31</a:t>
            </a:fld>
            <a:endParaRPr 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266" y="3113724"/>
            <a:ext cx="1609709" cy="354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83313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smtClean="0">
                <a:latin typeface="Times New Roman" panose="02020603050405020304" pitchFamily="18" charset="0"/>
                <a:cs typeface="Times New Roman" panose="02020603050405020304" pitchFamily="18" charset="0"/>
              </a:rPr>
              <a:t>CP Violation in </a:t>
            </a:r>
            <a:r>
              <a:rPr lang="en-US" altLang="zh-CN" sz="3600" dirty="0" smtClean="0">
                <a:latin typeface="Times New Roman" panose="02020603050405020304" pitchFamily="18" charset="0"/>
                <a:cs typeface="Times New Roman" panose="02020603050405020304" pitchFamily="18" charset="0"/>
                <a:sym typeface="Symbol"/>
              </a:rPr>
              <a:t> Decay</a:t>
            </a:r>
            <a:endParaRPr lang="zh-CN" altLang="en-US" sz="3600" dirty="0">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405886" y="852091"/>
            <a:ext cx="5613914" cy="5066395"/>
          </a:xfrm>
        </p:spPr>
        <p:txBody>
          <a:bodyPr>
            <a:normAutofit lnSpcReduction="10000"/>
          </a:bodyPr>
          <a:lstStyle/>
          <a:p>
            <a:pPr marL="198000" indent="-198000">
              <a:lnSpc>
                <a:spcPct val="140000"/>
              </a:lnSpc>
            </a:pPr>
            <a:r>
              <a:rPr lang="en-US" altLang="zh-CN" sz="1800" b="0" dirty="0" smtClean="0">
                <a:solidFill>
                  <a:srgbClr val="0036FA"/>
                </a:solidFill>
                <a:latin typeface="Times New Roman" panose="02020603050405020304" pitchFamily="18" charset="0"/>
                <a:cs typeface="Times New Roman" panose="02020603050405020304" pitchFamily="18" charset="0"/>
              </a:rPr>
              <a:t>CP violation is observed in B, D and K sectors to date</a:t>
            </a:r>
            <a:r>
              <a:rPr lang="zh-CN" altLang="en-US" sz="1800" b="0" dirty="0" smtClean="0">
                <a:solidFill>
                  <a:srgbClr val="0036FA"/>
                </a:solidFill>
                <a:latin typeface="Times New Roman" panose="02020603050405020304" pitchFamily="18" charset="0"/>
                <a:cs typeface="Times New Roman" panose="02020603050405020304" pitchFamily="18" charset="0"/>
              </a:rPr>
              <a:t>，</a:t>
            </a:r>
            <a:r>
              <a:rPr lang="en-US" altLang="zh-CN" sz="1800" b="0" dirty="0" smtClean="0">
                <a:solidFill>
                  <a:srgbClr val="0036FA"/>
                </a:solidFill>
                <a:latin typeface="Times New Roman" panose="02020603050405020304" pitchFamily="18" charset="0"/>
                <a:cs typeface="Times New Roman" panose="02020603050405020304" pitchFamily="18" charset="0"/>
              </a:rPr>
              <a:t>but </a:t>
            </a:r>
            <a:r>
              <a:rPr lang="en-US" altLang="zh-CN" sz="1800" b="0" dirty="0" smtClean="0">
                <a:solidFill>
                  <a:srgbClr val="FF0000"/>
                </a:solidFill>
                <a:latin typeface="Times New Roman" panose="02020603050405020304" pitchFamily="18" charset="0"/>
                <a:cs typeface="Times New Roman" panose="02020603050405020304" pitchFamily="18" charset="0"/>
              </a:rPr>
              <a:t>not </a:t>
            </a:r>
            <a:r>
              <a:rPr lang="en-US" altLang="zh-CN" sz="1800" b="0" dirty="0" smtClean="0">
                <a:latin typeface="Times New Roman" panose="02020603050405020304" pitchFamily="18" charset="0"/>
                <a:cs typeface="Times New Roman" panose="02020603050405020304" pitchFamily="18" charset="0"/>
              </a:rPr>
              <a:t>observed </a:t>
            </a:r>
            <a:r>
              <a:rPr lang="en-US" altLang="zh-CN" sz="1800" b="0" dirty="0" smtClean="0">
                <a:solidFill>
                  <a:srgbClr val="FF0000"/>
                </a:solidFill>
                <a:latin typeface="Times New Roman" panose="02020603050405020304" pitchFamily="18" charset="0"/>
                <a:cs typeface="Times New Roman" panose="02020603050405020304" pitchFamily="18" charset="0"/>
              </a:rPr>
              <a:t>in lepton sector </a:t>
            </a:r>
            <a:r>
              <a:rPr lang="en-US" altLang="zh-CN" sz="1800" b="0" dirty="0" smtClean="0">
                <a:solidFill>
                  <a:srgbClr val="0036FA"/>
                </a:solidFill>
                <a:latin typeface="Times New Roman" panose="02020603050405020304" pitchFamily="18" charset="0"/>
                <a:cs typeface="Times New Roman" panose="02020603050405020304" pitchFamily="18" charset="0"/>
              </a:rPr>
              <a:t>yet.</a:t>
            </a:r>
          </a:p>
          <a:p>
            <a:pPr marL="198000" indent="-198000">
              <a:lnSpc>
                <a:spcPct val="140000"/>
              </a:lnSpc>
            </a:pPr>
            <a:r>
              <a:rPr lang="en-US" altLang="zh-CN" sz="1800" b="0" dirty="0" smtClean="0">
                <a:solidFill>
                  <a:srgbClr val="0036FA"/>
                </a:solidFill>
                <a:latin typeface="Times New Roman" panose="02020603050405020304" pitchFamily="18" charset="0"/>
                <a:cs typeface="Times New Roman" panose="02020603050405020304" pitchFamily="18" charset="0"/>
              </a:rPr>
              <a:t>The discovery of CPV in the tau sector would be </a:t>
            </a:r>
            <a:r>
              <a:rPr lang="en-US" altLang="zh-CN" sz="1800" b="0" dirty="0" smtClean="0">
                <a:solidFill>
                  <a:srgbClr val="FF0000"/>
                </a:solidFill>
                <a:latin typeface="Times New Roman" panose="02020603050405020304" pitchFamily="18" charset="0"/>
                <a:cs typeface="Times New Roman" panose="02020603050405020304" pitchFamily="18" charset="0"/>
              </a:rPr>
              <a:t>a clean signature</a:t>
            </a:r>
            <a:r>
              <a:rPr lang="en-US" altLang="zh-CN" sz="1800" b="0" dirty="0" smtClean="0">
                <a:solidFill>
                  <a:srgbClr val="0036FA"/>
                </a:solidFill>
                <a:latin typeface="Times New Roman" panose="02020603050405020304" pitchFamily="18" charset="0"/>
                <a:cs typeface="Times New Roman" panose="02020603050405020304" pitchFamily="18" charset="0"/>
              </a:rPr>
              <a:t> of NP</a:t>
            </a:r>
          </a:p>
          <a:p>
            <a:pPr marL="198000" indent="-198000">
              <a:lnSpc>
                <a:spcPct val="140000"/>
              </a:lnSpc>
            </a:pPr>
            <a:r>
              <a:rPr lang="en-US" altLang="zh-CN" sz="1800" b="0" dirty="0" smtClean="0">
                <a:solidFill>
                  <a:srgbClr val="0036FA"/>
                </a:solidFill>
                <a:latin typeface="Times New Roman" panose="02020603050405020304" pitchFamily="18" charset="0"/>
                <a:cs typeface="Times New Roman" panose="02020603050405020304" pitchFamily="18" charset="0"/>
              </a:rPr>
              <a:t>One of  the most promising CPV channels is </a:t>
            </a:r>
            <a:r>
              <a:rPr lang="en-US" altLang="zh-CN" sz="1800" b="0" dirty="0" smtClean="0">
                <a:solidFill>
                  <a:srgbClr val="0036FA"/>
                </a:solidFill>
                <a:latin typeface="Times New Roman" panose="02020603050405020304" pitchFamily="18" charset="0"/>
                <a:cs typeface="Times New Roman" panose="02020603050405020304" pitchFamily="18" charset="0"/>
                <a:sym typeface="Symbol"/>
              </a:rPr>
              <a:t></a:t>
            </a:r>
            <a:r>
              <a:rPr lang="en-US" altLang="zh-CN" sz="1800" b="0" baseline="30000" dirty="0" smtClean="0">
                <a:solidFill>
                  <a:srgbClr val="0036FA"/>
                </a:solidFill>
                <a:latin typeface="Times New Roman" panose="02020603050405020304" pitchFamily="18" charset="0"/>
                <a:cs typeface="Times New Roman" panose="02020603050405020304" pitchFamily="18" charset="0"/>
                <a:sym typeface="Symbol"/>
              </a:rPr>
              <a:t></a:t>
            </a:r>
            <a:r>
              <a:rPr lang="en-US" altLang="zh-CN" sz="1800" b="0" dirty="0" smtClean="0">
                <a:solidFill>
                  <a:srgbClr val="0036FA"/>
                </a:solidFill>
                <a:latin typeface="Times New Roman" panose="02020603050405020304" pitchFamily="18" charset="0"/>
                <a:cs typeface="Times New Roman" panose="02020603050405020304" pitchFamily="18" charset="0"/>
                <a:sym typeface="Symbol"/>
              </a:rPr>
              <a:t>K</a:t>
            </a:r>
            <a:r>
              <a:rPr lang="en-US" altLang="zh-CN" sz="1800" b="0" baseline="-25000" dirty="0" smtClean="0">
                <a:solidFill>
                  <a:srgbClr val="0036FA"/>
                </a:solidFill>
                <a:latin typeface="Times New Roman" panose="02020603050405020304" pitchFamily="18" charset="0"/>
                <a:cs typeface="Times New Roman" panose="02020603050405020304" pitchFamily="18" charset="0"/>
                <a:sym typeface="Symbol"/>
              </a:rPr>
              <a:t>S</a:t>
            </a:r>
            <a:r>
              <a:rPr lang="en-US" altLang="zh-CN" sz="1800" b="0" dirty="0" smtClean="0">
                <a:solidFill>
                  <a:srgbClr val="0036FA"/>
                </a:solidFill>
                <a:latin typeface="Times New Roman" panose="02020603050405020304" pitchFamily="18" charset="0"/>
                <a:cs typeface="Times New Roman" panose="02020603050405020304" pitchFamily="18" charset="0"/>
                <a:sym typeface="Symbol"/>
              </a:rPr>
              <a:t></a:t>
            </a:r>
            <a:r>
              <a:rPr lang="en-US" altLang="zh-CN" sz="1800" b="0" baseline="30000" dirty="0" smtClean="0">
                <a:solidFill>
                  <a:srgbClr val="0036FA"/>
                </a:solidFill>
                <a:latin typeface="Times New Roman" panose="02020603050405020304" pitchFamily="18" charset="0"/>
                <a:cs typeface="Times New Roman" panose="02020603050405020304" pitchFamily="18" charset="0"/>
                <a:sym typeface="Symbol"/>
              </a:rPr>
              <a:t></a:t>
            </a:r>
            <a:r>
              <a:rPr lang="en-US" altLang="zh-CN" sz="1800" b="0" dirty="0" smtClean="0">
                <a:solidFill>
                  <a:srgbClr val="0036FA"/>
                </a:solidFill>
                <a:latin typeface="Times New Roman" panose="02020603050405020304" pitchFamily="18" charset="0"/>
                <a:cs typeface="Times New Roman" panose="02020603050405020304" pitchFamily="18" charset="0"/>
                <a:sym typeface="Symbol"/>
              </a:rPr>
              <a:t></a:t>
            </a:r>
          </a:p>
          <a:p>
            <a:pPr marL="450000" indent="-198000">
              <a:lnSpc>
                <a:spcPct val="140000"/>
              </a:lnSpc>
              <a:buFont typeface="Symbol" panose="05050102010706020507" pitchFamily="18" charset="2"/>
              <a:buChar char="-"/>
            </a:pPr>
            <a:r>
              <a:rPr lang="en-US" altLang="zh-CN" sz="1600" b="0" dirty="0" smtClean="0">
                <a:latin typeface="Times New Roman" panose="02020603050405020304" pitchFamily="18" charset="0"/>
                <a:cs typeface="Times New Roman" panose="02020603050405020304" pitchFamily="18" charset="0"/>
                <a:sym typeface="Symbol"/>
              </a:rPr>
              <a:t>SM CP asymmetry from K</a:t>
            </a:r>
            <a:r>
              <a:rPr lang="en-US" altLang="zh-CN" sz="1600" b="0" baseline="-25000" dirty="0" smtClean="0">
                <a:latin typeface="Times New Roman" panose="02020603050405020304" pitchFamily="18" charset="0"/>
                <a:cs typeface="Times New Roman" panose="02020603050405020304" pitchFamily="18" charset="0"/>
                <a:sym typeface="Symbol"/>
              </a:rPr>
              <a:t>S</a:t>
            </a:r>
            <a:r>
              <a:rPr lang="en-US" altLang="zh-CN" sz="1600" b="0" dirty="0" smtClean="0">
                <a:latin typeface="Times New Roman" panose="02020603050405020304" pitchFamily="18" charset="0"/>
                <a:cs typeface="Times New Roman" panose="02020603050405020304" pitchFamily="18" charset="0"/>
                <a:sym typeface="Symbol"/>
              </a:rPr>
              <a:t>-K</a:t>
            </a:r>
            <a:r>
              <a:rPr lang="en-US" altLang="zh-CN" sz="1600" b="0" baseline="-25000" dirty="0" smtClean="0">
                <a:latin typeface="Times New Roman" panose="02020603050405020304" pitchFamily="18" charset="0"/>
                <a:cs typeface="Times New Roman" panose="02020603050405020304" pitchFamily="18" charset="0"/>
                <a:sym typeface="Symbol"/>
              </a:rPr>
              <a:t>L </a:t>
            </a:r>
            <a:r>
              <a:rPr lang="en-US" altLang="zh-CN" sz="1600" b="0" dirty="0" smtClean="0">
                <a:latin typeface="Times New Roman" panose="02020603050405020304" pitchFamily="18" charset="0"/>
                <a:cs typeface="Times New Roman" panose="02020603050405020304" pitchFamily="18" charset="0"/>
                <a:sym typeface="Symbol"/>
              </a:rPr>
              <a:t>mixing is expected to be : </a:t>
            </a:r>
            <a:r>
              <a:rPr lang="en-US" altLang="zh-CN" sz="1200" b="0" dirty="0" smtClean="0">
                <a:solidFill>
                  <a:srgbClr val="FF33CC"/>
                </a:solidFill>
                <a:latin typeface="Times New Roman" panose="02020603050405020304" pitchFamily="18" charset="0"/>
                <a:cs typeface="Times New Roman" panose="02020603050405020304" pitchFamily="18" charset="0"/>
                <a:sym typeface="Symbol"/>
              </a:rPr>
              <a:t>[</a:t>
            </a:r>
            <a:r>
              <a:rPr lang="en-US" altLang="zh-CN" sz="1200" b="0" dirty="0" err="1" smtClean="0">
                <a:solidFill>
                  <a:srgbClr val="FF33CC"/>
                </a:solidFill>
                <a:latin typeface="Times New Roman" panose="02020603050405020304" pitchFamily="18" charset="0"/>
                <a:cs typeface="Times New Roman" panose="02020603050405020304" pitchFamily="18" charset="0"/>
                <a:sym typeface="Symbol"/>
              </a:rPr>
              <a:t>Bigi</a:t>
            </a:r>
            <a:r>
              <a:rPr lang="en-US" altLang="zh-CN" sz="1200" b="0" dirty="0" smtClean="0">
                <a:solidFill>
                  <a:srgbClr val="FF33CC"/>
                </a:solidFill>
                <a:latin typeface="Times New Roman" panose="02020603050405020304" pitchFamily="18" charset="0"/>
                <a:cs typeface="Times New Roman" panose="02020603050405020304" pitchFamily="18" charset="0"/>
                <a:sym typeface="Symbol"/>
              </a:rPr>
              <a:t> &amp; </a:t>
            </a:r>
            <a:r>
              <a:rPr lang="en-US" altLang="zh-CN" sz="1200" b="0" dirty="0" err="1" smtClean="0">
                <a:solidFill>
                  <a:srgbClr val="FF33CC"/>
                </a:solidFill>
                <a:latin typeface="Times New Roman" panose="02020603050405020304" pitchFamily="18" charset="0"/>
                <a:cs typeface="Times New Roman" panose="02020603050405020304" pitchFamily="18" charset="0"/>
                <a:sym typeface="Symbol"/>
              </a:rPr>
              <a:t>Sanda</a:t>
            </a:r>
            <a:r>
              <a:rPr lang="en-US" altLang="zh-CN" sz="1200" b="0" dirty="0" smtClean="0">
                <a:solidFill>
                  <a:srgbClr val="FF33CC"/>
                </a:solidFill>
                <a:latin typeface="Times New Roman" panose="02020603050405020304" pitchFamily="18" charset="0"/>
                <a:cs typeface="Times New Roman" panose="02020603050405020304" pitchFamily="18" charset="0"/>
                <a:sym typeface="Symbol"/>
              </a:rPr>
              <a:t>, PLB 625, 2005,  Grossman &amp;</a:t>
            </a:r>
            <a:r>
              <a:rPr lang="en-US" altLang="zh-CN" sz="1200" b="0" dirty="0" err="1" smtClean="0">
                <a:solidFill>
                  <a:srgbClr val="FF33CC"/>
                </a:solidFill>
                <a:latin typeface="Times New Roman" panose="02020603050405020304" pitchFamily="18" charset="0"/>
                <a:cs typeface="Times New Roman" panose="02020603050405020304" pitchFamily="18" charset="0"/>
                <a:sym typeface="Symbol"/>
              </a:rPr>
              <a:t>Nir</a:t>
            </a:r>
            <a:r>
              <a:rPr lang="en-US" altLang="zh-CN" sz="1200" b="0" dirty="0" smtClean="0">
                <a:solidFill>
                  <a:srgbClr val="FF33CC"/>
                </a:solidFill>
                <a:latin typeface="Times New Roman" panose="02020603050405020304" pitchFamily="18" charset="0"/>
                <a:cs typeface="Times New Roman" panose="02020603050405020304" pitchFamily="18" charset="0"/>
                <a:sym typeface="Symbol"/>
              </a:rPr>
              <a:t> JHEP 1204 (2012)  002]</a:t>
            </a:r>
          </a:p>
          <a:p>
            <a:pPr marL="450000" indent="-198000">
              <a:lnSpc>
                <a:spcPct val="140000"/>
              </a:lnSpc>
              <a:buFont typeface="Symbol" panose="05050102010706020507" pitchFamily="18" charset="2"/>
              <a:buChar char="-"/>
            </a:pPr>
            <a:endParaRPr lang="en-US" altLang="zh-CN" sz="1200" b="0" dirty="0">
              <a:latin typeface="Times New Roman" panose="02020603050405020304" pitchFamily="18" charset="0"/>
              <a:cs typeface="Times New Roman" panose="02020603050405020304" pitchFamily="18" charset="0"/>
              <a:sym typeface="Symbol"/>
            </a:endParaRPr>
          </a:p>
          <a:p>
            <a:pPr marL="450000" indent="-198000">
              <a:buFont typeface="Symbol" panose="05050102010706020507" pitchFamily="18" charset="2"/>
              <a:buChar char="-"/>
            </a:pPr>
            <a:endParaRPr lang="en-US" altLang="zh-CN" sz="1200" b="0" dirty="0" smtClean="0">
              <a:latin typeface="Times New Roman" panose="02020603050405020304" pitchFamily="18" charset="0"/>
              <a:cs typeface="Times New Roman" panose="02020603050405020304" pitchFamily="18" charset="0"/>
              <a:sym typeface="Symbol"/>
            </a:endParaRPr>
          </a:p>
          <a:p>
            <a:pPr marL="450000" indent="-198000">
              <a:buFont typeface="Symbol" panose="05050102010706020507" pitchFamily="18" charset="2"/>
              <a:buChar char="-"/>
            </a:pPr>
            <a:endParaRPr lang="en-US" altLang="zh-CN" sz="1200" b="0" dirty="0">
              <a:latin typeface="Times New Roman" panose="02020603050405020304" pitchFamily="18" charset="0"/>
              <a:cs typeface="Times New Roman" panose="02020603050405020304" pitchFamily="18" charset="0"/>
              <a:sym typeface="Symbol"/>
            </a:endParaRPr>
          </a:p>
          <a:p>
            <a:pPr marL="252000" indent="0">
              <a:buNone/>
            </a:pPr>
            <a:endParaRPr lang="en-US" altLang="zh-CN" sz="1200" b="0" dirty="0" smtClean="0">
              <a:latin typeface="Times New Roman" panose="02020603050405020304" pitchFamily="18" charset="0"/>
              <a:cs typeface="Times New Roman" panose="02020603050405020304" pitchFamily="18" charset="0"/>
              <a:sym typeface="Symbol"/>
            </a:endParaRPr>
          </a:p>
          <a:p>
            <a:pPr marL="450000" indent="-198000">
              <a:buFont typeface="Symbol" panose="05050102010706020507" pitchFamily="18" charset="2"/>
              <a:buChar char="-"/>
            </a:pPr>
            <a:r>
              <a:rPr lang="en-US" altLang="zh-CN" sz="1600" b="0" dirty="0" err="1" smtClean="0">
                <a:latin typeface="Times New Roman" panose="02020603050405020304" pitchFamily="18" charset="0"/>
                <a:cs typeface="Times New Roman" panose="02020603050405020304" pitchFamily="18" charset="0"/>
                <a:sym typeface="Symbol"/>
              </a:rPr>
              <a:t>BaBar</a:t>
            </a:r>
            <a:r>
              <a:rPr lang="en-US" altLang="zh-CN" sz="1600" b="0" dirty="0" smtClean="0">
                <a:latin typeface="Times New Roman" panose="02020603050405020304" pitchFamily="18" charset="0"/>
                <a:cs typeface="Times New Roman" panose="02020603050405020304" pitchFamily="18" charset="0"/>
                <a:sym typeface="Symbol"/>
              </a:rPr>
              <a:t> measurement </a:t>
            </a:r>
            <a:r>
              <a:rPr lang="en-US" altLang="zh-CN" sz="1200" b="0" dirty="0" smtClean="0">
                <a:solidFill>
                  <a:srgbClr val="FF33CC"/>
                </a:solidFill>
                <a:latin typeface="Times New Roman" panose="02020603050405020304" pitchFamily="18" charset="0"/>
                <a:cs typeface="Times New Roman" panose="02020603050405020304" pitchFamily="18" charset="0"/>
                <a:sym typeface="Symbol"/>
              </a:rPr>
              <a:t>[PRD 85, 031102] </a:t>
            </a:r>
          </a:p>
          <a:p>
            <a:pPr marL="450000" indent="-198000">
              <a:buFont typeface="Symbol" panose="05050102010706020507" pitchFamily="18" charset="2"/>
              <a:buChar char="-"/>
            </a:pPr>
            <a:endParaRPr lang="en-US" altLang="zh-CN" sz="1200" b="0" dirty="0" smtClean="0">
              <a:solidFill>
                <a:srgbClr val="FF33CC"/>
              </a:solidFill>
              <a:latin typeface="Times New Roman" panose="02020603050405020304" pitchFamily="18" charset="0"/>
              <a:cs typeface="Times New Roman" panose="02020603050405020304" pitchFamily="18" charset="0"/>
              <a:sym typeface="Symbol"/>
            </a:endParaRPr>
          </a:p>
          <a:p>
            <a:pPr marL="450000" indent="-198000">
              <a:buFont typeface="Symbol" panose="05050102010706020507" pitchFamily="18" charset="2"/>
              <a:buChar char="-"/>
            </a:pPr>
            <a:endParaRPr lang="en-US" altLang="zh-CN" sz="1200" b="0" dirty="0">
              <a:latin typeface="Times New Roman" panose="02020603050405020304" pitchFamily="18" charset="0"/>
              <a:cs typeface="Times New Roman" panose="02020603050405020304" pitchFamily="18" charset="0"/>
              <a:sym typeface="Symbol"/>
            </a:endParaRPr>
          </a:p>
          <a:p>
            <a:pPr marL="450000" indent="-198000">
              <a:buFont typeface="Symbol" panose="05050102010706020507" pitchFamily="18" charset="2"/>
              <a:buChar char="-"/>
            </a:pPr>
            <a:endParaRPr lang="en-US" altLang="zh-CN" sz="1200" b="0" dirty="0" smtClean="0">
              <a:latin typeface="Times New Roman" panose="02020603050405020304" pitchFamily="18" charset="0"/>
              <a:cs typeface="Times New Roman" panose="02020603050405020304" pitchFamily="18" charset="0"/>
              <a:sym typeface="Symbol"/>
            </a:endParaRPr>
          </a:p>
          <a:p>
            <a:pPr marL="252000" indent="0">
              <a:buNone/>
            </a:pPr>
            <a:endParaRPr lang="en-US" altLang="zh-CN" sz="1200" b="0" dirty="0">
              <a:latin typeface="Times New Roman" panose="02020603050405020304" pitchFamily="18" charset="0"/>
              <a:cs typeface="Times New Roman" panose="02020603050405020304" pitchFamily="18" charset="0"/>
              <a:sym typeface="Symbol"/>
            </a:endParaRPr>
          </a:p>
          <a:p>
            <a:pPr marL="450000" indent="-198000">
              <a:buFont typeface="Symbol" panose="05050102010706020507" pitchFamily="18" charset="2"/>
              <a:buChar char="-"/>
            </a:pPr>
            <a:r>
              <a:rPr lang="en-US" altLang="zh-CN" sz="1600" b="0" dirty="0" smtClean="0">
                <a:latin typeface="Times New Roman" panose="02020603050405020304" pitchFamily="18" charset="0"/>
                <a:cs typeface="Times New Roman" panose="02020603050405020304" pitchFamily="18" charset="0"/>
                <a:sym typeface="Symbol"/>
              </a:rPr>
              <a:t>Belle measurement </a:t>
            </a:r>
            <a:r>
              <a:rPr lang="en-US" altLang="zh-CN" sz="1200" b="0" dirty="0" smtClean="0">
                <a:solidFill>
                  <a:srgbClr val="FF33CC"/>
                </a:solidFill>
                <a:latin typeface="Times New Roman" panose="02020603050405020304" pitchFamily="18" charset="0"/>
                <a:cs typeface="Times New Roman" panose="02020603050405020304" pitchFamily="18" charset="0"/>
                <a:sym typeface="Symbol"/>
              </a:rPr>
              <a:t>[PRL 107, 131801]</a:t>
            </a:r>
          </a:p>
        </p:txBody>
      </p:sp>
      <p:sp>
        <p:nvSpPr>
          <p:cNvPr id="4" name="日期占位符 3"/>
          <p:cNvSpPr>
            <a:spLocks noGrp="1"/>
          </p:cNvSpPr>
          <p:nvPr>
            <p:ph type="dt" sz="half" idx="10"/>
          </p:nvPr>
        </p:nvSpPr>
        <p:spPr>
          <a:xfrm>
            <a:off x="457199" y="6356350"/>
            <a:ext cx="3116409" cy="365125"/>
          </a:xfrm>
        </p:spPr>
        <p:txBody>
          <a:bodyPr/>
          <a:lstStyle/>
          <a:p>
            <a:fld id="{E80A6FA7-F84C-455E-B157-749EA605331B}"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32</a:t>
            </a:fld>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626" y="984201"/>
            <a:ext cx="2676528" cy="45215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9"/>
          <p:cNvSpPr txBox="1">
            <a:spLocks noChangeArrowheads="1"/>
          </p:cNvSpPr>
          <p:nvPr/>
        </p:nvSpPr>
        <p:spPr bwMode="auto">
          <a:xfrm>
            <a:off x="6200342" y="5531756"/>
            <a:ext cx="2839316" cy="733534"/>
          </a:xfrm>
          <a:prstGeom prst="rect">
            <a:avLst/>
          </a:prstGeom>
          <a:noFill/>
          <a:ln w="9525">
            <a:solidFill>
              <a:srgbClr val="F21A58"/>
            </a:solidFill>
            <a:miter lim="800000"/>
            <a:headEnd/>
            <a:tailEnd/>
          </a:ln>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lgn="ctr" eaLnBrk="1" hangingPunct="1">
              <a:lnSpc>
                <a:spcPts val="2500"/>
              </a:lnSpc>
              <a:spcBef>
                <a:spcPct val="0"/>
              </a:spcBef>
              <a:buFontTx/>
              <a:buNone/>
            </a:pPr>
            <a:r>
              <a:rPr lang="en-US" altLang="zh-CN" sz="1600" dirty="0">
                <a:latin typeface="Times New Roman" panose="02020603050405020304" pitchFamily="18" charset="0"/>
              </a:rPr>
              <a:t>Charge Higgs, new Scalar, </a:t>
            </a:r>
          </a:p>
          <a:p>
            <a:pPr algn="ctr" eaLnBrk="1" hangingPunct="1">
              <a:lnSpc>
                <a:spcPts val="2500"/>
              </a:lnSpc>
              <a:spcBef>
                <a:spcPct val="0"/>
              </a:spcBef>
              <a:buFontTx/>
              <a:buNone/>
            </a:pPr>
            <a:r>
              <a:rPr lang="en-US" altLang="zh-CN" sz="1600" dirty="0">
                <a:latin typeface="Times New Roman" panose="02020603050405020304" pitchFamily="18" charset="0"/>
              </a:rPr>
              <a:t>W</a:t>
            </a:r>
            <a:r>
              <a:rPr lang="en-US" altLang="zh-CN" sz="1600" baseline="-25000" dirty="0">
                <a:latin typeface="Times New Roman" panose="02020603050405020304" pitchFamily="18" charset="0"/>
              </a:rPr>
              <a:t>L</a:t>
            </a:r>
            <a:r>
              <a:rPr lang="en-US" altLang="zh-CN" sz="1600" dirty="0">
                <a:latin typeface="Times New Roman" panose="02020603050405020304" pitchFamily="18" charset="0"/>
              </a:rPr>
              <a:t>-W</a:t>
            </a:r>
            <a:r>
              <a:rPr lang="en-US" altLang="zh-CN" sz="1600" baseline="-25000" dirty="0">
                <a:latin typeface="Times New Roman" panose="02020603050405020304" pitchFamily="18" charset="0"/>
              </a:rPr>
              <a:t>R</a:t>
            </a:r>
            <a:r>
              <a:rPr lang="en-US" altLang="zh-CN" sz="1600" dirty="0">
                <a:latin typeface="Times New Roman" panose="02020603050405020304" pitchFamily="18" charset="0"/>
              </a:rPr>
              <a:t> Mixings, </a:t>
            </a:r>
            <a:r>
              <a:rPr lang="en-US" altLang="zh-CN" sz="1600" dirty="0" err="1">
                <a:latin typeface="Times New Roman" panose="02020603050405020304" pitchFamily="18" charset="0"/>
              </a:rPr>
              <a:t>LeptonQuarks</a:t>
            </a:r>
            <a:r>
              <a:rPr lang="en-US" altLang="zh-CN" sz="1600" dirty="0">
                <a:latin typeface="Times New Roman" panose="02020603050405020304" pitchFamily="18" charset="0"/>
              </a:rPr>
              <a:t>?</a:t>
            </a:r>
            <a:endParaRPr lang="zh-CN" altLang="en-US" sz="1600" dirty="0">
              <a:latin typeface="Times New Roman" panose="02020603050405020304" pitchFamily="18" charset="0"/>
            </a:endParaRP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524" y="4550116"/>
            <a:ext cx="3613750" cy="794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996" y="3489217"/>
            <a:ext cx="2638425" cy="577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129" y="3621455"/>
            <a:ext cx="2231448" cy="271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7750" y="5684484"/>
            <a:ext cx="2076450" cy="241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997834" y="5926271"/>
            <a:ext cx="3793996" cy="307777"/>
          </a:xfrm>
          <a:prstGeom prst="rect">
            <a:avLst/>
          </a:prstGeom>
          <a:noFill/>
        </p:spPr>
        <p:txBody>
          <a:bodyPr wrap="square" rtlCol="0">
            <a:spAutoFit/>
          </a:bodyPr>
          <a:lstStyle/>
          <a:p>
            <a:r>
              <a:rPr lang="en-US" altLang="zh-CN" sz="1400" dirty="0" err="1" smtClean="0">
                <a:latin typeface="Times New Roman" panose="02020603050405020304" pitchFamily="18" charset="0"/>
                <a:cs typeface="Times New Roman" panose="02020603050405020304" pitchFamily="18" charset="0"/>
              </a:rPr>
              <a:t>A</a:t>
            </a:r>
            <a:r>
              <a:rPr lang="en-US" altLang="zh-CN" sz="1400" baseline="-25000" dirty="0" err="1" smtClean="0">
                <a:latin typeface="Times New Roman" panose="02020603050405020304" pitchFamily="18" charset="0"/>
                <a:cs typeface="Times New Roman" panose="02020603050405020304" pitchFamily="18" charset="0"/>
              </a:rPr>
              <a:t>cp</a:t>
            </a:r>
            <a:r>
              <a:rPr lang="en-US" altLang="zh-CN" sz="1400" dirty="0" smtClean="0">
                <a:latin typeface="Times New Roman" panose="02020603050405020304" pitchFamily="18" charset="0"/>
                <a:cs typeface="Times New Roman" panose="02020603050405020304" pitchFamily="18" charset="0"/>
              </a:rPr>
              <a:t> = (1.8</a:t>
            </a:r>
            <a:r>
              <a:rPr lang="en-US" altLang="zh-CN" sz="1400" dirty="0" smtClean="0">
                <a:latin typeface="Times New Roman" panose="02020603050405020304" pitchFamily="18" charset="0"/>
                <a:cs typeface="Times New Roman" panose="02020603050405020304" pitchFamily="18" charset="0"/>
                <a:sym typeface="Symbol"/>
              </a:rPr>
              <a:t>2.1</a:t>
            </a:r>
            <a:r>
              <a:rPr lang="en-US" altLang="zh-CN" sz="1400" dirty="0" smtClean="0">
                <a:latin typeface="Times New Roman" panose="02020603050405020304" pitchFamily="18" charset="0"/>
                <a:cs typeface="Times New Roman" panose="02020603050405020304" pitchFamily="18" charset="0"/>
              </a:rPr>
              <a:t> 1.4) </a:t>
            </a:r>
            <a:r>
              <a:rPr lang="en-US" altLang="zh-CN" sz="1400" dirty="0" smtClean="0">
                <a:latin typeface="Times New Roman" panose="02020603050405020304" pitchFamily="18" charset="0"/>
                <a:cs typeface="Times New Roman" panose="02020603050405020304" pitchFamily="18" charset="0"/>
                <a:sym typeface="Symbol"/>
              </a:rPr>
              <a:t>10</a:t>
            </a:r>
            <a:r>
              <a:rPr lang="en-US" altLang="zh-CN" sz="1400" baseline="30000" dirty="0" smtClean="0">
                <a:latin typeface="Times New Roman" panose="02020603050405020304" pitchFamily="18" charset="0"/>
                <a:cs typeface="Times New Roman" panose="02020603050405020304" pitchFamily="18" charset="0"/>
                <a:sym typeface="Symbol"/>
              </a:rPr>
              <a:t>-3  @ </a:t>
            </a:r>
            <a:r>
              <a:rPr lang="en-US" altLang="zh-CN" sz="1400" dirty="0" smtClean="0">
                <a:latin typeface="Times New Roman" panose="02020603050405020304" pitchFamily="18" charset="0"/>
                <a:cs typeface="Times New Roman" panose="02020603050405020304" pitchFamily="18" charset="0"/>
                <a:sym typeface="Symbol"/>
              </a:rPr>
              <a:t>W  [0.89-1.11] </a:t>
            </a:r>
            <a:r>
              <a:rPr lang="en-US" altLang="zh-CN" sz="1400" dirty="0" err="1" smtClean="0">
                <a:latin typeface="Times New Roman" panose="02020603050405020304" pitchFamily="18" charset="0"/>
                <a:cs typeface="Times New Roman" panose="02020603050405020304" pitchFamily="18" charset="0"/>
                <a:sym typeface="Symbol"/>
              </a:rPr>
              <a:t>GeV</a:t>
            </a:r>
            <a:endParaRPr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6221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Times New Roman" panose="02020603050405020304" pitchFamily="18" charset="0"/>
                <a:cs typeface="Times New Roman" panose="02020603050405020304" pitchFamily="18" charset="0"/>
                <a:sym typeface="Symbol"/>
              </a:rPr>
              <a:t>  CPV in Angle Distribution</a:t>
            </a:r>
            <a:endParaRPr lang="zh-CN" altLang="en-US" dirty="0"/>
          </a:p>
        </p:txBody>
      </p:sp>
      <p:sp>
        <p:nvSpPr>
          <p:cNvPr id="4" name="日期占位符 3"/>
          <p:cNvSpPr>
            <a:spLocks noGrp="1"/>
          </p:cNvSpPr>
          <p:nvPr>
            <p:ph type="dt" sz="half" idx="10"/>
          </p:nvPr>
        </p:nvSpPr>
        <p:spPr>
          <a:xfrm>
            <a:off x="457200" y="6356350"/>
            <a:ext cx="2873520" cy="365125"/>
          </a:xfrm>
        </p:spPr>
        <p:txBody>
          <a:bodyPr/>
          <a:lstStyle/>
          <a:p>
            <a:fld id="{2D4829EA-19F2-48F6-BD9D-6E78B82D377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33</a:t>
            </a:fld>
            <a:endParaRPr lang="en-US" dirty="0"/>
          </a:p>
        </p:txBody>
      </p:sp>
      <p:sp>
        <p:nvSpPr>
          <p:cNvPr id="7" name="TextBox 6"/>
          <p:cNvSpPr txBox="1"/>
          <p:nvPr/>
        </p:nvSpPr>
        <p:spPr>
          <a:xfrm>
            <a:off x="538480" y="902672"/>
            <a:ext cx="8396642" cy="2733056"/>
          </a:xfrm>
          <a:prstGeom prst="rect">
            <a:avLst/>
          </a:prstGeom>
          <a:noFill/>
        </p:spPr>
        <p:txBody>
          <a:bodyPr wrap="square">
            <a:spAutoFit/>
          </a:bodyPr>
          <a:lstStyle/>
          <a:p>
            <a:pPr marL="342900" indent="-342900">
              <a:lnSpc>
                <a:spcPct val="130000"/>
              </a:lnSpc>
              <a:buFont typeface="Arial" panose="020B0604020202020204" pitchFamily="34" charset="0"/>
              <a:buChar char="•"/>
              <a:defRPr/>
            </a:pPr>
            <a:r>
              <a:rPr lang="en-US" altLang="zh-CN" sz="2200" dirty="0">
                <a:latin typeface="+mj-lt"/>
                <a:cs typeface="Times New Roman" panose="02020603050405020304" pitchFamily="18" charset="0"/>
              </a:rPr>
              <a:t>M</a:t>
            </a:r>
            <a:r>
              <a:rPr lang="en-US" altLang="zh-CN" sz="2200" dirty="0" smtClean="0">
                <a:latin typeface="+mj-lt"/>
                <a:cs typeface="Times New Roman" panose="02020603050405020304" pitchFamily="18" charset="0"/>
              </a:rPr>
              <a:t>easurement </a:t>
            </a:r>
            <a:r>
              <a:rPr lang="en-US" altLang="zh-CN" sz="2200" dirty="0">
                <a:latin typeface="+mj-lt"/>
                <a:cs typeface="Times New Roman" panose="02020603050405020304" pitchFamily="18" charset="0"/>
              </a:rPr>
              <a:t>on </a:t>
            </a:r>
            <a:r>
              <a:rPr lang="en-US" altLang="zh-CN" sz="2200" dirty="0">
                <a:solidFill>
                  <a:srgbClr val="FF0000"/>
                </a:solidFill>
                <a:latin typeface="+mj-lt"/>
                <a:cs typeface="Times New Roman" panose="02020603050405020304" pitchFamily="18" charset="0"/>
              </a:rPr>
              <a:t>the angular CPV </a:t>
            </a:r>
            <a:r>
              <a:rPr lang="en-US" altLang="zh-CN" sz="2200" dirty="0" smtClean="0">
                <a:latin typeface="+mj-lt"/>
                <a:cs typeface="Times New Roman" panose="02020603050405020304" pitchFamily="18" charset="0"/>
              </a:rPr>
              <a:t>asymmetry is desirable</a:t>
            </a:r>
          </a:p>
          <a:p>
            <a:pPr marL="342900" indent="-342900">
              <a:lnSpc>
                <a:spcPct val="130000"/>
              </a:lnSpc>
              <a:buFont typeface="Arial" panose="020B0604020202020204" pitchFamily="34" charset="0"/>
              <a:buChar char="•"/>
              <a:defRPr/>
            </a:pPr>
            <a:r>
              <a:rPr lang="en-US" altLang="zh-CN" sz="2200" dirty="0" smtClean="0">
                <a:latin typeface="+mj-lt"/>
                <a:cs typeface="Times New Roman" panose="02020603050405020304" pitchFamily="18" charset="0"/>
              </a:rPr>
              <a:t>Use </a:t>
            </a:r>
            <a:r>
              <a:rPr lang="en-US" altLang="zh-CN" sz="2200" dirty="0">
                <a:solidFill>
                  <a:srgbClr val="FF0000"/>
                </a:solidFill>
                <a:latin typeface="+mj-lt"/>
                <a:cs typeface="Times New Roman" panose="02020603050405020304" pitchFamily="18" charset="0"/>
              </a:rPr>
              <a:t>T-odd rotationally invariant </a:t>
            </a:r>
            <a:r>
              <a:rPr lang="en-US" altLang="zh-CN" sz="2200" dirty="0" smtClean="0">
                <a:solidFill>
                  <a:srgbClr val="FF0000"/>
                </a:solidFill>
                <a:latin typeface="+mj-lt"/>
                <a:cs typeface="Times New Roman" panose="02020603050405020304" pitchFamily="18" charset="0"/>
              </a:rPr>
              <a:t>products </a:t>
            </a:r>
            <a:r>
              <a:rPr lang="en-US" altLang="zh-CN" sz="2200" dirty="0" smtClean="0">
                <a:latin typeface="+mj-lt"/>
                <a:cs typeface="Times New Roman" panose="02020603050405020304" pitchFamily="18" charset="0"/>
              </a:rPr>
              <a:t>in </a:t>
            </a:r>
            <a:r>
              <a:rPr lang="en-US" altLang="zh-CN" sz="2200" dirty="0">
                <a:latin typeface="+mj-lt"/>
                <a:cs typeface="Times New Roman" panose="02020603050405020304" pitchFamily="18" charset="0"/>
                <a:sym typeface="Symbol" pitchFamily="18" charset="2"/>
              </a:rPr>
              <a:t>&gt;=2 </a:t>
            </a:r>
            <a:r>
              <a:rPr lang="en-US" altLang="zh-CN" sz="2200" dirty="0" smtClean="0">
                <a:latin typeface="+mj-lt"/>
                <a:cs typeface="Times New Roman" panose="02020603050405020304" pitchFamily="18" charset="0"/>
                <a:sym typeface="Symbol" pitchFamily="18" charset="2"/>
              </a:rPr>
              <a:t>hadrons, such as </a:t>
            </a:r>
            <a:r>
              <a:rPr lang="zh-CN" altLang="en-US" sz="2200" dirty="0">
                <a:latin typeface="+mj-lt"/>
                <a:cs typeface="Times New Roman" panose="02020603050405020304" pitchFamily="18" charset="0"/>
                <a:sym typeface="Symbol" pitchFamily="18" charset="2"/>
              </a:rPr>
              <a:t></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en-US" altLang="zh-CN" sz="2200" baseline="30000" dirty="0">
                <a:latin typeface="+mj-lt"/>
                <a:cs typeface="Times New Roman" panose="02020603050405020304" pitchFamily="18" charset="0"/>
                <a:sym typeface="Symbol" pitchFamily="18" charset="2"/>
              </a:rPr>
              <a:t>0</a:t>
            </a:r>
            <a:r>
              <a:rPr lang="zh-CN" altLang="en-US" sz="2200" dirty="0">
                <a:latin typeface="+mj-lt"/>
                <a:cs typeface="Times New Roman" panose="02020603050405020304" pitchFamily="18" charset="0"/>
                <a:sym typeface="Symbol" pitchFamily="18" charset="2"/>
              </a:rPr>
              <a:t></a:t>
            </a:r>
            <a:r>
              <a:rPr lang="zh-CN" altLang="en-US" sz="2200" baseline="-25000" dirty="0">
                <a:latin typeface="+mj-lt"/>
                <a:cs typeface="Times New Roman" panose="02020603050405020304" pitchFamily="18" charset="0"/>
                <a:sym typeface="Symbol" pitchFamily="18" charset="2"/>
              </a:rPr>
              <a:t> </a:t>
            </a:r>
            <a:r>
              <a:rPr lang="en-US" altLang="zh-CN" sz="2200" dirty="0">
                <a:latin typeface="+mj-lt"/>
                <a:cs typeface="Times New Roman" panose="02020603050405020304" pitchFamily="18" charset="0"/>
                <a:sym typeface="Symbol" pitchFamily="18" charset="2"/>
              </a:rPr>
              <a:t>/k</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en-US" altLang="zh-CN" sz="2200" baseline="30000" dirty="0">
                <a:latin typeface="+mj-lt"/>
                <a:cs typeface="Times New Roman" panose="02020603050405020304" pitchFamily="18" charset="0"/>
                <a:sym typeface="Symbol" pitchFamily="18" charset="2"/>
              </a:rPr>
              <a:t>0</a:t>
            </a:r>
            <a:r>
              <a:rPr lang="zh-CN" altLang="en-US" sz="2200" dirty="0">
                <a:latin typeface="+mj-lt"/>
                <a:cs typeface="Times New Roman" panose="02020603050405020304" pitchFamily="18" charset="0"/>
                <a:sym typeface="Symbol" pitchFamily="18" charset="2"/>
              </a:rPr>
              <a:t></a:t>
            </a:r>
            <a:r>
              <a:rPr lang="zh-CN" altLang="en-US" sz="2200" baseline="-25000" dirty="0">
                <a:latin typeface="+mj-lt"/>
                <a:cs typeface="Times New Roman" panose="02020603050405020304" pitchFamily="18" charset="0"/>
                <a:sym typeface="Symbol" pitchFamily="18" charset="2"/>
              </a:rPr>
              <a:t> </a:t>
            </a:r>
            <a:r>
              <a:rPr lang="en-US" altLang="zh-CN" sz="2200" dirty="0">
                <a:latin typeface="+mj-lt"/>
                <a:cs typeface="Times New Roman" panose="02020603050405020304" pitchFamily="18" charset="0"/>
                <a:sym typeface="Symbol" pitchFamily="18" charset="2"/>
              </a:rPr>
              <a:t>,  </a:t>
            </a:r>
            <a:r>
              <a:rPr lang="zh-CN" altLang="en-US" sz="2200" dirty="0">
                <a:latin typeface="+mj-lt"/>
                <a:cs typeface="Times New Roman" panose="02020603050405020304" pitchFamily="18" charset="0"/>
                <a:sym typeface="Symbol" pitchFamily="18" charset="2"/>
              </a:rPr>
              <a:t> </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en-US" altLang="zh-CN"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zh-CN" altLang="en-US" sz="2200" baseline="-25000" dirty="0">
                <a:latin typeface="+mj-lt"/>
                <a:cs typeface="Times New Roman" panose="02020603050405020304" pitchFamily="18" charset="0"/>
                <a:sym typeface="Symbol" pitchFamily="18" charset="2"/>
              </a:rPr>
              <a:t> </a:t>
            </a:r>
            <a:r>
              <a:rPr lang="en-US" altLang="zh-CN" sz="2200" dirty="0">
                <a:latin typeface="+mj-lt"/>
                <a:cs typeface="Times New Roman" panose="02020603050405020304" pitchFamily="18" charset="0"/>
                <a:sym typeface="Symbol" pitchFamily="18" charset="2"/>
              </a:rPr>
              <a:t>/K</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en-US" altLang="zh-CN"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zh-CN" altLang="en-US" sz="2200" baseline="30000" dirty="0">
                <a:latin typeface="+mj-lt"/>
                <a:cs typeface="Times New Roman" panose="02020603050405020304" pitchFamily="18" charset="0"/>
                <a:sym typeface="Symbol" pitchFamily="18" charset="2"/>
              </a:rPr>
              <a:t></a:t>
            </a:r>
            <a:r>
              <a:rPr lang="zh-CN" altLang="en-US" sz="2200" dirty="0">
                <a:latin typeface="+mj-lt"/>
                <a:cs typeface="Times New Roman" panose="02020603050405020304" pitchFamily="18" charset="0"/>
                <a:sym typeface="Symbol" pitchFamily="18" charset="2"/>
              </a:rPr>
              <a:t></a:t>
            </a:r>
            <a:r>
              <a:rPr lang="zh-CN" altLang="en-US" sz="2200" baseline="-25000" dirty="0">
                <a:latin typeface="+mj-lt"/>
                <a:cs typeface="Times New Roman" panose="02020603050405020304" pitchFamily="18" charset="0"/>
                <a:sym typeface="Symbol" pitchFamily="18" charset="2"/>
              </a:rPr>
              <a:t></a:t>
            </a:r>
            <a:r>
              <a:rPr lang="en-US" altLang="zh-CN" sz="2200" dirty="0" smtClean="0">
                <a:latin typeface="+mj-lt"/>
                <a:cs typeface="Times New Roman" panose="02020603050405020304" pitchFamily="18" charset="0"/>
                <a:sym typeface="Symbol" pitchFamily="18" charset="2"/>
              </a:rPr>
              <a:t> : </a:t>
            </a:r>
          </a:p>
          <a:p>
            <a:pPr marL="342900" indent="-342900">
              <a:lnSpc>
                <a:spcPct val="130000"/>
              </a:lnSpc>
              <a:buFont typeface="Arial" panose="020B0604020202020204" pitchFamily="34" charset="0"/>
              <a:buChar char="•"/>
              <a:defRPr/>
            </a:pPr>
            <a:r>
              <a:rPr lang="en-US" altLang="zh-CN" sz="2200" dirty="0" smtClean="0">
                <a:solidFill>
                  <a:srgbClr val="FF0000"/>
                </a:solidFill>
                <a:latin typeface="+mj-lt"/>
                <a:cs typeface="Times New Roman" panose="02020603050405020304" pitchFamily="18" charset="0"/>
                <a:sym typeface="Symbol" pitchFamily="18" charset="2"/>
              </a:rPr>
              <a:t>Polarized</a:t>
            </a:r>
            <a:r>
              <a:rPr lang="en-US" altLang="zh-CN" sz="2200" dirty="0" smtClean="0">
                <a:latin typeface="+mj-lt"/>
                <a:cs typeface="Times New Roman" panose="02020603050405020304" pitchFamily="18" charset="0"/>
                <a:sym typeface="Symbol" pitchFamily="18" charset="2"/>
              </a:rPr>
              <a:t> of </a:t>
            </a:r>
            <a:r>
              <a:rPr lang="en-US" altLang="zh-CN" sz="2200" dirty="0" smtClean="0">
                <a:latin typeface="+mj-lt"/>
                <a:cs typeface="Times New Roman" panose="02020603050405020304" pitchFamily="18" charset="0"/>
                <a:sym typeface="Symbol"/>
              </a:rPr>
              <a:t> and beam are necessary </a:t>
            </a:r>
          </a:p>
          <a:p>
            <a:pPr marL="342900" indent="-342900">
              <a:lnSpc>
                <a:spcPct val="130000"/>
              </a:lnSpc>
              <a:buFont typeface="Arial" panose="020B0604020202020204" pitchFamily="34" charset="0"/>
              <a:buChar char="•"/>
              <a:defRPr/>
            </a:pPr>
            <a:r>
              <a:rPr lang="en-US" altLang="zh-CN" sz="2200" dirty="0" smtClean="0">
                <a:solidFill>
                  <a:srgbClr val="FF0000"/>
                </a:solidFill>
                <a:latin typeface="+mj-lt"/>
                <a:cs typeface="Times New Roman" panose="02020603050405020304" pitchFamily="18" charset="0"/>
                <a:sym typeface="Symbol"/>
              </a:rPr>
              <a:t>Figure of Merits </a:t>
            </a:r>
            <a:endParaRPr lang="en-US" altLang="zh-CN" sz="2200" dirty="0">
              <a:latin typeface="+mj-lt"/>
              <a:cs typeface="Times New Roman" panose="02020603050405020304" pitchFamily="18" charset="0"/>
            </a:endParaRPr>
          </a:p>
          <a:p>
            <a:pPr marL="342900" indent="-342900">
              <a:lnSpc>
                <a:spcPct val="130000"/>
              </a:lnSpc>
              <a:buFont typeface="Arial" panose="020B0604020202020204" pitchFamily="34" charset="0"/>
              <a:buChar char="•"/>
              <a:defRPr/>
            </a:pPr>
            <a:endParaRPr lang="en-US" altLang="zh-CN" sz="2200" dirty="0">
              <a:solidFill>
                <a:srgbClr val="C00000"/>
              </a:solidFill>
              <a:latin typeface="+mj-lt"/>
              <a:cs typeface="Times New Roman" panose="02020603050405020304" pitchFamily="18" charset="0"/>
            </a:endParaRP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2186" y="1888755"/>
            <a:ext cx="1728139" cy="407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0884" y="2624376"/>
            <a:ext cx="3004238" cy="2841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5"/>
          <p:cNvSpPr txBox="1">
            <a:spLocks noChangeArrowheads="1"/>
          </p:cNvSpPr>
          <p:nvPr/>
        </p:nvSpPr>
        <p:spPr bwMode="auto">
          <a:xfrm>
            <a:off x="6247686" y="2264987"/>
            <a:ext cx="13970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en-US" altLang="zh-CN" sz="2000" dirty="0">
                <a:solidFill>
                  <a:srgbClr val="FF0000"/>
                </a:solidFill>
                <a:latin typeface="Comic Sans MS" pitchFamily="66" charset="0"/>
              </a:rPr>
              <a:t>tau-charm</a:t>
            </a:r>
          </a:p>
        </p:txBody>
      </p:sp>
      <p:sp>
        <p:nvSpPr>
          <p:cNvPr id="13" name="Text Box 6"/>
          <p:cNvSpPr txBox="1">
            <a:spLocks noChangeArrowheads="1"/>
          </p:cNvSpPr>
          <p:nvPr/>
        </p:nvSpPr>
        <p:spPr bwMode="auto">
          <a:xfrm>
            <a:off x="5698043" y="4470460"/>
            <a:ext cx="13684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en-US" altLang="zh-CN" sz="2000" b="1" dirty="0">
                <a:latin typeface="Comic Sans MS" pitchFamily="66" charset="0"/>
              </a:rPr>
              <a:t>B factory</a:t>
            </a:r>
          </a:p>
        </p:txBody>
      </p:sp>
      <p:sp>
        <p:nvSpPr>
          <p:cNvPr id="14" name="Line 8"/>
          <p:cNvSpPr>
            <a:spLocks noChangeShapeType="1"/>
          </p:cNvSpPr>
          <p:nvPr/>
        </p:nvSpPr>
        <p:spPr bwMode="auto">
          <a:xfrm>
            <a:off x="6617727" y="2590225"/>
            <a:ext cx="215900" cy="34766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Line 9"/>
          <p:cNvSpPr>
            <a:spLocks noChangeShapeType="1"/>
          </p:cNvSpPr>
          <p:nvPr/>
        </p:nvSpPr>
        <p:spPr bwMode="auto">
          <a:xfrm flipV="1">
            <a:off x="6328802" y="3850295"/>
            <a:ext cx="504825" cy="57626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18"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932" y="3425576"/>
            <a:ext cx="4344508" cy="1085153"/>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19" name="Text Box 15"/>
          <p:cNvSpPr txBox="1">
            <a:spLocks noChangeArrowheads="1"/>
          </p:cNvSpPr>
          <p:nvPr/>
        </p:nvSpPr>
        <p:spPr bwMode="auto">
          <a:xfrm>
            <a:off x="981932" y="4896573"/>
            <a:ext cx="4246675" cy="11726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lnSpc>
                <a:spcPct val="130000"/>
              </a:lnSpc>
              <a:spcBef>
                <a:spcPct val="0"/>
              </a:spcBef>
              <a:buFontTx/>
              <a:buNone/>
            </a:pPr>
            <a:r>
              <a:rPr lang="en-US" altLang="zh-CN" sz="1800" dirty="0">
                <a:solidFill>
                  <a:schemeClr val="accent2"/>
                </a:solidFill>
                <a:latin typeface="Times New Roman" panose="02020603050405020304" pitchFamily="18" charset="0"/>
                <a:cs typeface="Times New Roman" panose="02020603050405020304" pitchFamily="18" charset="0"/>
              </a:rPr>
              <a:t>BESIII @ 4.25 (10</a:t>
            </a:r>
            <a:r>
              <a:rPr lang="en-US" altLang="zh-CN" sz="1800" baseline="30000" dirty="0">
                <a:solidFill>
                  <a:schemeClr val="accent2"/>
                </a:solidFill>
                <a:latin typeface="Times New Roman" panose="02020603050405020304" pitchFamily="18" charset="0"/>
                <a:cs typeface="Times New Roman" panose="02020603050405020304" pitchFamily="18" charset="0"/>
              </a:rPr>
              <a:t>33</a:t>
            </a:r>
            <a:r>
              <a:rPr lang="en-US" altLang="zh-CN" sz="1800" dirty="0">
                <a:solidFill>
                  <a:schemeClr val="accent2"/>
                </a:solidFill>
                <a:latin typeface="Times New Roman" panose="02020603050405020304" pitchFamily="18" charset="0"/>
                <a:cs typeface="Times New Roman" panose="02020603050405020304" pitchFamily="18" charset="0"/>
              </a:rPr>
              <a:t>cm</a:t>
            </a:r>
            <a:r>
              <a:rPr lang="en-US" altLang="zh-CN" sz="1800" baseline="30000" dirty="0">
                <a:solidFill>
                  <a:schemeClr val="accent2"/>
                </a:solidFill>
                <a:latin typeface="Times New Roman" panose="02020603050405020304" pitchFamily="18" charset="0"/>
                <a:cs typeface="Times New Roman" panose="02020603050405020304" pitchFamily="18" charset="0"/>
              </a:rPr>
              <a:t>-2</a:t>
            </a:r>
            <a:r>
              <a:rPr lang="en-US" altLang="zh-CN" sz="1800" dirty="0">
                <a:solidFill>
                  <a:schemeClr val="accent2"/>
                </a:solidFill>
                <a:latin typeface="Times New Roman" panose="02020603050405020304" pitchFamily="18" charset="0"/>
                <a:cs typeface="Times New Roman" panose="02020603050405020304" pitchFamily="18" charset="0"/>
              </a:rPr>
              <a:t>s</a:t>
            </a:r>
            <a:r>
              <a:rPr lang="en-US" altLang="zh-CN" sz="1800" baseline="30000" dirty="0">
                <a:solidFill>
                  <a:schemeClr val="accent2"/>
                </a:solidFill>
                <a:latin typeface="Times New Roman" panose="02020603050405020304" pitchFamily="18" charset="0"/>
                <a:cs typeface="Times New Roman" panose="02020603050405020304" pitchFamily="18" charset="0"/>
              </a:rPr>
              <a:t>-1</a:t>
            </a:r>
            <a:r>
              <a:rPr lang="en-US" altLang="zh-CN" sz="1800" dirty="0">
                <a:solidFill>
                  <a:schemeClr val="accent2"/>
                </a:solidFill>
                <a:latin typeface="Times New Roman" panose="02020603050405020304" pitchFamily="18" charset="0"/>
                <a:cs typeface="Times New Roman" panose="02020603050405020304" pitchFamily="18" charset="0"/>
              </a:rPr>
              <a:t>)  </a:t>
            </a:r>
            <a:r>
              <a:rPr lang="en-US" altLang="zh-CN" sz="1800" dirty="0" smtClean="0">
                <a:solidFill>
                  <a:schemeClr val="accent2"/>
                </a:solidFill>
                <a:latin typeface="Times New Roman" panose="02020603050405020304" pitchFamily="18" charset="0"/>
                <a:cs typeface="Times New Roman" panose="02020603050405020304" pitchFamily="18" charset="0"/>
              </a:rPr>
              <a:t>      </a:t>
            </a:r>
            <a:r>
              <a:rPr lang="en-US" altLang="zh-CN" sz="1800" dirty="0">
                <a:solidFill>
                  <a:schemeClr val="accent2"/>
                </a:solidFill>
                <a:latin typeface="Times New Roman" panose="02020603050405020304" pitchFamily="18" charset="0"/>
                <a:cs typeface="Times New Roman" panose="02020603050405020304" pitchFamily="18" charset="0"/>
              </a:rPr>
              <a:t>FOM=1</a:t>
            </a:r>
            <a:r>
              <a:rPr lang="en-US" altLang="zh-CN" sz="1800" dirty="0">
                <a:latin typeface="Times New Roman" panose="02020603050405020304" pitchFamily="18" charset="0"/>
                <a:cs typeface="Times New Roman" panose="02020603050405020304" pitchFamily="18" charset="0"/>
              </a:rPr>
              <a:t> </a:t>
            </a:r>
          </a:p>
          <a:p>
            <a:pPr eaLnBrk="1" hangingPunct="1">
              <a:lnSpc>
                <a:spcPct val="130000"/>
              </a:lnSpc>
              <a:spcBef>
                <a:spcPct val="0"/>
              </a:spcBef>
              <a:buFontTx/>
              <a:buNone/>
            </a:pPr>
            <a:r>
              <a:rPr lang="en-US" altLang="zh-CN" sz="1800" dirty="0" smtClean="0">
                <a:solidFill>
                  <a:srgbClr val="FF0000"/>
                </a:solidFill>
                <a:latin typeface="Times New Roman" panose="02020603050405020304" pitchFamily="18" charset="0"/>
                <a:cs typeface="Times New Roman" panose="02020603050405020304" pitchFamily="18" charset="0"/>
              </a:rPr>
              <a:t>STCF @ 4.25 </a:t>
            </a:r>
            <a:r>
              <a:rPr lang="en-US" altLang="zh-CN" sz="1800" dirty="0">
                <a:solidFill>
                  <a:srgbClr val="FF0000"/>
                </a:solidFill>
                <a:latin typeface="Times New Roman" panose="02020603050405020304" pitchFamily="18" charset="0"/>
                <a:cs typeface="Times New Roman" panose="02020603050405020304" pitchFamily="18" charset="0"/>
              </a:rPr>
              <a:t>(10</a:t>
            </a:r>
            <a:r>
              <a:rPr lang="en-US" altLang="zh-CN" sz="1800" baseline="30000" dirty="0">
                <a:solidFill>
                  <a:srgbClr val="FF0000"/>
                </a:solidFill>
                <a:latin typeface="Times New Roman" panose="02020603050405020304" pitchFamily="18" charset="0"/>
                <a:cs typeface="Times New Roman" panose="02020603050405020304" pitchFamily="18" charset="0"/>
              </a:rPr>
              <a:t>35</a:t>
            </a:r>
            <a:r>
              <a:rPr lang="en-US" altLang="zh-CN" sz="1800" dirty="0">
                <a:solidFill>
                  <a:srgbClr val="FF0000"/>
                </a:solidFill>
                <a:latin typeface="Times New Roman" panose="02020603050405020304" pitchFamily="18" charset="0"/>
                <a:cs typeface="Times New Roman" panose="02020603050405020304" pitchFamily="18" charset="0"/>
              </a:rPr>
              <a:t>cm</a:t>
            </a:r>
            <a:r>
              <a:rPr lang="en-US" altLang="zh-CN" sz="1800" baseline="30000" dirty="0">
                <a:solidFill>
                  <a:srgbClr val="FF0000"/>
                </a:solidFill>
                <a:latin typeface="Times New Roman" panose="02020603050405020304" pitchFamily="18" charset="0"/>
                <a:cs typeface="Times New Roman" panose="02020603050405020304" pitchFamily="18" charset="0"/>
              </a:rPr>
              <a:t>-2</a:t>
            </a:r>
            <a:r>
              <a:rPr lang="en-US" altLang="zh-CN" sz="1800" dirty="0">
                <a:solidFill>
                  <a:srgbClr val="FF0000"/>
                </a:solidFill>
                <a:latin typeface="Times New Roman" panose="02020603050405020304" pitchFamily="18" charset="0"/>
                <a:cs typeface="Times New Roman" panose="02020603050405020304" pitchFamily="18" charset="0"/>
              </a:rPr>
              <a:t>s</a:t>
            </a:r>
            <a:r>
              <a:rPr lang="en-US" altLang="zh-CN" sz="1800" baseline="30000" dirty="0">
                <a:solidFill>
                  <a:srgbClr val="FF0000"/>
                </a:solidFill>
                <a:latin typeface="Times New Roman" panose="02020603050405020304" pitchFamily="18" charset="0"/>
                <a:cs typeface="Times New Roman" panose="02020603050405020304" pitchFamily="18" charset="0"/>
              </a:rPr>
              <a:t>-1</a:t>
            </a:r>
            <a:r>
              <a:rPr lang="en-US" altLang="zh-CN" sz="1800" dirty="0">
                <a:solidFill>
                  <a:srgbClr val="FF0000"/>
                </a:solidFill>
                <a:latin typeface="Times New Roman" panose="02020603050405020304" pitchFamily="18" charset="0"/>
                <a:cs typeface="Times New Roman" panose="02020603050405020304" pitchFamily="18" charset="0"/>
              </a:rPr>
              <a:t>)    </a:t>
            </a:r>
            <a:r>
              <a:rPr lang="en-US" altLang="zh-CN" sz="1800" dirty="0" smtClean="0">
                <a:solidFill>
                  <a:srgbClr val="FF0000"/>
                </a:solidFill>
                <a:latin typeface="Times New Roman" panose="02020603050405020304" pitchFamily="18" charset="0"/>
                <a:cs typeface="Times New Roman" panose="02020603050405020304" pitchFamily="18" charset="0"/>
              </a:rPr>
              <a:t>      </a:t>
            </a:r>
            <a:r>
              <a:rPr lang="en-US" altLang="zh-CN" sz="1800" dirty="0">
                <a:solidFill>
                  <a:srgbClr val="FF0000"/>
                </a:solidFill>
                <a:latin typeface="Times New Roman" panose="02020603050405020304" pitchFamily="18" charset="0"/>
                <a:cs typeface="Times New Roman" panose="02020603050405020304" pitchFamily="18" charset="0"/>
              </a:rPr>
              <a:t>FOM=100</a:t>
            </a:r>
          </a:p>
          <a:p>
            <a:pPr eaLnBrk="1" hangingPunct="1">
              <a:lnSpc>
                <a:spcPct val="130000"/>
              </a:lnSpc>
              <a:spcBef>
                <a:spcPct val="0"/>
              </a:spcBef>
              <a:buFontTx/>
              <a:buNone/>
            </a:pPr>
            <a:r>
              <a:rPr lang="en-US" altLang="zh-CN" sz="1800" dirty="0" err="1" smtClean="0">
                <a:latin typeface="Times New Roman" panose="02020603050405020304" pitchFamily="18" charset="0"/>
                <a:cs typeface="Times New Roman" panose="02020603050405020304" pitchFamily="18" charset="0"/>
              </a:rPr>
              <a:t>SuperKEKB</a:t>
            </a:r>
            <a:r>
              <a:rPr lang="en-US" altLang="zh-CN" sz="1800" dirty="0" smtClean="0">
                <a:latin typeface="Times New Roman" panose="02020603050405020304" pitchFamily="18" charset="0"/>
                <a:cs typeface="Times New Roman" panose="02020603050405020304" pitchFamily="18" charset="0"/>
              </a:rPr>
              <a:t> @ (8x10</a:t>
            </a:r>
            <a:r>
              <a:rPr lang="en-US" altLang="zh-CN" sz="1800" baseline="30000" dirty="0" smtClean="0">
                <a:latin typeface="Times New Roman" panose="02020603050405020304" pitchFamily="18" charset="0"/>
                <a:cs typeface="Times New Roman" panose="02020603050405020304" pitchFamily="18" charset="0"/>
              </a:rPr>
              <a:t>35</a:t>
            </a:r>
            <a:r>
              <a:rPr lang="en-US" altLang="zh-CN" sz="1800" dirty="0" smtClean="0">
                <a:latin typeface="Times New Roman" panose="02020603050405020304" pitchFamily="18" charset="0"/>
                <a:cs typeface="Times New Roman" panose="02020603050405020304" pitchFamily="18" charset="0"/>
              </a:rPr>
              <a:t>cm</a:t>
            </a:r>
            <a:r>
              <a:rPr lang="en-US" altLang="zh-CN" sz="1800" baseline="30000" dirty="0" smtClean="0">
                <a:latin typeface="Times New Roman" panose="02020603050405020304" pitchFamily="18" charset="0"/>
                <a:cs typeface="Times New Roman" panose="02020603050405020304" pitchFamily="18" charset="0"/>
              </a:rPr>
              <a:t>-2</a:t>
            </a:r>
            <a:r>
              <a:rPr lang="en-US" altLang="zh-CN" sz="1800" dirty="0" smtClean="0">
                <a:latin typeface="Times New Roman" panose="02020603050405020304" pitchFamily="18" charset="0"/>
                <a:cs typeface="Times New Roman" panose="02020603050405020304" pitchFamily="18" charset="0"/>
              </a:rPr>
              <a:t>s</a:t>
            </a:r>
            <a:r>
              <a:rPr lang="en-US" altLang="zh-CN" sz="1800" baseline="30000" dirty="0" smtClean="0">
                <a:latin typeface="Times New Roman" panose="02020603050405020304" pitchFamily="18" charset="0"/>
                <a:cs typeface="Times New Roman" panose="02020603050405020304" pitchFamily="18" charset="0"/>
              </a:rPr>
              <a:t>-1</a:t>
            </a:r>
            <a:r>
              <a:rPr lang="en-US" altLang="zh-CN" sz="1800" dirty="0" smtClean="0">
                <a:latin typeface="Times New Roman" panose="02020603050405020304" pitchFamily="18" charset="0"/>
                <a:cs typeface="Times New Roman" panose="02020603050405020304" pitchFamily="18" charset="0"/>
              </a:rPr>
              <a:t> )   FOM=52</a:t>
            </a:r>
            <a:endParaRPr lang="en-US" altLang="zh-CN" sz="18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324712" y="3161943"/>
            <a:ext cx="354161" cy="369332"/>
          </a:xfrm>
          <a:prstGeom prst="rect">
            <a:avLst/>
          </a:prstGeom>
          <a:solidFill>
            <a:schemeClr val="bg1"/>
          </a:solidFill>
        </p:spPr>
        <p:txBody>
          <a:bodyPr wrap="square" rtlCol="0">
            <a:spAutoFit/>
          </a:bodyPr>
          <a:lstStyle/>
          <a:p>
            <a:endParaRPr lang="zh-CN" altLang="en-US" dirty="0"/>
          </a:p>
        </p:txBody>
      </p:sp>
      <p:sp>
        <p:nvSpPr>
          <p:cNvPr id="3" name="文本框 2"/>
          <p:cNvSpPr txBox="1"/>
          <p:nvPr/>
        </p:nvSpPr>
        <p:spPr>
          <a:xfrm>
            <a:off x="2263699" y="4574481"/>
            <a:ext cx="3062742" cy="369332"/>
          </a:xfrm>
          <a:prstGeom prst="rect">
            <a:avLst/>
          </a:prstGeom>
          <a:noFill/>
        </p:spPr>
        <p:txBody>
          <a:bodyPr wrap="square" rtlCol="0">
            <a:spAutoFit/>
          </a:bodyPr>
          <a:lstStyle/>
          <a:p>
            <a:r>
              <a:rPr lang="en-US" altLang="zh-CN" b="1" dirty="0">
                <a:solidFill>
                  <a:srgbClr val="392BF5"/>
                </a:solidFill>
                <a:cs typeface="Times New Roman" panose="02020603050405020304" pitchFamily="18" charset="0"/>
              </a:rPr>
              <a:t>Y.  S. TSAI, PRD 51 (1995) 3172</a:t>
            </a:r>
            <a:endParaRPr lang="zh-CN" altLang="en-US" b="1" dirty="0">
              <a:solidFill>
                <a:srgbClr val="392BF5"/>
              </a:solidFill>
            </a:endParaRPr>
          </a:p>
        </p:txBody>
      </p:sp>
    </p:spTree>
    <p:extLst>
      <p:ext uri="{BB962C8B-B14F-4D97-AF65-F5344CB8AC3E}">
        <p14:creationId xmlns:p14="http://schemas.microsoft.com/office/powerpoint/2010/main" val="7895287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R and QCD Physics</a:t>
            </a:r>
            <a:endParaRPr lang="zh-CN" altLang="en-US" dirty="0"/>
          </a:p>
        </p:txBody>
      </p:sp>
      <p:sp>
        <p:nvSpPr>
          <p:cNvPr id="3" name="内容占位符 2"/>
          <p:cNvSpPr>
            <a:spLocks noGrp="1"/>
          </p:cNvSpPr>
          <p:nvPr>
            <p:ph idx="1"/>
          </p:nvPr>
        </p:nvSpPr>
        <p:spPr>
          <a:xfrm>
            <a:off x="739140" y="924858"/>
            <a:ext cx="7665720" cy="5431492"/>
          </a:xfrm>
        </p:spPr>
        <p:txBody>
          <a:bodyPr>
            <a:normAutofit/>
          </a:bodyPr>
          <a:lstStyle/>
          <a:p>
            <a:pPr>
              <a:lnSpc>
                <a:spcPts val="2200"/>
              </a:lnSpc>
              <a:buFont typeface="Wingdings" panose="05000000000000000000" pitchFamily="2" charset="2"/>
              <a:buChar char="p"/>
            </a:pP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Detailed study of exclusive processes 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(2-10)h, h=,K,, p….</a:t>
            </a:r>
            <a:r>
              <a:rPr lang="zh-CN" altLang="en-US"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Scan between 2-7GeV and ISR  s2GeV</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Meson Spectroscopy</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Intermediate dynamics</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Search for exotic states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sym typeface="Symbol"/>
              </a:rPr>
              <a:t>tetraquarks</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 hybrids, </a:t>
            </a:r>
            <a:r>
              <a:rPr lang="en-US" altLang="zh-CN" sz="1600" b="0" dirty="0" err="1" smtClean="0">
                <a:latin typeface="华文楷体" panose="02010600040101010101" pitchFamily="2" charset="-122"/>
                <a:ea typeface="华文楷体" panose="02010600040101010101" pitchFamily="2" charset="-122"/>
                <a:cs typeface="Times New Roman" panose="02020603050405020304" pitchFamily="18" charset="0"/>
                <a:sym typeface="Symbol"/>
              </a:rPr>
              <a:t>glueballs</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Form factors</a:t>
            </a:r>
          </a:p>
          <a:p>
            <a:pPr>
              <a:lnSpc>
                <a:spcPts val="2200"/>
              </a:lnSpc>
              <a:buFont typeface="Wingdings" panose="05000000000000000000" pitchFamily="2" charset="2"/>
              <a:buChar char="p"/>
            </a:pP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High precision determination of R=(</a:t>
            </a: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hadrons)(</a:t>
            </a: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at low energies and fundamental quantities</a:t>
            </a:r>
          </a:p>
          <a:p>
            <a:pPr marL="450000" indent="-198000">
              <a:lnSpc>
                <a:spcPts val="2200"/>
              </a:lnSpc>
              <a:buFont typeface="Symbol" panose="05050102010706020507" pitchFamily="18" charset="2"/>
              <a:buChar char="-"/>
            </a:pP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sym typeface="Symbol"/>
              </a:rPr>
              <a:t>(g</a:t>
            </a:r>
            <a:r>
              <a:rPr lang="en-US" altLang="zh-CN" sz="1600" b="0" baseline="-25000" dirty="0">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sym typeface="Symbol"/>
              </a:rPr>
              <a:t>-2)/2, 92% from  2GeV, 7% from 2-5GeV</a:t>
            </a:r>
          </a:p>
          <a:p>
            <a:pPr marL="450000" indent="-198000">
              <a:lnSpc>
                <a:spcPts val="2200"/>
              </a:lnSpc>
              <a:buFont typeface="Symbol" panose="05050102010706020507" pitchFamily="18" charset="2"/>
              <a:buChar char="-"/>
            </a:pP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1600" b="0" dirty="0" err="1">
                <a:latin typeface="华文楷体" panose="02010600040101010101" pitchFamily="2" charset="-122"/>
                <a:ea typeface="华文楷体" panose="02010600040101010101" pitchFamily="2" charset="-122"/>
                <a:cs typeface="Times New Roman" panose="02020603050405020304" pitchFamily="18" charset="0"/>
                <a:sym typeface="Symbol"/>
              </a:rPr>
              <a:t>M</a:t>
            </a:r>
            <a:r>
              <a:rPr lang="en-US" altLang="zh-CN" sz="1600" b="0" baseline="-25000" dirty="0" err="1">
                <a:latin typeface="华文楷体" panose="02010600040101010101" pitchFamily="2" charset="-122"/>
                <a:ea typeface="华文楷体" panose="02010600040101010101" pitchFamily="2" charset="-122"/>
                <a:cs typeface="Times New Roman" panose="02020603050405020304" pitchFamily="18" charset="0"/>
                <a:sym typeface="Symbol"/>
              </a:rPr>
              <a:t>z</a:t>
            </a:r>
            <a:r>
              <a:rPr lang="en-US" altLang="zh-CN" sz="1600" b="0" dirty="0">
                <a:latin typeface="华文楷体" panose="02010600040101010101" pitchFamily="2" charset="-122"/>
                <a:ea typeface="华文楷体" panose="02010600040101010101" pitchFamily="2" charset="-122"/>
                <a:cs typeface="Times New Roman" panose="02020603050405020304" pitchFamily="18" charset="0"/>
                <a:sym typeface="Symbol"/>
              </a:rPr>
              <a:t>), 19.0% from  2GeV, 18.1% from </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2-5GeV</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QCD parameters (charm quark masses)</a:t>
            </a:r>
          </a:p>
          <a:p>
            <a:pPr>
              <a:lnSpc>
                <a:spcPts val="2200"/>
              </a:lnSpc>
              <a:buFont typeface="Wingdings" panose="05000000000000000000" pitchFamily="2" charset="2"/>
              <a:buChar char="p"/>
            </a:pP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Inclusive cross  section </a:t>
            </a: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rPr>
              <a:t>e</a:t>
            </a:r>
            <a:r>
              <a:rPr lang="en-US" altLang="zh-CN" sz="2000" baseline="30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 e</a:t>
            </a:r>
            <a:r>
              <a:rPr lang="en-US" altLang="zh-CN" sz="2000" baseline="30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a:t>
            </a:r>
            <a:r>
              <a:rPr lang="en-US" altLang="zh-CN" sz="2000" dirty="0" smtClean="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rPr>
              <a:t>h + X</a:t>
            </a:r>
            <a:endParaRPr lang="en-US" altLang="zh-CN" sz="2000" dirty="0">
              <a:solidFill>
                <a:srgbClr val="0036FA"/>
              </a:solidFill>
              <a:latin typeface="华文楷体" panose="02010600040101010101" pitchFamily="2" charset="-122"/>
              <a:ea typeface="华文楷体" panose="02010600040101010101" pitchFamily="2" charset="-122"/>
              <a:cs typeface="Times New Roman" panose="02020603050405020304" pitchFamily="18" charset="0"/>
              <a:sym typeface="Symbol"/>
            </a:endParaRP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QCD parameters (</a:t>
            </a:r>
            <a:r>
              <a:rPr lang="en-US" altLang="zh-CN" sz="1600" b="0" baseline="-25000" dirty="0" smtClean="0">
                <a:latin typeface="华文楷体" panose="02010600040101010101" pitchFamily="2" charset="-122"/>
                <a:ea typeface="华文楷体" panose="02010600040101010101" pitchFamily="2" charset="-122"/>
                <a:cs typeface="Times New Roman" panose="02020603050405020304" pitchFamily="18" charset="0"/>
                <a:sym typeface="Symbol"/>
              </a:rPr>
              <a:t>s</a:t>
            </a: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 quark and gluon condensates)</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Fragmentation functions</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Spin alignment of vector</a:t>
            </a:r>
          </a:p>
          <a:p>
            <a:pPr marL="450000" indent="-198000">
              <a:lnSpc>
                <a:spcPts val="2200"/>
              </a:lnSpc>
              <a:buFont typeface="Symbol" panose="05050102010706020507" pitchFamily="18" charset="2"/>
              <a:buChar char="-"/>
            </a:pPr>
            <a:r>
              <a:rPr lang="en-US" altLang="zh-CN" sz="1600" b="0" dirty="0" smtClean="0">
                <a:latin typeface="华文楷体" panose="02010600040101010101" pitchFamily="2" charset="-122"/>
                <a:ea typeface="华文楷体" panose="02010600040101010101" pitchFamily="2" charset="-122"/>
                <a:cs typeface="Times New Roman" panose="02020603050405020304" pitchFamily="18" charset="0"/>
                <a:sym typeface="Symbol"/>
              </a:rPr>
              <a:t>MLLA/LPHP prediction</a:t>
            </a:r>
          </a:p>
        </p:txBody>
      </p:sp>
      <p:sp>
        <p:nvSpPr>
          <p:cNvPr id="4" name="日期占位符 3"/>
          <p:cNvSpPr>
            <a:spLocks noGrp="1"/>
          </p:cNvSpPr>
          <p:nvPr>
            <p:ph type="dt" sz="half" idx="10"/>
          </p:nvPr>
        </p:nvSpPr>
        <p:spPr/>
        <p:txBody>
          <a:bodyPr/>
          <a:lstStyle/>
          <a:p>
            <a:fld id="{49B569A8-5AB8-48EE-8E10-2B7598106EC5}"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z="1200" smtClean="0"/>
              <a:t>第五届</a:t>
            </a:r>
            <a:r>
              <a:rPr lang="en-US" altLang="zh-CN" sz="1200" smtClean="0"/>
              <a:t>XYZ</a:t>
            </a:r>
            <a:r>
              <a:rPr lang="zh-CN" altLang="en-US" sz="1200" smtClean="0"/>
              <a:t>粒子学术研讨会</a:t>
            </a:r>
            <a:endParaRPr lang="en-US" sz="1200" dirty="0"/>
          </a:p>
        </p:txBody>
      </p:sp>
      <p:sp>
        <p:nvSpPr>
          <p:cNvPr id="6" name="灯片编号占位符 5"/>
          <p:cNvSpPr>
            <a:spLocks noGrp="1"/>
          </p:cNvSpPr>
          <p:nvPr>
            <p:ph type="sldNum" sz="quarter" idx="12"/>
          </p:nvPr>
        </p:nvSpPr>
        <p:spPr/>
        <p:txBody>
          <a:bodyPr/>
          <a:lstStyle/>
          <a:p>
            <a:fld id="{C973300C-797F-D148-A78D-320196FBAF04}" type="slidenum">
              <a:rPr lang="en-US" smtClean="0"/>
              <a:pPr/>
              <a:t>34</a:t>
            </a:fld>
            <a:endParaRPr lang="en-US" dirty="0"/>
          </a:p>
        </p:txBody>
      </p:sp>
    </p:spTree>
    <p:extLst>
      <p:ext uri="{BB962C8B-B14F-4D97-AF65-F5344CB8AC3E}">
        <p14:creationId xmlns:p14="http://schemas.microsoft.com/office/powerpoint/2010/main" val="8688509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dirty="0">
                <a:solidFill>
                  <a:srgbClr val="FF0000"/>
                </a:solidFill>
                <a:latin typeface="Times New Roman" panose="02020603050405020304" pitchFamily="18" charset="0"/>
                <a:ea typeface="隶书" pitchFamily="49" charset="-122"/>
                <a:cs typeface="Times New Roman" panose="02020603050405020304" pitchFamily="18" charset="0"/>
                <a:sym typeface="Symbol" pitchFamily="18" charset="2"/>
              </a:rPr>
              <a:t>N</a:t>
            </a:r>
            <a:r>
              <a:rPr lang="en-US" altLang="zh-CN" sz="2800" dirty="0">
                <a:latin typeface="Times New Roman" panose="02020603050405020304" pitchFamily="18" charset="0"/>
                <a:ea typeface="隶书" pitchFamily="49" charset="-122"/>
                <a:cs typeface="Times New Roman" panose="02020603050405020304" pitchFamily="18" charset="0"/>
                <a:sym typeface="Symbol" pitchFamily="18" charset="2"/>
              </a:rPr>
              <a:t>ucleon </a:t>
            </a:r>
            <a:r>
              <a:rPr lang="en-US" altLang="zh-CN" sz="2800" dirty="0">
                <a:solidFill>
                  <a:srgbClr val="FF0000"/>
                </a:solidFill>
                <a:latin typeface="Times New Roman" panose="02020603050405020304" pitchFamily="18" charset="0"/>
                <a:ea typeface="隶书" pitchFamily="49" charset="-122"/>
                <a:cs typeface="Times New Roman" panose="02020603050405020304" pitchFamily="18" charset="0"/>
                <a:sym typeface="Symbol" pitchFamily="18" charset="2"/>
              </a:rPr>
              <a:t>E</a:t>
            </a:r>
            <a:r>
              <a:rPr lang="en-US" altLang="zh-CN" sz="2800" dirty="0">
                <a:latin typeface="Times New Roman" panose="02020603050405020304" pitchFamily="18" charset="0"/>
                <a:ea typeface="隶书" pitchFamily="49" charset="-122"/>
                <a:cs typeface="Times New Roman" panose="02020603050405020304" pitchFamily="18" charset="0"/>
                <a:sym typeface="Symbol" pitchFamily="18" charset="2"/>
              </a:rPr>
              <a:t>lectromagnetic </a:t>
            </a:r>
            <a:r>
              <a:rPr lang="en-US" altLang="zh-CN" sz="2800" dirty="0" smtClean="0">
                <a:solidFill>
                  <a:srgbClr val="FF0000"/>
                </a:solidFill>
                <a:latin typeface="Times New Roman" panose="02020603050405020304" pitchFamily="18" charset="0"/>
                <a:ea typeface="隶书" pitchFamily="49" charset="-122"/>
                <a:cs typeface="Times New Roman" panose="02020603050405020304" pitchFamily="18" charset="0"/>
                <a:sym typeface="Symbol" pitchFamily="18" charset="2"/>
              </a:rPr>
              <a:t>F</a:t>
            </a:r>
            <a:r>
              <a:rPr lang="en-US" altLang="zh-CN" sz="2800" dirty="0" smtClean="0">
                <a:latin typeface="Times New Roman" panose="02020603050405020304" pitchFamily="18" charset="0"/>
                <a:ea typeface="隶书" pitchFamily="49" charset="-122"/>
                <a:cs typeface="Times New Roman" panose="02020603050405020304" pitchFamily="18" charset="0"/>
                <a:sym typeface="Symbol" pitchFamily="18" charset="2"/>
              </a:rPr>
              <a:t>orm </a:t>
            </a:r>
            <a:r>
              <a:rPr lang="en-US" altLang="zh-CN" sz="2800" dirty="0" smtClean="0">
                <a:solidFill>
                  <a:srgbClr val="FF0000"/>
                </a:solidFill>
                <a:latin typeface="Times New Roman" panose="02020603050405020304" pitchFamily="18" charset="0"/>
                <a:ea typeface="隶书" pitchFamily="49" charset="-122"/>
                <a:cs typeface="Times New Roman" panose="02020603050405020304" pitchFamily="18" charset="0"/>
                <a:sym typeface="Symbol" pitchFamily="18" charset="2"/>
              </a:rPr>
              <a:t>F</a:t>
            </a:r>
            <a:r>
              <a:rPr lang="en-US" altLang="zh-CN" sz="2800" dirty="0" smtClean="0">
                <a:latin typeface="Times New Roman" panose="02020603050405020304" pitchFamily="18" charset="0"/>
                <a:ea typeface="隶书" pitchFamily="49" charset="-122"/>
                <a:cs typeface="Times New Roman" panose="02020603050405020304" pitchFamily="18" charset="0"/>
                <a:sym typeface="Symbol" pitchFamily="18" charset="2"/>
              </a:rPr>
              <a:t>actors (</a:t>
            </a:r>
            <a:r>
              <a:rPr lang="en-US" altLang="zh-CN" sz="2800" dirty="0" smtClean="0">
                <a:solidFill>
                  <a:srgbClr val="FF0000"/>
                </a:solidFill>
                <a:latin typeface="Times New Roman" panose="02020603050405020304" pitchFamily="18" charset="0"/>
                <a:ea typeface="隶书" pitchFamily="49" charset="-122"/>
                <a:cs typeface="Times New Roman" panose="02020603050405020304" pitchFamily="18" charset="0"/>
                <a:sym typeface="Symbol" pitchFamily="18" charset="2"/>
              </a:rPr>
              <a:t>NEFFs</a:t>
            </a:r>
            <a:r>
              <a:rPr lang="en-US" altLang="zh-CN" sz="2800" dirty="0">
                <a:latin typeface="Times New Roman" panose="02020603050405020304" pitchFamily="18" charset="0"/>
                <a:ea typeface="隶书" pitchFamily="49" charset="-122"/>
                <a:cs typeface="Times New Roman" panose="02020603050405020304" pitchFamily="18" charset="0"/>
                <a:sym typeface="Symbol" pitchFamily="18" charset="2"/>
              </a:rPr>
              <a:t>) </a:t>
            </a:r>
            <a:endParaRPr lang="zh-CN" altLang="en-US" sz="2800"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199" y="6356350"/>
            <a:ext cx="3127829" cy="365125"/>
          </a:xfrm>
        </p:spPr>
        <p:txBody>
          <a:bodyPr/>
          <a:lstStyle/>
          <a:p>
            <a:fld id="{0830C578-ABD8-4125-898C-785E7236FA4C}"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35</a:t>
            </a:fld>
            <a:endParaRPr lang="en-US" dirty="0"/>
          </a:p>
        </p:txBody>
      </p:sp>
      <p:sp>
        <p:nvSpPr>
          <p:cNvPr id="13" name="AutoShape 11"/>
          <p:cNvSpPr>
            <a:spLocks noChangeArrowheads="1"/>
          </p:cNvSpPr>
          <p:nvPr/>
        </p:nvSpPr>
        <p:spPr bwMode="auto">
          <a:xfrm>
            <a:off x="1967400" y="3299170"/>
            <a:ext cx="2612160" cy="489651"/>
          </a:xfrm>
          <a:prstGeom prst="roundRect">
            <a:avLst>
              <a:gd name="adj" fmla="val 292"/>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ltLang="en-US"/>
          </a:p>
        </p:txBody>
      </p:sp>
      <p:sp>
        <p:nvSpPr>
          <p:cNvPr id="18" name="Rectangle 17"/>
          <p:cNvSpPr/>
          <p:nvPr/>
        </p:nvSpPr>
        <p:spPr>
          <a:xfrm>
            <a:off x="144422" y="870757"/>
            <a:ext cx="8999578"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dirty="0" smtClean="0">
                <a:latin typeface="Times New Roman" panose="02020603050405020304" pitchFamily="18" charset="0"/>
              </a:rPr>
              <a:t>Spatial </a:t>
            </a:r>
            <a:r>
              <a:rPr lang="en-US" sz="2200" b="1" dirty="0">
                <a:latin typeface="Times New Roman" panose="02020603050405020304" pitchFamily="18" charset="0"/>
              </a:rPr>
              <a:t>distributions of </a:t>
            </a:r>
            <a:r>
              <a:rPr lang="en-US" sz="2200" b="1" dirty="0">
                <a:solidFill>
                  <a:srgbClr val="FF0000"/>
                </a:solidFill>
                <a:latin typeface="Times New Roman" panose="02020603050405020304" pitchFamily="18" charset="0"/>
              </a:rPr>
              <a:t>electric charge and current </a:t>
            </a:r>
            <a:r>
              <a:rPr lang="en-US" sz="2200" b="1" dirty="0">
                <a:latin typeface="Times New Roman" panose="02020603050405020304" pitchFamily="18" charset="0"/>
              </a:rPr>
              <a:t>inside the </a:t>
            </a:r>
            <a:r>
              <a:rPr lang="en-US" sz="2200" b="1" dirty="0" smtClean="0">
                <a:latin typeface="Times New Roman" panose="02020603050405020304" pitchFamily="18" charset="0"/>
              </a:rPr>
              <a:t>nucleon </a:t>
            </a:r>
            <a:endParaRPr lang="en-US" sz="2200" b="1" dirty="0">
              <a:latin typeface="Times New Roman" panose="02020603050405020304" pitchFamily="18" charset="0"/>
            </a:endParaRPr>
          </a:p>
        </p:txBody>
      </p:sp>
      <p:grpSp>
        <p:nvGrpSpPr>
          <p:cNvPr id="3" name="组合 2"/>
          <p:cNvGrpSpPr/>
          <p:nvPr/>
        </p:nvGrpSpPr>
        <p:grpSpPr>
          <a:xfrm>
            <a:off x="457199" y="1261081"/>
            <a:ext cx="8282711" cy="2339618"/>
            <a:chOff x="816559" y="1261081"/>
            <a:chExt cx="7923351" cy="2339618"/>
          </a:xfrm>
        </p:grpSpPr>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828" y="1556024"/>
              <a:ext cx="1795680" cy="2044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9240" y="1823015"/>
              <a:ext cx="2481120" cy="147615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Text Box 7"/>
            <p:cNvSpPr txBox="1">
              <a:spLocks noChangeArrowheads="1"/>
            </p:cNvSpPr>
            <p:nvPr/>
          </p:nvSpPr>
          <p:spPr bwMode="auto">
            <a:xfrm>
              <a:off x="816559" y="2221850"/>
              <a:ext cx="1480320" cy="6709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188" rIns="81639" bIns="4082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a:buClrTx/>
                <a:buFontTx/>
                <a:buNone/>
              </a:pPr>
              <a:r>
                <a:rPr lang="de-DE" altLang="en-US" b="1" dirty="0">
                  <a:solidFill>
                    <a:srgbClr val="FF0000"/>
                  </a:solidFill>
                  <a:latin typeface="Times New Roman" panose="02020603050405020304" pitchFamily="18" charset="0"/>
                  <a:cs typeface="Times New Roman" panose="02020603050405020304" pitchFamily="18" charset="0"/>
                </a:rPr>
                <a:t>Space-like:</a:t>
              </a:r>
            </a:p>
            <a:p>
              <a:pPr algn="ctr" eaLnBrk="1">
                <a:buClrTx/>
                <a:buFontTx/>
                <a:buNone/>
              </a:pPr>
              <a:r>
                <a:rPr lang="de-DE" altLang="en-US" b="1" dirty="0">
                  <a:solidFill>
                    <a:srgbClr val="FF0000"/>
                  </a:solidFill>
                  <a:latin typeface="Times New Roman" panose="02020603050405020304" pitchFamily="18" charset="0"/>
                  <a:cs typeface="Times New Roman" panose="02020603050405020304" pitchFamily="18" charset="0"/>
                </a:rPr>
                <a:t>FF real</a:t>
              </a:r>
            </a:p>
          </p:txBody>
        </p:sp>
        <p:pic>
          <p:nvPicPr>
            <p:cNvPr id="1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1189" y="1261081"/>
              <a:ext cx="1306080" cy="32691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7502" y="1281978"/>
              <a:ext cx="1729498" cy="3528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Text Box 14"/>
            <p:cNvSpPr txBox="1">
              <a:spLocks noChangeArrowheads="1"/>
            </p:cNvSpPr>
            <p:nvPr/>
          </p:nvSpPr>
          <p:spPr bwMode="auto">
            <a:xfrm>
              <a:off x="6643079" y="1277110"/>
              <a:ext cx="878400" cy="3269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188" rIns="81639" bIns="4082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a:buClrTx/>
                <a:buFontTx/>
                <a:buNone/>
              </a:pPr>
              <a:r>
                <a:rPr lang="de-DE" altLang="en-US" b="1" dirty="0">
                  <a:solidFill>
                    <a:srgbClr val="000000"/>
                  </a:solidFill>
                  <a:cs typeface="Arial" charset="0"/>
                </a:rPr>
                <a:t>, Λ Λ</a:t>
              </a:r>
            </a:p>
          </p:txBody>
        </p:sp>
        <p:sp>
          <p:nvSpPr>
            <p:cNvPr id="17" name="Line 15"/>
            <p:cNvSpPr>
              <a:spLocks noChangeShapeType="1"/>
            </p:cNvSpPr>
            <p:nvPr/>
          </p:nvSpPr>
          <p:spPr bwMode="auto">
            <a:xfrm>
              <a:off x="7000919" y="1312652"/>
              <a:ext cx="162720" cy="1440"/>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19" name="Text Box 8"/>
            <p:cNvSpPr txBox="1">
              <a:spLocks noChangeArrowheads="1"/>
            </p:cNvSpPr>
            <p:nvPr/>
          </p:nvSpPr>
          <p:spPr bwMode="auto">
            <a:xfrm>
              <a:off x="7260360" y="2147041"/>
              <a:ext cx="1479550"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188" rIns="81639" bIns="40820"/>
            <a:lstStyle>
              <a:lvl1pPr eaLnBrk="0" hangingPunct="0">
                <a:spcBef>
                  <a:spcPct val="20000"/>
                </a:spcBef>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Calibri" pitchFamily="34" charset="0"/>
                  <a:ea typeface="宋体" pitchFamily="2" charset="-122"/>
                </a:defRPr>
              </a:lvl1pPr>
              <a:lvl2pPr marL="742950" indent="-285750" eaLnBrk="0" hangingPunct="0">
                <a:spcBef>
                  <a:spcPct val="20000"/>
                </a:spcBef>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itchFamily="34" charset="0"/>
                  <a:ea typeface="宋体" pitchFamily="2" charset="-122"/>
                </a:defRPr>
              </a:lvl2pPr>
              <a:lvl3pPr marL="1143000" indent="-228600" eaLnBrk="0" hangingPunct="0">
                <a:spcBef>
                  <a:spcPct val="20000"/>
                </a:spcBef>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itchFamily="34" charset="0"/>
                  <a:ea typeface="宋体" pitchFamily="2" charset="-122"/>
                </a:defRPr>
              </a:lvl3pPr>
              <a:lvl4pPr marL="1600200" indent="-228600" eaLnBrk="0" hangingPunct="0">
                <a:spcBef>
                  <a:spcPct val="20000"/>
                </a:spcBef>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ea typeface="宋体" pitchFamily="2" charset="-122"/>
                </a:defRPr>
              </a:lvl4pPr>
              <a:lvl5pPr marL="2057400" indent="-228600" eaLnBrk="0" hangingPunct="0">
                <a:spcBef>
                  <a:spcPct val="20000"/>
                </a:spcBef>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ea typeface="宋体" pitchFamily="2" charset="-122"/>
                </a:defRPr>
              </a:lvl9pPr>
            </a:lstStyle>
            <a:p>
              <a:pPr algn="ctr" eaLnBrk="1" hangingPunct="1">
                <a:spcBef>
                  <a:spcPct val="0"/>
                </a:spcBef>
                <a:buFontTx/>
                <a:buNone/>
              </a:pPr>
              <a:r>
                <a:rPr lang="de-DE" altLang="en-US" sz="1800" b="1" dirty="0">
                  <a:solidFill>
                    <a:srgbClr val="FF0000"/>
                  </a:solidFill>
                  <a:latin typeface="Times New Roman" panose="02020603050405020304" pitchFamily="18" charset="0"/>
                  <a:cs typeface="Times New Roman" panose="02020603050405020304" pitchFamily="18" charset="0"/>
                </a:rPr>
                <a:t>Time-like:</a:t>
              </a:r>
            </a:p>
            <a:p>
              <a:pPr algn="ctr" eaLnBrk="1" hangingPunct="1">
                <a:spcBef>
                  <a:spcPct val="0"/>
                </a:spcBef>
                <a:buFontTx/>
                <a:buNone/>
              </a:pPr>
              <a:r>
                <a:rPr lang="de-DE" altLang="en-US" sz="1800" b="1" dirty="0">
                  <a:solidFill>
                    <a:srgbClr val="FF0000"/>
                  </a:solidFill>
                  <a:latin typeface="Times New Roman" panose="02020603050405020304" pitchFamily="18" charset="0"/>
                  <a:cs typeface="Times New Roman" panose="02020603050405020304" pitchFamily="18" charset="0"/>
                </a:rPr>
                <a:t>FF complex</a:t>
              </a:r>
            </a:p>
          </p:txBody>
        </p:sp>
      </p:grpSp>
      <p:grpSp>
        <p:nvGrpSpPr>
          <p:cNvPr id="21" name="Group 3"/>
          <p:cNvGrpSpPr/>
          <p:nvPr/>
        </p:nvGrpSpPr>
        <p:grpSpPr>
          <a:xfrm>
            <a:off x="1230928" y="4186690"/>
            <a:ext cx="2824872" cy="2091440"/>
            <a:chOff x="527298" y="1887066"/>
            <a:chExt cx="4476750" cy="3486150"/>
          </a:xfrm>
        </p:grpSpPr>
        <p:pic>
          <p:nvPicPr>
            <p:cNvPr id="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298" y="1887066"/>
              <a:ext cx="4476750"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
            <p:cNvSpPr txBox="1"/>
            <p:nvPr/>
          </p:nvSpPr>
          <p:spPr>
            <a:xfrm>
              <a:off x="1277921" y="2031325"/>
              <a:ext cx="969221" cy="506735"/>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000" b="1" dirty="0" err="1" smtClean="0">
                  <a:solidFill>
                    <a:srgbClr val="FF0000"/>
                  </a:solidFill>
                </a:rPr>
                <a:t>JLab</a:t>
              </a:r>
              <a:endParaRPr lang="en-US" sz="1000" b="1" dirty="0">
                <a:solidFill>
                  <a:srgbClr val="FF0000"/>
                </a:solidFill>
              </a:endParaRPr>
            </a:p>
          </p:txBody>
        </p:sp>
      </p:grpSp>
      <p:grpSp>
        <p:nvGrpSpPr>
          <p:cNvPr id="24" name="Group 4"/>
          <p:cNvGrpSpPr/>
          <p:nvPr/>
        </p:nvGrpSpPr>
        <p:grpSpPr>
          <a:xfrm>
            <a:off x="4669525" y="4198716"/>
            <a:ext cx="2453811" cy="2086958"/>
            <a:chOff x="4916363" y="2060848"/>
            <a:chExt cx="4048125" cy="3333750"/>
          </a:xfrm>
        </p:grpSpPr>
        <p:pic>
          <p:nvPicPr>
            <p:cNvPr id="2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6363" y="2060848"/>
              <a:ext cx="4048125"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1"/>
            <p:cNvSpPr txBox="1"/>
            <p:nvPr/>
          </p:nvSpPr>
          <p:spPr>
            <a:xfrm>
              <a:off x="5220072" y="3306756"/>
              <a:ext cx="911713" cy="307777"/>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CN" sz="1400" b="1" dirty="0" err="1" smtClean="0">
                  <a:solidFill>
                    <a:srgbClr val="FF0000"/>
                  </a:solidFill>
                </a:rPr>
                <a:t>JLab</a:t>
              </a:r>
              <a:endParaRPr lang="en-US" sz="1400" b="1" dirty="0">
                <a:solidFill>
                  <a:srgbClr val="FF0000"/>
                </a:solidFill>
              </a:endParaRPr>
            </a:p>
          </p:txBody>
        </p:sp>
      </p:grpSp>
      <p:sp>
        <p:nvSpPr>
          <p:cNvPr id="7" name="文本框 6"/>
          <p:cNvSpPr txBox="1"/>
          <p:nvPr/>
        </p:nvSpPr>
        <p:spPr>
          <a:xfrm>
            <a:off x="7173328" y="4723175"/>
            <a:ext cx="1786357" cy="860235"/>
          </a:xfrm>
          <a:prstGeom prst="rect">
            <a:avLst/>
          </a:prstGeom>
          <a:noFill/>
        </p:spPr>
        <p:txBody>
          <a:bodyPr wrap="square" rtlCol="0">
            <a:spAutoFit/>
          </a:bodyPr>
          <a:lstStyle/>
          <a:p>
            <a:pPr algn="ctr">
              <a:lnSpc>
                <a:spcPct val="130000"/>
              </a:lnSpc>
            </a:pPr>
            <a:r>
              <a:rPr lang="en-US" altLang="zh-CN" sz="2000" b="1" dirty="0" smtClean="0">
                <a:solidFill>
                  <a:srgbClr val="FF0000"/>
                </a:solidFill>
              </a:rPr>
              <a:t>Space-Like FF</a:t>
            </a:r>
          </a:p>
          <a:p>
            <a:pPr algn="ctr">
              <a:lnSpc>
                <a:spcPct val="130000"/>
              </a:lnSpc>
            </a:pPr>
            <a:r>
              <a:rPr lang="en-US" altLang="zh-CN" sz="2000" b="1" dirty="0" smtClean="0">
                <a:solidFill>
                  <a:srgbClr val="FF0000"/>
                </a:solidFill>
              </a:rPr>
              <a:t>1% Precision</a:t>
            </a:r>
            <a:endParaRPr lang="zh-CN" altLang="en-US" sz="2000" b="1" dirty="0">
              <a:solidFill>
                <a:srgbClr val="FF0000"/>
              </a:solidFill>
            </a:endParaRPr>
          </a:p>
        </p:txBody>
      </p:sp>
      <p:sp>
        <p:nvSpPr>
          <p:cNvPr id="27" name="文本框 26"/>
          <p:cNvSpPr txBox="1"/>
          <p:nvPr/>
        </p:nvSpPr>
        <p:spPr>
          <a:xfrm>
            <a:off x="1704578" y="3515177"/>
            <a:ext cx="1974350" cy="369332"/>
          </a:xfrm>
          <a:prstGeom prst="rect">
            <a:avLst/>
          </a:prstGeom>
          <a:solidFill>
            <a:schemeClr val="bg1"/>
          </a:solidFill>
        </p:spPr>
        <p:txBody>
          <a:bodyPr wrap="square" rtlCol="0">
            <a:spAutoFit/>
          </a:bodyPr>
          <a:lstStyle/>
          <a:p>
            <a:endParaRPr lang="zh-CN" altLang="en-US" dirty="0"/>
          </a:p>
        </p:txBody>
      </p:sp>
      <p:sp>
        <p:nvSpPr>
          <p:cNvPr id="20" name="Rectangle 3"/>
          <p:cNvSpPr/>
          <p:nvPr/>
        </p:nvSpPr>
        <p:spPr>
          <a:xfrm>
            <a:off x="1" y="3641223"/>
            <a:ext cx="9144000"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200" b="1" dirty="0">
                <a:solidFill>
                  <a:srgbClr val="FF0000"/>
                </a:solidFill>
                <a:latin typeface="Times New Roman" panose="02020603050405020304" pitchFamily="18" charset="0"/>
                <a:cs typeface="Times New Roman" panose="02020603050405020304" pitchFamily="18" charset="0"/>
              </a:rPr>
              <a:t>Complete</a:t>
            </a:r>
            <a:r>
              <a:rPr lang="en-GB" sz="2200" b="1" dirty="0">
                <a:solidFill>
                  <a:srgbClr val="0036FA"/>
                </a:solidFill>
                <a:latin typeface="Times New Roman" panose="02020603050405020304" pitchFamily="18" charset="0"/>
                <a:cs typeface="Times New Roman" panose="02020603050405020304" pitchFamily="18" charset="0"/>
              </a:rPr>
              <a:t> </a:t>
            </a:r>
            <a:r>
              <a:rPr lang="en-GB" sz="2200" b="1" dirty="0" smtClean="0">
                <a:solidFill>
                  <a:srgbClr val="0036FA"/>
                </a:solidFill>
                <a:latin typeface="Times New Roman" panose="02020603050405020304" pitchFamily="18" charset="0"/>
                <a:cs typeface="Times New Roman" panose="02020603050405020304" pitchFamily="18" charset="0"/>
              </a:rPr>
              <a:t>picture of </a:t>
            </a:r>
            <a:r>
              <a:rPr lang="en-GB" altLang="zh-CN" sz="2200" b="1" dirty="0" smtClean="0">
                <a:solidFill>
                  <a:srgbClr val="0036FA"/>
                </a:solidFill>
                <a:latin typeface="Times New Roman" panose="02020603050405020304" pitchFamily="18" charset="0"/>
                <a:cs typeface="Times New Roman" panose="02020603050405020304" pitchFamily="18" charset="0"/>
              </a:rPr>
              <a:t>nucleon </a:t>
            </a:r>
            <a:r>
              <a:rPr lang="en-GB" altLang="zh-CN" sz="2200" b="1" dirty="0">
                <a:solidFill>
                  <a:srgbClr val="0036FA"/>
                </a:solidFill>
                <a:latin typeface="Times New Roman" panose="02020603050405020304" pitchFamily="18" charset="0"/>
                <a:cs typeface="Times New Roman" panose="02020603050405020304" pitchFamily="18" charset="0"/>
              </a:rPr>
              <a:t>structure requires space-like and time-like FF </a:t>
            </a:r>
            <a:endParaRPr lang="en-GB" sz="2200" b="1" dirty="0">
              <a:solidFill>
                <a:srgbClr val="0036F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4584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8480" y="50539"/>
            <a:ext cx="7543975" cy="714850"/>
          </a:xfrm>
        </p:spPr>
        <p:txBody>
          <a:bodyPr>
            <a:normAutofit fontScale="90000"/>
          </a:bodyPr>
          <a:lstStyle/>
          <a:p>
            <a:r>
              <a:rPr lang="en-US" altLang="zh-CN" sz="3600" dirty="0" smtClean="0">
                <a:latin typeface="Times New Roman" panose="02020603050405020304" pitchFamily="18" charset="0"/>
                <a:cs typeface="Times New Roman" panose="02020603050405020304" pitchFamily="18" charset="0"/>
              </a:rPr>
              <a:t>Proton FF (</a:t>
            </a:r>
            <a:r>
              <a:rPr lang="en-US" altLang="zh-CN" sz="3600" dirty="0" smtClean="0">
                <a:latin typeface="Times New Roman" panose="02020603050405020304" pitchFamily="18" charset="0"/>
                <a:cs typeface="Times New Roman" panose="02020603050405020304" pitchFamily="18" charset="0"/>
                <a:sym typeface="Symbol" panose="05050102010706020507" pitchFamily="18" charset="2"/>
              </a:rPr>
              <a:t>s=2.23GeV</a:t>
            </a:r>
            <a:r>
              <a:rPr lang="en-US" altLang="zh-CN" sz="3600" dirty="0" smtClean="0">
                <a:latin typeface="Times New Roman" panose="02020603050405020304" pitchFamily="18" charset="0"/>
                <a:cs typeface="Times New Roman" panose="02020603050405020304" pitchFamily="18" charset="0"/>
              </a:rPr>
              <a:t>)  @ </a:t>
            </a:r>
            <a:r>
              <a:rPr lang="en-US" altLang="zh-CN" sz="3600" dirty="0" smtClean="0">
                <a:latin typeface="Times New Roman" panose="02020603050405020304" pitchFamily="18" charset="0"/>
                <a:cs typeface="Times New Roman" panose="02020603050405020304" pitchFamily="18" charset="0"/>
                <a:sym typeface="Symbol" panose="05050102010706020507" pitchFamily="18" charset="2"/>
              </a:rPr>
              <a:t>-c Factory</a:t>
            </a:r>
            <a:endParaRPr lang="zh-CN" altLang="en-US" sz="3600"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199" y="6356350"/>
            <a:ext cx="2924629" cy="365125"/>
          </a:xfrm>
        </p:spPr>
        <p:txBody>
          <a:bodyPr/>
          <a:lstStyle/>
          <a:p>
            <a:fld id="{A2AD9B60-25DE-401E-AAAA-51B26A39BE6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36</a:t>
            </a:fld>
            <a:endParaRPr lang="en-US" dirty="0"/>
          </a:p>
        </p:txBody>
      </p:sp>
      <p:pic>
        <p:nvPicPr>
          <p:cNvPr id="7" name="table"/>
          <p:cNvPicPr>
            <a:picLocks noChangeAspect="1"/>
          </p:cNvPicPr>
          <p:nvPr/>
        </p:nvPicPr>
        <p:blipFill>
          <a:blip r:embed="rId3"/>
          <a:stretch>
            <a:fillRect/>
          </a:stretch>
        </p:blipFill>
        <p:spPr>
          <a:xfrm>
            <a:off x="1256434" y="1019198"/>
            <a:ext cx="6524280" cy="1985289"/>
          </a:xfrm>
          <a:prstGeom prst="rect">
            <a:avLst/>
          </a:prstGeom>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504" y="3429000"/>
            <a:ext cx="3801351" cy="2477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5572" y="3429000"/>
            <a:ext cx="3591721" cy="2448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8"/>
          <p:cNvSpPr/>
          <p:nvPr/>
        </p:nvSpPr>
        <p:spPr>
          <a:xfrm>
            <a:off x="6091141" y="3575750"/>
            <a:ext cx="1991314" cy="43088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200" b="1" dirty="0" smtClean="0">
                <a:solidFill>
                  <a:srgbClr val="FF0000"/>
                </a:solidFill>
                <a:latin typeface="Times New Roman" panose="02020603050405020304" pitchFamily="18" charset="0"/>
                <a:cs typeface="Times New Roman" panose="02020603050405020304" pitchFamily="18" charset="0"/>
              </a:rPr>
              <a:t>HIEPA </a:t>
            </a:r>
            <a:r>
              <a:rPr lang="en-US" altLang="zh-CN" sz="2200" b="1" dirty="0">
                <a:solidFill>
                  <a:srgbClr val="FF0000"/>
                </a:solidFill>
                <a:latin typeface="Times New Roman" panose="02020603050405020304" pitchFamily="18" charset="0"/>
                <a:cs typeface="Times New Roman" panose="02020603050405020304" pitchFamily="18" charset="0"/>
              </a:rPr>
              <a:t>reach 2</a:t>
            </a:r>
            <a:endParaRPr lang="zh-CN" altLang="en-US" sz="2200" b="1" dirty="0">
              <a:solidFill>
                <a:srgbClr val="FF0000"/>
              </a:solidFill>
              <a:latin typeface="Times New Roman" panose="02020603050405020304" pitchFamily="18" charset="0"/>
              <a:cs typeface="Times New Roman" panose="02020603050405020304" pitchFamily="18" charset="0"/>
            </a:endParaRPr>
          </a:p>
        </p:txBody>
      </p:sp>
      <p:sp>
        <p:nvSpPr>
          <p:cNvPr id="12" name="Rectangle 18"/>
          <p:cNvSpPr/>
          <p:nvPr/>
        </p:nvSpPr>
        <p:spPr>
          <a:xfrm>
            <a:off x="1897746" y="3572690"/>
            <a:ext cx="1991314" cy="43088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2200" b="1" dirty="0" smtClean="0">
                <a:solidFill>
                  <a:srgbClr val="0036FA"/>
                </a:solidFill>
                <a:latin typeface="Times New Roman" panose="02020603050405020304" pitchFamily="18" charset="0"/>
                <a:cs typeface="Times New Roman" panose="02020603050405020304" pitchFamily="18" charset="0"/>
              </a:rPr>
              <a:t>HIEPA </a:t>
            </a:r>
            <a:r>
              <a:rPr lang="en-US" altLang="zh-CN" sz="2200" b="1" dirty="0">
                <a:solidFill>
                  <a:srgbClr val="0036FA"/>
                </a:solidFill>
                <a:latin typeface="Times New Roman" panose="02020603050405020304" pitchFamily="18" charset="0"/>
                <a:cs typeface="Times New Roman" panose="02020603050405020304" pitchFamily="18" charset="0"/>
              </a:rPr>
              <a:t>reach </a:t>
            </a:r>
            <a:r>
              <a:rPr lang="en-US" altLang="zh-CN" sz="2200" b="1" dirty="0" smtClean="0">
                <a:solidFill>
                  <a:srgbClr val="0036FA"/>
                </a:solidFill>
                <a:latin typeface="Times New Roman" panose="02020603050405020304" pitchFamily="18" charset="0"/>
                <a:cs typeface="Times New Roman" panose="02020603050405020304" pitchFamily="18" charset="0"/>
              </a:rPr>
              <a:t>1</a:t>
            </a:r>
            <a:endParaRPr lang="zh-CN" altLang="en-US" sz="2200" b="1" dirty="0">
              <a:solidFill>
                <a:srgbClr val="0036FA"/>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780714" y="2287819"/>
            <a:ext cx="913157" cy="646331"/>
          </a:xfrm>
          <a:prstGeom prst="rect">
            <a:avLst/>
          </a:prstGeom>
          <a:noFill/>
        </p:spPr>
        <p:txBody>
          <a:bodyPr wrap="square" rtlCol="0">
            <a:spAutoFit/>
          </a:bodyPr>
          <a:lstStyle/>
          <a:p>
            <a:r>
              <a:rPr lang="en-US" altLang="zh-CN" dirty="0" smtClean="0">
                <a:solidFill>
                  <a:srgbClr val="FF0000"/>
                </a:solidFill>
              </a:rPr>
              <a:t>1 day</a:t>
            </a:r>
          </a:p>
          <a:p>
            <a:r>
              <a:rPr lang="en-US" altLang="zh-CN" dirty="0" smtClean="0">
                <a:solidFill>
                  <a:srgbClr val="FF0000"/>
                </a:solidFill>
              </a:rPr>
              <a:t>2 days</a:t>
            </a:r>
            <a:endParaRPr lang="zh-CN" altLang="en-US" dirty="0">
              <a:solidFill>
                <a:srgbClr val="FF0000"/>
              </a:solidFill>
            </a:endParaRPr>
          </a:p>
        </p:txBody>
      </p:sp>
    </p:spTree>
    <p:extLst>
      <p:ext uri="{BB962C8B-B14F-4D97-AF65-F5344CB8AC3E}">
        <p14:creationId xmlns:p14="http://schemas.microsoft.com/office/powerpoint/2010/main" val="8634883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Strategy and Activities</a:t>
            </a:r>
            <a:endParaRPr lang="zh-CN" altLang="en-US" dirty="0"/>
          </a:p>
        </p:txBody>
      </p:sp>
      <p:sp>
        <p:nvSpPr>
          <p:cNvPr id="4" name="日期占位符 3"/>
          <p:cNvSpPr>
            <a:spLocks noGrp="1"/>
          </p:cNvSpPr>
          <p:nvPr>
            <p:ph type="dt" sz="half" idx="10"/>
          </p:nvPr>
        </p:nvSpPr>
        <p:spPr/>
        <p:txBody>
          <a:bodyPr/>
          <a:lstStyle/>
          <a:p>
            <a:fld id="{180D82D4-E78A-40AD-83B8-94E984E36F8E}"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37</a:t>
            </a:fld>
            <a:endParaRPr lang="en-US" dirty="0"/>
          </a:p>
        </p:txBody>
      </p:sp>
      <p:sp>
        <p:nvSpPr>
          <p:cNvPr id="7" name="TextBox 2"/>
          <p:cNvSpPr txBox="1"/>
          <p:nvPr/>
        </p:nvSpPr>
        <p:spPr>
          <a:xfrm>
            <a:off x="538480" y="899463"/>
            <a:ext cx="8723671" cy="31393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2200" b="1" dirty="0">
                <a:solidFill>
                  <a:srgbClr val="FF0000"/>
                </a:solidFill>
              </a:rPr>
              <a:t>CDR </a:t>
            </a:r>
            <a:r>
              <a:rPr lang="en-US" sz="2200" b="1" dirty="0">
                <a:solidFill>
                  <a:srgbClr val="FF0000"/>
                </a:solidFill>
                <a:sym typeface="Wingdings"/>
              </a:rPr>
              <a:t> TDR  </a:t>
            </a:r>
            <a:r>
              <a:rPr lang="en-US" sz="2200" b="1" dirty="0">
                <a:sym typeface="Wingdings"/>
              </a:rPr>
              <a:t>project application  construction  commissioning  </a:t>
            </a:r>
            <a:endParaRPr lang="en-US" sz="2200" b="1" dirty="0"/>
          </a:p>
          <a:p>
            <a:pPr marL="285750" indent="-285750">
              <a:lnSpc>
                <a:spcPct val="150000"/>
              </a:lnSpc>
              <a:buFont typeface="Arial"/>
              <a:buChar char="•"/>
            </a:pPr>
            <a:r>
              <a:rPr lang="en-US" sz="2200" b="1" dirty="0"/>
              <a:t>Strategy: focus on </a:t>
            </a:r>
            <a:r>
              <a:rPr lang="en-US" sz="2200" b="1" dirty="0">
                <a:solidFill>
                  <a:srgbClr val="0036FA"/>
                </a:solidFill>
              </a:rPr>
              <a:t>CDR</a:t>
            </a:r>
            <a:r>
              <a:rPr lang="en-US" sz="2200" b="1" dirty="0"/>
              <a:t> (2 years) and </a:t>
            </a:r>
            <a:r>
              <a:rPr lang="en-US" sz="2200" b="1" dirty="0">
                <a:solidFill>
                  <a:srgbClr val="0036FA"/>
                </a:solidFill>
              </a:rPr>
              <a:t>TDR</a:t>
            </a:r>
            <a:r>
              <a:rPr lang="en-US" sz="2200" b="1" dirty="0"/>
              <a:t> </a:t>
            </a:r>
            <a:r>
              <a:rPr lang="en-US" sz="2200" b="1" dirty="0" smtClean="0"/>
              <a:t>(5-7 </a:t>
            </a:r>
            <a:r>
              <a:rPr lang="en-US" sz="2200" b="1" dirty="0"/>
              <a:t>years) depend on the available resources</a:t>
            </a:r>
            <a:r>
              <a:rPr lang="en-US" sz="2200" b="1" dirty="0" smtClean="0"/>
              <a:t>.</a:t>
            </a:r>
            <a:endParaRPr lang="en-US" sz="2200" b="1" dirty="0"/>
          </a:p>
          <a:p>
            <a:pPr marL="285750" indent="-285750">
              <a:lnSpc>
                <a:spcPct val="150000"/>
              </a:lnSpc>
              <a:buFont typeface="Arial"/>
              <a:buChar char="•"/>
            </a:pPr>
            <a:r>
              <a:rPr lang="en-US" sz="2200" b="1" dirty="0"/>
              <a:t>Webpage: </a:t>
            </a:r>
            <a:r>
              <a:rPr lang="en-US" sz="2200" u="sng" dirty="0">
                <a:hlinkClick r:id="rId2"/>
              </a:rPr>
              <a:t>http://wcm.ustc.edu.cn/pub/CICPI2011/futureplans/</a:t>
            </a:r>
            <a:r>
              <a:rPr lang="en-US" sz="2200" dirty="0"/>
              <a:t> </a:t>
            </a:r>
            <a:endParaRPr lang="en-US" sz="2200" b="1" dirty="0"/>
          </a:p>
          <a:p>
            <a:pPr marL="285750" indent="-285750">
              <a:lnSpc>
                <a:spcPct val="150000"/>
              </a:lnSpc>
              <a:buFont typeface="Arial"/>
              <a:buChar char="•"/>
            </a:pPr>
            <a:r>
              <a:rPr lang="en-US" sz="2200" b="1" dirty="0"/>
              <a:t>Domestic Workshops (2011, 12, 13, 14, 16)</a:t>
            </a:r>
          </a:p>
          <a:p>
            <a:pPr marL="285750" indent="-285750">
              <a:lnSpc>
                <a:spcPct val="150000"/>
              </a:lnSpc>
              <a:buFont typeface="Arial"/>
              <a:buChar char="•"/>
            </a:pPr>
            <a:r>
              <a:rPr lang="en-US" sz="2200" b="1" dirty="0"/>
              <a:t>International Workshops (2015, 18</a:t>
            </a:r>
            <a:r>
              <a:rPr lang="en-US" sz="2200" b="1" dirty="0" smtClean="0"/>
              <a:t>)</a:t>
            </a:r>
            <a:endParaRPr lang="en-US" sz="2200" b="1" dirty="0"/>
          </a:p>
        </p:txBody>
      </p:sp>
    </p:spTree>
    <p:extLst>
      <p:ext uri="{BB962C8B-B14F-4D97-AF65-F5344CB8AC3E}">
        <p14:creationId xmlns:p14="http://schemas.microsoft.com/office/powerpoint/2010/main" val="40597548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华文楷体" panose="02010600040101010101" pitchFamily="2" charset="-122"/>
                <a:ea typeface="华文楷体" panose="02010600040101010101" pitchFamily="2" charset="-122"/>
              </a:rPr>
              <a:t>Science &amp; Technology Review</a:t>
            </a:r>
            <a:endParaRPr lang="zh-CN" altLang="en-US" dirty="0">
              <a:latin typeface="华文楷体" panose="02010600040101010101" pitchFamily="2" charset="-122"/>
              <a:ea typeface="华文楷体" panose="02010600040101010101" pitchFamily="2" charset="-122"/>
            </a:endParaRPr>
          </a:p>
        </p:txBody>
      </p:sp>
      <p:sp>
        <p:nvSpPr>
          <p:cNvPr id="4" name="日期占位符 3"/>
          <p:cNvSpPr>
            <a:spLocks noGrp="1"/>
          </p:cNvSpPr>
          <p:nvPr>
            <p:ph type="dt" sz="half" idx="10"/>
          </p:nvPr>
        </p:nvSpPr>
        <p:spPr/>
        <p:txBody>
          <a:bodyPr/>
          <a:lstStyle/>
          <a:p>
            <a:fld id="{DB42FDC9-B30E-4D33-AC4B-8D98FB293C63}"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38</a:t>
            </a:fld>
            <a:endParaRPr lang="en-US" dirty="0"/>
          </a:p>
        </p:txBody>
      </p:sp>
      <p:sp>
        <p:nvSpPr>
          <p:cNvPr id="7" name="文本框 6"/>
          <p:cNvSpPr txBox="1"/>
          <p:nvPr/>
        </p:nvSpPr>
        <p:spPr>
          <a:xfrm>
            <a:off x="1157908" y="929849"/>
            <a:ext cx="6828183" cy="430887"/>
          </a:xfrm>
          <a:prstGeom prst="rect">
            <a:avLst/>
          </a:prstGeom>
          <a:noFill/>
        </p:spPr>
        <p:txBody>
          <a:bodyPr wrap="square" rtlCol="0">
            <a:spAutoFit/>
          </a:bodyPr>
          <a:lstStyle/>
          <a:p>
            <a:pPr algn="ctr"/>
            <a:r>
              <a:rPr lang="en-US" altLang="zh-CN" sz="2200" b="1" dirty="0" smtClean="0"/>
              <a:t>Two </a:t>
            </a:r>
            <a:r>
              <a:rPr lang="en-US" altLang="zh-CN" sz="2200" b="1" dirty="0" smtClean="0">
                <a:solidFill>
                  <a:srgbClr val="FF0000"/>
                </a:solidFill>
              </a:rPr>
              <a:t>international workshop </a:t>
            </a:r>
            <a:r>
              <a:rPr lang="en-US" altLang="zh-CN" sz="2200" b="1" dirty="0" smtClean="0"/>
              <a:t>: Hefei (2015), Beijing(2018)</a:t>
            </a:r>
            <a:endParaRPr lang="zh-CN" altLang="en-US" sz="2200" b="1" dirty="0"/>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92" y="1490792"/>
            <a:ext cx="4571033" cy="3279990"/>
          </a:xfrm>
          <a:prstGeom prst="rect">
            <a:avLst/>
          </a:prstGeom>
        </p:spPr>
      </p:pic>
      <p:pic>
        <p:nvPicPr>
          <p:cNvPr id="7170" name="Picture 2" descr="http://cicpi.ustc.edu.cn/indico/getFile.py/access?resId=0&amp;materialId=0&amp;confId=10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1025" y="1490792"/>
            <a:ext cx="4203424" cy="3279990"/>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457200" y="4895973"/>
            <a:ext cx="8397737" cy="1292662"/>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2000" dirty="0" smtClean="0"/>
              <a:t>More than 100 participants, more than 50% of them are from oversea</a:t>
            </a:r>
          </a:p>
          <a:p>
            <a:pPr marL="285750" indent="-285750">
              <a:lnSpc>
                <a:spcPct val="130000"/>
              </a:lnSpc>
              <a:buFont typeface="Arial" panose="020B0604020202020204" pitchFamily="34" charset="0"/>
              <a:buChar char="•"/>
            </a:pPr>
            <a:r>
              <a:rPr lang="en-US" altLang="zh-CN" sz="2000" dirty="0" smtClean="0"/>
              <a:t>Presented project status, overview the physics potential and discuss the design and key technology of accelerator and detection</a:t>
            </a:r>
          </a:p>
        </p:txBody>
      </p:sp>
    </p:spTree>
    <p:extLst>
      <p:ext uri="{BB962C8B-B14F-4D97-AF65-F5344CB8AC3E}">
        <p14:creationId xmlns:p14="http://schemas.microsoft.com/office/powerpoint/2010/main" val="19907585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199" y="62441"/>
            <a:ext cx="7604975" cy="714850"/>
          </a:xfrm>
        </p:spPr>
        <p:txBody>
          <a:bodyPr>
            <a:normAutofit/>
          </a:bodyPr>
          <a:lstStyle/>
          <a:p>
            <a:r>
              <a:rPr lang="en-US" altLang="zh-CN" sz="3600" dirty="0">
                <a:latin typeface="华文楷体" panose="02010600040101010101" pitchFamily="2" charset="-122"/>
                <a:ea typeface="华文楷体" panose="02010600040101010101" pitchFamily="2" charset="-122"/>
              </a:rPr>
              <a:t>Science &amp; Technology Review</a:t>
            </a:r>
            <a:endParaRPr lang="zh-CN" altLang="en-US" sz="3600" dirty="0"/>
          </a:p>
        </p:txBody>
      </p:sp>
      <p:sp>
        <p:nvSpPr>
          <p:cNvPr id="4" name="日期占位符 3"/>
          <p:cNvSpPr>
            <a:spLocks noGrp="1"/>
          </p:cNvSpPr>
          <p:nvPr>
            <p:ph type="dt" sz="half" idx="10"/>
          </p:nvPr>
        </p:nvSpPr>
        <p:spPr>
          <a:xfrm>
            <a:off x="457199" y="6356350"/>
            <a:ext cx="2953657" cy="365125"/>
          </a:xfrm>
        </p:spPr>
        <p:txBody>
          <a:bodyPr/>
          <a:lstStyle/>
          <a:p>
            <a:fld id="{2D2B96FF-718A-47D4-9643-152D3524579E}"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39</a:t>
            </a:fld>
            <a:endParaRPr lang="en-US" dirty="0"/>
          </a:p>
        </p:txBody>
      </p:sp>
      <p:pic>
        <p:nvPicPr>
          <p:cNvPr id="8" name="图片 7"/>
          <p:cNvPicPr>
            <a:picLocks noChangeAspect="1"/>
          </p:cNvPicPr>
          <p:nvPr/>
        </p:nvPicPr>
        <p:blipFill>
          <a:blip r:embed="rId2"/>
          <a:stretch>
            <a:fillRect/>
          </a:stretch>
        </p:blipFill>
        <p:spPr>
          <a:xfrm>
            <a:off x="117478" y="955489"/>
            <a:ext cx="8934137" cy="2331415"/>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07" y="3247269"/>
            <a:ext cx="3041753" cy="2252761"/>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4261" y="3247269"/>
            <a:ext cx="3068335" cy="2252761"/>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2596" y="3260854"/>
            <a:ext cx="2869019" cy="2239176"/>
          </a:xfrm>
          <a:prstGeom prst="rect">
            <a:avLst/>
          </a:prstGeom>
        </p:spPr>
      </p:pic>
      <p:sp>
        <p:nvSpPr>
          <p:cNvPr id="12" name="文本框 11"/>
          <p:cNvSpPr txBox="1"/>
          <p:nvPr/>
        </p:nvSpPr>
        <p:spPr>
          <a:xfrm>
            <a:off x="148270" y="5681968"/>
            <a:ext cx="8872551" cy="492443"/>
          </a:xfrm>
          <a:prstGeom prst="rect">
            <a:avLst/>
          </a:prstGeom>
          <a:noFill/>
        </p:spPr>
        <p:txBody>
          <a:bodyPr wrap="square" rtlCol="0">
            <a:spAutoFit/>
          </a:bodyPr>
          <a:lstStyle/>
          <a:p>
            <a:pPr algn="ctr">
              <a:lnSpc>
                <a:spcPct val="130000"/>
              </a:lnSpc>
            </a:pPr>
            <a:r>
              <a:rPr lang="en-US" altLang="zh-CN" sz="2000" b="1" dirty="0" smtClean="0">
                <a:latin typeface="Times New Roman" panose="02020603050405020304" pitchFamily="18" charset="0"/>
                <a:cs typeface="Times New Roman" panose="02020603050405020304" pitchFamily="18" charset="0"/>
              </a:rPr>
              <a:t>Fragrance Hill science Conference, June, </a:t>
            </a:r>
            <a:r>
              <a:rPr lang="en-US" altLang="zh-CN" sz="2000" b="1" dirty="0" smtClean="0">
                <a:solidFill>
                  <a:srgbClr val="FF0000"/>
                </a:solidFill>
                <a:latin typeface="Times New Roman" panose="02020603050405020304" pitchFamily="18" charset="0"/>
                <a:cs typeface="Times New Roman" panose="02020603050405020304" pitchFamily="18" charset="0"/>
              </a:rPr>
              <a:t>2015</a:t>
            </a:r>
            <a:r>
              <a:rPr lang="en-US" altLang="zh-CN" sz="2000" b="1" dirty="0" smtClean="0">
                <a:latin typeface="Times New Roman" panose="02020603050405020304" pitchFamily="18" charset="0"/>
                <a:cs typeface="Times New Roman" panose="02020603050405020304" pitchFamily="18" charset="0"/>
              </a:rPr>
              <a:t>, </a:t>
            </a:r>
            <a:r>
              <a:rPr lang="en-US" altLang="zh-CN" sz="2000" b="1" dirty="0" smtClean="0">
                <a:latin typeface="Times New Roman" panose="02020603050405020304" pitchFamily="18" charset="0"/>
                <a:cs typeface="Times New Roman" panose="02020603050405020304" pitchFamily="18" charset="0"/>
                <a:sym typeface="Symbol" panose="05050102010706020507" pitchFamily="18" charset="2"/>
              </a:rPr>
              <a:t></a:t>
            </a:r>
            <a:r>
              <a:rPr lang="en-US" altLang="zh-CN" sz="2000" b="1"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40 scientists and officials</a:t>
            </a:r>
            <a:r>
              <a:rPr lang="en-US" altLang="zh-CN" sz="2000" b="1" dirty="0" smtClean="0">
                <a:latin typeface="Times New Roman" panose="02020603050405020304" pitchFamily="18" charset="0"/>
                <a:cs typeface="Times New Roman" panose="02020603050405020304" pitchFamily="18" charset="0"/>
                <a:sym typeface="Symbol" panose="05050102010706020507" pitchFamily="18" charset="2"/>
              </a:rPr>
              <a:t> joint</a:t>
            </a:r>
          </a:p>
        </p:txBody>
      </p:sp>
    </p:spTree>
    <p:extLst>
      <p:ext uri="{BB962C8B-B14F-4D97-AF65-F5344CB8AC3E}">
        <p14:creationId xmlns:p14="http://schemas.microsoft.com/office/powerpoint/2010/main" val="29280332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1" y="1203427"/>
            <a:ext cx="7116417" cy="56727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339" y="1656654"/>
            <a:ext cx="8121321" cy="56727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0547" y="2298396"/>
            <a:ext cx="7768017" cy="40579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itle 1"/>
          <p:cNvSpPr>
            <a:spLocks noGrp="1"/>
          </p:cNvSpPr>
          <p:nvPr>
            <p:ph type="title"/>
          </p:nvPr>
        </p:nvSpPr>
        <p:spPr>
          <a:xfrm>
            <a:off x="646043" y="79260"/>
            <a:ext cx="7484165" cy="670940"/>
          </a:xfrm>
        </p:spPr>
        <p:txBody>
          <a:bodyPr>
            <a:normAutofit/>
          </a:bodyPr>
          <a:lstStyle/>
          <a:p>
            <a:r>
              <a:rPr lang="en-US" altLang="zh-CN" sz="3600" dirty="0">
                <a:latin typeface="华文楷体" panose="02010600040101010101" pitchFamily="2" charset="-122"/>
                <a:ea typeface="华文楷体" panose="02010600040101010101" pitchFamily="2" charset="-122"/>
              </a:rPr>
              <a:t>Science &amp; Technology Review</a:t>
            </a:r>
            <a:endParaRPr lang="en-US" sz="3600" b="1" dirty="0"/>
          </a:p>
        </p:txBody>
      </p:sp>
      <p:sp>
        <p:nvSpPr>
          <p:cNvPr id="3" name="日期占位符 2"/>
          <p:cNvSpPr>
            <a:spLocks noGrp="1"/>
          </p:cNvSpPr>
          <p:nvPr>
            <p:ph type="dt" sz="half" idx="10"/>
          </p:nvPr>
        </p:nvSpPr>
        <p:spPr>
          <a:xfrm>
            <a:off x="457199" y="6356350"/>
            <a:ext cx="2924629" cy="365125"/>
          </a:xfrm>
        </p:spPr>
        <p:txBody>
          <a:bodyPr/>
          <a:lstStyle/>
          <a:p>
            <a:fld id="{68EA1EFD-A87F-4405-901F-96C70962498D}" type="datetime1">
              <a:rPr lang="zh-CN" altLang="en-US" smtClean="0"/>
              <a:t>2018/10/23</a:t>
            </a:fld>
            <a:endParaRPr lang="en-US" dirty="0"/>
          </a:p>
        </p:txBody>
      </p:sp>
      <p:sp>
        <p:nvSpPr>
          <p:cNvPr id="7" name="页脚占位符 6"/>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10" name="文本框 9"/>
          <p:cNvSpPr txBox="1"/>
          <p:nvPr/>
        </p:nvSpPr>
        <p:spPr>
          <a:xfrm>
            <a:off x="2196548" y="834095"/>
            <a:ext cx="5019261" cy="369332"/>
          </a:xfrm>
          <a:prstGeom prst="rect">
            <a:avLst/>
          </a:prstGeom>
          <a:noFill/>
        </p:spPr>
        <p:txBody>
          <a:bodyPr wrap="square" rtlCol="0">
            <a:spAutoFit/>
          </a:bodyPr>
          <a:lstStyle/>
          <a:p>
            <a:r>
              <a:rPr lang="en-US" altLang="zh-CN" b="1" dirty="0" smtClean="0"/>
              <a:t>Several </a:t>
            </a:r>
            <a:r>
              <a:rPr lang="en-US" altLang="zh-CN" b="1" dirty="0"/>
              <a:t>Domestic Workshops (2011, 12, 13, </a:t>
            </a:r>
            <a:r>
              <a:rPr lang="en-US" altLang="zh-CN" b="1" dirty="0" smtClean="0"/>
              <a:t>14) </a:t>
            </a:r>
            <a:endParaRPr lang="zh-CN" altLang="en-US" b="1" dirty="0"/>
          </a:p>
        </p:txBody>
      </p:sp>
      <p:pic>
        <p:nvPicPr>
          <p:cNvPr id="9" name="图片 8"/>
          <p:cNvPicPr>
            <a:picLocks noChangeAspect="1"/>
          </p:cNvPicPr>
          <p:nvPr/>
        </p:nvPicPr>
        <p:blipFill>
          <a:blip r:embed="rId6"/>
          <a:stretch>
            <a:fillRect/>
          </a:stretch>
        </p:blipFill>
        <p:spPr>
          <a:xfrm>
            <a:off x="1943404" y="2782956"/>
            <a:ext cx="7550927" cy="4647273"/>
          </a:xfrm>
          <a:prstGeom prst="rect">
            <a:avLst/>
          </a:prstGeom>
        </p:spPr>
      </p:pic>
    </p:spTree>
    <p:extLst>
      <p:ext uri="{BB962C8B-B14F-4D97-AF65-F5344CB8AC3E}">
        <p14:creationId xmlns:p14="http://schemas.microsoft.com/office/powerpoint/2010/main" val="5659493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Institutions shown Interest</a:t>
            </a:r>
            <a:endParaRPr lang="zh-CN" altLang="en-US" dirty="0"/>
          </a:p>
        </p:txBody>
      </p:sp>
      <p:sp>
        <p:nvSpPr>
          <p:cNvPr id="4" name="日期占位符 3"/>
          <p:cNvSpPr>
            <a:spLocks noGrp="1"/>
          </p:cNvSpPr>
          <p:nvPr>
            <p:ph type="dt" sz="half" idx="10"/>
          </p:nvPr>
        </p:nvSpPr>
        <p:spPr/>
        <p:txBody>
          <a:bodyPr/>
          <a:lstStyle/>
          <a:p>
            <a:fld id="{F3C19719-5220-4B0F-A11C-E0DE087A688E}"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41</a:t>
            </a:fld>
            <a:endParaRPr lang="en-US" dirty="0"/>
          </a:p>
        </p:txBody>
      </p:sp>
      <p:sp>
        <p:nvSpPr>
          <p:cNvPr id="7" name="Rectangle 7"/>
          <p:cNvSpPr>
            <a:spLocks noGrp="1"/>
          </p:cNvSpPr>
          <p:nvPr>
            <p:ph idx="1"/>
          </p:nvPr>
        </p:nvSpPr>
        <p:spPr>
          <a:xfrm>
            <a:off x="157501" y="821658"/>
            <a:ext cx="5646951" cy="5736955"/>
          </a:xfrm>
          <a:prstGeom prst="rect">
            <a:avLst/>
          </a:prstGeom>
        </p:spPr>
        <p:txBody>
          <a:bodyPr wrap="square">
            <a:spAutoFit/>
          </a:bodyPr>
          <a:lstStyle/>
          <a:p>
            <a:pPr marL="285750" lvl="0" indent="-285750">
              <a:buFont typeface="Arial"/>
              <a:buChar char="•"/>
            </a:pPr>
            <a:r>
              <a:rPr lang="en-US" sz="1400" b="0" dirty="0">
                <a:solidFill>
                  <a:srgbClr val="FF0000"/>
                </a:solidFill>
              </a:rPr>
              <a:t>University of Science and Technology of </a:t>
            </a:r>
            <a:r>
              <a:rPr lang="en-US" sz="1400" b="0" dirty="0" smtClean="0">
                <a:solidFill>
                  <a:srgbClr val="FF0000"/>
                </a:solidFill>
              </a:rPr>
              <a:t>China</a:t>
            </a:r>
            <a:endParaRPr lang="en-US" sz="1400" b="0" baseline="30000" dirty="0" smtClean="0">
              <a:solidFill>
                <a:srgbClr val="FF0000"/>
              </a:solidFill>
            </a:endParaRPr>
          </a:p>
          <a:p>
            <a:pPr marL="285750" lvl="0" indent="-285750">
              <a:buFont typeface="Arial"/>
              <a:buChar char="•"/>
            </a:pPr>
            <a:r>
              <a:rPr lang="en-US" sz="1400" b="0" dirty="0" smtClean="0">
                <a:solidFill>
                  <a:srgbClr val="FF0000"/>
                </a:solidFill>
              </a:rPr>
              <a:t>Institute </a:t>
            </a:r>
            <a:r>
              <a:rPr lang="en-US" sz="1400" b="0" dirty="0">
                <a:solidFill>
                  <a:srgbClr val="FF0000"/>
                </a:solidFill>
              </a:rPr>
              <a:t>of High Energy Physics, </a:t>
            </a:r>
            <a:r>
              <a:rPr lang="en-US" sz="1400" b="0" dirty="0" smtClean="0">
                <a:solidFill>
                  <a:srgbClr val="FF0000"/>
                </a:solidFill>
              </a:rPr>
              <a:t>CAS</a:t>
            </a:r>
          </a:p>
          <a:p>
            <a:pPr marL="285750" lvl="0" indent="-285750">
              <a:buFont typeface="Arial"/>
              <a:buChar char="•"/>
            </a:pPr>
            <a:r>
              <a:rPr lang="en-US" sz="1400" b="0" dirty="0" smtClean="0">
                <a:solidFill>
                  <a:srgbClr val="FF0000"/>
                </a:solidFill>
              </a:rPr>
              <a:t>Institute </a:t>
            </a:r>
            <a:r>
              <a:rPr lang="en-US" sz="1400" b="0" dirty="0">
                <a:solidFill>
                  <a:srgbClr val="FF0000"/>
                </a:solidFill>
              </a:rPr>
              <a:t>of Theoretical Physics, CAS </a:t>
            </a:r>
            <a:endParaRPr lang="en-US" sz="1400" b="0" dirty="0" smtClean="0">
              <a:solidFill>
                <a:srgbClr val="FF0000"/>
              </a:solidFill>
            </a:endParaRPr>
          </a:p>
          <a:p>
            <a:pPr marL="285750" lvl="0" indent="-285750">
              <a:buFont typeface="Arial"/>
              <a:buChar char="•"/>
            </a:pPr>
            <a:r>
              <a:rPr lang="en-US" sz="1400" b="0" dirty="0" smtClean="0">
                <a:solidFill>
                  <a:srgbClr val="FF0000"/>
                </a:solidFill>
              </a:rPr>
              <a:t>Tsinghua University</a:t>
            </a:r>
          </a:p>
          <a:p>
            <a:pPr marL="285750" lvl="0" indent="-285750">
              <a:buFont typeface="Arial"/>
              <a:buChar char="•"/>
            </a:pPr>
            <a:r>
              <a:rPr lang="en-US" sz="1400" b="0" dirty="0" smtClean="0">
                <a:solidFill>
                  <a:srgbClr val="FF0000"/>
                </a:solidFill>
              </a:rPr>
              <a:t>University </a:t>
            </a:r>
            <a:r>
              <a:rPr lang="en-US" sz="1400" b="0" dirty="0">
                <a:solidFill>
                  <a:srgbClr val="FF0000"/>
                </a:solidFill>
              </a:rPr>
              <a:t>of Chinese Academy of Sciences </a:t>
            </a:r>
            <a:endParaRPr lang="en-US" sz="1400" b="0" dirty="0" smtClean="0">
              <a:solidFill>
                <a:srgbClr val="FF0000"/>
              </a:solidFill>
            </a:endParaRPr>
          </a:p>
          <a:p>
            <a:pPr marL="285750" lvl="0" indent="-285750">
              <a:buFont typeface="Arial"/>
              <a:buChar char="•"/>
            </a:pPr>
            <a:r>
              <a:rPr lang="en-US" sz="1400" b="0" dirty="0" err="1" smtClean="0">
                <a:solidFill>
                  <a:srgbClr val="FF0000"/>
                </a:solidFill>
              </a:rPr>
              <a:t>Shangdong</a:t>
            </a:r>
            <a:r>
              <a:rPr lang="en-US" sz="1400" b="0" dirty="0" smtClean="0">
                <a:solidFill>
                  <a:srgbClr val="FF0000"/>
                </a:solidFill>
              </a:rPr>
              <a:t> </a:t>
            </a:r>
            <a:r>
              <a:rPr lang="en-US" sz="1400" b="0" dirty="0">
                <a:solidFill>
                  <a:srgbClr val="FF0000"/>
                </a:solidFill>
              </a:rPr>
              <a:t>University </a:t>
            </a:r>
            <a:endParaRPr lang="en-US" sz="1400" b="0" dirty="0" smtClean="0">
              <a:solidFill>
                <a:srgbClr val="FF0000"/>
              </a:solidFill>
            </a:endParaRPr>
          </a:p>
          <a:p>
            <a:pPr marL="285750" lvl="0" indent="-285750">
              <a:buFont typeface="Arial"/>
              <a:buChar char="•"/>
            </a:pPr>
            <a:r>
              <a:rPr lang="en-US" sz="1400" b="0" dirty="0" smtClean="0">
                <a:solidFill>
                  <a:srgbClr val="FF0000"/>
                </a:solidFill>
              </a:rPr>
              <a:t>Shanghai </a:t>
            </a:r>
            <a:r>
              <a:rPr lang="en-US" sz="1400" b="0" dirty="0" err="1">
                <a:solidFill>
                  <a:srgbClr val="FF0000"/>
                </a:solidFill>
              </a:rPr>
              <a:t>Jiaotong</a:t>
            </a:r>
            <a:r>
              <a:rPr lang="en-US" sz="1400" b="0" dirty="0">
                <a:solidFill>
                  <a:srgbClr val="FF0000"/>
                </a:solidFill>
              </a:rPr>
              <a:t> </a:t>
            </a:r>
            <a:r>
              <a:rPr lang="en-US" sz="1400" b="0" dirty="0" smtClean="0">
                <a:solidFill>
                  <a:srgbClr val="FF0000"/>
                </a:solidFill>
              </a:rPr>
              <a:t>University</a:t>
            </a:r>
          </a:p>
          <a:p>
            <a:pPr marL="285750" lvl="0" indent="-285750">
              <a:buFont typeface="Arial"/>
              <a:buChar char="•"/>
            </a:pPr>
            <a:r>
              <a:rPr lang="en-US" sz="1400" b="0" dirty="0" smtClean="0">
                <a:solidFill>
                  <a:srgbClr val="FF0000"/>
                </a:solidFill>
              </a:rPr>
              <a:t>Peking University</a:t>
            </a:r>
          </a:p>
          <a:p>
            <a:pPr marL="285750" lvl="0" indent="-285750">
              <a:buFont typeface="Arial"/>
              <a:buChar char="•"/>
            </a:pPr>
            <a:r>
              <a:rPr lang="en-US" sz="1400" b="0" dirty="0" smtClean="0">
                <a:solidFill>
                  <a:srgbClr val="FF0000"/>
                </a:solidFill>
              </a:rPr>
              <a:t>Zhejiang University</a:t>
            </a:r>
          </a:p>
          <a:p>
            <a:pPr marL="285750" lvl="0" indent="-285750">
              <a:buFont typeface="Arial"/>
              <a:buChar char="•"/>
            </a:pPr>
            <a:r>
              <a:rPr lang="en-US" sz="1400" b="0" dirty="0" smtClean="0">
                <a:solidFill>
                  <a:srgbClr val="FF0000"/>
                </a:solidFill>
              </a:rPr>
              <a:t>Nanjing </a:t>
            </a:r>
            <a:r>
              <a:rPr lang="en-US" sz="1400" b="0" dirty="0">
                <a:solidFill>
                  <a:srgbClr val="FF0000"/>
                </a:solidFill>
              </a:rPr>
              <a:t>University </a:t>
            </a:r>
            <a:endParaRPr lang="en-US" sz="1400" b="0" dirty="0" smtClean="0">
              <a:solidFill>
                <a:srgbClr val="FF0000"/>
              </a:solidFill>
            </a:endParaRPr>
          </a:p>
          <a:p>
            <a:pPr marL="285750" lvl="0" indent="-285750">
              <a:buFont typeface="Arial"/>
              <a:buChar char="•"/>
            </a:pPr>
            <a:r>
              <a:rPr lang="en-US" sz="1400" b="0" dirty="0" err="1" smtClean="0">
                <a:solidFill>
                  <a:srgbClr val="FF0000"/>
                </a:solidFill>
              </a:rPr>
              <a:t>Nankai</a:t>
            </a:r>
            <a:r>
              <a:rPr lang="en-US" sz="1400" b="0" dirty="0" smtClean="0">
                <a:solidFill>
                  <a:srgbClr val="FF0000"/>
                </a:solidFill>
              </a:rPr>
              <a:t> University</a:t>
            </a:r>
          </a:p>
          <a:p>
            <a:pPr marL="285750" lvl="0" indent="-285750">
              <a:buFont typeface="Arial"/>
              <a:buChar char="•"/>
            </a:pPr>
            <a:r>
              <a:rPr lang="en-US" sz="1400" b="0" dirty="0" smtClean="0">
                <a:solidFill>
                  <a:srgbClr val="FF0000"/>
                </a:solidFill>
              </a:rPr>
              <a:t>Wuhan </a:t>
            </a:r>
            <a:r>
              <a:rPr lang="en-US" sz="1400" b="0" dirty="0">
                <a:solidFill>
                  <a:srgbClr val="FF0000"/>
                </a:solidFill>
              </a:rPr>
              <a:t>University </a:t>
            </a:r>
            <a:endParaRPr lang="en-US" sz="1400" b="0" dirty="0" smtClean="0">
              <a:solidFill>
                <a:srgbClr val="FF0000"/>
              </a:solidFill>
            </a:endParaRPr>
          </a:p>
          <a:p>
            <a:pPr marL="285750" lvl="0" indent="-285750">
              <a:buFont typeface="Arial"/>
              <a:buChar char="•"/>
            </a:pPr>
            <a:r>
              <a:rPr lang="en-US" altLang="zh-CN" sz="1400" b="0" dirty="0" smtClean="0">
                <a:solidFill>
                  <a:srgbClr val="FF0000"/>
                </a:solidFill>
              </a:rPr>
              <a:t>Central </a:t>
            </a:r>
            <a:r>
              <a:rPr lang="en-US" altLang="zh-CN" sz="1400" b="0" dirty="0">
                <a:solidFill>
                  <a:srgbClr val="FF0000"/>
                </a:solidFill>
              </a:rPr>
              <a:t>China Normal University </a:t>
            </a:r>
            <a:r>
              <a:rPr lang="en-US" sz="1400" b="0" dirty="0" smtClean="0">
                <a:solidFill>
                  <a:srgbClr val="FF0000"/>
                </a:solidFill>
              </a:rPr>
              <a:t>Lanzhou University</a:t>
            </a:r>
          </a:p>
          <a:p>
            <a:pPr marL="285750" lvl="0" indent="-285750">
              <a:buFont typeface="Arial"/>
              <a:buChar char="•"/>
            </a:pPr>
            <a:r>
              <a:rPr lang="en-US" sz="1400" b="0" dirty="0" err="1" smtClean="0">
                <a:solidFill>
                  <a:srgbClr val="FF0000"/>
                </a:solidFill>
              </a:rPr>
              <a:t>Nanhua</a:t>
            </a:r>
            <a:r>
              <a:rPr lang="en-US" sz="1400" b="0" dirty="0" smtClean="0">
                <a:solidFill>
                  <a:srgbClr val="FF0000"/>
                </a:solidFill>
              </a:rPr>
              <a:t> University </a:t>
            </a:r>
          </a:p>
          <a:p>
            <a:pPr marL="285750" lvl="0" indent="-285750">
              <a:buFont typeface="Arial"/>
              <a:buChar char="•"/>
            </a:pPr>
            <a:r>
              <a:rPr lang="en-US" altLang="zh-CN" sz="1400" b="0" dirty="0" smtClean="0">
                <a:solidFill>
                  <a:srgbClr val="FF0000"/>
                </a:solidFill>
              </a:rPr>
              <a:t>Beijing </a:t>
            </a:r>
            <a:r>
              <a:rPr lang="en-US" altLang="zh-CN" sz="1400" b="0" dirty="0">
                <a:solidFill>
                  <a:srgbClr val="FF0000"/>
                </a:solidFill>
              </a:rPr>
              <a:t>University of Aeronautics and </a:t>
            </a:r>
            <a:r>
              <a:rPr lang="en-US" altLang="zh-CN" sz="1400" b="0" dirty="0" smtClean="0">
                <a:solidFill>
                  <a:srgbClr val="FF0000"/>
                </a:solidFill>
              </a:rPr>
              <a:t>Astronautics</a:t>
            </a:r>
          </a:p>
          <a:p>
            <a:pPr marL="285750" lvl="0" indent="-285750">
              <a:buFont typeface="Arial"/>
              <a:buChar char="•"/>
            </a:pPr>
            <a:r>
              <a:rPr lang="en-US" altLang="zh-CN" sz="1400" b="0" dirty="0" smtClean="0">
                <a:solidFill>
                  <a:srgbClr val="FF0000"/>
                </a:solidFill>
              </a:rPr>
              <a:t>…….</a:t>
            </a:r>
          </a:p>
          <a:p>
            <a:pPr marL="285750" lvl="0" indent="-285750">
              <a:buFont typeface="Arial"/>
              <a:buChar char="•"/>
            </a:pPr>
            <a:r>
              <a:rPr lang="en-US" altLang="zh-CN" sz="1400" b="0" dirty="0"/>
              <a:t>Institute for Basic Science, </a:t>
            </a:r>
            <a:r>
              <a:rPr lang="en-US" altLang="zh-CN" sz="1400" b="0" dirty="0" err="1"/>
              <a:t>Daejeon</a:t>
            </a:r>
            <a:r>
              <a:rPr lang="en-US" altLang="zh-CN" sz="1400" b="0" dirty="0"/>
              <a:t>, </a:t>
            </a:r>
            <a:r>
              <a:rPr lang="en-US" altLang="zh-CN" sz="1400" b="0" dirty="0" smtClean="0"/>
              <a:t>Korea</a:t>
            </a:r>
            <a:endParaRPr lang="en-US" altLang="zh-CN" sz="1400" b="0" dirty="0" smtClean="0">
              <a:solidFill>
                <a:srgbClr val="FF0000"/>
              </a:solidFill>
            </a:endParaRPr>
          </a:p>
          <a:p>
            <a:pPr marL="285750" lvl="0" indent="-285750">
              <a:buFont typeface="Arial"/>
              <a:buChar char="•"/>
            </a:pPr>
            <a:r>
              <a:rPr lang="en-US" altLang="zh-CN" sz="1400" b="0" dirty="0" err="1" smtClean="0"/>
              <a:t>Dubna</a:t>
            </a:r>
            <a:r>
              <a:rPr lang="en-US" altLang="zh-CN" sz="1400" b="0" dirty="0"/>
              <a:t>, </a:t>
            </a:r>
            <a:r>
              <a:rPr lang="en-US" altLang="zh-CN" sz="1400" b="0" dirty="0" smtClean="0"/>
              <a:t>Russia</a:t>
            </a:r>
          </a:p>
          <a:p>
            <a:pPr marL="285750" lvl="0" indent="-285750">
              <a:buFont typeface="Arial"/>
              <a:buChar char="•"/>
            </a:pPr>
            <a:r>
              <a:rPr lang="en-US" altLang="zh-CN" sz="1400" b="0" dirty="0" err="1" smtClean="0"/>
              <a:t>Budker</a:t>
            </a:r>
            <a:r>
              <a:rPr lang="en-US" altLang="zh-CN" sz="1400" b="0" dirty="0" smtClean="0"/>
              <a:t> </a:t>
            </a:r>
            <a:r>
              <a:rPr lang="en-US" altLang="zh-CN" sz="1400" b="0" dirty="0"/>
              <a:t>Institute and Novosibirsk University, </a:t>
            </a:r>
            <a:r>
              <a:rPr lang="en-US" altLang="zh-CN" sz="1400" b="0" dirty="0" smtClean="0"/>
              <a:t>Russia</a:t>
            </a:r>
          </a:p>
          <a:p>
            <a:pPr marL="285750" indent="-285750">
              <a:buFont typeface="Arial"/>
              <a:buChar char="•"/>
            </a:pPr>
            <a:r>
              <a:rPr lang="en-US" altLang="zh-CN" sz="1400" b="0" dirty="0"/>
              <a:t>T. Shevchenko National University of Kyiv, Kyiv, </a:t>
            </a:r>
            <a:r>
              <a:rPr lang="en-US" altLang="zh-CN" sz="1400" b="0" dirty="0" smtClean="0"/>
              <a:t>Ukraine</a:t>
            </a:r>
          </a:p>
          <a:p>
            <a:pPr marL="285750" lvl="0" indent="-285750">
              <a:buFont typeface="Arial"/>
              <a:buChar char="•"/>
            </a:pPr>
            <a:r>
              <a:rPr lang="en-US" altLang="zh-CN" sz="1400" b="0" dirty="0" smtClean="0"/>
              <a:t>University </a:t>
            </a:r>
            <a:r>
              <a:rPr lang="en-US" altLang="zh-CN" sz="1400" b="0" dirty="0"/>
              <a:t>Ljubljana and </a:t>
            </a:r>
            <a:r>
              <a:rPr lang="en-US" altLang="zh-CN" sz="1400" b="0" dirty="0" err="1"/>
              <a:t>Jozef</a:t>
            </a:r>
            <a:r>
              <a:rPr lang="en-US" altLang="zh-CN" sz="1400" b="0" dirty="0"/>
              <a:t> Stefan Institute Ljubljana, </a:t>
            </a:r>
            <a:r>
              <a:rPr lang="en-US" altLang="zh-CN" sz="1400" b="0" dirty="0" smtClean="0"/>
              <a:t>Slovenia</a:t>
            </a:r>
          </a:p>
          <a:p>
            <a:pPr marL="285750" lvl="0" indent="-285750">
              <a:buFont typeface="Arial"/>
              <a:buChar char="•"/>
            </a:pPr>
            <a:r>
              <a:rPr lang="en-US" altLang="zh-CN" sz="1400" b="0" dirty="0" err="1" smtClean="0"/>
              <a:t>Jozef</a:t>
            </a:r>
            <a:r>
              <a:rPr lang="en-US" altLang="zh-CN" sz="1400" b="0" dirty="0" smtClean="0"/>
              <a:t> </a:t>
            </a:r>
            <a:r>
              <a:rPr lang="en-US" altLang="zh-CN" sz="1400" b="0" dirty="0"/>
              <a:t>Stefan Institute Ljubljana, </a:t>
            </a:r>
            <a:r>
              <a:rPr lang="en-US" altLang="zh-CN" sz="1400" b="0" dirty="0" smtClean="0"/>
              <a:t>Slovenia</a:t>
            </a:r>
            <a:endParaRPr lang="en-US" altLang="zh-CN" sz="1400" b="0" dirty="0"/>
          </a:p>
        </p:txBody>
      </p:sp>
      <p:sp>
        <p:nvSpPr>
          <p:cNvPr id="8" name="内容占位符 2"/>
          <p:cNvSpPr txBox="1">
            <a:spLocks/>
          </p:cNvSpPr>
          <p:nvPr/>
        </p:nvSpPr>
        <p:spPr>
          <a:xfrm>
            <a:off x="5231075" y="956449"/>
            <a:ext cx="3912925" cy="51064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60000"/>
              </a:lnSpc>
            </a:pPr>
            <a:r>
              <a:rPr lang="en-US" altLang="zh-CN" sz="1400" dirty="0"/>
              <a:t>Stanford University, USA</a:t>
            </a:r>
          </a:p>
          <a:p>
            <a:pPr>
              <a:lnSpc>
                <a:spcPct val="60000"/>
              </a:lnSpc>
            </a:pPr>
            <a:r>
              <a:rPr lang="en-US" altLang="zh-CN" sz="1400" dirty="0"/>
              <a:t>Wayne State University, USA</a:t>
            </a:r>
          </a:p>
          <a:p>
            <a:pPr>
              <a:lnSpc>
                <a:spcPct val="60000"/>
              </a:lnSpc>
            </a:pPr>
            <a:r>
              <a:rPr lang="en-US" altLang="zh-CN" sz="1400" dirty="0"/>
              <a:t>Carnegie Mellon University, </a:t>
            </a:r>
            <a:r>
              <a:rPr lang="en-US" altLang="zh-CN" sz="1400" dirty="0" smtClean="0"/>
              <a:t>USA</a:t>
            </a:r>
          </a:p>
          <a:p>
            <a:pPr>
              <a:lnSpc>
                <a:spcPct val="60000"/>
              </a:lnSpc>
            </a:pPr>
            <a:r>
              <a:rPr lang="en-US" altLang="zh-CN" sz="1400" dirty="0" smtClean="0"/>
              <a:t>GSI </a:t>
            </a:r>
            <a:r>
              <a:rPr lang="en-US" altLang="zh-CN" sz="1400" dirty="0"/>
              <a:t>Darmstadt and Goethe University Frankfurt, </a:t>
            </a:r>
            <a:endParaRPr lang="en-US" altLang="zh-CN" sz="1400" dirty="0" smtClean="0"/>
          </a:p>
          <a:p>
            <a:pPr marL="0" indent="0">
              <a:lnSpc>
                <a:spcPct val="60000"/>
              </a:lnSpc>
              <a:buNone/>
            </a:pPr>
            <a:r>
              <a:rPr lang="en-US" altLang="zh-CN" sz="1400" dirty="0"/>
              <a:t> </a:t>
            </a:r>
            <a:r>
              <a:rPr lang="en-US" altLang="zh-CN" sz="1400" dirty="0" smtClean="0"/>
              <a:t>     Germany</a:t>
            </a:r>
            <a:endParaRPr lang="zh-CN" altLang="zh-CN" sz="1400" dirty="0"/>
          </a:p>
          <a:p>
            <a:pPr>
              <a:lnSpc>
                <a:spcPct val="60000"/>
              </a:lnSpc>
            </a:pPr>
            <a:r>
              <a:rPr lang="en-US" altLang="zh-CN" sz="1400" dirty="0"/>
              <a:t>Goethe University Frankfurt, Germany</a:t>
            </a:r>
          </a:p>
          <a:p>
            <a:pPr>
              <a:lnSpc>
                <a:spcPct val="60000"/>
              </a:lnSpc>
            </a:pPr>
            <a:r>
              <a:rPr lang="en-US" altLang="zh-CN" sz="1400" dirty="0"/>
              <a:t>GSI Darmstadt, </a:t>
            </a:r>
            <a:r>
              <a:rPr lang="en-US" altLang="zh-CN" sz="1400" dirty="0" smtClean="0"/>
              <a:t>Germany</a:t>
            </a:r>
          </a:p>
          <a:p>
            <a:pPr>
              <a:lnSpc>
                <a:spcPct val="60000"/>
              </a:lnSpc>
            </a:pPr>
            <a:r>
              <a:rPr lang="en-US" altLang="zh-CN" sz="1400" dirty="0"/>
              <a:t>Johannes Gutenberg University Mainz, Germany</a:t>
            </a:r>
          </a:p>
          <a:p>
            <a:pPr>
              <a:lnSpc>
                <a:spcPct val="60000"/>
              </a:lnSpc>
            </a:pPr>
            <a:r>
              <a:rPr lang="en-US" altLang="zh-CN" sz="1400" dirty="0"/>
              <a:t>Helmholtz Institute Mainz, </a:t>
            </a:r>
            <a:r>
              <a:rPr lang="en-US" altLang="zh-CN" sz="1400" dirty="0" smtClean="0"/>
              <a:t>Germany</a:t>
            </a:r>
          </a:p>
          <a:p>
            <a:pPr>
              <a:lnSpc>
                <a:spcPct val="60000"/>
              </a:lnSpc>
            </a:pPr>
            <a:r>
              <a:rPr lang="en-US" altLang="zh-CN" sz="1400" dirty="0"/>
              <a:t>LAL (IN2P3/CNRS and Paris-</a:t>
            </a:r>
            <a:r>
              <a:rPr lang="en-US" altLang="zh-CN" sz="1400" dirty="0" err="1"/>
              <a:t>Sud</a:t>
            </a:r>
            <a:r>
              <a:rPr lang="en-US" altLang="zh-CN" sz="1400" dirty="0"/>
              <a:t> University), </a:t>
            </a:r>
          </a:p>
          <a:p>
            <a:pPr marL="0" indent="0">
              <a:lnSpc>
                <a:spcPct val="60000"/>
              </a:lnSpc>
              <a:buNone/>
            </a:pPr>
            <a:r>
              <a:rPr lang="en-US" altLang="zh-CN" sz="1400" dirty="0"/>
              <a:t>     </a:t>
            </a:r>
            <a:r>
              <a:rPr lang="en-US" altLang="zh-CN" sz="1400" dirty="0" err="1"/>
              <a:t>Orsay</a:t>
            </a:r>
            <a:r>
              <a:rPr lang="en-US" altLang="zh-CN" sz="1400" dirty="0"/>
              <a:t>, </a:t>
            </a:r>
            <a:r>
              <a:rPr lang="en-US" altLang="zh-CN" sz="1400" dirty="0" smtClean="0"/>
              <a:t>France</a:t>
            </a:r>
            <a:endParaRPr lang="en-US" altLang="zh-CN" sz="1400" dirty="0"/>
          </a:p>
          <a:p>
            <a:pPr>
              <a:lnSpc>
                <a:spcPct val="60000"/>
              </a:lnSpc>
            </a:pPr>
            <a:r>
              <a:rPr lang="it-IT" altLang="zh-CN" sz="1400" dirty="0"/>
              <a:t>Sezione di Ferrara</a:t>
            </a:r>
            <a:r>
              <a:rPr lang="en-US" altLang="zh-CN" sz="1400" dirty="0"/>
              <a:t>, Italy</a:t>
            </a:r>
          </a:p>
          <a:p>
            <a:pPr>
              <a:lnSpc>
                <a:spcPct val="60000"/>
              </a:lnSpc>
            </a:pPr>
            <a:r>
              <a:rPr lang="en-US" altLang="zh-CN" sz="1400" dirty="0" err="1"/>
              <a:t>L'Istituto</a:t>
            </a:r>
            <a:r>
              <a:rPr lang="en-US" altLang="zh-CN" sz="1400" dirty="0"/>
              <a:t> di </a:t>
            </a:r>
            <a:r>
              <a:rPr lang="en-US" altLang="zh-CN" sz="1400" dirty="0" err="1"/>
              <a:t>Fisica</a:t>
            </a:r>
            <a:r>
              <a:rPr lang="en-US" altLang="zh-CN" sz="1400" dirty="0"/>
              <a:t> </a:t>
            </a:r>
            <a:r>
              <a:rPr lang="en-US" altLang="zh-CN" sz="1400" dirty="0" err="1"/>
              <a:t>Nucleare</a:t>
            </a:r>
            <a:r>
              <a:rPr lang="en-US" altLang="zh-CN" sz="1400" dirty="0"/>
              <a:t> di Torino, Italy</a:t>
            </a:r>
          </a:p>
          <a:p>
            <a:pPr>
              <a:lnSpc>
                <a:spcPct val="60000"/>
              </a:lnSpc>
            </a:pPr>
            <a:r>
              <a:rPr lang="en-US" altLang="zh-CN" sz="1400" dirty="0" err="1"/>
              <a:t>L'Istituto</a:t>
            </a:r>
            <a:r>
              <a:rPr lang="en-US" altLang="zh-CN" sz="1400" dirty="0"/>
              <a:t> di </a:t>
            </a:r>
            <a:r>
              <a:rPr lang="en-US" altLang="zh-CN" sz="1400" dirty="0" err="1"/>
              <a:t>Fisica</a:t>
            </a:r>
            <a:r>
              <a:rPr lang="en-US" altLang="zh-CN" sz="1400" dirty="0"/>
              <a:t> </a:t>
            </a:r>
            <a:r>
              <a:rPr lang="en-US" altLang="zh-CN" sz="1400" dirty="0" err="1"/>
              <a:t>Nucleare</a:t>
            </a:r>
            <a:r>
              <a:rPr lang="en-US" altLang="zh-CN" sz="1400" dirty="0"/>
              <a:t> di Firenze, Italy</a:t>
            </a:r>
          </a:p>
          <a:p>
            <a:pPr>
              <a:lnSpc>
                <a:spcPct val="60000"/>
              </a:lnSpc>
            </a:pPr>
            <a:r>
              <a:rPr lang="en-US" altLang="zh-CN" sz="1400" dirty="0" err="1"/>
              <a:t>Scuola</a:t>
            </a:r>
            <a:r>
              <a:rPr lang="en-US" altLang="zh-CN" sz="1400" dirty="0"/>
              <a:t> </a:t>
            </a:r>
            <a:r>
              <a:rPr lang="en-US" altLang="zh-CN" sz="1400" dirty="0" err="1"/>
              <a:t>Normale</a:t>
            </a:r>
            <a:r>
              <a:rPr lang="en-US" altLang="zh-CN" sz="1400" dirty="0"/>
              <a:t> </a:t>
            </a:r>
            <a:r>
              <a:rPr lang="en-US" altLang="zh-CN" sz="1400" dirty="0" err="1"/>
              <a:t>Superiore</a:t>
            </a:r>
            <a:r>
              <a:rPr lang="en-US" altLang="zh-CN" sz="1400" dirty="0"/>
              <a:t>, Pisa, Italy</a:t>
            </a:r>
          </a:p>
          <a:p>
            <a:pPr>
              <a:lnSpc>
                <a:spcPct val="60000"/>
              </a:lnSpc>
            </a:pPr>
            <a:r>
              <a:rPr lang="en-US" altLang="zh-CN" sz="1400" dirty="0"/>
              <a:t>University of Silesia, Katowice, Poland</a:t>
            </a:r>
          </a:p>
          <a:p>
            <a:pPr>
              <a:lnSpc>
                <a:spcPct val="60000"/>
              </a:lnSpc>
            </a:pPr>
            <a:r>
              <a:rPr lang="en-US" altLang="zh-CN" sz="1400" dirty="0" err="1" smtClean="0"/>
              <a:t>Laboratori</a:t>
            </a:r>
            <a:r>
              <a:rPr lang="en-US" altLang="zh-CN" sz="1400" dirty="0" smtClean="0"/>
              <a:t> </a:t>
            </a:r>
            <a:r>
              <a:rPr lang="en-US" altLang="zh-CN" sz="1400" dirty="0" err="1" smtClean="0"/>
              <a:t>Nazionali</a:t>
            </a:r>
            <a:r>
              <a:rPr lang="en-US" altLang="zh-CN" sz="1400" dirty="0" smtClean="0"/>
              <a:t> di </a:t>
            </a:r>
            <a:r>
              <a:rPr lang="en-US" altLang="zh-CN" sz="1400" dirty="0" err="1" smtClean="0"/>
              <a:t>Frascati</a:t>
            </a:r>
            <a:r>
              <a:rPr lang="en-US" altLang="zh-CN" sz="1400" dirty="0" smtClean="0"/>
              <a:t>, Italy</a:t>
            </a:r>
          </a:p>
          <a:p>
            <a:pPr>
              <a:lnSpc>
                <a:spcPct val="60000"/>
              </a:lnSpc>
            </a:pPr>
            <a:r>
              <a:rPr lang="en-US" altLang="zh-CN" sz="1400" dirty="0" smtClean="0"/>
              <a:t>INFN, </a:t>
            </a:r>
            <a:r>
              <a:rPr lang="en-US" altLang="zh-CN" sz="1400" dirty="0" err="1" smtClean="0"/>
              <a:t>Padova</a:t>
            </a:r>
            <a:r>
              <a:rPr lang="en-US" altLang="zh-CN" sz="1400" dirty="0" smtClean="0"/>
              <a:t>, Italy</a:t>
            </a:r>
          </a:p>
          <a:p>
            <a:pPr>
              <a:lnSpc>
                <a:spcPct val="60000"/>
              </a:lnSpc>
            </a:pPr>
            <a:r>
              <a:rPr lang="en-US" altLang="zh-CN" sz="1400" dirty="0" smtClean="0"/>
              <a:t>University of Pavia, Pavia, Italy</a:t>
            </a:r>
          </a:p>
          <a:p>
            <a:pPr>
              <a:lnSpc>
                <a:spcPct val="60000"/>
              </a:lnSpc>
            </a:pPr>
            <a:r>
              <a:rPr lang="en-US" altLang="zh-CN" sz="1400" dirty="0" smtClean="0"/>
              <a:t>University of Parma, Italy</a:t>
            </a:r>
          </a:p>
          <a:p>
            <a:pPr>
              <a:lnSpc>
                <a:spcPct val="60000"/>
              </a:lnSpc>
            </a:pPr>
            <a:endParaRPr lang="zh-CN" altLang="en-US" sz="1600" dirty="0"/>
          </a:p>
        </p:txBody>
      </p:sp>
    </p:spTree>
    <p:extLst>
      <p:ext uri="{BB962C8B-B14F-4D97-AF65-F5344CB8AC3E}">
        <p14:creationId xmlns:p14="http://schemas.microsoft.com/office/powerpoint/2010/main" val="18789440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International Collaboration</a:t>
            </a:r>
            <a:endParaRPr lang="zh-CN" altLang="en-US" dirty="0"/>
          </a:p>
        </p:txBody>
      </p:sp>
      <p:sp>
        <p:nvSpPr>
          <p:cNvPr id="4" name="日期占位符 3"/>
          <p:cNvSpPr>
            <a:spLocks noGrp="1"/>
          </p:cNvSpPr>
          <p:nvPr>
            <p:ph type="dt" sz="half" idx="10"/>
          </p:nvPr>
        </p:nvSpPr>
        <p:spPr/>
        <p:txBody>
          <a:bodyPr/>
          <a:lstStyle/>
          <a:p>
            <a:fld id="{D6B83586-3E3A-403E-8CF8-0C20D64930DB}"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42</a:t>
            </a:fld>
            <a:endParaRPr lang="en-US" dirty="0"/>
          </a:p>
        </p:txBody>
      </p:sp>
      <p:pic>
        <p:nvPicPr>
          <p:cNvPr id="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532" y="1135683"/>
            <a:ext cx="5062537"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932507" y="1022321"/>
            <a:ext cx="3859293" cy="1260345"/>
          </a:xfrm>
          <a:prstGeom prst="rect">
            <a:avLst/>
          </a:prstGeom>
          <a:solidFill>
            <a:schemeClr val="bg1"/>
          </a:solidFill>
        </p:spPr>
        <p:txBody>
          <a:bodyPr wrap="square" rtlCol="0">
            <a:spAutoFit/>
          </a:bodyPr>
          <a:lstStyle/>
          <a:p>
            <a:pPr algn="ctr">
              <a:lnSpc>
                <a:spcPct val="130000"/>
              </a:lnSpc>
            </a:pPr>
            <a:r>
              <a:rPr lang="en-US" altLang="zh-CN" sz="2000" b="1" dirty="0" smtClean="0"/>
              <a:t>SCT at </a:t>
            </a:r>
            <a:r>
              <a:rPr lang="en-US" altLang="zh-CN" sz="2000" b="1" dirty="0" smtClean="0">
                <a:solidFill>
                  <a:srgbClr val="FF0000"/>
                </a:solidFill>
              </a:rPr>
              <a:t>Novosibirsk</a:t>
            </a:r>
            <a:r>
              <a:rPr lang="en-US" altLang="zh-CN" sz="2000" b="1" dirty="0" smtClean="0"/>
              <a:t>, RUSSIA</a:t>
            </a:r>
          </a:p>
          <a:p>
            <a:pPr algn="ctr">
              <a:lnSpc>
                <a:spcPct val="130000"/>
              </a:lnSpc>
            </a:pPr>
            <a:r>
              <a:rPr lang="en-US" altLang="zh-CN" sz="2000" b="1" dirty="0" err="1" smtClean="0">
                <a:solidFill>
                  <a:srgbClr val="FF0000"/>
                </a:solidFill>
              </a:rPr>
              <a:t>Budker</a:t>
            </a:r>
            <a:r>
              <a:rPr lang="en-US" altLang="zh-CN" sz="2000" b="1" dirty="0" smtClean="0">
                <a:solidFill>
                  <a:srgbClr val="FF0000"/>
                </a:solidFill>
              </a:rPr>
              <a:t> Institute </a:t>
            </a:r>
            <a:r>
              <a:rPr lang="en-US" altLang="zh-CN" sz="2000" b="1" dirty="0" smtClean="0"/>
              <a:t>of Nuclear Physics</a:t>
            </a:r>
          </a:p>
          <a:p>
            <a:pPr algn="ctr">
              <a:lnSpc>
                <a:spcPct val="130000"/>
              </a:lnSpc>
            </a:pPr>
            <a:r>
              <a:rPr lang="en-US" altLang="zh-CN" sz="2000" b="1" dirty="0" smtClean="0"/>
              <a:t>Long history…..</a:t>
            </a:r>
            <a:endParaRPr lang="zh-CN" altLang="en-US" sz="2000" b="1" dirty="0"/>
          </a:p>
        </p:txBody>
      </p:sp>
      <p:sp>
        <p:nvSpPr>
          <p:cNvPr id="9" name="文本框 8"/>
          <p:cNvSpPr txBox="1"/>
          <p:nvPr/>
        </p:nvSpPr>
        <p:spPr>
          <a:xfrm>
            <a:off x="664643" y="4028302"/>
            <a:ext cx="8254314" cy="1988237"/>
          </a:xfrm>
          <a:prstGeom prst="rect">
            <a:avLst/>
          </a:prstGeom>
          <a:noFill/>
        </p:spPr>
        <p:txBody>
          <a:bodyPr wrap="square" rtlCol="0">
            <a:spAutoFit/>
          </a:bodyPr>
          <a:lstStyle/>
          <a:p>
            <a:pPr marL="285750" indent="-285750">
              <a:lnSpc>
                <a:spcPct val="140000"/>
              </a:lnSpc>
              <a:buFont typeface="Arial" panose="020B0604020202020204" pitchFamily="34" charset="0"/>
              <a:buChar char="•"/>
            </a:pPr>
            <a:r>
              <a:rPr lang="en-US" altLang="zh-CN" sz="2200" dirty="0" smtClean="0"/>
              <a:t>Pre-Agreement of Joint effort on R&amp;D, details are under negotiation  </a:t>
            </a:r>
          </a:p>
          <a:p>
            <a:pPr marL="285750" indent="-285750">
              <a:lnSpc>
                <a:spcPct val="140000"/>
              </a:lnSpc>
              <a:buFont typeface="Arial" panose="020B0604020202020204" pitchFamily="34" charset="0"/>
              <a:buChar char="•"/>
            </a:pPr>
            <a:r>
              <a:rPr lang="en-US" altLang="zh-CN" sz="2200" dirty="0" smtClean="0"/>
              <a:t>Joint workshop between China, Russia, and Europe</a:t>
            </a:r>
          </a:p>
          <a:p>
            <a:pPr marL="644400" indent="-285750">
              <a:lnSpc>
                <a:spcPct val="140000"/>
              </a:lnSpc>
              <a:buFont typeface="Arial" panose="020B0604020202020204" pitchFamily="34" charset="0"/>
              <a:buChar char="•"/>
            </a:pPr>
            <a:r>
              <a:rPr lang="en-US" altLang="zh-CN" sz="2200" dirty="0" smtClean="0"/>
              <a:t>2018 UCAS (March),  Novosibirsk (May),  </a:t>
            </a:r>
            <a:r>
              <a:rPr lang="en-US" altLang="zh-CN" sz="2200" dirty="0" err="1" smtClean="0"/>
              <a:t>Orsay</a:t>
            </a:r>
            <a:r>
              <a:rPr lang="en-US" altLang="zh-CN" sz="2200" dirty="0" smtClean="0"/>
              <a:t> (December)</a:t>
            </a:r>
          </a:p>
          <a:p>
            <a:pPr marL="644400" indent="-285750">
              <a:lnSpc>
                <a:spcPct val="140000"/>
              </a:lnSpc>
              <a:buFont typeface="Arial" panose="020B0604020202020204" pitchFamily="34" charset="0"/>
              <a:buChar char="•"/>
            </a:pPr>
            <a:r>
              <a:rPr lang="en-US" altLang="zh-CN" sz="2200" dirty="0" smtClean="0"/>
              <a:t>2019 ….. </a:t>
            </a:r>
            <a:endParaRPr lang="en-US" altLang="zh-CN" sz="2200" dirty="0"/>
          </a:p>
        </p:txBody>
      </p:sp>
    </p:spTree>
    <p:extLst>
      <p:ext uri="{BB962C8B-B14F-4D97-AF65-F5344CB8AC3E}">
        <p14:creationId xmlns:p14="http://schemas.microsoft.com/office/powerpoint/2010/main" val="36053017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smtClean="0"/>
              <a:t>Joint workshop on future </a:t>
            </a:r>
            <a:r>
              <a:rPr lang="en-US" altLang="zh-CN" sz="3600" dirty="0">
                <a:latin typeface="Times New Roman" panose="02020603050405020304" pitchFamily="18" charset="0"/>
                <a:cs typeface="Times New Roman" panose="02020603050405020304" pitchFamily="18" charset="0"/>
                <a:sym typeface="Symbol" panose="05050102010706020507" pitchFamily="18" charset="2"/>
              </a:rPr>
              <a:t>-c </a:t>
            </a:r>
            <a:r>
              <a:rPr lang="en-US" altLang="zh-CN" sz="3600" dirty="0"/>
              <a:t>factory</a:t>
            </a:r>
            <a:endParaRPr lang="zh-CN" altLang="en-US" sz="3600" dirty="0"/>
          </a:p>
        </p:txBody>
      </p:sp>
      <p:sp>
        <p:nvSpPr>
          <p:cNvPr id="4" name="日期占位符 3"/>
          <p:cNvSpPr>
            <a:spLocks noGrp="1"/>
          </p:cNvSpPr>
          <p:nvPr>
            <p:ph type="dt" sz="half" idx="10"/>
          </p:nvPr>
        </p:nvSpPr>
        <p:spPr/>
        <p:txBody>
          <a:bodyPr/>
          <a:lstStyle/>
          <a:p>
            <a:fld id="{EAB040A6-B8C5-40FF-9DD4-864AEADCC72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43</a:t>
            </a:fld>
            <a:endParaRPr lang="en-US" dirty="0"/>
          </a:p>
        </p:txBody>
      </p:sp>
      <p:pic>
        <p:nvPicPr>
          <p:cNvPr id="7" name="图片 6">
            <a:extLst>
              <a:ext uri="{FF2B5EF4-FFF2-40B4-BE49-F238E27FC236}">
                <a16:creationId xmlns:a16="http://schemas.microsoft.com/office/drawing/2014/main" id="{1E9326AA-DF3F-43BB-B4F3-26739514CB4C}"/>
              </a:ext>
            </a:extLst>
          </p:cNvPr>
          <p:cNvPicPr>
            <a:picLocks noChangeAspect="1"/>
          </p:cNvPicPr>
          <p:nvPr/>
        </p:nvPicPr>
        <p:blipFill>
          <a:blip r:embed="rId2"/>
          <a:stretch>
            <a:fillRect/>
          </a:stretch>
        </p:blipFill>
        <p:spPr>
          <a:xfrm>
            <a:off x="104216" y="854345"/>
            <a:ext cx="8935568" cy="5149311"/>
          </a:xfrm>
          <a:prstGeom prst="rect">
            <a:avLst/>
          </a:prstGeom>
        </p:spPr>
      </p:pic>
      <p:sp>
        <p:nvSpPr>
          <p:cNvPr id="8" name="TextBox 6">
            <a:extLst>
              <a:ext uri="{FF2B5EF4-FFF2-40B4-BE49-F238E27FC236}">
                <a16:creationId xmlns:a16="http://schemas.microsoft.com/office/drawing/2014/main" id="{A49BD9BC-8012-4942-AF51-6B3D38C917CB}"/>
              </a:ext>
            </a:extLst>
          </p:cNvPr>
          <p:cNvSpPr txBox="1"/>
          <p:nvPr/>
        </p:nvSpPr>
        <p:spPr>
          <a:xfrm>
            <a:off x="1863022" y="5887640"/>
            <a:ext cx="5283201"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FF0000"/>
                </a:solidFill>
                <a:sym typeface="Wingdings"/>
              </a:rPr>
              <a:t>Welcome to join the workshop!</a:t>
            </a:r>
            <a:endParaRPr lang="en-US" sz="2400" b="1" dirty="0">
              <a:sym typeface="Wingdings"/>
            </a:endParaRPr>
          </a:p>
        </p:txBody>
      </p:sp>
    </p:spTree>
    <p:extLst>
      <p:ext uri="{BB962C8B-B14F-4D97-AF65-F5344CB8AC3E}">
        <p14:creationId xmlns:p14="http://schemas.microsoft.com/office/powerpoint/2010/main" val="31913645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7075" y="50539"/>
            <a:ext cx="8073645" cy="714850"/>
          </a:xfrm>
        </p:spPr>
        <p:txBody>
          <a:bodyPr>
            <a:noAutofit/>
          </a:bodyPr>
          <a:lstStyle/>
          <a:p>
            <a:r>
              <a:rPr lang="en-US" altLang="zh-CN" sz="3600" dirty="0" smtClean="0"/>
              <a:t>Candidate site : Hefei, Anhui province</a:t>
            </a:r>
            <a:endParaRPr lang="zh-CN" altLang="en-US" sz="3600" dirty="0"/>
          </a:p>
        </p:txBody>
      </p:sp>
      <p:sp>
        <p:nvSpPr>
          <p:cNvPr id="4" name="日期占位符 3"/>
          <p:cNvSpPr>
            <a:spLocks noGrp="1"/>
          </p:cNvSpPr>
          <p:nvPr>
            <p:ph type="dt" sz="half" idx="10"/>
          </p:nvPr>
        </p:nvSpPr>
        <p:spPr/>
        <p:txBody>
          <a:bodyPr/>
          <a:lstStyle/>
          <a:p>
            <a:fld id="{A8B0B14F-99EB-4E2B-91D8-A70DFCE76F42}"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44</a:t>
            </a:fld>
            <a:endParaRPr lang="en-US" dirty="0"/>
          </a:p>
        </p:txBody>
      </p:sp>
      <p:sp>
        <p:nvSpPr>
          <p:cNvPr id="7" name="文本框 8"/>
          <p:cNvSpPr txBox="1"/>
          <p:nvPr/>
        </p:nvSpPr>
        <p:spPr>
          <a:xfrm>
            <a:off x="296197" y="782022"/>
            <a:ext cx="8551605" cy="97257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en-US" altLang="zh-CN" sz="2200" b="1" dirty="0"/>
              <a:t>One of  three </a:t>
            </a:r>
            <a:r>
              <a:rPr lang="en-US" altLang="zh-CN" sz="2200" b="1" dirty="0">
                <a:solidFill>
                  <a:srgbClr val="FF0000"/>
                </a:solidFill>
              </a:rPr>
              <a:t>integrated national science centers</a:t>
            </a:r>
            <a:r>
              <a:rPr lang="en-US" altLang="zh-CN" sz="2200" b="1" dirty="0"/>
              <a:t>, which will play important  role in ‘</a:t>
            </a:r>
            <a:r>
              <a:rPr lang="en-US" altLang="zh-CN" sz="2200" b="1" dirty="0" err="1"/>
              <a:t>Megascience</a:t>
            </a:r>
            <a:r>
              <a:rPr lang="en-US" altLang="zh-CN" sz="2200" b="1" dirty="0"/>
              <a:t>’ of China in near future</a:t>
            </a:r>
          </a:p>
        </p:txBody>
      </p:sp>
      <p:pic>
        <p:nvPicPr>
          <p:cNvPr id="8" name="Picture 13"/>
          <p:cNvPicPr>
            <a:picLocks noChangeAspect="1"/>
          </p:cNvPicPr>
          <p:nvPr/>
        </p:nvPicPr>
        <p:blipFill>
          <a:blip r:embed="rId2"/>
          <a:stretch>
            <a:fillRect/>
          </a:stretch>
        </p:blipFill>
        <p:spPr>
          <a:xfrm rot="5400000">
            <a:off x="4595609" y="966443"/>
            <a:ext cx="3350631" cy="4960204"/>
          </a:xfrm>
          <a:prstGeom prst="rect">
            <a:avLst/>
          </a:prstGeom>
        </p:spPr>
      </p:pic>
      <p:sp>
        <p:nvSpPr>
          <p:cNvPr id="9" name="内容占位符 2"/>
          <p:cNvSpPr>
            <a:spLocks noGrp="1"/>
          </p:cNvSpPr>
          <p:nvPr/>
        </p:nvSpPr>
        <p:spPr bwMode="auto">
          <a:xfrm>
            <a:off x="152213" y="1650875"/>
            <a:ext cx="3541835" cy="440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1" fontAlgn="base" hangingPunct="1">
              <a:spcBef>
                <a:spcPct val="20000"/>
              </a:spcBef>
              <a:spcAft>
                <a:spcPct val="0"/>
              </a:spcAft>
              <a:buClr>
                <a:srgbClr val="FF3399"/>
              </a:buClr>
              <a:buFont typeface="Wingdings 2" pitchFamily="18" charset="2"/>
              <a:buChar char="è"/>
              <a:defRPr sz="3200" b="1">
                <a:solidFill>
                  <a:srgbClr val="000066"/>
                </a:solidFill>
                <a:latin typeface="+mn-lt"/>
                <a:ea typeface="+mn-ea"/>
                <a:cs typeface="+mn-cs"/>
              </a:defRPr>
            </a:lvl1pPr>
            <a:lvl2pPr marL="742950" indent="-285750" algn="l" rtl="0" eaLnBrk="1" fontAlgn="base" hangingPunct="1">
              <a:spcBef>
                <a:spcPct val="20000"/>
              </a:spcBef>
              <a:spcAft>
                <a:spcPct val="0"/>
              </a:spcAft>
              <a:buClr>
                <a:srgbClr val="FF3399"/>
              </a:buClr>
              <a:buFont typeface="Wingdings 2" pitchFamily="18" charset="2"/>
              <a:buChar char="è"/>
              <a:defRPr sz="2800" b="1">
                <a:solidFill>
                  <a:srgbClr val="000099"/>
                </a:solidFill>
                <a:latin typeface="+mn-lt"/>
              </a:defRPr>
            </a:lvl2pPr>
            <a:lvl3pPr marL="1143000" indent="-228600" algn="l" rtl="0" eaLnBrk="1" fontAlgn="base" hangingPunct="1">
              <a:spcBef>
                <a:spcPct val="20000"/>
              </a:spcBef>
              <a:spcAft>
                <a:spcPct val="0"/>
              </a:spcAft>
              <a:buClr>
                <a:srgbClr val="FF3399"/>
              </a:buClr>
              <a:buFont typeface="Wingdings 2" pitchFamily="18" charset="2"/>
              <a:buChar char="è"/>
              <a:defRPr sz="2400" b="1">
                <a:solidFill>
                  <a:schemeClr val="accent1"/>
                </a:solidFill>
                <a:latin typeface="+mn-lt"/>
              </a:defRPr>
            </a:lvl3pPr>
            <a:lvl4pPr marL="16002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4pPr>
            <a:lvl5pPr marL="20574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5pPr>
            <a:lvl6pPr marL="25146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6pPr>
            <a:lvl7pPr marL="29718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7pPr>
            <a:lvl8pPr marL="34290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8pPr>
            <a:lvl9pPr marL="38862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9pPr>
          </a:lstStyle>
          <a:p>
            <a:pPr>
              <a:lnSpc>
                <a:spcPct val="130000"/>
              </a:lnSpc>
            </a:pPr>
            <a:r>
              <a:rPr lang="en-US" altLang="zh-CN" sz="2000" dirty="0"/>
              <a:t>University of Science and Technology of China (USTC)</a:t>
            </a:r>
          </a:p>
          <a:p>
            <a:pPr>
              <a:lnSpc>
                <a:spcPct val="130000"/>
              </a:lnSpc>
            </a:pPr>
            <a:r>
              <a:rPr lang="en-US" altLang="zh-CN" sz="2000" dirty="0"/>
              <a:t>National Synchrotron Radiation Lab and Hefei Light Source, operated by USTC</a:t>
            </a:r>
          </a:p>
          <a:p>
            <a:pPr>
              <a:lnSpc>
                <a:spcPct val="130000"/>
              </a:lnSpc>
            </a:pPr>
            <a:r>
              <a:rPr lang="en-US" altLang="zh-CN" sz="2000" dirty="0"/>
              <a:t>The only National Lab operated by University in China. (Totally Four officially approved National Labs in China)</a:t>
            </a:r>
          </a:p>
        </p:txBody>
      </p:sp>
      <p:sp>
        <p:nvSpPr>
          <p:cNvPr id="10" name="文本框 9"/>
          <p:cNvSpPr txBox="1"/>
          <p:nvPr/>
        </p:nvSpPr>
        <p:spPr>
          <a:xfrm>
            <a:off x="3694048" y="5098315"/>
            <a:ext cx="5597337" cy="126034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nSpc>
                <a:spcPct val="130000"/>
              </a:lnSpc>
              <a:buFont typeface="Arial" panose="020B0604020202020204" pitchFamily="34" charset="0"/>
              <a:buChar char="•"/>
            </a:pPr>
            <a:r>
              <a:rPr lang="en-US" altLang="zh-CN" sz="2000" b="1" dirty="0"/>
              <a:t>Pay a lot of attention on </a:t>
            </a:r>
            <a:r>
              <a:rPr lang="en-US" altLang="zh-CN" sz="2000" b="1" dirty="0">
                <a:solidFill>
                  <a:srgbClr val="FF0000"/>
                </a:solidFill>
              </a:rPr>
              <a:t>accelerator</a:t>
            </a:r>
            <a:r>
              <a:rPr lang="en-US" altLang="zh-CN" sz="2000" b="1" dirty="0">
                <a:solidFill>
                  <a:srgbClr val="0036FA"/>
                </a:solidFill>
              </a:rPr>
              <a:t> facilities</a:t>
            </a:r>
          </a:p>
          <a:p>
            <a:pPr marL="285750" indent="-285750">
              <a:lnSpc>
                <a:spcPct val="130000"/>
              </a:lnSpc>
              <a:buFont typeface="Arial" panose="020B0604020202020204" pitchFamily="34" charset="0"/>
              <a:buChar char="•"/>
            </a:pPr>
            <a:r>
              <a:rPr lang="en-US" altLang="zh-CN" sz="2000" b="1" dirty="0">
                <a:solidFill>
                  <a:srgbClr val="FF0000"/>
                </a:solidFill>
              </a:rPr>
              <a:t>Hefei Advanced light source </a:t>
            </a:r>
            <a:r>
              <a:rPr lang="en-US" altLang="zh-CN" sz="2000" b="1" dirty="0">
                <a:solidFill>
                  <a:srgbClr val="0036FA"/>
                </a:solidFill>
              </a:rPr>
              <a:t>is under design</a:t>
            </a:r>
          </a:p>
          <a:p>
            <a:pPr marL="285750" indent="-285750">
              <a:lnSpc>
                <a:spcPct val="130000"/>
              </a:lnSpc>
              <a:buFont typeface="Arial" panose="020B0604020202020204" pitchFamily="34" charset="0"/>
              <a:buChar char="•"/>
            </a:pPr>
            <a:r>
              <a:rPr lang="en-US" altLang="zh-CN" sz="2000" b="1" dirty="0">
                <a:solidFill>
                  <a:srgbClr val="0036FA"/>
                </a:solidFill>
              </a:rPr>
              <a:t>STCF is listed in </a:t>
            </a:r>
            <a:r>
              <a:rPr lang="en-US" altLang="zh-CN" sz="2000" b="1" dirty="0">
                <a:solidFill>
                  <a:srgbClr val="FF0000"/>
                </a:solidFill>
              </a:rPr>
              <a:t>future plan</a:t>
            </a:r>
            <a:endParaRPr lang="zh-CN" altLang="en-US" sz="2000" b="1" dirty="0">
              <a:solidFill>
                <a:srgbClr val="FF0000"/>
              </a:solidFill>
            </a:endParaRPr>
          </a:p>
        </p:txBody>
      </p:sp>
    </p:spTree>
    <p:extLst>
      <p:ext uri="{BB962C8B-B14F-4D97-AF65-F5344CB8AC3E}">
        <p14:creationId xmlns:p14="http://schemas.microsoft.com/office/powerpoint/2010/main" val="37430907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73300C-797F-D148-A78D-320196FBAF04}" type="slidenum">
              <a:rPr lang="en-US" smtClean="0"/>
              <a:t>45</a:t>
            </a:fld>
            <a:endParaRPr lang="en-US"/>
          </a:p>
        </p:txBody>
      </p:sp>
      <p:pic>
        <p:nvPicPr>
          <p:cNvPr id="6" name="Picture 5"/>
          <p:cNvPicPr>
            <a:picLocks noChangeAspect="1"/>
          </p:cNvPicPr>
          <p:nvPr/>
        </p:nvPicPr>
        <p:blipFill>
          <a:blip r:embed="rId2"/>
          <a:stretch>
            <a:fillRect/>
          </a:stretch>
        </p:blipFill>
        <p:spPr>
          <a:xfrm>
            <a:off x="-1" y="21403"/>
            <a:ext cx="4514671" cy="4872837"/>
          </a:xfrm>
          <a:prstGeom prst="rect">
            <a:avLst/>
          </a:prstGeom>
        </p:spPr>
      </p:pic>
      <p:pic>
        <p:nvPicPr>
          <p:cNvPr id="8" name="Picture 7"/>
          <p:cNvPicPr>
            <a:picLocks noChangeAspect="1"/>
          </p:cNvPicPr>
          <p:nvPr/>
        </p:nvPicPr>
        <p:blipFill>
          <a:blip r:embed="rId3"/>
          <a:stretch>
            <a:fillRect/>
          </a:stretch>
        </p:blipFill>
        <p:spPr>
          <a:xfrm>
            <a:off x="4514671" y="0"/>
            <a:ext cx="4629329" cy="6858000"/>
          </a:xfrm>
          <a:prstGeom prst="rect">
            <a:avLst/>
          </a:prstGeom>
          <a:solidFill>
            <a:srgbClr val="FF0000"/>
          </a:solidFill>
        </p:spPr>
      </p:pic>
      <p:sp>
        <p:nvSpPr>
          <p:cNvPr id="9" name="Rectangle 8"/>
          <p:cNvSpPr/>
          <p:nvPr/>
        </p:nvSpPr>
        <p:spPr>
          <a:xfrm>
            <a:off x="6770823" y="934613"/>
            <a:ext cx="1070204" cy="19976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8151698" y="1236837"/>
            <a:ext cx="916496" cy="19976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514671" y="1550755"/>
            <a:ext cx="1070204" cy="19976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225166" y="3041856"/>
            <a:ext cx="732302" cy="19976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4"/>
          <a:stretch>
            <a:fillRect/>
          </a:stretch>
        </p:blipFill>
        <p:spPr>
          <a:xfrm>
            <a:off x="-7136" y="4645964"/>
            <a:ext cx="4572000" cy="759058"/>
          </a:xfrm>
          <a:prstGeom prst="rect">
            <a:avLst/>
          </a:prstGeom>
        </p:spPr>
      </p:pic>
      <p:pic>
        <p:nvPicPr>
          <p:cNvPr id="14" name="Picture 13"/>
          <p:cNvPicPr>
            <a:picLocks noChangeAspect="1"/>
          </p:cNvPicPr>
          <p:nvPr/>
        </p:nvPicPr>
        <p:blipFill>
          <a:blip r:embed="rId5"/>
          <a:stretch>
            <a:fillRect/>
          </a:stretch>
        </p:blipFill>
        <p:spPr>
          <a:xfrm>
            <a:off x="51316" y="5643999"/>
            <a:ext cx="3774215" cy="350463"/>
          </a:xfrm>
          <a:prstGeom prst="rect">
            <a:avLst/>
          </a:prstGeom>
        </p:spPr>
      </p:pic>
      <p:pic>
        <p:nvPicPr>
          <p:cNvPr id="15" name="Picture 14"/>
          <p:cNvPicPr>
            <a:picLocks noChangeAspect="1"/>
          </p:cNvPicPr>
          <p:nvPr/>
        </p:nvPicPr>
        <p:blipFill>
          <a:blip r:embed="rId6"/>
          <a:stretch>
            <a:fillRect/>
          </a:stretch>
        </p:blipFill>
        <p:spPr>
          <a:xfrm>
            <a:off x="446440" y="5360814"/>
            <a:ext cx="3357686" cy="311721"/>
          </a:xfrm>
          <a:prstGeom prst="rect">
            <a:avLst/>
          </a:prstGeom>
        </p:spPr>
      </p:pic>
      <p:sp>
        <p:nvSpPr>
          <p:cNvPr id="2" name="Rectangle 1"/>
          <p:cNvSpPr/>
          <p:nvPr/>
        </p:nvSpPr>
        <p:spPr>
          <a:xfrm>
            <a:off x="446440" y="5994462"/>
            <a:ext cx="3821441" cy="863538"/>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日期占位符 2"/>
          <p:cNvSpPr>
            <a:spLocks noGrp="1"/>
          </p:cNvSpPr>
          <p:nvPr>
            <p:ph type="dt" sz="half" idx="10"/>
          </p:nvPr>
        </p:nvSpPr>
        <p:spPr/>
        <p:txBody>
          <a:bodyPr/>
          <a:lstStyle/>
          <a:p>
            <a:fld id="{70D71611-B1C9-40E7-A639-F06F6CF08774}" type="datetime1">
              <a:rPr lang="zh-CN" altLang="en-US" smtClean="0"/>
              <a:t>2018/10/23</a:t>
            </a:fld>
            <a:endParaRPr lang="en-US" dirty="0"/>
          </a:p>
        </p:txBody>
      </p:sp>
      <p:sp>
        <p:nvSpPr>
          <p:cNvPr id="4" name="页脚占位符 3"/>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pic>
        <p:nvPicPr>
          <p:cNvPr id="16" name="Picture 15"/>
          <p:cNvPicPr>
            <a:picLocks noChangeAspect="1"/>
          </p:cNvPicPr>
          <p:nvPr/>
        </p:nvPicPr>
        <p:blipFill>
          <a:blip r:embed="rId7"/>
          <a:stretch>
            <a:fillRect/>
          </a:stretch>
        </p:blipFill>
        <p:spPr>
          <a:xfrm>
            <a:off x="543572" y="6165003"/>
            <a:ext cx="3724309" cy="670615"/>
          </a:xfrm>
          <a:prstGeom prst="rect">
            <a:avLst/>
          </a:prstGeom>
        </p:spPr>
      </p:pic>
    </p:spTree>
    <p:extLst>
      <p:ext uri="{BB962C8B-B14F-4D97-AF65-F5344CB8AC3E}">
        <p14:creationId xmlns:p14="http://schemas.microsoft.com/office/powerpoint/2010/main" val="64606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heckerboard(across)">
                                      <p:cBhvr>
                                        <p:cTn id="13" dur="500"/>
                                        <p:tgtEl>
                                          <p:spTgt spid="9"/>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heckerboard(across)">
                                      <p:cBhvr>
                                        <p:cTn id="16" dur="500"/>
                                        <p:tgtEl>
                                          <p:spTgt spid="10"/>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heckerboard(across)">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checkerboard(across)">
                                      <p:cBhvr>
                                        <p:cTn id="27" dur="500"/>
                                        <p:tgtEl>
                                          <p:spTgt spid="13"/>
                                        </p:tgtEl>
                                      </p:cBhvr>
                                    </p:animEffect>
                                  </p:childTnLst>
                                </p:cTn>
                              </p:par>
                              <p:par>
                                <p:cTn id="28" presetID="5" presetClass="entr" presetSubtype="1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checkerboard(across)">
                                      <p:cBhvr>
                                        <p:cTn id="30" dur="500"/>
                                        <p:tgtEl>
                                          <p:spTgt spid="14"/>
                                        </p:tgtEl>
                                      </p:cBhvr>
                                    </p:animEffect>
                                  </p:childTnLst>
                                </p:cTn>
                              </p:par>
                              <p:par>
                                <p:cTn id="31" presetID="5" presetClass="entr" presetSubtype="1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checkerboard(across)">
                                      <p:cBhvr>
                                        <p:cTn id="33" dur="500"/>
                                        <p:tgtEl>
                                          <p:spTgt spid="15"/>
                                        </p:tgtEl>
                                      </p:cBhvr>
                                    </p:animEffect>
                                  </p:childTnLst>
                                </p:cTn>
                              </p:par>
                              <p:par>
                                <p:cTn id="34" presetID="5" presetClass="entr" presetSubtype="1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checkerboard(across)">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checkerboard(across)">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P spid="11" grpId="0" animBg="1"/>
      <p:bldP spid="12" grpId="0" animBg="1"/>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USTC and LOCAL </a:t>
            </a:r>
            <a:r>
              <a:rPr lang="en-US" altLang="zh-CN" dirty="0" err="1"/>
              <a:t>G</a:t>
            </a:r>
            <a:r>
              <a:rPr lang="en-US" altLang="zh-CN" dirty="0" err="1" smtClean="0"/>
              <a:t>overment</a:t>
            </a:r>
            <a:endParaRPr lang="zh-CN" altLang="en-US" dirty="0"/>
          </a:p>
        </p:txBody>
      </p:sp>
      <p:sp>
        <p:nvSpPr>
          <p:cNvPr id="4" name="日期占位符 3"/>
          <p:cNvSpPr>
            <a:spLocks noGrp="1"/>
          </p:cNvSpPr>
          <p:nvPr>
            <p:ph type="dt" sz="half" idx="10"/>
          </p:nvPr>
        </p:nvSpPr>
        <p:spPr/>
        <p:txBody>
          <a:bodyPr/>
          <a:lstStyle/>
          <a:p>
            <a:fld id="{D897DF4A-F88C-4575-BA00-83D2AB2D4B9B}"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46</a:t>
            </a:fld>
            <a:endParaRPr lang="en-US" dirty="0"/>
          </a:p>
        </p:txBody>
      </p:sp>
      <p:sp>
        <p:nvSpPr>
          <p:cNvPr id="7" name="文本框 6"/>
          <p:cNvSpPr txBox="1"/>
          <p:nvPr/>
        </p:nvSpPr>
        <p:spPr>
          <a:xfrm>
            <a:off x="805070" y="805146"/>
            <a:ext cx="7255565" cy="2215991"/>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000" dirty="0" smtClean="0"/>
              <a:t>Report to </a:t>
            </a:r>
            <a:r>
              <a:rPr lang="en-US" altLang="zh-CN" sz="2000" dirty="0">
                <a:solidFill>
                  <a:srgbClr val="FF0000"/>
                </a:solidFill>
              </a:rPr>
              <a:t>CAS</a:t>
            </a:r>
            <a:r>
              <a:rPr lang="en-US" altLang="zh-CN" sz="2000" dirty="0"/>
              <a:t> Condition and Finance Bureau </a:t>
            </a:r>
          </a:p>
          <a:p>
            <a:pPr marL="342900" indent="-342900">
              <a:lnSpc>
                <a:spcPct val="130000"/>
              </a:lnSpc>
              <a:buFont typeface="Arial" panose="020B0604020202020204" pitchFamily="34" charset="0"/>
              <a:buChar char="•"/>
            </a:pPr>
            <a:r>
              <a:rPr lang="en-US" altLang="zh-CN" sz="2000" dirty="0" smtClean="0"/>
              <a:t>Report to USTC </a:t>
            </a:r>
            <a:r>
              <a:rPr lang="en-US" altLang="zh-CN" sz="2000" dirty="0" smtClean="0">
                <a:solidFill>
                  <a:srgbClr val="FF0000"/>
                </a:solidFill>
              </a:rPr>
              <a:t>scientific committee </a:t>
            </a:r>
            <a:r>
              <a:rPr lang="en-US" altLang="zh-CN" sz="2000" dirty="0" smtClean="0"/>
              <a:t>and USTC </a:t>
            </a:r>
            <a:r>
              <a:rPr lang="en-US" altLang="zh-CN" sz="2000" dirty="0" smtClean="0">
                <a:solidFill>
                  <a:srgbClr val="FF0000"/>
                </a:solidFill>
              </a:rPr>
              <a:t>presidents</a:t>
            </a:r>
          </a:p>
          <a:p>
            <a:pPr marL="285750" indent="-285750">
              <a:lnSpc>
                <a:spcPct val="150000"/>
              </a:lnSpc>
              <a:buFont typeface="Arial"/>
              <a:buChar char="•"/>
            </a:pPr>
            <a:r>
              <a:rPr lang="en-US" altLang="zh-CN" sz="2000" dirty="0"/>
              <a:t>Report to Hefei High-tech Development Zone</a:t>
            </a:r>
          </a:p>
          <a:p>
            <a:pPr marL="285750" indent="-285750">
              <a:lnSpc>
                <a:spcPct val="150000"/>
              </a:lnSpc>
              <a:buFont typeface="Arial"/>
              <a:buChar char="•"/>
            </a:pPr>
            <a:r>
              <a:rPr lang="en-US" altLang="zh-CN" sz="2000" dirty="0"/>
              <a:t>Report to Anhui Development Planning </a:t>
            </a:r>
            <a:r>
              <a:rPr lang="en-US" altLang="zh-CN" sz="2000" dirty="0" smtClean="0"/>
              <a:t>Commission</a:t>
            </a:r>
            <a:endParaRPr lang="en-US" altLang="zh-CN" sz="2000" dirty="0" smtClean="0">
              <a:solidFill>
                <a:srgbClr val="FF0000"/>
              </a:solidFill>
            </a:endParaRPr>
          </a:p>
          <a:p>
            <a:pPr marL="342900" indent="-342900">
              <a:lnSpc>
                <a:spcPct val="130000"/>
              </a:lnSpc>
              <a:buFont typeface="Arial" panose="020B0604020202020204" pitchFamily="34" charset="0"/>
              <a:buChar char="•"/>
            </a:pPr>
            <a:r>
              <a:rPr lang="en-US" altLang="zh-CN" sz="2000" dirty="0" smtClean="0"/>
              <a:t>Jan. 2018, Report </a:t>
            </a:r>
            <a:r>
              <a:rPr lang="en-US" altLang="zh-CN" sz="2000" dirty="0"/>
              <a:t>to USTC </a:t>
            </a:r>
            <a:r>
              <a:rPr lang="en-US" altLang="zh-CN" sz="2000" dirty="0">
                <a:solidFill>
                  <a:srgbClr val="FF0000"/>
                </a:solidFill>
              </a:rPr>
              <a:t>new </a:t>
            </a:r>
            <a:r>
              <a:rPr lang="en-US" altLang="zh-CN" sz="2000" dirty="0" smtClean="0">
                <a:solidFill>
                  <a:srgbClr val="FF0000"/>
                </a:solidFill>
              </a:rPr>
              <a:t>president </a:t>
            </a:r>
            <a:r>
              <a:rPr lang="en-US" altLang="zh-CN" sz="2000" dirty="0" smtClean="0"/>
              <a:t>-- Prof. </a:t>
            </a:r>
            <a:r>
              <a:rPr lang="en-US" altLang="zh-CN" sz="2000" dirty="0" err="1" smtClean="0"/>
              <a:t>Bao</a:t>
            </a:r>
            <a:endParaRPr lang="en-US" altLang="zh-CN" sz="2000" dirty="0" smtClean="0"/>
          </a:p>
        </p:txBody>
      </p:sp>
      <p:pic>
        <p:nvPicPr>
          <p:cNvPr id="8" name="Picture 4"/>
          <p:cNvPicPr>
            <a:picLocks noChangeAspect="1"/>
          </p:cNvPicPr>
          <p:nvPr/>
        </p:nvPicPr>
        <p:blipFill>
          <a:blip r:embed="rId2"/>
          <a:stretch>
            <a:fillRect/>
          </a:stretch>
        </p:blipFill>
        <p:spPr>
          <a:xfrm>
            <a:off x="907719" y="3000914"/>
            <a:ext cx="7446010" cy="3355436"/>
          </a:xfrm>
          <a:prstGeom prst="rect">
            <a:avLst/>
          </a:prstGeom>
        </p:spPr>
      </p:pic>
      <p:sp>
        <p:nvSpPr>
          <p:cNvPr id="9" name="TextBox 5"/>
          <p:cNvSpPr txBox="1"/>
          <p:nvPr/>
        </p:nvSpPr>
        <p:spPr>
          <a:xfrm>
            <a:off x="1959799" y="5525353"/>
            <a:ext cx="6393930" cy="830997"/>
          </a:xfrm>
          <a:prstGeom prst="rect">
            <a:avLst/>
          </a:prstGeom>
          <a:noFill/>
        </p:spPr>
        <p:txBody>
          <a:bodyPr wrap="none" rtlCol="0">
            <a:spAutoFit/>
          </a:bodyPr>
          <a:lstStyle/>
          <a:p>
            <a:pPr marL="285750" indent="-285750">
              <a:buFont typeface="Arial"/>
              <a:buChar char="•"/>
            </a:pPr>
            <a:r>
              <a:rPr lang="en-US" sz="2400" dirty="0" smtClean="0">
                <a:solidFill>
                  <a:srgbClr val="FF0000"/>
                </a:solidFill>
              </a:rPr>
              <a:t>USTC president agreed</a:t>
            </a:r>
          </a:p>
          <a:p>
            <a:pPr marL="285750" indent="-285750">
              <a:buFont typeface="Arial"/>
              <a:buChar char="•"/>
            </a:pPr>
            <a:r>
              <a:rPr lang="en-US" sz="2400" dirty="0" smtClean="0">
                <a:solidFill>
                  <a:srgbClr val="FF0000"/>
                </a:solidFill>
              </a:rPr>
              <a:t>Scientific committee endorsed supporting R&amp;D </a:t>
            </a:r>
          </a:p>
        </p:txBody>
      </p:sp>
    </p:spTree>
    <p:extLst>
      <p:ext uri="{BB962C8B-B14F-4D97-AF65-F5344CB8AC3E}">
        <p14:creationId xmlns:p14="http://schemas.microsoft.com/office/powerpoint/2010/main" val="16717204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3835"/>
            <a:ext cx="7762240" cy="714850"/>
          </a:xfrm>
        </p:spPr>
        <p:txBody>
          <a:bodyPr>
            <a:normAutofit fontScale="90000"/>
          </a:bodyPr>
          <a:lstStyle/>
          <a:p>
            <a:r>
              <a:rPr lang="en-US" altLang="zh-CN" dirty="0"/>
              <a:t>Support from </a:t>
            </a:r>
            <a:r>
              <a:rPr lang="en-US" altLang="zh-CN" dirty="0" smtClean="0"/>
              <a:t>different aspects</a:t>
            </a:r>
            <a:endParaRPr lang="zh-CN" altLang="en-US" dirty="0"/>
          </a:p>
        </p:txBody>
      </p:sp>
      <p:sp>
        <p:nvSpPr>
          <p:cNvPr id="4" name="日期占位符 3"/>
          <p:cNvSpPr>
            <a:spLocks noGrp="1"/>
          </p:cNvSpPr>
          <p:nvPr>
            <p:ph type="dt" sz="half" idx="10"/>
          </p:nvPr>
        </p:nvSpPr>
        <p:spPr/>
        <p:txBody>
          <a:bodyPr/>
          <a:lstStyle/>
          <a:p>
            <a:fld id="{88B0B37F-5968-42AF-9666-355C5CC26C3F}"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47</a:t>
            </a:fld>
            <a:endParaRPr lang="en-US" dirty="0"/>
          </a:p>
        </p:txBody>
      </p:sp>
      <p:sp>
        <p:nvSpPr>
          <p:cNvPr id="7" name="文本框 6"/>
          <p:cNvSpPr txBox="1"/>
          <p:nvPr/>
        </p:nvSpPr>
        <p:spPr>
          <a:xfrm>
            <a:off x="733728" y="900715"/>
            <a:ext cx="7566992" cy="4444294"/>
          </a:xfrm>
          <a:prstGeom prst="rect">
            <a:avLst/>
          </a:prstGeom>
          <a:noFill/>
        </p:spPr>
        <p:txBody>
          <a:bodyPr wrap="square" rtlCol="0">
            <a:spAutoFit/>
          </a:bodyPr>
          <a:lstStyle/>
          <a:p>
            <a:pPr marL="285750" indent="-285750">
              <a:lnSpc>
                <a:spcPct val="140000"/>
              </a:lnSpc>
              <a:buFont typeface="Arial" panose="020B0604020202020204" pitchFamily="34" charset="0"/>
              <a:buChar char="•"/>
            </a:pPr>
            <a:r>
              <a:rPr lang="zh-CN" altLang="en-US" sz="2000" b="1" dirty="0" smtClean="0"/>
              <a:t>学校：</a:t>
            </a:r>
            <a:endParaRPr lang="en-US" altLang="zh-CN" sz="2000" b="1" dirty="0" smtClean="0"/>
          </a:p>
          <a:p>
            <a:pPr marL="644400" indent="-285750">
              <a:lnSpc>
                <a:spcPct val="140000"/>
              </a:lnSpc>
              <a:buFont typeface="Calibri" panose="020F0502020204030204" pitchFamily="34" charset="0"/>
              <a:buChar char="─"/>
            </a:pPr>
            <a:r>
              <a:rPr lang="zh-CN" altLang="en-US" dirty="0" smtClean="0"/>
              <a:t>科大</a:t>
            </a:r>
            <a:r>
              <a:rPr lang="zh-CN" altLang="en-US" dirty="0" smtClean="0">
                <a:solidFill>
                  <a:srgbClr val="FF0000"/>
                </a:solidFill>
              </a:rPr>
              <a:t>“双一流”重点</a:t>
            </a:r>
            <a:r>
              <a:rPr lang="zh-CN" altLang="en-US" dirty="0" smtClean="0"/>
              <a:t>支持项目，</a:t>
            </a:r>
            <a:r>
              <a:rPr lang="en-US" altLang="zh-CN" dirty="0" smtClean="0"/>
              <a:t>1000</a:t>
            </a:r>
            <a:r>
              <a:rPr lang="zh-CN" altLang="en-US" dirty="0" smtClean="0"/>
              <a:t>万</a:t>
            </a:r>
            <a:r>
              <a:rPr lang="zh-CN" altLang="en-US" dirty="0" smtClean="0">
                <a:solidFill>
                  <a:srgbClr val="FF0000"/>
                </a:solidFill>
              </a:rPr>
              <a:t>启动经费</a:t>
            </a:r>
            <a:r>
              <a:rPr lang="zh-CN" altLang="en-US" dirty="0" smtClean="0"/>
              <a:t>支持</a:t>
            </a:r>
            <a:endParaRPr lang="en-US" altLang="zh-CN" dirty="0" smtClean="0"/>
          </a:p>
          <a:p>
            <a:pPr marL="644400" indent="-285750">
              <a:lnSpc>
                <a:spcPct val="140000"/>
              </a:lnSpc>
              <a:buFont typeface="Calibri" panose="020F0502020204030204" pitchFamily="34" charset="0"/>
              <a:buChar char="─"/>
            </a:pPr>
            <a:r>
              <a:rPr lang="zh-CN" altLang="en-US" dirty="0" smtClean="0"/>
              <a:t>由学校</a:t>
            </a:r>
            <a:r>
              <a:rPr lang="zh-CN" altLang="en-US" dirty="0" smtClean="0">
                <a:solidFill>
                  <a:srgbClr val="FF0000"/>
                </a:solidFill>
              </a:rPr>
              <a:t>发展改革部</a:t>
            </a:r>
            <a:r>
              <a:rPr lang="zh-CN" altLang="en-US" dirty="0" smtClean="0"/>
              <a:t>牵头组织与科学院、安徽省等相关部门联系</a:t>
            </a:r>
            <a:endParaRPr lang="en-US" altLang="zh-CN" dirty="0" smtClean="0"/>
          </a:p>
          <a:p>
            <a:pPr marL="285750" indent="-285750">
              <a:lnSpc>
                <a:spcPct val="140000"/>
              </a:lnSpc>
              <a:buFont typeface="Arial" panose="020B0604020202020204" pitchFamily="34" charset="0"/>
              <a:buChar char="•"/>
            </a:pPr>
            <a:r>
              <a:rPr lang="zh-CN" altLang="en-US" sz="2000" b="1" dirty="0" smtClean="0"/>
              <a:t>院系、重点实验室</a:t>
            </a:r>
            <a:r>
              <a:rPr lang="en-US" altLang="zh-CN" sz="2000" b="1" dirty="0" smtClean="0"/>
              <a:t>…:</a:t>
            </a:r>
          </a:p>
          <a:p>
            <a:pPr marL="644400" indent="-285750">
              <a:lnSpc>
                <a:spcPct val="140000"/>
              </a:lnSpc>
              <a:buFont typeface="Calibri" panose="020F0502020204030204" pitchFamily="34" charset="0"/>
              <a:buChar char="─"/>
            </a:pPr>
            <a:r>
              <a:rPr lang="zh-CN" altLang="en-US" dirty="0"/>
              <a:t>物理学院 </a:t>
            </a:r>
            <a:r>
              <a:rPr lang="en-US" altLang="zh-CN" dirty="0"/>
              <a:t>: </a:t>
            </a:r>
            <a:r>
              <a:rPr lang="zh-CN" altLang="en-US" dirty="0">
                <a:solidFill>
                  <a:srgbClr val="FF0000"/>
                </a:solidFill>
              </a:rPr>
              <a:t>物理研究</a:t>
            </a:r>
            <a:r>
              <a:rPr lang="zh-CN" altLang="en-US" dirty="0"/>
              <a:t>与</a:t>
            </a:r>
            <a:r>
              <a:rPr lang="zh-CN" altLang="en-US" dirty="0">
                <a:solidFill>
                  <a:srgbClr val="FF0000"/>
                </a:solidFill>
              </a:rPr>
              <a:t>人才培养</a:t>
            </a:r>
            <a:r>
              <a:rPr lang="zh-CN" altLang="en-US" dirty="0"/>
              <a:t>，</a:t>
            </a:r>
            <a:r>
              <a:rPr lang="zh-CN" altLang="en-US" dirty="0">
                <a:solidFill>
                  <a:srgbClr val="FF0000"/>
                </a:solidFill>
              </a:rPr>
              <a:t>恢复</a:t>
            </a:r>
            <a:r>
              <a:rPr lang="zh-CN" altLang="en-US" dirty="0"/>
              <a:t>加速器专业</a:t>
            </a:r>
            <a:endParaRPr lang="en-US" altLang="zh-CN" dirty="0"/>
          </a:p>
          <a:p>
            <a:pPr marL="644400" indent="-285750">
              <a:lnSpc>
                <a:spcPct val="140000"/>
              </a:lnSpc>
              <a:buFont typeface="Calibri" panose="020F0502020204030204" pitchFamily="34" charset="0"/>
              <a:buChar char="─"/>
            </a:pPr>
            <a:r>
              <a:rPr lang="zh-CN" altLang="en-US" dirty="0"/>
              <a:t>核探测器与核电子学国际重点实验室：</a:t>
            </a:r>
            <a:r>
              <a:rPr lang="zh-CN" altLang="en-US" dirty="0">
                <a:solidFill>
                  <a:srgbClr val="FF0000"/>
                </a:solidFill>
              </a:rPr>
              <a:t>探测器</a:t>
            </a:r>
            <a:r>
              <a:rPr lang="zh-CN" altLang="en-US" dirty="0"/>
              <a:t>与</a:t>
            </a:r>
            <a:r>
              <a:rPr lang="zh-CN" altLang="en-US" dirty="0">
                <a:solidFill>
                  <a:srgbClr val="FF0000"/>
                </a:solidFill>
              </a:rPr>
              <a:t>电子学</a:t>
            </a:r>
            <a:r>
              <a:rPr lang="zh-CN" altLang="en-US" dirty="0"/>
              <a:t>研发、建造</a:t>
            </a:r>
            <a:endParaRPr lang="en-US" altLang="zh-CN" dirty="0"/>
          </a:p>
          <a:p>
            <a:pPr marL="644400" indent="-285750">
              <a:lnSpc>
                <a:spcPct val="140000"/>
              </a:lnSpc>
              <a:buFont typeface="Calibri" panose="020F0502020204030204" pitchFamily="34" charset="0"/>
              <a:buChar char="─"/>
            </a:pPr>
            <a:r>
              <a:rPr lang="zh-CN" altLang="en-US" dirty="0"/>
              <a:t>合肥同步辐射国家实验室：</a:t>
            </a:r>
            <a:r>
              <a:rPr lang="zh-CN" altLang="en-US" dirty="0">
                <a:solidFill>
                  <a:srgbClr val="FF0000"/>
                </a:solidFill>
              </a:rPr>
              <a:t>对撞机</a:t>
            </a:r>
            <a:r>
              <a:rPr lang="zh-CN" altLang="en-US" dirty="0"/>
              <a:t>的设计与</a:t>
            </a:r>
            <a:r>
              <a:rPr lang="zh-CN" altLang="en-US" dirty="0" smtClean="0"/>
              <a:t>建设</a:t>
            </a:r>
            <a:endParaRPr lang="en-US" altLang="zh-CN" dirty="0"/>
          </a:p>
          <a:p>
            <a:pPr marL="285750" indent="-285750">
              <a:lnSpc>
                <a:spcPct val="140000"/>
              </a:lnSpc>
              <a:buFont typeface="Arial" panose="020B0604020202020204" pitchFamily="34" charset="0"/>
              <a:buChar char="•"/>
            </a:pPr>
            <a:r>
              <a:rPr lang="zh-CN" altLang="en-US" b="1" dirty="0" smtClean="0"/>
              <a:t>兄弟单位：</a:t>
            </a:r>
            <a:endParaRPr lang="en-US" altLang="zh-CN" b="1" dirty="0" smtClean="0"/>
          </a:p>
          <a:p>
            <a:pPr marL="644400" indent="-285750">
              <a:lnSpc>
                <a:spcPct val="140000"/>
              </a:lnSpc>
              <a:buFont typeface="Calibri" panose="020F0502020204030204" pitchFamily="34" charset="0"/>
              <a:buChar char="─"/>
            </a:pPr>
            <a:r>
              <a:rPr lang="zh-CN" altLang="en-US" dirty="0"/>
              <a:t>科学院合肥分院的研究所：</a:t>
            </a:r>
            <a:r>
              <a:rPr lang="zh-CN" altLang="en-US" dirty="0">
                <a:solidFill>
                  <a:srgbClr val="FF0000"/>
                </a:solidFill>
              </a:rPr>
              <a:t>机械</a:t>
            </a:r>
            <a:r>
              <a:rPr lang="zh-CN" altLang="en-US" dirty="0"/>
              <a:t>设计与</a:t>
            </a:r>
            <a:r>
              <a:rPr lang="zh-CN" altLang="en-US" dirty="0" smtClean="0"/>
              <a:t>加工</a:t>
            </a:r>
            <a:endParaRPr lang="en-US" altLang="zh-CN" dirty="0" smtClean="0"/>
          </a:p>
          <a:p>
            <a:pPr marL="644400" indent="-285750">
              <a:lnSpc>
                <a:spcPct val="140000"/>
              </a:lnSpc>
              <a:buFont typeface="Calibri" panose="020F0502020204030204" pitchFamily="34" charset="0"/>
              <a:buChar char="─"/>
            </a:pPr>
            <a:r>
              <a:rPr lang="zh-CN" altLang="en-US" dirty="0" smtClean="0"/>
              <a:t>兄弟大学：</a:t>
            </a:r>
            <a:r>
              <a:rPr lang="zh-CN" altLang="en-US" dirty="0" smtClean="0">
                <a:solidFill>
                  <a:srgbClr val="FF0000"/>
                </a:solidFill>
              </a:rPr>
              <a:t>物理</a:t>
            </a:r>
            <a:r>
              <a:rPr lang="zh-CN" altLang="en-US" dirty="0">
                <a:solidFill>
                  <a:srgbClr val="FF0000"/>
                </a:solidFill>
              </a:rPr>
              <a:t>、探测器、</a:t>
            </a:r>
            <a:r>
              <a:rPr lang="zh-CN" altLang="en-US" dirty="0" smtClean="0">
                <a:solidFill>
                  <a:srgbClr val="FF0000"/>
                </a:solidFill>
              </a:rPr>
              <a:t>加速器</a:t>
            </a:r>
            <a:endParaRPr lang="en-US" altLang="zh-CN" dirty="0" smtClean="0"/>
          </a:p>
          <a:p>
            <a:pPr marL="644400" indent="-285750">
              <a:lnSpc>
                <a:spcPct val="140000"/>
              </a:lnSpc>
              <a:buFont typeface="Calibri" panose="020F0502020204030204" pitchFamily="34" charset="0"/>
              <a:buChar char="─"/>
            </a:pPr>
            <a:r>
              <a:rPr lang="zh-CN" altLang="en-US" dirty="0" smtClean="0"/>
              <a:t>兰州</a:t>
            </a:r>
            <a:r>
              <a:rPr lang="zh-CN" altLang="en-US" dirty="0"/>
              <a:t>近物所、北京高能</a:t>
            </a:r>
            <a:r>
              <a:rPr lang="zh-CN" altLang="en-US" dirty="0" smtClean="0"/>
              <a:t>所等</a:t>
            </a:r>
            <a:r>
              <a:rPr lang="zh-CN" altLang="en-US" dirty="0"/>
              <a:t>：</a:t>
            </a:r>
            <a:r>
              <a:rPr lang="zh-CN" altLang="en-US" dirty="0" smtClean="0">
                <a:solidFill>
                  <a:srgbClr val="FF0000"/>
                </a:solidFill>
              </a:rPr>
              <a:t>物理、探测器、加速器</a:t>
            </a:r>
            <a:endParaRPr lang="zh-CN" altLang="en-US" dirty="0"/>
          </a:p>
        </p:txBody>
      </p:sp>
      <p:sp>
        <p:nvSpPr>
          <p:cNvPr id="3" name="文本框 2"/>
          <p:cNvSpPr txBox="1"/>
          <p:nvPr/>
        </p:nvSpPr>
        <p:spPr>
          <a:xfrm>
            <a:off x="679938" y="5589069"/>
            <a:ext cx="8159262" cy="523220"/>
          </a:xfrm>
          <a:prstGeom prst="rect">
            <a:avLst/>
          </a:prstGeom>
          <a:noFill/>
        </p:spPr>
        <p:txBody>
          <a:bodyPr wrap="square" rtlCol="0">
            <a:spAutoFit/>
          </a:bodyPr>
          <a:lstStyle/>
          <a:p>
            <a:r>
              <a:rPr lang="zh-CN" altLang="en-US" sz="2800" b="1" dirty="0" smtClean="0"/>
              <a:t>基本粒子与相互作用协同创新中心是一个优秀平台</a:t>
            </a:r>
            <a:endParaRPr lang="zh-CN" altLang="en-US" sz="2800" b="1" dirty="0"/>
          </a:p>
        </p:txBody>
      </p:sp>
    </p:spTree>
    <p:extLst>
      <p:ext uri="{BB962C8B-B14F-4D97-AF65-F5344CB8AC3E}">
        <p14:creationId xmlns:p14="http://schemas.microsoft.com/office/powerpoint/2010/main" val="3509168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Activities</a:t>
            </a:r>
            <a:endParaRPr lang="zh-CN" altLang="en-US" dirty="0"/>
          </a:p>
        </p:txBody>
      </p:sp>
      <p:sp>
        <p:nvSpPr>
          <p:cNvPr id="4" name="日期占位符 3"/>
          <p:cNvSpPr>
            <a:spLocks noGrp="1"/>
          </p:cNvSpPr>
          <p:nvPr>
            <p:ph type="dt" sz="half" idx="10"/>
          </p:nvPr>
        </p:nvSpPr>
        <p:spPr/>
        <p:txBody>
          <a:bodyPr/>
          <a:lstStyle/>
          <a:p>
            <a:fld id="{36B2EFE4-47F4-4248-857E-9770BF26C065}"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48</a:t>
            </a:fld>
            <a:endParaRPr lang="en-US" dirty="0"/>
          </a:p>
        </p:txBody>
      </p:sp>
      <p:pic>
        <p:nvPicPr>
          <p:cNvPr id="7" name="图片 6"/>
          <p:cNvPicPr>
            <a:picLocks noChangeAspect="1"/>
          </p:cNvPicPr>
          <p:nvPr/>
        </p:nvPicPr>
        <p:blipFill>
          <a:blip r:embed="rId2"/>
          <a:stretch>
            <a:fillRect/>
          </a:stretch>
        </p:blipFill>
        <p:spPr>
          <a:xfrm>
            <a:off x="56536" y="847563"/>
            <a:ext cx="2778104" cy="3083972"/>
          </a:xfrm>
          <a:prstGeom prst="rect">
            <a:avLst/>
          </a:prstGeom>
        </p:spPr>
      </p:pic>
      <p:pic>
        <p:nvPicPr>
          <p:cNvPr id="8" name="图片 7"/>
          <p:cNvPicPr>
            <a:picLocks noChangeAspect="1"/>
          </p:cNvPicPr>
          <p:nvPr/>
        </p:nvPicPr>
        <p:blipFill>
          <a:blip r:embed="rId3"/>
          <a:stretch>
            <a:fillRect/>
          </a:stretch>
        </p:blipFill>
        <p:spPr>
          <a:xfrm>
            <a:off x="1471712" y="1726663"/>
            <a:ext cx="2930107" cy="3860440"/>
          </a:xfrm>
          <a:prstGeom prst="rect">
            <a:avLst/>
          </a:prstGeom>
        </p:spPr>
      </p:pic>
      <p:pic>
        <p:nvPicPr>
          <p:cNvPr id="9" name="图片 8"/>
          <p:cNvPicPr>
            <a:picLocks noChangeAspect="1"/>
          </p:cNvPicPr>
          <p:nvPr/>
        </p:nvPicPr>
        <p:blipFill>
          <a:blip r:embed="rId4"/>
          <a:stretch>
            <a:fillRect/>
          </a:stretch>
        </p:blipFill>
        <p:spPr>
          <a:xfrm>
            <a:off x="3780829" y="1008028"/>
            <a:ext cx="2542969" cy="3338595"/>
          </a:xfrm>
          <a:prstGeom prst="rect">
            <a:avLst/>
          </a:prstGeom>
        </p:spPr>
      </p:pic>
      <p:pic>
        <p:nvPicPr>
          <p:cNvPr id="10" name="图片 9"/>
          <p:cNvPicPr>
            <a:picLocks noChangeAspect="1"/>
          </p:cNvPicPr>
          <p:nvPr/>
        </p:nvPicPr>
        <p:blipFill>
          <a:blip r:embed="rId5"/>
          <a:stretch>
            <a:fillRect/>
          </a:stretch>
        </p:blipFill>
        <p:spPr>
          <a:xfrm>
            <a:off x="5582920" y="2063222"/>
            <a:ext cx="2717800" cy="4008532"/>
          </a:xfrm>
          <a:prstGeom prst="rect">
            <a:avLst/>
          </a:prstGeom>
        </p:spPr>
      </p:pic>
      <p:sp>
        <p:nvSpPr>
          <p:cNvPr id="11" name="文本框 10"/>
          <p:cNvSpPr txBox="1"/>
          <p:nvPr/>
        </p:nvSpPr>
        <p:spPr>
          <a:xfrm>
            <a:off x="3257638" y="5648658"/>
            <a:ext cx="5524323" cy="523220"/>
          </a:xfrm>
          <a:prstGeom prst="rect">
            <a:avLst/>
          </a:prstGeom>
          <a:noFill/>
        </p:spPr>
        <p:txBody>
          <a:bodyPr wrap="square" rtlCol="0">
            <a:spAutoFit/>
          </a:bodyPr>
          <a:lstStyle/>
          <a:p>
            <a:pPr algn="ctr"/>
            <a:r>
              <a:rPr lang="zh-CN" altLang="en-US" sz="2800" b="1" dirty="0" smtClean="0">
                <a:solidFill>
                  <a:srgbClr val="FF0000"/>
                </a:solidFill>
                <a:latin typeface="华文楷体" panose="02010600040101010101" pitchFamily="2" charset="-122"/>
                <a:ea typeface="华文楷体" panose="02010600040101010101" pitchFamily="2" charset="-122"/>
              </a:rPr>
              <a:t>计划申请科学院的先导</a:t>
            </a:r>
            <a:r>
              <a:rPr lang="en-US" altLang="zh-CN" sz="2800" b="1" dirty="0" smtClean="0">
                <a:solidFill>
                  <a:srgbClr val="FF0000"/>
                </a:solidFill>
                <a:latin typeface="华文楷体" panose="02010600040101010101" pitchFamily="2" charset="-122"/>
                <a:ea typeface="华文楷体" panose="02010600040101010101" pitchFamily="2" charset="-122"/>
              </a:rPr>
              <a:t>B</a:t>
            </a:r>
            <a:r>
              <a:rPr lang="zh-CN" altLang="en-US" sz="2800" b="1" dirty="0" smtClean="0">
                <a:solidFill>
                  <a:srgbClr val="FF0000"/>
                </a:solidFill>
                <a:latin typeface="华文楷体" panose="02010600040101010101" pitchFamily="2" charset="-122"/>
                <a:ea typeface="华文楷体" panose="02010600040101010101" pitchFamily="2" charset="-122"/>
              </a:rPr>
              <a:t>项目</a:t>
            </a:r>
            <a:endParaRPr lang="zh-CN" altLang="en-US" sz="2800" b="1"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0815276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smtClean="0"/>
              <a:t>Candidate site </a:t>
            </a:r>
            <a:r>
              <a:rPr lang="zh-CN" altLang="en-US" sz="3600" dirty="0" smtClean="0"/>
              <a:t>： </a:t>
            </a:r>
            <a:r>
              <a:rPr lang="en-US" altLang="zh-CN" sz="3600" dirty="0" smtClean="0"/>
              <a:t>Canton Province</a:t>
            </a:r>
            <a:endParaRPr lang="zh-CN" altLang="en-US" sz="3600" dirty="0"/>
          </a:p>
        </p:txBody>
      </p:sp>
      <p:sp>
        <p:nvSpPr>
          <p:cNvPr id="4" name="日期占位符 3"/>
          <p:cNvSpPr>
            <a:spLocks noGrp="1"/>
          </p:cNvSpPr>
          <p:nvPr>
            <p:ph type="dt" sz="half" idx="10"/>
          </p:nvPr>
        </p:nvSpPr>
        <p:spPr/>
        <p:txBody>
          <a:bodyPr/>
          <a:lstStyle/>
          <a:p>
            <a:fld id="{09752BC0-D4AB-42A8-A0EF-4224DF19D117}"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49</a:t>
            </a:fld>
            <a:endParaRPr lang="en-US" dirty="0"/>
          </a:p>
        </p:txBody>
      </p:sp>
      <p:sp>
        <p:nvSpPr>
          <p:cNvPr id="7" name="内容占位符 2">
            <a:extLst>
              <a:ext uri="{FF2B5EF4-FFF2-40B4-BE49-F238E27FC236}">
                <a16:creationId xmlns:a16="http://schemas.microsoft.com/office/drawing/2014/main" id="{23F290B1-9D8E-48D6-A282-DBAFAA249852}"/>
              </a:ext>
            </a:extLst>
          </p:cNvPr>
          <p:cNvSpPr>
            <a:spLocks noGrp="1"/>
          </p:cNvSpPr>
          <p:nvPr/>
        </p:nvSpPr>
        <p:spPr bwMode="auto">
          <a:xfrm>
            <a:off x="200657" y="856648"/>
            <a:ext cx="8742687" cy="539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1" fontAlgn="base" hangingPunct="1">
              <a:spcBef>
                <a:spcPct val="20000"/>
              </a:spcBef>
              <a:spcAft>
                <a:spcPct val="0"/>
              </a:spcAft>
              <a:buClr>
                <a:srgbClr val="FF3399"/>
              </a:buClr>
              <a:buFont typeface="Wingdings 2" pitchFamily="18" charset="2"/>
              <a:buChar char="è"/>
              <a:defRPr sz="3200" b="1">
                <a:solidFill>
                  <a:srgbClr val="000066"/>
                </a:solidFill>
                <a:latin typeface="+mn-lt"/>
                <a:ea typeface="+mn-ea"/>
                <a:cs typeface="+mn-cs"/>
              </a:defRPr>
            </a:lvl1pPr>
            <a:lvl2pPr marL="742950" indent="-285750" algn="l" rtl="0" eaLnBrk="1" fontAlgn="base" hangingPunct="1">
              <a:spcBef>
                <a:spcPct val="20000"/>
              </a:spcBef>
              <a:spcAft>
                <a:spcPct val="0"/>
              </a:spcAft>
              <a:buClr>
                <a:srgbClr val="FF3399"/>
              </a:buClr>
              <a:buFont typeface="Wingdings 2" pitchFamily="18" charset="2"/>
              <a:buChar char="è"/>
              <a:defRPr sz="2800" b="1">
                <a:solidFill>
                  <a:srgbClr val="000099"/>
                </a:solidFill>
                <a:latin typeface="+mn-lt"/>
              </a:defRPr>
            </a:lvl2pPr>
            <a:lvl3pPr marL="1143000" indent="-228600" algn="l" rtl="0" eaLnBrk="1" fontAlgn="base" hangingPunct="1">
              <a:spcBef>
                <a:spcPct val="20000"/>
              </a:spcBef>
              <a:spcAft>
                <a:spcPct val="0"/>
              </a:spcAft>
              <a:buClr>
                <a:srgbClr val="FF3399"/>
              </a:buClr>
              <a:buFont typeface="Wingdings 2" pitchFamily="18" charset="2"/>
              <a:buChar char="è"/>
              <a:defRPr sz="2400" b="1">
                <a:solidFill>
                  <a:schemeClr val="accent1"/>
                </a:solidFill>
                <a:latin typeface="+mn-lt"/>
              </a:defRPr>
            </a:lvl3pPr>
            <a:lvl4pPr marL="16002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4pPr>
            <a:lvl5pPr marL="20574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5pPr>
            <a:lvl6pPr marL="25146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6pPr>
            <a:lvl7pPr marL="29718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7pPr>
            <a:lvl8pPr marL="34290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8pPr>
            <a:lvl9pPr marL="3886200" indent="-228600" algn="l" rtl="0" eaLnBrk="1" fontAlgn="base" hangingPunct="1">
              <a:spcBef>
                <a:spcPct val="20000"/>
              </a:spcBef>
              <a:spcAft>
                <a:spcPct val="0"/>
              </a:spcAft>
              <a:buClr>
                <a:srgbClr val="FF3399"/>
              </a:buClr>
              <a:buFont typeface="Wingdings 2" pitchFamily="18" charset="2"/>
              <a:buChar char="è"/>
              <a:defRPr sz="2000" b="1">
                <a:solidFill>
                  <a:srgbClr val="000066"/>
                </a:solidFill>
                <a:latin typeface="+mn-lt"/>
              </a:defRPr>
            </a:lvl9pPr>
          </a:lstStyle>
          <a:p>
            <a:r>
              <a:rPr lang="en-US" altLang="zh-CN" sz="2400" dirty="0"/>
              <a:t>Institute of Modern Physics, CAS, proposed building HIAF-</a:t>
            </a:r>
            <a:r>
              <a:rPr lang="en-US" altLang="zh-CN" sz="2400" dirty="0" err="1"/>
              <a:t>EicC</a:t>
            </a:r>
            <a:r>
              <a:rPr lang="en-US" altLang="zh-CN" sz="2400" dirty="0"/>
              <a:t> in Huizhou, Canton</a:t>
            </a:r>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pPr marL="0" indent="0">
              <a:buNone/>
            </a:pPr>
            <a:endParaRPr lang="en-US" altLang="zh-CN" sz="2400" dirty="0"/>
          </a:p>
          <a:p>
            <a:endParaRPr lang="en-US" altLang="zh-CN" sz="2400" dirty="0"/>
          </a:p>
          <a:p>
            <a:r>
              <a:rPr lang="en-US" altLang="zh-CN" sz="2400" dirty="0"/>
              <a:t>SUN YAT-SEN UNIVERSITY proposed building </a:t>
            </a:r>
            <a:r>
              <a:rPr lang="en-US" altLang="zh-CN" sz="2400" dirty="0">
                <a:solidFill>
                  <a:srgbClr val="0036FA"/>
                </a:solidFill>
              </a:rPr>
              <a:t>Southern Synchrotron Radiation light source </a:t>
            </a:r>
            <a:r>
              <a:rPr lang="en-US" altLang="zh-CN" sz="2400" dirty="0"/>
              <a:t>in Canton</a:t>
            </a:r>
            <a:endParaRPr lang="zh-CN" altLang="en-US" sz="2400" dirty="0"/>
          </a:p>
        </p:txBody>
      </p:sp>
      <p:pic>
        <p:nvPicPr>
          <p:cNvPr id="8" name="图片 7">
            <a:extLst>
              <a:ext uri="{FF2B5EF4-FFF2-40B4-BE49-F238E27FC236}">
                <a16:creationId xmlns:a16="http://schemas.microsoft.com/office/drawing/2014/main" id="{EB31B6EE-2AFE-4FE5-BA11-DABBF003EF3A}"/>
              </a:ext>
            </a:extLst>
          </p:cNvPr>
          <p:cNvPicPr>
            <a:picLocks noChangeAspect="1"/>
          </p:cNvPicPr>
          <p:nvPr/>
        </p:nvPicPr>
        <p:blipFill>
          <a:blip r:embed="rId2"/>
          <a:stretch>
            <a:fillRect/>
          </a:stretch>
        </p:blipFill>
        <p:spPr>
          <a:xfrm>
            <a:off x="3334367" y="1360179"/>
            <a:ext cx="5394079" cy="3847087"/>
          </a:xfrm>
          <a:prstGeom prst="rect">
            <a:avLst/>
          </a:prstGeom>
        </p:spPr>
      </p:pic>
      <p:sp>
        <p:nvSpPr>
          <p:cNvPr id="9" name="矩形 8">
            <a:extLst>
              <a:ext uri="{FF2B5EF4-FFF2-40B4-BE49-F238E27FC236}">
                <a16:creationId xmlns:a16="http://schemas.microsoft.com/office/drawing/2014/main" id="{43F01E48-16BC-415D-A6E0-58C22E8690E5}"/>
              </a:ext>
            </a:extLst>
          </p:cNvPr>
          <p:cNvSpPr/>
          <p:nvPr/>
        </p:nvSpPr>
        <p:spPr>
          <a:xfrm>
            <a:off x="600439" y="2045805"/>
            <a:ext cx="2273997" cy="1631216"/>
          </a:xfrm>
          <a:prstGeom prst="rect">
            <a:avLst/>
          </a:prstGeom>
        </p:spPr>
        <p:txBody>
          <a:bodyPr wrap="square">
            <a:spAutoFit/>
          </a:bodyPr>
          <a:lstStyle/>
          <a:p>
            <a:r>
              <a:rPr lang="en-US" altLang="zh-CN" sz="2000" b="1" dirty="0">
                <a:solidFill>
                  <a:srgbClr val="0036FA"/>
                </a:solidFill>
              </a:rPr>
              <a:t>STCF Share the </a:t>
            </a:r>
          </a:p>
          <a:p>
            <a:r>
              <a:rPr lang="en-US" altLang="zh-CN" sz="2000" b="1" dirty="0">
                <a:solidFill>
                  <a:srgbClr val="0036FA"/>
                </a:solidFill>
              </a:rPr>
              <a:t>design effort of the </a:t>
            </a:r>
          </a:p>
          <a:p>
            <a:r>
              <a:rPr lang="en-US" altLang="zh-CN" sz="2000" b="1" dirty="0">
                <a:solidFill>
                  <a:srgbClr val="0036FA"/>
                </a:solidFill>
              </a:rPr>
              <a:t>electron accelerator</a:t>
            </a:r>
          </a:p>
          <a:p>
            <a:r>
              <a:rPr lang="en-US" altLang="zh-CN" sz="2000" b="1" dirty="0">
                <a:solidFill>
                  <a:srgbClr val="0036FA"/>
                </a:solidFill>
              </a:rPr>
              <a:t>of </a:t>
            </a:r>
            <a:r>
              <a:rPr lang="en-US" altLang="zh-CN" sz="2000" b="1" dirty="0" err="1">
                <a:solidFill>
                  <a:srgbClr val="0036FA"/>
                </a:solidFill>
              </a:rPr>
              <a:t>EicC</a:t>
            </a:r>
            <a:r>
              <a:rPr lang="en-US" altLang="zh-CN" sz="2000" b="1" dirty="0">
                <a:solidFill>
                  <a:srgbClr val="0036FA"/>
                </a:solidFill>
              </a:rPr>
              <a:t>?</a:t>
            </a:r>
          </a:p>
        </p:txBody>
      </p:sp>
      <p:sp>
        <p:nvSpPr>
          <p:cNvPr id="10" name="椭圆 9">
            <a:extLst>
              <a:ext uri="{FF2B5EF4-FFF2-40B4-BE49-F238E27FC236}">
                <a16:creationId xmlns:a16="http://schemas.microsoft.com/office/drawing/2014/main" id="{4C610E4A-9A81-42CF-B616-D9CEA7DD7367}"/>
              </a:ext>
            </a:extLst>
          </p:cNvPr>
          <p:cNvSpPr/>
          <p:nvPr/>
        </p:nvSpPr>
        <p:spPr bwMode="auto">
          <a:xfrm>
            <a:off x="3124201" y="3364890"/>
            <a:ext cx="999887" cy="840452"/>
          </a:xfrm>
          <a:prstGeom prst="ellipse">
            <a:avLst/>
          </a:prstGeom>
          <a:noFill/>
          <a:ln w="28575" cap="flat" cmpd="sng" algn="ctr">
            <a:solidFill>
              <a:srgbClr val="FF0000"/>
            </a:solidFill>
            <a:prstDash val="solid"/>
            <a:round/>
            <a:headEnd type="none" w="med" len="med"/>
            <a:tailEnd type="none" w="med" len="med"/>
          </a:ln>
          <a:effectLst/>
        </p:spPr>
        <p:txBody>
          <a:bodyPr vert="horz" wrap="none" lIns="92075" tIns="46038" rIns="92075" bIns="46038"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
                <a:srgbClr val="FF3399"/>
              </a:buClr>
              <a:buSzTx/>
              <a:buFont typeface="Wingdings 2" pitchFamily="18" charset="2"/>
              <a:buNone/>
              <a:tabLst/>
            </a:pPr>
            <a:endParaRPr kumimoji="1" lang="zh-CN" altLang="en-US" sz="2400" b="1" i="0" u="none" strike="noStrike" cap="none" normalizeH="0" baseline="0">
              <a:ln>
                <a:noFill/>
              </a:ln>
              <a:solidFill>
                <a:schemeClr val="bg1"/>
              </a:solidFill>
              <a:effectLst/>
              <a:latin typeface="Arial" charset="0"/>
              <a:ea typeface="MS PGothic" pitchFamily="34" charset="-128"/>
              <a:sym typeface="Symbol" pitchFamily="18" charset="2"/>
            </a:endParaRPr>
          </a:p>
        </p:txBody>
      </p:sp>
      <p:cxnSp>
        <p:nvCxnSpPr>
          <p:cNvPr id="11" name="直接箭头连接符 10">
            <a:extLst>
              <a:ext uri="{FF2B5EF4-FFF2-40B4-BE49-F238E27FC236}">
                <a16:creationId xmlns:a16="http://schemas.microsoft.com/office/drawing/2014/main" id="{FB231B02-F800-4085-97B2-6631A1A2ACFF}"/>
              </a:ext>
            </a:extLst>
          </p:cNvPr>
          <p:cNvCxnSpPr>
            <a:endCxn id="9" idx="2"/>
          </p:cNvCxnSpPr>
          <p:nvPr/>
        </p:nvCxnSpPr>
        <p:spPr bwMode="auto">
          <a:xfrm flipH="1" flipV="1">
            <a:off x="1737438" y="3677021"/>
            <a:ext cx="1386764" cy="221642"/>
          </a:xfrm>
          <a:prstGeom prst="straightConnector1">
            <a:avLst/>
          </a:prstGeom>
          <a:ln w="381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526073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华文楷体" panose="02010600040101010101" pitchFamily="2" charset="-122"/>
                <a:ea typeface="华文楷体" panose="02010600040101010101" pitchFamily="2" charset="-122"/>
              </a:rPr>
              <a:t>Tentative Plan &amp; Estimated Budget</a:t>
            </a:r>
            <a:endParaRPr lang="zh-CN" altLang="en-US" dirty="0">
              <a:latin typeface="华文楷体" panose="02010600040101010101" pitchFamily="2" charset="-122"/>
              <a:ea typeface="华文楷体" panose="02010600040101010101" pitchFamily="2" charset="-122"/>
            </a:endParaRPr>
          </a:p>
        </p:txBody>
      </p:sp>
      <p:sp>
        <p:nvSpPr>
          <p:cNvPr id="4" name="日期占位符 3"/>
          <p:cNvSpPr>
            <a:spLocks noGrp="1"/>
          </p:cNvSpPr>
          <p:nvPr>
            <p:ph type="dt" sz="half" idx="10"/>
          </p:nvPr>
        </p:nvSpPr>
        <p:spPr/>
        <p:txBody>
          <a:bodyPr/>
          <a:lstStyle/>
          <a:p>
            <a:fld id="{621237E9-7391-4979-9D99-EECF0B86F7CA}"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50</a:t>
            </a:fld>
            <a:endParaRPr lang="en-US" dirty="0"/>
          </a:p>
        </p:txBody>
      </p:sp>
      <p:pic>
        <p:nvPicPr>
          <p:cNvPr id="8" name="table"/>
          <p:cNvPicPr>
            <a:picLocks noChangeAspect="1"/>
          </p:cNvPicPr>
          <p:nvPr/>
        </p:nvPicPr>
        <p:blipFill>
          <a:blip r:embed="rId2"/>
          <a:stretch>
            <a:fillRect/>
          </a:stretch>
        </p:blipFill>
        <p:spPr>
          <a:xfrm>
            <a:off x="5125763" y="3887377"/>
            <a:ext cx="2656864" cy="2543767"/>
          </a:xfrm>
          <a:prstGeom prst="rect">
            <a:avLst/>
          </a:prstGeom>
        </p:spPr>
      </p:pic>
      <p:graphicFrame>
        <p:nvGraphicFramePr>
          <p:cNvPr id="9" name="Table 5"/>
          <p:cNvGraphicFramePr>
            <a:graphicFrameLocks noGrp="1"/>
          </p:cNvGraphicFramePr>
          <p:nvPr>
            <p:extLst>
              <p:ext uri="{D42A27DB-BD31-4B8C-83A1-F6EECF244321}">
                <p14:modId xmlns:p14="http://schemas.microsoft.com/office/powerpoint/2010/main" val="2252081009"/>
              </p:ext>
            </p:extLst>
          </p:nvPr>
        </p:nvGraphicFramePr>
        <p:xfrm>
          <a:off x="201351" y="842305"/>
          <a:ext cx="8741297" cy="2941422"/>
        </p:xfrm>
        <a:graphic>
          <a:graphicData uri="http://schemas.openxmlformats.org/drawingml/2006/table">
            <a:tbl>
              <a:tblPr/>
              <a:tblGrid>
                <a:gridCol w="1791074">
                  <a:extLst>
                    <a:ext uri="{9D8B030D-6E8A-4147-A177-3AD203B41FA5}">
                      <a16:colId xmlns:a16="http://schemas.microsoft.com/office/drawing/2014/main" val="20000"/>
                    </a:ext>
                  </a:extLst>
                </a:gridCol>
                <a:gridCol w="463824">
                  <a:extLst>
                    <a:ext uri="{9D8B030D-6E8A-4147-A177-3AD203B41FA5}">
                      <a16:colId xmlns:a16="http://schemas.microsoft.com/office/drawing/2014/main" val="20001"/>
                    </a:ext>
                  </a:extLst>
                </a:gridCol>
                <a:gridCol w="463824">
                  <a:extLst>
                    <a:ext uri="{9D8B030D-6E8A-4147-A177-3AD203B41FA5}">
                      <a16:colId xmlns:a16="http://schemas.microsoft.com/office/drawing/2014/main" val="20002"/>
                    </a:ext>
                  </a:extLst>
                </a:gridCol>
                <a:gridCol w="463824">
                  <a:extLst>
                    <a:ext uri="{9D8B030D-6E8A-4147-A177-3AD203B41FA5}">
                      <a16:colId xmlns:a16="http://schemas.microsoft.com/office/drawing/2014/main" val="20003"/>
                    </a:ext>
                  </a:extLst>
                </a:gridCol>
                <a:gridCol w="463824">
                  <a:extLst>
                    <a:ext uri="{9D8B030D-6E8A-4147-A177-3AD203B41FA5}">
                      <a16:colId xmlns:a16="http://schemas.microsoft.com/office/drawing/2014/main" val="20004"/>
                    </a:ext>
                  </a:extLst>
                </a:gridCol>
                <a:gridCol w="463824">
                  <a:extLst>
                    <a:ext uri="{9D8B030D-6E8A-4147-A177-3AD203B41FA5}">
                      <a16:colId xmlns:a16="http://schemas.microsoft.com/office/drawing/2014/main" val="20005"/>
                    </a:ext>
                  </a:extLst>
                </a:gridCol>
                <a:gridCol w="463824">
                  <a:extLst>
                    <a:ext uri="{9D8B030D-6E8A-4147-A177-3AD203B41FA5}">
                      <a16:colId xmlns:a16="http://schemas.microsoft.com/office/drawing/2014/main" val="20006"/>
                    </a:ext>
                  </a:extLst>
                </a:gridCol>
                <a:gridCol w="463824">
                  <a:extLst>
                    <a:ext uri="{9D8B030D-6E8A-4147-A177-3AD203B41FA5}">
                      <a16:colId xmlns:a16="http://schemas.microsoft.com/office/drawing/2014/main" val="20007"/>
                    </a:ext>
                  </a:extLst>
                </a:gridCol>
                <a:gridCol w="463824">
                  <a:extLst>
                    <a:ext uri="{9D8B030D-6E8A-4147-A177-3AD203B41FA5}">
                      <a16:colId xmlns:a16="http://schemas.microsoft.com/office/drawing/2014/main" val="20008"/>
                    </a:ext>
                  </a:extLst>
                </a:gridCol>
                <a:gridCol w="463824">
                  <a:extLst>
                    <a:ext uri="{9D8B030D-6E8A-4147-A177-3AD203B41FA5}">
                      <a16:colId xmlns:a16="http://schemas.microsoft.com/office/drawing/2014/main" val="20009"/>
                    </a:ext>
                  </a:extLst>
                </a:gridCol>
                <a:gridCol w="485571">
                  <a:extLst>
                    <a:ext uri="{9D8B030D-6E8A-4147-A177-3AD203B41FA5}">
                      <a16:colId xmlns:a16="http://schemas.microsoft.com/office/drawing/2014/main" val="20010"/>
                    </a:ext>
                  </a:extLst>
                </a:gridCol>
                <a:gridCol w="470889">
                  <a:extLst>
                    <a:ext uri="{9D8B030D-6E8A-4147-A177-3AD203B41FA5}">
                      <a16:colId xmlns:a16="http://schemas.microsoft.com/office/drawing/2014/main" val="20011"/>
                    </a:ext>
                  </a:extLst>
                </a:gridCol>
                <a:gridCol w="627853">
                  <a:extLst>
                    <a:ext uri="{9D8B030D-6E8A-4147-A177-3AD203B41FA5}">
                      <a16:colId xmlns:a16="http://schemas.microsoft.com/office/drawing/2014/main" val="20012"/>
                    </a:ext>
                  </a:extLst>
                </a:gridCol>
                <a:gridCol w="620718">
                  <a:extLst>
                    <a:ext uri="{9D8B030D-6E8A-4147-A177-3AD203B41FA5}">
                      <a16:colId xmlns:a16="http://schemas.microsoft.com/office/drawing/2014/main" val="20013"/>
                    </a:ext>
                  </a:extLst>
                </a:gridCol>
                <a:gridCol w="570776">
                  <a:extLst>
                    <a:ext uri="{9D8B030D-6E8A-4147-A177-3AD203B41FA5}">
                      <a16:colId xmlns:a16="http://schemas.microsoft.com/office/drawing/2014/main" val="20014"/>
                    </a:ext>
                  </a:extLst>
                </a:gridCol>
              </a:tblGrid>
              <a:tr h="382079">
                <a:tc>
                  <a:txBody>
                    <a:bodyPr/>
                    <a:lstStyle/>
                    <a:p>
                      <a:pPr algn="ctr"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2018</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2019</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2020</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2021</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2022</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2023</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2024</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2025</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2026</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2027</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2028</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2029</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2030-</a:t>
                      </a:r>
                    </a:p>
                    <a:p>
                      <a:pPr algn="ctr" fontAlgn="b"/>
                      <a:r>
                        <a:rPr lang="en-US" sz="1400" b="1" i="0" u="none" strike="noStrike" dirty="0" smtClean="0">
                          <a:solidFill>
                            <a:srgbClr val="0000FF"/>
                          </a:solidFill>
                          <a:effectLst/>
                          <a:latin typeface="Calibri"/>
                        </a:rPr>
                        <a:t>2040</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smtClean="0">
                          <a:solidFill>
                            <a:srgbClr val="0000FF"/>
                          </a:solidFill>
                          <a:effectLst/>
                          <a:latin typeface="Calibri"/>
                        </a:rPr>
                        <a:t>2041-</a:t>
                      </a:r>
                    </a:p>
                    <a:p>
                      <a:pPr algn="ctr" fontAlgn="b"/>
                      <a:r>
                        <a:rPr lang="en-US" sz="1400" b="1" i="0" u="none" strike="noStrike" dirty="0" smtClean="0">
                          <a:solidFill>
                            <a:srgbClr val="0000FF"/>
                          </a:solidFill>
                          <a:effectLst/>
                          <a:latin typeface="Calibri"/>
                        </a:rPr>
                        <a:t>2042</a:t>
                      </a:r>
                      <a:endParaRPr lang="en-US" sz="1400" b="1" i="0" u="none" strike="noStrike" dirty="0">
                        <a:solidFill>
                          <a:srgbClr val="0000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9595">
                <a:tc>
                  <a:txBody>
                    <a:bodyPr/>
                    <a:lstStyle/>
                    <a:p>
                      <a:pPr algn="ctr" fontAlgn="b"/>
                      <a:r>
                        <a:rPr lang="en-US" sz="1800" b="1" i="0" u="none" strike="noStrike" dirty="0">
                          <a:solidFill>
                            <a:srgbClr val="3366FF"/>
                          </a:solidFill>
                          <a:effectLst/>
                          <a:latin typeface="Calibri"/>
                        </a:rPr>
                        <a:t>Form International </a:t>
                      </a:r>
                      <a:r>
                        <a:rPr lang="en-US" altLang="zh-CN" sz="1800" b="1" i="0" u="none" strike="noStrike" dirty="0" smtClean="0">
                          <a:solidFill>
                            <a:srgbClr val="3366FF"/>
                          </a:solidFill>
                          <a:effectLst/>
                          <a:latin typeface="Calibri"/>
                        </a:rPr>
                        <a:t>C</a:t>
                      </a:r>
                      <a:r>
                        <a:rPr lang="en-US" sz="1800" b="1" i="0" u="none" strike="noStrike" dirty="0" smtClean="0">
                          <a:solidFill>
                            <a:srgbClr val="3366FF"/>
                          </a:solidFill>
                          <a:effectLst/>
                          <a:latin typeface="Calibri"/>
                        </a:rPr>
                        <a:t>ollaboration</a:t>
                      </a:r>
                      <a:endParaRPr lang="en-US" sz="1800" b="1" i="0" u="none" strike="noStrike" dirty="0">
                        <a:solidFill>
                          <a:srgbClr val="3366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1EFF12"/>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9595">
                <a:tc>
                  <a:txBody>
                    <a:bodyPr/>
                    <a:lstStyle/>
                    <a:p>
                      <a:pPr algn="ctr" fontAlgn="b"/>
                      <a:r>
                        <a:rPr lang="en-US" sz="1800" b="1" i="0" u="none" strike="noStrike" dirty="0">
                          <a:solidFill>
                            <a:srgbClr val="3366FF"/>
                          </a:solidFill>
                          <a:effectLst/>
                          <a:latin typeface="Calibri"/>
                        </a:rPr>
                        <a:t>Conception </a:t>
                      </a:r>
                      <a:r>
                        <a:rPr lang="en-US" sz="1800" b="1" i="0" u="none" strike="noStrike" dirty="0" smtClean="0">
                          <a:solidFill>
                            <a:srgbClr val="3366FF"/>
                          </a:solidFill>
                          <a:effectLst/>
                          <a:latin typeface="Calibri"/>
                        </a:rPr>
                        <a:t>Design Report </a:t>
                      </a:r>
                      <a:r>
                        <a:rPr lang="en-US" sz="1800" b="1" i="0" u="none" strike="noStrike" dirty="0">
                          <a:solidFill>
                            <a:srgbClr val="3366FF"/>
                          </a:solidFill>
                          <a:effectLst/>
                          <a:latin typeface="Calibri"/>
                        </a:rPr>
                        <a:t>(</a:t>
                      </a:r>
                      <a:r>
                        <a:rPr lang="en-US" sz="1800" b="1" i="0" u="none" strike="noStrike" dirty="0">
                          <a:solidFill>
                            <a:srgbClr val="FF0000"/>
                          </a:solidFill>
                          <a:effectLst/>
                          <a:latin typeface="Calibri"/>
                        </a:rPr>
                        <a:t>CDR</a:t>
                      </a:r>
                      <a:r>
                        <a:rPr lang="en-US" sz="1800" b="1" i="0" u="none" strike="noStrike" dirty="0">
                          <a:solidFill>
                            <a:srgbClr val="3366FF"/>
                          </a:solidFill>
                          <a:effectLst/>
                          <a:latin typeface="Calibri"/>
                        </a:rPr>
                        <a:t>)</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1EFF12"/>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9595">
                <a:tc>
                  <a:txBody>
                    <a:bodyPr/>
                    <a:lstStyle/>
                    <a:p>
                      <a:pPr algn="ctr" fontAlgn="b"/>
                      <a:r>
                        <a:rPr lang="en-US" sz="1800" b="1" i="0" u="none" strike="noStrike" dirty="0">
                          <a:solidFill>
                            <a:srgbClr val="3366FF"/>
                          </a:solidFill>
                          <a:effectLst/>
                          <a:latin typeface="Calibri"/>
                        </a:rPr>
                        <a:t>Technical </a:t>
                      </a:r>
                      <a:r>
                        <a:rPr lang="en-US" sz="1800" b="1" i="0" u="none" strike="noStrike" dirty="0" smtClean="0">
                          <a:solidFill>
                            <a:srgbClr val="3366FF"/>
                          </a:solidFill>
                          <a:effectLst/>
                          <a:latin typeface="Calibri"/>
                        </a:rPr>
                        <a:t>Design Report </a:t>
                      </a:r>
                      <a:r>
                        <a:rPr lang="en-US" sz="1800" b="1" i="0" u="none" strike="noStrike" dirty="0">
                          <a:solidFill>
                            <a:srgbClr val="3366FF"/>
                          </a:solidFill>
                          <a:effectLst/>
                          <a:latin typeface="Calibri"/>
                        </a:rPr>
                        <a:t>(</a:t>
                      </a:r>
                      <a:r>
                        <a:rPr lang="en-US" sz="1800" b="1" i="0" u="none" strike="noStrike" dirty="0">
                          <a:solidFill>
                            <a:srgbClr val="FF0000"/>
                          </a:solidFill>
                          <a:effectLst/>
                          <a:latin typeface="Calibri"/>
                        </a:rPr>
                        <a:t>TDR</a:t>
                      </a:r>
                      <a:r>
                        <a:rPr lang="en-US" sz="1800" b="1" i="0" u="none" strike="noStrike" dirty="0">
                          <a:solidFill>
                            <a:srgbClr val="3366FF"/>
                          </a:solidFill>
                          <a:effectLst/>
                          <a:latin typeface="Calibri"/>
                        </a:rPr>
                        <a:t>)</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7684">
                <a:tc>
                  <a:txBody>
                    <a:bodyPr/>
                    <a:lstStyle/>
                    <a:p>
                      <a:pPr algn="ctr" fontAlgn="b"/>
                      <a:r>
                        <a:rPr lang="en-US" sz="1800" b="1" i="0" u="none" strike="noStrike" dirty="0">
                          <a:solidFill>
                            <a:srgbClr val="3366FF"/>
                          </a:solidFill>
                          <a:effectLst/>
                          <a:latin typeface="Calibri"/>
                        </a:rPr>
                        <a:t>Construction</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7684">
                <a:tc>
                  <a:txBody>
                    <a:bodyPr/>
                    <a:lstStyle/>
                    <a:p>
                      <a:pPr algn="ctr" fontAlgn="b"/>
                      <a:r>
                        <a:rPr lang="en-US" sz="1800" b="1" i="0" u="none" strike="noStrike" dirty="0" smtClean="0">
                          <a:solidFill>
                            <a:srgbClr val="3366FF"/>
                          </a:solidFill>
                          <a:effectLst/>
                          <a:latin typeface="Calibri"/>
                        </a:rPr>
                        <a:t>Commissioning </a:t>
                      </a:r>
                      <a:endParaRPr lang="en-US" sz="1800" b="1" i="0" u="none" strike="noStrike" dirty="0">
                        <a:solidFill>
                          <a:srgbClr val="3366FF"/>
                        </a:solidFill>
                        <a:effectLst/>
                        <a:latin typeface="Calibri"/>
                      </a:endParaRP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7684">
                <a:tc>
                  <a:txBody>
                    <a:bodyPr/>
                    <a:lstStyle/>
                    <a:p>
                      <a:pPr algn="ctr" fontAlgn="b"/>
                      <a:r>
                        <a:rPr lang="en-US" sz="1800" b="1" i="0" u="none" strike="noStrike" dirty="0">
                          <a:solidFill>
                            <a:srgbClr val="3366FF"/>
                          </a:solidFill>
                          <a:effectLst/>
                          <a:latin typeface="Calibri"/>
                        </a:rPr>
                        <a:t>Upgrade</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800" b="1" i="0" u="none" strike="noStrike" dirty="0">
                          <a:solidFill>
                            <a:srgbClr val="000000"/>
                          </a:solidFill>
                          <a:effectLst/>
                          <a:latin typeface="Calibri"/>
                        </a:rPr>
                        <a:t> </a:t>
                      </a:r>
                    </a:p>
                  </a:txBody>
                  <a:tcPr marL="6546" marR="6546" marT="65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CD2A"/>
                    </a:solidFill>
                  </a:tcPr>
                </a:tc>
                <a:extLst>
                  <a:ext uri="{0D108BD9-81ED-4DB2-BD59-A6C34878D82A}">
                    <a16:rowId xmlns:a16="http://schemas.microsoft.com/office/drawing/2014/main" val="10006"/>
                  </a:ext>
                </a:extLst>
              </a:tr>
            </a:tbl>
          </a:graphicData>
        </a:graphic>
      </p:graphicFrame>
      <p:sp>
        <p:nvSpPr>
          <p:cNvPr id="10" name="TextBox 6"/>
          <p:cNvSpPr txBox="1"/>
          <p:nvPr/>
        </p:nvSpPr>
        <p:spPr>
          <a:xfrm>
            <a:off x="426730" y="3887377"/>
            <a:ext cx="3992870" cy="892552"/>
          </a:xfrm>
          <a:prstGeom prst="rect">
            <a:avLst/>
          </a:prstGeom>
          <a:noFill/>
        </p:spPr>
        <p:txBody>
          <a:bodyPr wrap="square" rtlCol="0">
            <a:spAutoFit/>
          </a:bodyPr>
          <a:lstStyle/>
          <a:p>
            <a:pPr algn="ctr"/>
            <a:r>
              <a:rPr lang="en-US" sz="2600" b="1" dirty="0" smtClean="0">
                <a:solidFill>
                  <a:srgbClr val="FF0000"/>
                </a:solidFill>
                <a:sym typeface="Wingdings"/>
              </a:rPr>
              <a:t>A unique precision frontier in the world for 30  years!</a:t>
            </a:r>
            <a:r>
              <a:rPr lang="en-US" sz="2600" b="1" dirty="0" smtClean="0">
                <a:sym typeface="Wingdings"/>
              </a:rPr>
              <a:t> </a:t>
            </a:r>
            <a:r>
              <a:rPr lang="en-US" sz="2600" b="1" dirty="0" smtClean="0"/>
              <a:t>    </a:t>
            </a:r>
            <a:endParaRPr lang="en-US" sz="2600" b="1" dirty="0"/>
          </a:p>
        </p:txBody>
      </p:sp>
      <p:sp>
        <p:nvSpPr>
          <p:cNvPr id="3" name="文本框 2"/>
          <p:cNvSpPr txBox="1"/>
          <p:nvPr/>
        </p:nvSpPr>
        <p:spPr>
          <a:xfrm>
            <a:off x="914825" y="5469389"/>
            <a:ext cx="2812181" cy="646331"/>
          </a:xfrm>
          <a:prstGeom prst="rect">
            <a:avLst/>
          </a:prstGeom>
          <a:noFill/>
        </p:spPr>
        <p:txBody>
          <a:bodyPr wrap="square" rtlCol="0">
            <a:spAutoFit/>
          </a:bodyPr>
          <a:lstStyle/>
          <a:p>
            <a:pPr algn="ctr"/>
            <a:r>
              <a:rPr lang="en-US" altLang="zh-CN" b="1" dirty="0" smtClean="0">
                <a:solidFill>
                  <a:srgbClr val="392BF5"/>
                </a:solidFill>
              </a:rPr>
              <a:t>R&amp;D budget 200M RMB</a:t>
            </a:r>
          </a:p>
          <a:p>
            <a:pPr algn="ctr"/>
            <a:r>
              <a:rPr lang="en-US" altLang="zh-CN" b="1" dirty="0" smtClean="0">
                <a:solidFill>
                  <a:srgbClr val="392BF5"/>
                </a:solidFill>
              </a:rPr>
              <a:t>Total budget 4B RMB</a:t>
            </a:r>
            <a:endParaRPr lang="zh-CN" altLang="en-US" b="1" dirty="0">
              <a:solidFill>
                <a:srgbClr val="392BF5"/>
              </a:solidFill>
            </a:endParaRPr>
          </a:p>
        </p:txBody>
      </p:sp>
    </p:spTree>
    <p:extLst>
      <p:ext uri="{BB962C8B-B14F-4D97-AF65-F5344CB8AC3E}">
        <p14:creationId xmlns:p14="http://schemas.microsoft.com/office/powerpoint/2010/main" val="39245765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Organization for STCF</a:t>
            </a:r>
            <a:r>
              <a:rPr lang="zh-CN" altLang="en-US" dirty="0" smtClean="0"/>
              <a:t> </a:t>
            </a:r>
            <a:endParaRPr lang="zh-CN" altLang="en-US" dirty="0"/>
          </a:p>
        </p:txBody>
      </p:sp>
      <p:sp>
        <p:nvSpPr>
          <p:cNvPr id="4" name="日期占位符 3"/>
          <p:cNvSpPr>
            <a:spLocks noGrp="1"/>
          </p:cNvSpPr>
          <p:nvPr>
            <p:ph type="dt" sz="half" idx="10"/>
          </p:nvPr>
        </p:nvSpPr>
        <p:spPr/>
        <p:txBody>
          <a:bodyPr/>
          <a:lstStyle/>
          <a:p>
            <a:fld id="{7652F4FC-A59D-4150-90AE-C7AB7AD85B6C}"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51</a:t>
            </a:fld>
            <a:endParaRPr lang="en-US" dirty="0"/>
          </a:p>
        </p:txBody>
      </p:sp>
      <p:sp>
        <p:nvSpPr>
          <p:cNvPr id="7" name="Process 9"/>
          <p:cNvSpPr/>
          <p:nvPr/>
        </p:nvSpPr>
        <p:spPr>
          <a:xfrm>
            <a:off x="3455129" y="863139"/>
            <a:ext cx="2145210" cy="70966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a:t>Steering </a:t>
            </a:r>
            <a:r>
              <a:rPr lang="en-US" altLang="zh-CN" b="1" dirty="0" smtClean="0"/>
              <a:t>Committee</a:t>
            </a:r>
            <a:r>
              <a:rPr lang="zh-CN" altLang="en-US" b="1" dirty="0" smtClean="0"/>
              <a:t>（</a:t>
            </a:r>
            <a:r>
              <a:rPr lang="en-US" altLang="zh-CN" b="1" dirty="0" err="1" smtClean="0"/>
              <a:t>Zhenguo</a:t>
            </a:r>
            <a:r>
              <a:rPr lang="en-US" altLang="zh-CN" b="1" dirty="0" smtClean="0"/>
              <a:t> Zhao</a:t>
            </a:r>
            <a:r>
              <a:rPr lang="zh-CN" altLang="en-US" b="1" dirty="0" smtClean="0"/>
              <a:t>）</a:t>
            </a:r>
            <a:endParaRPr lang="en-US" altLang="zh-CN" b="1" dirty="0"/>
          </a:p>
        </p:txBody>
      </p:sp>
      <p:sp>
        <p:nvSpPr>
          <p:cNvPr id="8" name="Process 10"/>
          <p:cNvSpPr/>
          <p:nvPr/>
        </p:nvSpPr>
        <p:spPr>
          <a:xfrm>
            <a:off x="971734" y="863138"/>
            <a:ext cx="1874982" cy="709661"/>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a:t>Institutional Board </a:t>
            </a:r>
          </a:p>
        </p:txBody>
      </p:sp>
      <p:sp>
        <p:nvSpPr>
          <p:cNvPr id="9" name="Process 11"/>
          <p:cNvSpPr/>
          <p:nvPr/>
        </p:nvSpPr>
        <p:spPr>
          <a:xfrm>
            <a:off x="6211831" y="863138"/>
            <a:ext cx="1874982" cy="70966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b="1" dirty="0"/>
              <a:t>International  Advisory Committee (IAC)</a:t>
            </a:r>
            <a:endParaRPr lang="zh-CN" altLang="en-US" sz="1600" b="1" dirty="0"/>
          </a:p>
        </p:txBody>
      </p:sp>
      <p:sp>
        <p:nvSpPr>
          <p:cNvPr id="10" name="Process 14"/>
          <p:cNvSpPr/>
          <p:nvPr/>
        </p:nvSpPr>
        <p:spPr>
          <a:xfrm>
            <a:off x="3636426" y="4077394"/>
            <a:ext cx="1874982" cy="256771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a:t>Design</a:t>
            </a:r>
          </a:p>
          <a:p>
            <a:pPr algn="ctr"/>
            <a:r>
              <a:rPr lang="en-US" altLang="zh-CN" b="1" dirty="0"/>
              <a:t>RF</a:t>
            </a:r>
          </a:p>
          <a:p>
            <a:pPr algn="ctr"/>
            <a:r>
              <a:rPr lang="en-US" altLang="zh-CN" b="1" dirty="0" smtClean="0"/>
              <a:t>IP</a:t>
            </a:r>
          </a:p>
          <a:p>
            <a:pPr algn="ctr"/>
            <a:r>
              <a:rPr lang="en-US" altLang="zh-CN" b="1" dirty="0" err="1" smtClean="0"/>
              <a:t>Linac</a:t>
            </a:r>
            <a:endParaRPr lang="en-US" altLang="zh-CN" b="1" dirty="0"/>
          </a:p>
          <a:p>
            <a:pPr algn="ctr"/>
            <a:r>
              <a:rPr lang="en-US" altLang="zh-CN" b="1" dirty="0"/>
              <a:t>Vacuum </a:t>
            </a:r>
          </a:p>
          <a:p>
            <a:pPr algn="ctr"/>
            <a:r>
              <a:rPr lang="en-US" altLang="zh-CN" b="1" dirty="0"/>
              <a:t>Beam </a:t>
            </a:r>
            <a:r>
              <a:rPr lang="en-US" altLang="zh-CN" b="1" dirty="0" smtClean="0"/>
              <a:t>diagnose</a:t>
            </a:r>
          </a:p>
          <a:p>
            <a:pPr algn="ctr"/>
            <a:r>
              <a:rPr lang="en-US" altLang="zh-CN" b="1" dirty="0" smtClean="0"/>
              <a:t>…</a:t>
            </a:r>
            <a:endParaRPr lang="en-US" altLang="zh-CN" b="1" dirty="0"/>
          </a:p>
        </p:txBody>
      </p:sp>
      <p:sp>
        <p:nvSpPr>
          <p:cNvPr id="11" name="Process 15"/>
          <p:cNvSpPr/>
          <p:nvPr/>
        </p:nvSpPr>
        <p:spPr>
          <a:xfrm>
            <a:off x="971734" y="4077394"/>
            <a:ext cx="1874982" cy="256771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b="1" dirty="0"/>
              <a:t>Light Hadron</a:t>
            </a:r>
          </a:p>
          <a:p>
            <a:pPr algn="ctr"/>
            <a:r>
              <a:rPr lang="en-US" altLang="zh-CN" sz="1600" b="1" dirty="0" err="1"/>
              <a:t>Charmonium</a:t>
            </a:r>
            <a:endParaRPr lang="en-US" altLang="zh-CN" sz="1600" b="1" dirty="0"/>
          </a:p>
          <a:p>
            <a:pPr algn="ctr"/>
            <a:r>
              <a:rPr lang="en-US" altLang="zh-CN" sz="1600" b="1" dirty="0"/>
              <a:t>XYZ</a:t>
            </a:r>
          </a:p>
          <a:p>
            <a:pPr algn="ctr"/>
            <a:r>
              <a:rPr lang="en-US" altLang="zh-CN" sz="1600" b="1" dirty="0"/>
              <a:t> Charm decay </a:t>
            </a:r>
          </a:p>
          <a:p>
            <a:pPr algn="ctr"/>
            <a:r>
              <a:rPr lang="en-US" altLang="zh-CN" sz="1600" b="1" dirty="0"/>
              <a:t>Charm  Spectroscopy</a:t>
            </a:r>
          </a:p>
          <a:p>
            <a:pPr algn="ctr"/>
            <a:r>
              <a:rPr lang="en-US" altLang="zh-CN" sz="1600" b="1" dirty="0"/>
              <a:t>Tau</a:t>
            </a:r>
          </a:p>
          <a:p>
            <a:pPr algn="ctr"/>
            <a:r>
              <a:rPr lang="en-US" altLang="zh-CN" sz="1600" b="1" dirty="0"/>
              <a:t>R&amp;QCQ</a:t>
            </a:r>
          </a:p>
          <a:p>
            <a:pPr algn="ctr"/>
            <a:r>
              <a:rPr lang="en-US" altLang="zh-CN" sz="1600" b="1" dirty="0"/>
              <a:t>New Physics</a:t>
            </a:r>
          </a:p>
          <a:p>
            <a:pPr algn="ctr"/>
            <a:r>
              <a:rPr lang="en-US" altLang="zh-CN" sz="1600" b="1" dirty="0" smtClean="0"/>
              <a:t>…</a:t>
            </a:r>
            <a:endParaRPr lang="en-US" altLang="zh-CN" sz="1600" b="1" dirty="0"/>
          </a:p>
        </p:txBody>
      </p:sp>
      <p:sp>
        <p:nvSpPr>
          <p:cNvPr id="12" name="Process 16"/>
          <p:cNvSpPr/>
          <p:nvPr/>
        </p:nvSpPr>
        <p:spPr>
          <a:xfrm>
            <a:off x="6211831" y="4077394"/>
            <a:ext cx="1874982" cy="256771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00" b="1" dirty="0"/>
              <a:t>Tracking</a:t>
            </a:r>
          </a:p>
          <a:p>
            <a:pPr algn="ctr"/>
            <a:r>
              <a:rPr lang="en-US" altLang="zh-CN" sz="1400" b="1" dirty="0"/>
              <a:t>PID</a:t>
            </a:r>
          </a:p>
          <a:p>
            <a:pPr algn="ctr"/>
            <a:r>
              <a:rPr lang="en-US" altLang="zh-CN" sz="1400" b="1" dirty="0"/>
              <a:t>ECAL</a:t>
            </a:r>
          </a:p>
          <a:p>
            <a:pPr algn="ctr"/>
            <a:r>
              <a:rPr lang="en-US" altLang="zh-CN" sz="1400" b="1" dirty="0"/>
              <a:t>Muon</a:t>
            </a:r>
          </a:p>
          <a:p>
            <a:pPr algn="ctr"/>
            <a:r>
              <a:rPr lang="en-US" altLang="zh-CN" sz="1400" b="1" dirty="0"/>
              <a:t>SC</a:t>
            </a:r>
          </a:p>
          <a:p>
            <a:pPr algn="ctr"/>
            <a:r>
              <a:rPr lang="en-US" altLang="zh-CN" sz="1400" b="1" dirty="0"/>
              <a:t>Trigger</a:t>
            </a:r>
          </a:p>
          <a:p>
            <a:pPr algn="ctr"/>
            <a:r>
              <a:rPr lang="en-US" altLang="zh-CN" sz="1400" b="1" dirty="0"/>
              <a:t>DAQ</a:t>
            </a:r>
          </a:p>
          <a:p>
            <a:pPr algn="ctr"/>
            <a:r>
              <a:rPr lang="en-US" altLang="zh-CN" sz="1400" b="1" dirty="0"/>
              <a:t>Software</a:t>
            </a:r>
          </a:p>
          <a:p>
            <a:pPr algn="ctr"/>
            <a:r>
              <a:rPr lang="en-US" altLang="zh-CN" sz="1400" b="1" dirty="0"/>
              <a:t>Computing &amp; </a:t>
            </a:r>
            <a:r>
              <a:rPr lang="en-US" altLang="zh-CN" sz="1400" b="1" dirty="0" smtClean="0"/>
              <a:t>Network</a:t>
            </a:r>
          </a:p>
          <a:p>
            <a:pPr algn="ctr"/>
            <a:r>
              <a:rPr lang="en-US" altLang="zh-CN" sz="1400" b="1" dirty="0" smtClean="0"/>
              <a:t>…</a:t>
            </a:r>
            <a:endParaRPr lang="en-US" altLang="zh-CN" sz="1400" b="1" dirty="0"/>
          </a:p>
        </p:txBody>
      </p:sp>
      <p:sp>
        <p:nvSpPr>
          <p:cNvPr id="13" name="Process 17"/>
          <p:cNvSpPr/>
          <p:nvPr/>
        </p:nvSpPr>
        <p:spPr>
          <a:xfrm>
            <a:off x="2899482" y="1800041"/>
            <a:ext cx="3256503" cy="70966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smtClean="0"/>
              <a:t>Project coordinator</a:t>
            </a:r>
          </a:p>
          <a:p>
            <a:pPr algn="ctr"/>
            <a:r>
              <a:rPr lang="en-US" altLang="zh-CN" b="1" dirty="0" smtClean="0"/>
              <a:t>(</a:t>
            </a:r>
            <a:r>
              <a:rPr lang="en-US" altLang="zh-CN" b="1" dirty="0" err="1" smtClean="0"/>
              <a:t>Haiping</a:t>
            </a:r>
            <a:r>
              <a:rPr lang="en-US" altLang="zh-CN" b="1" dirty="0" smtClean="0"/>
              <a:t> Peng, </a:t>
            </a:r>
            <a:r>
              <a:rPr lang="en-US" altLang="zh-CN" b="1" dirty="0" err="1" smtClean="0"/>
              <a:t>Yangheng</a:t>
            </a:r>
            <a:r>
              <a:rPr lang="en-US" altLang="zh-CN" b="1" dirty="0" smtClean="0"/>
              <a:t> Zheng)</a:t>
            </a:r>
            <a:endParaRPr lang="zh-CN" altLang="en-US" b="1" dirty="0"/>
          </a:p>
        </p:txBody>
      </p:sp>
      <p:sp>
        <p:nvSpPr>
          <p:cNvPr id="14" name="Process 18"/>
          <p:cNvSpPr/>
          <p:nvPr/>
        </p:nvSpPr>
        <p:spPr>
          <a:xfrm>
            <a:off x="3636426" y="3076787"/>
            <a:ext cx="1874982" cy="70966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b="1" dirty="0"/>
              <a:t>Accelerator</a:t>
            </a:r>
          </a:p>
          <a:p>
            <a:pPr algn="ctr"/>
            <a:r>
              <a:rPr lang="en-US" altLang="zh-CN" sz="1600" b="1" dirty="0"/>
              <a:t>(Qing Luo)</a:t>
            </a:r>
            <a:endParaRPr lang="zh-CN" altLang="en-US" sz="1600" b="1" dirty="0"/>
          </a:p>
        </p:txBody>
      </p:sp>
      <p:sp>
        <p:nvSpPr>
          <p:cNvPr id="15" name="Process 19"/>
          <p:cNvSpPr/>
          <p:nvPr/>
        </p:nvSpPr>
        <p:spPr>
          <a:xfrm>
            <a:off x="6155985" y="3115860"/>
            <a:ext cx="1874983" cy="70966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b="1" dirty="0"/>
              <a:t>Det./Soft.</a:t>
            </a:r>
          </a:p>
          <a:p>
            <a:pPr algn="ctr"/>
            <a:r>
              <a:rPr lang="en-US" altLang="zh-CN" sz="1600" b="1" dirty="0"/>
              <a:t>(</a:t>
            </a:r>
            <a:r>
              <a:rPr lang="en-US" altLang="zh-CN" sz="1600" b="1" dirty="0" err="1"/>
              <a:t>Jianbei</a:t>
            </a:r>
            <a:r>
              <a:rPr lang="en-US" altLang="zh-CN" sz="1600" b="1" dirty="0"/>
              <a:t> </a:t>
            </a:r>
            <a:r>
              <a:rPr lang="en-US" altLang="zh-CN" sz="1600" b="1" dirty="0" smtClean="0"/>
              <a:t>Liu/</a:t>
            </a:r>
            <a:r>
              <a:rPr lang="en-US" altLang="zh-CN" sz="1600" b="1" dirty="0" err="1" smtClean="0"/>
              <a:t>Xingtao</a:t>
            </a:r>
            <a:r>
              <a:rPr lang="en-US" altLang="zh-CN" sz="1600" b="1" dirty="0" smtClean="0"/>
              <a:t> Huang)</a:t>
            </a:r>
            <a:endParaRPr lang="zh-CN" altLang="en-US" sz="1600" b="1" dirty="0"/>
          </a:p>
        </p:txBody>
      </p:sp>
      <p:sp>
        <p:nvSpPr>
          <p:cNvPr id="16" name="Process 20"/>
          <p:cNvSpPr/>
          <p:nvPr/>
        </p:nvSpPr>
        <p:spPr>
          <a:xfrm>
            <a:off x="971734" y="3076787"/>
            <a:ext cx="1874982" cy="709660"/>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b="1" dirty="0" smtClean="0"/>
              <a:t>Theory &amp; MC Simulation</a:t>
            </a:r>
          </a:p>
          <a:p>
            <a:pPr algn="ctr"/>
            <a:r>
              <a:rPr lang="en-US" altLang="zh-CN" sz="1600" b="1" dirty="0" smtClean="0"/>
              <a:t>(</a:t>
            </a:r>
            <a:r>
              <a:rPr lang="en-US" altLang="zh-CN" sz="1600" b="1" dirty="0" err="1" smtClean="0"/>
              <a:t>Jiangping</a:t>
            </a:r>
            <a:r>
              <a:rPr lang="en-US" altLang="zh-CN" sz="1600" b="1" dirty="0" smtClean="0"/>
              <a:t> Ma)</a:t>
            </a:r>
            <a:endParaRPr lang="zh-CN" altLang="en-US" sz="1600" b="1" dirty="0"/>
          </a:p>
        </p:txBody>
      </p:sp>
      <p:cxnSp>
        <p:nvCxnSpPr>
          <p:cNvPr id="17" name="Straight Arrow Connector 4"/>
          <p:cNvCxnSpPr>
            <a:stCxn id="8" idx="3"/>
          </p:cNvCxnSpPr>
          <p:nvPr/>
        </p:nvCxnSpPr>
        <p:spPr>
          <a:xfrm>
            <a:off x="2846716" y="1217969"/>
            <a:ext cx="51948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21"/>
          <p:cNvCxnSpPr>
            <a:stCxn id="9" idx="1"/>
          </p:cNvCxnSpPr>
          <p:nvPr/>
        </p:nvCxnSpPr>
        <p:spPr>
          <a:xfrm flipH="1">
            <a:off x="5727560" y="1217968"/>
            <a:ext cx="48427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2"/>
          <p:cNvCxnSpPr>
            <a:stCxn id="7" idx="2"/>
            <a:endCxn id="13" idx="0"/>
          </p:cNvCxnSpPr>
          <p:nvPr/>
        </p:nvCxnSpPr>
        <p:spPr>
          <a:xfrm>
            <a:off x="4527734" y="1572799"/>
            <a:ext cx="0" cy="2272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22"/>
          <p:cNvCxnSpPr/>
          <p:nvPr/>
        </p:nvCxnSpPr>
        <p:spPr>
          <a:xfrm>
            <a:off x="4573917" y="2548774"/>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Connector 23"/>
          <p:cNvCxnSpPr/>
          <p:nvPr/>
        </p:nvCxnSpPr>
        <p:spPr>
          <a:xfrm flipV="1">
            <a:off x="1896910" y="2810472"/>
            <a:ext cx="5261649" cy="4617"/>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Arrow Connector 24"/>
          <p:cNvCxnSpPr/>
          <p:nvPr/>
        </p:nvCxnSpPr>
        <p:spPr>
          <a:xfrm>
            <a:off x="4578536" y="2815089"/>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5"/>
          <p:cNvCxnSpPr/>
          <p:nvPr/>
        </p:nvCxnSpPr>
        <p:spPr>
          <a:xfrm>
            <a:off x="1896910" y="2810472"/>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6"/>
          <p:cNvCxnSpPr/>
          <p:nvPr/>
        </p:nvCxnSpPr>
        <p:spPr>
          <a:xfrm>
            <a:off x="7158559" y="2834331"/>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8"/>
          <p:cNvCxnSpPr/>
          <p:nvPr/>
        </p:nvCxnSpPr>
        <p:spPr>
          <a:xfrm>
            <a:off x="1896910" y="3786447"/>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9"/>
          <p:cNvCxnSpPr/>
          <p:nvPr/>
        </p:nvCxnSpPr>
        <p:spPr>
          <a:xfrm>
            <a:off x="7158559" y="3786447"/>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30"/>
          <p:cNvCxnSpPr/>
          <p:nvPr/>
        </p:nvCxnSpPr>
        <p:spPr>
          <a:xfrm>
            <a:off x="4578536" y="3803382"/>
            <a:ext cx="0" cy="266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4528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Pre-Conceptual Design Report</a:t>
            </a:r>
            <a:endParaRPr lang="zh-CN" altLang="en-US" dirty="0"/>
          </a:p>
        </p:txBody>
      </p:sp>
      <p:sp>
        <p:nvSpPr>
          <p:cNvPr id="4" name="日期占位符 3"/>
          <p:cNvSpPr>
            <a:spLocks noGrp="1"/>
          </p:cNvSpPr>
          <p:nvPr>
            <p:ph type="dt" sz="half" idx="10"/>
          </p:nvPr>
        </p:nvSpPr>
        <p:spPr/>
        <p:txBody>
          <a:bodyPr/>
          <a:lstStyle/>
          <a:p>
            <a:fld id="{43B45A26-ECA1-4029-AE9A-65EE88AA8FC0}"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52</a:t>
            </a:fld>
            <a:endParaRPr lang="en-US" dirty="0"/>
          </a:p>
        </p:txBody>
      </p:sp>
      <p:pic>
        <p:nvPicPr>
          <p:cNvPr id="7" name="图片 6"/>
          <p:cNvPicPr>
            <a:picLocks noChangeAspect="1"/>
          </p:cNvPicPr>
          <p:nvPr/>
        </p:nvPicPr>
        <p:blipFill>
          <a:blip r:embed="rId2"/>
          <a:stretch>
            <a:fillRect/>
          </a:stretch>
        </p:blipFill>
        <p:spPr>
          <a:xfrm>
            <a:off x="344556" y="844827"/>
            <a:ext cx="3939209" cy="5396948"/>
          </a:xfrm>
          <a:prstGeom prst="rect">
            <a:avLst/>
          </a:prstGeom>
        </p:spPr>
      </p:pic>
      <p:pic>
        <p:nvPicPr>
          <p:cNvPr id="8" name="图片 7"/>
          <p:cNvPicPr>
            <a:picLocks noChangeAspect="1"/>
          </p:cNvPicPr>
          <p:nvPr/>
        </p:nvPicPr>
        <p:blipFill>
          <a:blip r:embed="rId3"/>
          <a:stretch>
            <a:fillRect/>
          </a:stretch>
        </p:blipFill>
        <p:spPr>
          <a:xfrm>
            <a:off x="5009875" y="844827"/>
            <a:ext cx="3865560" cy="5396948"/>
          </a:xfrm>
          <a:prstGeom prst="rect">
            <a:avLst/>
          </a:prstGeom>
        </p:spPr>
      </p:pic>
    </p:spTree>
    <p:extLst>
      <p:ext uri="{BB962C8B-B14F-4D97-AF65-F5344CB8AC3E}">
        <p14:creationId xmlns:p14="http://schemas.microsoft.com/office/powerpoint/2010/main" val="26886288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Pre-Conceptual D</a:t>
            </a:r>
            <a:r>
              <a:rPr lang="en-US" altLang="zh-CN" dirty="0" smtClean="0"/>
              <a:t>esign </a:t>
            </a:r>
            <a:r>
              <a:rPr lang="en-US" altLang="zh-CN" dirty="0"/>
              <a:t>R</a:t>
            </a:r>
            <a:r>
              <a:rPr lang="en-US" altLang="zh-CN" dirty="0" smtClean="0"/>
              <a:t>eport</a:t>
            </a:r>
            <a:endParaRPr lang="zh-CN" altLang="en-US" dirty="0"/>
          </a:p>
        </p:txBody>
      </p:sp>
      <p:sp>
        <p:nvSpPr>
          <p:cNvPr id="4" name="日期占位符 3"/>
          <p:cNvSpPr>
            <a:spLocks noGrp="1"/>
          </p:cNvSpPr>
          <p:nvPr>
            <p:ph type="dt" sz="half" idx="10"/>
          </p:nvPr>
        </p:nvSpPr>
        <p:spPr/>
        <p:txBody>
          <a:bodyPr/>
          <a:lstStyle/>
          <a:p>
            <a:fld id="{E82F642F-57F0-45CC-A770-A6AA9EC29B4D}"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53</a:t>
            </a:fld>
            <a:endParaRPr lang="en-US" dirty="0"/>
          </a:p>
        </p:txBody>
      </p:sp>
      <p:pic>
        <p:nvPicPr>
          <p:cNvPr id="7" name="内容占位符 3"/>
          <p:cNvPicPr>
            <a:picLocks noGrp="1" noChangeAspect="1"/>
          </p:cNvPicPr>
          <p:nvPr>
            <p:ph idx="1"/>
          </p:nvPr>
        </p:nvPicPr>
        <p:blipFill>
          <a:blip r:embed="rId2"/>
          <a:stretch>
            <a:fillRect/>
          </a:stretch>
        </p:blipFill>
        <p:spPr>
          <a:xfrm>
            <a:off x="117630" y="924338"/>
            <a:ext cx="3154345" cy="5220429"/>
          </a:xfrm>
          <a:prstGeom prst="rect">
            <a:avLst/>
          </a:prstGeom>
        </p:spPr>
      </p:pic>
      <p:pic>
        <p:nvPicPr>
          <p:cNvPr id="8" name="图片 7"/>
          <p:cNvPicPr>
            <a:picLocks noChangeAspect="1"/>
          </p:cNvPicPr>
          <p:nvPr/>
        </p:nvPicPr>
        <p:blipFill>
          <a:blip r:embed="rId3"/>
          <a:stretch>
            <a:fillRect/>
          </a:stretch>
        </p:blipFill>
        <p:spPr>
          <a:xfrm>
            <a:off x="3271975" y="924337"/>
            <a:ext cx="3315656" cy="5326221"/>
          </a:xfrm>
          <a:prstGeom prst="rect">
            <a:avLst/>
          </a:prstGeom>
        </p:spPr>
      </p:pic>
      <p:pic>
        <p:nvPicPr>
          <p:cNvPr id="9" name="图片 8"/>
          <p:cNvPicPr>
            <a:picLocks noChangeAspect="1"/>
          </p:cNvPicPr>
          <p:nvPr/>
        </p:nvPicPr>
        <p:blipFill>
          <a:blip r:embed="rId4"/>
          <a:stretch>
            <a:fillRect/>
          </a:stretch>
        </p:blipFill>
        <p:spPr>
          <a:xfrm>
            <a:off x="6369144" y="924338"/>
            <a:ext cx="2749955" cy="5379116"/>
          </a:xfrm>
          <a:prstGeom prst="rect">
            <a:avLst/>
          </a:prstGeom>
        </p:spPr>
      </p:pic>
    </p:spTree>
    <p:extLst>
      <p:ext uri="{BB962C8B-B14F-4D97-AF65-F5344CB8AC3E}">
        <p14:creationId xmlns:p14="http://schemas.microsoft.com/office/powerpoint/2010/main" val="14249865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Pre-Conceptual </a:t>
            </a:r>
            <a:r>
              <a:rPr lang="en-US" altLang="zh-CN" dirty="0" smtClean="0"/>
              <a:t>Design </a:t>
            </a:r>
            <a:r>
              <a:rPr lang="en-US" altLang="zh-CN" dirty="0"/>
              <a:t>R</a:t>
            </a:r>
            <a:r>
              <a:rPr lang="en-US" altLang="zh-CN" dirty="0" smtClean="0"/>
              <a:t>eport</a:t>
            </a:r>
            <a:endParaRPr lang="zh-CN" altLang="en-US" dirty="0"/>
          </a:p>
        </p:txBody>
      </p:sp>
      <p:sp>
        <p:nvSpPr>
          <p:cNvPr id="4" name="日期占位符 3"/>
          <p:cNvSpPr>
            <a:spLocks noGrp="1"/>
          </p:cNvSpPr>
          <p:nvPr>
            <p:ph type="dt" sz="half" idx="10"/>
          </p:nvPr>
        </p:nvSpPr>
        <p:spPr/>
        <p:txBody>
          <a:bodyPr/>
          <a:lstStyle/>
          <a:p>
            <a:fld id="{D560F6E4-9C8F-4FA8-A165-047644A14DD5}"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54</a:t>
            </a:fld>
            <a:endParaRPr lang="en-US" dirty="0"/>
          </a:p>
        </p:txBody>
      </p:sp>
      <p:pic>
        <p:nvPicPr>
          <p:cNvPr id="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7244" y="924340"/>
            <a:ext cx="4037122" cy="59336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7200" y="924340"/>
            <a:ext cx="2893102" cy="52677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7650" y="1060581"/>
            <a:ext cx="2766350" cy="51314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7872325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CDR Input</a:t>
            </a:r>
            <a:endParaRPr lang="zh-CN" altLang="en-US" dirty="0"/>
          </a:p>
        </p:txBody>
      </p:sp>
      <p:sp>
        <p:nvSpPr>
          <p:cNvPr id="3" name="内容占位符 2"/>
          <p:cNvSpPr>
            <a:spLocks noGrp="1"/>
          </p:cNvSpPr>
          <p:nvPr>
            <p:ph idx="1"/>
          </p:nvPr>
        </p:nvSpPr>
        <p:spPr>
          <a:xfrm>
            <a:off x="538480" y="1278482"/>
            <a:ext cx="4695993" cy="1487488"/>
          </a:xfrm>
        </p:spPr>
        <p:txBody>
          <a:bodyPr>
            <a:normAutofit fontScale="92500" lnSpcReduction="10000"/>
          </a:bodyPr>
          <a:lstStyle/>
          <a:p>
            <a:r>
              <a:rPr lang="en-US" altLang="zh-CN" sz="2400" b="0" dirty="0" smtClean="0">
                <a:latin typeface="+mn-lt"/>
              </a:rPr>
              <a:t>Physics motivation</a:t>
            </a:r>
          </a:p>
          <a:p>
            <a:r>
              <a:rPr lang="en-US" altLang="zh-CN" sz="2400" b="0" dirty="0" smtClean="0">
                <a:latin typeface="+mn-lt"/>
              </a:rPr>
              <a:t>Fast simulation is ready, process simulation</a:t>
            </a:r>
            <a:endParaRPr lang="en-US" altLang="zh-CN" sz="2400" b="0" dirty="0">
              <a:latin typeface="+mn-lt"/>
            </a:endParaRPr>
          </a:p>
          <a:p>
            <a:r>
              <a:rPr lang="en-US" altLang="zh-CN" sz="2400" b="0" dirty="0" smtClean="0">
                <a:latin typeface="+mn-lt"/>
              </a:rPr>
              <a:t>Accelerator and Detector R&amp;D</a:t>
            </a:r>
          </a:p>
        </p:txBody>
      </p:sp>
      <p:sp>
        <p:nvSpPr>
          <p:cNvPr id="4" name="日期占位符 3"/>
          <p:cNvSpPr>
            <a:spLocks noGrp="1"/>
          </p:cNvSpPr>
          <p:nvPr>
            <p:ph type="dt" sz="half" idx="10"/>
          </p:nvPr>
        </p:nvSpPr>
        <p:spPr/>
        <p:txBody>
          <a:bodyPr/>
          <a:lstStyle/>
          <a:p>
            <a:fld id="{E1AFD384-95B1-42AB-A4A0-D23172EA5AE9}"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55</a:t>
            </a:fld>
            <a:endParaRPr lang="en-US" dirty="0"/>
          </a:p>
        </p:txBody>
      </p:sp>
      <p:sp>
        <p:nvSpPr>
          <p:cNvPr id="7" name="文本框 6"/>
          <p:cNvSpPr txBox="1"/>
          <p:nvPr/>
        </p:nvSpPr>
        <p:spPr>
          <a:xfrm>
            <a:off x="656253" y="3570939"/>
            <a:ext cx="6484776" cy="1569660"/>
          </a:xfrm>
          <a:prstGeom prst="rect">
            <a:avLst/>
          </a:prstGeom>
          <a:noFill/>
        </p:spPr>
        <p:txBody>
          <a:bodyPr wrap="square" rtlCol="0">
            <a:spAutoFit/>
          </a:bodyPr>
          <a:lstStyle/>
          <a:p>
            <a:r>
              <a:rPr lang="en-US" altLang="zh-CN" sz="2400" dirty="0" smtClean="0"/>
              <a:t>Please contact:</a:t>
            </a:r>
          </a:p>
          <a:p>
            <a:endParaRPr lang="en-US" altLang="zh-CN" sz="2400" dirty="0"/>
          </a:p>
          <a:p>
            <a:r>
              <a:rPr lang="en-US" altLang="zh-CN" sz="2400" dirty="0" err="1" smtClean="0"/>
              <a:t>Jianping</a:t>
            </a:r>
            <a:r>
              <a:rPr lang="en-US" altLang="zh-CN" sz="2400" dirty="0" smtClean="0"/>
              <a:t> Ma, Qing Luo, </a:t>
            </a:r>
            <a:r>
              <a:rPr lang="en-US" altLang="zh-CN" sz="2400" dirty="0" err="1" smtClean="0"/>
              <a:t>Jiangbei</a:t>
            </a:r>
            <a:r>
              <a:rPr lang="en-US" altLang="zh-CN" sz="2400" dirty="0" smtClean="0"/>
              <a:t> Liu, </a:t>
            </a:r>
            <a:r>
              <a:rPr lang="en-US" altLang="zh-CN" sz="2400" dirty="0" err="1" smtClean="0"/>
              <a:t>Xingtao</a:t>
            </a:r>
            <a:r>
              <a:rPr lang="en-US" altLang="zh-CN" sz="2400" dirty="0" smtClean="0"/>
              <a:t> Huang and </a:t>
            </a:r>
            <a:r>
              <a:rPr lang="en-US" altLang="zh-CN" sz="2400" dirty="0" err="1" smtClean="0"/>
              <a:t>Haiping</a:t>
            </a:r>
            <a:endParaRPr lang="zh-CN" altLang="en-US" sz="2400" dirty="0"/>
          </a:p>
        </p:txBody>
      </p:sp>
      <p:sp>
        <p:nvSpPr>
          <p:cNvPr id="8" name="AutoShape 2" descr="http://email.ustc.edu.cn/coremail/s/tau-charm-2018-Hengyang-%E5%90%88%E5%BD%B1.JPG?sid=BAenLqFFAZTRkqWYXWFFPNCBFYXsWjAF&amp;func=mbox%3agetMessageData&amp;mode=&amp;mid=1%3a1tbiAQkHC1QhmkVFxgAAst&amp;part=2&amp;mbox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1074" y="1278482"/>
            <a:ext cx="4135016" cy="2877165"/>
          </a:xfrm>
          <a:prstGeom prst="rect">
            <a:avLst/>
          </a:prstGeom>
        </p:spPr>
      </p:pic>
    </p:spTree>
    <p:extLst>
      <p:ext uri="{BB962C8B-B14F-4D97-AF65-F5344CB8AC3E}">
        <p14:creationId xmlns:p14="http://schemas.microsoft.com/office/powerpoint/2010/main" val="15481190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Times New Roman" panose="02020603050405020304" pitchFamily="18" charset="0"/>
                <a:cs typeface="Times New Roman" panose="02020603050405020304" pitchFamily="18" charset="0"/>
              </a:rPr>
              <a:t>Summary</a:t>
            </a:r>
            <a:endParaRPr lang="zh-CN" altLang="en-US"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199" y="6356350"/>
            <a:ext cx="2924629" cy="365125"/>
          </a:xfrm>
        </p:spPr>
        <p:txBody>
          <a:bodyPr/>
          <a:lstStyle/>
          <a:p>
            <a:fld id="{650DCF9D-55F4-424B-A2DB-F8D6F7B8DB6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56</a:t>
            </a:fld>
            <a:endParaRPr lang="en-US" dirty="0"/>
          </a:p>
        </p:txBody>
      </p:sp>
      <p:sp>
        <p:nvSpPr>
          <p:cNvPr id="8" name="AutoShape 2" descr="http://img5.imgtn.bdimg.com/it/u=1833646153,162515926&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内容占位符 2"/>
          <p:cNvSpPr>
            <a:spLocks noGrp="1"/>
          </p:cNvSpPr>
          <p:nvPr>
            <p:ph idx="1"/>
          </p:nvPr>
        </p:nvSpPr>
        <p:spPr>
          <a:xfrm>
            <a:off x="220893" y="755290"/>
            <a:ext cx="8923107" cy="5455876"/>
          </a:xfrm>
        </p:spPr>
        <p:txBody>
          <a:bodyPr>
            <a:noAutofit/>
          </a:bodyPr>
          <a:lstStyle/>
          <a:p>
            <a:r>
              <a:rPr lang="en-US" altLang="zh-CN" sz="2000" b="1" dirty="0" smtClean="0">
                <a:latin typeface="+mj-lt"/>
                <a:ea typeface="华文楷体" panose="02010600040101010101" pitchFamily="2" charset="-122"/>
                <a:sym typeface="Symbol" panose="05050102010706020507" pitchFamily="18" charset="2"/>
              </a:rPr>
              <a:t>Super </a:t>
            </a:r>
            <a:r>
              <a:rPr lang="en-US" altLang="zh-CN" sz="2000" b="1" dirty="0" smtClean="0">
                <a:latin typeface="+mj-lt"/>
                <a:ea typeface="华文楷体" panose="02010600040101010101" pitchFamily="2" charset="-122"/>
                <a:cs typeface="Symbol" charset="2"/>
                <a:sym typeface="Symbol" panose="05050102010706020507" pitchFamily="18" charset="2"/>
              </a:rPr>
              <a:t></a:t>
            </a:r>
            <a:r>
              <a:rPr lang="en-US" altLang="zh-CN" sz="2000" b="1" dirty="0" smtClean="0">
                <a:latin typeface="+mj-lt"/>
                <a:ea typeface="华文楷体" panose="02010600040101010101" pitchFamily="2" charset="-122"/>
                <a:sym typeface="Symbol" panose="05050102010706020507" pitchFamily="18" charset="2"/>
              </a:rPr>
              <a:t>-c Facility (</a:t>
            </a:r>
            <a:r>
              <a:rPr lang="en-US" altLang="zh-CN" sz="2000" b="1" dirty="0" smtClean="0">
                <a:solidFill>
                  <a:srgbClr val="FF0000"/>
                </a:solidFill>
                <a:latin typeface="+mj-lt"/>
                <a:ea typeface="华文楷体" panose="02010600040101010101" pitchFamily="2" charset="-122"/>
                <a:sym typeface="Symbol" panose="05050102010706020507" pitchFamily="18" charset="2"/>
              </a:rPr>
              <a:t>STCF</a:t>
            </a:r>
            <a:r>
              <a:rPr lang="en-US" altLang="zh-CN" sz="2000" b="1" dirty="0" smtClean="0">
                <a:latin typeface="+mj-lt"/>
                <a:ea typeface="华文楷体" panose="02010600040101010101" pitchFamily="2" charset="-122"/>
                <a:sym typeface="Symbol" panose="05050102010706020507" pitchFamily="18" charset="2"/>
              </a:rPr>
              <a:t>):  </a:t>
            </a:r>
            <a:r>
              <a:rPr lang="en-US" altLang="zh-CN" sz="2000" dirty="0" smtClean="0">
                <a:solidFill>
                  <a:srgbClr val="0036FA"/>
                </a:solidFill>
                <a:latin typeface="+mj-lt"/>
                <a:cs typeface="Times New Roman" panose="02020603050405020304" pitchFamily="18" charset="0"/>
              </a:rPr>
              <a:t>nature </a:t>
            </a:r>
            <a:r>
              <a:rPr lang="en-US" altLang="zh-CN" sz="2000" dirty="0">
                <a:solidFill>
                  <a:srgbClr val="0036FA"/>
                </a:solidFill>
                <a:latin typeface="+mj-lt"/>
                <a:cs typeface="Times New Roman" panose="02020603050405020304" pitchFamily="18" charset="0"/>
              </a:rPr>
              <a:t>extension </a:t>
            </a:r>
            <a:r>
              <a:rPr lang="en-US" altLang="zh-CN" sz="2000" dirty="0">
                <a:latin typeface="+mj-lt"/>
                <a:cs typeface="Times New Roman" panose="02020603050405020304" pitchFamily="18" charset="0"/>
              </a:rPr>
              <a:t>and  </a:t>
            </a:r>
            <a:r>
              <a:rPr lang="en-US" altLang="zh-CN" sz="2000" dirty="0">
                <a:solidFill>
                  <a:srgbClr val="0036FA"/>
                </a:solidFill>
                <a:latin typeface="+mj-lt"/>
                <a:cs typeface="Times New Roman" panose="02020603050405020304" pitchFamily="18" charset="0"/>
              </a:rPr>
              <a:t>a viable option </a:t>
            </a:r>
            <a:r>
              <a:rPr lang="en-US" altLang="zh-CN" sz="2000" dirty="0">
                <a:latin typeface="+mj-lt"/>
                <a:cs typeface="Times New Roman" panose="02020603050405020304" pitchFamily="18" charset="0"/>
              </a:rPr>
              <a:t>for a post-BEPCII HEP project </a:t>
            </a:r>
            <a:endParaRPr lang="en-US" altLang="zh-CN" sz="2000" b="1" dirty="0" smtClean="0">
              <a:latin typeface="+mj-lt"/>
              <a:ea typeface="华文楷体" panose="02010600040101010101" pitchFamily="2" charset="-122"/>
              <a:sym typeface="Symbol" panose="05050102010706020507" pitchFamily="18" charset="2"/>
            </a:endParaRPr>
          </a:p>
          <a:p>
            <a:pPr marL="702000">
              <a:buFont typeface="Calibri" panose="020F0502020204030204" pitchFamily="34" charset="0"/>
              <a:buChar char="─"/>
            </a:pPr>
            <a:r>
              <a:rPr lang="en-US" altLang="zh-CN" sz="1800" b="0" dirty="0" smtClean="0">
                <a:latin typeface="+mj-lt"/>
                <a:ea typeface="华文楷体" panose="02010600040101010101" pitchFamily="2" charset="-122"/>
                <a:sym typeface="Symbol" panose="05050102010706020507" pitchFamily="18" charset="2"/>
              </a:rPr>
              <a:t>Symmetric, double ring with circumference around 6001000 m</a:t>
            </a:r>
          </a:p>
          <a:p>
            <a:pPr marL="702000">
              <a:buFont typeface="Calibri" panose="020F0502020204030204" pitchFamily="34" charset="0"/>
              <a:buChar char="─"/>
            </a:pPr>
            <a:r>
              <a:rPr lang="en-US" altLang="zh-CN" sz="1800" b="0" dirty="0" err="1" smtClean="0">
                <a:latin typeface="+mj-lt"/>
                <a:ea typeface="华文楷体" panose="02010600040101010101" pitchFamily="2" charset="-122"/>
                <a:sym typeface="Symbol" panose="05050102010706020507" pitchFamily="18" charset="2"/>
              </a:rPr>
              <a:t>e</a:t>
            </a:r>
            <a:r>
              <a:rPr lang="en-US" altLang="zh-CN" sz="1800" b="0" baseline="30000" dirty="0" err="1" smtClean="0">
                <a:latin typeface="+mj-lt"/>
                <a:ea typeface="华文楷体" panose="02010600040101010101" pitchFamily="2" charset="-122"/>
                <a:sym typeface="Symbol" panose="05050102010706020507" pitchFamily="18" charset="2"/>
              </a:rPr>
              <a:t>+</a:t>
            </a:r>
            <a:r>
              <a:rPr lang="en-US" altLang="zh-CN" sz="1800" b="0" dirty="0" err="1" smtClean="0">
                <a:latin typeface="+mj-lt"/>
                <a:ea typeface="华文楷体" panose="02010600040101010101" pitchFamily="2" charset="-122"/>
                <a:sym typeface="Symbol" panose="05050102010706020507" pitchFamily="18" charset="2"/>
              </a:rPr>
              <a:t>e</a:t>
            </a:r>
            <a:r>
              <a:rPr lang="en-US" altLang="zh-CN" sz="1800" b="0" baseline="30000" dirty="0" smtClean="0">
                <a:latin typeface="+mj-lt"/>
                <a:ea typeface="华文楷体" panose="02010600040101010101" pitchFamily="2" charset="-122"/>
                <a:sym typeface="Symbol" panose="05050102010706020507" pitchFamily="18" charset="2"/>
              </a:rPr>
              <a:t>- </a:t>
            </a:r>
            <a:r>
              <a:rPr lang="en-US" altLang="zh-CN" sz="1800" b="0" dirty="0" smtClean="0">
                <a:latin typeface="+mj-lt"/>
                <a:ea typeface="华文楷体" panose="02010600040101010101" pitchFamily="2" charset="-122"/>
                <a:sym typeface="Symbol" panose="05050102010706020507" pitchFamily="18" charset="2"/>
              </a:rPr>
              <a:t>collision with </a:t>
            </a:r>
            <a:r>
              <a:rPr lang="en-US" altLang="zh-CN" sz="1800" b="0" dirty="0" err="1" smtClean="0">
                <a:latin typeface="+mj-lt"/>
                <a:ea typeface="华文楷体" panose="02010600040101010101" pitchFamily="2" charset="-122"/>
                <a:sym typeface="Symbol" panose="05050102010706020507" pitchFamily="18" charset="2"/>
              </a:rPr>
              <a:t>E</a:t>
            </a:r>
            <a:r>
              <a:rPr lang="en-US" altLang="zh-CN" sz="1800" b="0" baseline="-25000" dirty="0" err="1" smtClean="0">
                <a:latin typeface="+mj-lt"/>
                <a:ea typeface="华文楷体" panose="02010600040101010101" pitchFamily="2" charset="-122"/>
                <a:sym typeface="Symbol" panose="05050102010706020507" pitchFamily="18" charset="2"/>
              </a:rPr>
              <a:t>cm</a:t>
            </a:r>
            <a:r>
              <a:rPr lang="en-US" altLang="zh-CN" sz="1800" b="0" dirty="0" smtClean="0">
                <a:latin typeface="+mj-lt"/>
                <a:ea typeface="华文楷体" panose="02010600040101010101" pitchFamily="2" charset="-122"/>
                <a:sym typeface="Symbol" panose="05050102010706020507" pitchFamily="18" charset="2"/>
              </a:rPr>
              <a:t> = 2 – 7 GeV, L = 1×10</a:t>
            </a:r>
            <a:r>
              <a:rPr lang="en-US" altLang="zh-CN" sz="1800" b="0" baseline="30000" dirty="0" smtClean="0">
                <a:latin typeface="+mj-lt"/>
                <a:ea typeface="华文楷体" panose="02010600040101010101" pitchFamily="2" charset="-122"/>
                <a:sym typeface="Symbol" panose="05050102010706020507" pitchFamily="18" charset="2"/>
              </a:rPr>
              <a:t>35</a:t>
            </a:r>
            <a:r>
              <a:rPr lang="en-US" altLang="zh-CN" sz="1800" b="0" dirty="0" smtClean="0">
                <a:latin typeface="+mj-lt"/>
                <a:cs typeface="Times New Roman" panose="02020603050405020304" pitchFamily="18" charset="0"/>
              </a:rPr>
              <a:t> </a:t>
            </a:r>
            <a:r>
              <a:rPr lang="en-US" altLang="zh-CN" sz="1800" b="0" dirty="0">
                <a:latin typeface="+mj-lt"/>
                <a:cs typeface="Times New Roman" panose="02020603050405020304" pitchFamily="18" charset="0"/>
              </a:rPr>
              <a:t>cm</a:t>
            </a:r>
            <a:r>
              <a:rPr lang="en-US" altLang="zh-CN" sz="1800" b="0" baseline="30000" dirty="0">
                <a:latin typeface="+mj-lt"/>
                <a:cs typeface="Times New Roman" panose="02020603050405020304" pitchFamily="18" charset="0"/>
              </a:rPr>
              <a:t>-2</a:t>
            </a:r>
            <a:r>
              <a:rPr lang="en-US" altLang="zh-CN" sz="1800" b="0" dirty="0">
                <a:latin typeface="+mj-lt"/>
                <a:cs typeface="Times New Roman" panose="02020603050405020304" pitchFamily="18" charset="0"/>
              </a:rPr>
              <a:t>s</a:t>
            </a:r>
            <a:r>
              <a:rPr lang="en-US" altLang="zh-CN" sz="1800" b="0" baseline="30000" dirty="0">
                <a:latin typeface="+mj-lt"/>
                <a:cs typeface="Times New Roman" panose="02020603050405020304" pitchFamily="18" charset="0"/>
              </a:rPr>
              <a:t>-1</a:t>
            </a:r>
            <a:r>
              <a:rPr lang="en-US" altLang="zh-CN" sz="1800" b="0" dirty="0">
                <a:latin typeface="+mj-lt"/>
                <a:cs typeface="Times New Roman" panose="02020603050405020304" pitchFamily="18" charset="0"/>
              </a:rPr>
              <a:t> </a:t>
            </a:r>
            <a:r>
              <a:rPr lang="en-US" altLang="zh-CN" sz="1800" b="0" dirty="0" smtClean="0">
                <a:latin typeface="+mj-lt"/>
                <a:cs typeface="Times New Roman" panose="02020603050405020304" pitchFamily="18" charset="0"/>
              </a:rPr>
              <a:t>, </a:t>
            </a:r>
            <a:r>
              <a:rPr lang="zh-CN" altLang="en-US" sz="1800" b="0" dirty="0" smtClean="0">
                <a:latin typeface="+mj-lt"/>
                <a:cs typeface="Times New Roman" panose="02020603050405020304" pitchFamily="18" charset="0"/>
              </a:rPr>
              <a:t> </a:t>
            </a:r>
            <a:r>
              <a:rPr lang="en-US" altLang="zh-CN" sz="1800" b="0" dirty="0" smtClean="0">
                <a:latin typeface="+mj-lt"/>
                <a:cs typeface="Times New Roman" panose="02020603050405020304" pitchFamily="18" charset="0"/>
              </a:rPr>
              <a:t>polarization beam</a:t>
            </a:r>
            <a:endParaRPr lang="en-US" altLang="zh-CN" sz="1800" b="0" dirty="0" smtClean="0">
              <a:latin typeface="+mj-lt"/>
              <a:ea typeface="华文楷体" panose="02010600040101010101" pitchFamily="2" charset="-122"/>
              <a:sym typeface="Symbol" panose="05050102010706020507" pitchFamily="18" charset="2"/>
            </a:endParaRPr>
          </a:p>
          <a:p>
            <a:r>
              <a:rPr lang="en-US" altLang="zh-CN" sz="2000" b="1" dirty="0" smtClean="0">
                <a:solidFill>
                  <a:srgbClr val="FF0000"/>
                </a:solidFill>
                <a:latin typeface="+mj-lt"/>
                <a:ea typeface="华文楷体" panose="02010600040101010101" pitchFamily="2" charset="-122"/>
              </a:rPr>
              <a:t>STCF</a:t>
            </a:r>
            <a:r>
              <a:rPr lang="en-US" altLang="zh-CN" sz="2000" dirty="0">
                <a:latin typeface="+mj-lt"/>
                <a:ea typeface="华文楷体" panose="02010600040101010101" pitchFamily="2" charset="-122"/>
              </a:rPr>
              <a:t> </a:t>
            </a:r>
            <a:r>
              <a:rPr lang="en-US" altLang="zh-CN" sz="2000" dirty="0" smtClean="0">
                <a:latin typeface="+mj-lt"/>
                <a:ea typeface="华文楷体" panose="02010600040101010101" pitchFamily="2" charset="-122"/>
              </a:rPr>
              <a:t>is</a:t>
            </a:r>
            <a:r>
              <a:rPr lang="en-US" altLang="zh-CN" sz="2000" b="1" dirty="0" smtClean="0">
                <a:latin typeface="+mj-lt"/>
                <a:ea typeface="华文楷体" panose="02010600040101010101" pitchFamily="2" charset="-122"/>
              </a:rPr>
              <a:t> one </a:t>
            </a:r>
            <a:r>
              <a:rPr lang="en-US" altLang="zh-CN" sz="2000" b="1" dirty="0">
                <a:latin typeface="+mj-lt"/>
                <a:ea typeface="华文楷体" panose="02010600040101010101" pitchFamily="2" charset="-122"/>
              </a:rPr>
              <a:t>of the crucial </a:t>
            </a:r>
            <a:r>
              <a:rPr lang="en-US" altLang="zh-CN" sz="2000" b="1" dirty="0">
                <a:solidFill>
                  <a:srgbClr val="FF0000"/>
                </a:solidFill>
                <a:latin typeface="+mj-lt"/>
                <a:ea typeface="华文楷体" panose="02010600040101010101" pitchFamily="2" charset="-122"/>
                <a:sym typeface="Symbol" panose="05050102010706020507" pitchFamily="18" charset="2"/>
              </a:rPr>
              <a:t>precision frontier</a:t>
            </a:r>
            <a:r>
              <a:rPr lang="en-US" altLang="zh-CN" sz="2000" b="1" dirty="0">
                <a:latin typeface="+mj-lt"/>
                <a:ea typeface="华文楷体" panose="02010600040101010101" pitchFamily="2" charset="-122"/>
                <a:sym typeface="Symbol" panose="05050102010706020507" pitchFamily="18" charset="2"/>
              </a:rPr>
              <a:t> </a:t>
            </a:r>
            <a:endParaRPr lang="en-US" altLang="zh-CN" sz="2000" dirty="0">
              <a:latin typeface="+mj-lt"/>
              <a:ea typeface="华文楷体" panose="02010600040101010101" pitchFamily="2" charset="-122"/>
              <a:sym typeface="Symbol" panose="05050102010706020507" pitchFamily="18" charset="2"/>
            </a:endParaRPr>
          </a:p>
          <a:p>
            <a:pPr marL="702000">
              <a:buFont typeface="Calibri" panose="020F0502020204030204" pitchFamily="34" charset="0"/>
              <a:buChar char="─"/>
            </a:pPr>
            <a:r>
              <a:rPr lang="en-US" altLang="zh-CN" sz="1800" b="0" dirty="0" smtClean="0">
                <a:latin typeface="+mj-lt"/>
                <a:ea typeface="华文楷体" panose="02010600040101010101" pitchFamily="2" charset="-122"/>
                <a:sym typeface="Symbol" panose="05050102010706020507" pitchFamily="18" charset="2"/>
              </a:rPr>
              <a:t>rich </a:t>
            </a:r>
            <a:r>
              <a:rPr lang="en-US" altLang="zh-CN" sz="1800" b="0" dirty="0">
                <a:latin typeface="+mj-lt"/>
                <a:ea typeface="华文楷体" panose="02010600040101010101" pitchFamily="2" charset="-122"/>
                <a:sym typeface="Symbol" panose="05050102010706020507" pitchFamily="18" charset="2"/>
              </a:rPr>
              <a:t>of physics </a:t>
            </a:r>
            <a:r>
              <a:rPr lang="en-US" altLang="zh-CN" sz="1800" b="0" dirty="0" smtClean="0">
                <a:latin typeface="+mj-lt"/>
                <a:ea typeface="华文楷体" panose="02010600040101010101" pitchFamily="2" charset="-122"/>
                <a:sym typeface="Symbol" panose="05050102010706020507" pitchFamily="18" charset="2"/>
              </a:rPr>
              <a:t>program</a:t>
            </a:r>
          </a:p>
          <a:p>
            <a:pPr marL="702000">
              <a:buFont typeface="Calibri" panose="020F0502020204030204" pitchFamily="34" charset="0"/>
              <a:buChar char="─"/>
            </a:pPr>
            <a:r>
              <a:rPr lang="en-US" altLang="zh-CN" sz="1800" b="0" dirty="0" smtClean="0">
                <a:latin typeface="+mj-lt"/>
                <a:ea typeface="华文楷体" panose="02010600040101010101" pitchFamily="2" charset="-122"/>
                <a:sym typeface="Symbol" panose="05050102010706020507" pitchFamily="18" charset="2"/>
              </a:rPr>
              <a:t>unique </a:t>
            </a:r>
            <a:r>
              <a:rPr lang="en-US" altLang="zh-CN" sz="1800" b="0" dirty="0">
                <a:latin typeface="+mj-lt"/>
                <a:ea typeface="华文楷体" panose="02010600040101010101" pitchFamily="2" charset="-122"/>
                <a:sym typeface="Symbol" panose="05050102010706020507" pitchFamily="18" charset="2"/>
              </a:rPr>
              <a:t>for physics with </a:t>
            </a:r>
            <a:r>
              <a:rPr lang="en-US" altLang="zh-CN" sz="1800" b="0" dirty="0">
                <a:solidFill>
                  <a:srgbClr val="FF0000"/>
                </a:solidFill>
                <a:latin typeface="+mj-lt"/>
                <a:ea typeface="华文楷体" panose="02010600040101010101" pitchFamily="2" charset="-122"/>
                <a:sym typeface="Symbol" panose="05050102010706020507" pitchFamily="18" charset="2"/>
              </a:rPr>
              <a:t>c</a:t>
            </a:r>
            <a:r>
              <a:rPr lang="en-US" altLang="zh-CN" sz="1800" b="0" dirty="0">
                <a:latin typeface="+mj-lt"/>
                <a:ea typeface="华文楷体" panose="02010600040101010101" pitchFamily="2" charset="-122"/>
                <a:sym typeface="Symbol" panose="05050102010706020507" pitchFamily="18" charset="2"/>
              </a:rPr>
              <a:t> quark and </a:t>
            </a:r>
            <a:r>
              <a:rPr lang="en-US" altLang="zh-CN" sz="1800" b="0" dirty="0" smtClean="0">
                <a:solidFill>
                  <a:srgbClr val="FF0000"/>
                </a:solidFill>
                <a:latin typeface="+mj-lt"/>
                <a:ea typeface="华文楷体" panose="02010600040101010101" pitchFamily="2" charset="-122"/>
                <a:cs typeface="Symbol" charset="2"/>
                <a:sym typeface="Symbol" panose="05050102010706020507" pitchFamily="18" charset="2"/>
              </a:rPr>
              <a:t></a:t>
            </a:r>
            <a:r>
              <a:rPr lang="en-US" altLang="zh-CN" sz="1800" b="0" dirty="0" smtClean="0">
                <a:latin typeface="+mj-lt"/>
                <a:ea typeface="华文楷体" panose="02010600040101010101" pitchFamily="2" charset="-122"/>
                <a:sym typeface="Symbol" panose="05050102010706020507" pitchFamily="18" charset="2"/>
              </a:rPr>
              <a:t> leptons.</a:t>
            </a:r>
          </a:p>
          <a:p>
            <a:r>
              <a:rPr lang="en-US" altLang="zh-CN" sz="2000" dirty="0" smtClean="0">
                <a:latin typeface="+mj-lt"/>
                <a:ea typeface="华文楷体" panose="02010600040101010101" pitchFamily="2" charset="-122"/>
                <a:sym typeface="Symbol" panose="05050102010706020507" pitchFamily="18" charset="2"/>
              </a:rPr>
              <a:t>A </a:t>
            </a:r>
            <a:r>
              <a:rPr lang="en-US" altLang="zh-CN" sz="2000" dirty="0" smtClean="0">
                <a:solidFill>
                  <a:srgbClr val="FF0000"/>
                </a:solidFill>
                <a:latin typeface="+mj-lt"/>
                <a:ea typeface="华文楷体" panose="02010600040101010101" pitchFamily="2" charset="-122"/>
                <a:sym typeface="Symbol" panose="05050102010706020507" pitchFamily="18" charset="2"/>
              </a:rPr>
              <a:t>critical project </a:t>
            </a:r>
            <a:r>
              <a:rPr lang="en-US" altLang="zh-CN" sz="2000" dirty="0" smtClean="0">
                <a:latin typeface="+mj-lt"/>
                <a:ea typeface="华文楷体" panose="02010600040101010101" pitchFamily="2" charset="-122"/>
                <a:sym typeface="Symbol" panose="05050102010706020507" pitchFamily="18" charset="2"/>
              </a:rPr>
              <a:t>for China HEP, </a:t>
            </a:r>
            <a:r>
              <a:rPr lang="en-US" altLang="zh-CN" sz="2000" dirty="0" smtClean="0">
                <a:solidFill>
                  <a:srgbClr val="FF0000"/>
                </a:solidFill>
                <a:latin typeface="+mj-lt"/>
                <a:ea typeface="华文楷体" panose="02010600040101010101" pitchFamily="2" charset="-122"/>
                <a:sym typeface="Symbol" panose="05050102010706020507" pitchFamily="18" charset="2"/>
              </a:rPr>
              <a:t>realistically, practically, reasonably</a:t>
            </a:r>
            <a:r>
              <a:rPr lang="en-US" altLang="zh-CN" sz="2000" dirty="0" smtClean="0">
                <a:latin typeface="+mj-lt"/>
                <a:ea typeface="华文楷体" panose="02010600040101010101" pitchFamily="2" charset="-122"/>
                <a:sym typeface="Symbol" panose="05050102010706020507" pitchFamily="18" charset="2"/>
              </a:rPr>
              <a:t>.</a:t>
            </a:r>
          </a:p>
          <a:p>
            <a:r>
              <a:rPr lang="en-US" altLang="zh-CN" sz="2000" dirty="0">
                <a:latin typeface="+mj-lt"/>
                <a:ea typeface="华文楷体" panose="02010600040101010101" pitchFamily="2" charset="-122"/>
                <a:sym typeface="Symbol" panose="05050102010706020507" pitchFamily="18" charset="2"/>
              </a:rPr>
              <a:t>A lot of </a:t>
            </a:r>
            <a:r>
              <a:rPr lang="en-US" altLang="zh-CN" sz="2000" dirty="0">
                <a:solidFill>
                  <a:srgbClr val="FF0000"/>
                </a:solidFill>
                <a:latin typeface="+mj-lt"/>
                <a:ea typeface="华文楷体" panose="02010600040101010101" pitchFamily="2" charset="-122"/>
                <a:sym typeface="Symbol" panose="05050102010706020507" pitchFamily="18" charset="2"/>
              </a:rPr>
              <a:t>activities</a:t>
            </a:r>
            <a:r>
              <a:rPr lang="en-US" altLang="zh-CN" sz="2000" dirty="0">
                <a:latin typeface="+mj-lt"/>
                <a:ea typeface="华文楷体" panose="02010600040101010101" pitchFamily="2" charset="-122"/>
                <a:sym typeface="Symbol" panose="05050102010706020507" pitchFamily="18" charset="2"/>
              </a:rPr>
              <a:t> recently :</a:t>
            </a:r>
          </a:p>
          <a:p>
            <a:pPr marL="702000">
              <a:buFont typeface="Calibri" panose="020F0502020204030204" pitchFamily="34" charset="0"/>
              <a:buChar char="─"/>
            </a:pPr>
            <a:r>
              <a:rPr lang="en-US" altLang="zh-CN" sz="1800" b="0" dirty="0">
                <a:solidFill>
                  <a:srgbClr val="FF0000"/>
                </a:solidFill>
                <a:latin typeface="+mj-lt"/>
                <a:ea typeface="华文楷体" panose="02010600040101010101" pitchFamily="2" charset="-122"/>
                <a:sym typeface="Symbol" panose="05050102010706020507" pitchFamily="18" charset="2"/>
              </a:rPr>
              <a:t>Endorsed</a:t>
            </a:r>
            <a:r>
              <a:rPr lang="en-US" altLang="zh-CN" sz="1800" b="0" dirty="0">
                <a:latin typeface="+mj-lt"/>
                <a:ea typeface="华文楷体" panose="02010600040101010101" pitchFamily="2" charset="-122"/>
                <a:sym typeface="Symbol" panose="05050102010706020507" pitchFamily="18" charset="2"/>
              </a:rPr>
              <a:t> by USTC for R&amp;D, initialized funding for R&amp;D</a:t>
            </a:r>
          </a:p>
          <a:p>
            <a:pPr marL="702000">
              <a:buFont typeface="Calibri" panose="020F0502020204030204" pitchFamily="34" charset="0"/>
              <a:buChar char="─"/>
            </a:pPr>
            <a:r>
              <a:rPr lang="en-US" altLang="zh-CN" sz="1800" b="0" dirty="0">
                <a:latin typeface="+mj-lt"/>
                <a:ea typeface="华文楷体" panose="02010600040101010101" pitchFamily="2" charset="-122"/>
                <a:sym typeface="Symbol" panose="05050102010706020507" pitchFamily="18" charset="2"/>
              </a:rPr>
              <a:t>More communication to </a:t>
            </a:r>
            <a:r>
              <a:rPr lang="en-US" altLang="zh-CN" sz="1800" b="0" dirty="0">
                <a:solidFill>
                  <a:srgbClr val="FF0000"/>
                </a:solidFill>
                <a:latin typeface="+mj-lt"/>
                <a:ea typeface="华文楷体" panose="02010600040101010101" pitchFamily="2" charset="-122"/>
                <a:sym typeface="Symbol" panose="05050102010706020507" pitchFamily="18" charset="2"/>
              </a:rPr>
              <a:t>CAS and Local government</a:t>
            </a:r>
          </a:p>
          <a:p>
            <a:pPr marL="702000">
              <a:buFont typeface="Calibri" panose="020F0502020204030204" pitchFamily="34" charset="0"/>
              <a:buChar char="─"/>
            </a:pPr>
            <a:r>
              <a:rPr lang="en-US" altLang="zh-CN" sz="1800" b="0" dirty="0">
                <a:latin typeface="+mj-lt"/>
                <a:ea typeface="华文楷体" panose="02010600040101010101" pitchFamily="2" charset="-122"/>
                <a:sym typeface="Symbol" panose="05050102010706020507" pitchFamily="18" charset="2"/>
              </a:rPr>
              <a:t>Physics, accelerator, and detector </a:t>
            </a:r>
            <a:r>
              <a:rPr lang="en-US" altLang="zh-CN" sz="1800" b="0" dirty="0" smtClean="0">
                <a:latin typeface="+mj-lt"/>
                <a:ea typeface="华文楷体" panose="02010600040101010101" pitchFamily="2" charset="-122"/>
                <a:sym typeface="Symbol" panose="05050102010706020507" pitchFamily="18" charset="2"/>
              </a:rPr>
              <a:t>working </a:t>
            </a:r>
            <a:r>
              <a:rPr lang="en-US" altLang="zh-CN" sz="1800" b="0" dirty="0" smtClean="0">
                <a:solidFill>
                  <a:srgbClr val="FF0000"/>
                </a:solidFill>
                <a:latin typeface="+mj-lt"/>
                <a:ea typeface="华文楷体" panose="02010600040101010101" pitchFamily="2" charset="-122"/>
                <a:sym typeface="Symbol" panose="05050102010706020507" pitchFamily="18" charset="2"/>
              </a:rPr>
              <a:t>groups </a:t>
            </a:r>
            <a:r>
              <a:rPr lang="en-US" altLang="zh-CN" sz="1800" b="0" dirty="0">
                <a:solidFill>
                  <a:srgbClr val="FF0000"/>
                </a:solidFill>
                <a:latin typeface="+mj-lt"/>
                <a:ea typeface="华文楷体" panose="02010600040101010101" pitchFamily="2" charset="-122"/>
                <a:sym typeface="Symbol" panose="05050102010706020507" pitchFamily="18" charset="2"/>
              </a:rPr>
              <a:t>are formed</a:t>
            </a:r>
            <a:r>
              <a:rPr lang="en-US" altLang="zh-CN" sz="1800" b="0" dirty="0">
                <a:latin typeface="+mj-lt"/>
                <a:ea typeface="华文楷体" panose="02010600040101010101" pitchFamily="2" charset="-122"/>
                <a:sym typeface="Symbol" panose="05050102010706020507" pitchFamily="18" charset="2"/>
              </a:rPr>
              <a:t>, progress are ongoing</a:t>
            </a:r>
          </a:p>
          <a:p>
            <a:pPr marL="702000">
              <a:buFont typeface="Calibri" panose="020F0502020204030204" pitchFamily="34" charset="0"/>
              <a:buChar char="─"/>
            </a:pPr>
            <a:r>
              <a:rPr lang="en-US" altLang="zh-CN" sz="1800" b="0" dirty="0">
                <a:latin typeface="+mj-lt"/>
                <a:ea typeface="华文楷体" panose="02010600040101010101" pitchFamily="2" charset="-122"/>
                <a:sym typeface="Symbol" panose="05050102010706020507" pitchFamily="18" charset="2"/>
              </a:rPr>
              <a:t>An international collaboration  is under </a:t>
            </a:r>
            <a:r>
              <a:rPr lang="en-US" altLang="zh-CN" sz="1800" b="0" dirty="0" smtClean="0">
                <a:latin typeface="+mj-lt"/>
                <a:ea typeface="华文楷体" panose="02010600040101010101" pitchFamily="2" charset="-122"/>
                <a:sym typeface="Symbol" panose="05050102010706020507" pitchFamily="18" charset="2"/>
              </a:rPr>
              <a:t>preparing</a:t>
            </a:r>
            <a:endParaRPr lang="en-US" altLang="zh-CN" sz="2200" dirty="0" smtClean="0">
              <a:latin typeface="+mj-lt"/>
              <a:ea typeface="华文楷体" panose="02010600040101010101" pitchFamily="2" charset="-122"/>
              <a:sym typeface="Symbol" panose="05050102010706020507" pitchFamily="18" charset="2"/>
            </a:endParaRPr>
          </a:p>
          <a:p>
            <a:r>
              <a:rPr lang="en-US" altLang="zh-CN" sz="2000" dirty="0" smtClean="0">
                <a:latin typeface="+mj-lt"/>
                <a:ea typeface="华文楷体" panose="02010600040101010101" pitchFamily="2" charset="-122"/>
                <a:sym typeface="Symbol" panose="05050102010706020507" pitchFamily="18" charset="2"/>
              </a:rPr>
              <a:t>Strategy and Plan</a:t>
            </a:r>
            <a:endParaRPr lang="en-US" altLang="zh-CN" sz="2000" b="1" dirty="0" smtClean="0">
              <a:latin typeface="+mj-lt"/>
              <a:ea typeface="华文楷体" panose="02010600040101010101" pitchFamily="2" charset="-122"/>
              <a:sym typeface="Symbol" panose="05050102010706020507" pitchFamily="18" charset="2"/>
            </a:endParaRPr>
          </a:p>
          <a:p>
            <a:pPr marL="702000">
              <a:buFont typeface="Calibri" panose="020F0502020204030204" pitchFamily="34" charset="0"/>
              <a:buChar char="─"/>
            </a:pPr>
            <a:r>
              <a:rPr lang="en-US" altLang="zh-CN" sz="1800" b="0" dirty="0">
                <a:latin typeface="+mj-lt"/>
                <a:ea typeface="华文楷体" panose="02010600040101010101" pitchFamily="2" charset="-122"/>
                <a:sym typeface="Symbol" panose="05050102010706020507" pitchFamily="18" charset="2"/>
              </a:rPr>
              <a:t>Complete </a:t>
            </a:r>
            <a:r>
              <a:rPr lang="en-US" altLang="zh-CN" sz="1800" b="0" dirty="0">
                <a:solidFill>
                  <a:srgbClr val="FF0000"/>
                </a:solidFill>
                <a:latin typeface="+mj-lt"/>
                <a:ea typeface="华文楷体" panose="02010600040101010101" pitchFamily="2" charset="-122"/>
                <a:sym typeface="Symbol" panose="05050102010706020507" pitchFamily="18" charset="2"/>
              </a:rPr>
              <a:t>CDR </a:t>
            </a:r>
            <a:r>
              <a:rPr lang="en-US" altLang="zh-CN" sz="1800" b="0" dirty="0">
                <a:latin typeface="+mj-lt"/>
                <a:ea typeface="华文楷体" panose="02010600040101010101" pitchFamily="2" charset="-122"/>
                <a:sym typeface="Symbol" panose="05050102010706020507" pitchFamily="18" charset="2"/>
              </a:rPr>
              <a:t>in 2 years, </a:t>
            </a:r>
            <a:r>
              <a:rPr lang="en-US" altLang="zh-CN" sz="1800" b="0" dirty="0">
                <a:solidFill>
                  <a:srgbClr val="FF0000"/>
                </a:solidFill>
                <a:latin typeface="+mj-lt"/>
                <a:ea typeface="华文楷体" panose="02010600040101010101" pitchFamily="2" charset="-122"/>
                <a:sym typeface="Symbol" panose="05050102010706020507" pitchFamily="18" charset="2"/>
              </a:rPr>
              <a:t>TDR</a:t>
            </a:r>
            <a:r>
              <a:rPr lang="en-US" altLang="zh-CN" sz="1800" b="0" dirty="0">
                <a:solidFill>
                  <a:srgbClr val="392BF5"/>
                </a:solidFill>
                <a:latin typeface="+mj-lt"/>
                <a:ea typeface="华文楷体" panose="02010600040101010101" pitchFamily="2" charset="-122"/>
                <a:sym typeface="Symbol" panose="05050102010706020507" pitchFamily="18" charset="2"/>
              </a:rPr>
              <a:t> </a:t>
            </a:r>
            <a:r>
              <a:rPr lang="en-US" altLang="zh-CN" sz="1800" b="0" dirty="0">
                <a:latin typeface="+mj-lt"/>
                <a:ea typeface="华文楷体" panose="02010600040101010101" pitchFamily="2" charset="-122"/>
                <a:sym typeface="Symbol" panose="05050102010706020507" pitchFamily="18" charset="2"/>
              </a:rPr>
              <a:t>in </a:t>
            </a:r>
            <a:r>
              <a:rPr lang="en-US" altLang="zh-CN" sz="1800" b="0" dirty="0" smtClean="0">
                <a:latin typeface="+mj-lt"/>
                <a:ea typeface="华文楷体" panose="02010600040101010101" pitchFamily="2" charset="-122"/>
                <a:sym typeface="Symbol" panose="05050102010706020507" pitchFamily="18" charset="2"/>
              </a:rPr>
              <a:t>5-7 </a:t>
            </a:r>
            <a:r>
              <a:rPr lang="en-US" altLang="zh-CN" sz="1800" b="0" dirty="0">
                <a:latin typeface="+mj-lt"/>
                <a:ea typeface="华文楷体" panose="02010600040101010101" pitchFamily="2" charset="-122"/>
                <a:sym typeface="Symbol" panose="05050102010706020507" pitchFamily="18" charset="2"/>
              </a:rPr>
              <a:t>years</a:t>
            </a:r>
          </a:p>
          <a:p>
            <a:pPr marL="702000">
              <a:buFont typeface="Calibri" panose="020F0502020204030204" pitchFamily="34" charset="0"/>
              <a:buChar char="─"/>
            </a:pPr>
            <a:r>
              <a:rPr lang="en-US" altLang="zh-CN" sz="1800" b="0" dirty="0">
                <a:latin typeface="+mj-lt"/>
                <a:ea typeface="华文楷体" panose="02010600040101010101" pitchFamily="2" charset="-122"/>
                <a:sym typeface="Symbol" panose="05050102010706020507" pitchFamily="18" charset="2"/>
              </a:rPr>
              <a:t>Construction </a:t>
            </a:r>
            <a:r>
              <a:rPr lang="en-US" altLang="zh-CN" sz="1800" b="0" dirty="0">
                <a:solidFill>
                  <a:srgbClr val="FF0000"/>
                </a:solidFill>
                <a:latin typeface="+mj-lt"/>
                <a:ea typeface="华文楷体" panose="02010600040101010101" pitchFamily="2" charset="-122"/>
                <a:sym typeface="Symbol" panose="05050102010706020507" pitchFamily="18" charset="2"/>
              </a:rPr>
              <a:t>site</a:t>
            </a:r>
            <a:r>
              <a:rPr lang="en-US" altLang="zh-CN" sz="1800" b="0" dirty="0">
                <a:latin typeface="+mj-lt"/>
                <a:ea typeface="华文楷体" panose="02010600040101010101" pitchFamily="2" charset="-122"/>
                <a:sym typeface="Symbol" panose="05050102010706020507" pitchFamily="18" charset="2"/>
              </a:rPr>
              <a:t>: Currently </a:t>
            </a:r>
            <a:r>
              <a:rPr lang="en-US" altLang="zh-CN" sz="1800" b="0" dirty="0" smtClean="0">
                <a:solidFill>
                  <a:srgbClr val="FF0000"/>
                </a:solidFill>
                <a:latin typeface="+mj-lt"/>
                <a:ea typeface="华文楷体" panose="02010600040101010101" pitchFamily="2" charset="-122"/>
                <a:sym typeface="Symbol" panose="05050102010706020507" pitchFamily="18" charset="2"/>
              </a:rPr>
              <a:t>open</a:t>
            </a:r>
          </a:p>
          <a:p>
            <a:pPr marL="359100" indent="0">
              <a:lnSpc>
                <a:spcPct val="110000"/>
              </a:lnSpc>
              <a:buNone/>
            </a:pPr>
            <a:endParaRPr lang="en-US" altLang="zh-CN" sz="2000" dirty="0">
              <a:solidFill>
                <a:srgbClr val="392BF5"/>
              </a:solidFill>
              <a:ea typeface="华文楷体" panose="02010600040101010101" pitchFamily="2" charset="-122"/>
              <a:sym typeface="Symbol" panose="05050102010706020507" pitchFamily="18" charset="2"/>
            </a:endParaRPr>
          </a:p>
        </p:txBody>
      </p:sp>
    </p:spTree>
    <p:extLst>
      <p:ext uri="{BB962C8B-B14F-4D97-AF65-F5344CB8AC3E}">
        <p14:creationId xmlns:p14="http://schemas.microsoft.com/office/powerpoint/2010/main" val="1755773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latin typeface="Times New Roman" panose="02020603050405020304" pitchFamily="18" charset="0"/>
                <a:cs typeface="Times New Roman" panose="02020603050405020304" pitchFamily="18" charset="0"/>
              </a:rPr>
              <a:t>Summary</a:t>
            </a:r>
            <a:endParaRPr lang="zh-CN" altLang="en-US" dirty="0">
              <a:latin typeface="Times New Roman" panose="02020603050405020304" pitchFamily="18" charset="0"/>
              <a:cs typeface="Times New Roman" panose="02020603050405020304" pitchFamily="18" charset="0"/>
            </a:endParaRPr>
          </a:p>
        </p:txBody>
      </p:sp>
      <p:sp>
        <p:nvSpPr>
          <p:cNvPr id="4" name="日期占位符 3"/>
          <p:cNvSpPr>
            <a:spLocks noGrp="1"/>
          </p:cNvSpPr>
          <p:nvPr>
            <p:ph type="dt" sz="half" idx="10"/>
          </p:nvPr>
        </p:nvSpPr>
        <p:spPr>
          <a:xfrm>
            <a:off x="457199" y="6356350"/>
            <a:ext cx="2924629" cy="365125"/>
          </a:xfrm>
        </p:spPr>
        <p:txBody>
          <a:bodyPr/>
          <a:lstStyle/>
          <a:p>
            <a:fld id="{3CDC8C79-D3D9-4B67-9D6B-4B100F15078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57</a:t>
            </a:fld>
            <a:endParaRPr lang="en-US" dirty="0"/>
          </a:p>
        </p:txBody>
      </p:sp>
      <p:sp>
        <p:nvSpPr>
          <p:cNvPr id="8" name="AutoShape 2" descr="http://img5.imgtn.bdimg.com/it/u=1833646153,162515926&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内容占位符 2"/>
          <p:cNvSpPr>
            <a:spLocks noGrp="1"/>
          </p:cNvSpPr>
          <p:nvPr>
            <p:ph idx="1"/>
          </p:nvPr>
        </p:nvSpPr>
        <p:spPr>
          <a:xfrm>
            <a:off x="394392" y="1097181"/>
            <a:ext cx="8355216" cy="3715451"/>
          </a:xfrm>
        </p:spPr>
        <p:txBody>
          <a:bodyPr>
            <a:noAutofit/>
          </a:bodyPr>
          <a:lstStyle/>
          <a:p>
            <a:pPr>
              <a:lnSpc>
                <a:spcPct val="140000"/>
              </a:lnSpc>
            </a:pPr>
            <a:r>
              <a:rPr lang="en-US" altLang="zh-CN" sz="2200" b="1" dirty="0" smtClean="0">
                <a:solidFill>
                  <a:srgbClr val="FF0000"/>
                </a:solidFill>
                <a:latin typeface="+mj-lt"/>
                <a:ea typeface="华文楷体" panose="02010600040101010101" pitchFamily="2" charset="-122"/>
                <a:sym typeface="Symbol" panose="05050102010706020507" pitchFamily="18" charset="2"/>
              </a:rPr>
              <a:t>Status </a:t>
            </a:r>
            <a:r>
              <a:rPr lang="en-US" altLang="zh-CN" sz="2200" b="1" dirty="0" smtClean="0">
                <a:latin typeface="+mj-lt"/>
                <a:ea typeface="华文楷体" panose="02010600040101010101" pitchFamily="2" charset="-122"/>
                <a:sym typeface="Symbol" panose="05050102010706020507" pitchFamily="18" charset="2"/>
              </a:rPr>
              <a:t>of STCF project in China</a:t>
            </a:r>
            <a:endParaRPr lang="en-US" altLang="zh-CN" sz="2000" dirty="0" smtClean="0">
              <a:latin typeface="+mj-lt"/>
              <a:ea typeface="华文楷体" panose="02010600040101010101" pitchFamily="2" charset="-122"/>
              <a:sym typeface="Symbol" panose="05050102010706020507" pitchFamily="18" charset="2"/>
            </a:endParaRPr>
          </a:p>
          <a:p>
            <a:pPr marL="702000">
              <a:lnSpc>
                <a:spcPct val="140000"/>
              </a:lnSpc>
              <a:buFont typeface="Calibri" panose="020F0502020204030204" pitchFamily="34" charset="0"/>
              <a:buChar char="─"/>
            </a:pPr>
            <a:r>
              <a:rPr lang="en-US" altLang="zh-CN" sz="2000" dirty="0">
                <a:solidFill>
                  <a:srgbClr val="392BF5"/>
                </a:solidFill>
                <a:ea typeface="华文楷体" panose="02010600040101010101" pitchFamily="2" charset="-122"/>
                <a:sym typeface="Symbol" panose="05050102010706020507" pitchFamily="18" charset="2"/>
              </a:rPr>
              <a:t>Detector &amp; Electronics: </a:t>
            </a:r>
            <a:r>
              <a:rPr lang="en-US" altLang="zh-CN" sz="2000" dirty="0">
                <a:ea typeface="华文楷体" panose="02010600040101010101" pitchFamily="2" charset="-122"/>
                <a:sym typeface="Symbol" panose="05050102010706020507" pitchFamily="18" charset="2"/>
              </a:rPr>
              <a:t>Significant progress in R&amp;D at USTC</a:t>
            </a:r>
          </a:p>
          <a:p>
            <a:pPr marL="702000">
              <a:lnSpc>
                <a:spcPct val="140000"/>
              </a:lnSpc>
              <a:buFont typeface="Calibri" panose="020F0502020204030204" pitchFamily="34" charset="0"/>
              <a:buChar char="─"/>
            </a:pPr>
            <a:r>
              <a:rPr lang="en-US" altLang="zh-CN" sz="2000" dirty="0">
                <a:solidFill>
                  <a:srgbClr val="392BF5"/>
                </a:solidFill>
                <a:ea typeface="华文楷体" panose="02010600040101010101" pitchFamily="2" charset="-122"/>
                <a:sym typeface="Symbol" panose="05050102010706020507" pitchFamily="18" charset="2"/>
              </a:rPr>
              <a:t>Accelerator: </a:t>
            </a:r>
            <a:r>
              <a:rPr lang="en-US" altLang="zh-CN" sz="2000" dirty="0">
                <a:ea typeface="华文楷体" panose="02010600040101010101" pitchFamily="2" charset="-122"/>
                <a:sym typeface="Symbol" panose="05050102010706020507" pitchFamily="18" charset="2"/>
              </a:rPr>
              <a:t>Design group is formed and working hard, progress are ongoing. More experts are needed. </a:t>
            </a:r>
          </a:p>
          <a:p>
            <a:pPr marL="702000">
              <a:lnSpc>
                <a:spcPct val="140000"/>
              </a:lnSpc>
              <a:buFont typeface="Calibri" panose="020F0502020204030204" pitchFamily="34" charset="0"/>
              <a:buChar char="─"/>
            </a:pPr>
            <a:r>
              <a:rPr lang="en-US" altLang="zh-CN" sz="2000" dirty="0">
                <a:solidFill>
                  <a:srgbClr val="392BF5"/>
                </a:solidFill>
                <a:ea typeface="华文楷体" panose="02010600040101010101" pitchFamily="2" charset="-122"/>
                <a:sym typeface="Symbol" panose="05050102010706020507" pitchFamily="18" charset="2"/>
              </a:rPr>
              <a:t>Funding: </a:t>
            </a:r>
            <a:r>
              <a:rPr lang="en-US" altLang="zh-CN" sz="2000" dirty="0">
                <a:ea typeface="华文楷体" panose="02010600040101010101" pitchFamily="2" charset="-122"/>
                <a:sym typeface="Symbol" panose="05050102010706020507" pitchFamily="18" charset="2"/>
              </a:rPr>
              <a:t>10M RMB for initial R&amp;D from USTC; More communication to CAS and Local governments</a:t>
            </a:r>
          </a:p>
          <a:p>
            <a:pPr marL="702000">
              <a:lnSpc>
                <a:spcPct val="140000"/>
              </a:lnSpc>
              <a:buFont typeface="Calibri" panose="020F0502020204030204" pitchFamily="34" charset="0"/>
              <a:buChar char="─"/>
            </a:pPr>
            <a:r>
              <a:rPr lang="en-US" altLang="zh-CN" sz="2000" dirty="0">
                <a:ea typeface="华文楷体" panose="02010600040101010101" pitchFamily="2" charset="-122"/>
                <a:sym typeface="Symbol" panose="05050102010706020507" pitchFamily="18" charset="2"/>
              </a:rPr>
              <a:t>An </a:t>
            </a:r>
            <a:r>
              <a:rPr lang="en-US" altLang="zh-CN" sz="2000" dirty="0">
                <a:solidFill>
                  <a:srgbClr val="392BF5"/>
                </a:solidFill>
                <a:ea typeface="华文楷体" panose="02010600040101010101" pitchFamily="2" charset="-122"/>
                <a:sym typeface="Symbol" panose="05050102010706020507" pitchFamily="18" charset="2"/>
              </a:rPr>
              <a:t>international collaboration</a:t>
            </a:r>
            <a:r>
              <a:rPr lang="en-US" altLang="zh-CN" sz="2000" dirty="0">
                <a:ea typeface="华文楷体" panose="02010600040101010101" pitchFamily="2" charset="-122"/>
                <a:sym typeface="Symbol" panose="05050102010706020507" pitchFamily="18" charset="2"/>
              </a:rPr>
              <a:t>  is under preparing</a:t>
            </a:r>
          </a:p>
          <a:p>
            <a:pPr marL="702000">
              <a:lnSpc>
                <a:spcPct val="110000"/>
              </a:lnSpc>
              <a:buFont typeface="Calibri" panose="020F0502020204030204" pitchFamily="34" charset="0"/>
              <a:buChar char="─"/>
            </a:pPr>
            <a:endParaRPr lang="en-US" altLang="zh-CN" sz="2000" dirty="0" smtClean="0">
              <a:latin typeface="+mj-lt"/>
              <a:ea typeface="华文楷体" panose="02010600040101010101" pitchFamily="2" charset="-122"/>
              <a:sym typeface="Symbol" panose="05050102010706020507" pitchFamily="18" charset="2"/>
            </a:endParaRPr>
          </a:p>
        </p:txBody>
      </p:sp>
    </p:spTree>
    <p:extLst>
      <p:ext uri="{BB962C8B-B14F-4D97-AF65-F5344CB8AC3E}">
        <p14:creationId xmlns:p14="http://schemas.microsoft.com/office/powerpoint/2010/main" val="11404976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日期占位符 3"/>
          <p:cNvSpPr>
            <a:spLocks noGrp="1"/>
          </p:cNvSpPr>
          <p:nvPr>
            <p:ph type="dt" sz="half" idx="10"/>
          </p:nvPr>
        </p:nvSpPr>
        <p:spPr/>
        <p:txBody>
          <a:bodyPr/>
          <a:lstStyle/>
          <a:p>
            <a:fld id="{9AA890AF-121E-4941-B276-15E750CE98D1}"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58</a:t>
            </a:fld>
            <a:endParaRPr lang="en-US" dirty="0"/>
          </a:p>
        </p:txBody>
      </p:sp>
      <p:sp>
        <p:nvSpPr>
          <p:cNvPr id="7" name="TextBox 2"/>
          <p:cNvSpPr txBox="1"/>
          <p:nvPr/>
        </p:nvSpPr>
        <p:spPr>
          <a:xfrm>
            <a:off x="630149" y="1707636"/>
            <a:ext cx="7527532" cy="800219"/>
          </a:xfrm>
          <a:prstGeom prst="rect">
            <a:avLst/>
          </a:prstGeom>
          <a:noFill/>
        </p:spPr>
        <p:txBody>
          <a:bodyPr wrap="square" rtlCol="0">
            <a:spAutoFit/>
          </a:bodyPr>
          <a:lstStyle/>
          <a:p>
            <a:pPr algn="ctr"/>
            <a:r>
              <a:rPr lang="en-US" altLang="zh-CN" sz="4600" b="1" dirty="0" smtClean="0">
                <a:solidFill>
                  <a:schemeClr val="accent2"/>
                </a:solidFill>
                <a:latin typeface="Harlow Solid Italic" panose="04030604020F02020D02" pitchFamily="82" charset="0"/>
                <a:cs typeface="Times New Roman" panose="02020603050405020304" pitchFamily="18" charset="0"/>
              </a:rPr>
              <a:t>Welcome to join the effort</a:t>
            </a:r>
            <a:endParaRPr lang="zh-CN" altLang="en-US" sz="4600" b="1" dirty="0">
              <a:solidFill>
                <a:schemeClr val="accent2"/>
              </a:solidFill>
              <a:latin typeface="Harlow Solid Italic" panose="04030604020F02020D02" pitchFamily="82" charset="0"/>
              <a:cs typeface="Times New Roman" panose="02020603050405020304" pitchFamily="18" charset="0"/>
            </a:endParaRPr>
          </a:p>
        </p:txBody>
      </p:sp>
      <p:pic>
        <p:nvPicPr>
          <p:cNvPr id="8" name="Picture 4" descr="http://www.lameng.net/uploads/allimg/140924/1-1409241205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4024" y="3238803"/>
            <a:ext cx="3906696" cy="194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5033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Local Government Support</a:t>
            </a:r>
            <a:endParaRPr lang="zh-CN" altLang="en-US" dirty="0"/>
          </a:p>
        </p:txBody>
      </p:sp>
      <p:sp>
        <p:nvSpPr>
          <p:cNvPr id="4" name="日期占位符 3"/>
          <p:cNvSpPr>
            <a:spLocks noGrp="1"/>
          </p:cNvSpPr>
          <p:nvPr>
            <p:ph type="dt" sz="half" idx="10"/>
          </p:nvPr>
        </p:nvSpPr>
        <p:spPr>
          <a:xfrm>
            <a:off x="457200" y="6256960"/>
            <a:ext cx="2133600" cy="365125"/>
          </a:xfrm>
        </p:spPr>
        <p:txBody>
          <a:bodyPr/>
          <a:lstStyle/>
          <a:p>
            <a:fld id="{802F5DD6-061D-4ED0-B1FE-72D5E75B055D}" type="datetime1">
              <a:rPr lang="zh-CN" altLang="en-US" smtClean="0"/>
              <a:t>2018/10/23</a:t>
            </a:fld>
            <a:endParaRPr lang="en-US" dirty="0"/>
          </a:p>
        </p:txBody>
      </p:sp>
      <p:sp>
        <p:nvSpPr>
          <p:cNvPr id="5" name="页脚占位符 4"/>
          <p:cNvSpPr>
            <a:spLocks noGrp="1"/>
          </p:cNvSpPr>
          <p:nvPr>
            <p:ph type="ftr" sz="quarter" idx="11"/>
          </p:nvPr>
        </p:nvSpPr>
        <p:spPr>
          <a:xfrm>
            <a:off x="3124200" y="6256960"/>
            <a:ext cx="2895600" cy="365125"/>
          </a:xfrm>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a:xfrm>
            <a:off x="6553200" y="6256960"/>
            <a:ext cx="2133600" cy="365125"/>
          </a:xfrm>
        </p:spPr>
        <p:txBody>
          <a:bodyPr/>
          <a:lstStyle/>
          <a:p>
            <a:fld id="{C973300C-797F-D148-A78D-320196FBAF04}" type="slidenum">
              <a:rPr lang="en-US" smtClean="0"/>
              <a:pPr/>
              <a:t>59</a:t>
            </a:fld>
            <a:endParaRPr lang="en-US" dirty="0"/>
          </a:p>
        </p:txBody>
      </p:sp>
      <p:grpSp>
        <p:nvGrpSpPr>
          <p:cNvPr id="7" name="Group 12"/>
          <p:cNvGrpSpPr/>
          <p:nvPr/>
        </p:nvGrpSpPr>
        <p:grpSpPr>
          <a:xfrm>
            <a:off x="363477" y="885137"/>
            <a:ext cx="8405369" cy="5607918"/>
            <a:chOff x="161128" y="205548"/>
            <a:chExt cx="8805158" cy="6524203"/>
          </a:xfrm>
        </p:grpSpPr>
        <p:pic>
          <p:nvPicPr>
            <p:cNvPr id="8" name="Picture 5"/>
            <p:cNvPicPr>
              <a:picLocks noChangeAspect="1"/>
            </p:cNvPicPr>
            <p:nvPr/>
          </p:nvPicPr>
          <p:blipFill>
            <a:blip r:embed="rId2"/>
            <a:stretch>
              <a:fillRect/>
            </a:stretch>
          </p:blipFill>
          <p:spPr>
            <a:xfrm>
              <a:off x="161128" y="205548"/>
              <a:ext cx="8805158" cy="6524203"/>
            </a:xfrm>
            <a:prstGeom prst="rect">
              <a:avLst/>
            </a:prstGeom>
          </p:spPr>
        </p:pic>
        <p:sp>
          <p:nvSpPr>
            <p:cNvPr id="9" name="5-Point Star 8"/>
            <p:cNvSpPr/>
            <p:nvPr/>
          </p:nvSpPr>
          <p:spPr>
            <a:xfrm>
              <a:off x="2519582" y="4050863"/>
              <a:ext cx="333913" cy="333128"/>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
        <p:nvSpPr>
          <p:cNvPr id="10" name="Slide Number Placeholder 26"/>
          <p:cNvSpPr txBox="1">
            <a:spLocks/>
          </p:cNvSpPr>
          <p:nvPr/>
        </p:nvSpPr>
        <p:spPr>
          <a:xfrm>
            <a:off x="6482761" y="6083349"/>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995AD9E-1881-594F-89D1-A4CAC8FC4114}" type="slidenum">
              <a:rPr lang="en-US" smtClean="0"/>
              <a:pPr/>
              <a:t>59</a:t>
            </a:fld>
            <a:endParaRPr lang="en-US"/>
          </a:p>
        </p:txBody>
      </p:sp>
      <p:sp>
        <p:nvSpPr>
          <p:cNvPr id="11" name="5-Point Star 16"/>
          <p:cNvSpPr/>
          <p:nvPr/>
        </p:nvSpPr>
        <p:spPr>
          <a:xfrm>
            <a:off x="3332932" y="2851070"/>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5-Point Star 17"/>
          <p:cNvSpPr/>
          <p:nvPr/>
        </p:nvSpPr>
        <p:spPr>
          <a:xfrm>
            <a:off x="3677322" y="4691666"/>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3" name="5-Point Star 18"/>
          <p:cNvSpPr/>
          <p:nvPr/>
        </p:nvSpPr>
        <p:spPr>
          <a:xfrm>
            <a:off x="5731273" y="2805418"/>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5-Point Star 19"/>
          <p:cNvSpPr/>
          <p:nvPr/>
        </p:nvSpPr>
        <p:spPr>
          <a:xfrm>
            <a:off x="6612176" y="4194027"/>
            <a:ext cx="318752" cy="286342"/>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7F39E"/>
              </a:solidFill>
            </a:endParaRPr>
          </a:p>
        </p:txBody>
      </p:sp>
      <p:sp>
        <p:nvSpPr>
          <p:cNvPr id="15" name="5-Point Star 20"/>
          <p:cNvSpPr/>
          <p:nvPr/>
        </p:nvSpPr>
        <p:spPr>
          <a:xfrm>
            <a:off x="5714049" y="5461219"/>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6" name="Line Callout 1 14"/>
          <p:cNvSpPr/>
          <p:nvPr/>
        </p:nvSpPr>
        <p:spPr>
          <a:xfrm>
            <a:off x="1762605" y="1695946"/>
            <a:ext cx="1570327" cy="782726"/>
          </a:xfrm>
          <a:prstGeom prst="borderCallout1">
            <a:avLst>
              <a:gd name="adj1" fmla="val 103636"/>
              <a:gd name="adj2" fmla="val 99743"/>
              <a:gd name="adj3" fmla="val 149335"/>
              <a:gd name="adj4" fmla="val 109563"/>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smtClean="0">
                <a:solidFill>
                  <a:srgbClr val="FF0000"/>
                </a:solidFill>
                <a:ea typeface="华文楷体"/>
                <a:cs typeface="华文楷体"/>
              </a:rPr>
              <a:t>Lanzhou</a:t>
            </a:r>
            <a:endParaRPr lang="zh-CN" altLang="en-US" sz="2400" b="1" dirty="0" smtClean="0">
              <a:solidFill>
                <a:srgbClr val="FF0000"/>
              </a:solidFill>
              <a:ea typeface="华文楷体"/>
              <a:cs typeface="华文楷体"/>
            </a:endParaRPr>
          </a:p>
          <a:p>
            <a:pPr algn="ctr"/>
            <a:r>
              <a:rPr lang="en-US" altLang="zh-CN" sz="2400" b="1" dirty="0" smtClean="0">
                <a:solidFill>
                  <a:srgbClr val="0000FF"/>
                </a:solidFill>
                <a:ea typeface="华文楷体"/>
                <a:cs typeface="华文楷体"/>
              </a:rPr>
              <a:t>HIRFL</a:t>
            </a:r>
            <a:endParaRPr lang="en-US" altLang="zh-CN" sz="2400" b="1" dirty="0" smtClean="0">
              <a:solidFill>
                <a:srgbClr val="FF0000"/>
              </a:solidFill>
              <a:ea typeface="华文楷体"/>
              <a:cs typeface="华文楷体"/>
            </a:endParaRPr>
          </a:p>
        </p:txBody>
      </p:sp>
      <p:sp>
        <p:nvSpPr>
          <p:cNvPr id="17" name="Line Callout 1 15"/>
          <p:cNvSpPr/>
          <p:nvPr/>
        </p:nvSpPr>
        <p:spPr>
          <a:xfrm>
            <a:off x="4103832" y="1316131"/>
            <a:ext cx="1568835" cy="1051170"/>
          </a:xfrm>
          <a:prstGeom prst="borderCallout1">
            <a:avLst>
              <a:gd name="adj1" fmla="val 102172"/>
              <a:gd name="adj2" fmla="val 100244"/>
              <a:gd name="adj3" fmla="val 142886"/>
              <a:gd name="adj4" fmla="val 112665"/>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lang="en-US" altLang="zh-CN" sz="2400" b="1" dirty="0" smtClean="0">
                <a:solidFill>
                  <a:srgbClr val="FF0000"/>
                </a:solidFill>
                <a:latin typeface="+mj-lt"/>
                <a:ea typeface="华文楷体"/>
                <a:cs typeface="华文楷体"/>
              </a:rPr>
              <a:t>Beijing</a:t>
            </a:r>
            <a:endParaRPr lang="zh-CN" altLang="en-US" sz="2400" b="1" dirty="0" smtClean="0">
              <a:solidFill>
                <a:srgbClr val="FF0000"/>
              </a:solidFill>
              <a:latin typeface="华文楷体"/>
              <a:ea typeface="华文楷体"/>
              <a:cs typeface="华文楷体"/>
            </a:endParaRPr>
          </a:p>
          <a:p>
            <a:pPr algn="ctr">
              <a:lnSpc>
                <a:spcPct val="90000"/>
              </a:lnSpc>
            </a:pPr>
            <a:r>
              <a:rPr lang="en-US" altLang="zh-CN" sz="2400" b="1" dirty="0" smtClean="0">
                <a:solidFill>
                  <a:srgbClr val="0000FF"/>
                </a:solidFill>
                <a:latin typeface="+mj-lt"/>
                <a:ea typeface="华文楷体"/>
                <a:cs typeface="华文楷体"/>
              </a:rPr>
              <a:t>BEPCII</a:t>
            </a:r>
          </a:p>
          <a:p>
            <a:pPr algn="ctr">
              <a:lnSpc>
                <a:spcPct val="90000"/>
              </a:lnSpc>
            </a:pPr>
            <a:r>
              <a:rPr lang="en-US" altLang="zh-CN" sz="2400" b="1" dirty="0" smtClean="0">
                <a:solidFill>
                  <a:srgbClr val="FF0000"/>
                </a:solidFill>
                <a:latin typeface="+mj-lt"/>
                <a:ea typeface="华文楷体"/>
                <a:cs typeface="华文楷体"/>
              </a:rPr>
              <a:t>HEPS</a:t>
            </a:r>
            <a:r>
              <a:rPr lang="en-US" altLang="zh-CN" sz="2400" b="1" dirty="0" smtClean="0">
                <a:solidFill>
                  <a:srgbClr val="0000FF"/>
                </a:solidFill>
                <a:latin typeface="+mj-lt"/>
                <a:ea typeface="华文楷体"/>
                <a:cs typeface="华文楷体"/>
              </a:rPr>
              <a:t> </a:t>
            </a:r>
            <a:endParaRPr lang="en-US" altLang="zh-CN" sz="2000" b="1" dirty="0" smtClean="0">
              <a:solidFill>
                <a:srgbClr val="0000FF"/>
              </a:solidFill>
              <a:latin typeface="华文楷体"/>
              <a:ea typeface="华文楷体"/>
              <a:cs typeface="华文楷体"/>
            </a:endParaRPr>
          </a:p>
        </p:txBody>
      </p:sp>
      <p:sp>
        <p:nvSpPr>
          <p:cNvPr id="18" name="Line Callout 1 21"/>
          <p:cNvSpPr/>
          <p:nvPr/>
        </p:nvSpPr>
        <p:spPr>
          <a:xfrm>
            <a:off x="567002" y="3898357"/>
            <a:ext cx="1797056" cy="957388"/>
          </a:xfrm>
          <a:prstGeom prst="borderCallout1">
            <a:avLst>
              <a:gd name="adj1" fmla="val 29146"/>
              <a:gd name="adj2" fmla="val 101091"/>
              <a:gd name="adj3" fmla="val 43059"/>
              <a:gd name="adj4" fmla="val 115229"/>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altLang="zh-CN" sz="2400" b="1" dirty="0" smtClean="0">
                <a:solidFill>
                  <a:srgbClr val="FF0000"/>
                </a:solidFill>
                <a:ea typeface="华文楷体"/>
                <a:cs typeface="华文楷体"/>
              </a:rPr>
              <a:t>Tibet</a:t>
            </a:r>
          </a:p>
          <a:p>
            <a:pPr algn="ctr">
              <a:lnSpc>
                <a:spcPct val="80000"/>
              </a:lnSpc>
            </a:pPr>
            <a:r>
              <a:rPr lang="en-US" altLang="zh-CN" sz="2400" b="1" dirty="0" smtClean="0">
                <a:solidFill>
                  <a:srgbClr val="0000FF"/>
                </a:solidFill>
                <a:ea typeface="华文楷体"/>
                <a:cs typeface="华文楷体"/>
              </a:rPr>
              <a:t>Cosmic observatory</a:t>
            </a:r>
            <a:endParaRPr lang="en-US" sz="2400" b="1" dirty="0" smtClean="0">
              <a:solidFill>
                <a:srgbClr val="0000FF"/>
              </a:solidFill>
              <a:ea typeface="华文楷体"/>
              <a:cs typeface="华文楷体"/>
            </a:endParaRPr>
          </a:p>
        </p:txBody>
      </p:sp>
      <p:sp>
        <p:nvSpPr>
          <p:cNvPr id="19" name="Line Callout 1 22"/>
          <p:cNvSpPr/>
          <p:nvPr/>
        </p:nvSpPr>
        <p:spPr>
          <a:xfrm>
            <a:off x="1603649" y="5211049"/>
            <a:ext cx="1639040" cy="1043768"/>
          </a:xfrm>
          <a:prstGeom prst="borderCallout1">
            <a:avLst>
              <a:gd name="adj1" fmla="val -3507"/>
              <a:gd name="adj2" fmla="val 99684"/>
              <a:gd name="adj3" fmla="val -39352"/>
              <a:gd name="adj4" fmla="val 134164"/>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smtClean="0">
                <a:solidFill>
                  <a:srgbClr val="FF0000"/>
                </a:solidFill>
                <a:latin typeface="+mj-lt"/>
                <a:ea typeface="华文楷体"/>
                <a:cs typeface="华文楷体"/>
              </a:rPr>
              <a:t>Sichuan</a:t>
            </a:r>
          </a:p>
          <a:p>
            <a:pPr algn="ctr"/>
            <a:r>
              <a:rPr lang="en-US" altLang="zh-CN" sz="2400" b="1" dirty="0" smtClean="0">
                <a:solidFill>
                  <a:srgbClr val="0000FF"/>
                </a:solidFill>
                <a:latin typeface="+mj-lt"/>
                <a:ea typeface="华文楷体"/>
                <a:cs typeface="华文楷体"/>
              </a:rPr>
              <a:t>CJPL</a:t>
            </a:r>
          </a:p>
          <a:p>
            <a:pPr algn="ctr"/>
            <a:r>
              <a:rPr lang="en-US" altLang="zh-CN" sz="2400" b="1" dirty="0" smtClean="0">
                <a:solidFill>
                  <a:srgbClr val="0000FF"/>
                </a:solidFill>
                <a:latin typeface="+mj-lt"/>
                <a:ea typeface="华文楷体"/>
                <a:cs typeface="华文楷体"/>
              </a:rPr>
              <a:t>LHASSO</a:t>
            </a:r>
          </a:p>
        </p:txBody>
      </p:sp>
      <p:sp>
        <p:nvSpPr>
          <p:cNvPr id="20" name="Line Callout 1 23"/>
          <p:cNvSpPr/>
          <p:nvPr/>
        </p:nvSpPr>
        <p:spPr>
          <a:xfrm>
            <a:off x="6189110" y="5174618"/>
            <a:ext cx="2315051" cy="1298897"/>
          </a:xfrm>
          <a:prstGeom prst="borderCallout1">
            <a:avLst>
              <a:gd name="adj1" fmla="val 59883"/>
              <a:gd name="adj2" fmla="val 220"/>
              <a:gd name="adj3" fmla="val 42093"/>
              <a:gd name="adj4" fmla="val -9550"/>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altLang="zh-CN" sz="2000" b="1" dirty="0" smtClean="0">
                <a:solidFill>
                  <a:srgbClr val="FF0000"/>
                </a:solidFill>
                <a:ea typeface="华文楷体"/>
                <a:cs typeface="华文楷体"/>
              </a:rPr>
              <a:t>Guangdong</a:t>
            </a:r>
          </a:p>
          <a:p>
            <a:pPr algn="ctr">
              <a:lnSpc>
                <a:spcPct val="80000"/>
              </a:lnSpc>
            </a:pPr>
            <a:r>
              <a:rPr lang="en-US" altLang="zh-CN" sz="2000" b="1" dirty="0" err="1" smtClean="0">
                <a:solidFill>
                  <a:srgbClr val="0000FF"/>
                </a:solidFill>
                <a:ea typeface="华文楷体"/>
                <a:cs typeface="华文楷体"/>
              </a:rPr>
              <a:t>Daya</a:t>
            </a:r>
            <a:r>
              <a:rPr lang="en-US" altLang="zh-CN" sz="2000" b="1" dirty="0" smtClean="0">
                <a:solidFill>
                  <a:srgbClr val="0000FF"/>
                </a:solidFill>
                <a:ea typeface="华文楷体"/>
                <a:cs typeface="华文楷体"/>
              </a:rPr>
              <a:t> Bay Reactor </a:t>
            </a:r>
            <a:r>
              <a:rPr lang="en-US" altLang="zh-CN" sz="2000" b="1" dirty="0" smtClean="0">
                <a:solidFill>
                  <a:srgbClr val="0000FF"/>
                </a:solidFill>
                <a:latin typeface="Symbol" charset="2"/>
                <a:ea typeface="华文楷体"/>
                <a:cs typeface="Symbol" charset="2"/>
              </a:rPr>
              <a:t>n</a:t>
            </a:r>
            <a:r>
              <a:rPr lang="en-US" altLang="zh-CN" sz="2000" b="1" dirty="0" smtClean="0">
                <a:solidFill>
                  <a:srgbClr val="0000FF"/>
                </a:solidFill>
                <a:ea typeface="华文楷体"/>
                <a:cs typeface="华文楷体"/>
              </a:rPr>
              <a:t> JUNO</a:t>
            </a:r>
          </a:p>
          <a:p>
            <a:pPr algn="ctr">
              <a:lnSpc>
                <a:spcPct val="80000"/>
              </a:lnSpc>
            </a:pPr>
            <a:r>
              <a:rPr lang="en-US" altLang="zh-CN" sz="2000" b="1" dirty="0" smtClean="0">
                <a:solidFill>
                  <a:srgbClr val="0000FF"/>
                </a:solidFill>
                <a:ea typeface="华文楷体"/>
                <a:cs typeface="华文楷体"/>
              </a:rPr>
              <a:t>CNSS </a:t>
            </a:r>
          </a:p>
          <a:p>
            <a:pPr algn="ctr">
              <a:lnSpc>
                <a:spcPct val="80000"/>
              </a:lnSpc>
            </a:pPr>
            <a:r>
              <a:rPr lang="en-US" altLang="zh-CN" sz="2000" b="1" dirty="0" err="1" smtClean="0">
                <a:solidFill>
                  <a:srgbClr val="0000FF"/>
                </a:solidFill>
                <a:ea typeface="华文楷体"/>
                <a:cs typeface="华文楷体"/>
              </a:rPr>
              <a:t>HIAF</a:t>
            </a:r>
            <a:r>
              <a:rPr lang="en-US" altLang="zh-CN" sz="2000" b="1" dirty="0" err="1" smtClean="0">
                <a:solidFill>
                  <a:srgbClr val="FF0000"/>
                </a:solidFill>
                <a:ea typeface="华文楷体"/>
                <a:cs typeface="华文楷体"/>
                <a:sym typeface="Wingdings"/>
              </a:rPr>
              <a:t></a:t>
            </a:r>
            <a:r>
              <a:rPr lang="en-US" altLang="zh-CN" sz="2000" b="1" dirty="0" err="1" smtClean="0">
                <a:solidFill>
                  <a:srgbClr val="FF0000"/>
                </a:solidFill>
                <a:ea typeface="华文楷体"/>
                <a:cs typeface="华文楷体"/>
              </a:rPr>
              <a:t>EiC</a:t>
            </a:r>
            <a:endParaRPr lang="en-US" altLang="zh-CN" sz="2000" b="1" dirty="0" smtClean="0">
              <a:solidFill>
                <a:srgbClr val="FF0000"/>
              </a:solidFill>
              <a:ea typeface="华文楷体"/>
              <a:cs typeface="华文楷体"/>
            </a:endParaRPr>
          </a:p>
        </p:txBody>
      </p:sp>
      <p:sp>
        <p:nvSpPr>
          <p:cNvPr id="21" name="Line Callout 1 24"/>
          <p:cNvSpPr/>
          <p:nvPr/>
        </p:nvSpPr>
        <p:spPr>
          <a:xfrm>
            <a:off x="7356229" y="3678171"/>
            <a:ext cx="1412617" cy="826621"/>
          </a:xfrm>
          <a:prstGeom prst="borderCallout1">
            <a:avLst>
              <a:gd name="adj1" fmla="val 50857"/>
              <a:gd name="adj2" fmla="val -316"/>
              <a:gd name="adj3" fmla="val 71132"/>
              <a:gd name="adj4" fmla="val -35497"/>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smtClean="0">
                <a:solidFill>
                  <a:srgbClr val="FF0000"/>
                </a:solidFill>
                <a:ea typeface="华文楷体"/>
                <a:cs typeface="华文楷体"/>
              </a:rPr>
              <a:t>Shanghai</a:t>
            </a:r>
          </a:p>
          <a:p>
            <a:pPr algn="ctr"/>
            <a:r>
              <a:rPr lang="en-US" altLang="zh-CN" sz="2400" b="1" dirty="0" smtClean="0">
                <a:solidFill>
                  <a:srgbClr val="0000FF"/>
                </a:solidFill>
                <a:ea typeface="华文楷体"/>
                <a:cs typeface="华文楷体"/>
              </a:rPr>
              <a:t>SLS</a:t>
            </a:r>
          </a:p>
        </p:txBody>
      </p:sp>
      <p:sp>
        <p:nvSpPr>
          <p:cNvPr id="22" name="5-Point Star 25"/>
          <p:cNvSpPr/>
          <p:nvPr/>
        </p:nvSpPr>
        <p:spPr>
          <a:xfrm>
            <a:off x="5792175" y="4047230"/>
            <a:ext cx="318752" cy="286342"/>
          </a:xfrm>
          <a:prstGeom prst="star5">
            <a:avLst/>
          </a:prstGeom>
          <a:solidFill>
            <a:srgbClr val="3366FF"/>
          </a:solid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000FF"/>
              </a:solidFill>
            </a:endParaRPr>
          </a:p>
        </p:txBody>
      </p:sp>
      <p:sp>
        <p:nvSpPr>
          <p:cNvPr id="23" name="5-Point Star 28"/>
          <p:cNvSpPr/>
          <p:nvPr/>
        </p:nvSpPr>
        <p:spPr>
          <a:xfrm>
            <a:off x="3729127" y="4199630"/>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Line Callout 1 27"/>
          <p:cNvSpPr/>
          <p:nvPr/>
        </p:nvSpPr>
        <p:spPr>
          <a:xfrm>
            <a:off x="3996074" y="3027520"/>
            <a:ext cx="1681994" cy="944209"/>
          </a:xfrm>
          <a:prstGeom prst="borderCallout1">
            <a:avLst>
              <a:gd name="adj1" fmla="val 100207"/>
              <a:gd name="adj2" fmla="val 100485"/>
              <a:gd name="adj3" fmla="val 118852"/>
              <a:gd name="adj4" fmla="val 108712"/>
            </a:avLst>
          </a:prstGeom>
          <a:solidFill>
            <a:srgbClr val="FFFF00">
              <a:alpha val="36000"/>
            </a:srgbClr>
          </a:solidFill>
          <a:ln w="38100" cmpd="sng">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altLang="zh-CN" sz="2400" b="1" dirty="0" smtClean="0">
                <a:solidFill>
                  <a:srgbClr val="FF0000"/>
                </a:solidFill>
                <a:ea typeface="华文楷体"/>
                <a:cs typeface="华文楷体"/>
              </a:rPr>
              <a:t>Hefei</a:t>
            </a:r>
          </a:p>
          <a:p>
            <a:pPr algn="ctr">
              <a:lnSpc>
                <a:spcPct val="80000"/>
              </a:lnSpc>
            </a:pPr>
            <a:r>
              <a:rPr lang="en-US" altLang="zh-CN" sz="2400" b="1" dirty="0" smtClean="0">
                <a:solidFill>
                  <a:srgbClr val="0000FF"/>
                </a:solidFill>
                <a:ea typeface="华文楷体"/>
                <a:cs typeface="华文楷体"/>
              </a:rPr>
              <a:t>HLS2, </a:t>
            </a:r>
            <a:r>
              <a:rPr lang="en-US" altLang="zh-CN" sz="2400" b="1" dirty="0" smtClean="0">
                <a:solidFill>
                  <a:srgbClr val="FF0000"/>
                </a:solidFill>
                <a:ea typeface="华文楷体"/>
                <a:cs typeface="华文楷体"/>
              </a:rPr>
              <a:t>HALS </a:t>
            </a:r>
          </a:p>
          <a:p>
            <a:pPr algn="ctr">
              <a:lnSpc>
                <a:spcPct val="80000"/>
              </a:lnSpc>
            </a:pPr>
            <a:r>
              <a:rPr lang="en-US" altLang="zh-CN" sz="2400" b="1" dirty="0" smtClean="0">
                <a:solidFill>
                  <a:srgbClr val="FF0000"/>
                </a:solidFill>
                <a:ea typeface="华文楷体"/>
                <a:cs typeface="华文楷体"/>
              </a:rPr>
              <a:t>HIEPA</a:t>
            </a:r>
          </a:p>
        </p:txBody>
      </p:sp>
      <p:cxnSp>
        <p:nvCxnSpPr>
          <p:cNvPr id="25" name="Straight Connector 2"/>
          <p:cNvCxnSpPr/>
          <p:nvPr/>
        </p:nvCxnSpPr>
        <p:spPr>
          <a:xfrm flipV="1">
            <a:off x="3242689" y="4476743"/>
            <a:ext cx="486438" cy="697875"/>
          </a:xfrm>
          <a:prstGeom prst="line">
            <a:avLst/>
          </a:prstGeom>
          <a:ln w="381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451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华文楷体" panose="02010600040101010101" pitchFamily="2" charset="-122"/>
                <a:ea typeface="华文楷体" panose="02010600040101010101" pitchFamily="2" charset="-122"/>
              </a:rPr>
              <a:t>科学意义与作用</a:t>
            </a:r>
            <a:endParaRPr lang="zh-CN" altLang="en-US" dirty="0">
              <a:latin typeface="华文楷体" panose="02010600040101010101" pitchFamily="2" charset="-122"/>
              <a:ea typeface="华文楷体" panose="02010600040101010101" pitchFamily="2" charset="-122"/>
            </a:endParaRPr>
          </a:p>
        </p:txBody>
      </p:sp>
      <p:sp>
        <p:nvSpPr>
          <p:cNvPr id="4" name="日期占位符 3"/>
          <p:cNvSpPr>
            <a:spLocks noGrp="1"/>
          </p:cNvSpPr>
          <p:nvPr>
            <p:ph type="dt" sz="half" idx="10"/>
          </p:nvPr>
        </p:nvSpPr>
        <p:spPr/>
        <p:txBody>
          <a:bodyPr/>
          <a:lstStyle/>
          <a:p>
            <a:fld id="{46A98EC5-2180-48B3-AAFC-F1822F541409}"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60</a:t>
            </a:fld>
            <a:endParaRPr lang="en-US" dirty="0"/>
          </a:p>
        </p:txBody>
      </p:sp>
      <p:sp>
        <p:nvSpPr>
          <p:cNvPr id="7" name="文本框 6"/>
          <p:cNvSpPr txBox="1"/>
          <p:nvPr/>
        </p:nvSpPr>
        <p:spPr>
          <a:xfrm>
            <a:off x="434546" y="1124464"/>
            <a:ext cx="7970107" cy="3139321"/>
          </a:xfrm>
          <a:prstGeom prst="rect">
            <a:avLst/>
          </a:prstGeom>
          <a:noFill/>
        </p:spPr>
        <p:txBody>
          <a:bodyPr wrap="square" rtlCol="0">
            <a:spAutoFit/>
          </a:bodyPr>
          <a:lstStyle/>
          <a:p>
            <a:pPr marL="684900" indent="-342900">
              <a:lnSpc>
                <a:spcPct val="150000"/>
              </a:lnSpc>
              <a:buFont typeface="Wingdings" panose="05000000000000000000" pitchFamily="2" charset="2"/>
              <a:buChar char="p"/>
            </a:pPr>
            <a:r>
              <a:rPr lang="zh-CN" altLang="en-US" sz="2200" dirty="0">
                <a:solidFill>
                  <a:srgbClr val="FF0000"/>
                </a:solidFill>
                <a:latin typeface="仿宋" panose="02010609060101010101" pitchFamily="49" charset="-122"/>
                <a:ea typeface="仿宋" panose="02010609060101010101" pitchFamily="49" charset="-122"/>
              </a:rPr>
              <a:t>重大</a:t>
            </a:r>
            <a:r>
              <a:rPr lang="zh-CN" altLang="en-US" sz="2200" dirty="0">
                <a:latin typeface="仿宋" panose="02010609060101010101" pitchFamily="49" charset="-122"/>
                <a:ea typeface="仿宋" panose="02010609060101010101" pitchFamily="49" charset="-122"/>
              </a:rPr>
              <a:t>的</a:t>
            </a:r>
            <a:r>
              <a:rPr lang="zh-CN" altLang="en-US" sz="2200" dirty="0">
                <a:solidFill>
                  <a:srgbClr val="FF0000"/>
                </a:solidFill>
                <a:latin typeface="仿宋" panose="02010609060101010101" pitchFamily="49" charset="-122"/>
                <a:ea typeface="仿宋" panose="02010609060101010101" pitchFamily="49" charset="-122"/>
              </a:rPr>
              <a:t>国际影响力</a:t>
            </a:r>
            <a:r>
              <a:rPr lang="zh-CN" altLang="en-US" sz="2200" dirty="0">
                <a:latin typeface="仿宋" panose="02010609060101010101" pitchFamily="49" charset="-122"/>
                <a:ea typeface="仿宋" panose="02010609060101010101" pitchFamily="49" charset="-122"/>
              </a:rPr>
              <a:t>：使我国继续在</a:t>
            </a:r>
            <a:r>
              <a:rPr lang="zh-CN" altLang="zh-CN" sz="2200" dirty="0">
                <a:latin typeface="仿宋" panose="02010609060101010101" pitchFamily="49" charset="-122"/>
                <a:ea typeface="仿宋" panose="02010609060101010101" pitchFamily="49" charset="-122"/>
              </a:rPr>
              <a:t>陶粲</a:t>
            </a:r>
            <a:r>
              <a:rPr lang="zh-CN" altLang="en-US" sz="2200" dirty="0">
                <a:latin typeface="仿宋" panose="02010609060101010101" pitchFamily="49" charset="-122"/>
                <a:ea typeface="仿宋" panose="02010609060101010101" pitchFamily="49" charset="-122"/>
              </a:rPr>
              <a:t>物理和</a:t>
            </a:r>
            <a:r>
              <a:rPr lang="zh-CN" altLang="zh-CN" sz="2200" dirty="0">
                <a:latin typeface="仿宋" panose="02010609060101010101" pitchFamily="49" charset="-122"/>
                <a:ea typeface="仿宋" panose="02010609060101010101" pitchFamily="49" charset="-122"/>
              </a:rPr>
              <a:t>强相互作用的研究中</a:t>
            </a:r>
            <a:r>
              <a:rPr lang="zh-CN" altLang="zh-CN" sz="2200" dirty="0">
                <a:solidFill>
                  <a:srgbClr val="FF0000"/>
                </a:solidFill>
                <a:latin typeface="仿宋" panose="02010609060101010101" pitchFamily="49" charset="-122"/>
                <a:ea typeface="仿宋" panose="02010609060101010101" pitchFamily="49" charset="-122"/>
              </a:rPr>
              <a:t>引领世界。</a:t>
            </a:r>
            <a:endParaRPr lang="en-US" altLang="zh-CN" sz="2200" dirty="0">
              <a:latin typeface="仿宋" panose="02010609060101010101" pitchFamily="49" charset="-122"/>
              <a:ea typeface="仿宋" panose="02010609060101010101" pitchFamily="49" charset="-122"/>
            </a:endParaRPr>
          </a:p>
          <a:p>
            <a:pPr marL="684900" indent="-342900">
              <a:lnSpc>
                <a:spcPct val="150000"/>
              </a:lnSpc>
              <a:buFont typeface="Wingdings" panose="05000000000000000000" pitchFamily="2" charset="2"/>
              <a:buChar char="p"/>
            </a:pPr>
            <a:r>
              <a:rPr lang="zh-CN" altLang="en-US" sz="2200" dirty="0">
                <a:solidFill>
                  <a:srgbClr val="FF0000"/>
                </a:solidFill>
                <a:latin typeface="仿宋" panose="02010609060101010101" pitchFamily="49" charset="-122"/>
                <a:ea typeface="仿宋" panose="02010609060101010101" pitchFamily="49" charset="-122"/>
              </a:rPr>
              <a:t>重要</a:t>
            </a:r>
            <a:r>
              <a:rPr lang="zh-CN" altLang="en-US" sz="2200" dirty="0">
                <a:latin typeface="仿宋" panose="02010609060101010101" pitchFamily="49" charset="-122"/>
                <a:ea typeface="仿宋" panose="02010609060101010101" pitchFamily="49" charset="-122"/>
              </a:rPr>
              <a:t>的</a:t>
            </a:r>
            <a:r>
              <a:rPr lang="zh-CN" altLang="en-US" sz="2200" dirty="0">
                <a:solidFill>
                  <a:srgbClr val="FF0000"/>
                </a:solidFill>
                <a:latin typeface="仿宋" panose="02010609060101010101" pitchFamily="49" charset="-122"/>
                <a:ea typeface="仿宋" panose="02010609060101010101" pitchFamily="49" charset="-122"/>
              </a:rPr>
              <a:t>战略意义</a:t>
            </a:r>
            <a:r>
              <a:rPr lang="zh-CN" altLang="en-US" sz="2200" dirty="0">
                <a:latin typeface="仿宋" panose="02010609060101010101" pitchFamily="49" charset="-122"/>
                <a:ea typeface="仿宋" panose="02010609060101010101" pitchFamily="49" charset="-122"/>
              </a:rPr>
              <a:t>：</a:t>
            </a:r>
            <a:r>
              <a:rPr lang="zh-CN" altLang="zh-CN" sz="2200" dirty="0">
                <a:latin typeface="仿宋" panose="02010609060101010101" pitchFamily="49" charset="-122"/>
                <a:ea typeface="仿宋" panose="02010609060101010101" pitchFamily="49" charset="-122"/>
              </a:rPr>
              <a:t>提升我国粒子物理学科和基础科学</a:t>
            </a:r>
            <a:r>
              <a:rPr lang="zh-CN" altLang="zh-CN" sz="2200" dirty="0">
                <a:solidFill>
                  <a:srgbClr val="FF0000"/>
                </a:solidFill>
                <a:latin typeface="仿宋" panose="02010609060101010101" pitchFamily="49" charset="-122"/>
                <a:ea typeface="仿宋" panose="02010609060101010101" pitchFamily="49" charset="-122"/>
              </a:rPr>
              <a:t>研究实力</a:t>
            </a:r>
            <a:r>
              <a:rPr lang="zh-CN" altLang="zh-CN" sz="2200" dirty="0">
                <a:latin typeface="仿宋" panose="02010609060101010101" pitchFamily="49" charset="-122"/>
                <a:ea typeface="仿宋" panose="02010609060101010101" pitchFamily="49" charset="-122"/>
              </a:rPr>
              <a:t>、发展和储备</a:t>
            </a:r>
            <a:r>
              <a:rPr lang="zh-CN" altLang="zh-CN" sz="2200" dirty="0">
                <a:solidFill>
                  <a:srgbClr val="FF0000"/>
                </a:solidFill>
                <a:latin typeface="仿宋" panose="02010609060101010101" pitchFamily="49" charset="-122"/>
                <a:ea typeface="仿宋" panose="02010609060101010101" pitchFamily="49" charset="-122"/>
              </a:rPr>
              <a:t>核心高新技术</a:t>
            </a:r>
            <a:r>
              <a:rPr lang="zh-CN" altLang="zh-CN" sz="2200" dirty="0">
                <a:latin typeface="仿宋" panose="02010609060101010101" pitchFamily="49" charset="-122"/>
                <a:ea typeface="仿宋" panose="02010609060101010101" pitchFamily="49" charset="-122"/>
              </a:rPr>
              <a:t>、培养高科技</a:t>
            </a:r>
            <a:r>
              <a:rPr lang="zh-CN" altLang="zh-CN" sz="2200" dirty="0">
                <a:solidFill>
                  <a:srgbClr val="FF0000"/>
                </a:solidFill>
                <a:latin typeface="仿宋" panose="02010609060101010101" pitchFamily="49" charset="-122"/>
                <a:ea typeface="仿宋" panose="02010609060101010101" pitchFamily="49" charset="-122"/>
              </a:rPr>
              <a:t>综合性人才</a:t>
            </a:r>
            <a:r>
              <a:rPr lang="zh-CN" altLang="en-US" sz="2200" dirty="0">
                <a:solidFill>
                  <a:srgbClr val="FF0000"/>
                </a:solidFill>
                <a:latin typeface="仿宋" panose="02010609060101010101" pitchFamily="49" charset="-122"/>
                <a:ea typeface="仿宋" panose="02010609060101010101" pitchFamily="49" charset="-122"/>
              </a:rPr>
              <a:t>。</a:t>
            </a:r>
            <a:endParaRPr lang="en-US" altLang="zh-CN" sz="2200" dirty="0">
              <a:solidFill>
                <a:srgbClr val="FF0000"/>
              </a:solidFill>
              <a:latin typeface="仿宋" panose="02010609060101010101" pitchFamily="49" charset="-122"/>
              <a:ea typeface="仿宋" panose="02010609060101010101" pitchFamily="49" charset="-122"/>
            </a:endParaRPr>
          </a:p>
          <a:p>
            <a:pPr marL="684900" indent="-342900">
              <a:lnSpc>
                <a:spcPct val="150000"/>
              </a:lnSpc>
              <a:buFont typeface="Wingdings" panose="05000000000000000000" pitchFamily="2" charset="2"/>
              <a:buChar char="p"/>
            </a:pPr>
            <a:r>
              <a:rPr lang="zh-CN" altLang="zh-CN" sz="2200" dirty="0">
                <a:latin typeface="仿宋" panose="02010609060101010101" pitchFamily="49" charset="-122"/>
                <a:ea typeface="仿宋" panose="02010609060101010101" pitchFamily="49" charset="-122"/>
              </a:rPr>
              <a:t>成为世界</a:t>
            </a:r>
            <a:r>
              <a:rPr lang="zh-CN" altLang="en-US" sz="2200" dirty="0" smtClean="0">
                <a:latin typeface="仿宋" panose="02010609060101010101" pitchFamily="49" charset="-122"/>
                <a:ea typeface="仿宋" panose="02010609060101010101" pitchFamily="49" charset="-122"/>
              </a:rPr>
              <a:t>高能物理</a:t>
            </a:r>
            <a:r>
              <a:rPr lang="zh-CN" altLang="en-US" sz="2200" dirty="0">
                <a:latin typeface="仿宋" panose="02010609060101010101" pitchFamily="49" charset="-122"/>
                <a:ea typeface="仿宋" panose="02010609060101010101" pitchFamily="49" charset="-122"/>
              </a:rPr>
              <a:t>的</a:t>
            </a:r>
            <a:r>
              <a:rPr lang="zh-CN" altLang="en-US" sz="2200" dirty="0" smtClean="0">
                <a:latin typeface="仿宋" panose="02010609060101010101" pitchFamily="49" charset="-122"/>
                <a:ea typeface="仿宋" panose="02010609060101010101" pitchFamily="49" charset="-122"/>
              </a:rPr>
              <a:t>研究</a:t>
            </a:r>
            <a:r>
              <a:rPr lang="zh-CN" altLang="zh-CN" sz="2200" dirty="0" smtClean="0">
                <a:solidFill>
                  <a:srgbClr val="FF0000"/>
                </a:solidFill>
                <a:latin typeface="仿宋" panose="02010609060101010101" pitchFamily="49" charset="-122"/>
                <a:ea typeface="仿宋" panose="02010609060101010101" pitchFamily="49" charset="-122"/>
              </a:rPr>
              <a:t>中心</a:t>
            </a:r>
            <a:r>
              <a:rPr lang="zh-CN" altLang="zh-CN" sz="2200" dirty="0">
                <a:solidFill>
                  <a:srgbClr val="FF0000"/>
                </a:solidFill>
                <a:latin typeface="仿宋" panose="02010609060101010101" pitchFamily="49" charset="-122"/>
                <a:ea typeface="仿宋" panose="02010609060101010101" pitchFamily="49" charset="-122"/>
              </a:rPr>
              <a:t>之一</a:t>
            </a:r>
            <a:r>
              <a:rPr lang="zh-CN" altLang="en-US" sz="2200" dirty="0">
                <a:latin typeface="仿宋" panose="02010609060101010101" pitchFamily="49" charset="-122"/>
                <a:ea typeface="仿宋" panose="02010609060101010101" pitchFamily="49" charset="-122"/>
              </a:rPr>
              <a:t>，</a:t>
            </a:r>
            <a:r>
              <a:rPr lang="zh-CN" altLang="en-US" sz="2200" dirty="0">
                <a:solidFill>
                  <a:srgbClr val="FF0000"/>
                </a:solidFill>
                <a:latin typeface="仿宋" panose="02010609060101010101" pitchFamily="49" charset="-122"/>
                <a:ea typeface="仿宋" panose="02010609060101010101" pitchFamily="49" charset="-122"/>
              </a:rPr>
              <a:t>吸引</a:t>
            </a:r>
            <a:r>
              <a:rPr lang="zh-CN" altLang="en-US" sz="2200" dirty="0">
                <a:latin typeface="仿宋" panose="02010609060101010101" pitchFamily="49" charset="-122"/>
                <a:ea typeface="仿宋" panose="02010609060101010101" pitchFamily="49" charset="-122"/>
              </a:rPr>
              <a:t>优秀国际</a:t>
            </a:r>
            <a:r>
              <a:rPr lang="zh-CN" altLang="en-US" sz="2200" dirty="0">
                <a:solidFill>
                  <a:srgbClr val="FF0000"/>
                </a:solidFill>
                <a:latin typeface="仿宋" panose="02010609060101010101" pitchFamily="49" charset="-122"/>
                <a:ea typeface="仿宋" panose="02010609060101010101" pitchFamily="49" charset="-122"/>
              </a:rPr>
              <a:t>人才</a:t>
            </a:r>
            <a:r>
              <a:rPr lang="zh-CN" altLang="en-US" sz="2200" dirty="0" smtClean="0">
                <a:solidFill>
                  <a:srgbClr val="FF0000"/>
                </a:solidFill>
                <a:latin typeface="仿宋" panose="02010609060101010101" pitchFamily="49" charset="-122"/>
                <a:ea typeface="仿宋" panose="02010609060101010101" pitchFamily="49" charset="-122"/>
              </a:rPr>
              <a:t>。</a:t>
            </a:r>
            <a:endParaRPr lang="en-US" altLang="zh-CN" sz="2200" dirty="0" smtClean="0">
              <a:solidFill>
                <a:srgbClr val="FF0000"/>
              </a:solidFill>
              <a:latin typeface="仿宋" panose="02010609060101010101" pitchFamily="49" charset="-122"/>
              <a:ea typeface="仿宋" panose="02010609060101010101" pitchFamily="49" charset="-122"/>
            </a:endParaRPr>
          </a:p>
          <a:p>
            <a:pPr marL="684900" indent="-342900">
              <a:lnSpc>
                <a:spcPct val="150000"/>
              </a:lnSpc>
              <a:buFont typeface="Wingdings" panose="05000000000000000000" pitchFamily="2" charset="2"/>
              <a:buChar char="p"/>
            </a:pPr>
            <a:r>
              <a:rPr lang="zh-CN" altLang="en-US" sz="2200" dirty="0" smtClean="0">
                <a:latin typeface="仿宋" panose="02010609060101010101" pitchFamily="49" charset="-122"/>
                <a:ea typeface="仿宋" panose="02010609060101010101" pitchFamily="49" charset="-122"/>
              </a:rPr>
              <a:t>国内高校粒子物理实验研究的重要平台？</a:t>
            </a:r>
            <a:endParaRPr lang="en-US" altLang="zh-CN" sz="2200" dirty="0">
              <a:latin typeface="仿宋" panose="02010609060101010101" pitchFamily="49" charset="-122"/>
              <a:ea typeface="仿宋" panose="02010609060101010101" pitchFamily="49" charset="-122"/>
            </a:endParaRPr>
          </a:p>
        </p:txBody>
      </p:sp>
    </p:spTree>
    <p:extLst>
      <p:ext uri="{BB962C8B-B14F-4D97-AF65-F5344CB8AC3E}">
        <p14:creationId xmlns:p14="http://schemas.microsoft.com/office/powerpoint/2010/main" val="379535193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fld id="{E6D543A8-AC8A-4D84-A710-DDC47B20ABF0}"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61</a:t>
            </a:fld>
            <a:endParaRPr lang="en-US" dirty="0"/>
          </a:p>
        </p:txBody>
      </p:sp>
      <p:sp>
        <p:nvSpPr>
          <p:cNvPr id="7"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4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973300C-797F-D148-A78D-320196FBAF04}" type="slidenum">
              <a:rPr lang="en-US" smtClean="0"/>
              <a:pPr/>
              <a:t>61</a:t>
            </a:fld>
            <a:endParaRPr lang="en-US"/>
          </a:p>
        </p:txBody>
      </p:sp>
      <p:pic>
        <p:nvPicPr>
          <p:cNvPr id="8" name="Picture 5"/>
          <p:cNvPicPr>
            <a:picLocks noChangeAspect="1"/>
          </p:cNvPicPr>
          <p:nvPr/>
        </p:nvPicPr>
        <p:blipFill>
          <a:blip r:embed="rId2"/>
          <a:stretch>
            <a:fillRect/>
          </a:stretch>
        </p:blipFill>
        <p:spPr>
          <a:xfrm>
            <a:off x="-14267" y="35675"/>
            <a:ext cx="4453948" cy="6858000"/>
          </a:xfrm>
          <a:prstGeom prst="rect">
            <a:avLst/>
          </a:prstGeom>
        </p:spPr>
      </p:pic>
      <p:pic>
        <p:nvPicPr>
          <p:cNvPr id="9" name="Picture 8"/>
          <p:cNvPicPr>
            <a:picLocks noChangeAspect="1"/>
          </p:cNvPicPr>
          <p:nvPr/>
        </p:nvPicPr>
        <p:blipFill>
          <a:blip r:embed="rId3"/>
          <a:stretch>
            <a:fillRect/>
          </a:stretch>
        </p:blipFill>
        <p:spPr>
          <a:xfrm>
            <a:off x="4462248" y="0"/>
            <a:ext cx="4656852" cy="6858000"/>
          </a:xfrm>
          <a:prstGeom prst="rect">
            <a:avLst/>
          </a:prstGeom>
        </p:spPr>
      </p:pic>
      <p:cxnSp>
        <p:nvCxnSpPr>
          <p:cNvPr id="10" name="Straight Connector 13"/>
          <p:cNvCxnSpPr/>
          <p:nvPr/>
        </p:nvCxnSpPr>
        <p:spPr>
          <a:xfrm flipV="1">
            <a:off x="4708897" y="3310390"/>
            <a:ext cx="2226024" cy="1426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4"/>
          <p:cNvCxnSpPr/>
          <p:nvPr/>
        </p:nvCxnSpPr>
        <p:spPr>
          <a:xfrm flipV="1">
            <a:off x="4647256" y="2956243"/>
            <a:ext cx="1988008" cy="14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6"/>
          <p:cNvCxnSpPr/>
          <p:nvPr/>
        </p:nvCxnSpPr>
        <p:spPr>
          <a:xfrm flipV="1">
            <a:off x="7037378" y="2628058"/>
            <a:ext cx="2002277" cy="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8"/>
          <p:cNvCxnSpPr/>
          <p:nvPr/>
        </p:nvCxnSpPr>
        <p:spPr>
          <a:xfrm flipV="1">
            <a:off x="4647256" y="5068044"/>
            <a:ext cx="4392399" cy="14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20"/>
          <p:cNvCxnSpPr/>
          <p:nvPr/>
        </p:nvCxnSpPr>
        <p:spPr>
          <a:xfrm flipV="1">
            <a:off x="4647256" y="5410498"/>
            <a:ext cx="689494" cy="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22"/>
          <p:cNvCxnSpPr/>
          <p:nvPr/>
        </p:nvCxnSpPr>
        <p:spPr>
          <a:xfrm flipV="1">
            <a:off x="7926643" y="5396229"/>
            <a:ext cx="898971" cy="14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5"/>
          <p:cNvCxnSpPr/>
          <p:nvPr/>
        </p:nvCxnSpPr>
        <p:spPr>
          <a:xfrm flipV="1">
            <a:off x="6323909" y="4333193"/>
            <a:ext cx="2715746" cy="14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7"/>
          <p:cNvCxnSpPr/>
          <p:nvPr/>
        </p:nvCxnSpPr>
        <p:spPr>
          <a:xfrm flipV="1">
            <a:off x="4685501" y="4682783"/>
            <a:ext cx="3134122" cy="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201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8480" y="83448"/>
            <a:ext cx="7762240" cy="714850"/>
          </a:xfrm>
        </p:spPr>
        <p:txBody>
          <a:bodyPr>
            <a:normAutofit fontScale="90000"/>
          </a:bodyPr>
          <a:lstStyle/>
          <a:p>
            <a:endParaRPr lang="zh-CN" altLang="en-US" dirty="0"/>
          </a:p>
        </p:txBody>
      </p:sp>
      <p:sp>
        <p:nvSpPr>
          <p:cNvPr id="4" name="日期占位符 3"/>
          <p:cNvSpPr>
            <a:spLocks noGrp="1"/>
          </p:cNvSpPr>
          <p:nvPr>
            <p:ph type="dt" sz="half" idx="10"/>
          </p:nvPr>
        </p:nvSpPr>
        <p:spPr/>
        <p:txBody>
          <a:bodyPr/>
          <a:lstStyle/>
          <a:p>
            <a:fld id="{9EA4BAA4-E224-43B8-85AF-145D16FFAB41}"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62</a:t>
            </a:fld>
            <a:endParaRPr lang="en-US" dirty="0"/>
          </a:p>
        </p:txBody>
      </p:sp>
      <p:pic>
        <p:nvPicPr>
          <p:cNvPr id="7" name="Picture 5"/>
          <p:cNvPicPr>
            <a:picLocks noChangeAspect="1"/>
          </p:cNvPicPr>
          <p:nvPr/>
        </p:nvPicPr>
        <p:blipFill>
          <a:blip r:embed="rId2"/>
          <a:stretch>
            <a:fillRect/>
          </a:stretch>
        </p:blipFill>
        <p:spPr>
          <a:xfrm>
            <a:off x="973476" y="894908"/>
            <a:ext cx="7094306" cy="5268221"/>
          </a:xfrm>
          <a:prstGeom prst="rect">
            <a:avLst/>
          </a:prstGeom>
        </p:spPr>
      </p:pic>
      <p:cxnSp>
        <p:nvCxnSpPr>
          <p:cNvPr id="8" name="Straight Connector 6"/>
          <p:cNvCxnSpPr/>
          <p:nvPr/>
        </p:nvCxnSpPr>
        <p:spPr>
          <a:xfrm flipV="1">
            <a:off x="1181528" y="3062017"/>
            <a:ext cx="6678202" cy="14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1297941" y="3472863"/>
            <a:ext cx="1581330" cy="14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0"/>
          <p:cNvCxnSpPr/>
          <p:nvPr/>
        </p:nvCxnSpPr>
        <p:spPr>
          <a:xfrm>
            <a:off x="1297941" y="5731231"/>
            <a:ext cx="5014782" cy="455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0"/>
          <p:cNvCxnSpPr/>
          <p:nvPr/>
        </p:nvCxnSpPr>
        <p:spPr>
          <a:xfrm>
            <a:off x="4731026" y="5023483"/>
            <a:ext cx="316302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0"/>
          <p:cNvCxnSpPr/>
          <p:nvPr/>
        </p:nvCxnSpPr>
        <p:spPr>
          <a:xfrm flipV="1">
            <a:off x="1297941" y="5375079"/>
            <a:ext cx="6596112" cy="4897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04637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CEPC and STCF in China</a:t>
            </a:r>
            <a:endParaRPr lang="zh-CN" altLang="en-US" dirty="0"/>
          </a:p>
        </p:txBody>
      </p:sp>
      <p:sp>
        <p:nvSpPr>
          <p:cNvPr id="4" name="日期占位符 3"/>
          <p:cNvSpPr>
            <a:spLocks noGrp="1"/>
          </p:cNvSpPr>
          <p:nvPr>
            <p:ph type="dt" sz="half" idx="10"/>
          </p:nvPr>
        </p:nvSpPr>
        <p:spPr/>
        <p:txBody>
          <a:bodyPr/>
          <a:lstStyle/>
          <a:p>
            <a:fld id="{76F80299-1D78-4214-A511-776677C5F1BD}"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63</a:t>
            </a:fld>
            <a:endParaRPr lang="en-US" dirty="0"/>
          </a:p>
        </p:txBody>
      </p:sp>
      <p:sp>
        <p:nvSpPr>
          <p:cNvPr id="7" name="灯片编号占位符 3">
            <a:extLst>
              <a:ext uri="{FF2B5EF4-FFF2-40B4-BE49-F238E27FC236}">
                <a16:creationId xmlns:a16="http://schemas.microsoft.com/office/drawing/2014/main" id="{5242EF39-6A29-4B09-AF2B-4D03179330D1}"/>
              </a:ext>
            </a:extLst>
          </p:cNvPr>
          <p:cNvSpPr txBox="1">
            <a:spLocks/>
          </p:cNvSpPr>
          <p:nvPr/>
        </p:nvSpPr>
        <p:spPr>
          <a:xfrm>
            <a:off x="153808" y="6563448"/>
            <a:ext cx="628836" cy="277131"/>
          </a:xfrm>
          <a:prstGeom prst="rect">
            <a:avLst/>
          </a:prstGeom>
        </p:spPr>
        <p:txBody>
          <a:bodyPr vert="horz" lIns="91440" tIns="45720" rIns="91440" bIns="45720" rtlCol="0" anchor="ctr"/>
          <a:lstStyle>
            <a:defPPr>
              <a:defRPr lang="en-US"/>
            </a:defPPr>
            <a:lvl1pPr marL="0" algn="r" defTabSz="457200" rtl="0" eaLnBrk="1" latinLnBrk="0" hangingPunct="1">
              <a:defRPr sz="14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973300C-797F-D148-A78D-320196FBAF04}" type="slidenum">
              <a:rPr lang="en-US" smtClean="0"/>
              <a:pPr/>
              <a:t>63</a:t>
            </a:fld>
            <a:endParaRPr lang="en-US" dirty="0"/>
          </a:p>
        </p:txBody>
      </p:sp>
      <p:pic>
        <p:nvPicPr>
          <p:cNvPr id="8" name="图片 7">
            <a:extLst>
              <a:ext uri="{FF2B5EF4-FFF2-40B4-BE49-F238E27FC236}">
                <a16:creationId xmlns:a16="http://schemas.microsoft.com/office/drawing/2014/main" id="{07D07F7E-E7F2-48EF-92F9-014E850A1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08" y="1878217"/>
            <a:ext cx="5462424" cy="4452330"/>
          </a:xfrm>
          <a:prstGeom prst="rect">
            <a:avLst/>
          </a:prstGeom>
        </p:spPr>
      </p:pic>
      <p:sp>
        <p:nvSpPr>
          <p:cNvPr id="9" name="矩形 8">
            <a:extLst>
              <a:ext uri="{FF2B5EF4-FFF2-40B4-BE49-F238E27FC236}">
                <a16:creationId xmlns:a16="http://schemas.microsoft.com/office/drawing/2014/main" id="{B454034E-1E51-43C3-9551-9C9B74820C93}"/>
              </a:ext>
            </a:extLst>
          </p:cNvPr>
          <p:cNvSpPr/>
          <p:nvPr/>
        </p:nvSpPr>
        <p:spPr>
          <a:xfrm>
            <a:off x="586868" y="713266"/>
            <a:ext cx="8224668" cy="1107996"/>
          </a:xfrm>
          <a:prstGeom prst="rect">
            <a:avLst/>
          </a:prstGeom>
        </p:spPr>
        <p:txBody>
          <a:bodyPr wrap="square">
            <a:spAutoFit/>
          </a:bodyPr>
          <a:lstStyle/>
          <a:p>
            <a:r>
              <a:rPr lang="en-US" altLang="zh-CN" sz="2400" b="1" dirty="0">
                <a:solidFill>
                  <a:srgbClr val="0036FA"/>
                </a:solidFill>
              </a:rPr>
              <a:t>Consensus in HEP community (about on accelerator </a:t>
            </a:r>
          </a:p>
          <a:p>
            <a:r>
              <a:rPr lang="en-US" altLang="zh-CN" sz="2400" b="1" dirty="0">
                <a:solidFill>
                  <a:srgbClr val="0036FA"/>
                </a:solidFill>
              </a:rPr>
              <a:t>based particle physics project) </a:t>
            </a:r>
          </a:p>
          <a:p>
            <a:r>
              <a:rPr lang="en-US" altLang="zh-CN" b="1" dirty="0"/>
              <a:t>http://www.ihep.cas.cn/xh/gnwlxh/zxdt/201609/t20160912_4661283.html</a:t>
            </a:r>
            <a:endParaRPr lang="zh-CN" altLang="en-US" b="1" dirty="0"/>
          </a:p>
        </p:txBody>
      </p:sp>
      <p:sp>
        <p:nvSpPr>
          <p:cNvPr id="10" name="矩形 9">
            <a:extLst>
              <a:ext uri="{FF2B5EF4-FFF2-40B4-BE49-F238E27FC236}">
                <a16:creationId xmlns:a16="http://schemas.microsoft.com/office/drawing/2014/main" id="{0B03E5CC-9B1D-44D4-9C7B-E4BCDACF8A23}"/>
              </a:ext>
            </a:extLst>
          </p:cNvPr>
          <p:cNvSpPr/>
          <p:nvPr/>
        </p:nvSpPr>
        <p:spPr>
          <a:xfrm>
            <a:off x="5940419" y="3324557"/>
            <a:ext cx="3069095" cy="1477328"/>
          </a:xfrm>
          <a:prstGeom prst="rect">
            <a:avLst/>
          </a:prstGeom>
          <a:ln w="12700">
            <a:solidFill>
              <a:srgbClr val="FF0000"/>
            </a:solidFill>
          </a:ln>
        </p:spPr>
        <p:txBody>
          <a:bodyPr wrap="square">
            <a:spAutoFit/>
          </a:bodyPr>
          <a:lstStyle/>
          <a:p>
            <a:r>
              <a:rPr lang="zh-CN" altLang="en-US" b="1" dirty="0">
                <a:solidFill>
                  <a:schemeClr val="accent1"/>
                </a:solidFill>
              </a:rPr>
              <a:t>There are </a:t>
            </a:r>
            <a:r>
              <a:rPr lang="en-US" altLang="zh-CN" b="1" dirty="0">
                <a:solidFill>
                  <a:srgbClr val="0036FA"/>
                </a:solidFill>
                <a:cs typeface="Times New Roman" panose="02020603050405020304" pitchFamily="18" charset="0"/>
              </a:rPr>
              <a:t>viable options </a:t>
            </a:r>
            <a:r>
              <a:rPr lang="zh-CN" altLang="en-US" b="1" dirty="0"/>
              <a:t>for China’s next big project in High Energy Physics :</a:t>
            </a:r>
            <a:r>
              <a:rPr lang="zh-CN" altLang="en-US" b="1" dirty="0">
                <a:solidFill>
                  <a:schemeClr val="accent1"/>
                </a:solidFill>
              </a:rPr>
              <a:t>CEPC</a:t>
            </a:r>
            <a:r>
              <a:rPr lang="zh-CN" altLang="en-US" b="1" dirty="0"/>
              <a:t> </a:t>
            </a:r>
            <a:r>
              <a:rPr lang="en-US" altLang="zh-CN" b="1" dirty="0"/>
              <a:t>(</a:t>
            </a:r>
            <a:r>
              <a:rPr lang="zh-CN" altLang="en-US" b="1" dirty="0"/>
              <a:t>includes a Higgs factory and a Z factory</a:t>
            </a:r>
            <a:r>
              <a:rPr lang="en-US" altLang="zh-CN" b="1" dirty="0"/>
              <a:t>) and </a:t>
            </a:r>
            <a:r>
              <a:rPr lang="zh-CN" altLang="en-US" b="1" dirty="0">
                <a:solidFill>
                  <a:schemeClr val="accent1"/>
                </a:solidFill>
              </a:rPr>
              <a:t>HIEPA</a:t>
            </a:r>
            <a:r>
              <a:rPr lang="en-US" altLang="zh-CN" b="1" dirty="0"/>
              <a:t>.</a:t>
            </a:r>
            <a:endParaRPr lang="zh-CN" altLang="en-US" b="1" dirty="0"/>
          </a:p>
        </p:txBody>
      </p:sp>
      <p:sp>
        <p:nvSpPr>
          <p:cNvPr id="11" name="矩形 10">
            <a:extLst>
              <a:ext uri="{FF2B5EF4-FFF2-40B4-BE49-F238E27FC236}">
                <a16:creationId xmlns:a16="http://schemas.microsoft.com/office/drawing/2014/main" id="{418A209D-0F75-4AEB-AE08-3F1E894D8AA6}"/>
              </a:ext>
            </a:extLst>
          </p:cNvPr>
          <p:cNvSpPr/>
          <p:nvPr/>
        </p:nvSpPr>
        <p:spPr>
          <a:xfrm>
            <a:off x="5940419" y="5242206"/>
            <a:ext cx="2945909" cy="1200329"/>
          </a:xfrm>
          <a:prstGeom prst="rect">
            <a:avLst/>
          </a:prstGeom>
          <a:ln w="12700">
            <a:solidFill>
              <a:srgbClr val="FF0000"/>
            </a:solidFill>
          </a:ln>
        </p:spPr>
        <p:txBody>
          <a:bodyPr wrap="square">
            <a:spAutoFit/>
          </a:bodyPr>
          <a:lstStyle/>
          <a:p>
            <a:r>
              <a:rPr lang="en-US" altLang="zh-CN" b="1" dirty="0">
                <a:solidFill>
                  <a:schemeClr val="accent1"/>
                </a:solidFill>
              </a:rPr>
              <a:t>the CEPC project is the top choice </a:t>
            </a:r>
            <a:r>
              <a:rPr lang="en-US" altLang="zh-CN" b="1" dirty="0"/>
              <a:t>for future development in High-energy Accelerator Physics in China. </a:t>
            </a:r>
            <a:endParaRPr lang="zh-CN" altLang="en-US" b="1" dirty="0"/>
          </a:p>
        </p:txBody>
      </p:sp>
      <p:cxnSp>
        <p:nvCxnSpPr>
          <p:cNvPr id="12" name="直接连接符 11">
            <a:extLst>
              <a:ext uri="{FF2B5EF4-FFF2-40B4-BE49-F238E27FC236}">
                <a16:creationId xmlns:a16="http://schemas.microsoft.com/office/drawing/2014/main" id="{0C15A86E-3927-4B74-B77D-4D0BD3A51FD9}"/>
              </a:ext>
            </a:extLst>
          </p:cNvPr>
          <p:cNvCxnSpPr/>
          <p:nvPr/>
        </p:nvCxnSpPr>
        <p:spPr bwMode="auto">
          <a:xfrm>
            <a:off x="935142" y="5128159"/>
            <a:ext cx="4448779" cy="0"/>
          </a:xfrm>
          <a:prstGeom prst="line">
            <a:avLst/>
          </a:prstGeom>
          <a:noFill/>
          <a:ln w="12700" cap="flat" cmpd="sng" algn="ctr">
            <a:solidFill>
              <a:srgbClr val="FF0000"/>
            </a:solidFill>
            <a:prstDash val="solid"/>
            <a:round/>
            <a:headEnd type="none" w="med" len="med"/>
            <a:tailEnd type="none" w="med" len="med"/>
          </a:ln>
          <a:effectLst/>
        </p:spPr>
      </p:cxnSp>
      <p:cxnSp>
        <p:nvCxnSpPr>
          <p:cNvPr id="13" name="直接连接符 12">
            <a:extLst>
              <a:ext uri="{FF2B5EF4-FFF2-40B4-BE49-F238E27FC236}">
                <a16:creationId xmlns:a16="http://schemas.microsoft.com/office/drawing/2014/main" id="{BDDD67A1-032C-4DCD-8FCF-9A2D67B22868}"/>
              </a:ext>
            </a:extLst>
          </p:cNvPr>
          <p:cNvCxnSpPr>
            <a:cxnSpLocks/>
          </p:cNvCxnSpPr>
          <p:nvPr/>
        </p:nvCxnSpPr>
        <p:spPr bwMode="auto">
          <a:xfrm>
            <a:off x="736112" y="5362444"/>
            <a:ext cx="4654089" cy="0"/>
          </a:xfrm>
          <a:prstGeom prst="line">
            <a:avLst/>
          </a:prstGeom>
          <a:noFill/>
          <a:ln w="12700" cap="flat" cmpd="sng" algn="ctr">
            <a:solidFill>
              <a:srgbClr val="FF0000"/>
            </a:solidFill>
            <a:prstDash val="solid"/>
            <a:round/>
            <a:headEnd type="none" w="med" len="med"/>
            <a:tailEnd type="none" w="med" len="med"/>
          </a:ln>
          <a:effectLst/>
        </p:spPr>
      </p:cxnSp>
      <p:cxnSp>
        <p:nvCxnSpPr>
          <p:cNvPr id="14" name="直接连接符 13">
            <a:extLst>
              <a:ext uri="{FF2B5EF4-FFF2-40B4-BE49-F238E27FC236}">
                <a16:creationId xmlns:a16="http://schemas.microsoft.com/office/drawing/2014/main" id="{BB5D5B27-7AA8-473A-913E-D9A3E46E4829}"/>
              </a:ext>
            </a:extLst>
          </p:cNvPr>
          <p:cNvCxnSpPr>
            <a:cxnSpLocks/>
          </p:cNvCxnSpPr>
          <p:nvPr/>
        </p:nvCxnSpPr>
        <p:spPr bwMode="auto">
          <a:xfrm>
            <a:off x="736112" y="5591044"/>
            <a:ext cx="3408149" cy="0"/>
          </a:xfrm>
          <a:prstGeom prst="line">
            <a:avLst/>
          </a:prstGeom>
          <a:noFill/>
          <a:ln w="12700" cap="flat" cmpd="sng" algn="ctr">
            <a:solidFill>
              <a:srgbClr val="FF0000"/>
            </a:solidFill>
            <a:prstDash val="solid"/>
            <a:round/>
            <a:headEnd type="none" w="med" len="med"/>
            <a:tailEnd type="none" w="med" len="med"/>
          </a:ln>
          <a:effectLst/>
        </p:spPr>
      </p:cxnSp>
      <p:cxnSp>
        <p:nvCxnSpPr>
          <p:cNvPr id="15" name="直接连接符 14">
            <a:extLst>
              <a:ext uri="{FF2B5EF4-FFF2-40B4-BE49-F238E27FC236}">
                <a16:creationId xmlns:a16="http://schemas.microsoft.com/office/drawing/2014/main" id="{33D7D330-A71C-49DF-B9BA-6FEC4D817672}"/>
              </a:ext>
            </a:extLst>
          </p:cNvPr>
          <p:cNvCxnSpPr>
            <a:cxnSpLocks/>
          </p:cNvCxnSpPr>
          <p:nvPr/>
        </p:nvCxnSpPr>
        <p:spPr bwMode="auto">
          <a:xfrm>
            <a:off x="4243208" y="5832344"/>
            <a:ext cx="997025" cy="0"/>
          </a:xfrm>
          <a:prstGeom prst="line">
            <a:avLst/>
          </a:prstGeom>
          <a:noFill/>
          <a:ln w="12700" cap="flat" cmpd="sng" algn="ctr">
            <a:solidFill>
              <a:srgbClr val="FF0000"/>
            </a:solidFill>
            <a:prstDash val="solid"/>
            <a:round/>
            <a:headEnd type="none" w="med" len="med"/>
            <a:tailEnd type="none" w="med" len="med"/>
          </a:ln>
          <a:effectLst/>
        </p:spPr>
      </p:cxnSp>
      <p:cxnSp>
        <p:nvCxnSpPr>
          <p:cNvPr id="16" name="直接连接符 15">
            <a:extLst>
              <a:ext uri="{FF2B5EF4-FFF2-40B4-BE49-F238E27FC236}">
                <a16:creationId xmlns:a16="http://schemas.microsoft.com/office/drawing/2014/main" id="{F1438E77-8AA0-4793-AF51-644E22F0837A}"/>
              </a:ext>
            </a:extLst>
          </p:cNvPr>
          <p:cNvCxnSpPr>
            <a:cxnSpLocks/>
          </p:cNvCxnSpPr>
          <p:nvPr/>
        </p:nvCxnSpPr>
        <p:spPr bwMode="auto">
          <a:xfrm>
            <a:off x="736112" y="6086344"/>
            <a:ext cx="1862262" cy="0"/>
          </a:xfrm>
          <a:prstGeom prst="line">
            <a:avLst/>
          </a:prstGeom>
          <a:noFill/>
          <a:ln w="12700" cap="flat" cmpd="sng" algn="ctr">
            <a:solidFill>
              <a:srgbClr val="FF0000"/>
            </a:solidFill>
            <a:prstDash val="solid"/>
            <a:round/>
            <a:headEnd type="none" w="med" len="med"/>
            <a:tailEnd type="none" w="med" len="med"/>
          </a:ln>
          <a:effectLst/>
        </p:spPr>
      </p:cxnSp>
      <p:cxnSp>
        <p:nvCxnSpPr>
          <p:cNvPr id="17" name="直接箭头连接符 16">
            <a:extLst>
              <a:ext uri="{FF2B5EF4-FFF2-40B4-BE49-F238E27FC236}">
                <a16:creationId xmlns:a16="http://schemas.microsoft.com/office/drawing/2014/main" id="{80B9D9AD-5BCA-4340-9F3F-8B742BB6714B}"/>
              </a:ext>
            </a:extLst>
          </p:cNvPr>
          <p:cNvCxnSpPr>
            <a:cxnSpLocks/>
            <a:stCxn id="10" idx="1"/>
          </p:cNvCxnSpPr>
          <p:nvPr/>
        </p:nvCxnSpPr>
        <p:spPr bwMode="auto">
          <a:xfrm flipH="1">
            <a:off x="4852809" y="4063221"/>
            <a:ext cx="1087610" cy="951315"/>
          </a:xfrm>
          <a:prstGeom prst="straightConnector1">
            <a:avLst/>
          </a:prstGeom>
          <a:ln w="381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8" name="直接箭头连接符 17">
            <a:extLst>
              <a:ext uri="{FF2B5EF4-FFF2-40B4-BE49-F238E27FC236}">
                <a16:creationId xmlns:a16="http://schemas.microsoft.com/office/drawing/2014/main" id="{24F9B4D6-FC99-4391-8892-B0E1A52350FC}"/>
              </a:ext>
            </a:extLst>
          </p:cNvPr>
          <p:cNvCxnSpPr>
            <a:cxnSpLocks/>
          </p:cNvCxnSpPr>
          <p:nvPr/>
        </p:nvCxnSpPr>
        <p:spPr bwMode="auto">
          <a:xfrm flipH="1" flipV="1">
            <a:off x="4954411" y="5838858"/>
            <a:ext cx="866590" cy="142012"/>
          </a:xfrm>
          <a:prstGeom prst="straightConnector1">
            <a:avLst/>
          </a:prstGeom>
          <a:ln w="381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19" name="矩形 18">
            <a:extLst>
              <a:ext uri="{FF2B5EF4-FFF2-40B4-BE49-F238E27FC236}">
                <a16:creationId xmlns:a16="http://schemas.microsoft.com/office/drawing/2014/main" id="{4324CC1D-2A3D-4F4C-A02C-AE00CCA24831}"/>
              </a:ext>
            </a:extLst>
          </p:cNvPr>
          <p:cNvSpPr/>
          <p:nvPr/>
        </p:nvSpPr>
        <p:spPr>
          <a:xfrm>
            <a:off x="5821001" y="2021241"/>
            <a:ext cx="3069095" cy="923330"/>
          </a:xfrm>
          <a:prstGeom prst="rect">
            <a:avLst/>
          </a:prstGeom>
          <a:ln w="12700">
            <a:solidFill>
              <a:srgbClr val="FF0000"/>
            </a:solidFill>
          </a:ln>
        </p:spPr>
        <p:txBody>
          <a:bodyPr wrap="square">
            <a:spAutoFit/>
          </a:bodyPr>
          <a:lstStyle/>
          <a:p>
            <a:r>
              <a:rPr lang="en-US" altLang="zh-CN" b="1" dirty="0">
                <a:solidFill>
                  <a:srgbClr val="FF0000"/>
                </a:solidFill>
              </a:rPr>
              <a:t>Chinese</a:t>
            </a:r>
            <a:r>
              <a:rPr lang="zh-CN" altLang="en-US" b="1" dirty="0">
                <a:solidFill>
                  <a:srgbClr val="FF0000"/>
                </a:solidFill>
              </a:rPr>
              <a:t> </a:t>
            </a:r>
            <a:r>
              <a:rPr lang="en-US" altLang="zh-CN" b="1" dirty="0">
                <a:solidFill>
                  <a:srgbClr val="FF0000"/>
                </a:solidFill>
              </a:rPr>
              <a:t>Physics</a:t>
            </a:r>
            <a:r>
              <a:rPr lang="zh-CN" altLang="en-US" b="1" dirty="0">
                <a:solidFill>
                  <a:srgbClr val="FF0000"/>
                </a:solidFill>
              </a:rPr>
              <a:t> </a:t>
            </a:r>
            <a:r>
              <a:rPr lang="en-US" altLang="zh-CN" b="1" dirty="0">
                <a:solidFill>
                  <a:srgbClr val="FF0000"/>
                </a:solidFill>
              </a:rPr>
              <a:t>Society,</a:t>
            </a:r>
            <a:r>
              <a:rPr lang="zh-CN" altLang="en-US" b="1" dirty="0">
                <a:solidFill>
                  <a:srgbClr val="FF0000"/>
                </a:solidFill>
              </a:rPr>
              <a:t> </a:t>
            </a:r>
            <a:r>
              <a:rPr lang="en-US" altLang="zh-CN" b="1" dirty="0">
                <a:solidFill>
                  <a:srgbClr val="FF0000"/>
                </a:solidFill>
              </a:rPr>
              <a:t>Division</a:t>
            </a:r>
            <a:r>
              <a:rPr lang="zh-CN" altLang="en-US" b="1" dirty="0">
                <a:solidFill>
                  <a:srgbClr val="FF0000"/>
                </a:solidFill>
              </a:rPr>
              <a:t> </a:t>
            </a:r>
            <a:r>
              <a:rPr lang="en-US" altLang="zh-CN" b="1" dirty="0">
                <a:solidFill>
                  <a:srgbClr val="FF0000"/>
                </a:solidFill>
              </a:rPr>
              <a:t>of High Energy Physics</a:t>
            </a:r>
            <a:endParaRPr lang="zh-CN" altLang="en-US" b="1" dirty="0">
              <a:solidFill>
                <a:srgbClr val="FF0000"/>
              </a:solidFill>
            </a:endParaRPr>
          </a:p>
        </p:txBody>
      </p:sp>
      <p:cxnSp>
        <p:nvCxnSpPr>
          <p:cNvPr id="20" name="直接箭头连接符 19">
            <a:extLst>
              <a:ext uri="{FF2B5EF4-FFF2-40B4-BE49-F238E27FC236}">
                <a16:creationId xmlns:a16="http://schemas.microsoft.com/office/drawing/2014/main" id="{FD23902D-BD4A-49CE-8245-9809A5F7186E}"/>
              </a:ext>
            </a:extLst>
          </p:cNvPr>
          <p:cNvCxnSpPr>
            <a:cxnSpLocks/>
          </p:cNvCxnSpPr>
          <p:nvPr/>
        </p:nvCxnSpPr>
        <p:spPr bwMode="auto">
          <a:xfrm flipH="1">
            <a:off x="4591251" y="2468829"/>
            <a:ext cx="1229751" cy="475742"/>
          </a:xfrm>
          <a:prstGeom prst="straightConnector1">
            <a:avLst/>
          </a:prstGeom>
          <a:ln w="381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3056513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CEPC and STCF in China</a:t>
            </a:r>
            <a:endParaRPr lang="zh-CN" altLang="en-US" dirty="0"/>
          </a:p>
        </p:txBody>
      </p:sp>
      <p:sp>
        <p:nvSpPr>
          <p:cNvPr id="4" name="日期占位符 3"/>
          <p:cNvSpPr>
            <a:spLocks noGrp="1"/>
          </p:cNvSpPr>
          <p:nvPr>
            <p:ph type="dt" sz="half" idx="10"/>
          </p:nvPr>
        </p:nvSpPr>
        <p:spPr/>
        <p:txBody>
          <a:bodyPr/>
          <a:lstStyle/>
          <a:p>
            <a:fld id="{C938F979-1EFB-4529-A9E0-06A71A05CEC1}"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64</a:t>
            </a:fld>
            <a:endParaRPr lang="en-US" dirty="0"/>
          </a:p>
        </p:txBody>
      </p:sp>
      <p:sp>
        <p:nvSpPr>
          <p:cNvPr id="7" name="内容占位符 2">
            <a:extLst>
              <a:ext uri="{FF2B5EF4-FFF2-40B4-BE49-F238E27FC236}">
                <a16:creationId xmlns:a16="http://schemas.microsoft.com/office/drawing/2014/main" id="{DF8B8426-9E04-4D45-9322-1E38EFF9BD2B}"/>
              </a:ext>
            </a:extLst>
          </p:cNvPr>
          <p:cNvSpPr>
            <a:spLocks noGrp="1"/>
          </p:cNvSpPr>
          <p:nvPr>
            <p:ph idx="1"/>
          </p:nvPr>
        </p:nvSpPr>
        <p:spPr>
          <a:xfrm>
            <a:off x="334478" y="970069"/>
            <a:ext cx="8475044" cy="5181600"/>
          </a:xfrm>
        </p:spPr>
        <p:txBody>
          <a:bodyPr>
            <a:normAutofit/>
          </a:bodyPr>
          <a:lstStyle/>
          <a:p>
            <a:pPr>
              <a:lnSpc>
                <a:spcPct val="150000"/>
              </a:lnSpc>
            </a:pPr>
            <a:r>
              <a:rPr lang="en-US" altLang="zh-CN" sz="2400" dirty="0">
                <a:solidFill>
                  <a:srgbClr val="392BF5"/>
                </a:solidFill>
                <a:latin typeface="+mj-lt"/>
              </a:rPr>
              <a:t>Physics</a:t>
            </a:r>
            <a:r>
              <a:rPr lang="zh-CN" altLang="en-US" sz="2400" dirty="0">
                <a:solidFill>
                  <a:srgbClr val="392BF5"/>
                </a:solidFill>
                <a:latin typeface="+mj-lt"/>
              </a:rPr>
              <a:t>：</a:t>
            </a:r>
            <a:r>
              <a:rPr lang="en-US" altLang="zh-CN" sz="2400" dirty="0">
                <a:latin typeface="+mj-lt"/>
              </a:rPr>
              <a:t>very different CMS energy (240 GeV vs 2 -7 GeV) </a:t>
            </a:r>
            <a:endParaRPr lang="zh-CN" altLang="en-US" sz="2400" dirty="0">
              <a:latin typeface="+mj-lt"/>
            </a:endParaRPr>
          </a:p>
          <a:p>
            <a:pPr>
              <a:lnSpc>
                <a:spcPct val="150000"/>
              </a:lnSpc>
            </a:pPr>
            <a:r>
              <a:rPr lang="en-US" altLang="zh-CN" sz="2400" dirty="0">
                <a:solidFill>
                  <a:srgbClr val="392BF5"/>
                </a:solidFill>
                <a:latin typeface="+mj-lt"/>
              </a:rPr>
              <a:t>Budget: </a:t>
            </a:r>
            <a:r>
              <a:rPr lang="en-US" altLang="zh-CN" sz="2400" dirty="0">
                <a:latin typeface="+mj-lt"/>
              </a:rPr>
              <a:t>different order of magnitude (35 B RMB vs 4 B RMB)</a:t>
            </a:r>
            <a:endParaRPr lang="zh-CN" altLang="en-US" sz="2400" dirty="0">
              <a:latin typeface="+mj-lt"/>
            </a:endParaRPr>
          </a:p>
          <a:p>
            <a:pPr>
              <a:lnSpc>
                <a:spcPct val="150000"/>
              </a:lnSpc>
            </a:pPr>
            <a:r>
              <a:rPr lang="en-US" altLang="zh-CN" sz="2400" dirty="0">
                <a:solidFill>
                  <a:srgbClr val="392BF5"/>
                </a:solidFill>
                <a:latin typeface="+mj-lt"/>
              </a:rPr>
              <a:t>Civil Construction</a:t>
            </a:r>
            <a:r>
              <a:rPr lang="zh-CN" altLang="en-US" sz="2400" dirty="0">
                <a:solidFill>
                  <a:srgbClr val="392BF5"/>
                </a:solidFill>
                <a:latin typeface="+mj-lt"/>
              </a:rPr>
              <a:t>：</a:t>
            </a:r>
            <a:r>
              <a:rPr lang="en-US" altLang="zh-CN" sz="2400" dirty="0">
                <a:latin typeface="+mj-lt"/>
              </a:rPr>
              <a:t>50 – 100</a:t>
            </a:r>
            <a:r>
              <a:rPr lang="zh-CN" altLang="en-US" sz="2400" dirty="0">
                <a:latin typeface="+mj-lt"/>
              </a:rPr>
              <a:t> </a:t>
            </a:r>
            <a:r>
              <a:rPr lang="en-US" altLang="zh-CN" sz="2400" dirty="0">
                <a:latin typeface="+mj-lt"/>
              </a:rPr>
              <a:t>Km</a:t>
            </a:r>
            <a:r>
              <a:rPr lang="zh-CN" altLang="en-US" sz="2400" dirty="0">
                <a:latin typeface="+mj-lt"/>
              </a:rPr>
              <a:t> </a:t>
            </a:r>
            <a:r>
              <a:rPr lang="en-US" altLang="zh-CN" sz="2400" dirty="0">
                <a:latin typeface="+mj-lt"/>
              </a:rPr>
              <a:t>vs 0.6 -1 Km</a:t>
            </a:r>
            <a:r>
              <a:rPr lang="zh-CN" altLang="en-US" sz="2400" dirty="0">
                <a:latin typeface="+mj-lt"/>
              </a:rPr>
              <a:t> </a:t>
            </a:r>
            <a:r>
              <a:rPr lang="en-US" altLang="zh-CN" sz="2400" dirty="0">
                <a:latin typeface="+mj-lt"/>
              </a:rPr>
              <a:t>in</a:t>
            </a:r>
            <a:r>
              <a:rPr lang="zh-CN" altLang="en-US" sz="2400" dirty="0">
                <a:latin typeface="+mj-lt"/>
              </a:rPr>
              <a:t> </a:t>
            </a:r>
            <a:r>
              <a:rPr lang="en-US" altLang="zh-CN" sz="2400" dirty="0">
                <a:latin typeface="+mj-lt"/>
              </a:rPr>
              <a:t>circumference</a:t>
            </a:r>
            <a:endParaRPr lang="zh-CN" altLang="en-US" sz="2400" dirty="0">
              <a:latin typeface="+mj-lt"/>
            </a:endParaRPr>
          </a:p>
          <a:p>
            <a:pPr>
              <a:lnSpc>
                <a:spcPct val="150000"/>
              </a:lnSpc>
            </a:pPr>
            <a:r>
              <a:rPr lang="en-US" altLang="zh-CN" sz="2400" dirty="0">
                <a:solidFill>
                  <a:srgbClr val="392BF5"/>
                </a:solidFill>
                <a:latin typeface="+mj-lt"/>
              </a:rPr>
              <a:t>Detector/Electronics</a:t>
            </a:r>
            <a:r>
              <a:rPr lang="zh-CN" altLang="en-US" sz="2400" dirty="0">
                <a:solidFill>
                  <a:srgbClr val="392BF5"/>
                </a:solidFill>
                <a:latin typeface="+mj-lt"/>
              </a:rPr>
              <a:t>：</a:t>
            </a:r>
            <a:r>
              <a:rPr lang="en-US" altLang="zh-CN" sz="2400" dirty="0">
                <a:latin typeface="+mj-lt"/>
              </a:rPr>
              <a:t>Many common detector/electronics R&amp;D efforts can be shared.</a:t>
            </a:r>
          </a:p>
          <a:p>
            <a:pPr>
              <a:lnSpc>
                <a:spcPct val="150000"/>
              </a:lnSpc>
            </a:pPr>
            <a:r>
              <a:rPr lang="en-US" altLang="zh-CN" sz="2400" dirty="0">
                <a:solidFill>
                  <a:srgbClr val="392BF5"/>
                </a:solidFill>
                <a:latin typeface="+mj-lt"/>
              </a:rPr>
              <a:t>Accelerator: </a:t>
            </a:r>
            <a:r>
              <a:rPr lang="en-US" altLang="zh-CN" sz="2400" dirty="0">
                <a:latin typeface="+mj-lt"/>
              </a:rPr>
              <a:t>Need a lot more experts; Share R&amp;D efforts on high luminosity </a:t>
            </a:r>
            <a:r>
              <a:rPr lang="en-US" altLang="zh-CN" sz="2400" dirty="0" err="1">
                <a:latin typeface="+mj-lt"/>
              </a:rPr>
              <a:t>e+e</a:t>
            </a:r>
            <a:r>
              <a:rPr lang="en-US" altLang="zh-CN" sz="2400" dirty="0">
                <a:latin typeface="+mj-lt"/>
              </a:rPr>
              <a:t>- collision technologies</a:t>
            </a:r>
            <a:endParaRPr lang="zh-CN" altLang="en-US" sz="2400" dirty="0">
              <a:latin typeface="+mj-lt"/>
            </a:endParaRPr>
          </a:p>
        </p:txBody>
      </p:sp>
    </p:spTree>
    <p:extLst>
      <p:ext uri="{BB962C8B-B14F-4D97-AF65-F5344CB8AC3E}">
        <p14:creationId xmlns:p14="http://schemas.microsoft.com/office/powerpoint/2010/main" val="17151961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Pre-Conceptual Design Report</a:t>
            </a:r>
            <a:endParaRPr lang="zh-CN" altLang="en-US" dirty="0"/>
          </a:p>
        </p:txBody>
      </p:sp>
      <p:sp>
        <p:nvSpPr>
          <p:cNvPr id="4" name="日期占位符 3"/>
          <p:cNvSpPr>
            <a:spLocks noGrp="1"/>
          </p:cNvSpPr>
          <p:nvPr>
            <p:ph type="dt" sz="half" idx="10"/>
          </p:nvPr>
        </p:nvSpPr>
        <p:spPr/>
        <p:txBody>
          <a:bodyPr/>
          <a:lstStyle/>
          <a:p>
            <a:fld id="{44824CCB-ED00-4F51-8D12-17754D0BEBE9}"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65</a:t>
            </a:fld>
            <a:endParaRPr lang="en-US" dirty="0"/>
          </a:p>
        </p:txBody>
      </p:sp>
      <p:pic>
        <p:nvPicPr>
          <p:cNvPr id="7" name="图片 6"/>
          <p:cNvPicPr>
            <a:picLocks noChangeAspect="1"/>
          </p:cNvPicPr>
          <p:nvPr/>
        </p:nvPicPr>
        <p:blipFill>
          <a:blip r:embed="rId2"/>
          <a:stretch>
            <a:fillRect/>
          </a:stretch>
        </p:blipFill>
        <p:spPr>
          <a:xfrm>
            <a:off x="344556" y="844827"/>
            <a:ext cx="3939209" cy="5396948"/>
          </a:xfrm>
          <a:prstGeom prst="rect">
            <a:avLst/>
          </a:prstGeom>
        </p:spPr>
      </p:pic>
      <p:pic>
        <p:nvPicPr>
          <p:cNvPr id="8" name="图片 7"/>
          <p:cNvPicPr>
            <a:picLocks noChangeAspect="1"/>
          </p:cNvPicPr>
          <p:nvPr/>
        </p:nvPicPr>
        <p:blipFill>
          <a:blip r:embed="rId3"/>
          <a:stretch>
            <a:fillRect/>
          </a:stretch>
        </p:blipFill>
        <p:spPr>
          <a:xfrm>
            <a:off x="5009875" y="844827"/>
            <a:ext cx="3865560" cy="5396948"/>
          </a:xfrm>
          <a:prstGeom prst="rect">
            <a:avLst/>
          </a:prstGeom>
        </p:spPr>
      </p:pic>
    </p:spTree>
    <p:extLst>
      <p:ext uri="{BB962C8B-B14F-4D97-AF65-F5344CB8AC3E}">
        <p14:creationId xmlns:p14="http://schemas.microsoft.com/office/powerpoint/2010/main" val="39154495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Pre-Conceptual D</a:t>
            </a:r>
            <a:r>
              <a:rPr lang="en-US" altLang="zh-CN" dirty="0" smtClean="0"/>
              <a:t>esign </a:t>
            </a:r>
            <a:r>
              <a:rPr lang="en-US" altLang="zh-CN" dirty="0"/>
              <a:t>R</a:t>
            </a:r>
            <a:r>
              <a:rPr lang="en-US" altLang="zh-CN" dirty="0" smtClean="0"/>
              <a:t>eport</a:t>
            </a:r>
            <a:endParaRPr lang="zh-CN" altLang="en-US" dirty="0"/>
          </a:p>
        </p:txBody>
      </p:sp>
      <p:sp>
        <p:nvSpPr>
          <p:cNvPr id="4" name="日期占位符 3"/>
          <p:cNvSpPr>
            <a:spLocks noGrp="1"/>
          </p:cNvSpPr>
          <p:nvPr>
            <p:ph type="dt" sz="half" idx="10"/>
          </p:nvPr>
        </p:nvSpPr>
        <p:spPr/>
        <p:txBody>
          <a:bodyPr/>
          <a:lstStyle/>
          <a:p>
            <a:fld id="{DCAC6E35-96B0-4C94-B64E-5706D8237FF8}"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66</a:t>
            </a:fld>
            <a:endParaRPr lang="en-US" dirty="0"/>
          </a:p>
        </p:txBody>
      </p:sp>
      <p:pic>
        <p:nvPicPr>
          <p:cNvPr id="7" name="内容占位符 3"/>
          <p:cNvPicPr>
            <a:picLocks noGrp="1" noChangeAspect="1"/>
          </p:cNvPicPr>
          <p:nvPr>
            <p:ph idx="1"/>
          </p:nvPr>
        </p:nvPicPr>
        <p:blipFill>
          <a:blip r:embed="rId2"/>
          <a:stretch>
            <a:fillRect/>
          </a:stretch>
        </p:blipFill>
        <p:spPr>
          <a:xfrm>
            <a:off x="117630" y="924338"/>
            <a:ext cx="3915355" cy="5797137"/>
          </a:xfrm>
          <a:prstGeom prst="rect">
            <a:avLst/>
          </a:prstGeom>
        </p:spPr>
      </p:pic>
      <p:pic>
        <p:nvPicPr>
          <p:cNvPr id="8" name="图片 7"/>
          <p:cNvPicPr>
            <a:picLocks noChangeAspect="1"/>
          </p:cNvPicPr>
          <p:nvPr/>
        </p:nvPicPr>
        <p:blipFill>
          <a:blip r:embed="rId3"/>
          <a:stretch>
            <a:fillRect/>
          </a:stretch>
        </p:blipFill>
        <p:spPr>
          <a:xfrm>
            <a:off x="3271975" y="924337"/>
            <a:ext cx="3315656" cy="5326221"/>
          </a:xfrm>
          <a:prstGeom prst="rect">
            <a:avLst/>
          </a:prstGeom>
        </p:spPr>
      </p:pic>
      <p:pic>
        <p:nvPicPr>
          <p:cNvPr id="9" name="图片 8"/>
          <p:cNvPicPr>
            <a:picLocks noChangeAspect="1"/>
          </p:cNvPicPr>
          <p:nvPr/>
        </p:nvPicPr>
        <p:blipFill>
          <a:blip r:embed="rId4"/>
          <a:stretch>
            <a:fillRect/>
          </a:stretch>
        </p:blipFill>
        <p:spPr>
          <a:xfrm>
            <a:off x="6369144" y="924338"/>
            <a:ext cx="2749955" cy="5379116"/>
          </a:xfrm>
          <a:prstGeom prst="rect">
            <a:avLst/>
          </a:prstGeom>
        </p:spPr>
      </p:pic>
      <p:sp>
        <p:nvSpPr>
          <p:cNvPr id="10" name="椭圆 9"/>
          <p:cNvSpPr/>
          <p:nvPr/>
        </p:nvSpPr>
        <p:spPr>
          <a:xfrm>
            <a:off x="0" y="1325880"/>
            <a:ext cx="3124200" cy="5395594"/>
          </a:xfrm>
          <a:prstGeom prst="ellipse">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522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 </a:t>
            </a:r>
            <a:r>
              <a:rPr lang="en-US" altLang="zh-CN" dirty="0" smtClean="0"/>
              <a:t>Candidate Site : </a:t>
            </a:r>
            <a:r>
              <a:rPr lang="en-US" altLang="zh-CN" dirty="0" err="1" smtClean="0"/>
              <a:t>Huairou</a:t>
            </a:r>
            <a:r>
              <a:rPr lang="en-US" altLang="zh-CN" dirty="0" smtClean="0"/>
              <a:t> Beijing</a:t>
            </a:r>
            <a:endParaRPr lang="zh-CN" altLang="en-US" dirty="0"/>
          </a:p>
        </p:txBody>
      </p:sp>
      <p:sp>
        <p:nvSpPr>
          <p:cNvPr id="4" name="日期占位符 3"/>
          <p:cNvSpPr>
            <a:spLocks noGrp="1"/>
          </p:cNvSpPr>
          <p:nvPr>
            <p:ph type="dt" sz="half" idx="10"/>
          </p:nvPr>
        </p:nvSpPr>
        <p:spPr/>
        <p:txBody>
          <a:bodyPr/>
          <a:lstStyle/>
          <a:p>
            <a:fld id="{A6354E41-8215-4919-86CF-FC293EF0A603}" type="datetime1">
              <a:rPr lang="zh-CN" altLang="en-US" smtClean="0"/>
              <a:t>2018/10/23</a:t>
            </a:fld>
            <a:endParaRPr lang="en-US" dirty="0"/>
          </a:p>
        </p:txBody>
      </p:sp>
      <p:sp>
        <p:nvSpPr>
          <p:cNvPr id="5" name="页脚占位符 4"/>
          <p:cNvSpPr>
            <a:spLocks noGrp="1"/>
          </p:cNvSpPr>
          <p:nvPr>
            <p:ph type="ftr" sz="quarter" idx="11"/>
          </p:nvPr>
        </p:nvSpPr>
        <p:spPr/>
        <p:txBody>
          <a:bodyPr/>
          <a:lstStyle/>
          <a:p>
            <a:r>
              <a:rPr lang="zh-CN" altLang="en-US" smtClean="0"/>
              <a:t>第五届</a:t>
            </a:r>
            <a:r>
              <a:rPr lang="en-US" altLang="zh-CN" smtClean="0"/>
              <a:t>XYZ</a:t>
            </a:r>
            <a:r>
              <a:rPr lang="zh-CN" altLang="en-US" smtClean="0"/>
              <a:t>粒子学术研讨会</a:t>
            </a:r>
            <a:endParaRPr lang="en-US" dirty="0"/>
          </a:p>
        </p:txBody>
      </p:sp>
      <p:sp>
        <p:nvSpPr>
          <p:cNvPr id="6" name="灯片编号占位符 5"/>
          <p:cNvSpPr>
            <a:spLocks noGrp="1"/>
          </p:cNvSpPr>
          <p:nvPr>
            <p:ph type="sldNum" sz="quarter" idx="12"/>
          </p:nvPr>
        </p:nvSpPr>
        <p:spPr/>
        <p:txBody>
          <a:bodyPr/>
          <a:lstStyle/>
          <a:p>
            <a:fld id="{C973300C-797F-D148-A78D-320196FBAF04}" type="slidenum">
              <a:rPr lang="en-US" smtClean="0"/>
              <a:pPr/>
              <a:t>67</a:t>
            </a:fld>
            <a:endParaRPr lang="en-US" dirty="0"/>
          </a:p>
        </p:txBody>
      </p:sp>
      <p:sp>
        <p:nvSpPr>
          <p:cNvPr id="7" name="内容占位符 2">
            <a:extLst>
              <a:ext uri="{FF2B5EF4-FFF2-40B4-BE49-F238E27FC236}">
                <a16:creationId xmlns:a16="http://schemas.microsoft.com/office/drawing/2014/main" id="{5D8EA6AF-A5D9-4518-82FA-F7F2BE14DB01}"/>
              </a:ext>
            </a:extLst>
          </p:cNvPr>
          <p:cNvSpPr>
            <a:spLocks noGrp="1"/>
          </p:cNvSpPr>
          <p:nvPr>
            <p:ph idx="1"/>
          </p:nvPr>
        </p:nvSpPr>
        <p:spPr>
          <a:xfrm>
            <a:off x="429343" y="829255"/>
            <a:ext cx="8072213" cy="1164445"/>
          </a:xfrm>
        </p:spPr>
        <p:txBody>
          <a:bodyPr/>
          <a:lstStyle/>
          <a:p>
            <a:r>
              <a:rPr lang="en-US" altLang="zh-CN" sz="2800" dirty="0"/>
              <a:t>Planned Scientific City : 100.9 km</a:t>
            </a:r>
            <a:r>
              <a:rPr lang="en-US" altLang="zh-CN" sz="2800" baseline="30000" dirty="0"/>
              <a:t>2 </a:t>
            </a:r>
            <a:r>
              <a:rPr lang="en-US" altLang="zh-CN" sz="2800" dirty="0"/>
              <a:t>(One of  three </a:t>
            </a:r>
            <a:r>
              <a:rPr lang="en-US" altLang="zh-CN" sz="2800" dirty="0">
                <a:solidFill>
                  <a:srgbClr val="FF0000"/>
                </a:solidFill>
              </a:rPr>
              <a:t>integrated national science centers</a:t>
            </a:r>
            <a:r>
              <a:rPr lang="en-US" altLang="zh-CN" sz="2800" dirty="0"/>
              <a:t>)</a:t>
            </a:r>
            <a:endParaRPr lang="en-US" altLang="zh-CN" sz="2800" baseline="30000" dirty="0"/>
          </a:p>
          <a:p>
            <a:endParaRPr lang="en-US" altLang="zh-CN" sz="2800" dirty="0"/>
          </a:p>
        </p:txBody>
      </p:sp>
      <p:sp>
        <p:nvSpPr>
          <p:cNvPr id="8" name="灯片编号占位符 3">
            <a:extLst>
              <a:ext uri="{FF2B5EF4-FFF2-40B4-BE49-F238E27FC236}">
                <a16:creationId xmlns:a16="http://schemas.microsoft.com/office/drawing/2014/main" id="{9B68A55A-656C-4AEA-8337-63A61E140FE1}"/>
              </a:ext>
            </a:extLst>
          </p:cNvPr>
          <p:cNvSpPr txBox="1">
            <a:spLocks/>
          </p:cNvSpPr>
          <p:nvPr/>
        </p:nvSpPr>
        <p:spPr>
          <a:xfrm>
            <a:off x="296278" y="6544255"/>
            <a:ext cx="609224" cy="274953"/>
          </a:xfrm>
          <a:prstGeom prst="rect">
            <a:avLst/>
          </a:prstGeom>
        </p:spPr>
        <p:txBody>
          <a:bodyPr vert="horz" lIns="91440" tIns="45720" rIns="91440" bIns="45720" rtlCol="0" anchor="ctr"/>
          <a:lstStyle>
            <a:defPPr>
              <a:defRPr lang="en-US"/>
            </a:defPPr>
            <a:lvl1pPr marL="0" algn="r" defTabSz="457200" rtl="0" eaLnBrk="1" latinLnBrk="0" hangingPunct="1">
              <a:defRPr sz="1400" b="1"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973300C-797F-D148-A78D-320196FBAF04}" type="slidenum">
              <a:rPr lang="en-US" smtClean="0"/>
              <a:pPr/>
              <a:t>67</a:t>
            </a:fld>
            <a:endParaRPr lang="en-US" dirty="0"/>
          </a:p>
        </p:txBody>
      </p:sp>
      <p:grpSp>
        <p:nvGrpSpPr>
          <p:cNvPr id="9" name="组合 8">
            <a:extLst>
              <a:ext uri="{FF2B5EF4-FFF2-40B4-BE49-F238E27FC236}">
                <a16:creationId xmlns:a16="http://schemas.microsoft.com/office/drawing/2014/main" id="{DE9BC5DE-6E9D-4E53-A019-8470F291F7ED}"/>
              </a:ext>
            </a:extLst>
          </p:cNvPr>
          <p:cNvGrpSpPr>
            <a:grpSpLocks/>
          </p:cNvGrpSpPr>
          <p:nvPr/>
        </p:nvGrpSpPr>
        <p:grpSpPr bwMode="auto">
          <a:xfrm>
            <a:off x="296278" y="1806208"/>
            <a:ext cx="4159997" cy="4541198"/>
            <a:chOff x="0" y="1090613"/>
            <a:chExt cx="5068888" cy="5770562"/>
          </a:xfrm>
        </p:grpSpPr>
        <p:pic>
          <p:nvPicPr>
            <p:cNvPr id="10" name="Picture 22" descr="E:\ZYF\怀柔科学城\0707\常区汇报.jpg">
              <a:extLst>
                <a:ext uri="{FF2B5EF4-FFF2-40B4-BE49-F238E27FC236}">
                  <a16:creationId xmlns:a16="http://schemas.microsoft.com/office/drawing/2014/main" id="{5FFA460E-E74B-487D-9591-BED08D72B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799" r="9241" b="8698"/>
            <a:stretch>
              <a:fillRect/>
            </a:stretch>
          </p:blipFill>
          <p:spPr bwMode="auto">
            <a:xfrm>
              <a:off x="0" y="1090613"/>
              <a:ext cx="5068888" cy="577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任意多边形 4">
              <a:extLst>
                <a:ext uri="{FF2B5EF4-FFF2-40B4-BE49-F238E27FC236}">
                  <a16:creationId xmlns:a16="http://schemas.microsoft.com/office/drawing/2014/main" id="{5EC649F8-EC53-4884-8420-F15EE2DC9899}"/>
                </a:ext>
              </a:extLst>
            </p:cNvPr>
            <p:cNvSpPr/>
            <p:nvPr/>
          </p:nvSpPr>
          <p:spPr>
            <a:xfrm>
              <a:off x="2519363" y="2830513"/>
              <a:ext cx="1833562" cy="2184400"/>
            </a:xfrm>
            <a:custGeom>
              <a:avLst/>
              <a:gdLst>
                <a:gd name="connsiteX0" fmla="*/ 0 w 1833664"/>
                <a:gd name="connsiteY0" fmla="*/ 257783 h 2183860"/>
                <a:gd name="connsiteX1" fmla="*/ 121596 w 1833664"/>
                <a:gd name="connsiteY1" fmla="*/ 214008 h 2183860"/>
                <a:gd name="connsiteX2" fmla="*/ 189689 w 1833664"/>
                <a:gd name="connsiteY2" fmla="*/ 209145 h 2183860"/>
                <a:gd name="connsiteX3" fmla="*/ 243191 w 1833664"/>
                <a:gd name="connsiteY3" fmla="*/ 199417 h 2183860"/>
                <a:gd name="connsiteX4" fmla="*/ 277238 w 1833664"/>
                <a:gd name="connsiteY4" fmla="*/ 223736 h 2183860"/>
                <a:gd name="connsiteX5" fmla="*/ 452336 w 1833664"/>
                <a:gd name="connsiteY5" fmla="*/ 136187 h 2183860"/>
                <a:gd name="connsiteX6" fmla="*/ 646889 w 1833664"/>
                <a:gd name="connsiteY6" fmla="*/ 24319 h 2183860"/>
                <a:gd name="connsiteX7" fmla="*/ 719847 w 1833664"/>
                <a:gd name="connsiteY7" fmla="*/ 0 h 2183860"/>
                <a:gd name="connsiteX8" fmla="*/ 807396 w 1833664"/>
                <a:gd name="connsiteY8" fmla="*/ 68094 h 2183860"/>
                <a:gd name="connsiteX9" fmla="*/ 909536 w 1833664"/>
                <a:gd name="connsiteY9" fmla="*/ 170234 h 2183860"/>
                <a:gd name="connsiteX10" fmla="*/ 1021404 w 1833664"/>
                <a:gd name="connsiteY10" fmla="*/ 179962 h 2183860"/>
                <a:gd name="connsiteX11" fmla="*/ 1429966 w 1833664"/>
                <a:gd name="connsiteY11" fmla="*/ 170234 h 2183860"/>
                <a:gd name="connsiteX12" fmla="*/ 1639110 w 1833664"/>
                <a:gd name="connsiteY12" fmla="*/ 189689 h 2183860"/>
                <a:gd name="connsiteX13" fmla="*/ 1794753 w 1833664"/>
                <a:gd name="connsiteY13" fmla="*/ 102140 h 2183860"/>
                <a:gd name="connsiteX14" fmla="*/ 1833664 w 1833664"/>
                <a:gd name="connsiteY14" fmla="*/ 77821 h 2183860"/>
                <a:gd name="connsiteX15" fmla="*/ 1828800 w 1833664"/>
                <a:gd name="connsiteY15" fmla="*/ 627434 h 2183860"/>
                <a:gd name="connsiteX16" fmla="*/ 1789889 w 1833664"/>
                <a:gd name="connsiteY16" fmla="*/ 1108953 h 2183860"/>
                <a:gd name="connsiteX17" fmla="*/ 1794753 w 1833664"/>
                <a:gd name="connsiteY17" fmla="*/ 1653702 h 2183860"/>
                <a:gd name="connsiteX18" fmla="*/ 1799617 w 1833664"/>
                <a:gd name="connsiteY18" fmla="*/ 1712068 h 2183860"/>
                <a:gd name="connsiteX19" fmla="*/ 1468876 w 1833664"/>
                <a:gd name="connsiteY19" fmla="*/ 1926077 h 2183860"/>
                <a:gd name="connsiteX20" fmla="*/ 1201366 w 1833664"/>
                <a:gd name="connsiteY20" fmla="*/ 2071991 h 2183860"/>
                <a:gd name="connsiteX21" fmla="*/ 938719 w 1833664"/>
                <a:gd name="connsiteY21" fmla="*/ 2164404 h 2183860"/>
                <a:gd name="connsiteX22" fmla="*/ 807396 w 1833664"/>
                <a:gd name="connsiteY22" fmla="*/ 2183860 h 2183860"/>
                <a:gd name="connsiteX23" fmla="*/ 817123 w 1833664"/>
                <a:gd name="connsiteY23" fmla="*/ 1916349 h 2183860"/>
                <a:gd name="connsiteX24" fmla="*/ 646889 w 1833664"/>
                <a:gd name="connsiteY24" fmla="*/ 1887166 h 2183860"/>
                <a:gd name="connsiteX25" fmla="*/ 666345 w 1833664"/>
                <a:gd name="connsiteY25" fmla="*/ 1741251 h 2183860"/>
                <a:gd name="connsiteX26" fmla="*/ 714983 w 1833664"/>
                <a:gd name="connsiteY26" fmla="*/ 1736387 h 2183860"/>
                <a:gd name="connsiteX27" fmla="*/ 734438 w 1833664"/>
                <a:gd name="connsiteY27" fmla="*/ 1663430 h 2183860"/>
                <a:gd name="connsiteX28" fmla="*/ 768485 w 1833664"/>
                <a:gd name="connsiteY28" fmla="*/ 1415374 h 2183860"/>
                <a:gd name="connsiteX29" fmla="*/ 695527 w 1833664"/>
                <a:gd name="connsiteY29" fmla="*/ 1391055 h 2183860"/>
                <a:gd name="connsiteX30" fmla="*/ 714983 w 1833664"/>
                <a:gd name="connsiteY30" fmla="*/ 1240277 h 2183860"/>
                <a:gd name="connsiteX31" fmla="*/ 515566 w 1833664"/>
                <a:gd name="connsiteY31" fmla="*/ 1235413 h 2183860"/>
                <a:gd name="connsiteX32" fmla="*/ 573932 w 1833664"/>
                <a:gd name="connsiteY32" fmla="*/ 1011677 h 2183860"/>
                <a:gd name="connsiteX33" fmla="*/ 437745 w 1833664"/>
                <a:gd name="connsiteY33" fmla="*/ 1011677 h 2183860"/>
                <a:gd name="connsiteX34" fmla="*/ 359923 w 1833664"/>
                <a:gd name="connsiteY34" fmla="*/ 919264 h 2183860"/>
                <a:gd name="connsiteX35" fmla="*/ 282102 w 1833664"/>
                <a:gd name="connsiteY35" fmla="*/ 870625 h 2183860"/>
                <a:gd name="connsiteX36" fmla="*/ 282102 w 1833664"/>
                <a:gd name="connsiteY36" fmla="*/ 792804 h 2183860"/>
                <a:gd name="connsiteX37" fmla="*/ 398834 w 1833664"/>
                <a:gd name="connsiteY37" fmla="*/ 690664 h 2183860"/>
                <a:gd name="connsiteX38" fmla="*/ 476655 w 1833664"/>
                <a:gd name="connsiteY38" fmla="*/ 578796 h 2183860"/>
                <a:gd name="connsiteX39" fmla="*/ 393970 w 1833664"/>
                <a:gd name="connsiteY39" fmla="*/ 525294 h 2183860"/>
                <a:gd name="connsiteX40" fmla="*/ 374515 w 1833664"/>
                <a:gd name="connsiteY40" fmla="*/ 476655 h 2183860"/>
                <a:gd name="connsiteX41" fmla="*/ 384242 w 1833664"/>
                <a:gd name="connsiteY41" fmla="*/ 374515 h 2183860"/>
                <a:gd name="connsiteX42" fmla="*/ 432881 w 1833664"/>
                <a:gd name="connsiteY42" fmla="*/ 321013 h 2183860"/>
                <a:gd name="connsiteX43" fmla="*/ 418289 w 1833664"/>
                <a:gd name="connsiteY43" fmla="*/ 223736 h 2183860"/>
                <a:gd name="connsiteX44" fmla="*/ 340468 w 1833664"/>
                <a:gd name="connsiteY44" fmla="*/ 223736 h 2183860"/>
                <a:gd name="connsiteX45" fmla="*/ 345332 w 1833664"/>
                <a:gd name="connsiteY45" fmla="*/ 311285 h 2183860"/>
                <a:gd name="connsiteX46" fmla="*/ 286966 w 1833664"/>
                <a:gd name="connsiteY46" fmla="*/ 296694 h 2183860"/>
                <a:gd name="connsiteX47" fmla="*/ 131323 w 1833664"/>
                <a:gd name="connsiteY47" fmla="*/ 408562 h 2183860"/>
                <a:gd name="connsiteX48" fmla="*/ 87549 w 1833664"/>
                <a:gd name="connsiteY48" fmla="*/ 374515 h 2183860"/>
                <a:gd name="connsiteX49" fmla="*/ 0 w 1833664"/>
                <a:gd name="connsiteY49" fmla="*/ 257783 h 218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33664" h="2183860">
                  <a:moveTo>
                    <a:pt x="0" y="257783"/>
                  </a:moveTo>
                  <a:lnTo>
                    <a:pt x="121596" y="214008"/>
                  </a:lnTo>
                  <a:lnTo>
                    <a:pt x="189689" y="209145"/>
                  </a:lnTo>
                  <a:lnTo>
                    <a:pt x="243191" y="199417"/>
                  </a:lnTo>
                  <a:lnTo>
                    <a:pt x="277238" y="223736"/>
                  </a:lnTo>
                  <a:lnTo>
                    <a:pt x="452336" y="136187"/>
                  </a:lnTo>
                  <a:lnTo>
                    <a:pt x="646889" y="24319"/>
                  </a:lnTo>
                  <a:lnTo>
                    <a:pt x="719847" y="0"/>
                  </a:lnTo>
                  <a:lnTo>
                    <a:pt x="807396" y="68094"/>
                  </a:lnTo>
                  <a:lnTo>
                    <a:pt x="909536" y="170234"/>
                  </a:lnTo>
                  <a:lnTo>
                    <a:pt x="1021404" y="179962"/>
                  </a:lnTo>
                  <a:lnTo>
                    <a:pt x="1429966" y="170234"/>
                  </a:lnTo>
                  <a:lnTo>
                    <a:pt x="1639110" y="189689"/>
                  </a:lnTo>
                  <a:lnTo>
                    <a:pt x="1794753" y="102140"/>
                  </a:lnTo>
                  <a:lnTo>
                    <a:pt x="1833664" y="77821"/>
                  </a:lnTo>
                  <a:cubicBezTo>
                    <a:pt x="1832043" y="261025"/>
                    <a:pt x="1830421" y="444230"/>
                    <a:pt x="1828800" y="627434"/>
                  </a:cubicBezTo>
                  <a:lnTo>
                    <a:pt x="1789889" y="1108953"/>
                  </a:lnTo>
                  <a:cubicBezTo>
                    <a:pt x="1791510" y="1290536"/>
                    <a:pt x="1793132" y="1472119"/>
                    <a:pt x="1794753" y="1653702"/>
                  </a:cubicBezTo>
                  <a:lnTo>
                    <a:pt x="1799617" y="1712068"/>
                  </a:lnTo>
                  <a:lnTo>
                    <a:pt x="1468876" y="1926077"/>
                  </a:lnTo>
                  <a:lnTo>
                    <a:pt x="1201366" y="2071991"/>
                  </a:lnTo>
                  <a:lnTo>
                    <a:pt x="938719" y="2164404"/>
                  </a:lnTo>
                  <a:lnTo>
                    <a:pt x="807396" y="2183860"/>
                  </a:lnTo>
                  <a:lnTo>
                    <a:pt x="817123" y="1916349"/>
                  </a:lnTo>
                  <a:lnTo>
                    <a:pt x="646889" y="1887166"/>
                  </a:lnTo>
                  <a:lnTo>
                    <a:pt x="666345" y="1741251"/>
                  </a:lnTo>
                  <a:lnTo>
                    <a:pt x="714983" y="1736387"/>
                  </a:lnTo>
                  <a:lnTo>
                    <a:pt x="734438" y="1663430"/>
                  </a:lnTo>
                  <a:lnTo>
                    <a:pt x="768485" y="1415374"/>
                  </a:lnTo>
                  <a:lnTo>
                    <a:pt x="695527" y="1391055"/>
                  </a:lnTo>
                  <a:lnTo>
                    <a:pt x="714983" y="1240277"/>
                  </a:lnTo>
                  <a:lnTo>
                    <a:pt x="515566" y="1235413"/>
                  </a:lnTo>
                  <a:lnTo>
                    <a:pt x="573932" y="1011677"/>
                  </a:lnTo>
                  <a:lnTo>
                    <a:pt x="437745" y="1011677"/>
                  </a:lnTo>
                  <a:lnTo>
                    <a:pt x="359923" y="919264"/>
                  </a:lnTo>
                  <a:lnTo>
                    <a:pt x="282102" y="870625"/>
                  </a:lnTo>
                  <a:lnTo>
                    <a:pt x="282102" y="792804"/>
                  </a:lnTo>
                  <a:lnTo>
                    <a:pt x="398834" y="690664"/>
                  </a:lnTo>
                  <a:lnTo>
                    <a:pt x="476655" y="578796"/>
                  </a:lnTo>
                  <a:lnTo>
                    <a:pt x="393970" y="525294"/>
                  </a:lnTo>
                  <a:lnTo>
                    <a:pt x="374515" y="476655"/>
                  </a:lnTo>
                  <a:lnTo>
                    <a:pt x="384242" y="374515"/>
                  </a:lnTo>
                  <a:lnTo>
                    <a:pt x="432881" y="321013"/>
                  </a:lnTo>
                  <a:lnTo>
                    <a:pt x="418289" y="223736"/>
                  </a:lnTo>
                  <a:lnTo>
                    <a:pt x="340468" y="223736"/>
                  </a:lnTo>
                  <a:lnTo>
                    <a:pt x="345332" y="311285"/>
                  </a:lnTo>
                  <a:lnTo>
                    <a:pt x="286966" y="296694"/>
                  </a:lnTo>
                  <a:lnTo>
                    <a:pt x="131323" y="408562"/>
                  </a:lnTo>
                  <a:lnTo>
                    <a:pt x="87549" y="374515"/>
                  </a:lnTo>
                  <a:lnTo>
                    <a:pt x="0" y="257783"/>
                  </a:lnTo>
                  <a:close/>
                </a:path>
              </a:pathLst>
            </a:custGeom>
            <a:solidFill>
              <a:srgbClr val="FF0000">
                <a:alpha val="41960"/>
              </a:srgbClr>
            </a:solidFill>
            <a:ln w="38100">
              <a:solidFill>
                <a:srgbClr val="FF0000"/>
              </a:solidFill>
              <a:prstDash val="sysDash"/>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任意多边形 5">
              <a:extLst>
                <a:ext uri="{FF2B5EF4-FFF2-40B4-BE49-F238E27FC236}">
                  <a16:creationId xmlns:a16="http://schemas.microsoft.com/office/drawing/2014/main" id="{1D0BE324-A951-4F0D-A2E3-7F77DBEDB378}"/>
                </a:ext>
              </a:extLst>
            </p:cNvPr>
            <p:cNvSpPr>
              <a:spLocks noChangeArrowheads="1"/>
            </p:cNvSpPr>
            <p:nvPr/>
          </p:nvSpPr>
          <p:spPr bwMode="auto">
            <a:xfrm>
              <a:off x="1373188" y="1822450"/>
              <a:ext cx="1974850" cy="4770438"/>
            </a:xfrm>
            <a:custGeom>
              <a:avLst/>
              <a:gdLst>
                <a:gd name="T0" fmla="*/ 199787 w 1974787"/>
                <a:gd name="T1" fmla="*/ 3126906 h 4770084"/>
                <a:gd name="T2" fmla="*/ 45136 w 1974787"/>
                <a:gd name="T3" fmla="*/ 2602392 h 4770084"/>
                <a:gd name="T4" fmla="*/ 85481 w 1974787"/>
                <a:gd name="T5" fmla="*/ 2340137 h 4770084"/>
                <a:gd name="T6" fmla="*/ 307371 w 1974787"/>
                <a:gd name="T7" fmla="*/ 1896318 h 4770084"/>
                <a:gd name="T8" fmla="*/ 932700 w 1974787"/>
                <a:gd name="T9" fmla="*/ 1405426 h 4770084"/>
                <a:gd name="T10" fmla="*/ 1013386 w 1974787"/>
                <a:gd name="T11" fmla="*/ 1270936 h 4770084"/>
                <a:gd name="T12" fmla="*/ 925976 w 1974787"/>
                <a:gd name="T13" fmla="*/ 1075925 h 4770084"/>
                <a:gd name="T14" fmla="*/ 872184 w 1974787"/>
                <a:gd name="T15" fmla="*/ 921260 h 4770084"/>
                <a:gd name="T16" fmla="*/ 751152 w 1974787"/>
                <a:gd name="T17" fmla="*/ 954884 h 4770084"/>
                <a:gd name="T18" fmla="*/ 697360 w 1974787"/>
                <a:gd name="T19" fmla="*/ 927986 h 4770084"/>
                <a:gd name="T20" fmla="*/ 771325 w 1974787"/>
                <a:gd name="T21" fmla="*/ 860740 h 4770084"/>
                <a:gd name="T22" fmla="*/ 670464 w 1974787"/>
                <a:gd name="T23" fmla="*/ 618657 h 4770084"/>
                <a:gd name="T24" fmla="*/ 670464 w 1974787"/>
                <a:gd name="T25" fmla="*/ 275705 h 4770084"/>
                <a:gd name="T26" fmla="*/ 771325 w 1974787"/>
                <a:gd name="T27" fmla="*/ 53797 h 4770084"/>
                <a:gd name="T28" fmla="*/ 1047006 w 1974787"/>
                <a:gd name="T29" fmla="*/ 13450 h 4770084"/>
                <a:gd name="T30" fmla="*/ 1174761 w 1974787"/>
                <a:gd name="T31" fmla="*/ 423645 h 4770084"/>
                <a:gd name="T32" fmla="*/ 1194933 w 1974787"/>
                <a:gd name="T33" fmla="*/ 1351630 h 4770084"/>
                <a:gd name="T34" fmla="*/ 1376481 w 1974787"/>
                <a:gd name="T35" fmla="*/ 1331457 h 4770084"/>
                <a:gd name="T36" fmla="*/ 1450443 w 1974787"/>
                <a:gd name="T37" fmla="*/ 1297834 h 4770084"/>
                <a:gd name="T38" fmla="*/ 1490789 w 1974787"/>
                <a:gd name="T39" fmla="*/ 1344906 h 4770084"/>
                <a:gd name="T40" fmla="*/ 1564751 w 1974787"/>
                <a:gd name="T41" fmla="*/ 1230588 h 4770084"/>
                <a:gd name="T42" fmla="*/ 1531132 w 1974787"/>
                <a:gd name="T43" fmla="*/ 1371804 h 4770084"/>
                <a:gd name="T44" fmla="*/ 1544579 w 1974787"/>
                <a:gd name="T45" fmla="*/ 1499570 h 4770084"/>
                <a:gd name="T46" fmla="*/ 1631991 w 1974787"/>
                <a:gd name="T47" fmla="*/ 1573540 h 4770084"/>
                <a:gd name="T48" fmla="*/ 1497512 w 1974787"/>
                <a:gd name="T49" fmla="*/ 1734929 h 4770084"/>
                <a:gd name="T50" fmla="*/ 1423547 w 1974787"/>
                <a:gd name="T51" fmla="*/ 1876143 h 4770084"/>
                <a:gd name="T52" fmla="*/ 1564751 w 1974787"/>
                <a:gd name="T53" fmla="*/ 2030808 h 4770084"/>
                <a:gd name="T54" fmla="*/ 1712679 w 1974787"/>
                <a:gd name="T55" fmla="*/ 2017359 h 4770084"/>
                <a:gd name="T56" fmla="*/ 1853881 w 1974787"/>
                <a:gd name="T57" fmla="*/ 2239268 h 4770084"/>
                <a:gd name="T58" fmla="*/ 1914397 w 1974787"/>
                <a:gd name="T59" fmla="*/ 2420831 h 4770084"/>
                <a:gd name="T60" fmla="*/ 1847158 w 1974787"/>
                <a:gd name="T61" fmla="*/ 2743608 h 4770084"/>
                <a:gd name="T62" fmla="*/ 1779918 w 1974787"/>
                <a:gd name="T63" fmla="*/ 2891548 h 4770084"/>
                <a:gd name="T64" fmla="*/ 1954740 w 1974787"/>
                <a:gd name="T65" fmla="*/ 3187427 h 4770084"/>
                <a:gd name="T66" fmla="*/ 1961466 w 1974787"/>
                <a:gd name="T67" fmla="*/ 3328642 h 4770084"/>
                <a:gd name="T68" fmla="*/ 1941293 w 1974787"/>
                <a:gd name="T69" fmla="*/ 3893502 h 4770084"/>
                <a:gd name="T70" fmla="*/ 1615957 w 1974787"/>
                <a:gd name="T71" fmla="*/ 3955858 h 4770084"/>
                <a:gd name="T72" fmla="*/ 1171516 w 1974787"/>
                <a:gd name="T73" fmla="*/ 4755275 h 4770084"/>
                <a:gd name="T74" fmla="*/ 1283427 w 1974787"/>
                <a:gd name="T75" fmla="*/ 4636960 h 4770084"/>
                <a:gd name="T76" fmla="*/ 1283427 w 1974787"/>
                <a:gd name="T77" fmla="*/ 3923878 h 4770084"/>
                <a:gd name="T78" fmla="*/ 714289 w 1974787"/>
                <a:gd name="T79" fmla="*/ 3856728 h 4770084"/>
                <a:gd name="T80" fmla="*/ 538431 w 1974787"/>
                <a:gd name="T81" fmla="*/ 4205274 h 4770084"/>
                <a:gd name="T82" fmla="*/ 7660 w 1974787"/>
                <a:gd name="T83" fmla="*/ 4163705 h 47700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974787" h="4770084">
                  <a:moveTo>
                    <a:pt x="293904" y="3462618"/>
                  </a:moveTo>
                  <a:lnTo>
                    <a:pt x="199775" y="3126442"/>
                  </a:lnTo>
                  <a:lnTo>
                    <a:pt x="78751" y="2749924"/>
                  </a:lnTo>
                  <a:lnTo>
                    <a:pt x="45134" y="2602006"/>
                  </a:lnTo>
                  <a:lnTo>
                    <a:pt x="58581" y="2447365"/>
                  </a:lnTo>
                  <a:lnTo>
                    <a:pt x="85475" y="2339789"/>
                  </a:lnTo>
                  <a:lnTo>
                    <a:pt x="199775" y="2138083"/>
                  </a:lnTo>
                  <a:lnTo>
                    <a:pt x="307351" y="1896036"/>
                  </a:lnTo>
                  <a:lnTo>
                    <a:pt x="556122" y="1701053"/>
                  </a:lnTo>
                  <a:lnTo>
                    <a:pt x="932640" y="1405218"/>
                  </a:lnTo>
                  <a:lnTo>
                    <a:pt x="993151" y="1317812"/>
                  </a:lnTo>
                  <a:lnTo>
                    <a:pt x="1013322" y="1270748"/>
                  </a:lnTo>
                  <a:lnTo>
                    <a:pt x="979704" y="1176618"/>
                  </a:lnTo>
                  <a:lnTo>
                    <a:pt x="925916" y="1075765"/>
                  </a:lnTo>
                  <a:lnTo>
                    <a:pt x="892298" y="1015253"/>
                  </a:lnTo>
                  <a:lnTo>
                    <a:pt x="872128" y="921124"/>
                  </a:lnTo>
                  <a:lnTo>
                    <a:pt x="811616" y="907677"/>
                  </a:lnTo>
                  <a:lnTo>
                    <a:pt x="751104" y="954742"/>
                  </a:lnTo>
                  <a:lnTo>
                    <a:pt x="744381" y="981636"/>
                  </a:lnTo>
                  <a:lnTo>
                    <a:pt x="697316" y="927848"/>
                  </a:lnTo>
                  <a:lnTo>
                    <a:pt x="751104" y="887506"/>
                  </a:lnTo>
                  <a:lnTo>
                    <a:pt x="771275" y="860612"/>
                  </a:lnTo>
                  <a:lnTo>
                    <a:pt x="717487" y="692524"/>
                  </a:lnTo>
                  <a:lnTo>
                    <a:pt x="670422" y="618565"/>
                  </a:lnTo>
                  <a:lnTo>
                    <a:pt x="757828" y="571500"/>
                  </a:lnTo>
                  <a:lnTo>
                    <a:pt x="670422" y="275665"/>
                  </a:lnTo>
                  <a:lnTo>
                    <a:pt x="697316" y="94130"/>
                  </a:lnTo>
                  <a:lnTo>
                    <a:pt x="771275" y="53789"/>
                  </a:lnTo>
                  <a:lnTo>
                    <a:pt x="858681" y="0"/>
                  </a:lnTo>
                  <a:lnTo>
                    <a:pt x="1046940" y="13448"/>
                  </a:lnTo>
                  <a:lnTo>
                    <a:pt x="1181410" y="349624"/>
                  </a:lnTo>
                  <a:lnTo>
                    <a:pt x="1174687" y="423583"/>
                  </a:lnTo>
                  <a:lnTo>
                    <a:pt x="1046940" y="1129553"/>
                  </a:lnTo>
                  <a:lnTo>
                    <a:pt x="1194857" y="1351430"/>
                  </a:lnTo>
                  <a:lnTo>
                    <a:pt x="1275540" y="1418665"/>
                  </a:lnTo>
                  <a:lnTo>
                    <a:pt x="1376393" y="1331259"/>
                  </a:lnTo>
                  <a:lnTo>
                    <a:pt x="1416734" y="1297642"/>
                  </a:lnTo>
                  <a:lnTo>
                    <a:pt x="1450351" y="1297642"/>
                  </a:lnTo>
                  <a:lnTo>
                    <a:pt x="1463798" y="1344706"/>
                  </a:lnTo>
                  <a:lnTo>
                    <a:pt x="1490693" y="1344706"/>
                  </a:lnTo>
                  <a:lnTo>
                    <a:pt x="1497416" y="1237130"/>
                  </a:lnTo>
                  <a:lnTo>
                    <a:pt x="1564651" y="1230406"/>
                  </a:lnTo>
                  <a:lnTo>
                    <a:pt x="1564651" y="1331259"/>
                  </a:lnTo>
                  <a:lnTo>
                    <a:pt x="1531034" y="1371600"/>
                  </a:lnTo>
                  <a:lnTo>
                    <a:pt x="1517587" y="1472453"/>
                  </a:lnTo>
                  <a:lnTo>
                    <a:pt x="1544481" y="1499348"/>
                  </a:lnTo>
                  <a:lnTo>
                    <a:pt x="1531034" y="1532965"/>
                  </a:lnTo>
                  <a:lnTo>
                    <a:pt x="1631887" y="1573306"/>
                  </a:lnTo>
                  <a:lnTo>
                    <a:pt x="1564651" y="1660712"/>
                  </a:lnTo>
                  <a:lnTo>
                    <a:pt x="1497416" y="1734671"/>
                  </a:lnTo>
                  <a:lnTo>
                    <a:pt x="1430181" y="1788459"/>
                  </a:lnTo>
                  <a:lnTo>
                    <a:pt x="1423457" y="1875865"/>
                  </a:lnTo>
                  <a:lnTo>
                    <a:pt x="1504140" y="1922930"/>
                  </a:lnTo>
                  <a:lnTo>
                    <a:pt x="1564651" y="2030506"/>
                  </a:lnTo>
                  <a:lnTo>
                    <a:pt x="1645334" y="2017059"/>
                  </a:lnTo>
                  <a:lnTo>
                    <a:pt x="1712569" y="2017059"/>
                  </a:lnTo>
                  <a:lnTo>
                    <a:pt x="1658781" y="2252383"/>
                  </a:lnTo>
                  <a:lnTo>
                    <a:pt x="1853763" y="2238936"/>
                  </a:lnTo>
                  <a:lnTo>
                    <a:pt x="1847040" y="2400300"/>
                  </a:lnTo>
                  <a:lnTo>
                    <a:pt x="1914275" y="2420471"/>
                  </a:lnTo>
                  <a:lnTo>
                    <a:pt x="1887381" y="2669242"/>
                  </a:lnTo>
                  <a:lnTo>
                    <a:pt x="1847040" y="2743200"/>
                  </a:lnTo>
                  <a:lnTo>
                    <a:pt x="1813422" y="2743200"/>
                  </a:lnTo>
                  <a:lnTo>
                    <a:pt x="1779804" y="2891118"/>
                  </a:lnTo>
                  <a:lnTo>
                    <a:pt x="1968063" y="2911289"/>
                  </a:lnTo>
                  <a:lnTo>
                    <a:pt x="1954616" y="3186953"/>
                  </a:lnTo>
                  <a:lnTo>
                    <a:pt x="1853763" y="3193677"/>
                  </a:lnTo>
                  <a:lnTo>
                    <a:pt x="1961340" y="3328148"/>
                  </a:lnTo>
                  <a:lnTo>
                    <a:pt x="1974787" y="3550024"/>
                  </a:lnTo>
                  <a:lnTo>
                    <a:pt x="1941169" y="3892924"/>
                  </a:lnTo>
                  <a:cubicBezTo>
                    <a:pt x="1935166" y="3953005"/>
                    <a:pt x="1929579" y="4030670"/>
                    <a:pt x="1929179" y="4032002"/>
                  </a:cubicBezTo>
                  <a:cubicBezTo>
                    <a:pt x="1928779" y="4033334"/>
                    <a:pt x="1615853" y="3956869"/>
                    <a:pt x="1615853" y="3955270"/>
                  </a:cubicBezTo>
                  <a:cubicBezTo>
                    <a:pt x="1627576" y="3875340"/>
                    <a:pt x="1551910" y="4629880"/>
                    <a:pt x="1551910" y="4629880"/>
                  </a:cubicBezTo>
                  <a:cubicBezTo>
                    <a:pt x="1662213" y="4587782"/>
                    <a:pt x="1254569" y="4726327"/>
                    <a:pt x="1171442" y="4754569"/>
                  </a:cubicBezTo>
                  <a:cubicBezTo>
                    <a:pt x="1161850" y="4821178"/>
                    <a:pt x="1170909" y="4651727"/>
                    <a:pt x="1168245" y="4652260"/>
                  </a:cubicBezTo>
                  <a:cubicBezTo>
                    <a:pt x="1108564" y="4663450"/>
                    <a:pt x="1285343" y="4636939"/>
                    <a:pt x="1283345" y="4636272"/>
                  </a:cubicBezTo>
                  <a:cubicBezTo>
                    <a:pt x="1296134" y="4661317"/>
                    <a:pt x="1248176" y="4560872"/>
                    <a:pt x="1248176" y="4559540"/>
                  </a:cubicBezTo>
                  <a:cubicBezTo>
                    <a:pt x="1240716" y="4547284"/>
                    <a:pt x="1285343" y="3922630"/>
                    <a:pt x="1283345" y="3923296"/>
                  </a:cubicBezTo>
                  <a:cubicBezTo>
                    <a:pt x="1196487" y="3913704"/>
                    <a:pt x="998794" y="3903448"/>
                    <a:pt x="998794" y="3904114"/>
                  </a:cubicBezTo>
                  <a:cubicBezTo>
                    <a:pt x="951902" y="3900384"/>
                    <a:pt x="713577" y="3856822"/>
                    <a:pt x="714243" y="3856156"/>
                  </a:cubicBezTo>
                  <a:cubicBezTo>
                    <a:pt x="711579" y="3782088"/>
                    <a:pt x="701454" y="4008289"/>
                    <a:pt x="701454" y="4009621"/>
                  </a:cubicBezTo>
                  <a:lnTo>
                    <a:pt x="538397" y="4204650"/>
                  </a:lnTo>
                  <a:cubicBezTo>
                    <a:pt x="600209" y="4214774"/>
                    <a:pt x="395189" y="4172678"/>
                    <a:pt x="394523" y="4172678"/>
                  </a:cubicBezTo>
                  <a:cubicBezTo>
                    <a:pt x="370011" y="4168415"/>
                    <a:pt x="8326" y="4161755"/>
                    <a:pt x="7660" y="4163087"/>
                  </a:cubicBezTo>
                  <a:cubicBezTo>
                    <a:pt x="-56284" y="4160423"/>
                    <a:pt x="301137" y="3473823"/>
                    <a:pt x="301803" y="3472491"/>
                  </a:cubicBezTo>
                </a:path>
              </a:pathLst>
            </a:custGeom>
            <a:solidFill>
              <a:srgbClr val="FF0000">
                <a:alpha val="41960"/>
              </a:srgbClr>
            </a:solidFill>
            <a:ln w="38100">
              <a:solidFill>
                <a:srgbClr val="FF0000"/>
              </a:solidFill>
              <a:prstDash val="sysDash"/>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TextBox 6">
              <a:extLst>
                <a:ext uri="{FF2B5EF4-FFF2-40B4-BE49-F238E27FC236}">
                  <a16:creationId xmlns:a16="http://schemas.microsoft.com/office/drawing/2014/main" id="{2A1A7BFB-1D1E-49F2-80C3-27B5ECE383A0}"/>
                </a:ext>
              </a:extLst>
            </p:cNvPr>
            <p:cNvSpPr txBox="1">
              <a:spLocks noChangeArrowheads="1"/>
            </p:cNvSpPr>
            <p:nvPr/>
          </p:nvSpPr>
          <p:spPr bwMode="auto">
            <a:xfrm>
              <a:off x="2019498" y="3591093"/>
              <a:ext cx="1833562" cy="137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err="1">
                  <a:solidFill>
                    <a:schemeClr val="bg1"/>
                  </a:solidFill>
                  <a:latin typeface="微软雅黑" pitchFamily="34" charset="-122"/>
                  <a:ea typeface="微软雅黑" pitchFamily="34" charset="-122"/>
                </a:rPr>
                <a:t>Huairou</a:t>
              </a:r>
              <a:r>
                <a:rPr lang="en-US" altLang="zh-CN" sz="2400" b="1" dirty="0">
                  <a:solidFill>
                    <a:schemeClr val="bg1"/>
                  </a:solidFill>
                  <a:latin typeface="微软雅黑" pitchFamily="34" charset="-122"/>
                  <a:ea typeface="微软雅黑" pitchFamily="34" charset="-122"/>
                </a:rPr>
                <a:t> Scientific City</a:t>
              </a:r>
            </a:p>
          </p:txBody>
        </p:sp>
        <p:sp>
          <p:nvSpPr>
            <p:cNvPr id="14" name="TextBox 7">
              <a:extLst>
                <a:ext uri="{FF2B5EF4-FFF2-40B4-BE49-F238E27FC236}">
                  <a16:creationId xmlns:a16="http://schemas.microsoft.com/office/drawing/2014/main" id="{233F32F8-6DCF-421A-95E1-830870F6F989}"/>
                </a:ext>
              </a:extLst>
            </p:cNvPr>
            <p:cNvSpPr txBox="1"/>
            <p:nvPr/>
          </p:nvSpPr>
          <p:spPr>
            <a:xfrm rot="384984">
              <a:off x="2906713" y="5934075"/>
              <a:ext cx="346075" cy="530225"/>
            </a:xfrm>
            <a:prstGeom prst="rect">
              <a:avLst/>
            </a:prstGeom>
            <a:noFill/>
          </p:spPr>
          <p:txBody>
            <a:bodyPr vert="eaVe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buFontTx/>
                <a:buNone/>
                <a:defRPr/>
              </a:pPr>
              <a:r>
                <a:rPr lang="zh-CN" altLang="en-US" sz="1050" b="1" dirty="0">
                  <a:latin typeface="微软雅黑" panose="020B0503020204020204" pitchFamily="34" charset="-122"/>
                  <a:ea typeface="微软雅黑" panose="020B0503020204020204" pitchFamily="34" charset="-122"/>
                </a:rPr>
                <a:t>驸张路</a:t>
              </a:r>
            </a:p>
          </p:txBody>
        </p:sp>
        <p:sp>
          <p:nvSpPr>
            <p:cNvPr id="15" name="TextBox 30">
              <a:extLst>
                <a:ext uri="{FF2B5EF4-FFF2-40B4-BE49-F238E27FC236}">
                  <a16:creationId xmlns:a16="http://schemas.microsoft.com/office/drawing/2014/main" id="{CE89F901-8B6A-40CC-AB18-79BEAADF8D10}"/>
                </a:ext>
              </a:extLst>
            </p:cNvPr>
            <p:cNvSpPr txBox="1"/>
            <p:nvPr/>
          </p:nvSpPr>
          <p:spPr>
            <a:xfrm rot="235757">
              <a:off x="2386013" y="5876925"/>
              <a:ext cx="346075" cy="530225"/>
            </a:xfrm>
            <a:prstGeom prst="rect">
              <a:avLst/>
            </a:prstGeom>
            <a:noFill/>
          </p:spPr>
          <p:txBody>
            <a:bodyPr vert="eaVe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buFontTx/>
                <a:buNone/>
                <a:defRPr/>
              </a:pPr>
              <a:r>
                <a:rPr lang="zh-CN" altLang="en-US" sz="1050" b="1" dirty="0">
                  <a:latin typeface="微软雅黑" panose="020B0503020204020204" pitchFamily="34" charset="-122"/>
                  <a:ea typeface="微软雅黑" panose="020B0503020204020204" pitchFamily="34" charset="-122"/>
                </a:rPr>
                <a:t>希望路</a:t>
              </a:r>
            </a:p>
          </p:txBody>
        </p:sp>
      </p:grpSp>
      <p:pic>
        <p:nvPicPr>
          <p:cNvPr id="16" name="Picture 2">
            <a:extLst>
              <a:ext uri="{FF2B5EF4-FFF2-40B4-BE49-F238E27FC236}">
                <a16:creationId xmlns:a16="http://schemas.microsoft.com/office/drawing/2014/main" id="{6644ED72-7897-4B21-855A-42FDFDB864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439"/>
          <a:stretch/>
        </p:blipFill>
        <p:spPr bwMode="auto">
          <a:xfrm>
            <a:off x="5076805" y="4250721"/>
            <a:ext cx="3609995" cy="1569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asted-image.png">
            <a:extLst>
              <a:ext uri="{FF2B5EF4-FFF2-40B4-BE49-F238E27FC236}">
                <a16:creationId xmlns:a16="http://schemas.microsoft.com/office/drawing/2014/main" id="{7542AD30-C082-4A6E-BE69-D30F9851E978}"/>
              </a:ext>
            </a:extLst>
          </p:cNvPr>
          <p:cNvPicPr/>
          <p:nvPr/>
        </p:nvPicPr>
        <p:blipFill>
          <a:blip r:embed="rId4">
            <a:extLst/>
          </a:blip>
          <a:stretch>
            <a:fillRect/>
          </a:stretch>
        </p:blipFill>
        <p:spPr>
          <a:xfrm>
            <a:off x="5153005" y="2110039"/>
            <a:ext cx="3686301" cy="1178819"/>
          </a:xfrm>
          <a:prstGeom prst="rect">
            <a:avLst/>
          </a:prstGeom>
          <a:ln w="12700">
            <a:miter lim="400000"/>
          </a:ln>
        </p:spPr>
      </p:pic>
      <p:sp>
        <p:nvSpPr>
          <p:cNvPr id="18" name="TextBox 6">
            <a:extLst>
              <a:ext uri="{FF2B5EF4-FFF2-40B4-BE49-F238E27FC236}">
                <a16:creationId xmlns:a16="http://schemas.microsoft.com/office/drawing/2014/main" id="{4C8FAD4B-FBE5-4414-BD17-D16488FC7EDE}"/>
              </a:ext>
            </a:extLst>
          </p:cNvPr>
          <p:cNvSpPr txBox="1">
            <a:spLocks noChangeArrowheads="1"/>
          </p:cNvSpPr>
          <p:nvPr/>
        </p:nvSpPr>
        <p:spPr bwMode="auto">
          <a:xfrm>
            <a:off x="6265785" y="1658441"/>
            <a:ext cx="12312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a:solidFill>
                  <a:schemeClr val="accent1"/>
                </a:solidFill>
                <a:latin typeface="Times New Roman" panose="02020603050405020304" pitchFamily="18" charset="0"/>
                <a:ea typeface="微软雅黑" pitchFamily="34" charset="-122"/>
                <a:cs typeface="Times New Roman" panose="02020603050405020304" pitchFamily="18" charset="0"/>
              </a:rPr>
              <a:t>UCAS</a:t>
            </a:r>
          </a:p>
        </p:txBody>
      </p:sp>
      <p:cxnSp>
        <p:nvCxnSpPr>
          <p:cNvPr id="19" name="直接箭头连接符 18">
            <a:extLst>
              <a:ext uri="{FF2B5EF4-FFF2-40B4-BE49-F238E27FC236}">
                <a16:creationId xmlns:a16="http://schemas.microsoft.com/office/drawing/2014/main" id="{E5B593AB-366B-4395-806B-BCBB0A5C28EF}"/>
              </a:ext>
            </a:extLst>
          </p:cNvPr>
          <p:cNvCxnSpPr>
            <a:cxnSpLocks/>
          </p:cNvCxnSpPr>
          <p:nvPr/>
        </p:nvCxnSpPr>
        <p:spPr bwMode="auto">
          <a:xfrm flipH="1">
            <a:off x="2397768" y="2854514"/>
            <a:ext cx="2710638" cy="172269"/>
          </a:xfrm>
          <a:prstGeom prst="straightConnector1">
            <a:avLst/>
          </a:prstGeom>
          <a:ln w="76200">
            <a:solidFill>
              <a:schemeClr val="accent1"/>
            </a:solidFill>
            <a:headEnd type="none" w="lg" len="lg"/>
            <a:tailEnd type="triangle"/>
          </a:ln>
          <a:extLst/>
        </p:spPr>
        <p:style>
          <a:lnRef idx="1">
            <a:schemeClr val="dk1"/>
          </a:lnRef>
          <a:fillRef idx="0">
            <a:schemeClr val="dk1"/>
          </a:fillRef>
          <a:effectRef idx="0">
            <a:schemeClr val="dk1"/>
          </a:effectRef>
          <a:fontRef idx="minor">
            <a:schemeClr val="tx1"/>
          </a:fontRef>
        </p:style>
      </p:cxnSp>
      <p:sp>
        <p:nvSpPr>
          <p:cNvPr id="20" name="TextBox 6">
            <a:extLst>
              <a:ext uri="{FF2B5EF4-FFF2-40B4-BE49-F238E27FC236}">
                <a16:creationId xmlns:a16="http://schemas.microsoft.com/office/drawing/2014/main" id="{D1CD9EFD-9875-4F73-BCC5-A5A1911ADE24}"/>
              </a:ext>
            </a:extLst>
          </p:cNvPr>
          <p:cNvSpPr txBox="1">
            <a:spLocks noChangeArrowheads="1"/>
          </p:cNvSpPr>
          <p:nvPr/>
        </p:nvSpPr>
        <p:spPr bwMode="auto">
          <a:xfrm>
            <a:off x="5197133" y="3500600"/>
            <a:ext cx="313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a:solidFill>
                  <a:schemeClr val="accent1"/>
                </a:solidFill>
                <a:latin typeface="Times New Roman" panose="02020603050405020304" pitchFamily="18" charset="0"/>
                <a:ea typeface="微软雅黑" pitchFamily="34" charset="-122"/>
                <a:cs typeface="Times New Roman" panose="02020603050405020304" pitchFamily="18" charset="0"/>
              </a:rPr>
              <a:t>Synchrotron radiation light source</a:t>
            </a:r>
          </a:p>
        </p:txBody>
      </p:sp>
      <p:cxnSp>
        <p:nvCxnSpPr>
          <p:cNvPr id="21" name="直接箭头连接符 20">
            <a:extLst>
              <a:ext uri="{FF2B5EF4-FFF2-40B4-BE49-F238E27FC236}">
                <a16:creationId xmlns:a16="http://schemas.microsoft.com/office/drawing/2014/main" id="{049A4C7B-2AFA-4199-8B64-D575D683EDF4}"/>
              </a:ext>
            </a:extLst>
          </p:cNvPr>
          <p:cNvCxnSpPr>
            <a:cxnSpLocks/>
            <a:stCxn id="16" idx="1"/>
          </p:cNvCxnSpPr>
          <p:nvPr/>
        </p:nvCxnSpPr>
        <p:spPr bwMode="auto">
          <a:xfrm flipH="1" flipV="1">
            <a:off x="2549067" y="3999013"/>
            <a:ext cx="2527738" cy="1036523"/>
          </a:xfrm>
          <a:prstGeom prst="straightConnector1">
            <a:avLst/>
          </a:prstGeom>
          <a:ln w="76200">
            <a:solidFill>
              <a:schemeClr val="accent1"/>
            </a:solidFill>
            <a:headEnd type="none" w="lg" len="lg"/>
            <a:tailEnd type="triangle"/>
          </a:ln>
          <a:extLst/>
        </p:spPr>
        <p:style>
          <a:lnRef idx="1">
            <a:schemeClr val="dk1"/>
          </a:lnRef>
          <a:fillRef idx="0">
            <a:schemeClr val="dk1"/>
          </a:fillRef>
          <a:effectRef idx="0">
            <a:schemeClr val="dk1"/>
          </a:effectRef>
          <a:fontRef idx="minor">
            <a:schemeClr val="tx1"/>
          </a:fontRef>
        </p:style>
      </p:cxnSp>
      <p:sp>
        <p:nvSpPr>
          <p:cNvPr id="22" name="TextBox 6">
            <a:extLst>
              <a:ext uri="{FF2B5EF4-FFF2-40B4-BE49-F238E27FC236}">
                <a16:creationId xmlns:a16="http://schemas.microsoft.com/office/drawing/2014/main" id="{431F4711-09C9-44DC-84A7-D475078E5249}"/>
              </a:ext>
            </a:extLst>
          </p:cNvPr>
          <p:cNvSpPr txBox="1">
            <a:spLocks noChangeArrowheads="1"/>
          </p:cNvSpPr>
          <p:nvPr/>
        </p:nvSpPr>
        <p:spPr bwMode="auto">
          <a:xfrm>
            <a:off x="4952137" y="5555535"/>
            <a:ext cx="38585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a:solidFill>
                  <a:srgbClr val="FF0000"/>
                </a:solidFill>
                <a:latin typeface="Times New Roman" panose="02020603050405020304" pitchFamily="18" charset="0"/>
                <a:ea typeface="微软雅黑" pitchFamily="34" charset="-122"/>
                <a:cs typeface="Times New Roman" panose="02020603050405020304" pitchFamily="18" charset="0"/>
              </a:rPr>
              <a:t>So far, no dedicated facility for particle physics yet!</a:t>
            </a:r>
          </a:p>
        </p:txBody>
      </p:sp>
    </p:spTree>
    <p:extLst>
      <p:ext uri="{BB962C8B-B14F-4D97-AF65-F5344CB8AC3E}">
        <p14:creationId xmlns:p14="http://schemas.microsoft.com/office/powerpoint/2010/main" val="7939130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45833</TotalTime>
  <Words>6691</Words>
  <Application>Microsoft Office PowerPoint</Application>
  <PresentationFormat>全屏显示(4:3)</PresentationFormat>
  <Paragraphs>1095</Paragraphs>
  <Slides>67</Slides>
  <Notes>19</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67</vt:i4>
      </vt:variant>
    </vt:vector>
  </HeadingPairs>
  <TitlesOfParts>
    <vt:vector size="89" baseType="lpstr">
      <vt:lpstr>Arial Unicode MS</vt:lpstr>
      <vt:lpstr>MS PGothic</vt:lpstr>
      <vt:lpstr>MS PGothic</vt:lpstr>
      <vt:lpstr>Times CY</vt:lpstr>
      <vt:lpstr>仿宋</vt:lpstr>
      <vt:lpstr>华文仿宋</vt:lpstr>
      <vt:lpstr>华文楷体</vt:lpstr>
      <vt:lpstr>隶书</vt:lpstr>
      <vt:lpstr>宋体</vt:lpstr>
      <vt:lpstr>微软雅黑</vt:lpstr>
      <vt:lpstr>Arial</vt:lpstr>
      <vt:lpstr>Calibri</vt:lpstr>
      <vt:lpstr>Cambria</vt:lpstr>
      <vt:lpstr>Cambria Math</vt:lpstr>
      <vt:lpstr>Century Gothic</vt:lpstr>
      <vt:lpstr>Comic Sans MS</vt:lpstr>
      <vt:lpstr>Harlow Solid Italic</vt:lpstr>
      <vt:lpstr>Symbol</vt:lpstr>
      <vt:lpstr>Times New Roman</vt:lpstr>
      <vt:lpstr>Wingdings</vt:lpstr>
      <vt:lpstr>Wingdings 2</vt:lpstr>
      <vt:lpstr>Office Theme</vt:lpstr>
      <vt:lpstr>High Intensity Electron Positron Accelerator  (HIEPA) Super Tau Charm  Facility（STCF）in China</vt:lpstr>
      <vt:lpstr>30 Years of -c facility in China </vt:lpstr>
      <vt:lpstr>Broad Physics at -c Energy Region</vt:lpstr>
      <vt:lpstr>Fruitful BESIII Results</vt:lpstr>
      <vt:lpstr>Publication of BESIII</vt:lpstr>
      <vt:lpstr>-c facility in China</vt:lpstr>
      <vt:lpstr>STCF in China</vt:lpstr>
      <vt:lpstr>STCF in Perspective</vt:lpstr>
      <vt:lpstr>加速器设计与关键核心技术</vt:lpstr>
      <vt:lpstr>加速器物理：关键难点</vt:lpstr>
      <vt:lpstr>亮度提高的原理</vt:lpstr>
      <vt:lpstr>加速器物理：研究内容</vt:lpstr>
      <vt:lpstr>Layout of Machine</vt:lpstr>
      <vt:lpstr>Parameters and Plan of the Machine</vt:lpstr>
      <vt:lpstr>Detector Layout</vt:lpstr>
      <vt:lpstr>General Consideration of Detector</vt:lpstr>
      <vt:lpstr>Detector requirements &amp; Baseline </vt:lpstr>
      <vt:lpstr>Detector requirements &amp; Baseline </vt:lpstr>
      <vt:lpstr>Detector requirements &amp; Baseline </vt:lpstr>
      <vt:lpstr>Detector requirements &amp; Baseline </vt:lpstr>
      <vt:lpstr>Integral Luminosity of  STCF</vt:lpstr>
      <vt:lpstr>Data samples </vt:lpstr>
      <vt:lpstr>Highlight Physics @ STCF</vt:lpstr>
      <vt:lpstr>Charmonium-(like) Production @ B Factory</vt:lpstr>
      <vt:lpstr>Charmonium (like) Production  @ -c Factory</vt:lpstr>
      <vt:lpstr>Charmonium-(Like) Physics</vt:lpstr>
      <vt:lpstr>Search for 1-- Hybrid Hccgc &amp; c0</vt:lpstr>
      <vt:lpstr>Search for Zcs </vt:lpstr>
      <vt:lpstr>Search for c2(11D2)</vt:lpstr>
      <vt:lpstr>Charm Physics</vt:lpstr>
      <vt:lpstr> Lepton Physics</vt:lpstr>
      <vt:lpstr>CP Violation in  Decay</vt:lpstr>
      <vt:lpstr>  CPV in Angle Distribution</vt:lpstr>
      <vt:lpstr>R and QCD Physics</vt:lpstr>
      <vt:lpstr>Nucleon Electromagnetic Form Factors (NEFFs) </vt:lpstr>
      <vt:lpstr>Proton FF (s=2.23GeV)  @ -c Factory</vt:lpstr>
      <vt:lpstr>Strategy and Activities</vt:lpstr>
      <vt:lpstr>Science &amp; Technology Review</vt:lpstr>
      <vt:lpstr>Science &amp; Technology Review</vt:lpstr>
      <vt:lpstr>Science &amp; Technology Review</vt:lpstr>
      <vt:lpstr>Institutions shown Interest</vt:lpstr>
      <vt:lpstr>International Collaboration</vt:lpstr>
      <vt:lpstr>Joint workshop on future -c factory</vt:lpstr>
      <vt:lpstr>Candidate site : Hefei, Anhui province</vt:lpstr>
      <vt:lpstr>PowerPoint 演示文稿</vt:lpstr>
      <vt:lpstr>USTC and LOCAL Goverment</vt:lpstr>
      <vt:lpstr>Support from different aspects</vt:lpstr>
      <vt:lpstr>Activities</vt:lpstr>
      <vt:lpstr>Candidate site ： Canton Province</vt:lpstr>
      <vt:lpstr>Tentative Plan &amp; Estimated Budget</vt:lpstr>
      <vt:lpstr>Organization for STCF </vt:lpstr>
      <vt:lpstr>Pre-Conceptual Design Report</vt:lpstr>
      <vt:lpstr>Pre-Conceptual Design Report</vt:lpstr>
      <vt:lpstr>Pre-Conceptual Design Report</vt:lpstr>
      <vt:lpstr>CDR Input</vt:lpstr>
      <vt:lpstr>Summary</vt:lpstr>
      <vt:lpstr>Summary</vt:lpstr>
      <vt:lpstr>PowerPoint 演示文稿</vt:lpstr>
      <vt:lpstr>Local Government Support</vt:lpstr>
      <vt:lpstr>科学意义与作用</vt:lpstr>
      <vt:lpstr>PowerPoint 演示文稿</vt:lpstr>
      <vt:lpstr>PowerPoint 演示文稿</vt:lpstr>
      <vt:lpstr>CEPC and STCF in China</vt:lpstr>
      <vt:lpstr>CEPC and STCF in China</vt:lpstr>
      <vt:lpstr>Pre-Conceptual Design Report</vt:lpstr>
      <vt:lpstr>Pre-Conceptual Design Report</vt:lpstr>
      <vt:lpstr> Candidate Site : Huairou Beijing</vt:lpstr>
    </vt:vector>
  </TitlesOfParts>
  <Company>ustc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zhaozg</dc:creator>
  <cp:lastModifiedBy>彭 海平</cp:lastModifiedBy>
  <cp:revision>1762</cp:revision>
  <dcterms:created xsi:type="dcterms:W3CDTF">2012-07-20T12:09:59Z</dcterms:created>
  <dcterms:modified xsi:type="dcterms:W3CDTF">2018-10-23T05:47:01Z</dcterms:modified>
</cp:coreProperties>
</file>