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2"/>
  </p:notesMasterIdLst>
  <p:sldIdLst>
    <p:sldId id="299" r:id="rId2"/>
    <p:sldId id="257" r:id="rId3"/>
    <p:sldId id="308" r:id="rId4"/>
    <p:sldId id="321" r:id="rId5"/>
    <p:sldId id="322" r:id="rId6"/>
    <p:sldId id="294" r:id="rId7"/>
    <p:sldId id="310" r:id="rId8"/>
    <p:sldId id="27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23" r:id="rId17"/>
    <p:sldId id="318" r:id="rId18"/>
    <p:sldId id="319" r:id="rId19"/>
    <p:sldId id="330" r:id="rId20"/>
    <p:sldId id="320" r:id="rId21"/>
    <p:sldId id="324" r:id="rId22"/>
    <p:sldId id="326" r:id="rId23"/>
    <p:sldId id="329" r:id="rId24"/>
    <p:sldId id="325" r:id="rId25"/>
    <p:sldId id="331" r:id="rId26"/>
    <p:sldId id="332" r:id="rId27"/>
    <p:sldId id="327" r:id="rId28"/>
    <p:sldId id="260" r:id="rId29"/>
    <p:sldId id="305" r:id="rId30"/>
    <p:sldId id="307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CFBBDE2-61F5-4F5D-ADB8-042A6A6C62BA}">
          <p14:sldIdLst>
            <p14:sldId id="299"/>
            <p14:sldId id="257"/>
            <p14:sldId id="308"/>
            <p14:sldId id="321"/>
            <p14:sldId id="322"/>
            <p14:sldId id="294"/>
            <p14:sldId id="310"/>
            <p14:sldId id="270"/>
            <p14:sldId id="311"/>
            <p14:sldId id="312"/>
            <p14:sldId id="313"/>
            <p14:sldId id="314"/>
            <p14:sldId id="315"/>
            <p14:sldId id="316"/>
            <p14:sldId id="317"/>
            <p14:sldId id="323"/>
            <p14:sldId id="318"/>
            <p14:sldId id="319"/>
            <p14:sldId id="330"/>
            <p14:sldId id="320"/>
            <p14:sldId id="324"/>
            <p14:sldId id="326"/>
            <p14:sldId id="329"/>
            <p14:sldId id="325"/>
            <p14:sldId id="331"/>
            <p14:sldId id="332"/>
            <p14:sldId id="327"/>
            <p14:sldId id="260"/>
            <p14:sldId id="305"/>
            <p14:sldId id="3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0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7" autoAdjust="0"/>
    <p:restoredTop sz="94712" autoAdjust="0"/>
  </p:normalViewPr>
  <p:slideViewPr>
    <p:cSldViewPr>
      <p:cViewPr>
        <p:scale>
          <a:sx n="111" d="100"/>
          <a:sy n="111" d="100"/>
        </p:scale>
        <p:origin x="568" y="288"/>
      </p:cViewPr>
      <p:guideLst>
        <p:guide orient="horz" pos="2160"/>
        <p:guide pos="30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ED972-F227-4DBD-907A-5D74CC7232B3}" type="datetimeFigureOut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CF1A6-BD8A-4620-A533-3EDA5B2E07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342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CF1A6-BD8A-4620-A533-3EDA5B2E07F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80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CF1A6-BD8A-4620-A533-3EDA5B2E07F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291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CF1A6-BD8A-4620-A533-3EDA5B2E07F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41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E9E09-DE80-204A-8492-EFA921057746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80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DAD08-20F1-C145-80CC-9E35CCF13210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799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0711-FCF2-E04E-9A42-63D2080ED350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677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EA712-2798-8740-9D93-630A69C719A9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245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B977-C6DF-014C-BB1F-293782871FCE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238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F83-B93C-3F49-A196-1CE990EECF93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680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BFD5D-B132-D742-8B87-202E23BC4FF6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92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A4D83-BA67-5E43-A405-58FDFAF0C046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020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661DA-46DD-FC4C-ACA1-9459AE27661F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43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B4210-FE86-8841-A95A-8466C4191C4F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354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B4273-6BB3-D040-89EA-6664ABA0AF6D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39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88AD4-EFB0-B24A-BAEC-0577A54025FA}" type="datetime1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46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image" Target="../media/image30.png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0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4" Type="http://schemas.openxmlformats.org/officeDocument/2006/relationships/image" Target="../media/image8.png"/><Relationship Id="rId5" Type="http://schemas.openxmlformats.org/officeDocument/2006/relationships/hyperlink" Target="http://arxiv.org/abs/arXiv:1105.4583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0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24.png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0.png"/><Relationship Id="rId5" Type="http://schemas.openxmlformats.org/officeDocument/2006/relationships/image" Target="../media/image18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6.png"/><Relationship Id="rId12" Type="http://schemas.openxmlformats.org/officeDocument/2006/relationships/image" Target="../media/image50.emf"/><Relationship Id="rId13" Type="http://schemas.openxmlformats.org/officeDocument/2006/relationships/image" Target="../media/image57.png"/><Relationship Id="rId14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0.png"/><Relationship Id="rId3" Type="http://schemas.openxmlformats.org/officeDocument/2006/relationships/image" Target="../media/image480.png"/><Relationship Id="rId4" Type="http://schemas.openxmlformats.org/officeDocument/2006/relationships/image" Target="../media/image490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Relationship Id="rId9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66.png"/><Relationship Id="rId9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83.png"/><Relationship Id="rId5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84.png"/><Relationship Id="rId5" Type="http://schemas.openxmlformats.org/officeDocument/2006/relationships/image" Target="../media/image85.png"/><Relationship Id="rId6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png"/><Relationship Id="rId3" Type="http://schemas.openxmlformats.org/officeDocument/2006/relationships/image" Target="../media/image9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496" y="3221283"/>
            <a:ext cx="9001000" cy="3160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18288" bIns="45720" numCol="1" anchor="t" anchorCtr="0" compatLnSpc="1">
            <a:prstTxWarp prst="textNoShape">
              <a:avLst/>
            </a:prstTxWarp>
            <a:noAutofit/>
          </a:bodyPr>
          <a:lstStyle>
            <a:lvl1pPr marL="0" marR="45720" indent="0" algn="r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eaLnBrk="1" hangingPunct="1">
              <a:lnSpc>
                <a:spcPct val="150000"/>
              </a:lnSpc>
            </a:pPr>
            <a:r>
              <a:rPr lang="en-US" altLang="zh-CN" sz="3600" b="1" dirty="0" smtClean="0">
                <a:latin typeface="Comic Sans MS" panose="030F0702030302020204" pitchFamily="66" charset="0"/>
                <a:cs typeface="Times New Roman" pitchFamily="18" charset="0"/>
              </a:rPr>
              <a:t>Dian-Yong Chen</a:t>
            </a:r>
          </a:p>
          <a:p>
            <a:pPr marR="0" algn="ctr" eaLnBrk="1" hangingPunct="1">
              <a:lnSpc>
                <a:spcPct val="150000"/>
              </a:lnSpc>
            </a:pPr>
            <a:r>
              <a:rPr lang="en-US" altLang="zh-CN" sz="4000" b="1" dirty="0" smtClean="0">
                <a:latin typeface="Comic Sans MS" pitchFamily="66" charset="0"/>
                <a:cs typeface="Times New Roman" pitchFamily="18" charset="0"/>
              </a:rPr>
              <a:t>Southeast University</a:t>
            </a:r>
          </a:p>
          <a:p>
            <a:pPr marR="0" algn="ctr" eaLnBrk="1" hangingPunct="1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Collaborate with F.K. </a:t>
            </a:r>
            <a:r>
              <a:rPr lang="en-US" altLang="zh-CN" sz="2400" b="1" dirty="0" err="1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Guo,C</a:t>
            </a:r>
            <a:r>
              <a:rPr lang="en-US" altLang="zh-CN" sz="2400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. J. Xiao and Q. Wu </a:t>
            </a:r>
            <a:r>
              <a:rPr lang="en-US" altLang="zh-CN" sz="2400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en-US" altLang="zh-CN" sz="2800" b="1" dirty="0" smtClean="0">
              <a:solidFill>
                <a:srgbClr val="C00000"/>
              </a:solidFill>
              <a:latin typeface="Comic Sans MS" pitchFamily="66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46435" y="972196"/>
                <a:ext cx="9108504" cy="19203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lIns="108000" tIns="504000" bIns="504000">
                <a:spAutoFit/>
              </a:bodyPr>
              <a:lstStyle/>
              <a:p>
                <a:pPr algn="ctr"/>
                <a:r>
                  <a:rPr lang="en-US" altLang="zh-CN" sz="46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Productions </a:t>
                </a:r>
                <a:r>
                  <a:rPr lang="en-US" altLang="zh-CN" sz="46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and decays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46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sz="46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𝒁</m:t>
                        </m:r>
                      </m:e>
                      <m:sub>
                        <m:r>
                          <a:rPr lang="en-US" altLang="zh-CN" sz="46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46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(′)</m:t>
                        </m:r>
                      </m:sup>
                    </m:sSubSup>
                  </m:oMath>
                </a14:m>
                <a:endParaRPr lang="zh-CN" altLang="en-US" sz="4600" b="1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5" y="972196"/>
                <a:ext cx="9108504" cy="1920399"/>
              </a:xfrm>
              <a:prstGeom prst="rect">
                <a:avLst/>
              </a:prstGeom>
              <a:blipFill rotWithShape="0">
                <a:blip r:embed="rId3"/>
                <a:stretch>
                  <a:fillRect l="-9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95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6816" y="-99392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4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Outline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95536" y="1052736"/>
                <a:ext cx="8064896" cy="4580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1. Short Review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32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𝒁</m:t>
                        </m:r>
                      </m:e>
                      <m:sub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(′)</m:t>
                        </m:r>
                      </m:sup>
                    </m:sSubSup>
                  </m:oMath>
                </a14:m>
                <a:endParaRPr lang="en-US" altLang="zh-CN" sz="3200" b="1" dirty="0" smtClean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altLang="zh-CN" sz="3200" b="1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  </a:t>
                </a: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altLang="zh-CN" sz="2800" b="1" dirty="0" smtClean="0">
                    <a:latin typeface="Comic Sans MS" panose="030F0702030302020204" pitchFamily="66" charset="0"/>
                  </a:rPr>
                  <a:t>Experimental </a:t>
                </a:r>
                <a:r>
                  <a:rPr lang="en-US" altLang="zh-CN" sz="2800" b="1" dirty="0" smtClean="0">
                    <a:latin typeface="Comic Sans MS" panose="030F0702030302020204" pitchFamily="66" charset="0"/>
                  </a:rPr>
                  <a:t>status; </a:t>
                </a:r>
              </a:p>
              <a:p>
                <a:r>
                  <a:rPr lang="en-US" altLang="zh-CN" sz="2800" b="1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CN" sz="2800" b="1" dirty="0" smtClean="0">
                    <a:latin typeface="Comic Sans MS" panose="030F0702030302020204" pitchFamily="66" charset="0"/>
                  </a:rPr>
                  <a:t>    </a:t>
                </a:r>
                <a:r>
                  <a:rPr lang="en-US" altLang="zh-CN" sz="2800" b="1" dirty="0">
                    <a:latin typeface="Comic Sans MS" panose="030F0702030302020204" pitchFamily="66" charset="0"/>
                  </a:rPr>
                  <a:t>T</a:t>
                </a:r>
                <a:r>
                  <a:rPr lang="en-US" altLang="zh-CN" sz="2800" b="1" dirty="0" smtClean="0">
                    <a:latin typeface="Comic Sans MS" panose="030F0702030302020204" pitchFamily="66" charset="0"/>
                  </a:rPr>
                  <a:t>heoretical interpretations</a:t>
                </a:r>
                <a:endParaRPr lang="en-US" altLang="zh-CN" sz="3200" b="1" dirty="0" smtClean="0">
                  <a:latin typeface="Comic Sans MS" panose="030F0702030302020204" pitchFamily="66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2. Hidden Bottom Decays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𝒁</m:t>
                        </m:r>
                      </m:e>
                      <m:sub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(′)</m:t>
                        </m:r>
                      </m:sup>
                    </m:sSubSup>
                  </m:oMath>
                </a14:m>
                <a:endParaRPr lang="en-US" altLang="zh-CN" sz="2800" b="1" dirty="0" smtClean="0">
                  <a:latin typeface="Comic Sans MS" panose="030F0702030302020204" pitchFamily="66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3</a:t>
                </a: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. </a:t>
                </a: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Productions </a:t>
                </a: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𝒁</m:t>
                        </m:r>
                      </m:e>
                      <m:sub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4</a:t>
                </a: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. Summary   </a:t>
                </a:r>
                <a:endParaRPr lang="zh-CN" altLang="en-US" sz="3200" b="1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052736"/>
                <a:ext cx="8064896" cy="4580100"/>
              </a:xfrm>
              <a:prstGeom prst="rect">
                <a:avLst/>
              </a:prstGeom>
              <a:blipFill rotWithShape="0">
                <a:blip r:embed="rId2"/>
                <a:stretch>
                  <a:fillRect l="-1965" b="-17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23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914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13447" y="-27384"/>
                <a:ext cx="9167065" cy="720725"/>
              </a:xfrm>
              <a:noFill/>
              <a:ln w="25400">
                <a:noFill/>
              </a:ln>
            </p:spPr>
            <p:txBody>
              <a:bodyPr bIns="108000">
                <a:normAutofit/>
              </a:bodyPr>
              <a:lstStyle/>
              <a:p>
                <a:pPr>
                  <a:defRPr/>
                </a:pPr>
                <a:r>
                  <a:rPr lang="en-US" altLang="zh-CN" sz="2800" b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Experiment status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𝒁</m:t>
                        </m:r>
                      </m:e>
                      <m:sub>
                        <m: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lang="zh-CN" altLang="en-US" sz="2800" b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：</a:t>
                </a:r>
                <a:r>
                  <a:rPr lang="en-US" altLang="zh-CN" sz="2800" b="1" dirty="0">
                    <a:solidFill>
                      <a:srgbClr val="C00000"/>
                    </a:solidFill>
                    <a:latin typeface="Comic Sans MS" panose="030F0702030302020204" pitchFamily="66" charset="0"/>
                  </a:rPr>
                  <a:t> hidden </a:t>
                </a:r>
                <a:r>
                  <a:rPr lang="en-US" altLang="zh-CN" sz="2800" b="1" dirty="0" smtClean="0">
                    <a:solidFill>
                      <a:srgbClr val="C00000"/>
                    </a:solidFill>
                    <a:latin typeface="Comic Sans MS" panose="030F0702030302020204" pitchFamily="66" charset="0"/>
                  </a:rPr>
                  <a:t>bottom (1) </a:t>
                </a:r>
                <a:endParaRPr lang="en-US" altLang="zh-CN" sz="2800" b="1" dirty="0" smtClean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914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3447" y="-27384"/>
                <a:ext cx="9167065" cy="720725"/>
              </a:xfrm>
              <a:blipFill rotWithShape="0">
                <a:blip r:embed="rId6"/>
                <a:stretch>
                  <a:fillRect l="-1330" b="-593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altLang="zh-CN" dirty="0" smtClean="0"/>
              <a:t>Dian-Yong </a:t>
            </a:r>
            <a:r>
              <a:rPr lang="en-US" altLang="zh-CN" dirty="0" err="1" smtClean="0"/>
              <a:t>Chen@SEU</a:t>
            </a:r>
            <a:endParaRPr lang="zh-CN" altLang="en-US" dirty="0"/>
          </a:p>
        </p:txBody>
      </p:sp>
      <p:sp>
        <p:nvSpPr>
          <p:cNvPr id="2150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27A864A-639C-497F-B545-9CB69D7F11C5}" type="slidenum">
              <a:rPr lang="en-US" altLang="zh-CN" smtClean="0"/>
              <a:pPr/>
              <a:t>3</a:t>
            </a:fld>
            <a:endParaRPr lang="en-US" altLang="zh-CN" smtClean="0"/>
          </a:p>
        </p:txBody>
      </p:sp>
      <p:grpSp>
        <p:nvGrpSpPr>
          <p:cNvPr id="3" name="组 2"/>
          <p:cNvGrpSpPr/>
          <p:nvPr/>
        </p:nvGrpSpPr>
        <p:grpSpPr>
          <a:xfrm>
            <a:off x="27400" y="899428"/>
            <a:ext cx="8870477" cy="2673588"/>
            <a:chOff x="27400" y="899428"/>
            <a:chExt cx="8870477" cy="2673588"/>
          </a:xfrm>
        </p:grpSpPr>
        <p:grpSp>
          <p:nvGrpSpPr>
            <p:cNvPr id="5" name="组 4"/>
            <p:cNvGrpSpPr/>
            <p:nvPr/>
          </p:nvGrpSpPr>
          <p:grpSpPr>
            <a:xfrm>
              <a:off x="27400" y="1230672"/>
              <a:ext cx="8870477" cy="2342344"/>
              <a:chOff x="27400" y="802800"/>
              <a:chExt cx="8870477" cy="2342344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7"/>
              <a:srcRect t="66418"/>
              <a:stretch/>
            </p:blipFill>
            <p:spPr>
              <a:xfrm>
                <a:off x="5868144" y="836712"/>
                <a:ext cx="3029733" cy="2303029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7"/>
              <a:srcRect t="33219" b="33181"/>
              <a:stretch/>
            </p:blipFill>
            <p:spPr>
              <a:xfrm>
                <a:off x="2915816" y="836712"/>
                <a:ext cx="3029733" cy="2304256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7"/>
              <a:srcRect b="65845"/>
              <a:stretch/>
            </p:blipFill>
            <p:spPr>
              <a:xfrm>
                <a:off x="27400" y="802800"/>
                <a:ext cx="3029733" cy="2342344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矩形 6"/>
                <p:cNvSpPr/>
                <p:nvPr/>
              </p:nvSpPr>
              <p:spPr>
                <a:xfrm>
                  <a:off x="395536" y="899428"/>
                  <a:ext cx="541673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1" i="0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𝚼</m:t>
                        </m:r>
                        <m:d>
                          <m:d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𝟓</m:t>
                            </m:r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𝑺</m:t>
                            </m:r>
                          </m:e>
                        </m:d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→</m:t>
                        </m:r>
                        <m:r>
                          <a:rPr lang="en-US" altLang="zh-CN" sz="2400" b="1" i="0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𝚼</m:t>
                        </m:r>
                        <m:d>
                          <m:d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𝒏𝑺</m:t>
                            </m:r>
                          </m:e>
                        </m:d>
                        <m:sSup>
                          <m:sSup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,  {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𝒏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=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,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𝟐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,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𝟑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}</m:t>
                        </m:r>
                      </m:oMath>
                    </m:oMathPara>
                  </a14:m>
                  <a:endParaRPr lang="zh-CN" altLang="en-US" sz="2400" b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7" name="矩形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536" y="899428"/>
                  <a:ext cx="5416739" cy="46166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组 7"/>
          <p:cNvGrpSpPr/>
          <p:nvPr/>
        </p:nvGrpSpPr>
        <p:grpSpPr>
          <a:xfrm>
            <a:off x="344482" y="3831431"/>
            <a:ext cx="8341672" cy="2900884"/>
            <a:chOff x="344482" y="3831431"/>
            <a:chExt cx="8341672" cy="2900884"/>
          </a:xfrm>
        </p:grpSpPr>
        <p:sp>
          <p:nvSpPr>
            <p:cNvPr id="38930" name="Text Box 18"/>
            <p:cNvSpPr txBox="1">
              <a:spLocks noChangeArrowheads="1"/>
            </p:cNvSpPr>
            <p:nvPr/>
          </p:nvSpPr>
          <p:spPr bwMode="auto">
            <a:xfrm>
              <a:off x="344482" y="4725144"/>
              <a:ext cx="2395567" cy="10618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zh-CN" b="1" dirty="0">
                  <a:solidFill>
                    <a:srgbClr val="0000FF"/>
                  </a:solidFill>
                  <a:latin typeface="Comic Sans MS" panose="030F0702030302020204" pitchFamily="66" charset="0"/>
                </a:rPr>
                <a:t>Belle </a:t>
              </a:r>
              <a:r>
                <a:rPr lang="en-US" altLang="zh-CN" b="1" dirty="0" smtClean="0">
                  <a:solidFill>
                    <a:srgbClr val="0000FF"/>
                  </a:solidFill>
                  <a:latin typeface="Comic Sans MS" panose="030F0702030302020204" pitchFamily="66" charset="0"/>
                </a:rPr>
                <a:t>Collaboration</a:t>
              </a:r>
              <a:endParaRPr lang="en-US" altLang="zh-CN" b="1" dirty="0">
                <a:solidFill>
                  <a:srgbClr val="0000FF"/>
                </a:solidFill>
                <a:latin typeface="Comic Sans MS" panose="030F0702030302020204" pitchFamily="66" charset="0"/>
              </a:endParaRPr>
            </a:p>
            <a:p>
              <a:pPr algn="ctr">
                <a:spcBef>
                  <a:spcPct val="50000"/>
                </a:spcBef>
                <a:defRPr/>
              </a:pPr>
              <a:r>
                <a:rPr lang="en-US" altLang="zh-CN" b="1" dirty="0" smtClean="0">
                  <a:solidFill>
                    <a:srgbClr val="0000FF"/>
                  </a:solidFill>
                  <a:latin typeface="Comic Sans MS" panose="030F0702030302020204" pitchFamily="66" charset="0"/>
                </a:rPr>
                <a:t>Phys.Rev.Lett.108.122001 (2011)</a:t>
              </a:r>
              <a:endParaRPr lang="en-US" altLang="zh-CN" b="1" dirty="0">
                <a:solidFill>
                  <a:srgbClr val="0000FF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65462" y="4414491"/>
              <a:ext cx="6020692" cy="2317824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" name="矩形 28"/>
                <p:cNvSpPr/>
                <p:nvPr/>
              </p:nvSpPr>
              <p:spPr>
                <a:xfrm>
                  <a:off x="395536" y="3831431"/>
                  <a:ext cx="54695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1" i="0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𝚼</m:t>
                        </m:r>
                        <m:d>
                          <m:d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𝟓</m:t>
                            </m:r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𝑺</m:t>
                            </m:r>
                          </m:e>
                        </m:d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→</m:t>
                        </m:r>
                        <m:sSub>
                          <m:sSub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𝒉</m:t>
                            </m:r>
                          </m:e>
                          <m:sub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𝒃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𝒎𝑷</m:t>
                            </m:r>
                          </m:e>
                        </m:d>
                        <m:sSup>
                          <m:sSup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,  {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𝒎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=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,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𝟐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}</m:t>
                        </m:r>
                      </m:oMath>
                    </m:oMathPara>
                  </a14:m>
                  <a:endParaRPr lang="zh-CN" altLang="en-US" sz="2400" b="1" i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29" name="矩形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536" y="3831431"/>
                  <a:ext cx="5469574" cy="461665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359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67" y="1147093"/>
            <a:ext cx="7973466" cy="42261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13447" y="-27384"/>
                <a:ext cx="9167065" cy="720725"/>
              </a:xfrm>
              <a:noFill/>
              <a:ln w="25400">
                <a:noFill/>
              </a:ln>
            </p:spPr>
            <p:txBody>
              <a:bodyPr bIns="108000">
                <a:normAutofit/>
              </a:bodyPr>
              <a:lstStyle/>
              <a:p>
                <a:pPr>
                  <a:defRPr/>
                </a:pPr>
                <a:r>
                  <a:rPr lang="en-US" altLang="zh-CN" sz="2800" b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Experiment status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𝒁</m:t>
                        </m:r>
                      </m:e>
                      <m:sub>
                        <m: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lang="zh-CN" altLang="en-US" sz="2800" b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：</a:t>
                </a:r>
                <a:r>
                  <a:rPr lang="en-US" altLang="zh-CN" sz="2800" b="1" dirty="0">
                    <a:solidFill>
                      <a:srgbClr val="C00000"/>
                    </a:solidFill>
                    <a:latin typeface="Comic Sans MS" panose="030F0702030302020204" pitchFamily="66" charset="0"/>
                  </a:rPr>
                  <a:t> hidden </a:t>
                </a:r>
                <a:r>
                  <a:rPr lang="en-US" altLang="zh-CN" sz="2800" b="1" dirty="0" smtClean="0">
                    <a:solidFill>
                      <a:srgbClr val="C00000"/>
                    </a:solidFill>
                    <a:latin typeface="Comic Sans MS" panose="030F0702030302020204" pitchFamily="66" charset="0"/>
                  </a:rPr>
                  <a:t>bottom (2) </a:t>
                </a:r>
                <a:endParaRPr lang="en-US" altLang="zh-CN" sz="2800" b="1" dirty="0" smtClean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3447" y="-27384"/>
                <a:ext cx="9167065" cy="720725"/>
              </a:xfrm>
              <a:blipFill rotWithShape="0">
                <a:blip r:embed="rId3"/>
                <a:stretch>
                  <a:fillRect l="-1330" b="-593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矩形 7"/>
              <p:cNvSpPr/>
              <p:nvPr/>
            </p:nvSpPr>
            <p:spPr>
              <a:xfrm>
                <a:off x="2059539" y="5553083"/>
                <a:ext cx="3952621" cy="468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prstClr val="black"/>
                    </a:solidFill>
                    <a:latin typeface="Comic Sans MS" panose="030F0702030302020204" pitchFamily="66" charset="0"/>
                    <a:ea typeface="DengXian Light" charset="-122"/>
                  </a:rPr>
                  <a:t>Angular Analysis: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DengXian Light" charset="-122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DengXian Light" charset="-122"/>
                          </a:rPr>
                          <m:t>𝑱</m:t>
                        </m:r>
                      </m:e>
                      <m:sup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DengXian Light" charset="-122"/>
                          </a:rPr>
                          <m:t>𝑷</m:t>
                        </m:r>
                      </m:sup>
                    </m:sSup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charset="0"/>
                        <a:ea typeface="DengXian Light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DengXian Light" charset="-122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DengXian Light" charset="-122"/>
                          </a:rPr>
                          <m:t>𝟏</m:t>
                        </m:r>
                      </m:e>
                      <m:sup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DengXian Light" charset="-122"/>
                          </a:rPr>
                          <m:t>+</m:t>
                        </m:r>
                      </m:sup>
                    </m:sSup>
                  </m:oMath>
                </a14:m>
                <a:endParaRPr lang="zh-CN" altLang="en-US" sz="1600" dirty="0"/>
              </a:p>
            </p:txBody>
          </p:sp>
        </mc:Choice>
        <mc:Fallback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539" y="5553083"/>
                <a:ext cx="3952621" cy="468205"/>
              </a:xfrm>
              <a:prstGeom prst="rect">
                <a:avLst/>
              </a:prstGeom>
              <a:blipFill rotWithShape="0">
                <a:blip r:embed="rId4"/>
                <a:stretch>
                  <a:fillRect l="-2469" t="-9091" b="-2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/>
          <p:cNvSpPr/>
          <p:nvPr/>
        </p:nvSpPr>
        <p:spPr>
          <a:xfrm>
            <a:off x="5652120" y="590063"/>
            <a:ext cx="2728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zh-CN" sz="2400" b="1" dirty="0">
                <a:solidFill>
                  <a:srgbClr val="FFFFFF"/>
                </a:solidFill>
                <a:latin typeface="Comic Sans MS" charset="0"/>
                <a:ea typeface="Comic Sans MS" charset="0"/>
                <a:cs typeface="Comic Sans MS" charset="0"/>
                <a:hlinkClick r:id="rId5"/>
              </a:rPr>
              <a:t>arXiv:1105.4583</a:t>
            </a:r>
            <a:endParaRPr lang="zh-CN" altLang="en-US" sz="24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45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914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13447" y="-27384"/>
                <a:ext cx="9167065" cy="720725"/>
              </a:xfrm>
              <a:noFill/>
              <a:ln w="25400">
                <a:noFill/>
              </a:ln>
            </p:spPr>
            <p:txBody>
              <a:bodyPr bIns="108000">
                <a:normAutofit/>
              </a:bodyPr>
              <a:lstStyle/>
              <a:p>
                <a:pPr>
                  <a:defRPr/>
                </a:pPr>
                <a:r>
                  <a:rPr lang="en-US" altLang="zh-CN" sz="2800" b="1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Experiment status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𝒁</m:t>
                        </m:r>
                      </m:e>
                      <m:sub>
                        <m: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2800" b="1" i="1" dirty="0">
                            <a:solidFill>
                              <a:schemeClr val="tx1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lang="zh-CN" altLang="en-US" sz="2800" b="1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：</a:t>
                </a:r>
                <a:r>
                  <a:rPr lang="en-US" altLang="zh-CN" sz="2800" b="1" dirty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hidden </a:t>
                </a:r>
                <a:r>
                  <a:rPr lang="en-US" altLang="zh-CN" sz="2800" b="1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bottom (3) </a:t>
                </a:r>
                <a:endParaRPr lang="en-US" altLang="zh-CN" sz="2800" b="1" dirty="0" smtClean="0">
                  <a:solidFill>
                    <a:schemeClr val="tx1"/>
                  </a:solidFill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 xmlns="">
          <p:sp>
            <p:nvSpPr>
              <p:cNvPr id="38914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3447" y="-27384"/>
                <a:ext cx="9167065" cy="720725"/>
              </a:xfrm>
              <a:blipFill rotWithShape="0">
                <a:blip r:embed="rId3"/>
                <a:stretch>
                  <a:fillRect l="-1330" t="-1695" b="-762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altLang="zh-CN" dirty="0" smtClean="0">
                <a:latin typeface="Comic Sans MS" charset="0"/>
                <a:ea typeface="Comic Sans MS" charset="0"/>
                <a:cs typeface="Comic Sans MS" charset="0"/>
              </a:rPr>
              <a:t>Dian-Yong </a:t>
            </a:r>
            <a:r>
              <a:rPr lang="en-US" altLang="zh-CN" dirty="0" err="1" smtClean="0">
                <a:latin typeface="Comic Sans MS" charset="0"/>
                <a:ea typeface="Comic Sans MS" charset="0"/>
                <a:cs typeface="Comic Sans MS" charset="0"/>
              </a:rPr>
              <a:t>Chen@SEU</a:t>
            </a:r>
            <a:endParaRPr lang="zh-CN" alt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2150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27A864A-639C-497F-B545-9CB69D7F11C5}" type="slidenum">
              <a:rPr lang="en-US" altLang="zh-CN" smtClean="0">
                <a:latin typeface="Comic Sans MS" charset="0"/>
                <a:ea typeface="Comic Sans MS" charset="0"/>
                <a:cs typeface="Comic Sans MS" charset="0"/>
              </a:rPr>
              <a:pPr/>
              <a:t>5</a:t>
            </a:fld>
            <a:endParaRPr lang="en-US" altLang="zh-CN" smtClean="0">
              <a:latin typeface="Comic Sans MS" charset="0"/>
              <a:ea typeface="Comic Sans MS" charset="0"/>
              <a:cs typeface="Comic Sans MS" charset="0"/>
            </a:endParaRPr>
          </a:p>
        </p:txBody>
      </p:sp>
      <p:grpSp>
        <p:nvGrpSpPr>
          <p:cNvPr id="4" name="组 3"/>
          <p:cNvGrpSpPr/>
          <p:nvPr/>
        </p:nvGrpSpPr>
        <p:grpSpPr>
          <a:xfrm>
            <a:off x="107504" y="899428"/>
            <a:ext cx="8892480" cy="2767801"/>
            <a:chOff x="107504" y="899428"/>
            <a:chExt cx="8892480" cy="276780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矩形 6"/>
                <p:cNvSpPr/>
                <p:nvPr/>
              </p:nvSpPr>
              <p:spPr>
                <a:xfrm>
                  <a:off x="395536" y="899428"/>
                  <a:ext cx="5387885" cy="47051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1" i="0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𝚼</m:t>
                        </m:r>
                        <m:d>
                          <m:d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𝟓</m:t>
                            </m:r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𝑺</m:t>
                            </m:r>
                          </m:e>
                        </m:d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→</m:t>
                        </m:r>
                        <m:r>
                          <a:rPr lang="en-US" altLang="zh-CN" sz="2400" b="1" i="0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𝚼</m:t>
                        </m:r>
                        <m:d>
                          <m:d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𝒏𝑺</m:t>
                            </m:r>
                          </m:e>
                        </m:d>
                        <m:sSup>
                          <m:sSup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𝟎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zh-CN" sz="24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𝟎</m:t>
                            </m:r>
                          </m:sup>
                        </m:sSup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,  {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𝒏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=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𝟏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,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𝟐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,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𝟑</m:t>
                        </m:r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}</m:t>
                        </m:r>
                      </m:oMath>
                    </m:oMathPara>
                  </a14:m>
                  <a:endParaRPr lang="zh-CN" altLang="en-US" sz="2400" b="1" dirty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endParaRPr>
                </a:p>
              </p:txBody>
            </p:sp>
          </mc:Choice>
          <mc:Fallback>
            <p:sp>
              <p:nvSpPr>
                <p:cNvPr id="7" name="矩形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536" y="899428"/>
                  <a:ext cx="5387885" cy="47051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948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1" name="组 10"/>
            <p:cNvGrpSpPr/>
            <p:nvPr/>
          </p:nvGrpSpPr>
          <p:grpSpPr>
            <a:xfrm>
              <a:off x="107504" y="1340768"/>
              <a:ext cx="8892480" cy="2326461"/>
              <a:chOff x="251520" y="1678603"/>
              <a:chExt cx="8892480" cy="2326461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69565" y="1678603"/>
                <a:ext cx="3158619" cy="2326461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1520" y="1721884"/>
                <a:ext cx="3008843" cy="2283180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7"/>
              <a:srcRect r="2017"/>
              <a:stretch/>
            </p:blipFill>
            <p:spPr>
              <a:xfrm>
                <a:off x="6084168" y="1705447"/>
                <a:ext cx="3059832" cy="2299617"/>
              </a:xfrm>
              <a:prstGeom prst="rect">
                <a:avLst/>
              </a:prstGeom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表格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078788"/>
                  </p:ext>
                </p:extLst>
              </p:nvPr>
            </p:nvGraphicFramePr>
            <p:xfrm>
              <a:off x="168488" y="3789040"/>
              <a:ext cx="8807025" cy="144154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315280"/>
                    <a:gridCol w="2088233"/>
                    <a:gridCol w="2201756"/>
                    <a:gridCol w="2201756"/>
                  </a:tblGrid>
                  <a:tr h="556160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Cross Section</a:t>
                          </a:r>
                          <a:r>
                            <a:rPr lang="en-US" altLang="zh-CN" sz="2000" baseline="0" dirty="0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 (</a:t>
                          </a:r>
                          <a:r>
                            <a:rPr lang="en-US" altLang="zh-CN" sz="2000" baseline="0" dirty="0" err="1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pb</a:t>
                          </a:r>
                          <a:r>
                            <a:rPr lang="en-US" altLang="zh-CN" sz="2000" baseline="0" dirty="0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)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+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kumimoji="1" lang="en-US" altLang="zh-CN" sz="20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→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en-US" altLang="zh-CN" sz="20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Υ</m:t>
                                </m:r>
                                <m:d>
                                  <m:dPr>
                                    <m:ctrlP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1</m:t>
                                    </m:r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𝑆</m:t>
                                    </m:r>
                                  </m:e>
                                </m:d>
                                <m:r>
                                  <a:rPr kumimoji="1" lang="en-US" altLang="zh-CN" sz="20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𝜋𝜋</m:t>
                                </m:r>
                              </m:oMath>
                            </m:oMathPara>
                          </a14:m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+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kumimoji="1" lang="en-US" altLang="zh-CN" sz="20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→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en-US" altLang="zh-CN" sz="20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Υ</m:t>
                                </m:r>
                                <m:d>
                                  <m:dPr>
                                    <m:ctrlP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2</m:t>
                                    </m:r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𝑆</m:t>
                                    </m:r>
                                  </m:e>
                                </m:d>
                                <m:r>
                                  <a:rPr kumimoji="1" lang="en-US" altLang="zh-CN" sz="20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𝜋𝜋</m:t>
                                </m:r>
                              </m:oMath>
                            </m:oMathPara>
                          </a14:m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+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kumimoji="1" lang="en-US" altLang="zh-CN" sz="20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→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en-US" altLang="zh-CN" sz="20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Υ</m:t>
                                </m:r>
                                <m:d>
                                  <m:dPr>
                                    <m:ctrlP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3</m:t>
                                    </m:r>
                                    <m:r>
                                      <a:rPr kumimoji="1" lang="en-US" altLang="zh-CN" sz="2000" smtClean="0"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𝑆</m:t>
                                    </m:r>
                                  </m:e>
                                </m:d>
                                <m:r>
                                  <a:rPr kumimoji="1" lang="en-US" altLang="zh-CN" sz="20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𝜋𝜋</m:t>
                                </m:r>
                              </m:oMath>
                            </m:oMathPara>
                          </a14:m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453337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Charged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2.78</m:t>
                                    </m:r>
                                  </m:e>
                                  <m:sub>
                                    <m: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−0.34</m:t>
                                    </m:r>
                                  </m:sub>
                                  <m:sup>
                                    <m: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+0.42</m:t>
                                    </m:r>
                                  </m:sup>
                                </m:sSubSup>
                                <m:r>
                                  <a:rPr kumimoji="0" lang="en-US" altLang="zh-CN" sz="180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effectLst/>
                                    <a:uLnTx/>
                                    <a:uFillTx/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±0.23</m:t>
                                </m:r>
                              </m:oMath>
                            </m:oMathPara>
                          </a14:m>
                          <a:endParaRPr kumimoji="0" lang="zh-CN" alt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4.82</m:t>
                                    </m:r>
                                  </m:e>
                                  <m:sub>
                                    <m: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−0.62</m:t>
                                    </m:r>
                                  </m:sub>
                                  <m:sup>
                                    <m: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+0.77</m:t>
                                    </m:r>
                                  </m:sup>
                                </m:sSubSup>
                                <m:r>
                                  <a:rPr kumimoji="0" lang="en-US" altLang="zh-CN" sz="180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effectLst/>
                                    <a:uLnTx/>
                                    <a:uFillTx/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±0.66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1.71</m:t>
                                    </m:r>
                                  </m:e>
                                  <m:sub>
                                    <m: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−0.31</m:t>
                                    </m:r>
                                  </m:sub>
                                  <m:sup>
                                    <m:r>
                                      <a:rPr kumimoji="0" lang="en-US" altLang="zh-CN" sz="180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effectLst/>
                                        <a:uLnTx/>
                                        <a:uFillTx/>
                                        <a:latin typeface="Comic Sans MS" charset="0"/>
                                        <a:ea typeface="Comic Sans MS" charset="0"/>
                                        <a:cs typeface="Comic Sans MS" charset="0"/>
                                      </a:rPr>
                                      <m:t>+0.35</m:t>
                                    </m:r>
                                  </m:sup>
                                </m:sSubSup>
                                <m:r>
                                  <a:rPr kumimoji="0" lang="en-US" altLang="zh-CN" sz="180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effectLst/>
                                    <a:uLnTx/>
                                    <a:uFillTx/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±0.24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432048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Neutral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1.16±0.06±0.10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1.87±0.11±0.23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smtClean="0">
                                    <a:latin typeface="Comic Sans MS" charset="0"/>
                                    <a:ea typeface="Comic Sans MS" charset="0"/>
                                    <a:cs typeface="Comic Sans MS" charset="0"/>
                                  </a:rPr>
                                  <m:t>0.98±0.24±0.15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3" name="表格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078788"/>
                  </p:ext>
                </p:extLst>
              </p:nvPr>
            </p:nvGraphicFramePr>
            <p:xfrm>
              <a:off x="168488" y="3789040"/>
              <a:ext cx="8807025" cy="144154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315280"/>
                    <a:gridCol w="2088233"/>
                    <a:gridCol w="2201756"/>
                    <a:gridCol w="2201756"/>
                  </a:tblGrid>
                  <a:tr h="556160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Cross Section</a:t>
                          </a:r>
                          <a:r>
                            <a:rPr lang="en-US" altLang="zh-CN" sz="2000" baseline="0" dirty="0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 (</a:t>
                          </a:r>
                          <a:r>
                            <a:rPr lang="en-US" altLang="zh-CN" sz="2000" baseline="0" dirty="0" err="1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pb</a:t>
                          </a:r>
                          <a:r>
                            <a:rPr lang="en-US" altLang="zh-CN" sz="2000" baseline="0" dirty="0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)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10787" t="-5435" r="-211079" b="-170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99724" t="-5435" r="-100000" b="-1706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300554" t="-5435" r="-277" b="-170652"/>
                          </a:stretch>
                        </a:blipFill>
                      </a:tcPr>
                    </a:tc>
                  </a:tr>
                  <a:tr h="453337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Charged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8"/>
                          <a:stretch>
                            <a:fillRect l="-110787" t="-129333" r="-211079" b="-1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8"/>
                          <a:stretch>
                            <a:fillRect l="-199724" t="-129333" r="-100000" b="-1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8"/>
                          <a:stretch>
                            <a:fillRect l="-300554" t="-129333" r="-277" b="-109333"/>
                          </a:stretch>
                        </a:blipFill>
                      </a:tcPr>
                    </a:tc>
                  </a:tr>
                  <a:tr h="432048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 smtClean="0"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a:t>Neutral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10787" t="-242254" r="-211079" b="-15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99724" t="-242254" r="-100000" b="-154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300554" t="-242254" r="-277" b="-1549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179512" y="5424136"/>
                <a:ext cx="8959504" cy="9325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  <a:ea typeface="DengXian Light" charset="-122"/>
                  </a:rPr>
                  <a:t>Consistent with the expectation from </a:t>
                </a:r>
                <a:r>
                  <a:rPr lang="en-US" altLang="zh-CN" sz="2400" b="1" dirty="0" err="1" smtClean="0">
                    <a:solidFill>
                      <a:srgbClr val="0000FF"/>
                    </a:solidFill>
                    <a:latin typeface="Comic Sans MS" panose="030F0702030302020204" pitchFamily="66" charset="0"/>
                    <a:ea typeface="DengXian Light" charset="-122"/>
                  </a:rPr>
                  <a:t>isospin</a:t>
                </a:r>
                <a:r>
                  <a:rPr lang="en-US" altLang="zh-CN" sz="24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  <a:ea typeface="DengXian Light" charset="-122"/>
                  </a:rPr>
                  <a:t> conservation.</a:t>
                </a:r>
              </a:p>
              <a:p>
                <a:pPr algn="ctr"/>
                <a:r>
                  <a:rPr lang="en-US" altLang="zh-CN" sz="2400" b="1" dirty="0" smtClean="0">
                    <a:solidFill>
                      <a:srgbClr val="C00000"/>
                    </a:solidFill>
                    <a:latin typeface="Comic Sans MS" panose="030F0702030302020204" pitchFamily="66" charset="0"/>
                    <a:ea typeface="DengXian Light" charset="-122"/>
                  </a:rPr>
                  <a:t>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lang="en-US" altLang="zh-CN" sz="24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𝒁</m:t>
                        </m:r>
                      </m:e>
                      <m:sub>
                        <m:r>
                          <a:rPr lang="en-US" altLang="zh-CN" sz="24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24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lang="en-US" altLang="zh-CN" sz="2400" dirty="0" smtClean="0">
                    <a:solidFill>
                      <a:srgbClr val="C00000"/>
                    </a:solidFill>
                  </a:rPr>
                  <a:t>:  </a:t>
                </a:r>
                <a:r>
                  <a:rPr lang="en-US" altLang="zh-CN" sz="2400" b="1" dirty="0" smtClean="0">
                    <a:solidFill>
                      <a:srgbClr val="C00000"/>
                    </a:solidFill>
                    <a:latin typeface="Comic Sans MS" panose="030F0702030302020204" pitchFamily="66" charset="0"/>
                    <a:ea typeface="DengXian Light" charset="-122"/>
                  </a:rPr>
                  <a:t>I=1</a:t>
                </a:r>
                <a:endParaRPr lang="zh-CN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424136"/>
                <a:ext cx="8959504" cy="932563"/>
              </a:xfrm>
              <a:prstGeom prst="rect">
                <a:avLst/>
              </a:prstGeom>
              <a:blipFill rotWithShape="0">
                <a:blip r:embed="rId9"/>
                <a:stretch>
                  <a:fillRect l="-1020" t="-5229" r="-68" b="-124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272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-23066" y="-27384"/>
                <a:ext cx="9167065" cy="720725"/>
              </a:xfrm>
              <a:noFill/>
              <a:ln w="25400">
                <a:noFill/>
              </a:ln>
            </p:spPr>
            <p:txBody>
              <a:bodyPr bIns="108000">
                <a:normAutofit/>
              </a:bodyPr>
              <a:lstStyle/>
              <a:p>
                <a:pPr>
                  <a:defRPr/>
                </a:pPr>
                <a:r>
                  <a:rPr lang="en-US" altLang="zh-CN" sz="2800" b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Experiment status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 dirty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sz="2800" b="1" i="1" dirty="0">
                            <a:latin typeface="Cambria Math" charset="0"/>
                          </a:rPr>
                          <m:t>𝒁</m:t>
                        </m:r>
                      </m:e>
                      <m:sub>
                        <m:r>
                          <a:rPr lang="en-US" altLang="zh-CN" sz="2800" b="1" i="1" dirty="0">
                            <a:latin typeface="Cambria Math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2800" b="1" i="1" dirty="0">
                            <a:latin typeface="Cambria Math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lang="en-US" altLang="zh-CN" sz="2800" b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:</a:t>
                </a:r>
                <a:r>
                  <a:rPr lang="en-US" altLang="zh-CN" sz="2800" b="1" dirty="0">
                    <a:solidFill>
                      <a:srgbClr val="C00000"/>
                    </a:solidFill>
                    <a:latin typeface="Comic Sans MS" panose="030F0702030302020204" pitchFamily="66" charset="0"/>
                  </a:rPr>
                  <a:t> open </a:t>
                </a:r>
                <a:r>
                  <a:rPr lang="en-US" altLang="zh-CN" sz="2800" b="1" dirty="0" smtClean="0">
                    <a:solidFill>
                      <a:srgbClr val="C00000"/>
                    </a:solidFill>
                    <a:latin typeface="Comic Sans MS" panose="030F0702030302020204" pitchFamily="66" charset="0"/>
                  </a:rPr>
                  <a:t>bottom (1)</a:t>
                </a:r>
                <a:endParaRPr lang="en-US" altLang="zh-CN" sz="2800" b="1" dirty="0" smtClean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-23066" y="-27384"/>
                <a:ext cx="9167065" cy="720725"/>
              </a:xfrm>
              <a:blipFill rotWithShape="0">
                <a:blip r:embed="rId2"/>
                <a:stretch>
                  <a:fillRect l="-1330" b="-593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427665" cy="25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5292080" y="836712"/>
            <a:ext cx="3223270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arXiv:1209.6450</a:t>
            </a:r>
            <a:endParaRPr lang="zh-CN" altLang="en-US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367" y="3652846"/>
            <a:ext cx="3863857" cy="57848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3501008"/>
            <a:ext cx="7632848" cy="309549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8" y="3573016"/>
            <a:ext cx="7884368" cy="29475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2915816" y="895710"/>
                <a:ext cx="1599540" cy="445058"/>
              </a:xfrm>
              <a:prstGeom prst="rect">
                <a:avLst/>
              </a:prstGeom>
              <a:solidFill>
                <a:srgbClr val="00FFFF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lang="en-US" altLang="zh-CN" sz="20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𝒁</m:t>
                        </m:r>
                      </m:e>
                      <m:sub>
                        <m:r>
                          <a:rPr lang="en-US" altLang="zh-CN" sz="20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20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zh-CN" altLang="en-US" sz="2000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:r>
                  <a:rPr lang="en-US" altLang="zh-CN" sz="2000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signals</a:t>
                </a:r>
                <a:r>
                  <a:rPr lang="zh-CN" altLang="en-US" sz="2000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？</a:t>
                </a:r>
                <a:endParaRPr lang="zh-CN" altLang="en-US" sz="2000" dirty="0">
                  <a:solidFill>
                    <a:srgbClr val="C00000"/>
                  </a:solidFill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895710"/>
                <a:ext cx="1599540" cy="445058"/>
              </a:xfrm>
              <a:prstGeom prst="rect">
                <a:avLst/>
              </a:prstGeom>
              <a:blipFill rotWithShape="0">
                <a:blip r:embed="rId7"/>
                <a:stretch>
                  <a:fillRect t="-2740" r="-3042" b="-232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线箭头连接符 17"/>
          <p:cNvCxnSpPr/>
          <p:nvPr/>
        </p:nvCxnSpPr>
        <p:spPr>
          <a:xfrm flipH="1">
            <a:off x="3028951" y="1375990"/>
            <a:ext cx="579490" cy="499903"/>
          </a:xfrm>
          <a:prstGeom prst="straightConnector1">
            <a:avLst/>
          </a:prstGeom>
          <a:ln w="38100">
            <a:solidFill>
              <a:srgbClr val="FFC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552" y="5013176"/>
            <a:ext cx="8479854" cy="106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3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-23066" y="-27384"/>
                <a:ext cx="9167065" cy="720725"/>
              </a:xfrm>
              <a:noFill/>
              <a:ln w="25400">
                <a:noFill/>
              </a:ln>
            </p:spPr>
            <p:txBody>
              <a:bodyPr bIns="108000">
                <a:normAutofit/>
              </a:bodyPr>
              <a:lstStyle/>
              <a:p>
                <a:pPr>
                  <a:defRPr/>
                </a:pPr>
                <a:r>
                  <a:rPr lang="en-US" altLang="zh-CN" sz="3200" b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Experiment status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3200" b="1" i="1" dirty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sz="3200" b="1" i="1" dirty="0">
                            <a:latin typeface="Cambria Math" charset="0"/>
                          </a:rPr>
                          <m:t>𝒁</m:t>
                        </m:r>
                      </m:e>
                      <m:sub>
                        <m:r>
                          <a:rPr lang="en-US" altLang="zh-CN" sz="3200" b="1" i="1" dirty="0">
                            <a:latin typeface="Cambria Math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3200" b="1" i="1" dirty="0">
                            <a:latin typeface="Cambria Math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lang="en-US" altLang="zh-CN" sz="3200" b="1" dirty="0" smtClean="0">
                    <a:solidFill>
                      <a:srgbClr val="C00000"/>
                    </a:solidFill>
                    <a:latin typeface="Comic Sans MS" panose="030F0702030302020204" pitchFamily="66" charset="0"/>
                  </a:rPr>
                  <a:t>:</a:t>
                </a:r>
                <a:r>
                  <a:rPr lang="en-US" altLang="zh-CN" sz="3200" b="1" dirty="0">
                    <a:solidFill>
                      <a:srgbClr val="C00000"/>
                    </a:solidFill>
                    <a:latin typeface="Comic Sans MS" panose="030F0702030302020204" pitchFamily="66" charset="0"/>
                  </a:rPr>
                  <a:t>open bottom (1)</a:t>
                </a:r>
                <a:endParaRPr lang="en-US" altLang="zh-CN" sz="3200" b="1" dirty="0" smtClean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-23066" y="-27384"/>
                <a:ext cx="9167065" cy="720725"/>
              </a:xfrm>
              <a:blipFill rotWithShape="0">
                <a:blip r:embed="rId2"/>
                <a:stretch>
                  <a:fillRect l="-1662" t="-5085" b="-1440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979712" y="1844824"/>
            <a:ext cx="6890922" cy="533673"/>
            <a:chOff x="1979712" y="1681996"/>
            <a:chExt cx="6890922" cy="5336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矩形 5"/>
                <p:cNvSpPr/>
                <p:nvPr/>
              </p:nvSpPr>
              <p:spPr>
                <a:xfrm>
                  <a:off x="1979712" y="1681996"/>
                  <a:ext cx="2808718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CN" sz="2400" b="1" smtClean="0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𝚼</m:t>
                      </m:r>
                      <m:d>
                        <m:dPr>
                          <m:ctrlPr>
                            <a:rPr lang="en-US" altLang="zh-CN" sz="2400" b="1" i="1">
                              <a:solidFill>
                                <a:srgbClr val="0000FF"/>
                              </a:solidFill>
                              <a:effectLst/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altLang="zh-CN" sz="2400" b="1">
                              <a:solidFill>
                                <a:srgbClr val="0000FF"/>
                              </a:solidFill>
                              <a:effectLst/>
                              <a:latin typeface="Cambria Math"/>
                            </a:rPr>
                            <m:t>𝟓𝐒</m:t>
                          </m:r>
                        </m:e>
                      </m:d>
                      <m:r>
                        <a:rPr lang="en-US" altLang="zh-CN" sz="2400" b="1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→</m:t>
                      </m:r>
                      <m:r>
                        <a:rPr lang="en-US" altLang="zh-CN" sz="2400" b="1" i="1" smtClean="0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(</m:t>
                      </m:r>
                      <m:r>
                        <a:rPr lang="en-US" altLang="zh-CN" sz="2400" b="1" i="1" smtClean="0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𝑩</m:t>
                      </m:r>
                      <m:r>
                        <a:rPr lang="en-US" altLang="zh-CN" sz="2400" b="1" i="1" smtClean="0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) </m:t>
                      </m:r>
                      <m:r>
                        <a:rPr lang="en-US" altLang="zh-CN" sz="2400" b="1" i="1" smtClean="0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𝝅</m:t>
                      </m:r>
                    </m:oMath>
                  </a14:m>
                  <a:r>
                    <a:rPr lang="zh-CN" altLang="en-US" sz="2400" dirty="0" smtClean="0">
                      <a:solidFill>
                        <a:srgbClr val="0000FF"/>
                      </a:solidFill>
                      <a:effectLst/>
                    </a:rPr>
                    <a:t>  </a:t>
                  </a:r>
                  <a:endParaRPr lang="zh-CN" altLang="en-US" sz="2400" dirty="0">
                    <a:solidFill>
                      <a:srgbClr val="0000FF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6" name="矩形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9712" y="1681996"/>
                  <a:ext cx="2808718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651" b="-18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矩形 11"/>
                <p:cNvSpPr/>
                <p:nvPr/>
              </p:nvSpPr>
              <p:spPr>
                <a:xfrm>
                  <a:off x="5940152" y="1754004"/>
                  <a:ext cx="2930482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CN" sz="2400" b="1" smtClean="0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𝚼</m:t>
                      </m:r>
                      <m:d>
                        <m:dPr>
                          <m:ctrlPr>
                            <a:rPr lang="en-US" altLang="zh-CN" sz="2400" b="1" i="1">
                              <a:solidFill>
                                <a:srgbClr val="0000FF"/>
                              </a:solidFill>
                              <a:effectLst/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altLang="zh-CN" sz="2400" b="1">
                              <a:solidFill>
                                <a:srgbClr val="0000FF"/>
                              </a:solidFill>
                              <a:effectLst/>
                              <a:latin typeface="Cambria Math"/>
                            </a:rPr>
                            <m:t>𝟓𝐒</m:t>
                          </m:r>
                        </m:e>
                      </m:d>
                      <m:r>
                        <a:rPr lang="en-US" altLang="zh-CN" sz="2400" b="1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→</m:t>
                      </m:r>
                      <m:r>
                        <a:rPr lang="en-US" altLang="zh-CN" sz="2400" b="1" i="1" smtClean="0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/>
                            </a:rPr>
                            <m:t>𝑩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) </m:t>
                      </m:r>
                      <m:r>
                        <a:rPr lang="en-US" altLang="zh-CN" sz="2400" b="1" i="1" smtClean="0">
                          <a:solidFill>
                            <a:srgbClr val="0000FF"/>
                          </a:solidFill>
                          <a:effectLst/>
                          <a:latin typeface="Cambria Math"/>
                        </a:rPr>
                        <m:t>𝝅</m:t>
                      </m:r>
                    </m:oMath>
                  </a14:m>
                  <a:r>
                    <a:rPr lang="zh-CN" altLang="en-US" sz="2400" dirty="0" smtClean="0">
                      <a:solidFill>
                        <a:srgbClr val="0000FF"/>
                      </a:solidFill>
                      <a:effectLst/>
                    </a:rPr>
                    <a:t>  </a:t>
                  </a:r>
                  <a:endParaRPr lang="zh-CN" altLang="en-US" sz="2400" dirty="0">
                    <a:solidFill>
                      <a:srgbClr val="0000FF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2" name="矩形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0152" y="1754004"/>
                  <a:ext cx="2930482" cy="46166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416"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36" y="3900748"/>
            <a:ext cx="8513743" cy="2840620"/>
          </a:xfrm>
          <a:prstGeom prst="rect">
            <a:avLst/>
          </a:prstGeom>
        </p:spPr>
      </p:pic>
      <p:grpSp>
        <p:nvGrpSpPr>
          <p:cNvPr id="18" name="组 17"/>
          <p:cNvGrpSpPr/>
          <p:nvPr/>
        </p:nvGrpSpPr>
        <p:grpSpPr>
          <a:xfrm>
            <a:off x="251520" y="783145"/>
            <a:ext cx="8568952" cy="2645855"/>
            <a:chOff x="251520" y="1295999"/>
            <a:chExt cx="8568952" cy="264585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7"/>
            <a:srcRect t="38212" b="15126"/>
            <a:stretch/>
          </p:blipFill>
          <p:spPr>
            <a:xfrm>
              <a:off x="4234615" y="1377202"/>
              <a:ext cx="4585857" cy="2555854"/>
            </a:xfrm>
            <a:prstGeom prst="rect">
              <a:avLst/>
            </a:prstGeom>
          </p:spPr>
        </p:pic>
        <p:grpSp>
          <p:nvGrpSpPr>
            <p:cNvPr id="3" name="组 2"/>
            <p:cNvGrpSpPr/>
            <p:nvPr/>
          </p:nvGrpSpPr>
          <p:grpSpPr>
            <a:xfrm>
              <a:off x="251520" y="1295999"/>
              <a:ext cx="4606124" cy="2645855"/>
              <a:chOff x="251520" y="1295999"/>
              <a:chExt cx="4606124" cy="2645855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7"/>
              <a:srcRect t="38212" b="15126"/>
              <a:stretch/>
            </p:blipFill>
            <p:spPr>
              <a:xfrm>
                <a:off x="251520" y="1386000"/>
                <a:ext cx="4585857" cy="2555854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 rotWithShape="1">
              <a:blip r:embed="rId7"/>
              <a:srcRect b="61225"/>
              <a:stretch/>
            </p:blipFill>
            <p:spPr>
              <a:xfrm>
                <a:off x="252000" y="1295999"/>
                <a:ext cx="4605644" cy="2133001"/>
              </a:xfrm>
              <a:prstGeom prst="rect">
                <a:avLst/>
              </a:prstGeom>
            </p:spPr>
          </p:pic>
        </p:grpSp>
        <p:sp>
          <p:nvSpPr>
            <p:cNvPr id="17" name="矩形 16"/>
            <p:cNvSpPr/>
            <p:nvPr/>
          </p:nvSpPr>
          <p:spPr>
            <a:xfrm>
              <a:off x="5100217" y="1403484"/>
              <a:ext cx="3360215" cy="338554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>
              <a:spAutoFit/>
            </a:bodyPr>
            <a:lstStyle/>
            <a:p>
              <a:r>
                <a:rPr lang="en-US" altLang="zh-CN" sz="1600" dirty="0" smtClean="0">
                  <a:solidFill>
                    <a:prstClr val="black"/>
                  </a:solidFill>
                  <a:latin typeface="Comic Sans MS" charset="0"/>
                  <a:ea typeface="Comic Sans MS" charset="0"/>
                  <a:cs typeface="Comic Sans MS" charset="0"/>
                </a:rPr>
                <a:t>Phys.Rev.Lett.</a:t>
              </a:r>
              <a:r>
                <a:rPr lang="en-US" altLang="zh-CN" sz="1600" b="1" dirty="0" smtClean="0">
                  <a:solidFill>
                    <a:prstClr val="black"/>
                  </a:solidFill>
                  <a:latin typeface="Comic Sans MS" charset="0"/>
                  <a:ea typeface="Comic Sans MS" charset="0"/>
                  <a:cs typeface="Comic Sans MS" charset="0"/>
                </a:rPr>
                <a:t>116,</a:t>
              </a:r>
              <a:r>
                <a:rPr lang="en-US" altLang="zh-CN" sz="1600" dirty="0" smtClean="0">
                  <a:solidFill>
                    <a:prstClr val="black"/>
                  </a:solidFill>
                  <a:latin typeface="Comic Sans MS" charset="0"/>
                  <a:ea typeface="Comic Sans MS" charset="0"/>
                  <a:cs typeface="Comic Sans MS" charset="0"/>
                </a:rPr>
                <a:t>212001 (2016)</a:t>
              </a:r>
              <a:endParaRPr lang="zh-CN" altLang="en-US" sz="1600" dirty="0">
                <a:latin typeface="Comic Sans MS" charset="0"/>
                <a:ea typeface="Comic Sans MS" charset="0"/>
                <a:cs typeface="Comic Sans MS" charset="0"/>
              </a:endParaRPr>
            </a:p>
          </p:txBody>
        </p:sp>
      </p:grpSp>
      <p:grpSp>
        <p:nvGrpSpPr>
          <p:cNvPr id="20" name="组 19"/>
          <p:cNvGrpSpPr/>
          <p:nvPr/>
        </p:nvGrpSpPr>
        <p:grpSpPr>
          <a:xfrm>
            <a:off x="480715" y="3645024"/>
            <a:ext cx="8352928" cy="3149441"/>
            <a:chOff x="683568" y="3645024"/>
            <a:chExt cx="8352928" cy="3149441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8"/>
            <a:srcRect t="21613" r="58460"/>
            <a:stretch/>
          </p:blipFill>
          <p:spPr>
            <a:xfrm>
              <a:off x="683568" y="3645024"/>
              <a:ext cx="2376264" cy="3149441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8"/>
            <a:srcRect l="26342" t="21613" r="58594"/>
            <a:stretch/>
          </p:blipFill>
          <p:spPr>
            <a:xfrm>
              <a:off x="3062220" y="3645024"/>
              <a:ext cx="861708" cy="314944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8"/>
            <a:srcRect l="24602" t="21613"/>
            <a:stretch/>
          </p:blipFill>
          <p:spPr>
            <a:xfrm>
              <a:off x="4723508" y="3645024"/>
              <a:ext cx="4312988" cy="3149441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8"/>
            <a:srcRect l="26342" t="21613" r="58594"/>
            <a:stretch/>
          </p:blipFill>
          <p:spPr>
            <a:xfrm>
              <a:off x="3926316" y="3645024"/>
              <a:ext cx="861708" cy="31494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469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-33064"/>
            <a:ext cx="9144000" cy="653752"/>
          </a:xfrm>
          <a:noFill/>
          <a:ln w="25400">
            <a:noFill/>
          </a:ln>
        </p:spPr>
        <p:txBody>
          <a:bodyPr bIns="72000">
            <a:normAutofit/>
          </a:bodyPr>
          <a:lstStyle/>
          <a:p>
            <a:pPr eaLnBrk="1" hangingPunct="1">
              <a:defRPr/>
            </a:pPr>
            <a:r>
              <a:rPr lang="en-US" altLang="zh-CN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Theoretical interpretation I- Exotic states</a:t>
            </a:r>
            <a:r>
              <a:rPr lang="en-US" altLang="zh-CN" sz="3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idx="1"/>
          </p:nvPr>
        </p:nvSpPr>
        <p:spPr>
          <a:xfrm>
            <a:off x="262211" y="2852936"/>
            <a:ext cx="8856662" cy="391005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Potential model:</a:t>
            </a:r>
          </a:p>
          <a:p>
            <a:pPr marL="0" defTabSz="914400">
              <a:buNone/>
              <a:defRPr/>
            </a:pPr>
            <a:r>
              <a:rPr lang="en-US" altLang="zh-CN" sz="1800" b="1" dirty="0">
                <a:latin typeface="Comic Sans MS" panose="030F0702030302020204" pitchFamily="66" charset="0"/>
              </a:rPr>
              <a:t>        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 Z.F</a:t>
            </a:r>
            <a:r>
              <a:rPr lang="en-US" altLang="zh-CN" sz="1800" b="1" dirty="0">
                <a:latin typeface="Comic Sans MS" panose="030F0702030302020204" pitchFamily="66" charset="0"/>
              </a:rPr>
              <a:t>. Sun, et. al, PRD84,054002 (2011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);</a:t>
            </a:r>
            <a:endParaRPr lang="en-US" altLang="zh-CN" sz="1800" b="1" dirty="0">
              <a:latin typeface="Comic Sans MS" panose="030F0702030302020204" pitchFamily="66" charset="0"/>
            </a:endParaRPr>
          </a:p>
          <a:p>
            <a:pPr marL="0" defTabSz="914400">
              <a:buNone/>
              <a:defRPr/>
            </a:pPr>
            <a:r>
              <a:rPr lang="en-US" altLang="zh-CN" sz="1800" b="1" dirty="0">
                <a:latin typeface="Comic Sans MS" panose="030F0702030302020204" pitchFamily="66" charset="0"/>
              </a:rPr>
              <a:t>         M.T. Li, et. al, JPG40,015003 (2013) 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;</a:t>
            </a:r>
            <a:endParaRPr lang="en-US" altLang="zh-CN" sz="1800" b="1" dirty="0">
              <a:latin typeface="Comic Sans MS" panose="030F0702030302020204" pitchFamily="66" charset="0"/>
            </a:endParaRPr>
          </a:p>
          <a:p>
            <a:pPr marL="0" defTabSz="914400">
              <a:buNone/>
              <a:defRPr/>
            </a:pPr>
            <a:r>
              <a:rPr lang="en-US" altLang="zh-CN" sz="1800" b="1" dirty="0">
                <a:latin typeface="Comic Sans MS" panose="030F0702030302020204" pitchFamily="66" charset="0"/>
              </a:rPr>
              <a:t>         </a:t>
            </a:r>
            <a:r>
              <a:rPr lang="en-US" altLang="zh-CN" sz="1800" b="1" dirty="0" err="1">
                <a:latin typeface="Comic Sans MS" panose="030F0702030302020204" pitchFamily="66" charset="0"/>
              </a:rPr>
              <a:t>Y.Yang</a:t>
            </a:r>
            <a:r>
              <a:rPr lang="en-US" altLang="zh-CN" sz="1800" b="1" dirty="0">
                <a:latin typeface="Comic Sans MS" panose="030F0702030302020204" pitchFamily="66" charset="0"/>
              </a:rPr>
              <a:t>, et. al, JPG39, 105001 (2012) 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;</a:t>
            </a:r>
            <a:endParaRPr lang="en-US" altLang="zh-CN" sz="1800" b="1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QCD Sum Rule: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        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J. R. Zhang, et. al, PLB704,312 (2011);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1800" b="1" dirty="0">
                <a:latin typeface="Comic Sans MS" panose="030F0702030302020204" pitchFamily="66" charset="0"/>
              </a:rPr>
              <a:t> 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        Z.G. Wang, EPJC74,2963 (2014)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Decay Behaviors:</a:t>
            </a:r>
          </a:p>
          <a:p>
            <a:pPr>
              <a:buNone/>
              <a:defRPr/>
            </a:pPr>
            <a:r>
              <a:rPr lang="en-US" altLang="zh-CN" sz="1800" b="1" dirty="0">
                <a:latin typeface="Comic Sans MS" panose="030F0702030302020204" pitchFamily="66" charset="0"/>
              </a:rPr>
              <a:t> 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       </a:t>
            </a:r>
            <a:r>
              <a:rPr lang="en-US" altLang="zh-CN" sz="1800" b="1" dirty="0" err="1" smtClean="0">
                <a:latin typeface="Comic Sans MS" panose="030F0702030302020204" pitchFamily="66" charset="0"/>
              </a:rPr>
              <a:t>Y.B.Dong</a:t>
            </a:r>
            <a:r>
              <a:rPr lang="en-US" altLang="zh-CN" sz="1800" b="1" dirty="0">
                <a:latin typeface="Comic Sans MS" panose="030F0702030302020204" pitchFamily="66" charset="0"/>
              </a:rPr>
              <a:t> , et. al, 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JPG40, 015002 (2013);</a:t>
            </a:r>
            <a:endParaRPr lang="en-US" altLang="zh-CN" sz="1800" b="1" dirty="0">
              <a:latin typeface="Comic Sans MS" panose="030F0702030302020204" pitchFamily="66" charset="0"/>
            </a:endParaRPr>
          </a:p>
          <a:p>
            <a:pPr>
              <a:buNone/>
              <a:defRPr/>
            </a:pPr>
            <a:r>
              <a:rPr lang="en-US" altLang="zh-CN" sz="1800" b="1" dirty="0">
                <a:latin typeface="Comic Sans MS" panose="030F0702030302020204" pitchFamily="66" charset="0"/>
              </a:rPr>
              <a:t>        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G. Li, </a:t>
            </a:r>
            <a:r>
              <a:rPr lang="en-US" altLang="zh-CN" sz="1800" b="1" dirty="0">
                <a:latin typeface="Comic Sans MS" panose="030F0702030302020204" pitchFamily="66" charset="0"/>
              </a:rPr>
              <a:t>et. al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, PRD87,03400 (2013);</a:t>
            </a:r>
          </a:p>
          <a:p>
            <a:pPr>
              <a:buNone/>
              <a:defRPr/>
            </a:pPr>
            <a:r>
              <a:rPr lang="en-US" altLang="zh-CN" sz="1800" b="1" dirty="0" smtClean="0">
                <a:latin typeface="Comic Sans MS" panose="030F0702030302020204" pitchFamily="66" charset="0"/>
              </a:rPr>
              <a:t>        M. </a:t>
            </a:r>
            <a:r>
              <a:rPr lang="en-US" altLang="zh-CN" sz="1800" b="1" dirty="0" err="1" smtClean="0">
                <a:latin typeface="Comic Sans MS" panose="030F0702030302020204" pitchFamily="66" charset="0"/>
              </a:rPr>
              <a:t>Cleen</a:t>
            </a:r>
            <a:r>
              <a:rPr lang="en-US" altLang="zh-CN" sz="1800" b="1" dirty="0">
                <a:latin typeface="Comic Sans MS" panose="030F0702030302020204" pitchFamily="66" charset="0"/>
              </a:rPr>
              <a:t> , et. al, 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PRD87, 074006 (2013);</a:t>
            </a:r>
          </a:p>
          <a:p>
            <a:pPr>
              <a:buNone/>
              <a:defRPr/>
            </a:pPr>
            <a:r>
              <a:rPr lang="en-US" altLang="zh-CN" sz="1800" b="1" dirty="0">
                <a:latin typeface="Comic Sans MS" panose="030F0702030302020204" pitchFamily="66" charset="0"/>
              </a:rPr>
              <a:t> 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       T. </a:t>
            </a:r>
            <a:r>
              <a:rPr lang="en-US" altLang="zh-CN" sz="1800" b="1" dirty="0" err="1" smtClean="0">
                <a:latin typeface="Comic Sans MS" panose="030F0702030302020204" pitchFamily="66" charset="0"/>
              </a:rPr>
              <a:t>Mehen</a:t>
            </a:r>
            <a:r>
              <a:rPr lang="en-US" altLang="zh-CN" sz="1800" b="1" dirty="0">
                <a:latin typeface="Comic Sans MS" panose="030F0702030302020204" pitchFamily="66" charset="0"/>
              </a:rPr>
              <a:t> , et. al</a:t>
            </a:r>
            <a:r>
              <a:rPr lang="en-US" altLang="zh-CN" sz="1800" b="1" dirty="0" smtClean="0">
                <a:latin typeface="Comic Sans MS" panose="030F0702030302020204" pitchFamily="66" charset="0"/>
              </a:rPr>
              <a:t>, PRD84, 114013 (2011);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dirty="0">
              <a:latin typeface="Comic Sans MS" panose="030F0702030302020204" pitchFamily="66" charset="0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3028950" y="6448251"/>
            <a:ext cx="3086100" cy="365125"/>
          </a:xfrm>
        </p:spPr>
        <p:txBody>
          <a:bodyPr/>
          <a:lstStyle/>
          <a:p>
            <a:pPr algn="ctr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Dian-Yong </a:t>
            </a:r>
            <a:r>
              <a:rPr lang="en-US" altLang="zh-CN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Chen@SEU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448251"/>
            <a:ext cx="2057400" cy="365125"/>
          </a:xfrm>
          <a:noFill/>
        </p:spPr>
        <p:txBody>
          <a:bodyPr/>
          <a:lstStyle/>
          <a:p>
            <a:fld id="{99EA8973-D88F-461D-9CEE-38380E1E4A77}" type="slidenum">
              <a:rPr lang="en-US" altLang="zh-CN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pPr/>
              <a:t>8</a:t>
            </a:fld>
            <a:endParaRPr lang="en-US" altLang="zh-CN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128784" y="960912"/>
            <a:ext cx="7243020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Before observations: </a:t>
            </a:r>
            <a:r>
              <a:rPr lang="en-US" altLang="zh-CN" sz="2000" b="1" dirty="0" smtClean="0">
                <a:latin typeface="Comic Sans MS" panose="030F0702030302020204" pitchFamily="66" charset="0"/>
              </a:rPr>
              <a:t>Predicted by potential model</a:t>
            </a:r>
            <a:endParaRPr lang="en-US" altLang="zh-CN" sz="2000" b="1" dirty="0">
              <a:latin typeface="Comic Sans MS" panose="030F0702030302020204" pitchFamily="66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8465" y="332656"/>
            <a:ext cx="43428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zh-CN" sz="24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S-wave </a:t>
            </a:r>
            <a:r>
              <a:rPr lang="en-US" altLang="zh-CN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molecular states:</a:t>
            </a:r>
          </a:p>
        </p:txBody>
      </p:sp>
      <p:sp>
        <p:nvSpPr>
          <p:cNvPr id="7" name="矩形 6"/>
          <p:cNvSpPr/>
          <p:nvPr/>
        </p:nvSpPr>
        <p:spPr>
          <a:xfrm>
            <a:off x="1076945" y="1427302"/>
            <a:ext cx="676875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b="1" dirty="0" err="1" smtClean="0">
                <a:latin typeface="Comic Sans MS" panose="030F0702030302020204" pitchFamily="66" charset="0"/>
              </a:rPr>
              <a:t>Y.R.Liu</a:t>
            </a:r>
            <a:r>
              <a:rPr lang="en-US" altLang="zh-CN" b="1" dirty="0">
                <a:latin typeface="Comic Sans MS" panose="030F0702030302020204" pitchFamily="66" charset="0"/>
              </a:rPr>
              <a:t>,</a:t>
            </a:r>
            <a:r>
              <a:rPr lang="en-US" altLang="zh-CN" b="1" dirty="0" smtClean="0">
                <a:latin typeface="Comic Sans MS" panose="030F0702030302020204" pitchFamily="66" charset="0"/>
              </a:rPr>
              <a:t> et. al, </a:t>
            </a:r>
            <a:r>
              <a:rPr lang="en-US" altLang="zh-CN" b="1" dirty="0">
                <a:latin typeface="Comic Sans MS" panose="030F0702030302020204" pitchFamily="66" charset="0"/>
              </a:rPr>
              <a:t>EPJC56, 63 (2008) </a:t>
            </a:r>
          </a:p>
          <a:p>
            <a:pPr>
              <a:lnSpc>
                <a:spcPct val="90000"/>
              </a:lnSpc>
              <a:defRPr/>
            </a:pPr>
            <a:r>
              <a:rPr lang="en-US" altLang="zh-CN" b="1" dirty="0" err="1" smtClean="0">
                <a:latin typeface="Comic Sans MS" panose="030F0702030302020204" pitchFamily="66" charset="0"/>
              </a:rPr>
              <a:t>X.Liu</a:t>
            </a:r>
            <a:r>
              <a:rPr lang="en-US" altLang="zh-CN" b="1" dirty="0" smtClean="0">
                <a:latin typeface="Comic Sans MS" panose="030F0702030302020204" pitchFamily="66" charset="0"/>
              </a:rPr>
              <a:t>, et. al, </a:t>
            </a:r>
            <a:r>
              <a:rPr lang="en-US" altLang="zh-CN" b="1" dirty="0">
                <a:latin typeface="Comic Sans MS" panose="030F0702030302020204" pitchFamily="66" charset="0"/>
              </a:rPr>
              <a:t>EPJC61, 411 (2009) 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128784" y="2202768"/>
            <a:ext cx="7243020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After observations: </a:t>
            </a:r>
            <a:r>
              <a:rPr lang="en-US" altLang="zh-CN" sz="2000" b="1" dirty="0" smtClean="0">
                <a:latin typeface="Comic Sans MS" panose="030F0702030302020204" pitchFamily="66" charset="0"/>
              </a:rPr>
              <a:t>Estimated by various methods</a:t>
            </a:r>
            <a:endParaRPr lang="en-US" altLang="zh-CN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36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 animBg="1"/>
      <p:bldP spid="44045" grpId="0" animBg="1"/>
      <p:bldP spid="3" grpId="0"/>
      <p:bldP spid="7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3528" y="620688"/>
            <a:ext cx="30604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lvl="0" indent="-171450" defTabSz="685800">
              <a:lnSpc>
                <a:spcPct val="150000"/>
              </a:lnSpc>
              <a:spcBef>
                <a:spcPts val="750"/>
              </a:spcBef>
              <a:buFont typeface="Arial"/>
              <a:buChar char="•"/>
              <a:defRPr/>
            </a:pPr>
            <a:r>
              <a:rPr lang="en-US" altLang="zh-CN" sz="2400" b="1" dirty="0" err="1">
                <a:solidFill>
                  <a:srgbClr val="ED7D31"/>
                </a:solidFill>
                <a:latin typeface="Comic Sans MS" panose="030F0702030302020204" pitchFamily="66" charset="0"/>
              </a:rPr>
              <a:t>Tetraquark</a:t>
            </a:r>
            <a:r>
              <a:rPr lang="en-US" altLang="zh-CN" sz="2400" b="1" dirty="0">
                <a:solidFill>
                  <a:srgbClr val="ED7D31"/>
                </a:solidFill>
                <a:latin typeface="Comic Sans MS" panose="030F0702030302020204" pitchFamily="66" charset="0"/>
              </a:rPr>
              <a:t> state:</a:t>
            </a:r>
            <a:endParaRPr lang="en-US" altLang="zh-CN" sz="2100" b="1" dirty="0">
              <a:solidFill>
                <a:srgbClr val="ED7D3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5754" y="1200603"/>
            <a:ext cx="833873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Potential model: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b="1" dirty="0" smtClean="0">
                <a:latin typeface="Comic Sans MS" panose="030F0702030302020204" pitchFamily="66" charset="0"/>
              </a:rPr>
              <a:t>       </a:t>
            </a:r>
            <a:r>
              <a:rPr lang="en-US" altLang="zh-CN" b="1" dirty="0" err="1" smtClean="0">
                <a:latin typeface="Comic Sans MS" panose="030F0702030302020204" pitchFamily="66" charset="0"/>
              </a:rPr>
              <a:t>Y.C.Yang</a:t>
            </a:r>
            <a:r>
              <a:rPr lang="en-US" altLang="zh-CN" b="1" dirty="0" smtClean="0">
                <a:latin typeface="Comic Sans MS" panose="030F0702030302020204" pitchFamily="66" charset="0"/>
              </a:rPr>
              <a:t>, et. </a:t>
            </a:r>
            <a:r>
              <a:rPr lang="en-US" altLang="zh-CN" b="1" dirty="0">
                <a:latin typeface="Comic Sans MS" panose="030F0702030302020204" pitchFamily="66" charset="0"/>
              </a:rPr>
              <a:t>a</a:t>
            </a:r>
            <a:r>
              <a:rPr lang="en-US" altLang="zh-CN" b="1" dirty="0" smtClean="0">
                <a:latin typeface="Comic Sans MS" panose="030F0702030302020204" pitchFamily="66" charset="0"/>
              </a:rPr>
              <a:t>l,  JPG39 105001 (2012)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000" b="1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Chromomagnetic</a:t>
            </a: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interaction </a:t>
            </a: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Hamiltonian approach:</a:t>
            </a:r>
            <a:endParaRPr lang="en-US" altLang="zh-CN" sz="20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b="1" dirty="0" smtClean="0">
                <a:latin typeface="Comic Sans MS" panose="030F0702030302020204" pitchFamily="66" charset="0"/>
              </a:rPr>
              <a:t>       T. </a:t>
            </a:r>
            <a:r>
              <a:rPr lang="en-US" altLang="zh-CN" sz="2000" b="1" dirty="0" err="1" smtClean="0">
                <a:latin typeface="Comic Sans MS" panose="030F0702030302020204" pitchFamily="66" charset="0"/>
              </a:rPr>
              <a:t>Guo</a:t>
            </a:r>
            <a:r>
              <a:rPr lang="en-US" altLang="zh-CN" sz="2000" b="1" dirty="0">
                <a:latin typeface="Comic Sans MS" panose="030F0702030302020204" pitchFamily="66" charset="0"/>
              </a:rPr>
              <a:t>, </a:t>
            </a:r>
            <a:r>
              <a:rPr lang="en-US" altLang="zh-CN" sz="2000" b="1" dirty="0" smtClean="0">
                <a:latin typeface="Comic Sans MS" panose="030F0702030302020204" pitchFamily="66" charset="0"/>
              </a:rPr>
              <a:t>et. </a:t>
            </a:r>
            <a:r>
              <a:rPr lang="en-US" altLang="zh-CN" sz="2000" b="1" dirty="0">
                <a:latin typeface="Comic Sans MS" panose="030F0702030302020204" pitchFamily="66" charset="0"/>
              </a:rPr>
              <a:t>a</a:t>
            </a:r>
            <a:r>
              <a:rPr lang="en-US" altLang="zh-CN" sz="2000" b="1" dirty="0" smtClean="0">
                <a:latin typeface="Comic Sans MS" panose="030F0702030302020204" pitchFamily="66" charset="0"/>
              </a:rPr>
              <a:t>l, arXiv:1106.2284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QCD Sum rule: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b="1" dirty="0" smtClean="0">
                <a:latin typeface="Comic Sans MS" panose="030F0702030302020204" pitchFamily="66" charset="0"/>
              </a:rPr>
              <a:t>       C. Y. Cui, et. al, PRD85, 074014 (2012)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b="1" dirty="0" smtClean="0">
                <a:latin typeface="Comic Sans MS" panose="030F0702030302020204" pitchFamily="66" charset="0"/>
              </a:rPr>
              <a:t>       Z. G. Wang, et. al, NPA930,63 (2014)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Fit the data: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000" b="1" dirty="0" smtClean="0">
                <a:solidFill>
                  <a:srgbClr val="0066FF"/>
                </a:solidFill>
                <a:latin typeface="Comic Sans MS" panose="030F0702030302020204" pitchFamily="66" charset="0"/>
              </a:rPr>
              <a:t>      </a:t>
            </a:r>
            <a:r>
              <a:rPr lang="en-US" altLang="zh-CN" b="1" dirty="0" smtClean="0">
                <a:latin typeface="Comic Sans MS" panose="030F0702030302020204" pitchFamily="66" charset="0"/>
              </a:rPr>
              <a:t>A. Ali, et. al, PRD90, 054006 (2014)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-33064"/>
            <a:ext cx="9144000" cy="653752"/>
          </a:xfrm>
          <a:noFill/>
          <a:ln w="25400">
            <a:noFill/>
          </a:ln>
        </p:spPr>
        <p:txBody>
          <a:bodyPr bIns="72000">
            <a:normAutofit/>
          </a:bodyPr>
          <a:lstStyle/>
          <a:p>
            <a:pPr eaLnBrk="1" hangingPunct="1">
              <a:defRPr/>
            </a:pPr>
            <a:r>
              <a:rPr lang="en-US" altLang="zh-CN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Theoretical interpretation I- Exotic states</a:t>
            </a:r>
            <a:r>
              <a:rPr lang="en-US" altLang="zh-CN" sz="3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37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-33064"/>
            <a:ext cx="9144000" cy="653752"/>
          </a:xfrm>
          <a:noFill/>
          <a:ln w="25400">
            <a:noFill/>
          </a:ln>
        </p:spPr>
        <p:txBody>
          <a:bodyPr bIns="72000">
            <a:normAutofit/>
          </a:bodyPr>
          <a:lstStyle/>
          <a:p>
            <a:pPr eaLnBrk="1" hangingPunct="1">
              <a:defRPr/>
            </a:pPr>
            <a:r>
              <a:rPr lang="en-US" altLang="zh-CN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Theoretical interpretation II- threshold effects</a:t>
            </a:r>
            <a:endParaRPr lang="en-US" altLang="zh-CN" sz="32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11560" y="836712"/>
            <a:ext cx="7848600" cy="210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Cusp effect:</a:t>
            </a:r>
            <a:endParaRPr lang="en-US" altLang="zh-CN" sz="20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CN" b="1" dirty="0">
                <a:latin typeface="Comic Sans MS" panose="030F0702030302020204" pitchFamily="66" charset="0"/>
              </a:rPr>
              <a:t> </a:t>
            </a:r>
            <a:r>
              <a:rPr lang="en-US" altLang="zh-CN" b="1" dirty="0" smtClean="0">
                <a:latin typeface="Comic Sans MS" panose="030F0702030302020204" pitchFamily="66" charset="0"/>
              </a:rPr>
              <a:t>            D</a:t>
            </a:r>
            <a:r>
              <a:rPr lang="en-US" altLang="zh-CN" b="1" dirty="0">
                <a:latin typeface="Comic Sans MS" panose="030F0702030302020204" pitchFamily="66" charset="0"/>
              </a:rPr>
              <a:t>. V. </a:t>
            </a:r>
            <a:r>
              <a:rPr lang="en-US" altLang="zh-CN" b="1" dirty="0" err="1">
                <a:latin typeface="Comic Sans MS" panose="030F0702030302020204" pitchFamily="66" charset="0"/>
              </a:rPr>
              <a:t>Bugg</a:t>
            </a:r>
            <a:r>
              <a:rPr lang="en-US" altLang="zh-CN" b="1" dirty="0">
                <a:latin typeface="Comic Sans MS" panose="030F0702030302020204" pitchFamily="66" charset="0"/>
              </a:rPr>
              <a:t>, EPL96, 11002 (2011) </a:t>
            </a:r>
            <a:endParaRPr lang="en-US" altLang="zh-CN" b="1" dirty="0" smtClean="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CN" b="1" dirty="0">
                <a:latin typeface="Comic Sans MS" panose="030F0702030302020204" pitchFamily="66" charset="0"/>
              </a:rPr>
              <a:t> </a:t>
            </a:r>
            <a:r>
              <a:rPr lang="en-US" altLang="zh-CN" b="1" dirty="0" smtClean="0">
                <a:latin typeface="Comic Sans MS" panose="030F0702030302020204" pitchFamily="66" charset="0"/>
              </a:rPr>
              <a:t>            Yu</a:t>
            </a:r>
            <a:r>
              <a:rPr lang="en-US" altLang="zh-CN" b="1" dirty="0">
                <a:latin typeface="Comic Sans MS" panose="030F0702030302020204" pitchFamily="66" charset="0"/>
              </a:rPr>
              <a:t>. A. Simonov, </a:t>
            </a:r>
            <a:r>
              <a:rPr lang="en-US" altLang="zh-CN" b="1" dirty="0" err="1">
                <a:latin typeface="Comic Sans MS" panose="030F0702030302020204" pitchFamily="66" charset="0"/>
              </a:rPr>
              <a:t>arXiv</a:t>
            </a:r>
            <a:r>
              <a:rPr lang="en-US" altLang="zh-CN" b="1" dirty="0">
                <a:latin typeface="Comic Sans MS" panose="030F0702030302020204" pitchFamily="66" charset="0"/>
              </a:rPr>
              <a:t>: </a:t>
            </a:r>
            <a:r>
              <a:rPr lang="en-US" altLang="zh-CN" b="1" dirty="0" smtClean="0">
                <a:latin typeface="Comic Sans MS" panose="030F0702030302020204" pitchFamily="66" charset="0"/>
              </a:rPr>
              <a:t>1106.1522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CN" sz="20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Initial </a:t>
            </a:r>
            <a:r>
              <a:rPr lang="en-US" altLang="zh-CN" sz="2000" b="1" dirty="0">
                <a:solidFill>
                  <a:srgbClr val="0000FF"/>
                </a:solidFill>
                <a:latin typeface="Comic Sans MS" panose="030F0702030302020204" pitchFamily="66" charset="0"/>
              </a:rPr>
              <a:t>single pion emission (ISPE) mechanism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CN" b="1" dirty="0" smtClean="0">
                <a:latin typeface="Comic Sans MS" panose="030F0702030302020204" pitchFamily="66" charset="0"/>
              </a:rPr>
              <a:t>             Chen, Liu, PRD84, 094003 (2011) </a:t>
            </a: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3068960"/>
            <a:ext cx="4587875" cy="16573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205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  <p:grpSp>
        <p:nvGrpSpPr>
          <p:cNvPr id="6" name="组 5"/>
          <p:cNvGrpSpPr/>
          <p:nvPr/>
        </p:nvGrpSpPr>
        <p:grpSpPr>
          <a:xfrm>
            <a:off x="323528" y="999639"/>
            <a:ext cx="8352928" cy="3149441"/>
            <a:chOff x="683568" y="3645024"/>
            <a:chExt cx="8352928" cy="31494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/>
            <a:srcRect t="21613" r="58460"/>
            <a:stretch/>
          </p:blipFill>
          <p:spPr>
            <a:xfrm>
              <a:off x="683568" y="3645024"/>
              <a:ext cx="2376264" cy="314944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/>
            <a:srcRect l="26342" t="21613" r="58594"/>
            <a:stretch/>
          </p:blipFill>
          <p:spPr>
            <a:xfrm>
              <a:off x="3062220" y="3645024"/>
              <a:ext cx="861708" cy="314944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/>
            <a:srcRect l="24602" t="21613"/>
            <a:stretch/>
          </p:blipFill>
          <p:spPr>
            <a:xfrm>
              <a:off x="4723508" y="3645024"/>
              <a:ext cx="4312988" cy="314944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/>
            <a:srcRect l="26342" t="21613" r="58594"/>
            <a:stretch/>
          </p:blipFill>
          <p:spPr>
            <a:xfrm>
              <a:off x="3926316" y="3645024"/>
              <a:ext cx="861708" cy="3149441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07504" y="166642"/>
                <a:ext cx="5842112" cy="6438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Measured decay behaviors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𝒁</m:t>
                        </m:r>
                      </m:e>
                      <m:sub>
                        <m: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:endParaRPr kumimoji="1" lang="zh-CN" altLang="en-US" sz="2800" dirty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66642"/>
                <a:ext cx="5842112" cy="643894"/>
              </a:xfrm>
              <a:prstGeom prst="rect">
                <a:avLst/>
              </a:prstGeom>
              <a:blipFill rotWithShape="0">
                <a:blip r:embed="rId3"/>
                <a:stretch>
                  <a:fillRect l="-2192" b="-226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椭圆 2"/>
          <p:cNvSpPr/>
          <p:nvPr/>
        </p:nvSpPr>
        <p:spPr>
          <a:xfrm>
            <a:off x="4932040" y="3429000"/>
            <a:ext cx="1728192" cy="432048"/>
          </a:xfrm>
          <a:prstGeom prst="ellipse">
            <a:avLst/>
          </a:prstGeom>
          <a:noFill/>
          <a:ln w="285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948264" y="3549320"/>
            <a:ext cx="1728192" cy="432048"/>
          </a:xfrm>
          <a:prstGeom prst="ellipse">
            <a:avLst/>
          </a:prstGeom>
          <a:noFill/>
          <a:ln w="285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467544" y="4177676"/>
                <a:ext cx="6875600" cy="20060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ct val="125000"/>
                  </a:lnSpc>
                  <a:buFont typeface="Arial" charset="0"/>
                  <a:buChar char="•"/>
                </a:pPr>
                <a:r>
                  <a:rPr kumimoji="1" lang="en-US" altLang="zh-CN" sz="2400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Dominant decay mode:</a:t>
                </a:r>
                <a:r>
                  <a:rPr kumimoji="1" lang="en-US" altLang="zh-CN" sz="2400" dirty="0" smtClean="0">
                    <a:latin typeface="Comic Sans MS" charset="0"/>
                    <a:ea typeface="Comic Sans MS" charset="0"/>
                    <a:cs typeface="Comic Sans MS" charset="0"/>
                  </a:rPr>
                  <a:t> open bottom decay;</a:t>
                </a:r>
              </a:p>
              <a:p>
                <a:pPr marL="285750" indent="-285750">
                  <a:lnSpc>
                    <a:spcPct val="125000"/>
                  </a:lnSpc>
                  <a:buFont typeface="Arial" charset="0"/>
                  <a:buChar char="•"/>
                </a:pPr>
                <a:r>
                  <a:rPr kumimoji="1" lang="en-US" altLang="zh-CN" sz="2400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Hidden bottom decay mode: </a:t>
                </a:r>
                <a:r>
                  <a:rPr kumimoji="1" lang="en-US" altLang="zh-CN" sz="2400" dirty="0" smtClean="0">
                    <a:latin typeface="Comic Sans MS" charset="0"/>
                    <a:ea typeface="Comic Sans MS" charset="0"/>
                    <a:cs typeface="Comic Sans MS" charset="0"/>
                  </a:rPr>
                  <a:t>several percent;</a:t>
                </a:r>
              </a:p>
              <a:p>
                <a:pPr lvl="2">
                  <a:lnSpc>
                    <a:spcPct val="125000"/>
                  </a:lnSpc>
                </a:pPr>
                <a:r>
                  <a:rPr kumimoji="1" lang="en-US" altLang="zh-CN" sz="2400" dirty="0" smtClean="0"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Pr>
                      <m:e>
                        <m:r>
                          <a:rPr kumimoji="1" lang="en-US" altLang="zh-CN" sz="2400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𝑍</m:t>
                        </m:r>
                      </m:e>
                      <m:sub>
                        <m:r>
                          <a:rPr kumimoji="1" lang="en-US" altLang="zh-CN" sz="2400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𝑏</m:t>
                        </m:r>
                      </m:sub>
                    </m:sSub>
                    <m:r>
                      <a:rPr kumimoji="1" lang="en-US" altLang="zh-CN" sz="2400" i="1" dirty="0" smtClean="0">
                        <a:latin typeface="Cambria Math" charset="0"/>
                        <a:ea typeface="Comic Sans MS" charset="0"/>
                        <a:cs typeface="Comic Sans MS" charset="0"/>
                      </a:rPr>
                      <m:t>:</m:t>
                    </m:r>
                  </m:oMath>
                </a14:m>
                <a:r>
                  <a:rPr kumimoji="1" lang="en-US" altLang="zh-CN" sz="2400" dirty="0" smtClean="0">
                    <a:latin typeface="Comic Sans MS" charset="0"/>
                    <a:ea typeface="Comic Sans MS" charset="0"/>
                    <a:cs typeface="Comic Sans MS" charset="0"/>
                  </a:rPr>
                  <a:t>  2S&gt;3S&gt;1S; 2P&gt;1P;</a:t>
                </a:r>
              </a:p>
              <a:p>
                <a:pPr lvl="2">
                  <a:lnSpc>
                    <a:spcPct val="125000"/>
                  </a:lnSpc>
                </a:pPr>
                <a:r>
                  <a:rPr kumimoji="1" lang="en-US" altLang="zh-CN" sz="2400" b="0" dirty="0" smtClean="0">
                    <a:ea typeface="Comic Sans MS" charset="0"/>
                    <a:cs typeface="Comic Sans MS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2400" b="0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kumimoji="1" lang="en-US" altLang="zh-CN" sz="2400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𝑍</m:t>
                        </m:r>
                      </m:e>
                      <m:sub>
                        <m:r>
                          <a:rPr kumimoji="1" lang="en-US" altLang="zh-CN" sz="2400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𝑏</m:t>
                        </m:r>
                      </m:sub>
                      <m:sup>
                        <m:r>
                          <a:rPr kumimoji="1" lang="en-US" altLang="zh-CN" sz="2400" b="0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′</m:t>
                        </m:r>
                      </m:sup>
                    </m:sSubSup>
                    <m:r>
                      <a:rPr kumimoji="1" lang="en-US" altLang="zh-CN" sz="2400" b="0" i="0" dirty="0" smtClean="0">
                        <a:latin typeface="Cambria Math" charset="0"/>
                        <a:ea typeface="Comic Sans MS" charset="0"/>
                        <a:cs typeface="Comic Sans MS" charset="0"/>
                      </a:rPr>
                      <m:t>:</m:t>
                    </m:r>
                  </m:oMath>
                </a14:m>
                <a:r>
                  <a:rPr kumimoji="1" lang="en-US" altLang="zh-CN" sz="2400" dirty="0" smtClean="0">
                    <a:latin typeface="Comic Sans MS" charset="0"/>
                    <a:ea typeface="Comic Sans MS" charset="0"/>
                    <a:cs typeface="Comic Sans MS" charset="0"/>
                  </a:rPr>
                  <a:t>  3S&gt;2S&gt;1S; 2P&gt;1P;</a:t>
                </a:r>
                <a:endParaRPr kumimoji="1" lang="zh-CN" altLang="en-US" sz="2400" dirty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177676"/>
                <a:ext cx="6875600" cy="2006062"/>
              </a:xfrm>
              <a:prstGeom prst="rect">
                <a:avLst/>
              </a:prstGeom>
              <a:blipFill rotWithShape="0">
                <a:blip r:embed="rId4"/>
                <a:stretch>
                  <a:fillRect l="-1241" r="-355" b="-9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矩形 12"/>
          <p:cNvSpPr/>
          <p:nvPr/>
        </p:nvSpPr>
        <p:spPr>
          <a:xfrm>
            <a:off x="5100217" y="786190"/>
            <a:ext cx="3360215" cy="338554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Phys.Rev.Lett.</a:t>
            </a:r>
            <a:r>
              <a:rPr lang="en-US" altLang="zh-CN" sz="1600" b="1" dirty="0" smtClean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116,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212001 (2016)</a:t>
            </a:r>
            <a:endParaRPr lang="zh-CN" altLang="en-US" sz="1600" dirty="0"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05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107504" y="44624"/>
                <a:ext cx="5963940" cy="6438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hidden bottom decays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𝒁</m:t>
                        </m:r>
                      </m:e>
                      <m:sub>
                        <m: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: FSI </a:t>
                </a:r>
                <a:endParaRPr kumimoji="1" lang="zh-CN" altLang="en-US" sz="2800" dirty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44624"/>
                <a:ext cx="5963940" cy="643894"/>
              </a:xfrm>
              <a:prstGeom prst="rect">
                <a:avLst/>
              </a:prstGeom>
              <a:blipFill rotWithShape="0">
                <a:blip r:embed="rId2"/>
                <a:stretch>
                  <a:fillRect l="-2147" r="-1125" b="-226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456" y="692696"/>
            <a:ext cx="3969594" cy="288203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6410" y="1071167"/>
            <a:ext cx="1885033" cy="22673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275856" y="1772817"/>
            <a:ext cx="576064" cy="86409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763688" y="2996952"/>
            <a:ext cx="2073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Strong coupling</a:t>
            </a:r>
            <a:endParaRPr kumimoji="1" lang="zh-CN" altLang="en-US" sz="2000" b="1" dirty="0">
              <a:solidFill>
                <a:srgbClr val="0000FF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cxnSp>
        <p:nvCxnSpPr>
          <p:cNvPr id="10" name="直线箭头连接符 9"/>
          <p:cNvCxnSpPr/>
          <p:nvPr/>
        </p:nvCxnSpPr>
        <p:spPr>
          <a:xfrm flipV="1">
            <a:off x="2771800" y="2492896"/>
            <a:ext cx="504056" cy="52319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079181" y="1288003"/>
            <a:ext cx="3139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Final State interactions</a:t>
            </a:r>
            <a:endParaRPr kumimoji="1" lang="zh-CN" altLang="en-US" sz="2000" b="1" dirty="0">
              <a:solidFill>
                <a:srgbClr val="0000FF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259722" y="1255604"/>
            <a:ext cx="576064" cy="208280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箭头连接符 13"/>
          <p:cNvCxnSpPr/>
          <p:nvPr/>
        </p:nvCxnSpPr>
        <p:spPr>
          <a:xfrm flipH="1">
            <a:off x="4957936" y="1862228"/>
            <a:ext cx="1758033" cy="43477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710502" y="4008596"/>
            <a:ext cx="767450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kumimoji="1" lang="en-US" altLang="zh-CN" sz="2000" b="1" dirty="0" smtClean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FSI (Meson loop) have been widely used to investigate the decay behaviors of heavy </a:t>
            </a:r>
            <a:r>
              <a:rPr kumimoji="1" lang="en-US" altLang="zh-CN" sz="2000" b="1" dirty="0" err="1" smtClean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quarkonium</a:t>
            </a:r>
            <a:r>
              <a:rPr kumimoji="1" lang="en-US" altLang="zh-CN" sz="2000" b="1" dirty="0" smtClean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;</a:t>
            </a:r>
          </a:p>
          <a:p>
            <a:r>
              <a:rPr kumimoji="1" lang="en-US" altLang="zh-CN" sz="2000" b="1" dirty="0" smtClean="0">
                <a:latin typeface="Comic Sans MS" charset="0"/>
                <a:ea typeface="Comic Sans MS" charset="0"/>
                <a:cs typeface="Comic Sans MS" charset="0"/>
              </a:rPr>
              <a:t>        </a:t>
            </a:r>
            <a:r>
              <a:rPr kumimoji="1" lang="en-US" altLang="zh-CN" b="1" dirty="0" smtClean="0">
                <a:latin typeface="Comic Sans MS" charset="0"/>
                <a:ea typeface="Comic Sans MS" charset="0"/>
                <a:cs typeface="Comic Sans MS" charset="0"/>
              </a:rPr>
              <a:t>D. </a:t>
            </a:r>
            <a:r>
              <a:rPr kumimoji="1" lang="en-US" altLang="zh-CN" b="1" dirty="0" err="1" smtClean="0">
                <a:latin typeface="Comic Sans MS" charset="0"/>
                <a:ea typeface="Comic Sans MS" charset="0"/>
                <a:cs typeface="Comic Sans MS" charset="0"/>
              </a:rPr>
              <a:t>Y.Chen</a:t>
            </a:r>
            <a:r>
              <a:rPr kumimoji="1" lang="en-US" altLang="zh-CN" b="1" dirty="0" smtClean="0"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kumimoji="1" lang="en-US" altLang="zh-CN" b="1" dirty="0" err="1" smtClean="0">
                <a:latin typeface="Comic Sans MS" charset="0"/>
                <a:ea typeface="Comic Sans MS" charset="0"/>
                <a:cs typeface="Comic Sans MS" charset="0"/>
              </a:rPr>
              <a:t>et.al</a:t>
            </a:r>
            <a:r>
              <a:rPr kumimoji="1" lang="en-US" altLang="zh-CN" b="1" dirty="0" smtClean="0">
                <a:latin typeface="Comic Sans MS" charset="0"/>
                <a:ea typeface="Comic Sans MS" charset="0"/>
                <a:cs typeface="Comic Sans MS" charset="0"/>
              </a:rPr>
              <a:t>, PRD87,054006 (2013)</a:t>
            </a:r>
          </a:p>
          <a:p>
            <a:r>
              <a:rPr kumimoji="1" lang="en-US" altLang="zh-CN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b="1" dirty="0" smtClean="0">
                <a:latin typeface="Comic Sans MS" charset="0"/>
                <a:ea typeface="Comic Sans MS" charset="0"/>
                <a:cs typeface="Comic Sans MS" charset="0"/>
              </a:rPr>
              <a:t>        C. </a:t>
            </a:r>
            <a:r>
              <a:rPr kumimoji="1" lang="en-US" altLang="zh-CN" b="1" dirty="0" err="1" smtClean="0">
                <a:latin typeface="Comic Sans MS" charset="0"/>
                <a:ea typeface="Comic Sans MS" charset="0"/>
                <a:cs typeface="Comic Sans MS" charset="0"/>
              </a:rPr>
              <a:t>Meng</a:t>
            </a:r>
            <a:r>
              <a:rPr kumimoji="1" lang="en-US" altLang="zh-CN" b="1" dirty="0" smtClean="0"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kumimoji="1" lang="en-US" altLang="zh-CN" b="1" dirty="0" err="1" smtClean="0">
                <a:latin typeface="Comic Sans MS" charset="0"/>
                <a:ea typeface="Comic Sans MS" charset="0"/>
                <a:cs typeface="Comic Sans MS" charset="0"/>
              </a:rPr>
              <a:t>et.al</a:t>
            </a:r>
            <a:r>
              <a:rPr kumimoji="1" lang="en-US" altLang="zh-CN" b="1" dirty="0" smtClean="0">
                <a:latin typeface="Comic Sans MS" charset="0"/>
                <a:ea typeface="Comic Sans MS" charset="0"/>
                <a:cs typeface="Comic Sans MS" charset="0"/>
              </a:rPr>
              <a:t>, PRD77,074003 (2008)</a:t>
            </a:r>
          </a:p>
          <a:p>
            <a:r>
              <a:rPr kumimoji="1" lang="en-US" altLang="zh-CN" b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b="1" dirty="0" smtClean="0">
                <a:latin typeface="Comic Sans MS" charset="0"/>
                <a:ea typeface="Comic Sans MS" charset="0"/>
                <a:cs typeface="Comic Sans MS" charset="0"/>
              </a:rPr>
              <a:t>        X. Liu, </a:t>
            </a:r>
            <a:r>
              <a:rPr kumimoji="1" lang="en-US" altLang="zh-CN" b="1" dirty="0" err="1" smtClean="0">
                <a:latin typeface="Comic Sans MS" charset="0"/>
                <a:ea typeface="Comic Sans MS" charset="0"/>
                <a:cs typeface="Comic Sans MS" charset="0"/>
              </a:rPr>
              <a:t>et.al</a:t>
            </a:r>
            <a:r>
              <a:rPr kumimoji="1" lang="en-US" altLang="zh-CN" b="1" dirty="0" smtClean="0">
                <a:latin typeface="Comic Sans MS" charset="0"/>
                <a:ea typeface="Comic Sans MS" charset="0"/>
                <a:cs typeface="Comic Sans MS" charset="0"/>
              </a:rPr>
              <a:t>, PLB675,441 (2009)</a:t>
            </a:r>
            <a:endParaRPr kumimoji="1" lang="en-US" altLang="zh-CN" sz="2000" b="1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kumimoji="1" lang="en-US" altLang="zh-CN" sz="2000" b="1" dirty="0" smtClean="0">
                <a:latin typeface="Comic Sans MS" charset="0"/>
                <a:ea typeface="Comic Sans MS" charset="0"/>
                <a:cs typeface="Comic Sans MS" charset="0"/>
              </a:rPr>
              <a:t>          </a:t>
            </a:r>
            <a:endParaRPr kumimoji="1" lang="en-US" altLang="zh-CN" sz="2000" b="1" dirty="0">
              <a:latin typeface="Comic Sans MS" charset="0"/>
              <a:ea typeface="Comic Sans MS" charset="0"/>
              <a:cs typeface="Comic Sans MS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kumimoji="1" lang="en-US" altLang="zh-CN" sz="2000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IS that still valid for heavy </a:t>
            </a:r>
            <a:r>
              <a:rPr kumimoji="1" lang="en-US" altLang="zh-CN" sz="2000" b="1" dirty="0" err="1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quarkonium</a:t>
            </a:r>
            <a:r>
              <a:rPr kumimoji="1" lang="en-US" altLang="zh-CN" sz="2000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-like states?</a:t>
            </a:r>
            <a:endParaRPr kumimoji="1" lang="zh-CN" altLang="en-US" sz="2000" b="1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33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/>
      <p:bldP spid="11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1520" y="4147103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To Remove the </a:t>
            </a:r>
            <a:r>
              <a:rPr lang="en-US" altLang="zh-CN" sz="2000" b="1" dirty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ultraviolet divergence </a:t>
            </a:r>
            <a:r>
              <a:rPr kumimoji="1" lang="en-US" altLang="zh-CN" sz="2000" b="1" dirty="0" smtClean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in the amplitudes, we introduce a form factor </a:t>
            </a:r>
          </a:p>
          <a:p>
            <a:endParaRPr kumimoji="1" lang="en-US" altLang="zh-CN" sz="2000" b="1" dirty="0">
              <a:solidFill>
                <a:srgbClr val="0000FF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endParaRPr kumimoji="1" lang="en-US" altLang="zh-CN" sz="2000" b="1" dirty="0" smtClean="0">
              <a:solidFill>
                <a:srgbClr val="0000FF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endParaRPr kumimoji="1" lang="en-US" altLang="zh-CN" sz="2000" b="1" dirty="0" smtClean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kumimoji="1" lang="en-US" altLang="zh-CN" sz="2000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Is the form of form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2000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factor</a:t>
            </a:r>
            <a:r>
              <a:rPr kumimoji="1" lang="zh-CN" altLang="en-US" sz="2000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2000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influence the results? </a:t>
            </a:r>
            <a:endParaRPr kumimoji="1" lang="en-US" altLang="zh-CN" sz="2000" b="1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b="23596"/>
          <a:stretch/>
        </p:blipFill>
        <p:spPr>
          <a:xfrm>
            <a:off x="1115616" y="940728"/>
            <a:ext cx="6200229" cy="29400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07504" y="44624"/>
                <a:ext cx="5963940" cy="6438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hidden bottom decays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𝒁</m:t>
                        </m:r>
                      </m:e>
                      <m:sub>
                        <m: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28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: FSI </a:t>
                </a:r>
                <a:endParaRPr kumimoji="1" lang="zh-CN" altLang="en-US" sz="2800" dirty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44624"/>
                <a:ext cx="5963940" cy="643894"/>
              </a:xfrm>
              <a:prstGeom prst="rect">
                <a:avLst/>
              </a:prstGeom>
              <a:blipFill rotWithShape="0">
                <a:blip r:embed="rId3"/>
                <a:stretch>
                  <a:fillRect l="-2147" r="-1125" b="-226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9474" y="4518566"/>
            <a:ext cx="29210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1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688"/>
            <a:ext cx="8802030" cy="288032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68144" y="1556792"/>
            <a:ext cx="3024336" cy="187220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395536" y="3861048"/>
                <a:ext cx="8403262" cy="18412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kumimoji="1" lang="en-US" altLang="zh-CN" sz="20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Could find a proper parameter range for different form factor</a:t>
                </a:r>
              </a:p>
              <a:p>
                <a:pPr marL="285750" indent="-285750">
                  <a:buFont typeface="Arial" charset="0"/>
                  <a:buChar char="•"/>
                </a:pPr>
                <a:endParaRPr kumimoji="1" lang="en-US" altLang="zh-CN" sz="2000" b="1" dirty="0" smtClean="0">
                  <a:latin typeface="Comic Sans MS" charset="0"/>
                  <a:ea typeface="Comic Sans MS" charset="0"/>
                  <a:cs typeface="Comic Sans MS" charset="0"/>
                </a:endParaRPr>
              </a:p>
              <a:p>
                <a:pPr marL="285750" indent="-285750">
                  <a:buFont typeface="Arial" charset="0"/>
                  <a:buChar char="•"/>
                </a:pPr>
                <a:r>
                  <a:rPr kumimoji="1" lang="en-US" altLang="zh-CN" sz="2000" b="1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Could Reproduce the sequences:</a:t>
                </a:r>
                <a:r>
                  <a:rPr kumimoji="1" lang="en-US" altLang="zh-CN" sz="2000" b="1" dirty="0" smtClean="0"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</a:p>
              <a:p>
                <a:pPr lvl="2">
                  <a:lnSpc>
                    <a:spcPct val="125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Pr>
                      <m:e>
                        <m:r>
                          <a:rPr kumimoji="1" lang="en-US" altLang="zh-CN" sz="20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𝒁</m:t>
                        </m:r>
                      </m:e>
                      <m:sub>
                        <m:r>
                          <a:rPr kumimoji="1" lang="en-US" altLang="zh-CN" sz="20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</m:sSub>
                    <m:r>
                      <a:rPr kumimoji="1" lang="en-US" altLang="zh-CN" sz="2000" b="1" i="1" dirty="0">
                        <a:latin typeface="Cambria Math" charset="0"/>
                        <a:ea typeface="Comic Sans MS" charset="0"/>
                        <a:cs typeface="Comic Sans MS" charset="0"/>
                      </a:rPr>
                      <m:t>:</m:t>
                    </m:r>
                  </m:oMath>
                </a14:m>
                <a:r>
                  <a:rPr kumimoji="1" lang="en-US" altLang="zh-CN" sz="2000" b="1" dirty="0">
                    <a:latin typeface="Comic Sans MS" charset="0"/>
                    <a:ea typeface="Comic Sans MS" charset="0"/>
                    <a:cs typeface="Comic Sans MS" charset="0"/>
                  </a:rPr>
                  <a:t>  2S&gt;3S&gt;1S</a:t>
                </a:r>
                <a:r>
                  <a:rPr kumimoji="1" lang="en-US" altLang="zh-CN" sz="2000" b="1" dirty="0" smtClean="0">
                    <a:latin typeface="Comic Sans MS" charset="0"/>
                    <a:ea typeface="Comic Sans MS" charset="0"/>
                    <a:cs typeface="Comic Sans MS" charset="0"/>
                  </a:rPr>
                  <a:t>;</a:t>
                </a:r>
                <a:endParaRPr kumimoji="1" lang="en-US" altLang="zh-CN" sz="2000" b="1" dirty="0">
                  <a:latin typeface="Comic Sans MS" charset="0"/>
                  <a:ea typeface="Comic Sans MS" charset="0"/>
                  <a:cs typeface="Comic Sans MS" charset="0"/>
                </a:endParaRPr>
              </a:p>
              <a:p>
                <a:pPr lvl="2">
                  <a:lnSpc>
                    <a:spcPct val="125000"/>
                  </a:lnSpc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20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kumimoji="1" lang="en-US" altLang="zh-CN" sz="20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𝒁</m:t>
                        </m:r>
                      </m:e>
                      <m:sub>
                        <m:r>
                          <a:rPr kumimoji="1" lang="en-US" altLang="zh-CN" sz="20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  <m:sup>
                        <m:r>
                          <a:rPr kumimoji="1" lang="en-US" altLang="zh-CN" sz="2000" b="1" i="1" dirty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′</m:t>
                        </m:r>
                      </m:sup>
                    </m:sSubSup>
                    <m:r>
                      <a:rPr kumimoji="1" lang="en-US" altLang="zh-CN" sz="2000" b="1" dirty="0">
                        <a:latin typeface="Cambria Math" charset="0"/>
                        <a:ea typeface="Comic Sans MS" charset="0"/>
                        <a:cs typeface="Comic Sans MS" charset="0"/>
                      </a:rPr>
                      <m:t>:</m:t>
                    </m:r>
                  </m:oMath>
                </a14:m>
                <a:r>
                  <a:rPr kumimoji="1" lang="en-US" altLang="zh-CN" sz="2000" b="1" dirty="0">
                    <a:latin typeface="Comic Sans MS" charset="0"/>
                    <a:ea typeface="Comic Sans MS" charset="0"/>
                    <a:cs typeface="Comic Sans MS" charset="0"/>
                  </a:rPr>
                  <a:t>  3S&gt;2S&gt;1S</a:t>
                </a:r>
                <a:r>
                  <a:rPr kumimoji="1" lang="en-US" altLang="zh-CN" sz="2000" b="1" dirty="0" smtClean="0">
                    <a:latin typeface="Comic Sans MS" charset="0"/>
                    <a:ea typeface="Comic Sans MS" charset="0"/>
                    <a:cs typeface="Comic Sans MS" charset="0"/>
                  </a:rPr>
                  <a:t>;</a:t>
                </a:r>
                <a:endParaRPr kumimoji="1" lang="zh-CN" altLang="en-US" sz="2000" b="1" dirty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861048"/>
                <a:ext cx="8403262" cy="1841273"/>
              </a:xfrm>
              <a:prstGeom prst="rect">
                <a:avLst/>
              </a:prstGeom>
              <a:blipFill rotWithShape="0">
                <a:blip r:embed="rId3"/>
                <a:stretch>
                  <a:fillRect l="-653" t="-1656" b="-3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179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7504" y="44624"/>
            <a:ext cx="3978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latin typeface="Comic Sans MS" charset="0"/>
                <a:ea typeface="Comic Sans MS" charset="0"/>
                <a:cs typeface="Comic Sans MS" charset="0"/>
              </a:rPr>
              <a:t>Predictions by FSI (1) </a:t>
            </a:r>
            <a:endParaRPr kumimoji="1" lang="zh-CN" alt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064" y="692696"/>
            <a:ext cx="5431160" cy="28108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395536" y="3717032"/>
                <a:ext cx="6804491" cy="1246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ct val="125000"/>
                  </a:lnSpc>
                  <a:buFont typeface="Arial" charset="0"/>
                  <a:buChar char="•"/>
                </a:pPr>
                <a:r>
                  <a:rPr kumimoji="1" lang="en-US" altLang="zh-CN" sz="2000" b="1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Both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Pr>
                      <m:e>
                        <m:r>
                          <a:rPr kumimoji="1"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𝜼</m:t>
                        </m:r>
                      </m:e>
                      <m:sub>
                        <m:r>
                          <a:rPr kumimoji="1"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</m:sSub>
                  </m:oMath>
                </a14:m>
                <a:r>
                  <a:rPr kumimoji="1" lang="en-US" altLang="zh-CN" sz="2000" b="1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and </a:t>
                </a:r>
                <a14:m>
                  <m:oMath xmlns:m="http://schemas.openxmlformats.org/officeDocument/2006/math">
                    <m:r>
                      <a:rPr kumimoji="1" lang="en-US" altLang="zh-CN" sz="2000" b="1" i="0" smtClean="0">
                        <a:solidFill>
                          <a:schemeClr val="tx1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𝚼</m:t>
                    </m:r>
                  </m:oMath>
                </a14:m>
                <a:r>
                  <a:rPr kumimoji="1" lang="en-US" altLang="zh-CN" sz="2000" b="1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are S wave </a:t>
                </a:r>
                <a:r>
                  <a:rPr kumimoji="1" lang="en-US" altLang="zh-CN" sz="2000" b="1" dirty="0" err="1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bottomonium</a:t>
                </a:r>
                <a:r>
                  <a:rPr kumimoji="1" lang="en-US" altLang="zh-CN" sz="2000" b="1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: Similarity</a:t>
                </a:r>
              </a:p>
              <a:p>
                <a:pPr marL="285750" indent="-285750">
                  <a:lnSpc>
                    <a:spcPct val="125000"/>
                  </a:lnSpc>
                  <a:buFont typeface="Arial" charset="0"/>
                  <a:buChar char="•"/>
                </a:pPr>
                <a:r>
                  <a:rPr kumimoji="1" lang="en-US" altLang="zh-CN" sz="20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Could use the same parameter ranges</a:t>
                </a:r>
                <a:r>
                  <a:rPr kumimoji="1" lang="en-US" altLang="zh-CN" sz="2000" b="1" dirty="0" smtClean="0">
                    <a:latin typeface="Comic Sans MS" charset="0"/>
                    <a:ea typeface="Comic Sans MS" charset="0"/>
                    <a:cs typeface="Comic Sans MS" charset="0"/>
                  </a:rPr>
                  <a:t>;</a:t>
                </a:r>
              </a:p>
              <a:p>
                <a:pPr marL="285750" indent="-285750">
                  <a:lnSpc>
                    <a:spcPct val="125000"/>
                  </a:lnSpc>
                  <a:buFont typeface="Arial" charset="0"/>
                  <a:buChar char="•"/>
                </a:pPr>
                <a:r>
                  <a:rPr kumimoji="1" lang="en-US" altLang="zh-CN" sz="2000" b="1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Predictions with N=3:</a:t>
                </a: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717032"/>
                <a:ext cx="6804491" cy="1246495"/>
              </a:xfrm>
              <a:prstGeom prst="rect">
                <a:avLst/>
              </a:prstGeom>
              <a:blipFill rotWithShape="0">
                <a:blip r:embed="rId3"/>
                <a:stretch>
                  <a:fillRect l="-806" r="-90" b="-53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950" y="5090368"/>
            <a:ext cx="4533900" cy="1651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99627" y="196523"/>
            <a:ext cx="5360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err="1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C.J.Xiao</a:t>
            </a:r>
            <a:r>
              <a:rPr kumimoji="1" lang="en-US" altLang="zh-CN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 and </a:t>
            </a:r>
            <a:r>
              <a:rPr kumimoji="1" lang="en-US" altLang="zh-CN" b="1" dirty="0" err="1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D.Y.Chen</a:t>
            </a:r>
            <a:r>
              <a:rPr kumimoji="1" lang="en-US" altLang="zh-CN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kumimoji="1" lang="sk-SK" altLang="zh-CN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PhysRevD.96.014035</a:t>
            </a:r>
            <a:endParaRPr kumimoji="1" lang="zh-CN" altLang="en-US" b="1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7504" y="44624"/>
            <a:ext cx="6928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latin typeface="Comic Sans MS" charset="0"/>
                <a:ea typeface="Comic Sans MS" charset="0"/>
                <a:cs typeface="Comic Sans MS" charset="0"/>
              </a:rPr>
              <a:t>Predictions by FSI (2): radiative decay  </a:t>
            </a:r>
            <a:endParaRPr kumimoji="1" lang="zh-CN" alt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916464"/>
            <a:ext cx="4646649" cy="33766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962" y="4869160"/>
            <a:ext cx="4911254" cy="141417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39552" y="4358570"/>
            <a:ext cx="6708888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en-US" altLang="zh-CN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Contact diagram: ensure the </a:t>
            </a:r>
            <a:r>
              <a:rPr kumimoji="1" lang="en-US" altLang="zh-CN" b="1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gauge invariance of the EMF</a:t>
            </a:r>
            <a:endParaRPr kumimoji="1" lang="en-US" altLang="zh-CN" b="1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86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880048"/>
            <a:ext cx="4495800" cy="18542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331" y="255166"/>
            <a:ext cx="40895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dirty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2000" dirty="0" smtClean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Radiative decay width with N=3</a:t>
            </a:r>
            <a:endParaRPr lang="zh-CN" altLang="en-US" sz="1400" dirty="0"/>
          </a:p>
        </p:txBody>
      </p:sp>
      <p:grpSp>
        <p:nvGrpSpPr>
          <p:cNvPr id="13" name="组 12"/>
          <p:cNvGrpSpPr/>
          <p:nvPr/>
        </p:nvGrpSpPr>
        <p:grpSpPr>
          <a:xfrm>
            <a:off x="1021879" y="3408269"/>
            <a:ext cx="7471742" cy="3313207"/>
            <a:chOff x="56456" y="2735164"/>
            <a:chExt cx="8613477" cy="4160111"/>
          </a:xfrm>
        </p:grpSpPr>
        <p:grpSp>
          <p:nvGrpSpPr>
            <p:cNvPr id="12" name="组 11"/>
            <p:cNvGrpSpPr/>
            <p:nvPr/>
          </p:nvGrpSpPr>
          <p:grpSpPr>
            <a:xfrm>
              <a:off x="56456" y="2735164"/>
              <a:ext cx="8613477" cy="4160111"/>
              <a:chOff x="56456" y="2735164"/>
              <a:chExt cx="8613477" cy="4160111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3"/>
              <a:srcRect l="25057" t="14046" r="67350"/>
              <a:stretch/>
            </p:blipFill>
            <p:spPr>
              <a:xfrm>
                <a:off x="5580112" y="2736000"/>
                <a:ext cx="504056" cy="4159275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3"/>
              <a:srcRect l="61047" t="14046"/>
              <a:stretch/>
            </p:blipFill>
            <p:spPr>
              <a:xfrm>
                <a:off x="6084168" y="2736000"/>
                <a:ext cx="2585765" cy="4159275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3"/>
              <a:srcRect l="24697" t="14046" r="30829"/>
              <a:stretch/>
            </p:blipFill>
            <p:spPr>
              <a:xfrm>
                <a:off x="2688835" y="2736000"/>
                <a:ext cx="2952328" cy="4159275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3"/>
              <a:srcRect t="14046" r="67837"/>
              <a:stretch/>
            </p:blipFill>
            <p:spPr>
              <a:xfrm>
                <a:off x="56456" y="2735164"/>
                <a:ext cx="2135088" cy="4159275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3"/>
              <a:srcRect l="25057" t="14046" r="67350"/>
              <a:stretch/>
            </p:blipFill>
            <p:spPr>
              <a:xfrm>
                <a:off x="2184779" y="2736000"/>
                <a:ext cx="504056" cy="4159275"/>
              </a:xfrm>
              <a:prstGeom prst="rect">
                <a:avLst/>
              </a:prstGeom>
            </p:spPr>
          </p:pic>
        </p:grpSp>
        <p:sp>
          <p:nvSpPr>
            <p:cNvPr id="11" name="矩形 10"/>
            <p:cNvSpPr/>
            <p:nvPr/>
          </p:nvSpPr>
          <p:spPr>
            <a:xfrm>
              <a:off x="5940152" y="2938874"/>
              <a:ext cx="701290" cy="346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50486" y="2819389"/>
            <a:ext cx="1742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dirty="0" smtClean="0">
                <a:solidFill>
                  <a:prstClr val="black"/>
                </a:solidFill>
                <a:latin typeface="Comic Sans MS" charset="0"/>
                <a:ea typeface="Comic Sans MS" charset="0"/>
                <a:cs typeface="Comic Sans MS" charset="0"/>
              </a:rPr>
              <a:t>N=4 and N=5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3248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268760"/>
            <a:ext cx="8855968" cy="282703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/>
              <p:cNvSpPr/>
              <p:nvPr/>
            </p:nvSpPr>
            <p:spPr>
              <a:xfrm>
                <a:off x="9723" y="332656"/>
                <a:ext cx="6190541" cy="722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Productions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omic Sans MS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omic Sans MS" charset="0"/>
                            <a:ea typeface="Comic Sans MS" charset="0"/>
                            <a:cs typeface="Comic Sans MS" charset="0"/>
                          </a:rPr>
                          <m:t>𝒁</m:t>
                        </m:r>
                      </m:e>
                      <m:sub>
                        <m: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omic Sans MS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omic Sans MS" charset="0"/>
                            <a:ea typeface="Comic Sans MS" charset="0"/>
                            <a:cs typeface="Comic Sans MS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lang="en-US" altLang="zh-CN" sz="3200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altLang="zh-CN" sz="3200" b="1" i="0" dirty="0" smtClean="0">
                        <a:latin typeface="Comic Sans MS" charset="0"/>
                        <a:ea typeface="Comic Sans MS" charset="0"/>
                        <a:cs typeface="Comic Sans MS" charset="0"/>
                      </a:rPr>
                      <m:t>𝚼</m:t>
                    </m:r>
                    <m:r>
                      <a:rPr lang="en-US" altLang="zh-CN" sz="3200" b="1" i="0" dirty="0" smtClean="0">
                        <a:latin typeface="Comic Sans MS" charset="0"/>
                        <a:ea typeface="Comic Sans MS" charset="0"/>
                        <a:cs typeface="Comic Sans MS" charset="0"/>
                      </a:rPr>
                      <m:t>(</m:t>
                    </m:r>
                    <m:r>
                      <a:rPr lang="en-US" altLang="zh-CN" sz="3200" b="1" i="0" dirty="0" smtClean="0">
                        <a:latin typeface="Comic Sans MS" charset="0"/>
                        <a:ea typeface="Comic Sans MS" charset="0"/>
                        <a:cs typeface="Comic Sans MS" charset="0"/>
                      </a:rPr>
                      <m:t>𝟓𝐒</m:t>
                    </m:r>
                    <m:r>
                      <a:rPr lang="en-US" altLang="zh-CN" sz="3200" b="1" i="0" dirty="0" smtClean="0">
                        <a:latin typeface="Comic Sans MS" charset="0"/>
                        <a:ea typeface="Comic Sans MS" charset="0"/>
                        <a:cs typeface="Comic Sans MS" charset="0"/>
                      </a:rPr>
                      <m:t>)</m:t>
                    </m:r>
                  </m:oMath>
                </a14:m>
                <a:r>
                  <a:rPr lang="en-US" altLang="zh-CN" sz="3200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:endParaRPr lang="zh-CN" altLang="en-US" sz="3200" dirty="0">
                  <a:solidFill>
                    <a:schemeClr val="tx1"/>
                  </a:solidFill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" y="332656"/>
                <a:ext cx="6190541" cy="722762"/>
              </a:xfrm>
              <a:prstGeom prst="rect">
                <a:avLst/>
              </a:prstGeom>
              <a:blipFill rotWithShape="0">
                <a:blip r:embed="rId3"/>
                <a:stretch>
                  <a:fillRect l="-2562" b="-254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/>
          <p:cNvSpPr/>
          <p:nvPr/>
        </p:nvSpPr>
        <p:spPr>
          <a:xfrm>
            <a:off x="6475040" y="2132856"/>
            <a:ext cx="2057400" cy="18722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043608" y="4581128"/>
                <a:ext cx="6981848" cy="16612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charset="0"/>
                  <a:buChar char="•"/>
                </a:pPr>
                <a:r>
                  <a:rPr kumimoji="1" lang="en-US" altLang="zh-CN" sz="2400" b="1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Experimental measurements: </a:t>
                </a:r>
              </a:p>
              <a:p>
                <a:r>
                  <a:rPr kumimoji="1" lang="en-US" altLang="zh-CN" sz="24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           </a:t>
                </a:r>
                <a14:m>
                  <m:oMath xmlns:m="http://schemas.openxmlformats.org/officeDocument/2006/math">
                    <m:r>
                      <a:rPr kumimoji="1" lang="en-US" altLang="zh-CN" sz="2400" b="1" i="0" smtClean="0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𝐁</m:t>
                    </m:r>
                    <m:r>
                      <a:rPr kumimoji="1" lang="en-US" altLang="zh-CN" sz="2400" b="1" i="0" smtClean="0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(</m:t>
                    </m:r>
                    <m:r>
                      <a:rPr kumimoji="1" lang="en-US" altLang="zh-CN" sz="2400" b="1" i="0" smtClean="0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𝚼</m:t>
                    </m:r>
                    <m:d>
                      <m:dPr>
                        <m:ctrlPr>
                          <a:rPr kumimoji="1"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dPr>
                      <m:e>
                        <m:r>
                          <a:rPr kumimoji="1"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𝟓</m:t>
                        </m:r>
                        <m:r>
                          <a:rPr kumimoji="1"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𝑺</m:t>
                        </m:r>
                      </m:e>
                    </m:d>
                    <m:r>
                      <a:rPr kumimoji="1" lang="en-US" altLang="zh-CN" sz="2400" b="1" i="1" smtClean="0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→</m:t>
                    </m:r>
                    <m:sSubSup>
                      <m:sSubSupPr>
                        <m:ctrlPr>
                          <a:rPr kumimoji="1"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kumimoji="1"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𝒁</m:t>
                        </m:r>
                      </m:e>
                      <m:sub>
                        <m:r>
                          <a:rPr kumimoji="1"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  <m:sup>
                        <m:d>
                          <m:dPr>
                            <m:ctrlPr>
                              <a:rPr kumimoji="1" lang="en-US" altLang="zh-CN" sz="2400" b="1" i="1" smtClean="0">
                                <a:solidFill>
                                  <a:srgbClr val="0000FF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b="1" i="1" smtClean="0">
                                <a:solidFill>
                                  <a:srgbClr val="0000FF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′</m:t>
                            </m:r>
                          </m:e>
                        </m:d>
                      </m:sup>
                    </m:sSubSup>
                    <m:r>
                      <a:rPr kumimoji="1" lang="en-US" altLang="zh-CN" sz="2400" b="1" i="1" smtClean="0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𝝅</m:t>
                    </m:r>
                    <m:r>
                      <a:rPr kumimoji="1" lang="en-US" altLang="zh-CN" sz="2400" b="1" i="1" smtClean="0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)</m:t>
                    </m:r>
                  </m:oMath>
                </a14:m>
                <a:r>
                  <a:rPr kumimoji="1" lang="en-US" altLang="zh-CN" sz="24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: several percent;</a:t>
                </a:r>
              </a:p>
              <a:p>
                <a:endParaRPr kumimoji="1" lang="en-US" altLang="zh-CN" sz="2400" b="1" dirty="0" smtClean="0">
                  <a:solidFill>
                    <a:srgbClr val="C00000"/>
                  </a:solidFill>
                  <a:latin typeface="Comic Sans MS" charset="0"/>
                  <a:ea typeface="Comic Sans MS" charset="0"/>
                  <a:cs typeface="Comic Sans MS" charset="0"/>
                </a:endParaRPr>
              </a:p>
              <a:p>
                <a:pPr marL="342900" indent="-342900">
                  <a:buFont typeface="Arial" charset="0"/>
                  <a:buChar char="•"/>
                </a:pPr>
                <a:r>
                  <a:rPr kumimoji="1" lang="en-US" altLang="zh-CN" sz="2400" b="1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FSI (Meson Loop), is this still valid?</a:t>
                </a:r>
                <a:endParaRPr kumimoji="1" lang="zh-CN" altLang="en-US" sz="2400" b="1" dirty="0">
                  <a:solidFill>
                    <a:srgbClr val="C00000"/>
                  </a:solidFill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581128"/>
                <a:ext cx="6981848" cy="1661289"/>
              </a:xfrm>
              <a:prstGeom prst="rect">
                <a:avLst/>
              </a:prstGeom>
              <a:blipFill rotWithShape="0">
                <a:blip r:embed="rId4"/>
                <a:stretch>
                  <a:fillRect l="-1134" t="-2930" b="-73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877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65017"/>
            <a:ext cx="4336811" cy="396044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/>
              <p:cNvSpPr/>
              <p:nvPr/>
            </p:nvSpPr>
            <p:spPr>
              <a:xfrm>
                <a:off x="15875" y="116632"/>
                <a:ext cx="6190541" cy="722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b="1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Productions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omic Sans MS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omic Sans MS" charset="0"/>
                            <a:ea typeface="Comic Sans MS" charset="0"/>
                            <a:cs typeface="Comic Sans MS" charset="0"/>
                          </a:rPr>
                          <m:t>𝒁</m:t>
                        </m:r>
                      </m:e>
                      <m:sub>
                        <m: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omic Sans MS" charset="0"/>
                            <a:ea typeface="Comic Sans MS" charset="0"/>
                            <a:cs typeface="Comic Sans MS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omic Sans MS" charset="0"/>
                            <a:ea typeface="Comic Sans MS" charset="0"/>
                            <a:cs typeface="Comic Sans MS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lang="en-US" altLang="zh-CN" sz="3200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altLang="zh-CN" sz="3200" b="1" i="0" dirty="0" smtClean="0">
                        <a:latin typeface="Comic Sans MS" charset="0"/>
                        <a:ea typeface="Comic Sans MS" charset="0"/>
                        <a:cs typeface="Comic Sans MS" charset="0"/>
                      </a:rPr>
                      <m:t>𝚼</m:t>
                    </m:r>
                    <m:r>
                      <a:rPr lang="en-US" altLang="zh-CN" sz="3200" b="1" i="0" dirty="0" smtClean="0">
                        <a:latin typeface="Comic Sans MS" charset="0"/>
                        <a:ea typeface="Comic Sans MS" charset="0"/>
                        <a:cs typeface="Comic Sans MS" charset="0"/>
                      </a:rPr>
                      <m:t>(</m:t>
                    </m:r>
                    <m:r>
                      <a:rPr lang="en-US" altLang="zh-CN" sz="3200" b="1" i="0" dirty="0" smtClean="0">
                        <a:latin typeface="Cambria Math" charset="0"/>
                        <a:ea typeface="Comic Sans MS" charset="0"/>
                        <a:cs typeface="Comic Sans MS" charset="0"/>
                      </a:rPr>
                      <m:t>𝟔</m:t>
                    </m:r>
                    <m:r>
                      <a:rPr lang="en-US" altLang="zh-CN" sz="3200" b="1" i="0" dirty="0" smtClean="0">
                        <a:latin typeface="Comic Sans MS" charset="0"/>
                        <a:ea typeface="Comic Sans MS" charset="0"/>
                        <a:cs typeface="Comic Sans MS" charset="0"/>
                      </a:rPr>
                      <m:t>𝐒</m:t>
                    </m:r>
                    <m:r>
                      <a:rPr lang="en-US" altLang="zh-CN" sz="3200" b="1" i="0" dirty="0" smtClean="0">
                        <a:latin typeface="Comic Sans MS" charset="0"/>
                        <a:ea typeface="Comic Sans MS" charset="0"/>
                        <a:cs typeface="Comic Sans MS" charset="0"/>
                      </a:rPr>
                      <m:t>)</m:t>
                    </m:r>
                  </m:oMath>
                </a14:m>
                <a:r>
                  <a:rPr lang="en-US" altLang="zh-CN" sz="3200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:endParaRPr lang="zh-CN" altLang="en-US" sz="3200" dirty="0">
                  <a:solidFill>
                    <a:schemeClr val="tx1"/>
                  </a:solidFill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5" y="116632"/>
                <a:ext cx="6190541" cy="722762"/>
              </a:xfrm>
              <a:prstGeom prst="rect">
                <a:avLst/>
              </a:prstGeom>
              <a:blipFill rotWithShape="0">
                <a:blip r:embed="rId3"/>
                <a:stretch>
                  <a:fillRect l="-2562" b="-243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205584"/>
            <a:ext cx="4013136" cy="472514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355976" y="837823"/>
            <a:ext cx="4543231" cy="369332"/>
          </a:xfrm>
          <a:prstGeom prst="rect">
            <a:avLst/>
          </a:prstGeom>
          <a:solidFill>
            <a:srgbClr val="00FFFF"/>
          </a:solidFill>
        </p:spPr>
        <p:txBody>
          <a:bodyPr wrap="none">
            <a:spAutoFit/>
          </a:bodyPr>
          <a:lstStyle/>
          <a:p>
            <a:r>
              <a:rPr lang="it-IT" altLang="zh-CN" b="1" dirty="0" err="1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Phys</a:t>
            </a:r>
            <a:r>
              <a:rPr lang="it-IT" altLang="zh-CN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. Rev. </a:t>
            </a:r>
            <a:r>
              <a:rPr lang="it-IT" altLang="zh-CN" b="1" dirty="0" err="1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Lett</a:t>
            </a:r>
            <a:r>
              <a:rPr lang="it-IT" altLang="zh-CN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. </a:t>
            </a:r>
            <a:r>
              <a:rPr lang="it-IT" altLang="zh-CN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117, </a:t>
            </a:r>
            <a:r>
              <a:rPr lang="it-IT" altLang="zh-CN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142001 (2016) </a:t>
            </a:r>
          </a:p>
        </p:txBody>
      </p:sp>
      <p:cxnSp>
        <p:nvCxnSpPr>
          <p:cNvPr id="11" name="直线箭头连接符 10"/>
          <p:cNvCxnSpPr/>
          <p:nvPr/>
        </p:nvCxnSpPr>
        <p:spPr>
          <a:xfrm flipH="1">
            <a:off x="1535083" y="3789040"/>
            <a:ext cx="650997" cy="2016224"/>
          </a:xfrm>
          <a:prstGeom prst="straightConnector1">
            <a:avLst/>
          </a:prstGeom>
          <a:ln w="381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矩形 11"/>
              <p:cNvSpPr/>
              <p:nvPr/>
            </p:nvSpPr>
            <p:spPr>
              <a:xfrm>
                <a:off x="982252" y="5958873"/>
                <a:ext cx="1074333" cy="461665"/>
              </a:xfrm>
              <a:prstGeom prst="rect">
                <a:avLst/>
              </a:prstGeom>
              <a:solidFill>
                <a:srgbClr val="00FFFF"/>
              </a:solidFill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dirty="0" smtClean="0">
                          <a:solidFill>
                            <a:srgbClr val="C00000"/>
                          </a:solidFill>
                          <a:latin typeface="Cambria Math" charset="0"/>
                          <a:ea typeface="Comic Sans MS" charset="0"/>
                          <a:cs typeface="Comic Sans MS" charset="0"/>
                        </a:rPr>
                        <m:t>𝚼</m:t>
                      </m:r>
                      <m:r>
                        <a:rPr lang="en-US" altLang="zh-CN" sz="2400" b="1" dirty="0" smtClean="0">
                          <a:solidFill>
                            <a:srgbClr val="C00000"/>
                          </a:solidFill>
                          <a:latin typeface="Cambria Math" charset="0"/>
                          <a:ea typeface="Comic Sans MS" charset="0"/>
                          <a:cs typeface="Comic Sans MS" charset="0"/>
                        </a:rPr>
                        <m:t>(</m:t>
                      </m:r>
                      <m:r>
                        <a:rPr lang="en-US" altLang="zh-CN" sz="2400" b="1" i="0" dirty="0" smtClean="0">
                          <a:solidFill>
                            <a:srgbClr val="C00000"/>
                          </a:solidFill>
                          <a:latin typeface="Cambria Math" charset="0"/>
                          <a:ea typeface="Comic Sans MS" charset="0"/>
                          <a:cs typeface="Comic Sans MS" charset="0"/>
                        </a:rPr>
                        <m:t>𝟓</m:t>
                      </m:r>
                      <m:r>
                        <a:rPr lang="en-US" altLang="zh-CN" sz="2400" b="1" dirty="0">
                          <a:solidFill>
                            <a:srgbClr val="C00000"/>
                          </a:solidFill>
                          <a:latin typeface="Cambria Math" charset="0"/>
                          <a:ea typeface="Comic Sans MS" charset="0"/>
                          <a:cs typeface="Comic Sans MS" charset="0"/>
                        </a:rPr>
                        <m:t>𝐒</m:t>
                      </m:r>
                      <m:r>
                        <a:rPr lang="en-US" altLang="zh-CN" sz="2400" b="1" dirty="0">
                          <a:solidFill>
                            <a:srgbClr val="C00000"/>
                          </a:solidFill>
                          <a:latin typeface="Cambria Math" charset="0"/>
                          <a:ea typeface="Comic Sans MS" charset="0"/>
                          <a:cs typeface="Comic Sans MS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252" y="5958873"/>
                <a:ext cx="1074333" cy="461665"/>
              </a:xfrm>
              <a:prstGeom prst="rect">
                <a:avLst/>
              </a:prstGeom>
              <a:blipFill rotWithShape="0">
                <a:blip r:embed="rId5"/>
                <a:stretch>
                  <a:fillRect r="-1136" b="-18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线箭头连接符 12"/>
          <p:cNvCxnSpPr/>
          <p:nvPr/>
        </p:nvCxnSpPr>
        <p:spPr>
          <a:xfrm flipH="1">
            <a:off x="3028950" y="3607250"/>
            <a:ext cx="427220" cy="2486046"/>
          </a:xfrm>
          <a:prstGeom prst="straightConnector1">
            <a:avLst/>
          </a:prstGeom>
          <a:ln w="381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矩形 15"/>
              <p:cNvSpPr/>
              <p:nvPr/>
            </p:nvSpPr>
            <p:spPr>
              <a:xfrm>
                <a:off x="2573978" y="6139376"/>
                <a:ext cx="1074333" cy="461665"/>
              </a:xfrm>
              <a:prstGeom prst="rect">
                <a:avLst/>
              </a:prstGeom>
              <a:solidFill>
                <a:srgbClr val="00FFFF"/>
              </a:solidFill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dirty="0" smtClean="0">
                          <a:solidFill>
                            <a:srgbClr val="C00000"/>
                          </a:solidFill>
                          <a:latin typeface="Cambria Math" charset="0"/>
                          <a:ea typeface="Comic Sans MS" charset="0"/>
                          <a:cs typeface="Comic Sans MS" charset="0"/>
                        </a:rPr>
                        <m:t>𝚼</m:t>
                      </m:r>
                      <m:r>
                        <a:rPr lang="en-US" altLang="zh-CN" sz="2400" b="1" dirty="0" smtClean="0">
                          <a:solidFill>
                            <a:srgbClr val="C00000"/>
                          </a:solidFill>
                          <a:latin typeface="Cambria Math" charset="0"/>
                          <a:ea typeface="Comic Sans MS" charset="0"/>
                          <a:cs typeface="Comic Sans MS" charset="0"/>
                        </a:rPr>
                        <m:t>(</m:t>
                      </m:r>
                      <m:r>
                        <a:rPr lang="en-US" altLang="zh-CN" sz="2400" b="1" i="0" dirty="0" smtClean="0">
                          <a:solidFill>
                            <a:srgbClr val="C00000"/>
                          </a:solidFill>
                          <a:latin typeface="Cambria Math" charset="0"/>
                          <a:ea typeface="Comic Sans MS" charset="0"/>
                          <a:cs typeface="Comic Sans MS" charset="0"/>
                        </a:rPr>
                        <m:t>𝟔</m:t>
                      </m:r>
                      <m:r>
                        <a:rPr lang="en-US" altLang="zh-CN" sz="2400" b="1" dirty="0">
                          <a:solidFill>
                            <a:srgbClr val="C00000"/>
                          </a:solidFill>
                          <a:latin typeface="Cambria Math" charset="0"/>
                          <a:ea typeface="Comic Sans MS" charset="0"/>
                          <a:cs typeface="Comic Sans MS" charset="0"/>
                        </a:rPr>
                        <m:t>𝐒</m:t>
                      </m:r>
                      <m:r>
                        <a:rPr lang="en-US" altLang="zh-CN" sz="2400" b="1" dirty="0">
                          <a:solidFill>
                            <a:srgbClr val="C00000"/>
                          </a:solidFill>
                          <a:latin typeface="Cambria Math" charset="0"/>
                          <a:ea typeface="Comic Sans MS" charset="0"/>
                          <a:cs typeface="Comic Sans MS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978" y="6139376"/>
                <a:ext cx="1074333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136" b="-171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/>
          <p:cNvSpPr txBox="1"/>
          <p:nvPr/>
        </p:nvSpPr>
        <p:spPr>
          <a:xfrm>
            <a:off x="4741742" y="5340688"/>
            <a:ext cx="45107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due to current data limit, the relative fraction of </a:t>
            </a:r>
            <a:r>
              <a:rPr lang="en-US" altLang="zh-CN" sz="2000" i="1" dirty="0" err="1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Zb</a:t>
            </a:r>
            <a:r>
              <a:rPr lang="en-US" altLang="zh-CN" sz="2000" i="1" dirty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and </a:t>
            </a:r>
            <a:r>
              <a:rPr lang="en-US" altLang="zh-CN" sz="2000" i="1" dirty="0" err="1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Zb</a:t>
            </a:r>
            <a:r>
              <a:rPr lang="en-US" altLang="zh-CN" sz="2000" dirty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′ could not be constrained. </a:t>
            </a:r>
            <a:endParaRPr lang="en-US" altLang="zh-CN" sz="2000" dirty="0">
              <a:solidFill>
                <a:srgbClr val="0000FF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6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3495810" y="941819"/>
                <a:ext cx="1220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b="0" i="0" smtClean="0">
                          <a:latin typeface="Cambria Math" charset="0"/>
                        </a:rPr>
                        <m:t>Υ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(11020)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810" y="941819"/>
                <a:ext cx="1220206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3495810" y="1887215"/>
                <a:ext cx="1220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b="0" i="0" smtClean="0">
                          <a:latin typeface="Cambria Math" charset="0"/>
                        </a:rPr>
                        <m:t>Υ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(10860)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810" y="1887215"/>
                <a:ext cx="1220206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3495810" y="4191471"/>
                <a:ext cx="1220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b="0" i="0" smtClean="0">
                          <a:latin typeface="Cambria Math" charset="0"/>
                        </a:rPr>
                        <m:t>Υ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(10580)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810" y="4191471"/>
                <a:ext cx="1220206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3003501" y="4309600"/>
                <a:ext cx="5641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charset="0"/>
                        </a:rPr>
                        <m:t>𝐵</m:t>
                      </m:r>
                      <m:acc>
                        <m:accPr>
                          <m:chr m:val="̅"/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501" y="4309600"/>
                <a:ext cx="564193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29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2997875" y="3925505"/>
                <a:ext cx="6554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𝐵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charset="0"/>
                            </a:rPr>
                            <m:t>∗</m:t>
                          </m:r>
                        </m:sup>
                      </m:sSup>
                      <m:acc>
                        <m:accPr>
                          <m:chr m:val="̅"/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875" y="3925505"/>
                <a:ext cx="655499" cy="369332"/>
              </a:xfrm>
              <a:prstGeom prst="rect">
                <a:avLst/>
              </a:prstGeom>
              <a:blipFill rotWithShape="0">
                <a:blip r:embed="rId6"/>
                <a:stretch>
                  <a:fillRect r="-271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2987824" y="3471391"/>
                <a:ext cx="7468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𝐵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charset="0"/>
                            </a:rPr>
                            <m:t>∗</m:t>
                          </m:r>
                        </m:sup>
                      </m:sSup>
                      <m:acc>
                        <m:accPr>
                          <m:chr m:val="̅"/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∗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3471391"/>
                <a:ext cx="746807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2797905" y="1977682"/>
                <a:ext cx="7464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𝐵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charset="0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CN" b="0" i="1" smtClean="0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905" y="1977682"/>
                <a:ext cx="746486" cy="369332"/>
              </a:xfrm>
              <a:prstGeom prst="rect">
                <a:avLst/>
              </a:prstGeom>
              <a:blipFill rotWithShape="0">
                <a:blip r:embed="rId8"/>
                <a:stretch>
                  <a:fillRect r="-11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2843808" y="1661899"/>
                <a:ext cx="64985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charset="0"/>
                        </a:rPr>
                        <m:t>𝐵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1661899"/>
                <a:ext cx="649857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2842023" y="1445875"/>
                <a:ext cx="7411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𝐵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charset="0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023" y="1445875"/>
                <a:ext cx="741164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/>
          <p:cNvSpPr txBox="1"/>
          <p:nvPr/>
        </p:nvSpPr>
        <p:spPr>
          <a:xfrm>
            <a:off x="35496" y="97468"/>
            <a:ext cx="5373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latin typeface="Comic Sans MS" charset="0"/>
                <a:ea typeface="Comic Sans MS" charset="0"/>
                <a:cs typeface="Comic Sans MS" charset="0"/>
              </a:rPr>
              <a:t>Mass Spectrum and thresholds</a:t>
            </a:r>
            <a:endParaRPr kumimoji="1" lang="zh-CN" alt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4801155" y="1005103"/>
                <a:ext cx="4419501" cy="918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kumimoji="1" lang="en-US" altLang="zh-CN" sz="2400" b="1" i="0" smtClean="0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𝚼</m:t>
                    </m:r>
                    <m:d>
                      <m:dPr>
                        <m:ctrlPr>
                          <a:rPr kumimoji="1"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dPr>
                      <m:e>
                        <m:r>
                          <a:rPr kumimoji="1"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𝟓</m:t>
                        </m:r>
                        <m:r>
                          <a:rPr kumimoji="1"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kumimoji="1" lang="en-US" altLang="zh-CN" sz="24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dominantly decays into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𝑩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(∗)</m:t>
                        </m:r>
                      </m:sup>
                    </m:sSup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altLang="zh-CN" sz="2400" b="1" i="1" smtClean="0">
                                <a:solidFill>
                                  <a:srgbClr val="0000FF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FF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𝑩</m:t>
                            </m:r>
                          </m:e>
                        </m:acc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(∗)</m:t>
                        </m:r>
                      </m:sup>
                    </m:sSup>
                  </m:oMath>
                </a14:m>
                <a:r>
                  <a:rPr lang="en-US" altLang="zh-CN" sz="24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via P wave;</a:t>
                </a: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155" y="1005103"/>
                <a:ext cx="4419501" cy="918713"/>
              </a:xfrm>
              <a:prstGeom prst="rect">
                <a:avLst/>
              </a:prstGeom>
              <a:blipFill rotWithShape="0">
                <a:blip r:embed="rId11"/>
                <a:stretch>
                  <a:fillRect l="-1931" t="-5298" b="-145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矩形 17"/>
          <p:cNvSpPr/>
          <p:nvPr/>
        </p:nvSpPr>
        <p:spPr>
          <a:xfrm>
            <a:off x="2171410" y="5580475"/>
            <a:ext cx="5685111" cy="461665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r>
              <a:rPr kumimoji="1" lang="en-US" altLang="zh-CN" sz="240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P-wave </a:t>
            </a:r>
            <a:r>
              <a:rPr kumimoji="1" lang="en-US" altLang="zh-CN" sz="24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coupling .VS. S-wave </a:t>
            </a:r>
            <a:r>
              <a:rPr kumimoji="1" lang="en-US" altLang="zh-CN" sz="2400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coupling?</a:t>
            </a:r>
            <a:endParaRPr kumimoji="1" lang="en-US" altLang="zh-CN" sz="2400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5" y="877252"/>
            <a:ext cx="4572000" cy="4229655"/>
          </a:xfrm>
          <a:prstGeom prst="rect">
            <a:avLst/>
          </a:prstGeom>
        </p:spPr>
      </p:pic>
      <p:grpSp>
        <p:nvGrpSpPr>
          <p:cNvPr id="23" name="组 22"/>
          <p:cNvGrpSpPr/>
          <p:nvPr/>
        </p:nvGrpSpPr>
        <p:grpSpPr>
          <a:xfrm>
            <a:off x="5141219" y="2063295"/>
            <a:ext cx="3555405" cy="1055552"/>
            <a:chOff x="5096236" y="1977682"/>
            <a:chExt cx="3030968" cy="711200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3"/>
            <a:srcRect l="6844" r="63206"/>
            <a:stretch/>
          </p:blipFill>
          <p:spPr>
            <a:xfrm>
              <a:off x="5096236" y="1977682"/>
              <a:ext cx="1361714" cy="71120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13"/>
            <a:srcRect l="64567"/>
            <a:stretch/>
          </p:blipFill>
          <p:spPr>
            <a:xfrm>
              <a:off x="6516216" y="1977682"/>
              <a:ext cx="1610988" cy="7112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4740872" y="3397252"/>
                <a:ext cx="4356100" cy="1215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lvl="0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kumimoji="1" lang="en-US" altLang="zh-CN" sz="2400" b="1" i="1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𝚼</m:t>
                    </m:r>
                    <m:d>
                      <m:dPr>
                        <m:ctrlPr>
                          <a:rPr kumimoji="1"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dPr>
                      <m:e>
                        <m:r>
                          <a:rPr kumimoji="1"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𝟓</m:t>
                        </m:r>
                        <m:r>
                          <a:rPr kumimoji="1"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kumimoji="1" lang="en-US" altLang="zh-CN" sz="2400" b="1" dirty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are close to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b="1" i="1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𝟎</m:t>
                        </m:r>
                      </m:sub>
                    </m:sSub>
                    <m:r>
                      <a:rPr lang="en-US" altLang="zh-CN" sz="2400" b="1">
                        <a:solidFill>
                          <a:srgbClr val="0000FF"/>
                        </a:solidFill>
                        <a:latin typeface="Cambria Math" charset="0"/>
                      </a:rPr>
                      <m:t>,</m:t>
                    </m:r>
                  </m:oMath>
                </a14:m>
                <a:r>
                  <a:rPr kumimoji="1" lang="en-US" altLang="zh-CN" sz="24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400" b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𝐁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(∗)</m:t>
                        </m:r>
                      </m:sup>
                    </m:sSup>
                    <m:sSub>
                      <m:sSub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1" lang="en-US" altLang="zh-CN" sz="2400" b="1" dirty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, and the coupling </a:t>
                </a:r>
                <a:r>
                  <a:rPr kumimoji="1" lang="en-US" altLang="zh-CN" sz="24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are </a:t>
                </a:r>
                <a:r>
                  <a:rPr kumimoji="1" lang="en-US" altLang="zh-CN" sz="2400" b="1" dirty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S Wave;</a:t>
                </a:r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872" y="3397252"/>
                <a:ext cx="4356100" cy="1215654"/>
              </a:xfrm>
              <a:prstGeom prst="rect">
                <a:avLst/>
              </a:prstGeom>
              <a:blipFill rotWithShape="0">
                <a:blip r:embed="rId14"/>
                <a:stretch>
                  <a:fillRect l="-1961" t="-3500" r="-1961" b="-10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668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486749"/>
            <a:ext cx="3086100" cy="365125"/>
          </a:xfrm>
        </p:spPr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486749"/>
            <a:ext cx="20574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/>
          </a:p>
        </p:txBody>
      </p:sp>
      <p:grpSp>
        <p:nvGrpSpPr>
          <p:cNvPr id="14" name="组 13"/>
          <p:cNvGrpSpPr/>
          <p:nvPr/>
        </p:nvGrpSpPr>
        <p:grpSpPr>
          <a:xfrm>
            <a:off x="478536" y="3733079"/>
            <a:ext cx="2928292" cy="2448272"/>
            <a:chOff x="419572" y="3429000"/>
            <a:chExt cx="3299197" cy="249194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9572" y="3429000"/>
              <a:ext cx="3299197" cy="2491947"/>
            </a:xfrm>
            <a:prstGeom prst="rect">
              <a:avLst/>
            </a:prstGeom>
          </p:spPr>
        </p:pic>
        <p:sp>
          <p:nvSpPr>
            <p:cNvPr id="10" name="椭圆 9"/>
            <p:cNvSpPr/>
            <p:nvPr/>
          </p:nvSpPr>
          <p:spPr>
            <a:xfrm>
              <a:off x="1979712" y="5085184"/>
              <a:ext cx="432048" cy="43204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979712" y="3717032"/>
              <a:ext cx="432048" cy="43204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187624" y="4365104"/>
              <a:ext cx="432048" cy="43204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45053" y="97468"/>
            <a:ext cx="4382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latin typeface="Comic Sans MS" charset="0"/>
                <a:ea typeface="Comic Sans MS" charset="0"/>
                <a:cs typeface="Comic Sans MS" charset="0"/>
              </a:rPr>
              <a:t>Power counting in NREFT</a:t>
            </a:r>
            <a:endParaRPr kumimoji="1" lang="zh-CN" altLang="en-US" sz="28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/>
              <p:cNvSpPr txBox="1"/>
              <p:nvPr/>
            </p:nvSpPr>
            <p:spPr>
              <a:xfrm>
                <a:off x="4963945" y="3847430"/>
                <a:ext cx="23290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1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2000" b="1" i="1" smtClean="0">
                              <a:latin typeface="Cambria Math" charset="0"/>
                            </a:rPr>
                            <m:t>𝒗</m:t>
                          </m:r>
                        </m:e>
                        <m:sub>
                          <m:r>
                            <a:rPr kumimoji="1" lang="en-US" altLang="zh-CN" sz="2000" b="1" i="1" smtClean="0">
                              <a:latin typeface="Cambria Math" charset="0"/>
                            </a:rPr>
                            <m:t>𝑩</m:t>
                          </m:r>
                        </m:sub>
                      </m:sSub>
                      <m:r>
                        <a:rPr kumimoji="1" lang="en-US" altLang="zh-CN" sz="2000" b="1" i="1" smtClean="0">
                          <a:latin typeface="Cambria Math" charset="0"/>
                        </a:rPr>
                        <m:t>=</m:t>
                      </m:r>
                      <m:r>
                        <a:rPr kumimoji="1" lang="en-US" altLang="zh-CN" sz="2000" b="1" i="1" smtClean="0">
                          <a:latin typeface="Cambria Math" charset="0"/>
                        </a:rPr>
                        <m:t>𝟎</m:t>
                      </m:r>
                      <m:r>
                        <a:rPr kumimoji="1" lang="en-US" altLang="zh-CN" sz="2000" b="1" i="1" smtClean="0">
                          <a:latin typeface="Cambria Math" charset="0"/>
                        </a:rPr>
                        <m:t>.</m:t>
                      </m:r>
                      <m:r>
                        <a:rPr kumimoji="1" lang="en-US" altLang="zh-CN" sz="2000" b="1" i="1" smtClean="0">
                          <a:latin typeface="Cambria Math" charset="0"/>
                        </a:rPr>
                        <m:t>𝟎𝟕</m:t>
                      </m:r>
                      <m:r>
                        <a:rPr kumimoji="1" lang="en-US" altLang="zh-CN" sz="2000" b="1" i="1" smtClean="0">
                          <a:latin typeface="Cambria Math" charset="0"/>
                        </a:rPr>
                        <m:t>∼</m:t>
                      </m:r>
                      <m:r>
                        <a:rPr kumimoji="1" lang="en-US" altLang="zh-CN" sz="2000" b="1" i="1" smtClean="0">
                          <a:latin typeface="Cambria Math" charset="0"/>
                        </a:rPr>
                        <m:t>𝟎</m:t>
                      </m:r>
                      <m:r>
                        <a:rPr kumimoji="1" lang="en-US" altLang="zh-CN" sz="2000" b="1" i="1" smtClean="0">
                          <a:latin typeface="Cambria Math" charset="0"/>
                        </a:rPr>
                        <m:t>.</m:t>
                      </m:r>
                      <m:r>
                        <a:rPr kumimoji="1" lang="en-US" altLang="zh-CN" sz="2000" b="1" i="1" smtClean="0">
                          <a:latin typeface="Cambria Math" charset="0"/>
                        </a:rPr>
                        <m:t>𝟎𝟗</m:t>
                      </m:r>
                    </m:oMath>
                  </m:oMathPara>
                </a14:m>
                <a:endParaRPr kumimoji="1" lang="zh-CN" altLang="en-US" sz="2000" b="1" dirty="0"/>
              </a:p>
            </p:txBody>
          </p:sp>
        </mc:Choice>
        <mc:Fallback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3945" y="3847430"/>
                <a:ext cx="2329099" cy="400110"/>
              </a:xfrm>
              <a:prstGeom prst="rect">
                <a:avLst/>
              </a:prstGeom>
              <a:blipFill rotWithShape="0"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组 1"/>
          <p:cNvGrpSpPr/>
          <p:nvPr/>
        </p:nvGrpSpPr>
        <p:grpSpPr>
          <a:xfrm>
            <a:off x="339872" y="1196752"/>
            <a:ext cx="7924058" cy="2392311"/>
            <a:chOff x="339872" y="850330"/>
            <a:chExt cx="7924058" cy="2392311"/>
          </a:xfrm>
        </p:grpSpPr>
        <p:grpSp>
          <p:nvGrpSpPr>
            <p:cNvPr id="13" name="组 12"/>
            <p:cNvGrpSpPr/>
            <p:nvPr/>
          </p:nvGrpSpPr>
          <p:grpSpPr>
            <a:xfrm>
              <a:off x="339872" y="1393877"/>
              <a:ext cx="3312368" cy="1848764"/>
              <a:chOff x="467544" y="692696"/>
              <a:chExt cx="3312368" cy="1848764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4"/>
              <a:srcRect l="6929" t="4564" r="63275" b="68011"/>
              <a:stretch/>
            </p:blipFill>
            <p:spPr>
              <a:xfrm>
                <a:off x="467544" y="692696"/>
                <a:ext cx="3312368" cy="1848764"/>
              </a:xfrm>
              <a:prstGeom prst="rect">
                <a:avLst/>
              </a:prstGeom>
            </p:spPr>
          </p:pic>
          <p:sp>
            <p:nvSpPr>
              <p:cNvPr id="7" name="椭圆 6"/>
              <p:cNvSpPr/>
              <p:nvPr/>
            </p:nvSpPr>
            <p:spPr>
              <a:xfrm>
                <a:off x="1115616" y="1484784"/>
                <a:ext cx="432048" cy="432048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1907704" y="836712"/>
                <a:ext cx="432048" cy="432048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1979712" y="2060848"/>
                <a:ext cx="432048" cy="432048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/>
            <a:srcRect r="8389"/>
            <a:stretch/>
          </p:blipFill>
          <p:spPr>
            <a:xfrm>
              <a:off x="4418427" y="850330"/>
              <a:ext cx="3456508" cy="105447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63945" y="2316677"/>
              <a:ext cx="3299985" cy="890704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5023148" y="1876762"/>
                  <a:ext cx="231787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000" b="1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1" i="1" smtClean="0">
                                <a:latin typeface="Cambria Math" charset="0"/>
                              </a:rPr>
                              <m:t>𝒗</m:t>
                            </m:r>
                          </m:e>
                          <m:sub>
                            <m:r>
                              <a:rPr kumimoji="1" lang="en-US" altLang="zh-CN" sz="2000" b="1" i="1" smtClean="0">
                                <a:latin typeface="Cambria Math" charset="0"/>
                              </a:rPr>
                              <m:t>𝑨</m:t>
                            </m:r>
                          </m:sub>
                        </m:sSub>
                        <m:r>
                          <a:rPr kumimoji="1" lang="en-US" altLang="zh-CN" sz="2000" b="1" i="1" smtClean="0">
                            <a:latin typeface="Cambria Math" charset="0"/>
                          </a:rPr>
                          <m:t>=</m:t>
                        </m:r>
                        <m:r>
                          <a:rPr kumimoji="1" lang="en-US" altLang="zh-CN" sz="2000" b="1" i="1" smtClean="0">
                            <a:latin typeface="Cambria Math" charset="0"/>
                          </a:rPr>
                          <m:t>𝟎</m:t>
                        </m:r>
                        <m:r>
                          <a:rPr kumimoji="1" lang="en-US" altLang="zh-CN" sz="2000" b="1" i="1" smtClean="0">
                            <a:latin typeface="Cambria Math" charset="0"/>
                          </a:rPr>
                          <m:t>.</m:t>
                        </m:r>
                        <m:r>
                          <a:rPr kumimoji="1" lang="en-US" altLang="zh-CN" sz="2000" b="1" i="1" smtClean="0">
                            <a:latin typeface="Cambria Math" charset="0"/>
                          </a:rPr>
                          <m:t>𝟏𝟐</m:t>
                        </m:r>
                        <m:r>
                          <a:rPr kumimoji="1" lang="en-US" altLang="zh-CN" sz="2000" b="1" i="1" smtClean="0">
                            <a:latin typeface="Cambria Math" charset="0"/>
                          </a:rPr>
                          <m:t>∼</m:t>
                        </m:r>
                        <m:r>
                          <a:rPr kumimoji="1" lang="en-US" altLang="zh-CN" sz="2000" b="1" i="1" smtClean="0">
                            <a:latin typeface="Cambria Math" charset="0"/>
                          </a:rPr>
                          <m:t>𝟎</m:t>
                        </m:r>
                        <m:r>
                          <a:rPr kumimoji="1" lang="en-US" altLang="zh-CN" sz="2000" b="1" i="1" smtClean="0">
                            <a:latin typeface="Cambria Math" charset="0"/>
                          </a:rPr>
                          <m:t>.</m:t>
                        </m:r>
                        <m:r>
                          <a:rPr kumimoji="1" lang="en-US" altLang="zh-CN" sz="2000" b="1" i="1" smtClean="0">
                            <a:latin typeface="Cambria Math" charset="0"/>
                          </a:rPr>
                          <m:t>𝟏𝟒</m:t>
                        </m:r>
                      </m:oMath>
                    </m:oMathPara>
                  </a14:m>
                  <a:endParaRPr kumimoji="1" lang="zh-CN" altLang="en-US" sz="2000" b="1" dirty="0"/>
                </a:p>
              </p:txBody>
            </p:sp>
          </mc:Choice>
          <mc:Fallback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3148" y="1876762"/>
                  <a:ext cx="2317879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53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3810" y="4177854"/>
            <a:ext cx="3380254" cy="93938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1283" y="5287590"/>
            <a:ext cx="3381117" cy="95950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17" name="文本框 16"/>
          <p:cNvSpPr txBox="1"/>
          <p:nvPr/>
        </p:nvSpPr>
        <p:spPr>
          <a:xfrm>
            <a:off x="158613" y="931005"/>
            <a:ext cx="6716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Q. Wu, D. Y. Chen, and F. K </a:t>
            </a:r>
            <a:r>
              <a:rPr kumimoji="1" lang="en-US" altLang="zh-CN" b="1" dirty="0" err="1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Guo</a:t>
            </a:r>
            <a:r>
              <a:rPr kumimoji="1" lang="en-US" altLang="zh-CN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kumimoji="1" lang="en-US" altLang="zh-CN" b="1" dirty="0" err="1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arXiv</a:t>
            </a:r>
            <a:r>
              <a:rPr kumimoji="1" lang="en-US" altLang="zh-CN" b="1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: 1810. XXXXX </a:t>
            </a:r>
            <a:endParaRPr kumimoji="1" lang="zh-CN" altLang="en-US" b="1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2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4" y="3683916"/>
            <a:ext cx="9144000" cy="165618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779667" y="5660618"/>
                <a:ext cx="7055136" cy="720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0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r>
                          <a:rPr kumimoji="1" lang="en-US" altLang="zh-CN" sz="20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𝑩</m:t>
                        </m:r>
                      </m:e>
                      <m:sup>
                        <m:r>
                          <a:rPr kumimoji="1" lang="en-US" altLang="zh-CN" sz="20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(∗)</m:t>
                        </m:r>
                      </m:sup>
                    </m:sSup>
                    <m:sSup>
                      <m:sSupPr>
                        <m:ctrlPr>
                          <a:rPr kumimoji="1" lang="en-US" altLang="zh-CN" sz="20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r>
                          <a:rPr kumimoji="1" lang="en-US" altLang="zh-CN" sz="20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𝑩</m:t>
                        </m:r>
                      </m:e>
                      <m:sup>
                        <m:r>
                          <a:rPr kumimoji="1" lang="en-US" altLang="zh-CN" sz="20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(∗)</m:t>
                        </m:r>
                      </m:sup>
                    </m:sSup>
                  </m:oMath>
                </a14:m>
                <a:r>
                  <a:rPr kumimoji="1" lang="en-US" altLang="zh-CN" sz="20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Loops:  </a:t>
                </a:r>
                <a:r>
                  <a:rPr kumimoji="1" lang="en-US" altLang="zh-CN" sz="2000" b="1" dirty="0" smtClean="0">
                    <a:latin typeface="Comic Sans MS" charset="0"/>
                    <a:ea typeface="Comic Sans MS" charset="0"/>
                    <a:cs typeface="Comic Sans MS" charset="0"/>
                  </a:rPr>
                  <a:t>order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000" b="1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r>
                          <a:rPr kumimoji="1" lang="en-US" altLang="zh-CN" sz="2000" b="1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𝟏𝟎</m:t>
                        </m:r>
                      </m:e>
                      <m:sup>
                        <m:r>
                          <a:rPr kumimoji="1" lang="en-US" altLang="zh-CN" sz="2000" b="1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−</m:t>
                        </m:r>
                        <m:r>
                          <a:rPr kumimoji="1" lang="en-US" altLang="zh-CN" sz="2000" b="1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kumimoji="1" lang="en-US" altLang="zh-CN" sz="2000" b="1" dirty="0" smtClean="0">
                    <a:latin typeface="Comic Sans MS" charset="0"/>
                    <a:ea typeface="Comic Sans MS" charset="0"/>
                    <a:cs typeface="Comic Sans MS" charset="0"/>
                  </a:rPr>
                  <a:t>;</a:t>
                </a:r>
                <a:r>
                  <a:rPr kumimoji="1" lang="en-US" altLang="zh-CN" sz="2000" b="1" dirty="0"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:endParaRPr kumimoji="1" lang="en-US" altLang="zh-CN" sz="2000" b="1" dirty="0" smtClean="0">
                  <a:latin typeface="Comic Sans MS" charset="0"/>
                  <a:ea typeface="Comic Sans MS" charset="0"/>
                  <a:cs typeface="Comic Sans MS" charset="0"/>
                </a:endParaRPr>
              </a:p>
              <a:p>
                <a:r>
                  <a:rPr kumimoji="1" lang="en-US" altLang="zh-CN" sz="2000" b="1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two order of smaller </a:t>
                </a:r>
                <a:r>
                  <a:rPr kumimoji="1" lang="en-US" altLang="zh-CN" sz="2000" b="1" dirty="0" smtClean="0">
                    <a:latin typeface="Comic Sans MS" charset="0"/>
                    <a:ea typeface="Comic Sans MS" charset="0"/>
                    <a:cs typeface="Comic Sans MS" charset="0"/>
                  </a:rPr>
                  <a:t>than experimental measurements</a:t>
                </a:r>
                <a:r>
                  <a:rPr kumimoji="1" lang="en-US" altLang="zh-CN" sz="2000" b="1" dirty="0" smtClean="0">
                    <a:latin typeface="Comic Sans MS" charset="0"/>
                    <a:ea typeface="Comic Sans MS" charset="0"/>
                    <a:cs typeface="Comic Sans MS" charset="0"/>
                  </a:rPr>
                  <a:t>;</a:t>
                </a:r>
                <a:endParaRPr kumimoji="1" lang="en-US" altLang="zh-CN" sz="2000" b="1" dirty="0" smtClean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667" y="5660618"/>
                <a:ext cx="7055136" cy="720710"/>
              </a:xfrm>
              <a:prstGeom prst="rect">
                <a:avLst/>
              </a:prstGeom>
              <a:blipFill rotWithShape="0">
                <a:blip r:embed="rId3"/>
                <a:stretch>
                  <a:fillRect l="-951" t="-3390" b="-14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20614" y="64046"/>
                <a:ext cx="7378238" cy="541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Estimation in NREFT </a:t>
                </a:r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Frame</a:t>
                </a:r>
                <a:r>
                  <a:rPr kumimoji="1" lang="zh-CN" altLang="en-US" sz="2800" dirty="0"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:r>
                  <a:rPr kumimoji="1" lang="en-US" altLang="zh-CN" sz="2800" dirty="0">
                    <a:latin typeface="Comic Sans MS" charset="0"/>
                    <a:ea typeface="Comic Sans MS" charset="0"/>
                    <a:cs typeface="Comic Sans MS" charset="0"/>
                  </a:rPr>
                  <a:t>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800" b="1" i="1" dirty="0" smtClean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r>
                          <a:rPr kumimoji="1" lang="en-US" altLang="zh-CN" sz="28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𝑩</m:t>
                        </m:r>
                      </m:e>
                      <m:sup>
                        <m:r>
                          <a:rPr kumimoji="1" lang="en-US" altLang="zh-CN" sz="28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(∗)</m:t>
                        </m:r>
                      </m:sup>
                    </m:sSup>
                    <m:sSup>
                      <m:sSupPr>
                        <m:ctrlPr>
                          <a:rPr kumimoji="1" lang="en-US" altLang="zh-CN" sz="28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r>
                          <a:rPr kumimoji="1" lang="en-US" altLang="zh-CN" sz="28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𝑩</m:t>
                        </m:r>
                      </m:e>
                      <m:sup>
                        <m:r>
                          <a:rPr kumimoji="1" lang="en-US" altLang="zh-CN" sz="28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(∗)</m:t>
                        </m:r>
                      </m:sup>
                    </m:sSup>
                  </m:oMath>
                </a14:m>
                <a:r>
                  <a:rPr kumimoji="1" lang="en-US" altLang="zh-CN" sz="2800" b="1" dirty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Loops</a:t>
                </a:r>
                <a:endParaRPr kumimoji="1" lang="zh-CN" altLang="en-US" sz="2800" dirty="0">
                  <a:solidFill>
                    <a:srgbClr val="C00000"/>
                  </a:solidFill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4" y="64046"/>
                <a:ext cx="7378238" cy="541110"/>
              </a:xfrm>
              <a:prstGeom prst="rect">
                <a:avLst/>
              </a:prstGeom>
              <a:blipFill rotWithShape="0">
                <a:blip r:embed="rId4"/>
                <a:stretch>
                  <a:fillRect l="-1652" t="-7955" r="-661" b="-329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085" y="1297806"/>
            <a:ext cx="3200400" cy="5842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7235" y="730819"/>
            <a:ext cx="2628900" cy="571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0085" y="1977613"/>
            <a:ext cx="4876800" cy="622300"/>
          </a:xfrm>
          <a:prstGeom prst="rect">
            <a:avLst/>
          </a:prstGeom>
        </p:spPr>
      </p:pic>
      <p:grpSp>
        <p:nvGrpSpPr>
          <p:cNvPr id="12" name="组 11"/>
          <p:cNvGrpSpPr/>
          <p:nvPr/>
        </p:nvGrpSpPr>
        <p:grpSpPr>
          <a:xfrm>
            <a:off x="41599" y="665524"/>
            <a:ext cx="3312368" cy="1848764"/>
            <a:chOff x="467544" y="692696"/>
            <a:chExt cx="3312368" cy="184876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8"/>
            <a:srcRect l="6929" t="4564" r="63275" b="68011"/>
            <a:stretch/>
          </p:blipFill>
          <p:spPr>
            <a:xfrm>
              <a:off x="467544" y="692696"/>
              <a:ext cx="3312368" cy="1848764"/>
            </a:xfrm>
            <a:prstGeom prst="rect">
              <a:avLst/>
            </a:prstGeom>
          </p:spPr>
        </p:pic>
        <p:sp>
          <p:nvSpPr>
            <p:cNvPr id="14" name="椭圆 13"/>
            <p:cNvSpPr/>
            <p:nvPr/>
          </p:nvSpPr>
          <p:spPr>
            <a:xfrm>
              <a:off x="1115616" y="1484784"/>
              <a:ext cx="432048" cy="432048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907704" y="836712"/>
              <a:ext cx="432048" cy="432048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979712" y="2060848"/>
              <a:ext cx="432048" cy="43204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24" name="曲线连接符 23"/>
          <p:cNvCxnSpPr/>
          <p:nvPr/>
        </p:nvCxnSpPr>
        <p:spPr>
          <a:xfrm rot="10800000">
            <a:off x="1157727" y="1561877"/>
            <a:ext cx="3092358" cy="143080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251520" y="2996952"/>
            <a:ext cx="6312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All</a:t>
            </a:r>
            <a:r>
              <a:rPr kumimoji="1" lang="en-US" altLang="zh-CN" sz="2000" dirty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2000" dirty="0" smtClean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the coupling constants could be well determined</a:t>
            </a:r>
            <a:endParaRPr kumimoji="1" lang="zh-CN" altLang="en-US" sz="2000" dirty="0">
              <a:solidFill>
                <a:srgbClr val="0000FF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89671" y="4978656"/>
            <a:ext cx="7266705" cy="250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072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Dian-Yong </a:t>
            </a:r>
            <a:r>
              <a:rPr lang="en-US" altLang="zh-CN" dirty="0" err="1" smtClean="0"/>
              <a:t>Chen@SEU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23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20614" y="64046"/>
                <a:ext cx="7967630" cy="541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Estimation in NREFT Frame: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𝟎</m:t>
                        </m:r>
                      </m:sub>
                    </m:sSub>
                    <m:r>
                      <a:rPr lang="en-US" altLang="zh-CN" sz="2800" b="1" i="0" smtClean="0">
                        <a:solidFill>
                          <a:srgbClr val="C00000"/>
                        </a:solidFill>
                        <a:latin typeface="Cambria Math" charset="0"/>
                      </a:rPr>
                      <m:t>/</m:t>
                    </m:r>
                    <m:sSup>
                      <m:s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800" b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𝐁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(∗)</m:t>
                        </m:r>
                      </m:sup>
                    </m:sSup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1" lang="en-US" altLang="zh-CN" sz="2800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Loop</a:t>
                </a:r>
                <a:endParaRPr kumimoji="1" lang="zh-CN" altLang="en-US" sz="2800" dirty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4" y="64046"/>
                <a:ext cx="7967630" cy="541110"/>
              </a:xfrm>
              <a:prstGeom prst="rect">
                <a:avLst/>
              </a:prstGeom>
              <a:blipFill rotWithShape="0">
                <a:blip r:embed="rId2"/>
                <a:stretch>
                  <a:fillRect l="-1530" t="-7955" r="-612" b="-329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组 17"/>
          <p:cNvGrpSpPr/>
          <p:nvPr/>
        </p:nvGrpSpPr>
        <p:grpSpPr>
          <a:xfrm>
            <a:off x="196727" y="695654"/>
            <a:ext cx="2928292" cy="2448272"/>
            <a:chOff x="419572" y="3429000"/>
            <a:chExt cx="3299197" cy="2491947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9572" y="3429000"/>
              <a:ext cx="3299197" cy="2491947"/>
            </a:xfrm>
            <a:prstGeom prst="rect">
              <a:avLst/>
            </a:prstGeom>
          </p:spPr>
        </p:pic>
        <p:sp>
          <p:nvSpPr>
            <p:cNvPr id="21" name="椭圆 20"/>
            <p:cNvSpPr/>
            <p:nvPr/>
          </p:nvSpPr>
          <p:spPr>
            <a:xfrm>
              <a:off x="1979712" y="5085184"/>
              <a:ext cx="432048" cy="43204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979712" y="3717032"/>
              <a:ext cx="432048" cy="43204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87624" y="4365104"/>
              <a:ext cx="432048" cy="43204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6" name="组 45"/>
          <p:cNvGrpSpPr/>
          <p:nvPr/>
        </p:nvGrpSpPr>
        <p:grpSpPr>
          <a:xfrm>
            <a:off x="1908788" y="794551"/>
            <a:ext cx="6210395" cy="1498611"/>
            <a:chOff x="1908788" y="794551"/>
            <a:chExt cx="6210395" cy="149861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/>
            <a:srcRect b="41810"/>
            <a:stretch/>
          </p:blipFill>
          <p:spPr>
            <a:xfrm>
              <a:off x="3028950" y="794551"/>
              <a:ext cx="5090233" cy="820800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5284486" y="870301"/>
              <a:ext cx="216024" cy="460760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9" name="直线箭头连接符 8"/>
            <p:cNvCxnSpPr/>
            <p:nvPr/>
          </p:nvCxnSpPr>
          <p:spPr>
            <a:xfrm flipV="1">
              <a:off x="4708422" y="1207258"/>
              <a:ext cx="576064" cy="65858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文本框 10"/>
                <p:cNvSpPr txBox="1"/>
                <p:nvPr/>
              </p:nvSpPr>
              <p:spPr>
                <a:xfrm>
                  <a:off x="3549026" y="1779367"/>
                  <a:ext cx="4131196" cy="513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zh-CN" sz="2400" dirty="0" smtClean="0">
                      <a:solidFill>
                        <a:srgbClr val="0000FF"/>
                      </a:solidFill>
                      <a:latin typeface="Comic Sans MS" charset="0"/>
                      <a:ea typeface="Comic Sans MS" charset="0"/>
                      <a:cs typeface="Comic Sans MS" charset="0"/>
                    </a:rPr>
                    <a:t>Determined by width of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2400" b="0" i="1" dirty="0" smtClean="0">
                              <a:solidFill>
                                <a:srgbClr val="0000FF"/>
                              </a:solidFill>
                              <a:latin typeface="Cambria Math" charset="0"/>
                              <a:ea typeface="Comic Sans MS" charset="0"/>
                              <a:cs typeface="Comic Sans MS" charset="0"/>
                            </a:rPr>
                          </m:ctrlPr>
                        </m:sSubSupPr>
                        <m:e>
                          <m:r>
                            <a:rPr kumimoji="1" lang="en-US" altLang="zh-CN" sz="2400" i="1" dirty="0">
                              <a:solidFill>
                                <a:srgbClr val="0000FF"/>
                              </a:solidFill>
                              <a:latin typeface="Cambria Math" charset="0"/>
                              <a:ea typeface="Comic Sans MS" charset="0"/>
                              <a:cs typeface="Comic Sans MS" charset="0"/>
                            </a:rPr>
                            <m:t>𝐵</m:t>
                          </m:r>
                        </m:e>
                        <m:sub>
                          <m:r>
                            <a:rPr kumimoji="1" lang="en-US" altLang="zh-CN" sz="2400" i="1" dirty="0">
                              <a:solidFill>
                                <a:srgbClr val="0000FF"/>
                              </a:solidFill>
                              <a:latin typeface="Cambria Math" charset="0"/>
                              <a:ea typeface="Comic Sans MS" charset="0"/>
                              <a:cs typeface="Comic Sans MS" charset="0"/>
                            </a:rPr>
                            <m:t>1</m:t>
                          </m:r>
                        </m:sub>
                        <m:sup>
                          <m:r>
                            <a:rPr kumimoji="1" lang="en-US" altLang="zh-CN" sz="2400" b="0" i="1" dirty="0" smtClean="0">
                              <a:solidFill>
                                <a:srgbClr val="0000FF"/>
                              </a:solidFill>
                              <a:latin typeface="Cambria Math" charset="0"/>
                              <a:ea typeface="Comic Sans MS" charset="0"/>
                              <a:cs typeface="Comic Sans MS" charset="0"/>
                            </a:rPr>
                            <m:t>′</m:t>
                          </m:r>
                        </m:sup>
                      </m:sSubSup>
                    </m:oMath>
                  </a14:m>
                  <a:r>
                    <a:rPr kumimoji="1" lang="en-US" altLang="zh-CN" sz="2400" dirty="0" smtClean="0">
                      <a:solidFill>
                        <a:srgbClr val="0000FF"/>
                      </a:solidFill>
                      <a:latin typeface="Comic Sans MS" charset="0"/>
                      <a:ea typeface="Comic Sans MS" charset="0"/>
                      <a:cs typeface="Comic Sans MS" charset="0"/>
                    </a:rPr>
                    <a:t> </a:t>
                  </a:r>
                  <a:endParaRPr kumimoji="1" lang="zh-CN" altLang="en-US" sz="2400" dirty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endParaRPr>
                </a:p>
              </p:txBody>
            </p:sp>
          </mc:Choice>
          <mc:Fallback>
            <p:sp>
              <p:nvSpPr>
                <p:cNvPr id="11" name="文本框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9026" y="1779367"/>
                  <a:ext cx="4131196" cy="51379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2212" t="-9524" b="-1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曲线连接符 30"/>
            <p:cNvCxnSpPr>
              <a:stCxn id="22" idx="7"/>
            </p:cNvCxnSpPr>
            <p:nvPr/>
          </p:nvCxnSpPr>
          <p:spPr>
            <a:xfrm rot="16200000" flipH="1">
              <a:off x="3140792" y="-191203"/>
              <a:ext cx="166457" cy="2630465"/>
            </a:xfrm>
            <a:prstGeom prst="curvedConnector4">
              <a:avLst>
                <a:gd name="adj1" fmla="val -137333"/>
                <a:gd name="adj2" fmla="val 72793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 46"/>
          <p:cNvGrpSpPr/>
          <p:nvPr/>
        </p:nvGrpSpPr>
        <p:grpSpPr>
          <a:xfrm>
            <a:off x="1122441" y="1936086"/>
            <a:ext cx="7292545" cy="2183287"/>
            <a:chOff x="1122441" y="1936086"/>
            <a:chExt cx="7292545" cy="2183287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31560" y="2703871"/>
              <a:ext cx="4817805" cy="789265"/>
            </a:xfrm>
            <a:prstGeom prst="rect">
              <a:avLst/>
            </a:prstGeom>
          </p:spPr>
        </p:pic>
        <p:cxnSp>
          <p:nvCxnSpPr>
            <p:cNvPr id="15" name="曲线连接符 14"/>
            <p:cNvCxnSpPr>
              <a:endCxn id="12" idx="1"/>
            </p:cNvCxnSpPr>
            <p:nvPr/>
          </p:nvCxnSpPr>
          <p:spPr>
            <a:xfrm>
              <a:off x="1122441" y="1936086"/>
              <a:ext cx="1709119" cy="1162418"/>
            </a:xfrm>
            <a:prstGeom prst="curvedConnector3">
              <a:avLst>
                <a:gd name="adj1" fmla="val -2665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3549026" y="2747287"/>
              <a:ext cx="374902" cy="681713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7" name="直线箭头连接符 36"/>
            <p:cNvCxnSpPr/>
            <p:nvPr/>
          </p:nvCxnSpPr>
          <p:spPr>
            <a:xfrm flipH="1" flipV="1">
              <a:off x="4009056" y="3319089"/>
              <a:ext cx="863972" cy="19709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4283790" y="3657708"/>
              <a:ext cx="41311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400" dirty="0" smtClean="0">
                  <a:solidFill>
                    <a:srgbClr val="C00000"/>
                  </a:solidFill>
                  <a:latin typeface="Comic Sans MS" charset="0"/>
                  <a:ea typeface="Comic Sans MS" charset="0"/>
                  <a:cs typeface="Comic Sans MS" charset="0"/>
                </a:rPr>
                <a:t>Not well determined</a:t>
              </a:r>
              <a:endParaRPr kumimoji="1" lang="zh-CN" altLang="en-US" sz="24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矩形 40"/>
              <p:cNvSpPr/>
              <p:nvPr/>
            </p:nvSpPr>
            <p:spPr>
              <a:xfrm>
                <a:off x="519670" y="4408834"/>
                <a:ext cx="3908314" cy="4129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0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r>
                          <a:rPr kumimoji="1" lang="en-US" altLang="zh-CN" sz="20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𝑩</m:t>
                        </m:r>
                      </m:e>
                      <m:sup>
                        <m:r>
                          <a:rPr kumimoji="1" lang="en-US" altLang="zh-CN" sz="20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(∗)</m:t>
                        </m:r>
                      </m:sup>
                    </m:sSup>
                    <m:sSup>
                      <m:sSupPr>
                        <m:ctrlPr>
                          <a:rPr kumimoji="1" lang="en-US" altLang="zh-CN" sz="20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r>
                          <a:rPr kumimoji="1" lang="en-US" altLang="zh-CN" sz="20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𝑩</m:t>
                        </m:r>
                      </m:e>
                      <m:sup>
                        <m:r>
                          <a:rPr kumimoji="1" lang="en-US" altLang="zh-CN" sz="20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(∗)</m:t>
                        </m:r>
                      </m:sup>
                    </m:sSup>
                  </m:oMath>
                </a14:m>
                <a:r>
                  <a:rPr kumimoji="1" lang="en-US" altLang="zh-CN" sz="2000" b="1" dirty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Loops:  </a:t>
                </a:r>
                <a:r>
                  <a:rPr kumimoji="1" lang="en-US" altLang="zh-CN" sz="2000" b="1" dirty="0">
                    <a:latin typeface="Comic Sans MS" charset="0"/>
                    <a:ea typeface="Comic Sans MS" charset="0"/>
                    <a:cs typeface="Comic Sans MS" charset="0"/>
                  </a:rPr>
                  <a:t>order </a:t>
                </a:r>
                <a:r>
                  <a:rPr kumimoji="1" lang="en-US" altLang="zh-CN" sz="2000" b="1" dirty="0" smtClean="0">
                    <a:latin typeface="Comic Sans MS" charset="0"/>
                    <a:ea typeface="Comic Sans MS" charset="0"/>
                    <a:cs typeface="Comic Sans MS" charset="0"/>
                  </a:rPr>
                  <a:t>of</a:t>
                </a:r>
                <a:r>
                  <a:rPr kumimoji="1" lang="zh-CN" altLang="en-US" sz="2000" b="1" dirty="0" smtClean="0"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0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r>
                          <a:rPr kumimoji="1" lang="en-US" altLang="zh-CN" sz="20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𝟏𝟎</m:t>
                        </m:r>
                      </m:e>
                      <m:sup>
                        <m:r>
                          <a:rPr kumimoji="1" lang="en-US" altLang="zh-CN" sz="20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−</m:t>
                        </m:r>
                        <m:r>
                          <a:rPr kumimoji="1" lang="en-US" altLang="zh-CN" sz="20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𝟒</m:t>
                        </m:r>
                      </m:sup>
                    </m:sSup>
                  </m:oMath>
                </a14:m>
                <a:endParaRPr lang="zh-CN" altLang="en-US" sz="2000" dirty="0"/>
              </a:p>
            </p:txBody>
          </p:sp>
        </mc:Choice>
        <mc:Fallback>
          <p:sp>
            <p:nvSpPr>
              <p:cNvPr id="41" name="矩形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70" y="4408834"/>
                <a:ext cx="3908314" cy="412934"/>
              </a:xfrm>
              <a:prstGeom prst="rect">
                <a:avLst/>
              </a:prstGeom>
              <a:blipFill rotWithShape="0">
                <a:blip r:embed="rId7"/>
                <a:stretch>
                  <a:fillRect t="-5882" b="-235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图片 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2787" y="4979275"/>
            <a:ext cx="2727017" cy="773883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43" name="右大括号 42"/>
          <p:cNvSpPr/>
          <p:nvPr/>
        </p:nvSpPr>
        <p:spPr>
          <a:xfrm>
            <a:off x="4407093" y="4581656"/>
            <a:ext cx="288032" cy="93557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矩形 43"/>
              <p:cNvSpPr/>
              <p:nvPr/>
            </p:nvSpPr>
            <p:spPr>
              <a:xfrm>
                <a:off x="4816766" y="4810949"/>
                <a:ext cx="4140172" cy="8546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b="1" i="1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𝟎</m:t>
                        </m:r>
                      </m:sub>
                    </m:sSub>
                    <m:r>
                      <a:rPr lang="en-US" altLang="zh-CN" sz="2400" b="1">
                        <a:solidFill>
                          <a:srgbClr val="0000FF"/>
                        </a:solidFill>
                        <a:latin typeface="Cambria Math" charset="0"/>
                      </a:rPr>
                      <m:t>/</m:t>
                    </m:r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400" b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𝐁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(∗)</m:t>
                        </m:r>
                      </m:sup>
                    </m:sSup>
                    <m:sSub>
                      <m:sSub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1" lang="en-US" altLang="zh-CN" sz="2400" dirty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:r>
                  <a:rPr kumimoji="1" lang="en-US" altLang="zh-CN" sz="2400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Loop: </a:t>
                </a:r>
              </a:p>
              <a:p>
                <a:r>
                  <a:rPr kumimoji="1" lang="en-US" altLang="zh-CN" sz="2400" b="1" dirty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:r>
                  <a:rPr kumimoji="1" lang="en-US" altLang="zh-CN" sz="24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4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r>
                          <a:rPr kumimoji="1" lang="en-US" altLang="zh-CN" sz="24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𝟏𝟎</m:t>
                        </m:r>
                      </m:e>
                      <m:sup>
                        <m:r>
                          <a:rPr kumimoji="1" lang="en-US" altLang="zh-CN" sz="24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−</m:t>
                        </m:r>
                        <m:r>
                          <a:rPr kumimoji="1" lang="en-US" altLang="zh-CN" sz="24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𝟐</m:t>
                        </m:r>
                      </m:sup>
                    </m:sSup>
                    <m:r>
                      <a:rPr kumimoji="1" lang="en-US" altLang="zh-CN" sz="2400" b="1" i="1" dirty="0" smtClean="0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∼</m:t>
                    </m:r>
                    <m:r>
                      <a:rPr kumimoji="1" lang="en-US" altLang="zh-CN" sz="2400" b="1" i="1" dirty="0" smtClean="0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𝟏</m:t>
                    </m:r>
                    <m:sSup>
                      <m:sSupPr>
                        <m:ctrlPr>
                          <a:rPr kumimoji="1" lang="en-US" altLang="zh-CN" sz="24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pPr>
                      <m:e>
                        <m:r>
                          <a:rPr kumimoji="1" lang="en-US" altLang="zh-CN" sz="24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𝟎</m:t>
                        </m:r>
                      </m:e>
                      <m:sup>
                        <m:r>
                          <a:rPr kumimoji="1" lang="en-US" altLang="zh-CN" sz="24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−</m:t>
                        </m:r>
                        <m:r>
                          <a:rPr kumimoji="1" lang="en-US" altLang="zh-CN" sz="24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kumimoji="1" lang="en-US" altLang="zh-CN" sz="2000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:endParaRPr kumimoji="1" lang="zh-CN" altLang="en-US" sz="2000" dirty="0">
                  <a:solidFill>
                    <a:srgbClr val="0000FF"/>
                  </a:solidFill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44" name="矩形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766" y="4810949"/>
                <a:ext cx="4140172" cy="854658"/>
              </a:xfrm>
              <a:prstGeom prst="rect">
                <a:avLst/>
              </a:prstGeom>
              <a:blipFill rotWithShape="0">
                <a:blip r:embed="rId9"/>
                <a:stretch>
                  <a:fillRect l="-295" t="-3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文本框 44"/>
          <p:cNvSpPr txBox="1"/>
          <p:nvPr/>
        </p:nvSpPr>
        <p:spPr>
          <a:xfrm>
            <a:off x="4551109" y="5761620"/>
            <a:ext cx="43492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Consistent with experimental data!</a:t>
            </a:r>
            <a:endParaRPr kumimoji="1" lang="zh-CN" altLang="en-US" sz="2000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4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 animBg="1"/>
      <p:bldP spid="44" grpId="0"/>
      <p:bldP spid="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20614" y="64046"/>
                <a:ext cx="7967630" cy="541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Estimation in NREFT Frame: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𝟎</m:t>
                        </m:r>
                      </m:sub>
                    </m:sSub>
                    <m:r>
                      <a:rPr lang="en-US" altLang="zh-CN" sz="2800" b="1" i="0" smtClean="0">
                        <a:solidFill>
                          <a:srgbClr val="C00000"/>
                        </a:solidFill>
                        <a:latin typeface="Cambria Math" charset="0"/>
                      </a:rPr>
                      <m:t>/</m:t>
                    </m:r>
                    <m:sSup>
                      <m:s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800" b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𝐁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(∗)</m:t>
                        </m:r>
                      </m:sup>
                    </m:sSup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1" lang="en-US" altLang="zh-CN" sz="2800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Loop</a:t>
                </a:r>
                <a:endParaRPr kumimoji="1" lang="zh-CN" altLang="en-US" sz="2800" dirty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4" y="64046"/>
                <a:ext cx="7967630" cy="541110"/>
              </a:xfrm>
              <a:prstGeom prst="rect">
                <a:avLst/>
              </a:prstGeom>
              <a:blipFill rotWithShape="0">
                <a:blip r:embed="rId2"/>
                <a:stretch>
                  <a:fillRect l="-1530" t="-7955" r="-612" b="-329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组 27"/>
          <p:cNvGrpSpPr/>
          <p:nvPr/>
        </p:nvGrpSpPr>
        <p:grpSpPr>
          <a:xfrm>
            <a:off x="604708" y="692696"/>
            <a:ext cx="7966992" cy="2590977"/>
            <a:chOff x="604708" y="692696"/>
            <a:chExt cx="7966992" cy="259097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文本框 7"/>
                <p:cNvSpPr txBox="1"/>
                <p:nvPr/>
              </p:nvSpPr>
              <p:spPr>
                <a:xfrm>
                  <a:off x="604708" y="692696"/>
                  <a:ext cx="3211007" cy="513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zh-CN" sz="2400" b="1" dirty="0" smtClean="0">
                      <a:solidFill>
                        <a:schemeClr val="tx1"/>
                      </a:solidFill>
                      <a:latin typeface="Comic Sans MS" charset="0"/>
                      <a:ea typeface="Comic Sans MS" charset="0"/>
                      <a:cs typeface="Comic Sans MS" charset="0"/>
                    </a:rPr>
                    <a:t>Include</a:t>
                  </a:r>
                  <a:r>
                    <a:rPr kumimoji="1" lang="zh-CN" altLang="en-US" sz="2400" b="1" dirty="0" smtClean="0">
                      <a:solidFill>
                        <a:schemeClr val="tx1"/>
                      </a:solidFill>
                      <a:latin typeface="Comic Sans MS" charset="0"/>
                      <a:ea typeface="Comic Sans MS" charset="0"/>
                      <a:cs typeface="Comic Sans MS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400" b="1" i="0" dirty="0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omic Sans MS" charset="0"/>
                              <a:cs typeface="Comic Sans MS" charset="0"/>
                            </a:rPr>
                          </m:ctrlPr>
                        </m:sSubPr>
                        <m:e>
                          <m:r>
                            <a:rPr kumimoji="1" lang="en-US" altLang="zh-CN" sz="2400" b="1" i="0" dirty="0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omic Sans MS" charset="0"/>
                              <a:cs typeface="Comic Sans MS" charset="0"/>
                            </a:rPr>
                            <m:t>𝐁</m:t>
                          </m:r>
                        </m:e>
                        <m:sub>
                          <m:r>
                            <a:rPr kumimoji="1" lang="en-US" altLang="zh-CN" sz="2400" b="1" i="0" dirty="0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omic Sans MS" charset="0"/>
                              <a:cs typeface="Comic Sans MS" charset="0"/>
                            </a:rPr>
                            <m:t>𝟎</m:t>
                          </m:r>
                        </m:sub>
                      </m:sSub>
                      <m:r>
                        <a:rPr kumimoji="1" lang="en-US" altLang="zh-CN" sz="2400" b="1" i="0" dirty="0" smtClean="0">
                          <a:solidFill>
                            <a:schemeClr val="tx1"/>
                          </a:solidFill>
                          <a:latin typeface="Cambria Math" charset="0"/>
                          <a:ea typeface="Comic Sans MS" charset="0"/>
                          <a:cs typeface="Comic Sans MS" charset="0"/>
                        </a:rPr>
                        <m:t>/</m:t>
                      </m:r>
                      <m:sSubSup>
                        <m:sSubSupPr>
                          <m:ctrlPr>
                            <a:rPr kumimoji="1" lang="en-US" altLang="zh-CN" sz="2400" b="1" i="1" dirty="0" smtClean="0">
                              <a:solidFill>
                                <a:schemeClr val="tx1"/>
                              </a:solidFill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</m:ctrlPr>
                        </m:sSubSupPr>
                        <m:e>
                          <m:r>
                            <a:rPr kumimoji="1" lang="en-US" altLang="zh-CN" sz="2400" b="1" i="1" dirty="0">
                              <a:solidFill>
                                <a:schemeClr val="tx1"/>
                              </a:solidFill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m:t>𝑩</m:t>
                          </m:r>
                        </m:e>
                        <m:sub>
                          <m:r>
                            <a:rPr kumimoji="1" lang="en-US" altLang="zh-CN" sz="2400" b="1" i="1" dirty="0">
                              <a:solidFill>
                                <a:schemeClr val="tx1"/>
                              </a:solidFill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m:t>𝟏</m:t>
                          </m:r>
                        </m:sub>
                        <m:sup>
                          <m:r>
                            <a:rPr kumimoji="1" lang="en-US" altLang="zh-CN" sz="2400" b="1" i="1" dirty="0">
                              <a:solidFill>
                                <a:schemeClr val="tx1"/>
                              </a:solidFill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m:t>′</m:t>
                          </m:r>
                        </m:sup>
                      </m:sSubSup>
                    </m:oMath>
                  </a14:m>
                  <a:r>
                    <a:rPr kumimoji="1" lang="zh-CN" altLang="en-US" sz="2400" b="1" dirty="0" smtClean="0">
                      <a:solidFill>
                        <a:schemeClr val="tx1"/>
                      </a:solidFill>
                      <a:latin typeface="Comic Sans MS" charset="0"/>
                      <a:ea typeface="Comic Sans MS" charset="0"/>
                      <a:cs typeface="Comic Sans MS" charset="0"/>
                    </a:rPr>
                    <a:t> </a:t>
                  </a:r>
                  <a:r>
                    <a:rPr kumimoji="1" lang="en-US" altLang="zh-CN" sz="2400" b="1" dirty="0" smtClean="0">
                      <a:solidFill>
                        <a:schemeClr val="tx1"/>
                      </a:solidFill>
                      <a:latin typeface="Comic Sans MS" charset="0"/>
                      <a:ea typeface="Comic Sans MS" charset="0"/>
                      <a:cs typeface="Comic Sans MS" charset="0"/>
                    </a:rPr>
                    <a:t>width</a:t>
                  </a:r>
                  <a:endParaRPr kumimoji="1" lang="zh-CN" altLang="en-US" sz="2400" b="1" dirty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endParaRPr>
                </a:p>
              </p:txBody>
            </p:sp>
          </mc:Choice>
          <mc:Fallback>
            <p:sp>
              <p:nvSpPr>
                <p:cNvPr id="8" name="文本框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708" y="692696"/>
                  <a:ext cx="3211007" cy="51379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846" r="-2087" b="-2738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72860" y="1196752"/>
              <a:ext cx="4778913" cy="108690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04817" y="2256025"/>
              <a:ext cx="4064578" cy="1027648"/>
            </a:xfrm>
            <a:prstGeom prst="rect">
              <a:avLst/>
            </a:prstGeom>
          </p:spPr>
        </p:pic>
        <p:sp>
          <p:nvSpPr>
            <p:cNvPr id="16" name="椭圆 15"/>
            <p:cNvSpPr/>
            <p:nvPr/>
          </p:nvSpPr>
          <p:spPr>
            <a:xfrm>
              <a:off x="5789284" y="1441042"/>
              <a:ext cx="962489" cy="59832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6312812" y="2256025"/>
                  <a:ext cx="2258888" cy="4083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zh-CN" b="1" dirty="0" smtClean="0">
                      <a:solidFill>
                        <a:srgbClr val="0000FF"/>
                      </a:solidFill>
                      <a:latin typeface="Comic Sans MS" charset="0"/>
                      <a:ea typeface="Comic Sans MS" charset="0"/>
                      <a:cs typeface="Comic Sans MS" charset="0"/>
                    </a:rPr>
                    <a:t>Without</a:t>
                  </a:r>
                  <a:r>
                    <a:rPr kumimoji="1" lang="zh-CN" altLang="en-US" b="1" dirty="0" smtClean="0">
                      <a:solidFill>
                        <a:srgbClr val="0000FF"/>
                      </a:solidFill>
                      <a:latin typeface="Comic Sans MS" charset="0"/>
                      <a:ea typeface="Comic Sans MS" charset="0"/>
                      <a:cs typeface="Comic Sans MS" charset="0"/>
                    </a:rPr>
                    <a:t>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b="1" i="1" dirty="0">
                              <a:solidFill>
                                <a:srgbClr val="0000FF"/>
                              </a:solidFill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</m:ctrlPr>
                        </m:sSubSupPr>
                        <m:e>
                          <m:r>
                            <a:rPr kumimoji="1" lang="en-US" altLang="zh-CN" b="1" i="1" dirty="0">
                              <a:solidFill>
                                <a:srgbClr val="0000FF"/>
                              </a:solidFill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m:t>𝑩</m:t>
                          </m:r>
                        </m:e>
                        <m:sub>
                          <m:r>
                            <a:rPr kumimoji="1" lang="en-US" altLang="zh-CN" b="1" i="1" dirty="0" smtClean="0">
                              <a:solidFill>
                                <a:srgbClr val="0000FF"/>
                              </a:solidFill>
                              <a:latin typeface="Cambria Math" charset="0"/>
                              <a:ea typeface="Comic Sans MS" charset="0"/>
                              <a:cs typeface="Comic Sans MS" charset="0"/>
                            </a:rPr>
                            <m:t>𝟎</m:t>
                          </m:r>
                        </m:sub>
                        <m:sup>
                          <m:r>
                            <a:rPr kumimoji="1" lang="en-US" altLang="zh-CN" b="1" i="1" dirty="0">
                              <a:solidFill>
                                <a:srgbClr val="0000FF"/>
                              </a:solidFill>
                              <a:latin typeface="Comic Sans MS" charset="0"/>
                              <a:ea typeface="Comic Sans MS" charset="0"/>
                              <a:cs typeface="Comic Sans MS" charset="0"/>
                            </a:rPr>
                            <m:t>′</m:t>
                          </m:r>
                        </m:sup>
                      </m:sSubSup>
                    </m:oMath>
                  </a14:m>
                  <a:r>
                    <a:rPr kumimoji="1" lang="zh-CN" altLang="en-US" b="1" dirty="0">
                      <a:solidFill>
                        <a:srgbClr val="0000FF"/>
                      </a:solidFill>
                      <a:latin typeface="Comic Sans MS" charset="0"/>
                      <a:ea typeface="Comic Sans MS" charset="0"/>
                      <a:cs typeface="Comic Sans MS" charset="0"/>
                    </a:rPr>
                    <a:t> </a:t>
                  </a:r>
                  <a:r>
                    <a:rPr kumimoji="1" lang="en-US" altLang="zh-CN" b="1" dirty="0">
                      <a:solidFill>
                        <a:srgbClr val="0000FF"/>
                      </a:solidFill>
                      <a:latin typeface="Comic Sans MS" charset="0"/>
                      <a:ea typeface="Comic Sans MS" charset="0"/>
                      <a:cs typeface="Comic Sans MS" charset="0"/>
                    </a:rPr>
                    <a:t>width</a:t>
                  </a:r>
                  <a:r>
                    <a:rPr kumimoji="1" lang="zh-CN" altLang="en-US" b="1" dirty="0" smtClean="0">
                      <a:solidFill>
                        <a:srgbClr val="0000FF"/>
                      </a:solidFill>
                      <a:latin typeface="Comic Sans MS" charset="0"/>
                      <a:ea typeface="Comic Sans MS" charset="0"/>
                      <a:cs typeface="Comic Sans MS" charset="0"/>
                    </a:rPr>
                    <a:t> </a:t>
                  </a:r>
                  <a:endParaRPr kumimoji="1" lang="zh-CN" altLang="en-US" b="1" dirty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endParaRPr>
                </a:p>
              </p:txBody>
            </p:sp>
          </mc:Choice>
          <mc:Fallback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2812" y="2256025"/>
                  <a:ext cx="2258888" cy="40838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432" b="-2388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直线箭头连接符 18"/>
            <p:cNvCxnSpPr>
              <a:stCxn id="17" idx="0"/>
            </p:cNvCxnSpPr>
            <p:nvPr/>
          </p:nvCxnSpPr>
          <p:spPr>
            <a:xfrm flipH="1" flipV="1">
              <a:off x="6751773" y="1916833"/>
              <a:ext cx="690483" cy="339192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508" y="3896625"/>
            <a:ext cx="8856984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9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20614" y="64046"/>
                <a:ext cx="7967630" cy="541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Estimation in NREFT Frame: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𝟎</m:t>
                        </m:r>
                      </m:sub>
                    </m:sSub>
                    <m:r>
                      <a:rPr lang="en-US" altLang="zh-CN" sz="2800" b="1" i="0" smtClean="0">
                        <a:solidFill>
                          <a:srgbClr val="C00000"/>
                        </a:solidFill>
                        <a:latin typeface="Cambria Math" charset="0"/>
                      </a:rPr>
                      <m:t>/</m:t>
                    </m:r>
                    <m:sSup>
                      <m:s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800" b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𝐁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(∗)</m:t>
                        </m:r>
                      </m:sup>
                    </m:sSup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1" lang="en-US" altLang="zh-CN" sz="2800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Loop</a:t>
                </a:r>
                <a:endParaRPr kumimoji="1" lang="zh-CN" altLang="en-US" sz="2800" dirty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4" y="64046"/>
                <a:ext cx="7967630" cy="541110"/>
              </a:xfrm>
              <a:prstGeom prst="rect">
                <a:avLst/>
              </a:prstGeom>
              <a:blipFill rotWithShape="0">
                <a:blip r:embed="rId2"/>
                <a:stretch>
                  <a:fillRect l="-1530" t="-7955" r="-612" b="-329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8" y="960524"/>
            <a:ext cx="8856984" cy="165618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1" name="文本框 20"/>
              <p:cNvSpPr txBox="1"/>
              <p:nvPr/>
            </p:nvSpPr>
            <p:spPr>
              <a:xfrm>
                <a:off x="649313" y="5331383"/>
                <a:ext cx="1971886" cy="713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24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CN" sz="2400" b="0" i="1" smtClean="0">
                            <a:latin typeface="Cambria Math" charset="0"/>
                          </a:rPr>
                          <m:t>𝐵</m:t>
                        </m:r>
                        <m:d>
                          <m:dPr>
                            <m:ctrlPr>
                              <a:rPr kumimoji="1" lang="en-US" altLang="zh-CN" sz="24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kumimoji="1" lang="en-US" altLang="zh-CN" sz="2400" b="0" i="0" smtClean="0">
                                <a:latin typeface="Cambria Math" charset="0"/>
                              </a:rPr>
                              <m:t>Υ</m:t>
                            </m:r>
                            <m:d>
                              <m:dPr>
                                <m:ctrlPr>
                                  <a:rPr kumimoji="1" lang="en-US" altLang="zh-CN" sz="2400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2400" b="0" i="1" smtClean="0">
                                    <a:latin typeface="Cambria Math" charset="0"/>
                                  </a:rPr>
                                  <m:t>5</m:t>
                                </m:r>
                                <m:r>
                                  <a:rPr kumimoji="1" lang="en-US" altLang="zh-CN" sz="2400" b="0" i="1" smtClean="0">
                                    <a:latin typeface="Cambria Math" charset="0"/>
                                  </a:rPr>
                                  <m:t>𝑆</m:t>
                                </m:r>
                              </m:e>
                            </m:d>
                            <m:r>
                              <a:rPr kumimoji="1" lang="en-US" altLang="zh-CN" sz="2400" b="0" i="1" smtClean="0">
                                <a:latin typeface="Cambria Math" charset="0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kumimoji="1" lang="en-US" altLang="zh-CN" sz="2400" b="0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400" b="0" i="1" smtClean="0">
                                    <a:latin typeface="Cambria Math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kumimoji="1" lang="en-US" altLang="zh-CN" sz="2400" b="0" i="1" smtClean="0">
                                    <a:latin typeface="Cambria Math" charset="0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kumimoji="1" lang="en-US" altLang="zh-CN" sz="2400" b="0" i="1" smtClean="0">
                                <a:latin typeface="Cambria Math" charset="0"/>
                              </a:rPr>
                              <m:t>𝜋</m:t>
                            </m:r>
                          </m:e>
                        </m:d>
                      </m:num>
                      <m:den>
                        <m:r>
                          <a:rPr kumimoji="1" lang="en-US" altLang="zh-CN" sz="2400" i="1">
                            <a:latin typeface="Cambria Math" charset="0"/>
                          </a:rPr>
                          <m:t>𝐵</m:t>
                        </m:r>
                        <m:r>
                          <a:rPr kumimoji="1" lang="en-US" altLang="zh-CN" sz="2400" i="1">
                            <a:latin typeface="Cambria Math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kumimoji="1" lang="en-US" altLang="zh-CN" sz="2400">
                            <a:latin typeface="Cambria Math" charset="0"/>
                          </a:rPr>
                          <m:t>Υ</m:t>
                        </m:r>
                        <m:d>
                          <m:dPr>
                            <m:ctrlPr>
                              <a:rPr kumimoji="1" lang="en-US" altLang="zh-CN" sz="24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i="1">
                                <a:latin typeface="Cambria Math" charset="0"/>
                              </a:rPr>
                              <m:t>5</m:t>
                            </m:r>
                            <m:r>
                              <a:rPr kumimoji="1" lang="en-US" altLang="zh-CN" sz="2400" i="1">
                                <a:latin typeface="Cambria Math" charset="0"/>
                              </a:rPr>
                              <m:t>𝑆</m:t>
                            </m:r>
                          </m:e>
                        </m:d>
                        <m:r>
                          <a:rPr kumimoji="1" lang="en-US" altLang="zh-CN" sz="2400" i="1">
                            <a:latin typeface="Cambria Math" charset="0"/>
                          </a:rPr>
                          <m:t>→</m:t>
                        </m:r>
                        <m:sSubSup>
                          <m:sSubSupPr>
                            <m:ctrlPr>
                              <a:rPr kumimoji="1" lang="en-US" altLang="zh-CN" sz="2400" b="0" i="1" smtClean="0"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kumimoji="1" lang="en-US" altLang="zh-CN" sz="2400" i="1">
                                <a:latin typeface="Cambria Math" charset="0"/>
                              </a:rPr>
                              <m:t>𝑍</m:t>
                            </m:r>
                          </m:e>
                          <m:sub>
                            <m:r>
                              <a:rPr kumimoji="1" lang="en-US" altLang="zh-CN" sz="2400" i="1">
                                <a:latin typeface="Cambria Math" charset="0"/>
                              </a:rPr>
                              <m:t>𝑏</m:t>
                            </m:r>
                          </m:sub>
                          <m:sup>
                            <m:r>
                              <a:rPr kumimoji="1" lang="en-US" altLang="zh-CN" sz="2400" b="0" i="1" smtClean="0">
                                <a:latin typeface="Cambria Math" charset="0"/>
                              </a:rPr>
                              <m:t>′</m:t>
                            </m:r>
                          </m:sup>
                        </m:sSubSup>
                        <m:r>
                          <a:rPr kumimoji="1" lang="en-US" altLang="zh-CN" sz="2400" i="1">
                            <a:latin typeface="Cambria Math" charset="0"/>
                          </a:rPr>
                          <m:t>𝜋</m:t>
                        </m:r>
                        <m:r>
                          <a:rPr kumimoji="1" lang="en-US" altLang="zh-CN" sz="2400" i="1">
                            <a:latin typeface="Cambria Math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kumimoji="1" lang="en-US" altLang="zh-CN" sz="2400" dirty="0" smtClean="0"/>
                  <a:t>,  </a:t>
                </a:r>
                <a:endParaRPr kumimoji="1" lang="zh-CN" altLang="en-US" sz="2400" dirty="0"/>
              </a:p>
            </p:txBody>
          </p:sp>
        </mc:Choice>
        <mc:Fallback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313" y="5331383"/>
                <a:ext cx="1971886" cy="713785"/>
              </a:xfrm>
              <a:prstGeom prst="rect">
                <a:avLst/>
              </a:prstGeom>
              <a:blipFill rotWithShape="0">
                <a:blip r:embed="rId4"/>
                <a:stretch>
                  <a:fillRect r="-40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5"/>
          <a:srcRect t="30565"/>
          <a:stretch/>
        </p:blipFill>
        <p:spPr>
          <a:xfrm>
            <a:off x="20614" y="3209951"/>
            <a:ext cx="8855968" cy="196294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6244134" y="3209951"/>
            <a:ext cx="2057400" cy="18722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左大括号 31"/>
          <p:cNvSpPr/>
          <p:nvPr/>
        </p:nvSpPr>
        <p:spPr>
          <a:xfrm>
            <a:off x="2410117" y="5336793"/>
            <a:ext cx="490674" cy="684496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2900791" y="5180445"/>
            <a:ext cx="49007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0000FF"/>
                </a:solidFill>
                <a:latin typeface="Comic Sans MS" charset="0"/>
                <a:ea typeface="Comic Sans MS" charset="0"/>
                <a:cs typeface="Comic Sans MS" charset="0"/>
              </a:rPr>
              <a:t>Present calculation: ~3</a:t>
            </a:r>
          </a:p>
          <a:p>
            <a:endParaRPr kumimoji="1" lang="en-US" altLang="zh-CN" sz="2000" dirty="0">
              <a:latin typeface="Comic Sans MS" charset="0"/>
              <a:ea typeface="Comic Sans MS" charset="0"/>
              <a:cs typeface="Comic Sans MS" charset="0"/>
            </a:endParaRPr>
          </a:p>
          <a:p>
            <a:r>
              <a:rPr kumimoji="1" lang="en-US" altLang="zh-CN" sz="2000" dirty="0" smtClean="0">
                <a:latin typeface="Comic Sans MS" charset="0"/>
                <a:ea typeface="Comic Sans MS" charset="0"/>
                <a:cs typeface="Comic Sans MS" charset="0"/>
              </a:rPr>
              <a:t>Experimental: dependent on channels</a:t>
            </a:r>
          </a:p>
          <a:p>
            <a:r>
              <a:rPr kumimoji="1" lang="en-US" altLang="zh-CN" sz="2000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2000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    Need further</a:t>
            </a:r>
            <a:r>
              <a:rPr kumimoji="1" lang="zh-CN" altLang="en-US" sz="2000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2000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professional</a:t>
            </a:r>
            <a:r>
              <a:rPr kumimoji="1" lang="zh-CN" altLang="en-US" sz="2000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2000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analysis !!</a:t>
            </a:r>
            <a:endParaRPr kumimoji="1" lang="zh-CN" altLang="en-US" sz="2000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53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26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20614" y="64046"/>
                <a:ext cx="7967630" cy="541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Estimation in NREFT Frame: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𝟎</m:t>
                        </m:r>
                      </m:sub>
                    </m:sSub>
                    <m:r>
                      <a:rPr lang="en-US" altLang="zh-CN" sz="2800" b="1" i="0" smtClean="0">
                        <a:solidFill>
                          <a:srgbClr val="C00000"/>
                        </a:solidFill>
                        <a:latin typeface="Cambria Math" charset="0"/>
                      </a:rPr>
                      <m:t>/</m:t>
                    </m:r>
                    <m:sSup>
                      <m:s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800" b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𝐁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(∗)</m:t>
                        </m:r>
                      </m:sup>
                    </m:sSup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1" lang="en-US" altLang="zh-CN" sz="2800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Loop</a:t>
                </a:r>
                <a:endParaRPr kumimoji="1" lang="zh-CN" altLang="en-US" sz="2800" dirty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4" y="64046"/>
                <a:ext cx="7967630" cy="541110"/>
              </a:xfrm>
              <a:prstGeom prst="rect">
                <a:avLst/>
              </a:prstGeom>
              <a:blipFill rotWithShape="0">
                <a:blip r:embed="rId2"/>
                <a:stretch>
                  <a:fillRect l="-1530" t="-7955" r="-612" b="-329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8" y="960524"/>
            <a:ext cx="8856984" cy="165618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1" name="文本框 20"/>
              <p:cNvSpPr txBox="1"/>
              <p:nvPr/>
            </p:nvSpPr>
            <p:spPr>
              <a:xfrm>
                <a:off x="3491880" y="3003247"/>
                <a:ext cx="2532360" cy="713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CN" sz="2400" b="1" i="1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𝑩</m:t>
                        </m:r>
                        <m:d>
                          <m:dPr>
                            <m:ctrlPr>
                              <a:rPr kumimoji="1" lang="en-US" altLang="zh-CN" sz="2400" b="1" i="1" smtClean="0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b="1" i="0" smtClean="0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  <m:t>𝚼</m:t>
                            </m:r>
                            <m:d>
                              <m:dPr>
                                <m:ctrlPr>
                                  <a:rPr kumimoji="1" lang="en-US" altLang="zh-CN" sz="2400" b="1" i="1" smtClean="0">
                                    <a:solidFill>
                                      <a:srgbClr val="0000FF"/>
                                    </a:solidFill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2400" b="1" i="1" smtClean="0">
                                    <a:solidFill>
                                      <a:srgbClr val="0000FF"/>
                                    </a:solidFill>
                                    <a:latin typeface="Cambria Math" charset="0"/>
                                  </a:rPr>
                                  <m:t>𝟔</m:t>
                                </m:r>
                                <m:r>
                                  <a:rPr kumimoji="1" lang="en-US" altLang="zh-CN" sz="2400" b="1" i="1" smtClean="0">
                                    <a:solidFill>
                                      <a:srgbClr val="0000FF"/>
                                    </a:solidFill>
                                    <a:latin typeface="Cambria Math" charset="0"/>
                                  </a:rPr>
                                  <m:t>𝑺</m:t>
                                </m:r>
                              </m:e>
                            </m:d>
                            <m:r>
                              <a:rPr kumimoji="1" lang="en-US" altLang="zh-CN" sz="2400" b="1" i="1" smtClean="0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kumimoji="1" lang="en-US" altLang="zh-CN" sz="2400" b="1" i="1" smtClean="0">
                                    <a:solidFill>
                                      <a:srgbClr val="0000FF"/>
                                    </a:solidFill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400" b="1" i="1" smtClean="0">
                                    <a:solidFill>
                                      <a:srgbClr val="0000FF"/>
                                    </a:solidFill>
                                    <a:latin typeface="Cambria Math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kumimoji="1" lang="en-US" altLang="zh-CN" sz="2400" b="1" i="1" smtClean="0">
                                    <a:solidFill>
                                      <a:srgbClr val="0000FF"/>
                                    </a:solidFill>
                                    <a:latin typeface="Cambria Math" charset="0"/>
                                  </a:rPr>
                                  <m:t>𝒃</m:t>
                                </m:r>
                              </m:sub>
                            </m:sSub>
                            <m:r>
                              <a:rPr kumimoji="1" lang="en-US" altLang="zh-CN" sz="2400" b="1" i="1" smtClean="0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  <m:t>𝝅</m:t>
                            </m:r>
                          </m:e>
                        </m:d>
                      </m:num>
                      <m:den>
                        <m:r>
                          <a:rPr kumimoji="1"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𝑩</m:t>
                        </m:r>
                        <m:r>
                          <a:rPr kumimoji="1"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kumimoji="1"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𝚼</m:t>
                        </m:r>
                        <m:d>
                          <m:dPr>
                            <m:ctrlPr>
                              <a:rPr kumimoji="1" lang="en-US" altLang="zh-CN" sz="2400" b="1" i="1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b="1" i="1" smtClean="0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  <m:t>𝟔</m:t>
                            </m:r>
                            <m:r>
                              <a:rPr kumimoji="1" lang="en-US" altLang="zh-CN" sz="2400" b="1" i="1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  <m:t>𝑺</m:t>
                            </m:r>
                          </m:e>
                        </m:d>
                        <m:r>
                          <a:rPr kumimoji="1"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→</m:t>
                        </m:r>
                        <m:sSubSup>
                          <m:sSubSupPr>
                            <m:ctrlPr>
                              <a:rPr kumimoji="1" lang="en-US" altLang="zh-CN" sz="2400" b="1" i="1" smtClean="0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kumimoji="1" lang="en-US" altLang="zh-CN" sz="2400" b="1" i="1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  <m:t>𝒁</m:t>
                            </m:r>
                          </m:e>
                          <m:sub>
                            <m:r>
                              <a:rPr kumimoji="1" lang="en-US" altLang="zh-CN" sz="2400" b="1" i="1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  <m:t>𝒃</m:t>
                            </m:r>
                          </m:sub>
                          <m:sup>
                            <m:r>
                              <a:rPr kumimoji="1" lang="en-US" altLang="zh-CN" sz="2400" b="1" i="1" smtClean="0">
                                <a:solidFill>
                                  <a:srgbClr val="0000FF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bSup>
                        <m:r>
                          <a:rPr kumimoji="1"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𝝅</m:t>
                        </m:r>
                        <m:r>
                          <a:rPr kumimoji="1" lang="en-US" altLang="zh-CN" sz="2400" b="1" i="1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)</m:t>
                        </m:r>
                      </m:den>
                    </m:f>
                    <m:r>
                      <a:rPr kumimoji="1" lang="en-US" altLang="zh-CN" sz="2400" b="1" i="1" smtClean="0">
                        <a:solidFill>
                          <a:srgbClr val="0000FF"/>
                        </a:solidFill>
                        <a:latin typeface="Cambria Math" charset="0"/>
                      </a:rPr>
                      <m:t>∼</m:t>
                    </m:r>
                    <m:r>
                      <a:rPr kumimoji="1" lang="en-US" altLang="zh-CN" sz="2400" b="1" i="1" smtClean="0">
                        <a:solidFill>
                          <a:srgbClr val="0000FF"/>
                        </a:solidFill>
                        <a:latin typeface="Cambria Math" charset="0"/>
                      </a:rPr>
                      <m:t>𝟐</m:t>
                    </m:r>
                  </m:oMath>
                </a14:m>
                <a:r>
                  <a:rPr kumimoji="1" lang="en-US" altLang="zh-CN" sz="2400" b="1" dirty="0" smtClean="0">
                    <a:solidFill>
                      <a:srgbClr val="0000FF"/>
                    </a:solidFill>
                  </a:rPr>
                  <a:t>,  </a:t>
                </a:r>
                <a:endParaRPr kumimoji="1" lang="zh-CN" altLang="en-US" sz="2400" b="1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003247"/>
                <a:ext cx="2532360" cy="713785"/>
              </a:xfrm>
              <a:prstGeom prst="rect">
                <a:avLst/>
              </a:prstGeom>
              <a:blipFill rotWithShape="0">
                <a:blip r:embed="rId4"/>
                <a:stretch>
                  <a:fillRect r="-36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表格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1674843"/>
                  </p:ext>
                </p:extLst>
              </p:nvPr>
            </p:nvGraphicFramePr>
            <p:xfrm>
              <a:off x="251520" y="3788539"/>
              <a:ext cx="8424936" cy="128263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808312"/>
                    <a:gridCol w="2808312"/>
                    <a:gridCol w="2808312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zh-CN" sz="2000" smtClean="0"/>
                                    </m:ctrlPr>
                                  </m:sSubPr>
                                  <m:e>
                                    <m:r>
                                      <a:rPr kumimoji="1" lang="en-US" altLang="zh-CN" sz="2000" smtClean="0"/>
                                      <m:t>𝒇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kumimoji="1" lang="en-US" altLang="zh-CN" sz="2000" smtClean="0"/>
                                        </m:ctrlPr>
                                      </m:sSubPr>
                                      <m:e>
                                        <m:r>
                                          <a:rPr kumimoji="1" lang="en-US" altLang="zh-CN" sz="2000" smtClean="0"/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2000" smtClean="0"/>
                                          <m:t>𝒃</m:t>
                                        </m:r>
                                      </m:sub>
                                    </m:sSub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zh-CN" sz="2000" smtClean="0"/>
                                    </m:ctrlPr>
                                  </m:sSubPr>
                                  <m:e>
                                    <m:r>
                                      <a:rPr kumimoji="1" lang="en-US" altLang="zh-CN" sz="2000" smtClean="0"/>
                                      <m:t>𝒇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kumimoji="1" lang="en-US" altLang="zh-CN" sz="2000" smtClean="0"/>
                                        </m:ctrlPr>
                                      </m:sSubSupPr>
                                      <m:e>
                                        <m:r>
                                          <a:rPr kumimoji="1" lang="en-US" altLang="zh-CN" sz="2000" smtClean="0"/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2000" smtClean="0"/>
                                          <m:t>𝒃</m:t>
                                        </m:r>
                                      </m:sub>
                                      <m:sup>
                                        <m:r>
                                          <a:rPr kumimoji="1" lang="en-US" altLang="zh-CN" sz="2000" smtClean="0"/>
                                          <m:t>′</m:t>
                                        </m:r>
                                      </m:sup>
                                    </m:sSubSup>
                                    <m:r>
                                      <a:rPr kumimoji="1" lang="en-US" altLang="zh-CN" sz="2000" smtClean="0"/>
                                      <m:t>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1" lang="en-US" altLang="zh-CN" sz="2000" smtClean="0"/>
                                  <m:t>𝚼</m:t>
                                </m:r>
                                <m:d>
                                  <m:dPr>
                                    <m:ctrlPr>
                                      <a:rPr kumimoji="1" lang="en-US" altLang="zh-CN" sz="2000" smtClean="0"/>
                                    </m:ctrlPr>
                                  </m:dPr>
                                  <m:e>
                                    <m:r>
                                      <a:rPr kumimoji="1" lang="en-US" altLang="zh-CN" sz="2000" smtClean="0"/>
                                      <m:t>𝟔</m:t>
                                    </m:r>
                                    <m:r>
                                      <a:rPr kumimoji="1" lang="en-US" altLang="zh-CN" sz="2000" smtClean="0"/>
                                      <m:t>𝑺</m:t>
                                    </m:r>
                                  </m:e>
                                </m:d>
                                <m:r>
                                  <a:rPr kumimoji="1" lang="en-US" altLang="zh-CN" sz="2000" smtClean="0"/>
                                  <m:t>→</m:t>
                                </m:r>
                                <m:sSub>
                                  <m:sSubPr>
                                    <m:ctrlPr>
                                      <a:rPr kumimoji="1" lang="en-US" altLang="zh-CN" sz="2000" smtClean="0"/>
                                    </m:ctrlPr>
                                  </m:sSubPr>
                                  <m:e>
                                    <m:r>
                                      <a:rPr kumimoji="1" lang="en-US" altLang="zh-CN" sz="2000" smtClean="0"/>
                                      <m:t>𝒉</m:t>
                                    </m:r>
                                  </m:e>
                                  <m:sub>
                                    <m:r>
                                      <a:rPr kumimoji="1" lang="en-US" altLang="zh-CN" sz="2000" smtClean="0"/>
                                      <m:t>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1" lang="en-US" altLang="zh-CN" sz="2000" smtClean="0"/>
                                    </m:ctrlPr>
                                  </m:dPr>
                                  <m:e>
                                    <m:r>
                                      <a:rPr kumimoji="1" lang="en-US" altLang="zh-CN" sz="2000" smtClean="0"/>
                                      <m:t>𝟏</m:t>
                                    </m:r>
                                    <m:r>
                                      <a:rPr kumimoji="1" lang="en-US" altLang="zh-CN" sz="2000" smtClean="0"/>
                                      <m:t>𝑷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kumimoji="1" lang="en-US" altLang="zh-CN" sz="2000" smtClean="0"/>
                                    </m:ctrlPr>
                                  </m:sSupPr>
                                  <m:e>
                                    <m:r>
                                      <a:rPr kumimoji="1" lang="en-US" altLang="zh-CN" sz="2000" smtClean="0"/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zh-CN" sz="2000" smtClean="0"/>
                                      <m:t>+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1" lang="en-US" altLang="zh-CN" sz="2000" smtClean="0"/>
                                    </m:ctrlPr>
                                  </m:sSupPr>
                                  <m:e>
                                    <m:r>
                                      <a:rPr kumimoji="1" lang="en-US" altLang="zh-CN" sz="2000" smtClean="0"/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zh-CN" sz="2000" smtClean="0"/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 smtClean="0"/>
                            <a:t>46%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 smtClean="0"/>
                            <a:t>54%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1" lang="en-US" altLang="zh-CN" sz="2000" smtClean="0"/>
                                  <m:t>𝚼</m:t>
                                </m:r>
                                <m:d>
                                  <m:dPr>
                                    <m:ctrlPr>
                                      <a:rPr kumimoji="1" lang="en-US" altLang="zh-CN" sz="2000" smtClean="0"/>
                                    </m:ctrlPr>
                                  </m:dPr>
                                  <m:e>
                                    <m:r>
                                      <a:rPr kumimoji="1" lang="en-US" altLang="zh-CN" sz="2000" smtClean="0"/>
                                      <m:t>𝟔</m:t>
                                    </m:r>
                                    <m:r>
                                      <a:rPr kumimoji="1" lang="en-US" altLang="zh-CN" sz="2000" smtClean="0"/>
                                      <m:t>𝑺</m:t>
                                    </m:r>
                                  </m:e>
                                </m:d>
                                <m:r>
                                  <a:rPr kumimoji="1" lang="en-US" altLang="zh-CN" sz="2000" smtClean="0"/>
                                  <m:t>→</m:t>
                                </m:r>
                                <m:sSub>
                                  <m:sSubPr>
                                    <m:ctrlPr>
                                      <a:rPr kumimoji="1" lang="en-US" altLang="zh-CN" sz="2000" smtClean="0"/>
                                    </m:ctrlPr>
                                  </m:sSubPr>
                                  <m:e>
                                    <m:r>
                                      <a:rPr kumimoji="1" lang="en-US" altLang="zh-CN" sz="2000" smtClean="0"/>
                                      <m:t>𝒉</m:t>
                                    </m:r>
                                  </m:e>
                                  <m:sub>
                                    <m:r>
                                      <a:rPr kumimoji="1" lang="en-US" altLang="zh-CN" sz="2000" smtClean="0"/>
                                      <m:t>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1" lang="en-US" altLang="zh-CN" sz="2000" smtClean="0"/>
                                    </m:ctrlPr>
                                  </m:dPr>
                                  <m:e>
                                    <m:r>
                                      <a:rPr kumimoji="1" lang="en-US" altLang="zh-CN" sz="2000" smtClean="0"/>
                                      <m:t>𝟐</m:t>
                                    </m:r>
                                    <m:r>
                                      <a:rPr kumimoji="1" lang="en-US" altLang="zh-CN" sz="2000" smtClean="0"/>
                                      <m:t>𝑷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kumimoji="1" lang="en-US" altLang="zh-CN" sz="2000" smtClean="0"/>
                                    </m:ctrlPr>
                                  </m:sSupPr>
                                  <m:e>
                                    <m:r>
                                      <a:rPr kumimoji="1" lang="en-US" altLang="zh-CN" sz="2000" smtClean="0"/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zh-CN" sz="2000" smtClean="0"/>
                                      <m:t>+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1" lang="en-US" altLang="zh-CN" sz="2000" smtClean="0"/>
                                    </m:ctrlPr>
                                  </m:sSupPr>
                                  <m:e>
                                    <m:r>
                                      <a:rPr kumimoji="1" lang="en-US" altLang="zh-CN" sz="2000" smtClean="0"/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zh-CN" sz="2000" smtClean="0"/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 smtClean="0"/>
                            <a:t>40%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 smtClean="0"/>
                            <a:t>60%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表格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1674843"/>
                  </p:ext>
                </p:extLst>
              </p:nvPr>
            </p:nvGraphicFramePr>
            <p:xfrm>
              <a:off x="251520" y="3788539"/>
              <a:ext cx="8424936" cy="128263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808312"/>
                    <a:gridCol w="2808312"/>
                    <a:gridCol w="2808312"/>
                  </a:tblGrid>
                  <a:tr h="490157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00000" t="-20988" r="-100217" b="-1827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200000" t="-20988" r="-217" b="-182716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t="-150769" r="-200217" b="-1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 smtClean="0"/>
                            <a:t>46%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 smtClean="0"/>
                            <a:t>54%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t="-250769" r="-200217" b="-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 smtClean="0"/>
                            <a:t>40%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 smtClean="0"/>
                            <a:t>60%</a:t>
                          </a:r>
                          <a:endParaRPr lang="zh-CN" altLang="en-US" sz="2000" dirty="0">
                            <a:latin typeface="Comic Sans MS" charset="0"/>
                            <a:ea typeface="Comic Sans MS" charset="0"/>
                            <a:cs typeface="Comic Sans MS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矩形 2"/>
          <p:cNvSpPr/>
          <p:nvPr/>
        </p:nvSpPr>
        <p:spPr>
          <a:xfrm>
            <a:off x="310257" y="2972076"/>
            <a:ext cx="29322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 smtClean="0">
                <a:latin typeface="Comic Sans MS" charset="0"/>
                <a:ea typeface="Comic Sans MS" charset="0"/>
                <a:cs typeface="Comic Sans MS" charset="0"/>
              </a:rPr>
              <a:t>Predictions</a:t>
            </a:r>
            <a:r>
              <a:rPr kumimoji="1" lang="zh-CN" altLang="en-US" sz="24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2400" dirty="0" smtClean="0">
                <a:latin typeface="Comic Sans MS" charset="0"/>
                <a:ea typeface="Comic Sans MS" charset="0"/>
                <a:cs typeface="Comic Sans MS" charset="0"/>
              </a:rPr>
              <a:t>for</a:t>
            </a:r>
            <a:r>
              <a:rPr kumimoji="1" lang="zh-CN" altLang="en-US" sz="24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kumimoji="1" lang="en-US" altLang="zh-CN" sz="2400" dirty="0" smtClean="0">
                <a:latin typeface="Comic Sans MS" charset="0"/>
                <a:ea typeface="Comic Sans MS" charset="0"/>
                <a:cs typeface="Comic Sans MS" charset="0"/>
              </a:rPr>
              <a:t>6S:</a:t>
            </a:r>
            <a:endParaRPr lang="zh-CN" altLang="en-US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2" y="5187670"/>
            <a:ext cx="2930857" cy="90604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008358" y="5621178"/>
            <a:ext cx="4265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smtClean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rPr>
              <a:t>Need further check from Belle II</a:t>
            </a:r>
            <a:endParaRPr kumimoji="1" lang="zh-CN" altLang="en-US" sz="2000" dirty="0">
              <a:solidFill>
                <a:srgbClr val="C0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96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348" y="1228671"/>
            <a:ext cx="3816424" cy="118440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20614" y="64046"/>
                <a:ext cx="7967630" cy="541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800" dirty="0" smtClean="0">
                    <a:latin typeface="Comic Sans MS" charset="0"/>
                    <a:ea typeface="Comic Sans MS" charset="0"/>
                    <a:cs typeface="Comic Sans MS" charset="0"/>
                  </a:rPr>
                  <a:t>Estimation in NREFT Frame: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𝟎</m:t>
                        </m:r>
                      </m:sub>
                    </m:sSub>
                    <m:r>
                      <a:rPr lang="en-US" altLang="zh-CN" sz="2800" b="1" i="0" smtClean="0">
                        <a:solidFill>
                          <a:srgbClr val="C00000"/>
                        </a:solidFill>
                        <a:latin typeface="Cambria Math" charset="0"/>
                      </a:rPr>
                      <m:t>/</m:t>
                    </m:r>
                    <m:sSup>
                      <m:s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800" b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𝐁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(∗)</m:t>
                        </m:r>
                      </m:sup>
                    </m:sSup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1" lang="en-US" altLang="zh-CN" sz="2800" dirty="0" smtClean="0">
                    <a:solidFill>
                      <a:srgbClr val="C00000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Loop</a:t>
                </a:r>
                <a:endParaRPr kumimoji="1" lang="zh-CN" altLang="en-US" sz="2800" dirty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4" y="64046"/>
                <a:ext cx="7967630" cy="541110"/>
              </a:xfrm>
              <a:prstGeom prst="rect">
                <a:avLst/>
              </a:prstGeom>
              <a:blipFill rotWithShape="0">
                <a:blip r:embed="rId3"/>
                <a:stretch>
                  <a:fillRect l="-1530" t="-7955" r="-612" b="-329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/>
              <p:cNvSpPr/>
              <p:nvPr/>
            </p:nvSpPr>
            <p:spPr>
              <a:xfrm>
                <a:off x="251397" y="918258"/>
                <a:ext cx="453650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2000" b="0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SupPr>
                      <m:e>
                        <m:r>
                          <a:rPr kumimoji="1" lang="en-US" altLang="zh-CN" sz="2000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𝐵</m:t>
                        </m:r>
                      </m:e>
                      <m:sub>
                        <m:r>
                          <a:rPr kumimoji="1" lang="en-US" altLang="zh-CN" sz="2000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1</m:t>
                        </m:r>
                      </m:sub>
                      <m:sup>
                        <m:r>
                          <a:rPr kumimoji="1" lang="en-US" altLang="zh-CN" sz="2000" b="0" i="1" dirty="0" smtClean="0"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kumimoji="1" lang="en-US" altLang="zh-CN" sz="2000" dirty="0" smtClean="0">
                    <a:latin typeface="Comic Sans MS" charset="0"/>
                    <a:ea typeface="Comic Sans MS" charset="0"/>
                    <a:cs typeface="Comic Sans MS" charset="0"/>
                  </a:rPr>
                  <a:t> width dependent: </a:t>
                </a:r>
                <a:endParaRPr lang="zh-CN" altLang="en-US" sz="2000" dirty="0"/>
              </a:p>
            </p:txBody>
          </p:sp>
        </mc:Choice>
        <mc:Fallback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397" y="918258"/>
                <a:ext cx="4536503" cy="400110"/>
              </a:xfrm>
              <a:prstGeom prst="rect">
                <a:avLst/>
              </a:prstGeom>
              <a:blipFill rotWithShape="0">
                <a:blip r:embed="rId4"/>
                <a:stretch>
                  <a:fillRect t="-10769" b="-261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组 13"/>
          <p:cNvGrpSpPr/>
          <p:nvPr/>
        </p:nvGrpSpPr>
        <p:grpSpPr>
          <a:xfrm>
            <a:off x="434901" y="2382648"/>
            <a:ext cx="8069014" cy="2878993"/>
            <a:chOff x="434901" y="2382648"/>
            <a:chExt cx="8069014" cy="287899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4901" y="2382648"/>
              <a:ext cx="8069014" cy="2878993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 flipH="1">
              <a:off x="6768866" y="2852936"/>
              <a:ext cx="14355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000" b="1" dirty="0" smtClean="0">
                  <a:solidFill>
                    <a:srgbClr val="C00000"/>
                  </a:solidFill>
                  <a:latin typeface="Comic Sans MS" charset="0"/>
                  <a:ea typeface="Comic Sans MS" charset="0"/>
                  <a:cs typeface="Comic Sans MS" charset="0"/>
                </a:rPr>
                <a:t>Fixed h</a:t>
              </a:r>
              <a:endParaRPr kumimoji="1" lang="zh-CN" altLang="en-US" sz="2000" b="1" dirty="0">
                <a:solidFill>
                  <a:srgbClr val="C00000"/>
                </a:solidFill>
                <a:latin typeface="Comic Sans MS" charset="0"/>
                <a:ea typeface="Comic Sans MS" charset="0"/>
                <a:cs typeface="Comic Sans MS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矩形 9"/>
              <p:cNvSpPr/>
              <p:nvPr/>
            </p:nvSpPr>
            <p:spPr>
              <a:xfrm>
                <a:off x="1317768" y="5157192"/>
                <a:ext cx="6657379" cy="9864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charset="0"/>
                  <a:buChar char="•"/>
                </a:pPr>
                <a:r>
                  <a:rPr kumimoji="1" lang="en-US" altLang="zh-CN" sz="2400" b="1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Fixed h: </a:t>
                </a:r>
                <a14:m>
                  <m:oMath xmlns:m="http://schemas.openxmlformats.org/officeDocument/2006/math">
                    <m:r>
                      <a:rPr kumimoji="1" lang="en-US" altLang="zh-CN" sz="2400" b="1" i="1" dirty="0" smtClean="0">
                        <a:solidFill>
                          <a:schemeClr val="tx1"/>
                        </a:solidFill>
                        <a:latin typeface="Comic Sans MS" charset="0"/>
                        <a:ea typeface="Comic Sans MS" charset="0"/>
                        <a:cs typeface="Comic Sans MS" charset="0"/>
                      </a:rPr>
                      <m:t> </m:t>
                    </m:r>
                    <m:r>
                      <a:rPr kumimoji="1" lang="en-US" altLang="zh-CN" sz="2400" b="1" i="1" dirty="0" smtClean="0">
                        <a:solidFill>
                          <a:schemeClr val="tx1"/>
                        </a:solidFill>
                        <a:latin typeface="Comic Sans MS" charset="0"/>
                        <a:ea typeface="Comic Sans MS" charset="0"/>
                        <a:cs typeface="Comic Sans MS" charset="0"/>
                      </a:rPr>
                      <m:t>𝒓</m:t>
                    </m:r>
                  </m:oMath>
                </a14:m>
                <a:r>
                  <a:rPr lang="en-US" altLang="zh-CN" sz="2400" b="1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decrease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err="1" smtClean="0">
                            <a:solidFill>
                              <a:schemeClr val="tx1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Pr>
                      <m:e>
                        <m:r>
                          <a:rPr lang="en-US" altLang="zh-CN" sz="2400" b="1" i="0" dirty="0" smtClean="0">
                            <a:solidFill>
                              <a:schemeClr val="tx1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𝚪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400" b="1" i="1" dirty="0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1" i="1" dirty="0" err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𝑩</m:t>
                            </m:r>
                          </m:e>
                          <m:sub>
                            <m:r>
                              <a:rPr lang="en-US" altLang="zh-CN" sz="2400" b="1" i="1" dirty="0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altLang="zh-CN" sz="2400" b="1" i="1" dirty="0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′</m:t>
                            </m:r>
                          </m:sup>
                        </m:sSubSup>
                      </m:sub>
                    </m:sSub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 </m:t>
                    </m:r>
                  </m:oMath>
                </a14:m>
                <a:r>
                  <a:rPr lang="en-US" altLang="zh-CN" sz="2400" b="1" dirty="0" smtClean="0">
                    <a:solidFill>
                      <a:schemeClr val="tx1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increase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altLang="zh-CN" sz="24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Changed h:  </a:t>
                </a:r>
                <a14:m>
                  <m:oMath xmlns:m="http://schemas.openxmlformats.org/officeDocument/2006/math">
                    <m:r>
                      <a:rPr kumimoji="1" lang="en-US" altLang="zh-CN" sz="2400" b="1" i="1" dirty="0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𝒓</m:t>
                    </m:r>
                  </m:oMath>
                </a14:m>
                <a:r>
                  <a:rPr lang="en-US" altLang="zh-CN" sz="2400" b="1" dirty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 </a:t>
                </a:r>
                <a:r>
                  <a:rPr lang="en-US" altLang="zh-CN" sz="24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increase 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err="1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</m:ctrlPr>
                      </m:sSubPr>
                      <m:e>
                        <m:r>
                          <a:rPr lang="en-US" altLang="zh-CN" sz="2400" b="1" i="1" dirty="0">
                            <a:solidFill>
                              <a:srgbClr val="0000FF"/>
                            </a:solidFill>
                            <a:latin typeface="Cambria Math" charset="0"/>
                            <a:ea typeface="Comic Sans MS" charset="0"/>
                            <a:cs typeface="Comic Sans MS" charset="0"/>
                          </a:rPr>
                          <m:t>𝜞</m:t>
                        </m:r>
                      </m:e>
                      <m:sub>
                        <m:sSubSup>
                          <m:sSubSupPr>
                            <m:ctrlPr>
                              <a:rPr lang="en-US" altLang="zh-CN" sz="2400" b="1" i="1" dirty="0">
                                <a:solidFill>
                                  <a:srgbClr val="0000FF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1" i="1" dirty="0" err="1">
                                <a:solidFill>
                                  <a:srgbClr val="0000FF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𝑩</m:t>
                            </m:r>
                          </m:e>
                          <m:sub>
                            <m:r>
                              <a:rPr lang="en-US" altLang="zh-CN" sz="2400" b="1" i="1" dirty="0">
                                <a:solidFill>
                                  <a:srgbClr val="0000FF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altLang="zh-CN" sz="2400" b="1" i="1" dirty="0">
                                <a:solidFill>
                                  <a:srgbClr val="0000FF"/>
                                </a:solidFill>
                                <a:latin typeface="Cambria Math" charset="0"/>
                                <a:ea typeface="Comic Sans MS" charset="0"/>
                                <a:cs typeface="Comic Sans MS" charset="0"/>
                              </a:rPr>
                              <m:t>′</m:t>
                            </m:r>
                          </m:sup>
                        </m:sSubSup>
                      </m:sub>
                    </m:sSub>
                    <m:r>
                      <a:rPr lang="en-US" altLang="zh-CN" sz="2400" b="1" i="1" dirty="0">
                        <a:solidFill>
                          <a:srgbClr val="0000FF"/>
                        </a:solidFill>
                        <a:latin typeface="Cambria Math" charset="0"/>
                        <a:ea typeface="Comic Sans MS" charset="0"/>
                        <a:cs typeface="Comic Sans MS" charset="0"/>
                      </a:rPr>
                      <m:t> </m:t>
                    </m:r>
                  </m:oMath>
                </a14:m>
                <a:r>
                  <a:rPr lang="en-US" altLang="zh-CN" sz="2400" b="1" dirty="0" smtClean="0">
                    <a:solidFill>
                      <a:srgbClr val="0000FF"/>
                    </a:solidFill>
                    <a:latin typeface="Comic Sans MS" charset="0"/>
                    <a:ea typeface="Comic Sans MS" charset="0"/>
                    <a:cs typeface="Comic Sans MS" charset="0"/>
                  </a:rPr>
                  <a:t>increase</a:t>
                </a:r>
                <a:endParaRPr lang="en-US" altLang="zh-CN" sz="2400" b="1" dirty="0">
                  <a:solidFill>
                    <a:schemeClr val="tx1"/>
                  </a:solidFill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mc:Choice>
        <mc:Fallback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7768" y="5157192"/>
                <a:ext cx="6657379" cy="986424"/>
              </a:xfrm>
              <a:prstGeom prst="rect">
                <a:avLst/>
              </a:prstGeom>
              <a:blipFill rotWithShape="0">
                <a:blip r:embed="rId6"/>
                <a:stretch>
                  <a:fillRect l="-1190" t="-48148" r="-275" b="-530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矩形 12"/>
          <p:cNvSpPr/>
          <p:nvPr/>
        </p:nvSpPr>
        <p:spPr>
          <a:xfrm>
            <a:off x="467544" y="2413078"/>
            <a:ext cx="4104456" cy="27441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777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8022" y="44624"/>
            <a:ext cx="9135978" cy="1143000"/>
          </a:xfrm>
        </p:spPr>
        <p:txBody>
          <a:bodyPr bIns="180000">
            <a:normAutofit/>
          </a:bodyPr>
          <a:lstStyle/>
          <a:p>
            <a:pPr eaLnBrk="1" hangingPunct="1">
              <a:defRPr/>
            </a:pPr>
            <a:r>
              <a:rPr lang="en-US" altLang="zh-CN" sz="6000" b="1" dirty="0" smtClean="0">
                <a:latin typeface="Comic Sans MS" panose="030F0702030302020204" pitchFamily="66" charset="0"/>
              </a:rPr>
              <a:t>Summary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altLang="zh-CN" smtClean="0"/>
              <a:t>Dian-Yong Chen@SEU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28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 txBox="1">
                <a:spLocks noChangeArrowheads="1"/>
              </p:cNvSpPr>
              <p:nvPr/>
            </p:nvSpPr>
            <p:spPr>
              <a:xfrm>
                <a:off x="0" y="1340768"/>
                <a:ext cx="9129192" cy="1429787"/>
              </a:xfrm>
              <a:prstGeom prst="rect">
                <a:avLst/>
              </a:prstGeom>
            </p:spPr>
            <p:txBody>
              <a:bodyPr vert="horz" lIns="0" rIns="0" bIns="0" anchor="b">
                <a:normAutofit/>
              </a:bodyPr>
              <a:lstStyle>
                <a:lvl1pPr algn="l" rtl="0" eaLnBrk="1" latinLnBrk="0" hangingPunct="1">
                  <a:spcBef>
                    <a:spcPct val="0"/>
                  </a:spcBef>
                  <a:buNone/>
                  <a:defRPr kumimoji="0" sz="5000" b="0" kern="120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>
                  <a:buFont typeface="Wingdings" panose="05000000000000000000" pitchFamily="2" charset="2"/>
                  <a:buChar char="ü"/>
                  <a:defRPr/>
                </a:pP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Decays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32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sz="32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𝒁</m:t>
                        </m:r>
                      </m:e>
                      <m:sub>
                        <m:r>
                          <a:rPr lang="en-US" altLang="zh-CN" sz="32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3200" b="1" i="1" dirty="0" smtClean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(′)</m:t>
                        </m:r>
                      </m:sup>
                    </m:sSubSup>
                  </m:oMath>
                </a14:m>
                <a:endParaRPr lang="en-US" altLang="zh-CN" sz="3200" b="1" dirty="0" smtClean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  <a:p>
                <a:pPr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altLang="zh-CN" sz="2400" b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 </a:t>
                </a:r>
                <a:r>
                  <a:rPr lang="en-US" altLang="zh-CN" sz="2400" b="1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FSI: Explain the data; predicted more channel</a:t>
                </a:r>
                <a:endParaRPr lang="en-US" altLang="zh-CN" sz="2400" b="1" dirty="0" smtClean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>
                  <a:defRPr/>
                </a:pPr>
                <a:endParaRPr lang="en-US" altLang="zh-CN" sz="28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340768"/>
                <a:ext cx="9129192" cy="1429787"/>
              </a:xfrm>
              <a:prstGeom prst="rect">
                <a:avLst/>
              </a:prstGeom>
              <a:blipFill rotWithShape="0">
                <a:blip r:embed="rId2"/>
                <a:stretch>
                  <a:fillRect l="-2470" t="-4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 5"/>
              <p:cNvSpPr/>
              <p:nvPr/>
            </p:nvSpPr>
            <p:spPr>
              <a:xfrm>
                <a:off x="0" y="2616545"/>
                <a:ext cx="9036496" cy="17967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14350" indent="-514350">
                  <a:spcBef>
                    <a:spcPts val="1200"/>
                  </a:spcBef>
                  <a:buFont typeface="Wingdings" panose="05000000000000000000" pitchFamily="2" charset="2"/>
                  <a:buChar char="ü"/>
                  <a:defRPr/>
                </a:pPr>
                <a:r>
                  <a:rPr lang="en-US" altLang="zh-CN" sz="3200" b="1" dirty="0" smtClean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productions </a:t>
                </a:r>
                <a:r>
                  <a:rPr lang="en-US" altLang="zh-CN" sz="3200" b="1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𝒁</m:t>
                        </m:r>
                      </m:e>
                      <m:sub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𝒃</m:t>
                        </m:r>
                      </m:sub>
                      <m:sup>
                        <m:r>
                          <a:rPr lang="en-US" altLang="zh-CN" sz="3200" b="1" i="1" dirty="0">
                            <a:solidFill>
                              <a:srgbClr val="0000FF"/>
                            </a:solidFill>
                            <a:latin typeface="Cambria Math" charset="0"/>
                          </a:rPr>
                          <m:t>(′)</m:t>
                        </m:r>
                      </m:sup>
                    </m:sSubSup>
                  </m:oMath>
                </a14:m>
                <a:r>
                  <a:rPr lang="en-US" altLang="zh-CN" sz="2400" b="1" dirty="0">
                    <a:latin typeface="Comic Sans MS" panose="030F0702030302020204" pitchFamily="66" charset="0"/>
                  </a:rPr>
                  <a:t>   </a:t>
                </a:r>
                <a:endParaRPr lang="en-US" altLang="zh-CN" sz="2400" b="1" dirty="0" smtClean="0">
                  <a:latin typeface="Comic Sans MS" panose="030F0702030302020204" pitchFamily="66" charset="0"/>
                </a:endParaRPr>
              </a:p>
              <a:p>
                <a:pPr>
                  <a:spcBef>
                    <a:spcPts val="1200"/>
                  </a:spcBef>
                  <a:defRPr/>
                </a:pPr>
                <a:r>
                  <a:rPr lang="en-US" altLang="zh-CN" sz="2400" b="1" dirty="0">
                    <a:latin typeface="Comic Sans MS" panose="030F0702030302020204" pitchFamily="66" charset="0"/>
                  </a:rPr>
                  <a:t> </a:t>
                </a:r>
                <a:r>
                  <a:rPr lang="en-US" altLang="zh-CN" sz="2400" b="1" dirty="0" smtClean="0">
                    <a:latin typeface="Comic Sans MS" panose="030F0702030302020204" pitchFamily="66" charset="0"/>
                  </a:rPr>
                  <a:t>   </a:t>
                </a:r>
                <a:r>
                  <a:rPr lang="en-US" altLang="zh-CN" sz="2400" b="1" dirty="0" smtClean="0">
                    <a:latin typeface="Comic Sans MS" panose="030F0702030302020204" pitchFamily="66" charset="0"/>
                  </a:rPr>
                  <a:t>dominant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b="1" i="1" dirty="0" smtClean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altLang="zh-CN" sz="2400" b="1" i="1" dirty="0" smtClean="0">
                            <a:latin typeface="Cambria Math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400" b="1" i="1" dirty="0" smtClean="0">
                            <a:latin typeface="Cambria Math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2400" b="1" i="1" dirty="0" smtClean="0">
                            <a:latin typeface="Cambria Math" charset="0"/>
                          </a:rPr>
                          <m:t>′</m:t>
                        </m:r>
                      </m:sup>
                    </m:sSubSup>
                    <m:sSup>
                      <m:sSupPr>
                        <m:ctrlPr>
                          <a:rPr lang="en-US" altLang="zh-CN" sz="2400" b="1" i="1" dirty="0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latin typeface="Cambria Math" charset="0"/>
                          </a:rPr>
                          <m:t>𝑩</m:t>
                        </m:r>
                      </m:e>
                      <m:sup>
                        <m:d>
                          <m:dPr>
                            <m:ctrlPr>
                              <a:rPr lang="en-US" altLang="zh-CN" sz="2400" b="1" i="1" dirty="0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dirty="0" smtClean="0">
                                <a:latin typeface="Cambria Math" charset="0"/>
                              </a:rPr>
                              <m:t>∗</m:t>
                            </m:r>
                          </m:e>
                        </m:d>
                      </m:sup>
                    </m:sSup>
                    <m:r>
                      <a:rPr lang="en-US" altLang="zh-CN" sz="2400" b="1" i="1" dirty="0" smtClean="0">
                        <a:latin typeface="Cambria Math" charset="0"/>
                      </a:rPr>
                      <m:t>/</m:t>
                    </m:r>
                    <m:sSub>
                      <m:sSubPr>
                        <m:ctrlPr>
                          <a:rPr lang="en-US" altLang="zh-CN" sz="2400" b="1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latin typeface="Cambria Math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400" b="1" i="1" dirty="0" smtClean="0">
                            <a:latin typeface="Cambria Math" charset="0"/>
                          </a:rPr>
                          <m:t>𝟎</m:t>
                        </m:r>
                      </m:sub>
                    </m:sSub>
                    <m:sSup>
                      <m:sSupPr>
                        <m:ctrlPr>
                          <a:rPr lang="en-US" altLang="zh-CN" sz="2400" b="1" i="1" dirty="0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latin typeface="Cambria Math" charset="0"/>
                          </a:rPr>
                          <m:t>𝑩</m:t>
                        </m:r>
                      </m:e>
                      <m:sup>
                        <m:r>
                          <a:rPr lang="en-US" altLang="zh-CN" sz="2400" b="1" i="1" dirty="0" smtClean="0">
                            <a:latin typeface="Cambria Math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2400" b="1" dirty="0" smtClean="0">
                    <a:latin typeface="Comic Sans MS" panose="030F0702030302020204" pitchFamily="66" charset="0"/>
                  </a:rPr>
                  <a:t> loops;</a:t>
                </a:r>
              </a:p>
              <a:p>
                <a:pPr>
                  <a:spcBef>
                    <a:spcPts val="1200"/>
                  </a:spcBef>
                  <a:defRPr/>
                </a:pPr>
                <a:r>
                  <a:rPr lang="en-US" altLang="zh-CN" sz="2400" b="1" dirty="0" smtClean="0">
                    <a:latin typeface="Comic Sans MS" panose="030F0702030302020204" pitchFamily="66" charset="0"/>
                  </a:rPr>
                  <a:t>     From 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latin typeface="Cambria Math" charset="0"/>
                      </a:rPr>
                      <m:t>𝚼</m:t>
                    </m:r>
                    <m:r>
                      <a:rPr lang="en-US" altLang="zh-CN" sz="2400" b="1" i="0" smtClean="0">
                        <a:latin typeface="Cambria Math" charset="0"/>
                      </a:rPr>
                      <m:t>(</m:t>
                    </m:r>
                    <m:r>
                      <a:rPr lang="en-US" altLang="zh-CN" sz="2400" b="1" i="0" smtClean="0">
                        <a:latin typeface="Cambria Math" charset="0"/>
                      </a:rPr>
                      <m:t>𝟓𝐒</m:t>
                    </m:r>
                    <m:r>
                      <a:rPr lang="en-US" altLang="zh-CN" sz="2400" b="1" i="0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altLang="zh-CN" sz="2400" b="1" dirty="0">
                    <a:latin typeface="Comic Sans MS" panose="030F0702030302020204" pitchFamily="66" charset="0"/>
                  </a:rPr>
                  <a:t>; From </a:t>
                </a:r>
                <a14:m>
                  <m:oMath xmlns:m="http://schemas.openxmlformats.org/officeDocument/2006/math">
                    <m:r>
                      <a:rPr lang="en-US" altLang="zh-CN" sz="2400" b="1">
                        <a:latin typeface="Cambria Math" charset="0"/>
                      </a:rPr>
                      <m:t>𝚼</m:t>
                    </m:r>
                    <m:r>
                      <a:rPr lang="en-US" altLang="zh-CN" sz="2400" b="1">
                        <a:latin typeface="Cambria Math" charset="0"/>
                      </a:rPr>
                      <m:t>(</m:t>
                    </m:r>
                    <m:r>
                      <a:rPr lang="en-US" altLang="zh-CN" sz="2400" b="1" i="0" smtClean="0">
                        <a:latin typeface="Cambria Math" charset="0"/>
                      </a:rPr>
                      <m:t>𝟔</m:t>
                    </m:r>
                    <m:r>
                      <a:rPr lang="en-US" altLang="zh-CN" sz="2400" b="1">
                        <a:latin typeface="Cambria Math" charset="0"/>
                      </a:rPr>
                      <m:t>𝐒</m:t>
                    </m:r>
                    <m:r>
                      <a:rPr lang="en-US" altLang="zh-CN" sz="2400" b="1">
                        <a:latin typeface="Cambria Math" charset="0"/>
                      </a:rPr>
                      <m:t>)</m:t>
                    </m:r>
                  </m:oMath>
                </a14:m>
                <a:endParaRPr lang="en-US" altLang="zh-CN" sz="2400" b="1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16545"/>
                <a:ext cx="9036496" cy="1796710"/>
              </a:xfrm>
              <a:prstGeom prst="rect">
                <a:avLst/>
              </a:prstGeom>
              <a:blipFill rotWithShape="0">
                <a:blip r:embed="rId3"/>
                <a:stretch>
                  <a:fillRect l="-1484" b="-67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/>
          <p:cNvSpPr/>
          <p:nvPr/>
        </p:nvSpPr>
        <p:spPr>
          <a:xfrm>
            <a:off x="39449" y="4572417"/>
            <a:ext cx="91301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zh-CN" sz="32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Need further efforts</a:t>
            </a:r>
            <a:r>
              <a:rPr lang="zh-CN" altLang="en-US" sz="32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32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from theoretical and experimental physicist </a:t>
            </a:r>
            <a:r>
              <a:rPr lang="en-US" altLang="zh-CN" sz="3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together</a:t>
            </a:r>
            <a:r>
              <a:rPr lang="en-US" altLang="zh-CN" sz="32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!</a:t>
            </a:r>
            <a:endParaRPr lang="en-US" altLang="zh-CN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42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99592" y="2492896"/>
            <a:ext cx="74168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Thank </a:t>
            </a:r>
            <a:r>
              <a:rPr lang="en-US" altLang="zh-CN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You for your attention !</a:t>
            </a:r>
            <a:endParaRPr lang="en-US" altLang="zh-CN" sz="60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US" altLang="zh-CN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1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Dian-Yong Chen@SEU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61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2572</TotalTime>
  <Words>887</Words>
  <Application>Microsoft Macintosh PowerPoint</Application>
  <PresentationFormat>全屏显示(4:3)</PresentationFormat>
  <Paragraphs>247</Paragraphs>
  <Slides>30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Calibri</vt:lpstr>
      <vt:lpstr>Cambria Math</vt:lpstr>
      <vt:lpstr>Comic Sans MS</vt:lpstr>
      <vt:lpstr>DengXian</vt:lpstr>
      <vt:lpstr>DengXian Light</vt:lpstr>
      <vt:lpstr>Times New Roman</vt:lpstr>
      <vt:lpstr>Wingdings</vt:lpstr>
      <vt:lpstr>Wingdings 2</vt:lpstr>
      <vt:lpstr>宋体</vt:lpstr>
      <vt:lpstr>Arial</vt:lpstr>
      <vt:lpstr>Office 主题</vt:lpstr>
      <vt:lpstr>PowerPoint 演示文稿</vt:lpstr>
      <vt:lpstr>Outline</vt:lpstr>
      <vt:lpstr>Experiment status of Z_b^((′))： hidden bottom (1) </vt:lpstr>
      <vt:lpstr>Experiment status of Z_b^((′))： hidden bottom (2) </vt:lpstr>
      <vt:lpstr>Experiment status of Z_b^((′))： hidden bottom (3) </vt:lpstr>
      <vt:lpstr>Experiment status Z_b^((′)): open bottom (1)</vt:lpstr>
      <vt:lpstr>Experiment status of Z_b^((′)):open bottom (1)</vt:lpstr>
      <vt:lpstr>Theoretical interpretation I- Exotic states </vt:lpstr>
      <vt:lpstr>Theoretical interpretation I- Exotic states </vt:lpstr>
      <vt:lpstr>Theoretical interpretation II- threshold effects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Summary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Yb to Zb and Zc</dc:title>
  <dc:creator>chendy</dc:creator>
  <cp:lastModifiedBy>Microsoft Office 用户</cp:lastModifiedBy>
  <cp:revision>156</cp:revision>
  <dcterms:modified xsi:type="dcterms:W3CDTF">2018-10-20T07:18:51Z</dcterms:modified>
</cp:coreProperties>
</file>