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407" r:id="rId2"/>
    <p:sldId id="482" r:id="rId3"/>
    <p:sldId id="481" r:id="rId4"/>
    <p:sldId id="484" r:id="rId5"/>
    <p:sldId id="483" r:id="rId6"/>
    <p:sldId id="486" r:id="rId7"/>
    <p:sldId id="485" r:id="rId8"/>
    <p:sldId id="487" r:id="rId9"/>
    <p:sldId id="488" r:id="rId10"/>
    <p:sldId id="480" r:id="rId11"/>
    <p:sldId id="489" r:id="rId12"/>
    <p:sldId id="471" r:id="rId13"/>
  </p:sldIdLst>
  <p:sldSz cx="9144000" cy="6858000" type="screen4x3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0DF1"/>
    <a:srgbClr val="2E1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8"/>
    <p:restoredTop sz="93093"/>
  </p:normalViewPr>
  <p:slideViewPr>
    <p:cSldViewPr>
      <p:cViewPr varScale="1">
        <p:scale>
          <a:sx n="102" d="100"/>
          <a:sy n="102" d="100"/>
        </p:scale>
        <p:origin x="51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989CB-1A8D-FF4B-A61E-5501F189FDD4}" type="datetimeFigureOut">
              <a:rPr kumimoji="1" lang="zh-CN" altLang="en-US" smtClean="0"/>
              <a:t>2018/5/9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C3DDD-F2A8-C142-AADB-548E4C65D28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467618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E6508-2458-4940-A066-53EAA9172520}" type="datetimeFigureOut">
              <a:rPr lang="zh-CN" altLang="en-US" smtClean="0"/>
              <a:pPr/>
              <a:t>2018/5/9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78A85-7224-425D-981A-C06FE5B7B5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28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8A85-7224-425D-981A-C06FE5B7B59F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2443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8A85-7224-425D-981A-C06FE5B7B59F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119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measurement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78A85-7224-425D-981A-C06FE5B7B59F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3226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1D00D5-E1FF-C94D-8776-951D9C63B8E1}" type="datetime1">
              <a:rPr lang="en-US" altLang="zh-CN" smtClean="0">
                <a:solidFill>
                  <a:srgbClr val="000000"/>
                </a:solidFill>
              </a:rPr>
              <a:t>5/9/18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918D8-AB4A-6943-BDAE-7764C99701A5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93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B4E197-989D-CA42-9D0F-7DD81C2FEE6E}" type="datetime1">
              <a:rPr lang="en-US" altLang="zh-CN" smtClean="0">
                <a:solidFill>
                  <a:srgbClr val="000000"/>
                </a:solidFill>
              </a:rPr>
              <a:t>5/9/18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0F2886-CE03-8B46-B385-A6EB44A18EE4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99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927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927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1A6706-AC8A-704C-A29B-ED2C7E1F15E7}" type="datetime1">
              <a:rPr lang="en-US" altLang="zh-CN" smtClean="0">
                <a:solidFill>
                  <a:srgbClr val="000000"/>
                </a:solidFill>
              </a:rPr>
              <a:t>5/9/18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A23335-D25C-C84A-8D00-C9E39681D47E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43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B56140-B028-BA4E-B944-AF6D351FF56C}" type="datetime1">
              <a:rPr lang="en-US" altLang="zh-CN" smtClean="0">
                <a:solidFill>
                  <a:srgbClr val="000000"/>
                </a:solidFill>
              </a:rPr>
              <a:t>5/9/18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61E19-A0A3-2B41-B7C8-C15FB20DBD7C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11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D88FF4-D9A4-FC49-879B-56B593FEE17A}" type="datetime1">
              <a:rPr lang="en-US" altLang="zh-CN" smtClean="0">
                <a:solidFill>
                  <a:srgbClr val="000000"/>
                </a:solidFill>
              </a:rPr>
              <a:t>5/9/18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CE1D8-1560-7C48-AE5B-C885CC9DCABF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05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9E327-0FAE-7C4D-8C6D-1BF85CAC4CB8}" type="datetime1">
              <a:rPr lang="en-US" altLang="zh-CN" smtClean="0">
                <a:solidFill>
                  <a:srgbClr val="000000"/>
                </a:solidFill>
              </a:rPr>
              <a:t>5/9/18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BF6380-C30C-5548-A782-2453EE50F101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39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83682F-E8AA-9648-A120-D1A6826EAFD4}" type="datetime1">
              <a:rPr lang="en-US" altLang="zh-CN" smtClean="0">
                <a:solidFill>
                  <a:srgbClr val="000000"/>
                </a:solidFill>
              </a:rPr>
              <a:t>5/9/18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501C01-4DD1-3446-B924-9DFBD4A8E08D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495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ABD414-0730-4E4F-B8CC-C6F52FA1C002}" type="datetime1">
              <a:rPr lang="en-US" altLang="zh-CN" smtClean="0">
                <a:solidFill>
                  <a:srgbClr val="000000"/>
                </a:solidFill>
              </a:rPr>
              <a:t>5/9/18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67571-1D3A-1A40-9CCA-F2B18EC18667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36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552E8B-8E08-514B-B449-515ABEF623F6}" type="datetime1">
              <a:rPr lang="en-US" altLang="zh-CN" smtClean="0">
                <a:solidFill>
                  <a:srgbClr val="000000"/>
                </a:solidFill>
              </a:rPr>
              <a:t>5/9/18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BDEEA-6CD3-8F4C-AF18-70ADDC6CC4CC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5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E74650-5BA7-AA4D-A11D-559D5D1CA1CD}" type="datetime1">
              <a:rPr lang="en-US" altLang="zh-CN" smtClean="0">
                <a:solidFill>
                  <a:srgbClr val="000000"/>
                </a:solidFill>
              </a:rPr>
              <a:t>5/9/18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8C661-00E1-6C4B-96FB-8901F09D6D1B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34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将图片拖动到占位符，或单击添加图标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8C4A6-A98F-D746-A4EB-2FD8525BEA45}" type="datetime1">
              <a:rPr lang="en-US" altLang="zh-CN" smtClean="0">
                <a:solidFill>
                  <a:srgbClr val="000000"/>
                </a:solidFill>
              </a:rPr>
              <a:t>5/9/18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363411-5073-FA42-93D8-55141F3655B4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54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755650" y="5876925"/>
            <a:ext cx="7704138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  <a:cs typeface="宋体" charset="0"/>
            </a:endParaRPr>
          </a:p>
        </p:txBody>
      </p:sp>
      <p:pic>
        <p:nvPicPr>
          <p:cNvPr id="7171" name="Picture 10" descr="symbol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994400"/>
            <a:ext cx="24415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7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809625"/>
            <a:ext cx="1008063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charset="0"/>
                <a:ea typeface="仿宋_GB2312" charset="0"/>
                <a:cs typeface="仿宋_GB2312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2ED1B3-F6EA-CF4E-B76E-3AE3C3ECEC30}" type="datetime1">
              <a:rPr lang="en-US" altLang="zh-CN" smtClean="0">
                <a:solidFill>
                  <a:srgbClr val="000000"/>
                </a:solidFill>
              </a:rPr>
              <a:t>5/9/18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charset="0"/>
                <a:ea typeface="仿宋_GB2312" charset="0"/>
                <a:cs typeface="仿宋_GB2312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1622E53-BCDD-8544-B567-C7CEEE17C6AC}" type="slidenum">
              <a:rPr lang="zh-CN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7238" y="1196975"/>
            <a:ext cx="7127875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solidFill>
                <a:srgbClr val="000000"/>
              </a:solidFill>
              <a:latin typeface="Calibri"/>
              <a:ea typeface="仿宋_GB2312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68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+mj-lt"/>
          <a:ea typeface="+mj-ea"/>
          <a:cs typeface="楷体_GB2312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  <a:cs typeface="楷体_GB231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Comic Sans MS" pitchFamily="66" charset="0"/>
          <a:ea typeface="楷体_GB2312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b="1">
          <a:solidFill>
            <a:srgbClr val="3333CC"/>
          </a:solidFill>
          <a:latin typeface="+mn-lt"/>
          <a:ea typeface="+mn-ea"/>
          <a:cs typeface="仿宋_GB2312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rgbClr val="660033"/>
          </a:solidFill>
          <a:latin typeface="+mn-lt"/>
          <a:ea typeface="宋体" pitchFamily="2" charset="-122"/>
          <a:cs typeface="宋体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rgbClr val="000066"/>
          </a:solidFill>
          <a:latin typeface="+mn-lt"/>
          <a:ea typeface="宋体" pitchFamily="2" charset="-122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006600"/>
          </a:solidFill>
          <a:latin typeface="+mn-lt"/>
          <a:ea typeface="宋体" pitchFamily="2" charset="-122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285288" cy="1927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W/Z physics in CDR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smtClean="0"/>
              <a:t>Zhijun Liang</a:t>
            </a:r>
            <a:endParaRPr lang="en-US" dirty="0" smtClean="0"/>
          </a:p>
          <a:p>
            <a:pPr eaLnBrk="1" hangingPunct="1">
              <a:defRPr/>
            </a:pPr>
            <a:endParaRPr lang="en-US" u="sng" dirty="0"/>
          </a:p>
          <a:p>
            <a:pPr lvl="0">
              <a:defRPr/>
            </a:pPr>
            <a:r>
              <a:rPr lang="en-US" altLang="zh-CN" kern="1200" dirty="0" smtClean="0">
                <a:solidFill>
                  <a:prstClr val="black"/>
                </a:solidFill>
                <a:ea typeface="宋体"/>
              </a:rPr>
              <a:t>IHEP,CAS </a:t>
            </a:r>
            <a:endParaRPr lang="en-US" altLang="zh-CN" kern="1200" dirty="0">
              <a:solidFill>
                <a:prstClr val="black"/>
              </a:solidFill>
              <a:ea typeface="宋体"/>
            </a:endParaRPr>
          </a:p>
          <a:p>
            <a:pPr eaLnBrk="1" hangingPunct="1">
              <a:defRPr/>
            </a:pPr>
            <a:endParaRPr lang="en-US" u="sng" dirty="0"/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6D7041-1717-2C46-870E-95A69A64408E}" type="slidenum">
              <a:rPr lang="en-US" altLang="x-none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x-none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464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MC</a:t>
            </a:r>
            <a:r>
              <a:rPr lang="zh-CN" altLang="en-US" dirty="0" smtClean="0"/>
              <a:t> </a:t>
            </a:r>
            <a:r>
              <a:rPr lang="en-US" altLang="zh-CN" dirty="0" smtClean="0"/>
              <a:t>requests with CEPC v4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</a:t>
            </a:r>
            <a:r>
              <a:rPr lang="zh-CN" altLang="en-US" dirty="0" smtClean="0"/>
              <a:t> </a:t>
            </a:r>
            <a:r>
              <a:rPr lang="en-US" altLang="zh-CN" dirty="0" smtClean="0"/>
              <a:t>mass</a:t>
            </a:r>
            <a:r>
              <a:rPr lang="zh-CN" altLang="en-US" dirty="0" smtClean="0"/>
              <a:t> </a:t>
            </a:r>
            <a:r>
              <a:rPr lang="en-US" altLang="zh-CN" dirty="0" smtClean="0"/>
              <a:t>direct</a:t>
            </a:r>
            <a:r>
              <a:rPr lang="zh-CN" altLang="en-US" dirty="0" smtClean="0"/>
              <a:t> </a:t>
            </a:r>
            <a:r>
              <a:rPr lang="en-US" altLang="zh-CN" dirty="0" smtClean="0"/>
              <a:t>measurement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240GeV</a:t>
            </a:r>
            <a:r>
              <a:rPr lang="zh-CN" altLang="en-US" dirty="0" smtClean="0"/>
              <a:t> 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WW-&gt;</a:t>
            </a:r>
            <a:r>
              <a:rPr lang="en-US" altLang="zh-CN" dirty="0" err="1" smtClean="0"/>
              <a:t>lvjj</a:t>
            </a:r>
            <a:r>
              <a:rPr lang="en-US" altLang="zh-CN" dirty="0" smtClean="0"/>
              <a:t>,</a:t>
            </a:r>
            <a:r>
              <a:rPr lang="zh-CN" altLang="en-US" dirty="0" smtClean="0"/>
              <a:t>    </a:t>
            </a:r>
            <a:r>
              <a:rPr lang="en-US" altLang="zh-CN" dirty="0"/>
              <a:t>5</a:t>
            </a:r>
            <a:r>
              <a:rPr lang="en-US" altLang="zh-CN" dirty="0" smtClean="0"/>
              <a:t>M</a:t>
            </a:r>
            <a:r>
              <a:rPr lang="zh-CN" altLang="en-US" dirty="0" smtClean="0"/>
              <a:t> </a:t>
            </a:r>
            <a:r>
              <a:rPr lang="en-US" altLang="zh-CN" dirty="0" smtClean="0"/>
              <a:t>full</a:t>
            </a:r>
            <a:r>
              <a:rPr lang="zh-CN" altLang="en-US" dirty="0" smtClean="0"/>
              <a:t> </a:t>
            </a:r>
            <a:r>
              <a:rPr lang="en-US" altLang="zh-CN" dirty="0" smtClean="0"/>
              <a:t>simulation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pPr lvl="1"/>
            <a:r>
              <a:rPr lang="en-US" altLang="zh-CN" dirty="0"/>
              <a:t>240GeV</a:t>
            </a:r>
            <a:r>
              <a:rPr lang="zh-CN" altLang="en-US" dirty="0"/>
              <a:t> 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 smtClean="0"/>
              <a:t>ZZ-&gt;</a:t>
            </a:r>
            <a:r>
              <a:rPr lang="en-US" altLang="zh-CN" dirty="0" err="1" smtClean="0"/>
              <a:t>vvjj</a:t>
            </a:r>
            <a:r>
              <a:rPr lang="en-US" altLang="zh-CN" dirty="0"/>
              <a:t>,</a:t>
            </a:r>
            <a:r>
              <a:rPr lang="zh-CN" altLang="en-US" dirty="0"/>
              <a:t>    </a:t>
            </a:r>
            <a:r>
              <a:rPr lang="en-US" altLang="zh-CN" dirty="0"/>
              <a:t>1</a:t>
            </a:r>
            <a:r>
              <a:rPr lang="en-US" altLang="zh-CN" dirty="0" smtClean="0"/>
              <a:t>M</a:t>
            </a:r>
            <a:r>
              <a:rPr lang="zh-CN" altLang="en-US" dirty="0" smtClean="0"/>
              <a:t> </a:t>
            </a:r>
            <a:r>
              <a:rPr lang="en-US" altLang="zh-CN" dirty="0"/>
              <a:t>full</a:t>
            </a:r>
            <a:r>
              <a:rPr lang="zh-CN" altLang="en-US" dirty="0"/>
              <a:t> </a:t>
            </a:r>
            <a:r>
              <a:rPr lang="en-US" altLang="zh-CN" dirty="0"/>
              <a:t>simulation</a:t>
            </a:r>
            <a:r>
              <a:rPr lang="zh-CN" altLang="en-US" dirty="0"/>
              <a:t> </a:t>
            </a:r>
            <a:endParaRPr lang="en-US" altLang="zh-CN" dirty="0" smtClean="0"/>
          </a:p>
          <a:p>
            <a:r>
              <a:rPr lang="en-US" altLang="zh-CN" dirty="0" err="1" smtClean="0"/>
              <a:t>R_b</a:t>
            </a:r>
            <a:r>
              <a:rPr lang="zh-CN" altLang="en-US" dirty="0" smtClean="0"/>
              <a:t> </a:t>
            </a:r>
            <a:r>
              <a:rPr lang="en-US" altLang="zh-CN" dirty="0" smtClean="0"/>
              <a:t>measurement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91.2GeV,</a:t>
            </a:r>
            <a:r>
              <a:rPr lang="zh-CN" altLang="en-US" dirty="0" smtClean="0"/>
              <a:t> </a:t>
            </a:r>
            <a:r>
              <a:rPr lang="en-US" altLang="zh-CN" dirty="0" smtClean="0"/>
              <a:t>Z-&gt;bb</a:t>
            </a:r>
            <a:r>
              <a:rPr lang="zh-CN" altLang="en-US" dirty="0" smtClean="0"/>
              <a:t> 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Z-&gt;cc,</a:t>
            </a:r>
            <a:r>
              <a:rPr lang="zh-CN" altLang="en-US" dirty="0" smtClean="0"/>
              <a:t> </a:t>
            </a:r>
            <a:r>
              <a:rPr lang="en-US" altLang="zh-CN" dirty="0" smtClean="0"/>
              <a:t>Z-&gt;light</a:t>
            </a:r>
            <a:r>
              <a:rPr lang="zh-CN" altLang="en-US" dirty="0" smtClean="0"/>
              <a:t> </a:t>
            </a:r>
            <a:r>
              <a:rPr lang="en-US" altLang="zh-CN" dirty="0" smtClean="0"/>
              <a:t>jets,</a:t>
            </a:r>
            <a:r>
              <a:rPr lang="zh-CN" altLang="en-US" dirty="0" smtClean="0"/>
              <a:t> </a:t>
            </a:r>
            <a:r>
              <a:rPr lang="en-US" altLang="zh-CN" dirty="0"/>
              <a:t>3</a:t>
            </a:r>
            <a:r>
              <a:rPr lang="en-US" altLang="zh-CN" dirty="0" smtClean="0"/>
              <a:t>M</a:t>
            </a:r>
            <a:r>
              <a:rPr lang="zh-CN" altLang="en-US" dirty="0" smtClean="0"/>
              <a:t> </a:t>
            </a:r>
            <a:r>
              <a:rPr lang="en-US" altLang="zh-CN" dirty="0" smtClean="0"/>
              <a:t>full</a:t>
            </a:r>
            <a:r>
              <a:rPr lang="zh-CN" altLang="en-US" dirty="0" smtClean="0"/>
              <a:t> </a:t>
            </a:r>
            <a:r>
              <a:rPr lang="en-US" altLang="zh-CN" dirty="0" smtClean="0"/>
              <a:t>simulation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10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072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579296" cy="4525962"/>
          </a:xfrm>
        </p:spPr>
        <p:txBody>
          <a:bodyPr/>
          <a:lstStyle/>
          <a:p>
            <a:r>
              <a:rPr lang="en-US" sz="2000" dirty="0" smtClean="0"/>
              <a:t>Plan to converge on W mass study by the end of May. </a:t>
            </a:r>
          </a:p>
          <a:p>
            <a:r>
              <a:rPr lang="en-US" sz="2000" dirty="0" smtClean="0"/>
              <a:t>Analysis which don’t need full simulation </a:t>
            </a:r>
          </a:p>
          <a:p>
            <a:pPr lvl="1"/>
            <a:r>
              <a:rPr lang="en-US" sz="2000" dirty="0" smtClean="0"/>
              <a:t>WW Threshold scan is in good shape </a:t>
            </a:r>
          </a:p>
          <a:p>
            <a:r>
              <a:rPr lang="en-US" sz="2000" dirty="0" smtClean="0"/>
              <a:t>Analysis need new MC: </a:t>
            </a:r>
          </a:p>
          <a:p>
            <a:pPr lvl="1"/>
            <a:r>
              <a:rPr lang="en-US" sz="2000" dirty="0" smtClean="0"/>
              <a:t>W mass (direct measurement) </a:t>
            </a:r>
          </a:p>
          <a:p>
            <a:pPr lvl="2"/>
            <a:r>
              <a:rPr lang="en-US" dirty="0"/>
              <a:t>First round with CEPC v1 </a:t>
            </a:r>
            <a:r>
              <a:rPr lang="en-US" dirty="0" smtClean="0"/>
              <a:t>simulation</a:t>
            </a:r>
          </a:p>
          <a:p>
            <a:pPr lvl="2"/>
            <a:r>
              <a:rPr lang="en-US" dirty="0" smtClean="0"/>
              <a:t>needs two more weeks after new </a:t>
            </a:r>
            <a:r>
              <a:rPr lang="en-US" dirty="0" err="1" smtClean="0"/>
              <a:t>fullsim</a:t>
            </a:r>
            <a:r>
              <a:rPr lang="en-US" dirty="0" smtClean="0"/>
              <a:t> sample ready. </a:t>
            </a:r>
          </a:p>
          <a:p>
            <a:pPr lvl="1"/>
            <a:r>
              <a:rPr lang="en-US" sz="2000" dirty="0" err="1" smtClean="0"/>
              <a:t>R_b</a:t>
            </a:r>
            <a:r>
              <a:rPr lang="en-US" sz="2000" dirty="0" smtClean="0"/>
              <a:t> (Z-&gt;bb) measurements </a:t>
            </a:r>
          </a:p>
          <a:p>
            <a:pPr lvl="2"/>
            <a:r>
              <a:rPr lang="en-US" dirty="0"/>
              <a:t>needs 2~3 weeks to update after full simulation samples ready. </a:t>
            </a:r>
            <a:endParaRPr lang="en-US" sz="2000" dirty="0" smtClean="0"/>
          </a:p>
          <a:p>
            <a:pPr lvl="1"/>
            <a:r>
              <a:rPr lang="en-US" sz="2000" dirty="0" smtClean="0"/>
              <a:t>Z-&gt;</a:t>
            </a:r>
            <a:r>
              <a:rPr lang="en-US" sz="2000" dirty="0" err="1" smtClean="0"/>
              <a:t>mumu</a:t>
            </a:r>
            <a:r>
              <a:rPr lang="en-US" sz="2000" dirty="0" smtClean="0"/>
              <a:t> </a:t>
            </a:r>
          </a:p>
          <a:p>
            <a:pPr lvl="2"/>
            <a:r>
              <a:rPr lang="en-US" dirty="0" err="1" smtClean="0"/>
              <a:t>Fullsim</a:t>
            </a:r>
            <a:r>
              <a:rPr lang="en-US" dirty="0" smtClean="0"/>
              <a:t> sample ready, next 2~3weeks to go through 1</a:t>
            </a:r>
            <a:r>
              <a:rPr lang="en-US" baseline="30000" dirty="0" smtClean="0"/>
              <a:t>st</a:t>
            </a:r>
            <a:r>
              <a:rPr lang="en-US" dirty="0" smtClean="0"/>
              <a:t> round. 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11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865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Performance</a:t>
            </a:r>
            <a:r>
              <a:rPr lang="zh-CN" altLang="en-US" dirty="0" smtClean="0"/>
              <a:t> </a:t>
            </a:r>
            <a:r>
              <a:rPr lang="en-US" altLang="zh-CN" dirty="0" smtClean="0"/>
              <a:t>input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Identify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some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performance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input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needed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to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support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the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W/Z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physics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prospect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study</a:t>
            </a:r>
            <a:r>
              <a:rPr lang="zh-CN" altLang="en-US" sz="1800" dirty="0" smtClean="0"/>
              <a:t> 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May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need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to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repeat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some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study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with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3T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magnetic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field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and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new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detector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geometry</a:t>
            </a:r>
            <a:r>
              <a:rPr lang="zh-CN" altLang="en-US" sz="1800" dirty="0" smtClean="0"/>
              <a:t> </a:t>
            </a:r>
            <a:endParaRPr lang="en-US" altLang="zh-CN" sz="1800" dirty="0" smtClean="0"/>
          </a:p>
          <a:p>
            <a:r>
              <a:rPr lang="en-US" altLang="zh-CN" sz="1800" dirty="0" err="1" smtClean="0"/>
              <a:t>Afb</a:t>
            </a:r>
            <a:r>
              <a:rPr lang="en-US" altLang="zh-CN" sz="1800" dirty="0" smtClean="0"/>
              <a:t>(l):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lepton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angular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resolution</a:t>
            </a:r>
          </a:p>
          <a:p>
            <a:r>
              <a:rPr lang="en-US" altLang="zh-CN" sz="1800" dirty="0" err="1" smtClean="0"/>
              <a:t>R_b</a:t>
            </a:r>
            <a:r>
              <a:rPr lang="en-US" altLang="zh-CN" sz="1800" dirty="0" smtClean="0"/>
              <a:t>:</a:t>
            </a:r>
            <a:r>
              <a:rPr lang="zh-CN" altLang="en-US" sz="1800" dirty="0"/>
              <a:t> </a:t>
            </a:r>
            <a:r>
              <a:rPr lang="en-US" altLang="zh-CN" sz="1800" dirty="0" smtClean="0"/>
              <a:t>“B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jet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efficiency”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vs</a:t>
            </a:r>
            <a:r>
              <a:rPr lang="zh-CN" altLang="en-US" sz="1800" dirty="0" smtClean="0"/>
              <a:t>  </a:t>
            </a:r>
            <a:r>
              <a:rPr lang="en-US" altLang="zh-CN" sz="1800" dirty="0" smtClean="0"/>
              <a:t>“</a:t>
            </a:r>
            <a:r>
              <a:rPr lang="en-US" altLang="zh-CN" sz="1800" dirty="0" err="1" smtClean="0"/>
              <a:t>cjet</a:t>
            </a:r>
            <a:r>
              <a:rPr lang="en-US" altLang="zh-CN" sz="1800" dirty="0" smtClean="0"/>
              <a:t>/light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rejection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“</a:t>
            </a:r>
          </a:p>
          <a:p>
            <a:r>
              <a:rPr lang="en-US" altLang="zh-CN" sz="1800" dirty="0" smtClean="0"/>
              <a:t>W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mass</a:t>
            </a:r>
            <a:r>
              <a:rPr lang="zh-CN" altLang="en-US" sz="1800" dirty="0"/>
              <a:t> </a:t>
            </a:r>
            <a:r>
              <a:rPr lang="en-US" altLang="zh-CN" sz="1800" dirty="0" smtClean="0"/>
              <a:t>(direct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approach</a:t>
            </a:r>
            <a:r>
              <a:rPr lang="en-US" altLang="zh-CN" sz="1800" dirty="0"/>
              <a:t>)</a:t>
            </a:r>
            <a:r>
              <a:rPr lang="zh-CN" altLang="en-US" sz="1800" dirty="0" smtClean="0"/>
              <a:t>： </a:t>
            </a:r>
            <a:r>
              <a:rPr lang="en-US" altLang="zh-CN" sz="1800" dirty="0" smtClean="0"/>
              <a:t>jet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energy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resolution</a:t>
            </a:r>
            <a:r>
              <a:rPr lang="zh-CN" altLang="en-US" sz="1800" dirty="0" smtClean="0"/>
              <a:t> </a:t>
            </a:r>
            <a:endParaRPr lang="en-US" altLang="zh-CN" sz="1800" dirty="0" smtClean="0"/>
          </a:p>
          <a:p>
            <a:r>
              <a:rPr lang="en-US" altLang="zh-CN" sz="1800" dirty="0" smtClean="0"/>
              <a:t>W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mass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(threshold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scan):</a:t>
            </a:r>
            <a:r>
              <a:rPr lang="zh-CN" altLang="en-US" sz="1800" dirty="0" smtClean="0"/>
              <a:t>  </a:t>
            </a:r>
            <a:r>
              <a:rPr lang="en-US" altLang="zh-CN" sz="1800" dirty="0" smtClean="0"/>
              <a:t>?</a:t>
            </a:r>
          </a:p>
          <a:p>
            <a:r>
              <a:rPr lang="en-US" altLang="zh-CN" sz="1800" dirty="0" err="1" smtClean="0"/>
              <a:t>N_v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: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photon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energy</a:t>
            </a:r>
            <a:r>
              <a:rPr lang="zh-CN" altLang="en-US" sz="1800" dirty="0" smtClean="0"/>
              <a:t> </a:t>
            </a:r>
            <a:r>
              <a:rPr lang="en-US" altLang="zh-CN" sz="1800" dirty="0" smtClean="0"/>
              <a:t>resolution</a:t>
            </a:r>
          </a:p>
          <a:p>
            <a:endParaRPr lang="en-US" altLang="zh-CN" sz="1800" dirty="0" smtClean="0"/>
          </a:p>
          <a:p>
            <a:endParaRPr lang="en-US" altLang="zh-C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12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1126" y="2852936"/>
            <a:ext cx="314325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773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Reminder of CEPC W/Z runs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discussion about CEPC Z pole running . 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indico.ihep.ac.cn</a:t>
            </a:r>
            <a:r>
              <a:rPr lang="en-US" dirty="0"/>
              <a:t>/event/7709/</a:t>
            </a:r>
            <a:endParaRPr lang="en-US" dirty="0" smtClean="0"/>
          </a:p>
          <a:p>
            <a:pPr lvl="2"/>
            <a:r>
              <a:rPr lang="en-US" altLang="zh-CN" dirty="0" smtClean="0"/>
              <a:t>E=91.2GeV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dirty="0" smtClean="0"/>
              <a:t>L=1.6 X 10</a:t>
            </a:r>
            <a:r>
              <a:rPr lang="en-US" baseline="30000" dirty="0" smtClean="0"/>
              <a:t>35</a:t>
            </a:r>
            <a:r>
              <a:rPr lang="en-US" dirty="0" smtClean="0"/>
              <a:t> </a:t>
            </a:r>
            <a:r>
              <a:rPr lang="en-US" dirty="0"/>
              <a:t>cm</a:t>
            </a:r>
            <a:r>
              <a:rPr lang="en-US" baseline="30000" dirty="0"/>
              <a:t>-2</a:t>
            </a:r>
            <a:r>
              <a:rPr lang="en-US" dirty="0"/>
              <a:t>s</a:t>
            </a:r>
            <a:r>
              <a:rPr lang="en-US" baseline="30000" dirty="0"/>
              <a:t>-1</a:t>
            </a:r>
            <a:r>
              <a:rPr lang="en-US" dirty="0"/>
              <a:t>, </a:t>
            </a:r>
            <a:r>
              <a:rPr lang="en-US" altLang="zh-CN" dirty="0"/>
              <a:t>solenoid field = 3T </a:t>
            </a:r>
            <a:r>
              <a:rPr lang="en-US" altLang="zh-CN" dirty="0" smtClean="0"/>
              <a:t>( new default )</a:t>
            </a:r>
            <a:endParaRPr lang="en-US" altLang="zh-CN" dirty="0"/>
          </a:p>
          <a:p>
            <a:pPr lvl="2"/>
            <a:r>
              <a:rPr lang="en-US" dirty="0" smtClean="0"/>
              <a:t>Two year running proposed by accelerator team</a:t>
            </a:r>
          </a:p>
          <a:p>
            <a:r>
              <a:rPr lang="en-US" dirty="0" smtClean="0"/>
              <a:t>WW threshold scan </a:t>
            </a:r>
          </a:p>
          <a:p>
            <a:pPr lvl="1"/>
            <a:r>
              <a:rPr lang="en-US" dirty="0" smtClean="0"/>
              <a:t>Proposal from </a:t>
            </a:r>
            <a:r>
              <a:rPr lang="en-US" dirty="0"/>
              <a:t>accelerator team</a:t>
            </a:r>
          </a:p>
          <a:p>
            <a:pPr lvl="1"/>
            <a:r>
              <a:rPr lang="en-US" dirty="0" smtClean="0"/>
              <a:t>One year running</a:t>
            </a:r>
            <a:r>
              <a:rPr lang="zh-CN" altLang="en-US" dirty="0"/>
              <a:t> </a:t>
            </a:r>
            <a:r>
              <a:rPr lang="en-US" altLang="zh-CN" dirty="0" smtClean="0"/>
              <a:t>about</a:t>
            </a:r>
            <a:r>
              <a:rPr lang="zh-CN" altLang="en-US" dirty="0" smtClean="0"/>
              <a:t> </a:t>
            </a:r>
            <a:r>
              <a:rPr lang="en-US" altLang="zh-CN" dirty="0" smtClean="0"/>
              <a:t>160GeV</a:t>
            </a:r>
            <a:r>
              <a:rPr lang="zh-CN" altLang="en-US" dirty="0" smtClean="0"/>
              <a:t> </a:t>
            </a:r>
            <a:endParaRPr lang="en-US" altLang="zh-CN" dirty="0"/>
          </a:p>
          <a:p>
            <a:pPr lvl="1"/>
            <a:r>
              <a:rPr lang="en-US" dirty="0" smtClean="0"/>
              <a:t>Total luminosity 3.2 ab</a:t>
            </a:r>
            <a:r>
              <a:rPr lang="en-US" baseline="30000" dirty="0" smtClean="0"/>
              <a:t>-1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2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19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CEPC</a:t>
            </a:r>
            <a:r>
              <a:rPr lang="zh-CN" altLang="en-US" dirty="0" smtClean="0"/>
              <a:t> </a:t>
            </a:r>
            <a:r>
              <a:rPr lang="en-US" dirty="0" smtClean="0"/>
              <a:t>W/Z physics Plan for CDR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to cover the prospects of 6-7 key parameters.</a:t>
            </a:r>
          </a:p>
          <a:p>
            <a:r>
              <a:rPr lang="en-US" dirty="0" smtClean="0"/>
              <a:t>Plan to have First draft of CDR about W/Z physics ready by end of May.  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http://</a:t>
            </a:r>
            <a:r>
              <a:rPr lang="en-US" altLang="zh-CN" dirty="0" err="1" smtClean="0"/>
              <a:t>cepcgit.ihep.ac.cn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cepcdoc</a:t>
            </a:r>
            <a:r>
              <a:rPr lang="en-US" altLang="zh-CN" dirty="0" smtClean="0"/>
              <a:t>/CDR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3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56" y="3417203"/>
            <a:ext cx="9144000" cy="247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365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R_b</a:t>
            </a:r>
            <a:r>
              <a:rPr lang="zh-CN" altLang="en-US" dirty="0"/>
              <a:t> </a:t>
            </a:r>
            <a:r>
              <a:rPr lang="en-US" altLang="zh-CN" dirty="0"/>
              <a:t>measurement</a:t>
            </a:r>
            <a:r>
              <a:rPr lang="zh-CN" alt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Sensitive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b/c</a:t>
            </a:r>
            <a:r>
              <a:rPr lang="zh-CN" altLang="en-US" dirty="0" smtClean="0"/>
              <a:t> </a:t>
            </a:r>
            <a:r>
              <a:rPr lang="en-US" altLang="zh-CN" dirty="0" smtClean="0"/>
              <a:t>tagging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performance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en-US" altLang="zh-CN" dirty="0" smtClean="0"/>
              <a:t>Study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/>
              <a:t>m</a:t>
            </a:r>
            <a:r>
              <a:rPr lang="en-US" altLang="zh-CN" dirty="0" smtClean="0"/>
              <a:t>ajor</a:t>
            </a:r>
            <a:r>
              <a:rPr lang="zh-CN" altLang="en-US" dirty="0" smtClean="0"/>
              <a:t> </a:t>
            </a:r>
            <a:r>
              <a:rPr lang="en-US" altLang="zh-CN" dirty="0" smtClean="0"/>
              <a:t>systematics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Hemisphere</a:t>
            </a:r>
            <a:r>
              <a:rPr lang="zh-CN" altLang="en-US" dirty="0" smtClean="0"/>
              <a:t> </a:t>
            </a:r>
            <a:r>
              <a:rPr lang="en-US" altLang="zh-CN" dirty="0" smtClean="0"/>
              <a:t>correlations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4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9144000" cy="215271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770555" y="1733065"/>
            <a:ext cx="2369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Bo</a:t>
            </a:r>
            <a:r>
              <a:rPr lang="zh-CN" altLang="en-US" dirty="0" smtClean="0"/>
              <a:t> </a:t>
            </a:r>
            <a:r>
              <a:rPr lang="en-US" altLang="zh-CN" dirty="0" smtClean="0"/>
              <a:t>Li</a:t>
            </a:r>
            <a:r>
              <a:rPr lang="zh-CN" altLang="en-US" dirty="0" smtClean="0"/>
              <a:t> </a:t>
            </a:r>
            <a:r>
              <a:rPr lang="en-US" altLang="zh-CN" dirty="0" smtClean="0"/>
              <a:t>(Yantai</a:t>
            </a:r>
            <a:r>
              <a:rPr lang="zh-CN" altLang="en-US" dirty="0" smtClean="0"/>
              <a:t> </a:t>
            </a:r>
            <a:r>
              <a:rPr lang="en-US" altLang="zh-CN" dirty="0" smtClean="0"/>
              <a:t>University</a:t>
            </a:r>
            <a:r>
              <a:rPr lang="en-US" altLang="zh-CN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565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R_b</a:t>
            </a:r>
            <a:r>
              <a:rPr lang="zh-CN" altLang="en-US" dirty="0" smtClean="0"/>
              <a:t> </a:t>
            </a:r>
            <a:r>
              <a:rPr lang="en-US" altLang="zh-CN" dirty="0" smtClean="0"/>
              <a:t>measurement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(2)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2"/>
          </a:xfrm>
        </p:spPr>
        <p:txBody>
          <a:bodyPr/>
          <a:lstStyle/>
          <a:p>
            <a:pPr lvl="1"/>
            <a:r>
              <a:rPr lang="en-US" altLang="zh-CN" dirty="0"/>
              <a:t>Hemisphere</a:t>
            </a:r>
            <a:r>
              <a:rPr lang="zh-CN" altLang="en-US" dirty="0"/>
              <a:t> </a:t>
            </a:r>
            <a:r>
              <a:rPr lang="en-US" altLang="zh-CN" dirty="0" smtClean="0"/>
              <a:t>tagging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correlations</a:t>
            </a:r>
            <a:r>
              <a:rPr lang="zh-CN" altLang="en-US" dirty="0" smtClean="0"/>
              <a:t> </a:t>
            </a:r>
            <a:r>
              <a:rPr lang="en-US" altLang="zh-CN" dirty="0" smtClean="0"/>
              <a:t>study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MC</a:t>
            </a:r>
            <a:r>
              <a:rPr lang="zh-CN" altLang="en-US" dirty="0" smtClean="0"/>
              <a:t> </a:t>
            </a:r>
            <a:r>
              <a:rPr lang="en-US" altLang="zh-CN" dirty="0" smtClean="0"/>
              <a:t>samples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5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097" y="1628800"/>
            <a:ext cx="6271215" cy="425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476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R_b</a:t>
            </a:r>
            <a:r>
              <a:rPr lang="zh-CN" altLang="en-US" dirty="0"/>
              <a:t> </a:t>
            </a:r>
            <a:r>
              <a:rPr lang="en-US" altLang="zh-CN" dirty="0"/>
              <a:t>measurement</a:t>
            </a:r>
            <a:r>
              <a:rPr lang="zh-CN" altLang="en-US" dirty="0"/>
              <a:t> </a:t>
            </a:r>
            <a:r>
              <a:rPr lang="en-US" altLang="zh-CN" dirty="0" smtClean="0"/>
              <a:t>(3)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6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176718"/>
            <a:ext cx="6841154" cy="542063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851920" y="3702369"/>
            <a:ext cx="5160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altLang="zh-CN" dirty="0" smtClean="0">
                <a:solidFill>
                  <a:srgbClr val="FF0000"/>
                </a:solidFill>
              </a:rPr>
              <a:t>Adding this cut reduces the </a:t>
            </a:r>
            <a:r>
              <a:rPr lang="en-US" altLang="zh-CN" dirty="0">
                <a:solidFill>
                  <a:srgbClr val="FF0000"/>
                </a:solidFill>
              </a:rPr>
              <a:t>Hemisphere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correlations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61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</a:t>
            </a:r>
            <a:r>
              <a:rPr lang="zh-CN" altLang="en-US" dirty="0" smtClean="0"/>
              <a:t> </a:t>
            </a:r>
            <a:r>
              <a:rPr lang="en-US" altLang="zh-CN" dirty="0" smtClean="0"/>
              <a:t>mass</a:t>
            </a:r>
            <a:r>
              <a:rPr lang="zh-CN" altLang="en-US" dirty="0" smtClean="0"/>
              <a:t> </a:t>
            </a:r>
            <a:r>
              <a:rPr lang="en-US" altLang="zh-CN" dirty="0" smtClean="0"/>
              <a:t>(direct</a:t>
            </a:r>
            <a:r>
              <a:rPr lang="zh-CN" altLang="en-US" dirty="0" smtClean="0"/>
              <a:t> </a:t>
            </a:r>
            <a:r>
              <a:rPr lang="en-US" altLang="zh-CN" dirty="0" smtClean="0"/>
              <a:t>measurement)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2"/>
          </a:xfrm>
        </p:spPr>
        <p:txBody>
          <a:bodyPr/>
          <a:lstStyle/>
          <a:p>
            <a:r>
              <a:rPr lang="en-US" altLang="zh-CN" sz="2400" dirty="0" smtClean="0"/>
              <a:t>Measure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W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mass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directly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from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ZH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runs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using</a:t>
            </a:r>
            <a:r>
              <a:rPr lang="zh-CN" altLang="en-US" sz="2400" dirty="0" smtClean="0"/>
              <a:t> </a:t>
            </a:r>
            <a:r>
              <a:rPr lang="en-US" altLang="zh-CN" sz="2400" dirty="0" err="1" smtClean="0"/>
              <a:t>lvjj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events.</a:t>
            </a:r>
            <a:r>
              <a:rPr lang="zh-CN" altLang="en-US" sz="2400" dirty="0" smtClean="0"/>
              <a:t> </a:t>
            </a:r>
            <a:endParaRPr lang="en-US" altLang="zh-CN" sz="2400" dirty="0" smtClean="0"/>
          </a:p>
          <a:p>
            <a:r>
              <a:rPr lang="en-US" sz="2400" dirty="0" smtClean="0"/>
              <a:t>Major activity is from </a:t>
            </a:r>
            <a:r>
              <a:rPr lang="en-US" sz="2400" dirty="0" err="1" smtClean="0"/>
              <a:t>Peizhu</a:t>
            </a:r>
            <a:r>
              <a:rPr lang="en-US" sz="2400" dirty="0" smtClean="0"/>
              <a:t> Lai (NCU) with the help from Maarten </a:t>
            </a:r>
            <a:r>
              <a:rPr lang="en-US" sz="2400" dirty="0" err="1" smtClean="0"/>
              <a:t>Boonekamp</a:t>
            </a:r>
            <a:r>
              <a:rPr lang="en-US" sz="2400" dirty="0" smtClean="0"/>
              <a:t> (CEA) and Dr. </a:t>
            </a:r>
            <a:r>
              <a:rPr lang="en-US" sz="2400" dirty="0" err="1" smtClean="0"/>
              <a:t>Hengne</a:t>
            </a:r>
            <a:r>
              <a:rPr lang="en-US" sz="2400" dirty="0" smtClean="0"/>
              <a:t> Li </a:t>
            </a:r>
          </a:p>
          <a:p>
            <a:pPr lvl="1"/>
            <a:r>
              <a:rPr lang="en-US" sz="2000" dirty="0" smtClean="0"/>
              <a:t>In jet energy scale systematics (jet flavor dependence)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7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2852936"/>
            <a:ext cx="3969544" cy="39213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1189" y="2862948"/>
            <a:ext cx="4342252" cy="3878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85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</a:t>
            </a:r>
            <a:r>
              <a:rPr lang="zh-CN" altLang="en-US" dirty="0"/>
              <a:t> </a:t>
            </a:r>
            <a:r>
              <a:rPr lang="en-US" altLang="zh-CN" dirty="0" smtClean="0"/>
              <a:t>mass (threshold scan)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Peixun</a:t>
            </a:r>
            <a:r>
              <a:rPr lang="en-US" dirty="0" smtClean="0"/>
              <a:t> Shen (IHEP) is working on WW threshold scan optimization</a:t>
            </a:r>
          </a:p>
          <a:p>
            <a:pPr lvl="1"/>
            <a:r>
              <a:rPr lang="en-US" dirty="0" smtClean="0"/>
              <a:t>With considering the systematics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8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54711"/>
            <a:ext cx="9144000" cy="3635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544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Afb</a:t>
            </a:r>
            <a:r>
              <a:rPr lang="en-US" dirty="0" smtClean="0"/>
              <a:t> : muon angular resolution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35430"/>
            <a:ext cx="8229600" cy="4525962"/>
          </a:xfrm>
        </p:spPr>
        <p:txBody>
          <a:bodyPr/>
          <a:lstStyle/>
          <a:p>
            <a:r>
              <a:rPr lang="en-US" dirty="0" err="1" smtClean="0"/>
              <a:t>Mengran</a:t>
            </a:r>
            <a:r>
              <a:rPr lang="en-US" dirty="0" smtClean="0"/>
              <a:t> Li (IHEP) is working on </a:t>
            </a:r>
            <a:r>
              <a:rPr lang="en-US" dirty="0" err="1" smtClean="0"/>
              <a:t>Afb</a:t>
            </a:r>
            <a:r>
              <a:rPr lang="en-US" dirty="0" smtClean="0"/>
              <a:t> in Z-&gt;</a:t>
            </a:r>
            <a:r>
              <a:rPr lang="en-US" dirty="0" err="1" smtClean="0"/>
              <a:t>mumu</a:t>
            </a:r>
            <a:r>
              <a:rPr lang="en-US" dirty="0" smtClean="0"/>
              <a:t> at Z threshold scan runs. </a:t>
            </a:r>
          </a:p>
          <a:p>
            <a:pPr lvl="1"/>
            <a:r>
              <a:rPr lang="en-US" dirty="0" smtClean="0"/>
              <a:t>Simulated 100k full sim Z-&gt;mm samples at Z pole</a:t>
            </a:r>
          </a:p>
          <a:p>
            <a:pPr lvl="1"/>
            <a:r>
              <a:rPr lang="en-US" dirty="0" smtClean="0"/>
              <a:t>Study one key performance (muon angular resolution)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1E19-A0A3-2B41-B7C8-C15FB20DBD7C}" type="slidenum">
              <a:rPr lang="zh-CN" altLang="en-US" smtClean="0">
                <a:solidFill>
                  <a:srgbClr val="000000"/>
                </a:solidFill>
              </a:rPr>
              <a:pPr/>
              <a:t>9</a:t>
            </a:fld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3284984"/>
            <a:ext cx="4525435" cy="32132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7472" y="3193633"/>
            <a:ext cx="4596527" cy="333171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403648" y="5459986"/>
            <a:ext cx="10422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CEPC v4  </a:t>
            </a:r>
          </a:p>
          <a:p>
            <a:r>
              <a:rPr lang="en-US" dirty="0" smtClean="0"/>
              <a:t>B=3.0T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324598" y="5489002"/>
            <a:ext cx="10422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CEPC v1  </a:t>
            </a:r>
          </a:p>
          <a:p>
            <a:r>
              <a:rPr lang="en-US" dirty="0" smtClean="0"/>
              <a:t>B=3.5T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653040"/>
      </p:ext>
    </p:extLst>
  </p:cSld>
  <p:clrMapOvr>
    <a:masterClrMapping/>
  </p:clrMapOvr>
</p:sld>
</file>

<file path=ppt/theme/theme1.xml><?xml version="1.0" encoding="utf-8"?>
<a:theme xmlns:a="http://schemas.openxmlformats.org/drawingml/2006/main" name="默认主题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 1">
      <a:majorFont>
        <a:latin typeface="Comic Sans MS"/>
        <a:ea typeface="楷体_GB2312"/>
        <a:cs typeface=""/>
      </a:majorFont>
      <a:minorFont>
        <a:latin typeface="Calibri"/>
        <a:ea typeface="仿宋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40990</TotalTime>
  <Words>480</Words>
  <Application>Microsoft Macintosh PowerPoint</Application>
  <PresentationFormat>On-screen Show (4:3)</PresentationFormat>
  <Paragraphs>85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Calibri</vt:lpstr>
      <vt:lpstr>Comic Sans MS</vt:lpstr>
      <vt:lpstr>ＭＳ Ｐゴシック</vt:lpstr>
      <vt:lpstr>仿宋_GB2312</vt:lpstr>
      <vt:lpstr>宋体</vt:lpstr>
      <vt:lpstr>楷体_GB2312</vt:lpstr>
      <vt:lpstr>Arial</vt:lpstr>
      <vt:lpstr>默认主题</vt:lpstr>
      <vt:lpstr>W/Z physics in CDR </vt:lpstr>
      <vt:lpstr>Reminder of CEPC W/Z runs </vt:lpstr>
      <vt:lpstr>CEPC W/Z physics Plan for CDR </vt:lpstr>
      <vt:lpstr>R_b measurement </vt:lpstr>
      <vt:lpstr>R_b measurement (2) </vt:lpstr>
      <vt:lpstr>R_b measurement (3) </vt:lpstr>
      <vt:lpstr>W mass (direct measurement)</vt:lpstr>
      <vt:lpstr>W mass (threshold scan)</vt:lpstr>
      <vt:lpstr>Afb : muon angular resolution </vt:lpstr>
      <vt:lpstr>MC requests with CEPC v4 </vt:lpstr>
      <vt:lpstr>Summary </vt:lpstr>
      <vt:lpstr>Performance input 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on pretzel scheme</dc:title>
  <dc:creator>aloha</dc:creator>
  <cp:lastModifiedBy>zhijun liang</cp:lastModifiedBy>
  <cp:revision>696</cp:revision>
  <cp:lastPrinted>2018-02-28T07:23:02Z</cp:lastPrinted>
  <dcterms:modified xsi:type="dcterms:W3CDTF">2018-05-09T07:26:19Z</dcterms:modified>
</cp:coreProperties>
</file>