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9" r:id="rId5"/>
    <p:sldId id="26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87" r:id="rId14"/>
    <p:sldId id="288" r:id="rId15"/>
    <p:sldId id="269" r:id="rId16"/>
    <p:sldId id="273" r:id="rId17"/>
    <p:sldId id="271" r:id="rId18"/>
    <p:sldId id="272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3" r:id="rId27"/>
    <p:sldId id="282" r:id="rId28"/>
    <p:sldId id="274" r:id="rId29"/>
    <p:sldId id="275" r:id="rId30"/>
    <p:sldId id="285" r:id="rId31"/>
    <p:sldId id="290" r:id="rId32"/>
    <p:sldId id="266" r:id="rId33"/>
    <p:sldId id="268" r:id="rId34"/>
    <p:sldId id="289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2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42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0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4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44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8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8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7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07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21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1EBB-B580-4C1A-AB46-772D19EF4DC8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E49F-22E8-4A1A-AE09-E6D2960162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Introduction of Panda Software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Sun </a:t>
            </a:r>
            <a:r>
              <a:rPr lang="en-US" altLang="zh-CN" dirty="0" err="1" smtClean="0"/>
              <a:t>Shengsen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400" dirty="0" smtClean="0"/>
              <a:t>Institute of High Energy Physics</a:t>
            </a:r>
          </a:p>
          <a:p>
            <a:r>
              <a:rPr lang="en-US" altLang="zh-CN" sz="2400" dirty="0" err="1" smtClean="0"/>
              <a:t>NanKai</a:t>
            </a:r>
            <a:r>
              <a:rPr lang="en-US" altLang="zh-CN" sz="2400" dirty="0" smtClean="0"/>
              <a:t> University 2018.04.26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46" y="116632"/>
            <a:ext cx="316835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Electromagnetic Calorimeter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Barrel: Giessen</a:t>
                </a:r>
              </a:p>
              <a:p>
                <a:r>
                  <a:rPr lang="en-US" altLang="zh-CN" sz="2400" dirty="0" smtClean="0"/>
                  <a:t>Forward endcap: Bochum</a:t>
                </a:r>
              </a:p>
              <a:p>
                <a:r>
                  <a:rPr lang="en-US" altLang="zh-CN" sz="2400" dirty="0" smtClean="0"/>
                  <a:t>Backward endcap: Mainz</a:t>
                </a:r>
              </a:p>
              <a:p>
                <a:r>
                  <a:rPr lang="en-US" altLang="zh-CN" sz="2400" dirty="0" err="1" smtClean="0"/>
                  <a:t>Shashlik</a:t>
                </a:r>
                <a:r>
                  <a:rPr lang="en-US" altLang="zh-CN" sz="2400" dirty="0" smtClean="0"/>
                  <a:t>: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1.54%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800" i="1" smtClean="0">
                        <a:latin typeface="Cambria Math"/>
                        <a:ea typeface="Cambria Math"/>
                      </a:rPr>
                      <m:t>⊕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0.3%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229600" cy="4525963"/>
              </a:xfrm>
              <a:blipFill rotWithShape="1">
                <a:blip r:embed="rId2"/>
                <a:stretch>
                  <a:fillRect l="-1037" t="-1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60" y="908720"/>
            <a:ext cx="4518248" cy="33845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6300192" cy="28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Target System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0889"/>
            <a:ext cx="7157010" cy="422914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CN" sz="2400" dirty="0" smtClean="0"/>
              <a:t>Cluster beam target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Pellet beam target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Fiber target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33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Magnetic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solenoidal</a:t>
            </a:r>
            <a:r>
              <a:rPr lang="en-US" altLang="zh-CN" dirty="0" smtClean="0"/>
              <a:t> magnetic field of 2T around the interaction region and a dipole field of up to 1T for particles emitted at forward angles below 5(10)°.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4673620" cy="3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Barrel EMC Hardware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629" y="1482012"/>
            <a:ext cx="5122912" cy="2188840"/>
          </a:xfrm>
        </p:spPr>
        <p:txBody>
          <a:bodyPr/>
          <a:lstStyle/>
          <a:p>
            <a:r>
              <a:rPr lang="en-US" altLang="zh-CN" sz="2400" dirty="0" smtClean="0"/>
              <a:t>Assembly of 1</a:t>
            </a:r>
            <a:r>
              <a:rPr lang="en-US" altLang="zh-CN" sz="2400" baseline="30000" dirty="0" smtClean="0"/>
              <a:t>st</a:t>
            </a:r>
            <a:r>
              <a:rPr lang="en-US" altLang="zh-CN" sz="2400" dirty="0" smtClean="0"/>
              <a:t> full Barrel EMC slice</a:t>
            </a:r>
          </a:p>
          <a:p>
            <a:r>
              <a:rPr lang="en-US" altLang="zh-CN" sz="2400" dirty="0" smtClean="0"/>
              <a:t>710 crystals and 1420 APDs</a:t>
            </a:r>
          </a:p>
          <a:p>
            <a:r>
              <a:rPr lang="en-US" altLang="zh-CN" sz="2400" dirty="0" smtClean="0"/>
              <a:t>Mechanics not approved</a:t>
            </a:r>
          </a:p>
          <a:p>
            <a:r>
              <a:rPr lang="en-US" altLang="zh-CN" sz="2400" dirty="0" smtClean="0"/>
              <a:t>Beam test plan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DB5CC6E-F8FF-4639-87FE-D3B00852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47" y="1052736"/>
            <a:ext cx="3479597" cy="26270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47" y="4139228"/>
            <a:ext cx="3354696" cy="24581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39228"/>
            <a:ext cx="3398906" cy="25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End cap EMC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altLang="zh-CN" sz="2400" dirty="0" smtClean="0"/>
              <a:t>Backward EMC (BWEC)</a:t>
            </a:r>
          </a:p>
          <a:p>
            <a:pPr lvl="1"/>
            <a:r>
              <a:rPr lang="en-US" altLang="zh-CN" sz="2400" dirty="0" smtClean="0"/>
              <a:t>Prototype with all final parts PROTO16-2</a:t>
            </a:r>
          </a:p>
          <a:p>
            <a:pPr lvl="1"/>
            <a:r>
              <a:rPr lang="en-US" altLang="zh-CN" sz="2400" dirty="0" smtClean="0"/>
              <a:t>BWEC geometry in </a:t>
            </a:r>
            <a:r>
              <a:rPr lang="en-US" altLang="zh-CN" sz="2400" dirty="0" err="1" smtClean="0"/>
              <a:t>PandaRoot</a:t>
            </a:r>
            <a:r>
              <a:rPr lang="en-US" altLang="zh-CN" sz="2400" dirty="0" smtClean="0"/>
              <a:t> repository</a:t>
            </a:r>
          </a:p>
          <a:p>
            <a:pPr lvl="1"/>
            <a:r>
              <a:rPr lang="en-US" altLang="zh-CN" sz="2400" dirty="0" smtClean="0"/>
              <a:t>Test beam at MAMI in A1 spectrometer hall</a:t>
            </a:r>
          </a:p>
          <a:p>
            <a:r>
              <a:rPr lang="en-US" altLang="zh-CN" sz="2400" dirty="0" smtClean="0"/>
              <a:t>Forward EMC (FWEC)</a:t>
            </a:r>
          </a:p>
          <a:p>
            <a:pPr lvl="1"/>
            <a:r>
              <a:rPr lang="en-US" altLang="zh-CN" sz="2400" dirty="0" smtClean="0"/>
              <a:t>APD submodule production</a:t>
            </a:r>
          </a:p>
          <a:p>
            <a:pPr lvl="1"/>
            <a:r>
              <a:rPr lang="en-US" altLang="zh-CN" sz="2400" dirty="0" smtClean="0"/>
              <a:t>Preassembly pedestal delivered</a:t>
            </a:r>
          </a:p>
          <a:p>
            <a:pPr lvl="1"/>
            <a:r>
              <a:rPr lang="en-US" altLang="zh-CN" sz="2400" dirty="0" smtClean="0"/>
              <a:t>Heater units for temperature regulation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09120"/>
            <a:ext cx="2376280" cy="2269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2808312" cy="25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Some history of </a:t>
            </a:r>
            <a:r>
              <a:rPr lang="en-US" altLang="zh-CN" sz="3600" dirty="0" err="1" smtClean="0"/>
              <a:t>FairRoot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/>
              <a:t>FairRoot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CbmRoot</a:t>
            </a:r>
            <a:r>
              <a:rPr lang="en-US" altLang="zh-CN" sz="2400" dirty="0" smtClean="0"/>
              <a:t>) started in 2003/4 as a software framework</a:t>
            </a:r>
          </a:p>
          <a:p>
            <a:r>
              <a:rPr lang="en-US" altLang="zh-CN" sz="2400" dirty="0" smtClean="0"/>
              <a:t>In 2005/6, </a:t>
            </a:r>
            <a:r>
              <a:rPr lang="en-US" altLang="zh-CN" sz="2400" dirty="0" err="1" smtClean="0"/>
              <a:t>splitted</a:t>
            </a:r>
            <a:r>
              <a:rPr lang="en-US" altLang="zh-CN" sz="2400" dirty="0" smtClean="0"/>
              <a:t> into the base part </a:t>
            </a:r>
            <a:r>
              <a:rPr lang="en-US" altLang="zh-CN" sz="2400" dirty="0" err="1" smtClean="0"/>
              <a:t>FairRoot</a:t>
            </a:r>
            <a:r>
              <a:rPr lang="en-US" altLang="zh-CN" sz="2400" dirty="0" smtClean="0"/>
              <a:t> and the experiment specific parts like </a:t>
            </a:r>
            <a:r>
              <a:rPr lang="en-US" altLang="zh-CN" sz="2400" dirty="0" err="1" smtClean="0"/>
              <a:t>CbmRoot</a:t>
            </a:r>
            <a:r>
              <a:rPr lang="en-US" altLang="zh-CN" sz="2400" dirty="0" smtClean="0"/>
              <a:t> and </a:t>
            </a:r>
            <a:r>
              <a:rPr lang="en-US" altLang="zh-CN" sz="2400" dirty="0" err="1" smtClean="0"/>
              <a:t>PandaRoot</a:t>
            </a: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FairRoot</a:t>
            </a:r>
            <a:r>
              <a:rPr lang="en-US" altLang="zh-CN" sz="2400" dirty="0" smtClean="0"/>
              <a:t> framework : an object oriented simulation, reconstruction and data analysis framework based on ROOT.</a:t>
            </a:r>
          </a:p>
          <a:p>
            <a:r>
              <a:rPr lang="en-US" altLang="zh-CN" sz="2400" dirty="0" smtClean="0"/>
              <a:t>ROOT+VMC-based, modular and virtual design, low-threshold usage, platform independent, dynamic data structure, ……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21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FairRoot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4048" y="1628800"/>
            <a:ext cx="3923928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Manage classes</a:t>
            </a:r>
          </a:p>
          <a:p>
            <a:pPr lvl="1"/>
            <a:r>
              <a:rPr lang="en-US" altLang="zh-CN" sz="2400" dirty="0" smtClean="0"/>
              <a:t>Execution of simulation or reconstruction</a:t>
            </a:r>
          </a:p>
          <a:p>
            <a:pPr lvl="1"/>
            <a:r>
              <a:rPr lang="en-US" altLang="zh-CN" sz="2400" dirty="0" smtClean="0"/>
              <a:t>File IO</a:t>
            </a:r>
          </a:p>
          <a:p>
            <a:pPr lvl="1"/>
            <a:r>
              <a:rPr lang="en-US" altLang="zh-CN" sz="2400" dirty="0" smtClean="0"/>
              <a:t>Parameter IO / Geometry</a:t>
            </a:r>
          </a:p>
          <a:p>
            <a:r>
              <a:rPr lang="en-US" altLang="zh-CN" sz="2400" dirty="0" smtClean="0"/>
              <a:t>Deliver base classes</a:t>
            </a:r>
          </a:p>
          <a:p>
            <a:pPr lvl="1"/>
            <a:r>
              <a:rPr lang="en-US" altLang="zh-CN" sz="2400" dirty="0" smtClean="0"/>
              <a:t>Magnetic field</a:t>
            </a:r>
          </a:p>
          <a:p>
            <a:pPr lvl="1"/>
            <a:r>
              <a:rPr lang="en-US" altLang="zh-CN" sz="2400" dirty="0" smtClean="0"/>
              <a:t>Event generators</a:t>
            </a:r>
          </a:p>
          <a:p>
            <a:pPr lvl="1"/>
            <a:endParaRPr lang="en-US" altLang="zh-CN" sz="2400" dirty="0"/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 rotWithShape="1">
          <a:blip r:embed="rId2"/>
          <a:srcRect t="87" b="328"/>
          <a:stretch/>
        </p:blipFill>
        <p:spPr>
          <a:xfrm>
            <a:off x="251520" y="980728"/>
            <a:ext cx="4822432" cy="57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Structure of Code</a:t>
            </a:r>
            <a:endParaRPr lang="zh-CN" altLang="en-US" sz="3600" dirty="0"/>
          </a:p>
        </p:txBody>
      </p:sp>
      <p:pic>
        <p:nvPicPr>
          <p:cNvPr id="5" name="Bild 12" descr="Bildschirmfoto 2017-06-26 um 14.38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6" y="1052736"/>
            <a:ext cx="816933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The Mission</a:t>
            </a:r>
            <a:endParaRPr lang="zh-CN" altLang="en-US" sz="36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907704" y="1412776"/>
            <a:ext cx="1800200" cy="360040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Event Generator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572000" y="1340768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Determine properties of particles in primary interaction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907704" y="2204864"/>
            <a:ext cx="1800200" cy="360040"/>
          </a:xfrm>
          <a:prstGeom prst="roundRect">
            <a:avLst/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Transport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907704" y="2924944"/>
            <a:ext cx="1800200" cy="360040"/>
          </a:xfrm>
          <a:prstGeom prst="roundRect">
            <a:avLst/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Digitizer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2000" y="2132856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Transport particles through the detector material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72000" y="2852936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Determine detector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907704" y="3717032"/>
            <a:ext cx="1800200" cy="36004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Reconstruction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local / global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907704" y="4509120"/>
            <a:ext cx="1800200" cy="36004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PID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907704" y="5373216"/>
            <a:ext cx="1800200" cy="360040"/>
          </a:xfrm>
          <a:prstGeom prst="roundRect">
            <a:avLst/>
          </a:prstGeom>
          <a:solidFill>
            <a:srgbClr val="313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Physics Analysis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572000" y="3645024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local: sub-detector response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global: track finding + fitting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72000" y="4437112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Combine all detector data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Calculate PID prob.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" name="Gerade Verbindung 15"/>
          <p:cNvCxnSpPr/>
          <p:nvPr/>
        </p:nvCxnSpPr>
        <p:spPr>
          <a:xfrm>
            <a:off x="683568" y="1988840"/>
            <a:ext cx="7488832" cy="0"/>
          </a:xfrm>
          <a:prstGeom prst="line">
            <a:avLst/>
          </a:prstGeom>
          <a:ln>
            <a:solidFill>
              <a:srgbClr val="B2B3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6"/>
          <p:cNvCxnSpPr/>
          <p:nvPr/>
        </p:nvCxnSpPr>
        <p:spPr>
          <a:xfrm>
            <a:off x="1475656" y="3501008"/>
            <a:ext cx="6696744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/>
          <p:cNvCxnSpPr/>
          <p:nvPr/>
        </p:nvCxnSpPr>
        <p:spPr>
          <a:xfrm>
            <a:off x="1835696" y="2780928"/>
            <a:ext cx="6336704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8"/>
          <p:cNvCxnSpPr/>
          <p:nvPr/>
        </p:nvCxnSpPr>
        <p:spPr>
          <a:xfrm>
            <a:off x="1835696" y="4293096"/>
            <a:ext cx="6336704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9"/>
          <p:cNvSpPr txBox="1"/>
          <p:nvPr/>
        </p:nvSpPr>
        <p:spPr>
          <a:xfrm>
            <a:off x="7740352" y="2473151"/>
            <a:ext cx="50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SIM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feld 20"/>
          <p:cNvSpPr txBox="1"/>
          <p:nvPr/>
        </p:nvSpPr>
        <p:spPr>
          <a:xfrm>
            <a:off x="7740352" y="3068960"/>
            <a:ext cx="5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DIGI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feld 21"/>
          <p:cNvSpPr txBox="1"/>
          <p:nvPr/>
        </p:nvSpPr>
        <p:spPr>
          <a:xfrm>
            <a:off x="7740352" y="3933056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RECO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2" name="Gerade Verbindung mit Pfeil 27"/>
          <p:cNvCxnSpPr>
            <a:endCxn id="6" idx="0"/>
          </p:cNvCxnSpPr>
          <p:nvPr/>
        </p:nvCxnSpPr>
        <p:spPr>
          <a:xfrm>
            <a:off x="2807804" y="184482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8"/>
          <p:cNvCxnSpPr>
            <a:endCxn id="7" idx="0"/>
          </p:cNvCxnSpPr>
          <p:nvPr/>
        </p:nvCxnSpPr>
        <p:spPr>
          <a:xfrm>
            <a:off x="2807804" y="263691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31"/>
          <p:cNvCxnSpPr>
            <a:endCxn id="10" idx="0"/>
          </p:cNvCxnSpPr>
          <p:nvPr/>
        </p:nvCxnSpPr>
        <p:spPr>
          <a:xfrm>
            <a:off x="2807804" y="3284984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34"/>
          <p:cNvCxnSpPr>
            <a:stCxn id="10" idx="2"/>
            <a:endCxn id="11" idx="0"/>
          </p:cNvCxnSpPr>
          <p:nvPr/>
        </p:nvCxnSpPr>
        <p:spPr>
          <a:xfrm>
            <a:off x="2807804" y="4077072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37"/>
          <p:cNvCxnSpPr>
            <a:endCxn id="12" idx="0"/>
          </p:cNvCxnSpPr>
          <p:nvPr/>
        </p:nvCxnSpPr>
        <p:spPr>
          <a:xfrm>
            <a:off x="2807804" y="494116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40"/>
          <p:cNvCxnSpPr/>
          <p:nvPr/>
        </p:nvCxnSpPr>
        <p:spPr>
          <a:xfrm>
            <a:off x="683568" y="5085184"/>
            <a:ext cx="7488832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41"/>
          <p:cNvSpPr txBox="1"/>
          <p:nvPr/>
        </p:nvSpPr>
        <p:spPr>
          <a:xfrm>
            <a:off x="7740352" y="4725144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Rechteck 49"/>
          <p:cNvSpPr/>
          <p:nvPr/>
        </p:nvSpPr>
        <p:spPr>
          <a:xfrm>
            <a:off x="4572000" y="5301208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Extract signal from background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" name="Pfeil nach links und rechts 53"/>
          <p:cNvSpPr/>
          <p:nvPr/>
        </p:nvSpPr>
        <p:spPr>
          <a:xfrm rot="5400000">
            <a:off x="-612576" y="3429000"/>
            <a:ext cx="2952328" cy="216024"/>
          </a:xfrm>
          <a:prstGeom prst="leftRigh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feld 54"/>
          <p:cNvSpPr txBox="1"/>
          <p:nvPr/>
        </p:nvSpPr>
        <p:spPr>
          <a:xfrm rot="16200000">
            <a:off x="55450" y="3337038"/>
            <a:ext cx="1245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Fast Simulation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32" name="Pfeil nach links und rechts 55"/>
          <p:cNvSpPr/>
          <p:nvPr/>
        </p:nvSpPr>
        <p:spPr>
          <a:xfrm rot="5400000">
            <a:off x="827584" y="2636912"/>
            <a:ext cx="1368152" cy="216024"/>
          </a:xfrm>
          <a:prstGeom prst="leftRigh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56"/>
          <p:cNvSpPr txBox="1"/>
          <p:nvPr/>
        </p:nvSpPr>
        <p:spPr>
          <a:xfrm rot="16200000">
            <a:off x="729184" y="2591297"/>
            <a:ext cx="119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Full Simulation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34" name="Pfeil nach links und rechts 57"/>
          <p:cNvSpPr/>
          <p:nvPr/>
        </p:nvSpPr>
        <p:spPr>
          <a:xfrm rot="5400000">
            <a:off x="791580" y="4185084"/>
            <a:ext cx="1440160" cy="216024"/>
          </a:xfrm>
          <a:prstGeom prst="leftRigh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feld 58"/>
          <p:cNvSpPr txBox="1"/>
          <p:nvPr/>
        </p:nvSpPr>
        <p:spPr>
          <a:xfrm rot="16200000">
            <a:off x="938840" y="4103465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Analysis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36" name="Textfeld 64"/>
          <p:cNvSpPr txBox="1"/>
          <p:nvPr/>
        </p:nvSpPr>
        <p:spPr>
          <a:xfrm>
            <a:off x="7812360" y="5085184"/>
            <a:ext cx="105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storage levels</a:t>
            </a:r>
            <a:endParaRPr lang="en-US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PANDA Data Flow</a:t>
            </a:r>
            <a:endParaRPr lang="zh-CN" altLang="en-US" sz="3600" dirty="0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41109" y="1196752"/>
            <a:ext cx="7443259" cy="707886"/>
            <a:chOff x="-104215" y="1273885"/>
            <a:chExt cx="7879784" cy="756369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-104215" y="1273885"/>
              <a:ext cx="1476375" cy="756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Event</a:t>
              </a:r>
              <a:r>
                <a:rPr lang="it-IT" sz="2000" dirty="0" smtClean="0">
                  <a:latin typeface="+mn-lt"/>
                  <a:sym typeface="Symbol" charset="0"/>
                </a:rPr>
                <a:t> Generator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920875" y="1557338"/>
              <a:ext cx="1211263" cy="46037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EvtGen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3419475" y="1557338"/>
              <a:ext cx="949325" cy="46037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DPM</a:t>
              </a:r>
              <a:r>
                <a:rPr lang="it-IT" sz="2400" baseline="30000">
                  <a:solidFill>
                    <a:srgbClr val="000099"/>
                  </a:solidFill>
                  <a:latin typeface="+mn-lt"/>
                  <a:sym typeface="Symbol" charset="0"/>
                </a:rPr>
                <a:t>*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67719" y="1557338"/>
              <a:ext cx="1467920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Pythia6/8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6331394" y="1557338"/>
              <a:ext cx="1444175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UrQMD</a:t>
              </a:r>
              <a:r>
                <a:rPr lang="it-IT" sz="2400" baseline="30000" dirty="0">
                  <a:solidFill>
                    <a:srgbClr val="000099"/>
                  </a:solidFill>
                  <a:latin typeface="+mn-lt"/>
                  <a:sym typeface="Symbol" charset="0"/>
                </a:rPr>
                <a:t> **</a:t>
              </a:r>
              <a:endParaRPr lang="it-IT" sz="2400" dirty="0">
                <a:solidFill>
                  <a:srgbClr val="000099"/>
                </a:solidFill>
                <a:latin typeface="+mn-lt"/>
                <a:sym typeface="Symbol" charset="0"/>
              </a:endParaRPr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2953835" y="3213449"/>
            <a:ext cx="5759793" cy="1549907"/>
            <a:chOff x="2555875" y="3428704"/>
            <a:chExt cx="6098159" cy="1656059"/>
          </a:xfrm>
        </p:grpSpPr>
        <p:sp>
          <p:nvSpPr>
            <p:cNvPr id="11" name="TextBox 34"/>
            <p:cNvSpPr txBox="1">
              <a:spLocks noChangeArrowheads="1"/>
            </p:cNvSpPr>
            <p:nvPr/>
          </p:nvSpPr>
          <p:spPr bwMode="auto">
            <a:xfrm>
              <a:off x="2555875" y="4622800"/>
              <a:ext cx="2881313" cy="46196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7030A0"/>
                  </a:solidFill>
                  <a:latin typeface="+mn-lt"/>
                  <a:sym typeface="Symbol" charset="0"/>
                </a:rPr>
                <a:t>Charged Candidate</a:t>
              </a:r>
            </a:p>
          </p:txBody>
        </p:sp>
        <p:cxnSp>
          <p:nvCxnSpPr>
            <p:cNvPr id="12" name="Elbow Connector 36"/>
            <p:cNvCxnSpPr>
              <a:stCxn id="49" idx="2"/>
              <a:endCxn id="11" idx="0"/>
            </p:cNvCxnSpPr>
            <p:nvPr/>
          </p:nvCxnSpPr>
          <p:spPr>
            <a:xfrm rot="16200000" flipH="1">
              <a:off x="3196433" y="3822700"/>
              <a:ext cx="300179" cy="130002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40"/>
            <p:cNvCxnSpPr>
              <a:stCxn id="35" idx="2"/>
              <a:endCxn id="11" idx="0"/>
            </p:cNvCxnSpPr>
            <p:nvPr/>
          </p:nvCxnSpPr>
          <p:spPr>
            <a:xfrm rot="5400000">
              <a:off x="4145746" y="3279490"/>
              <a:ext cx="1194096" cy="149252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44"/>
            <p:cNvCxnSpPr>
              <a:stCxn id="33" idx="2"/>
              <a:endCxn id="11" idx="0"/>
            </p:cNvCxnSpPr>
            <p:nvPr/>
          </p:nvCxnSpPr>
          <p:spPr>
            <a:xfrm rot="5400000">
              <a:off x="4617493" y="2807380"/>
              <a:ext cx="1193800" cy="24370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46"/>
            <p:cNvCxnSpPr>
              <a:stCxn id="34" idx="2"/>
              <a:endCxn id="11" idx="0"/>
            </p:cNvCxnSpPr>
            <p:nvPr/>
          </p:nvCxnSpPr>
          <p:spPr>
            <a:xfrm rot="5400000">
              <a:off x="5186450" y="2238787"/>
              <a:ext cx="1194096" cy="357393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48"/>
            <p:cNvCxnSpPr>
              <a:stCxn id="32" idx="2"/>
              <a:endCxn id="11" idx="0"/>
            </p:cNvCxnSpPr>
            <p:nvPr/>
          </p:nvCxnSpPr>
          <p:spPr>
            <a:xfrm rot="5400000">
              <a:off x="5728235" y="1697001"/>
              <a:ext cx="1194096" cy="465750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6490489" y="3213450"/>
            <a:ext cx="2517849" cy="1549627"/>
            <a:chOff x="6299943" y="3428705"/>
            <a:chExt cx="2665513" cy="1655760"/>
          </a:xfrm>
        </p:grpSpPr>
        <p:sp>
          <p:nvSpPr>
            <p:cNvPr id="18" name="TextBox 59"/>
            <p:cNvSpPr txBox="1">
              <a:spLocks noChangeArrowheads="1"/>
            </p:cNvSpPr>
            <p:nvPr/>
          </p:nvSpPr>
          <p:spPr bwMode="auto">
            <a:xfrm>
              <a:off x="6299943" y="4622800"/>
              <a:ext cx="2665513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  <a:sym typeface="Symbol" charset="0"/>
                </a:rPr>
                <a:t>Neutral Candidate</a:t>
              </a:r>
            </a:p>
          </p:txBody>
        </p:sp>
        <p:cxnSp>
          <p:nvCxnSpPr>
            <p:cNvPr id="19" name="Elbow Connector 74"/>
            <p:cNvCxnSpPr>
              <a:stCxn id="32" idx="2"/>
              <a:endCxn id="18" idx="0"/>
            </p:cNvCxnSpPr>
            <p:nvPr/>
          </p:nvCxnSpPr>
          <p:spPr>
            <a:xfrm rot="5400000">
              <a:off x="7546034" y="3515371"/>
              <a:ext cx="1194096" cy="10207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467543" y="1892901"/>
            <a:ext cx="7518800" cy="646297"/>
            <a:chOff x="-76231" y="2017713"/>
            <a:chExt cx="7959756" cy="690562"/>
          </a:xfrm>
        </p:grpSpPr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-76231" y="2276475"/>
              <a:ext cx="1476376" cy="42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Transport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22" name="Down Arrow 17"/>
            <p:cNvSpPr/>
            <p:nvPr/>
          </p:nvSpPr>
          <p:spPr>
            <a:xfrm>
              <a:off x="2195513" y="2278063"/>
              <a:ext cx="5688012" cy="430212"/>
            </a:xfrm>
            <a:prstGeom prst="downArrow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it-IT" dirty="0">
                  <a:solidFill>
                    <a:schemeClr val="tx1"/>
                  </a:solidFill>
                </a:rPr>
                <a:t>GEANT3/GEANT4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Elbow Connector 35"/>
            <p:cNvCxnSpPr>
              <a:stCxn id="6" idx="2"/>
              <a:endCxn id="22" idx="0"/>
            </p:cNvCxnSpPr>
            <p:nvPr/>
          </p:nvCxnSpPr>
          <p:spPr>
            <a:xfrm rot="16200000" flipH="1">
              <a:off x="3653632" y="891381"/>
              <a:ext cx="260350" cy="251301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38"/>
            <p:cNvCxnSpPr>
              <a:stCxn id="7" idx="2"/>
              <a:endCxn id="22" idx="0"/>
            </p:cNvCxnSpPr>
            <p:nvPr/>
          </p:nvCxnSpPr>
          <p:spPr>
            <a:xfrm rot="16200000" flipH="1">
              <a:off x="4337051" y="1574800"/>
              <a:ext cx="260350" cy="11461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41"/>
            <p:cNvCxnSpPr>
              <a:stCxn id="8" idx="2"/>
              <a:endCxn id="22" idx="0"/>
            </p:cNvCxnSpPr>
            <p:nvPr/>
          </p:nvCxnSpPr>
          <p:spPr>
            <a:xfrm rot="5400000">
              <a:off x="5041069" y="2017453"/>
              <a:ext cx="259060" cy="2621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43"/>
            <p:cNvCxnSpPr>
              <a:endCxn id="22" idx="0"/>
            </p:cNvCxnSpPr>
            <p:nvPr/>
          </p:nvCxnSpPr>
          <p:spPr>
            <a:xfrm rot="5400000">
              <a:off x="5738813" y="1317625"/>
              <a:ext cx="260350" cy="16605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own Arrow 90"/>
            <p:cNvSpPr/>
            <p:nvPr/>
          </p:nvSpPr>
          <p:spPr>
            <a:xfrm>
              <a:off x="468313" y="2060575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28" name="Group 63"/>
          <p:cNvGrpSpPr>
            <a:grpSpLocks/>
          </p:cNvGrpSpPr>
          <p:nvPr/>
        </p:nvGrpSpPr>
        <p:grpSpPr bwMode="auto">
          <a:xfrm>
            <a:off x="390182" y="2539199"/>
            <a:ext cx="8733685" cy="674527"/>
            <a:chOff x="-193054" y="2708274"/>
            <a:chExt cx="9245890" cy="720726"/>
          </a:xfrm>
        </p:grpSpPr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1495201" y="2967038"/>
              <a:ext cx="881063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MVD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2450560" y="2967038"/>
              <a:ext cx="76174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STT</a:t>
              </a: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4126755" y="2967038"/>
              <a:ext cx="885729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GEM</a:t>
              </a:r>
            </a:p>
          </p:txBody>
        </p:sp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8184239" y="2967038"/>
              <a:ext cx="86859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  <a:sym typeface="Symbol" charset="0"/>
                </a:rPr>
                <a:t>EMC</a:t>
              </a:r>
            </a:p>
          </p:txBody>
        </p: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5919788" y="2967038"/>
              <a:ext cx="955675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DIRC</a:t>
              </a: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6972580" y="2967038"/>
              <a:ext cx="112497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MUON</a:t>
              </a:r>
            </a:p>
          </p:txBody>
        </p:sp>
        <p:sp>
          <p:nvSpPr>
            <p:cNvPr id="35" name="TextBox 16"/>
            <p:cNvSpPr txBox="1">
              <a:spLocks noChangeArrowheads="1"/>
            </p:cNvSpPr>
            <p:nvPr/>
          </p:nvSpPr>
          <p:spPr bwMode="auto">
            <a:xfrm>
              <a:off x="5056602" y="2967038"/>
              <a:ext cx="794508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TOF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-193054" y="2997200"/>
              <a:ext cx="1682750" cy="42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Digitizer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cxnSp>
          <p:nvCxnSpPr>
            <p:cNvPr id="37" name="Elbow Connector 52"/>
            <p:cNvCxnSpPr>
              <a:stCxn id="22" idx="2"/>
              <a:endCxn id="29" idx="0"/>
            </p:cNvCxnSpPr>
            <p:nvPr/>
          </p:nvCxnSpPr>
          <p:spPr>
            <a:xfrm rot="5400000">
              <a:off x="3340100" y="1303337"/>
              <a:ext cx="258763" cy="30686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54"/>
            <p:cNvCxnSpPr>
              <a:stCxn id="22" idx="2"/>
              <a:endCxn id="30" idx="0"/>
            </p:cNvCxnSpPr>
            <p:nvPr/>
          </p:nvCxnSpPr>
          <p:spPr>
            <a:xfrm rot="5400000">
              <a:off x="3788632" y="1751076"/>
              <a:ext cx="258764" cy="21731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56"/>
            <p:cNvCxnSpPr>
              <a:stCxn id="22" idx="2"/>
              <a:endCxn id="31" idx="0"/>
            </p:cNvCxnSpPr>
            <p:nvPr/>
          </p:nvCxnSpPr>
          <p:spPr>
            <a:xfrm rot="5400000">
              <a:off x="4657725" y="2620169"/>
              <a:ext cx="258764" cy="4349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58"/>
            <p:cNvCxnSpPr>
              <a:stCxn id="22" idx="2"/>
              <a:endCxn id="35" idx="0"/>
            </p:cNvCxnSpPr>
            <p:nvPr/>
          </p:nvCxnSpPr>
          <p:spPr>
            <a:xfrm rot="16200000" flipH="1">
              <a:off x="5099843" y="2613025"/>
              <a:ext cx="258764" cy="4492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60"/>
            <p:cNvCxnSpPr>
              <a:stCxn id="22" idx="2"/>
              <a:endCxn id="33" idx="0"/>
            </p:cNvCxnSpPr>
            <p:nvPr/>
          </p:nvCxnSpPr>
          <p:spPr>
            <a:xfrm rot="16200000" flipH="1">
              <a:off x="5589587" y="2159000"/>
              <a:ext cx="258763" cy="135731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62"/>
            <p:cNvCxnSpPr>
              <a:stCxn id="22" idx="2"/>
              <a:endCxn id="34" idx="0"/>
            </p:cNvCxnSpPr>
            <p:nvPr/>
          </p:nvCxnSpPr>
          <p:spPr>
            <a:xfrm rot="16200000" flipH="1">
              <a:off x="6140449" y="1572418"/>
              <a:ext cx="258764" cy="25304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64"/>
            <p:cNvCxnSpPr>
              <a:stCxn id="22" idx="2"/>
              <a:endCxn id="32" idx="0"/>
            </p:cNvCxnSpPr>
            <p:nvPr/>
          </p:nvCxnSpPr>
          <p:spPr>
            <a:xfrm rot="16200000" flipH="1">
              <a:off x="6682184" y="1030684"/>
              <a:ext cx="258764" cy="361394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Down Arrow 91"/>
            <p:cNvSpPr/>
            <p:nvPr/>
          </p:nvSpPr>
          <p:spPr>
            <a:xfrm>
              <a:off x="468313" y="2708274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3309045" y="2967335"/>
              <a:ext cx="795411" cy="4616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FTS</a:t>
              </a:r>
            </a:p>
          </p:txBody>
        </p:sp>
        <p:cxnSp>
          <p:nvCxnSpPr>
            <p:cNvPr id="46" name="Elbow Connector 70"/>
            <p:cNvCxnSpPr>
              <a:stCxn id="22" idx="2"/>
              <a:endCxn id="45" idx="0"/>
            </p:cNvCxnSpPr>
            <p:nvPr/>
          </p:nvCxnSpPr>
          <p:spPr>
            <a:xfrm rot="5400000">
              <a:off x="4225925" y="2189162"/>
              <a:ext cx="258763" cy="12969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5"/>
          <p:cNvGrpSpPr>
            <a:grpSpLocks/>
          </p:cNvGrpSpPr>
          <p:nvPr/>
        </p:nvGrpSpPr>
        <p:grpSpPr bwMode="auto">
          <a:xfrm>
            <a:off x="390104" y="3213448"/>
            <a:ext cx="4498910" cy="836618"/>
            <a:chOff x="-158201" y="3428404"/>
            <a:chExt cx="4762524" cy="894215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-158201" y="3892550"/>
              <a:ext cx="1682750" cy="42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Tracking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1594799" y="3860800"/>
              <a:ext cx="2203139" cy="46181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Charged Track</a:t>
              </a:r>
            </a:p>
          </p:txBody>
        </p:sp>
        <p:cxnSp>
          <p:nvCxnSpPr>
            <p:cNvPr id="50" name="Elbow Connector 22"/>
            <p:cNvCxnSpPr>
              <a:stCxn id="29" idx="2"/>
              <a:endCxn id="49" idx="0"/>
            </p:cNvCxnSpPr>
            <p:nvPr/>
          </p:nvCxnSpPr>
          <p:spPr>
            <a:xfrm rot="16200000" flipH="1">
              <a:off x="2117417" y="3281847"/>
              <a:ext cx="432099" cy="7258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24"/>
            <p:cNvCxnSpPr>
              <a:stCxn id="30" idx="2"/>
              <a:endCxn id="49" idx="0"/>
            </p:cNvCxnSpPr>
            <p:nvPr/>
          </p:nvCxnSpPr>
          <p:spPr>
            <a:xfrm rot="5400000">
              <a:off x="2565098" y="3559676"/>
              <a:ext cx="432395" cy="1698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26"/>
            <p:cNvCxnSpPr>
              <a:stCxn id="31" idx="2"/>
              <a:endCxn id="49" idx="0"/>
            </p:cNvCxnSpPr>
            <p:nvPr/>
          </p:nvCxnSpPr>
          <p:spPr>
            <a:xfrm rot="5400000">
              <a:off x="3434149" y="2690625"/>
              <a:ext cx="432395" cy="19079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own Arrow 92"/>
            <p:cNvSpPr/>
            <p:nvPr/>
          </p:nvSpPr>
          <p:spPr>
            <a:xfrm>
              <a:off x="468292" y="3573214"/>
              <a:ext cx="287323" cy="28743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54" name="Elbow Connector 76"/>
            <p:cNvCxnSpPr>
              <a:stCxn id="45" idx="2"/>
              <a:endCxn id="49" idx="0"/>
            </p:cNvCxnSpPr>
            <p:nvPr/>
          </p:nvCxnSpPr>
          <p:spPr>
            <a:xfrm rot="5400000">
              <a:off x="3002884" y="3122187"/>
              <a:ext cx="432099" cy="10451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72"/>
          <p:cNvGrpSpPr>
            <a:grpSpLocks/>
          </p:cNvGrpSpPr>
          <p:nvPr/>
        </p:nvGrpSpPr>
        <p:grpSpPr bwMode="auto">
          <a:xfrm>
            <a:off x="323528" y="4359234"/>
            <a:ext cx="7425886" cy="1106600"/>
            <a:chOff x="-228692" y="4652963"/>
            <a:chExt cx="7861393" cy="1182390"/>
          </a:xfrm>
        </p:grpSpPr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-228692" y="5043935"/>
              <a:ext cx="1835150" cy="7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Particle</a:t>
              </a:r>
              <a:endParaRPr lang="it-IT" sz="2000" dirty="0">
                <a:latin typeface="+mn-lt"/>
                <a:sym typeface="Symbol" charset="0"/>
              </a:endParaRPr>
            </a:p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Identification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57" name="TextBox 59"/>
            <p:cNvSpPr txBox="1">
              <a:spLocks noChangeArrowheads="1"/>
            </p:cNvSpPr>
            <p:nvPr/>
          </p:nvSpPr>
          <p:spPr bwMode="auto">
            <a:xfrm>
              <a:off x="4724742" y="5373688"/>
              <a:ext cx="2220229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PID Probability</a:t>
              </a:r>
            </a:p>
          </p:txBody>
        </p:sp>
        <p:cxnSp>
          <p:nvCxnSpPr>
            <p:cNvPr id="58" name="Elbow Connector 78"/>
            <p:cNvCxnSpPr>
              <a:stCxn id="11" idx="2"/>
              <a:endCxn id="57" idx="0"/>
            </p:cNvCxnSpPr>
            <p:nvPr/>
          </p:nvCxnSpPr>
          <p:spPr>
            <a:xfrm rot="16200000" flipH="1">
              <a:off x="4771165" y="4309995"/>
              <a:ext cx="288925" cy="18384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80"/>
            <p:cNvCxnSpPr>
              <a:stCxn id="18" idx="2"/>
              <a:endCxn id="57" idx="0"/>
            </p:cNvCxnSpPr>
            <p:nvPr/>
          </p:nvCxnSpPr>
          <p:spPr>
            <a:xfrm rot="5400000">
              <a:off x="6589168" y="4330155"/>
              <a:ext cx="289223" cy="179784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Down Arrow 93"/>
            <p:cNvSpPr/>
            <p:nvPr/>
          </p:nvSpPr>
          <p:spPr>
            <a:xfrm>
              <a:off x="468313" y="4652963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61" name="Group 75"/>
          <p:cNvGrpSpPr>
            <a:grpSpLocks/>
          </p:cNvGrpSpPr>
          <p:nvPr/>
        </p:nvGrpSpPr>
        <p:grpSpPr bwMode="auto">
          <a:xfrm>
            <a:off x="323528" y="4763076"/>
            <a:ext cx="7425886" cy="1643955"/>
            <a:chOff x="-228692" y="5084464"/>
            <a:chExt cx="7861393" cy="1756549"/>
          </a:xfrm>
        </p:grpSpPr>
        <p:sp>
          <p:nvSpPr>
            <p:cNvPr id="62" name="TextBox 59"/>
            <p:cNvSpPr txBox="1">
              <a:spLocks noChangeArrowheads="1"/>
            </p:cNvSpPr>
            <p:nvPr/>
          </p:nvSpPr>
          <p:spPr bwMode="auto">
            <a:xfrm>
              <a:off x="5157788" y="6280150"/>
              <a:ext cx="1358900" cy="4619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Analysis</a:t>
              </a:r>
            </a:p>
          </p:txBody>
        </p:sp>
        <p:cxnSp>
          <p:nvCxnSpPr>
            <p:cNvPr id="63" name="Elbow Connector 71"/>
            <p:cNvCxnSpPr>
              <a:stCxn id="11" idx="2"/>
              <a:endCxn id="62" idx="0"/>
            </p:cNvCxnSpPr>
            <p:nvPr/>
          </p:nvCxnSpPr>
          <p:spPr>
            <a:xfrm rot="16200000" flipH="1">
              <a:off x="4319588" y="4762500"/>
              <a:ext cx="1195387" cy="1839913"/>
            </a:xfrm>
            <a:prstGeom prst="bentConnector3">
              <a:avLst>
                <a:gd name="adj1" fmla="val 79706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73"/>
            <p:cNvCxnSpPr>
              <a:stCxn id="18" idx="2"/>
              <a:endCxn id="62" idx="0"/>
            </p:cNvCxnSpPr>
            <p:nvPr/>
          </p:nvCxnSpPr>
          <p:spPr>
            <a:xfrm rot="5400000">
              <a:off x="6137127" y="4784576"/>
              <a:ext cx="1195685" cy="1795462"/>
            </a:xfrm>
            <a:prstGeom prst="bentConnector3">
              <a:avLst>
                <a:gd name="adj1" fmla="val 7837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84"/>
            <p:cNvCxnSpPr>
              <a:stCxn id="57" idx="2"/>
              <a:endCxn id="62" idx="0"/>
            </p:cNvCxnSpPr>
            <p:nvPr/>
          </p:nvCxnSpPr>
          <p:spPr>
            <a:xfrm rot="16200000" flipH="1">
              <a:off x="5613649" y="6056560"/>
              <a:ext cx="444797" cy="238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94"/>
            <p:cNvSpPr/>
            <p:nvPr/>
          </p:nvSpPr>
          <p:spPr>
            <a:xfrm>
              <a:off x="468313" y="6092825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7" name="TextBox 19"/>
            <p:cNvSpPr txBox="1">
              <a:spLocks noChangeArrowheads="1"/>
            </p:cNvSpPr>
            <p:nvPr/>
          </p:nvSpPr>
          <p:spPr bwMode="auto">
            <a:xfrm>
              <a:off x="-228692" y="6413500"/>
              <a:ext cx="1835150" cy="42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smtClean="0">
                  <a:latin typeface="+mn-lt"/>
                  <a:sym typeface="Symbol" charset="0"/>
                </a:rPr>
                <a:t>Analysis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</p:grpSp>
      <p:cxnSp>
        <p:nvCxnSpPr>
          <p:cNvPr id="68" name="Shape 67"/>
          <p:cNvCxnSpPr>
            <a:stCxn id="49" idx="3"/>
            <a:endCxn id="18" idx="0"/>
          </p:cNvCxnSpPr>
          <p:nvPr/>
        </p:nvCxnSpPr>
        <p:spPr>
          <a:xfrm>
            <a:off x="4127264" y="3834030"/>
            <a:ext cx="3622149" cy="496974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8028384" y="1455167"/>
            <a:ext cx="748672" cy="432000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dirty="0" smtClean="0">
                <a:solidFill>
                  <a:srgbClr val="000099"/>
                </a:solidFill>
                <a:latin typeface="+mn-lt"/>
                <a:sym typeface="Symbol" charset="0"/>
              </a:rPr>
              <a:t>FTF</a:t>
            </a:r>
            <a:endParaRPr lang="it-IT" sz="2400" dirty="0">
              <a:solidFill>
                <a:srgbClr val="000099"/>
              </a:solidFill>
              <a:latin typeface="+mn-lt"/>
              <a:sym typeface="Symbol" charset="0"/>
            </a:endParaRPr>
          </a:p>
        </p:txBody>
      </p:sp>
      <p:cxnSp>
        <p:nvCxnSpPr>
          <p:cNvPr id="70" name="Elbow Connector 43"/>
          <p:cNvCxnSpPr>
            <a:stCxn id="69" idx="2"/>
            <a:endCxn id="22" idx="0"/>
          </p:cNvCxnSpPr>
          <p:nvPr/>
        </p:nvCxnSpPr>
        <p:spPr bwMode="auto">
          <a:xfrm rot="5400000">
            <a:off x="6726607" y="460450"/>
            <a:ext cx="249396" cy="3102830"/>
          </a:xfrm>
          <a:prstGeom prst="bentConnector3">
            <a:avLst>
              <a:gd name="adj1" fmla="val 500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8"/>
          <p:cNvSpPr txBox="1">
            <a:spLocks noChangeArrowheads="1"/>
          </p:cNvSpPr>
          <p:nvPr/>
        </p:nvSpPr>
        <p:spPr bwMode="auto">
          <a:xfrm>
            <a:off x="7239565" y="854367"/>
            <a:ext cx="1904435" cy="5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000" baseline="30000" dirty="0">
                <a:latin typeface="+mn-lt"/>
                <a:sym typeface="Symbol" charset="0"/>
              </a:rPr>
              <a:t>*</a:t>
            </a:r>
            <a:r>
              <a:rPr lang="it-IT" sz="1000" dirty="0">
                <a:latin typeface="+mn-lt"/>
                <a:sym typeface="Symbol" charset="0"/>
              </a:rPr>
              <a:t>  Dual parton Model</a:t>
            </a:r>
          </a:p>
          <a:p>
            <a:pPr eaLnBrk="1" hangingPunct="1"/>
            <a:r>
              <a:rPr lang="it-IT" sz="1000" baseline="30000" dirty="0">
                <a:latin typeface="+mn-lt"/>
                <a:sym typeface="Symbol" charset="0"/>
              </a:rPr>
              <a:t>**</a:t>
            </a:r>
            <a:r>
              <a:rPr lang="it-IT" sz="1000" dirty="0">
                <a:latin typeface="+mn-lt"/>
                <a:sym typeface="Symbol" charset="0"/>
              </a:rPr>
              <a:t> Ultra Relativistic Quantum</a:t>
            </a:r>
          </a:p>
          <a:p>
            <a:pPr eaLnBrk="1" hangingPunct="1"/>
            <a:r>
              <a:rPr lang="it-IT" sz="1000" dirty="0">
                <a:latin typeface="+mn-lt"/>
                <a:sym typeface="Symbol" charset="0"/>
              </a:rPr>
              <a:t>              Molecular Dynamics</a:t>
            </a:r>
          </a:p>
        </p:txBody>
      </p:sp>
    </p:spTree>
    <p:extLst>
      <p:ext uri="{BB962C8B-B14F-4D97-AF65-F5344CB8AC3E}">
        <p14:creationId xmlns:p14="http://schemas.microsoft.com/office/powerpoint/2010/main" val="38993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PANDA Detector</a:t>
            </a:r>
          </a:p>
          <a:p>
            <a:r>
              <a:rPr lang="en-US" altLang="zh-CN" dirty="0" err="1" smtClean="0"/>
              <a:t>FairRoot</a:t>
            </a:r>
            <a:endParaRPr lang="en-US" altLang="zh-CN" dirty="0" smtClean="0"/>
          </a:p>
          <a:p>
            <a:r>
              <a:rPr lang="en-US" altLang="zh-CN" dirty="0" err="1" smtClean="0"/>
              <a:t>PandaRoot</a:t>
            </a:r>
            <a:endParaRPr lang="en-US" altLang="zh-CN" dirty="0" smtClean="0"/>
          </a:p>
          <a:p>
            <a:r>
              <a:rPr lang="en-US" altLang="zh-CN" dirty="0" err="1" smtClean="0"/>
              <a:t>FairMQ</a:t>
            </a:r>
            <a:endParaRPr lang="en-US" altLang="zh-CN" dirty="0" smtClean="0"/>
          </a:p>
          <a:p>
            <a:r>
              <a:rPr lang="en-US" altLang="zh-CN" dirty="0" smtClean="0"/>
              <a:t>What could we do?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Event Generation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altLang="zh-CN" sz="2000" dirty="0"/>
              <a:t>Many different event generators available</a:t>
            </a:r>
          </a:p>
          <a:p>
            <a:pPr lvl="1">
              <a:buFont typeface="Arial"/>
              <a:buChar char="•"/>
            </a:pPr>
            <a:r>
              <a:rPr lang="en-US" altLang="zh-CN" sz="2000" dirty="0" err="1"/>
              <a:t>EvtGen</a:t>
            </a:r>
            <a:r>
              <a:rPr lang="en-US" altLang="zh-CN" sz="2000" dirty="0"/>
              <a:t>:</a:t>
            </a:r>
          </a:p>
          <a:p>
            <a:pPr lvl="2">
              <a:buFont typeface="Arial"/>
              <a:buChar char="•"/>
            </a:pPr>
            <a:r>
              <a:rPr lang="en-US" altLang="zh-CN" sz="2000" dirty="0"/>
              <a:t>Simulation of dedicated physics</a:t>
            </a:r>
            <a:br>
              <a:rPr lang="en-US" altLang="zh-CN" sz="2000" dirty="0"/>
            </a:br>
            <a:r>
              <a:rPr lang="en-US" altLang="zh-CN" sz="2000" dirty="0"/>
              <a:t> channels</a:t>
            </a:r>
          </a:p>
          <a:p>
            <a:pPr lvl="2">
              <a:buFont typeface="Arial"/>
              <a:buChar char="•"/>
            </a:pPr>
            <a:r>
              <a:rPr lang="en-US" altLang="zh-CN" sz="2000" dirty="0"/>
              <a:t>Can be extended by individual decay</a:t>
            </a:r>
            <a:br>
              <a:rPr lang="en-US" altLang="zh-CN" sz="2000" dirty="0"/>
            </a:br>
            <a:r>
              <a:rPr lang="en-US" altLang="zh-CN" sz="2000" dirty="0"/>
              <a:t>models</a:t>
            </a:r>
          </a:p>
          <a:p>
            <a:pPr lvl="1">
              <a:buFont typeface="Arial"/>
              <a:buChar char="•"/>
            </a:pPr>
            <a:r>
              <a:rPr lang="en-US" altLang="zh-CN" sz="2000" dirty="0"/>
              <a:t>Dual-Parton-Model (DPM):</a:t>
            </a:r>
          </a:p>
          <a:p>
            <a:pPr lvl="2">
              <a:buFont typeface="Arial"/>
              <a:buChar char="•"/>
            </a:pPr>
            <a:r>
              <a:rPr lang="en-US" altLang="zh-CN" sz="2000" dirty="0"/>
              <a:t>Background generator for anti-proton – proton interactions</a:t>
            </a:r>
          </a:p>
          <a:p>
            <a:pPr lvl="1">
              <a:buFont typeface="Arial"/>
              <a:buChar char="•"/>
            </a:pPr>
            <a:r>
              <a:rPr lang="en-US" altLang="zh-CN" sz="2000" dirty="0" err="1"/>
              <a:t>UrQMD</a:t>
            </a:r>
            <a:r>
              <a:rPr lang="en-US" altLang="zh-CN" sz="2000" dirty="0"/>
              <a:t>:</a:t>
            </a:r>
          </a:p>
          <a:p>
            <a:pPr lvl="2">
              <a:buFont typeface="Arial"/>
              <a:buChar char="•"/>
            </a:pPr>
            <a:r>
              <a:rPr lang="en-US" altLang="zh-CN" sz="2000" dirty="0"/>
              <a:t>Background generator for anti-proton – nucleus interactions</a:t>
            </a:r>
          </a:p>
          <a:p>
            <a:pPr lvl="1">
              <a:buFont typeface="Arial"/>
              <a:buChar char="•"/>
            </a:pPr>
            <a:r>
              <a:rPr lang="en-US" altLang="zh-CN" sz="2000" dirty="0"/>
              <a:t>FTF generator:</a:t>
            </a:r>
          </a:p>
          <a:p>
            <a:pPr lvl="2">
              <a:buFont typeface="Arial"/>
              <a:buChar char="•"/>
            </a:pPr>
            <a:r>
              <a:rPr lang="en-US" altLang="zh-CN" sz="2000" dirty="0"/>
              <a:t>New development of a combined background generator by Vladimir </a:t>
            </a:r>
            <a:r>
              <a:rPr lang="en-US" altLang="zh-CN" sz="2000" dirty="0" err="1"/>
              <a:t>Uzhinsky</a:t>
            </a:r>
            <a:r>
              <a:rPr lang="en-US" altLang="zh-CN" sz="2000" dirty="0"/>
              <a:t> and Aida </a:t>
            </a:r>
            <a:r>
              <a:rPr lang="en-US" altLang="zh-CN" sz="2000" dirty="0" err="1"/>
              <a:t>Galoyan</a:t>
            </a:r>
            <a:endParaRPr lang="en-US" altLang="zh-CN" sz="2000" dirty="0"/>
          </a:p>
          <a:p>
            <a:pPr lvl="1">
              <a:buFont typeface="Arial"/>
              <a:buChar char="•"/>
            </a:pPr>
            <a:r>
              <a:rPr lang="en-US" altLang="zh-CN" sz="2000" dirty="0"/>
              <a:t>Box generator:</a:t>
            </a:r>
          </a:p>
          <a:p>
            <a:pPr lvl="2">
              <a:buFont typeface="Arial"/>
              <a:buChar char="•"/>
            </a:pPr>
            <a:r>
              <a:rPr lang="en-US" altLang="zh-CN" sz="2000" dirty="0"/>
              <a:t>Particle gun</a:t>
            </a:r>
          </a:p>
          <a:p>
            <a:endParaRPr lang="zh-CN" altLang="en-US" dirty="0"/>
          </a:p>
        </p:txBody>
      </p:sp>
      <p:pic>
        <p:nvPicPr>
          <p:cNvPr id="4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08165"/>
            <a:ext cx="2664296" cy="24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Particle Propagator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altLang="zh-CN" dirty="0"/>
              <a:t>Usage of Virtual Monte Carlo allows seamless change of propagation engine</a:t>
            </a:r>
          </a:p>
          <a:p>
            <a:pPr>
              <a:buFont typeface="Arial"/>
              <a:buChar char="•"/>
            </a:pPr>
            <a:r>
              <a:rPr lang="en-US" altLang="zh-CN" dirty="0"/>
              <a:t>Available: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Geant3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Geant4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(</a:t>
            </a:r>
            <a:r>
              <a:rPr lang="en-US" altLang="zh-CN" dirty="0" err="1"/>
              <a:t>Fluka</a:t>
            </a:r>
            <a:r>
              <a:rPr lang="en-US" altLang="zh-CN" dirty="0"/>
              <a:t>)</a:t>
            </a:r>
          </a:p>
          <a:p>
            <a:pPr lvl="1">
              <a:buFont typeface="Arial"/>
              <a:buChar char="•"/>
            </a:pPr>
            <a:endParaRPr lang="en-US" altLang="zh-CN" dirty="0"/>
          </a:p>
          <a:p>
            <a:pPr>
              <a:buFont typeface="Arial"/>
              <a:buChar char="•"/>
            </a:pPr>
            <a:r>
              <a:rPr lang="en-US" altLang="zh-CN" dirty="0"/>
              <a:t>Same geometry description in propagation and reconstruction of events by using the same geometry engine from root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17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Digitization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altLang="zh-CN" dirty="0"/>
              <a:t>Translates ideal detector data into realistic data stream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3D space points into channel number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Deposited energy into ADC values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Adding noise and inefficiencies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Charge sharing between neighboring detector elements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Dead times and electronics properties</a:t>
            </a:r>
          </a:p>
          <a:p>
            <a:pPr lvl="1">
              <a:buFont typeface="Arial"/>
              <a:buChar char="•"/>
            </a:pPr>
            <a:endParaRPr lang="en-US" altLang="zh-CN" dirty="0"/>
          </a:p>
          <a:p>
            <a:pPr>
              <a:buFont typeface="Arial"/>
              <a:buChar char="•"/>
            </a:pPr>
            <a:r>
              <a:rPr lang="en-US" altLang="zh-CN" dirty="0"/>
              <a:t>Data should look like as coming from the final experiment</a:t>
            </a:r>
          </a:p>
          <a:p>
            <a:endParaRPr lang="zh-CN" altLang="en-US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60116"/>
            <a:ext cx="1990825" cy="19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52404"/>
            <a:ext cx="2555875" cy="16129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444208" y="4264372"/>
            <a:ext cx="225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Simulated EMC waveform</a:t>
            </a: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552463" y="1600076"/>
            <a:ext cx="19079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Avalanche Simulation</a:t>
            </a:r>
            <a:br>
              <a:rPr lang="en-US" sz="1400" dirty="0" smtClean="0"/>
            </a:br>
            <a:r>
              <a:rPr lang="en-US" sz="1400" dirty="0" smtClean="0"/>
              <a:t>in MDT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72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Reconstruction 1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altLang="zh-CN" dirty="0"/>
              <a:t>Local reconstruction for each sub-detector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Translation from detector data into physical parameters (from channel number to space point, ADC to energy)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Calibration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Cluster formation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Reconstruction algorithms</a:t>
            </a:r>
          </a:p>
          <a:p>
            <a:pPr lvl="1">
              <a:buFont typeface="Arial"/>
              <a:buChar char="•"/>
            </a:pPr>
            <a:endParaRPr lang="en-US" altLang="zh-CN" dirty="0"/>
          </a:p>
          <a:p>
            <a:pPr lvl="1">
              <a:buFont typeface="Arial"/>
              <a:buChar char="•"/>
            </a:pPr>
            <a:r>
              <a:rPr lang="en-US" altLang="zh-CN" dirty="0"/>
              <a:t>Various different algorithms implemented for each sub-detectors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Compared with test beam data</a:t>
            </a:r>
          </a:p>
          <a:p>
            <a:pPr lvl="1">
              <a:buFont typeface="Arial"/>
              <a:buChar char="•"/>
            </a:pPr>
            <a:r>
              <a:rPr lang="en-US" altLang="zh-CN" dirty="0" err="1"/>
              <a:t>PandaRoot</a:t>
            </a:r>
            <a:r>
              <a:rPr lang="en-US" altLang="zh-CN" dirty="0"/>
              <a:t> used to reconstruct test beam data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5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Reconstruction 2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altLang="zh-CN" sz="2800" dirty="0"/>
              <a:t>Global reconstruction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Combining different sub-detectors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Tracking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PID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Event building</a:t>
            </a:r>
          </a:p>
        </p:txBody>
      </p:sp>
    </p:spTree>
    <p:extLst>
      <p:ext uri="{BB962C8B-B14F-4D97-AF65-F5344CB8AC3E}">
        <p14:creationId xmlns:p14="http://schemas.microsoft.com/office/powerpoint/2010/main" val="17977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Data Flow in EMC simulation and Reconstruction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7"/>
            <a:ext cx="3458532" cy="5701742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3668121" cy="3937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9128" y="4990328"/>
            <a:ext cx="3635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/>
              <a:t>EMC Geometry update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/>
              <a:t>Error Matrices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/>
              <a:t>Energy crystal calibration</a:t>
            </a:r>
          </a:p>
          <a:p>
            <a:r>
              <a:rPr lang="en-US" altLang="zh-CN" sz="2400" dirty="0" smtClean="0"/>
              <a:t>……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49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MC Truth Propagation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21600"/>
            <a:ext cx="7747664" cy="55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20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Event Structure / Time Based Simulation</a:t>
            </a:r>
            <a:endParaRPr lang="zh-CN" altLang="en-US" sz="3600" dirty="0"/>
          </a:p>
        </p:txBody>
      </p:sp>
      <p:sp>
        <p:nvSpPr>
          <p:cNvPr id="4" name="Rechteck 5"/>
          <p:cNvSpPr/>
          <p:nvPr/>
        </p:nvSpPr>
        <p:spPr>
          <a:xfrm>
            <a:off x="395536" y="2103239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SciTil</a:t>
            </a:r>
            <a:endParaRPr lang="de-DE"/>
          </a:p>
        </p:txBody>
      </p:sp>
      <p:sp>
        <p:nvSpPr>
          <p:cNvPr id="5" name="Rechteck 6"/>
          <p:cNvSpPr/>
          <p:nvPr/>
        </p:nvSpPr>
        <p:spPr>
          <a:xfrm>
            <a:off x="395536" y="3068960"/>
            <a:ext cx="129614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EMC</a:t>
            </a:r>
            <a:endParaRPr lang="de-DE"/>
          </a:p>
        </p:txBody>
      </p:sp>
      <p:sp>
        <p:nvSpPr>
          <p:cNvPr id="6" name="Rechteck 7"/>
          <p:cNvSpPr/>
          <p:nvPr/>
        </p:nvSpPr>
        <p:spPr>
          <a:xfrm>
            <a:off x="395536" y="4005064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MVD</a:t>
            </a:r>
            <a:endParaRPr lang="de-DE"/>
          </a:p>
        </p:txBody>
      </p:sp>
      <p:sp>
        <p:nvSpPr>
          <p:cNvPr id="7" name="Rechteck 8"/>
          <p:cNvSpPr/>
          <p:nvPr/>
        </p:nvSpPr>
        <p:spPr>
          <a:xfrm>
            <a:off x="395536" y="5013176"/>
            <a:ext cx="12961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STT</a:t>
            </a:r>
            <a:endParaRPr lang="de-DE"/>
          </a:p>
        </p:txBody>
      </p:sp>
      <p:cxnSp>
        <p:nvCxnSpPr>
          <p:cNvPr id="8" name="Gerade Verbindung mit Pfeil 11"/>
          <p:cNvCxnSpPr/>
          <p:nvPr/>
        </p:nvCxnSpPr>
        <p:spPr>
          <a:xfrm>
            <a:off x="395536" y="1844824"/>
            <a:ext cx="79928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2"/>
          <p:cNvSpPr txBox="1"/>
          <p:nvPr/>
        </p:nvSpPr>
        <p:spPr>
          <a:xfrm>
            <a:off x="7740352" y="115436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time</a:t>
            </a:r>
            <a:endParaRPr lang="de-DE"/>
          </a:p>
        </p:txBody>
      </p:sp>
      <p:grpSp>
        <p:nvGrpSpPr>
          <p:cNvPr id="10" name="Gruppieren 92"/>
          <p:cNvGrpSpPr/>
          <p:nvPr/>
        </p:nvGrpSpPr>
        <p:grpSpPr>
          <a:xfrm>
            <a:off x="2051720" y="2204864"/>
            <a:ext cx="3528392" cy="3240360"/>
            <a:chOff x="2051720" y="2204864"/>
            <a:chExt cx="3528392" cy="3240360"/>
          </a:xfrm>
        </p:grpSpPr>
        <p:cxnSp>
          <p:nvCxnSpPr>
            <p:cNvPr id="11" name="Gerade Verbindung 14"/>
            <p:cNvCxnSpPr/>
            <p:nvPr/>
          </p:nvCxnSpPr>
          <p:spPr>
            <a:xfrm rot="5400000">
              <a:off x="1907704" y="234888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7"/>
            <p:cNvCxnSpPr/>
            <p:nvPr/>
          </p:nvCxnSpPr>
          <p:spPr>
            <a:xfrm rot="5400000">
              <a:off x="1979712" y="234888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8"/>
            <p:cNvCxnSpPr/>
            <p:nvPr/>
          </p:nvCxnSpPr>
          <p:spPr>
            <a:xfrm rot="5400000">
              <a:off x="1957072" y="234888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9"/>
            <p:cNvCxnSpPr/>
            <p:nvPr/>
          </p:nvCxnSpPr>
          <p:spPr>
            <a:xfrm rot="5400000">
              <a:off x="1907704" y="335699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20"/>
            <p:cNvCxnSpPr/>
            <p:nvPr/>
          </p:nvCxnSpPr>
          <p:spPr>
            <a:xfrm rot="5400000">
              <a:off x="2000204" y="335699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1"/>
            <p:cNvCxnSpPr/>
            <p:nvPr/>
          </p:nvCxnSpPr>
          <p:spPr>
            <a:xfrm rot="5400000">
              <a:off x="2195736" y="335699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2"/>
            <p:cNvCxnSpPr/>
            <p:nvPr/>
          </p:nvCxnSpPr>
          <p:spPr>
            <a:xfrm rot="5400000">
              <a:off x="1907704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3"/>
            <p:cNvCxnSpPr/>
            <p:nvPr/>
          </p:nvCxnSpPr>
          <p:spPr>
            <a:xfrm rot="5400000">
              <a:off x="2771800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4"/>
            <p:cNvCxnSpPr/>
            <p:nvPr/>
          </p:nvCxnSpPr>
          <p:spPr>
            <a:xfrm rot="5400000">
              <a:off x="2195736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5"/>
            <p:cNvCxnSpPr/>
            <p:nvPr/>
          </p:nvCxnSpPr>
          <p:spPr>
            <a:xfrm rot="5400000">
              <a:off x="1907704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6"/>
            <p:cNvCxnSpPr/>
            <p:nvPr/>
          </p:nvCxnSpPr>
          <p:spPr>
            <a:xfrm rot="5400000">
              <a:off x="2771800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7"/>
            <p:cNvCxnSpPr/>
            <p:nvPr/>
          </p:nvCxnSpPr>
          <p:spPr>
            <a:xfrm rot="5400000">
              <a:off x="2195736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8"/>
            <p:cNvCxnSpPr/>
            <p:nvPr/>
          </p:nvCxnSpPr>
          <p:spPr>
            <a:xfrm rot="5400000">
              <a:off x="2699791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9"/>
            <p:cNvCxnSpPr/>
            <p:nvPr/>
          </p:nvCxnSpPr>
          <p:spPr>
            <a:xfrm rot="5400000">
              <a:off x="3563887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0"/>
            <p:cNvCxnSpPr/>
            <p:nvPr/>
          </p:nvCxnSpPr>
          <p:spPr>
            <a:xfrm rot="5400000">
              <a:off x="2987823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1"/>
            <p:cNvCxnSpPr/>
            <p:nvPr/>
          </p:nvCxnSpPr>
          <p:spPr>
            <a:xfrm rot="5400000">
              <a:off x="4139952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2"/>
            <p:cNvCxnSpPr/>
            <p:nvPr/>
          </p:nvCxnSpPr>
          <p:spPr>
            <a:xfrm rot="5400000">
              <a:off x="5004048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3"/>
            <p:cNvCxnSpPr/>
            <p:nvPr/>
          </p:nvCxnSpPr>
          <p:spPr>
            <a:xfrm rot="5400000">
              <a:off x="4427984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4"/>
            <p:cNvCxnSpPr/>
            <p:nvPr/>
          </p:nvCxnSpPr>
          <p:spPr>
            <a:xfrm rot="5400000">
              <a:off x="4572000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5"/>
            <p:cNvCxnSpPr/>
            <p:nvPr/>
          </p:nvCxnSpPr>
          <p:spPr>
            <a:xfrm rot="5400000">
              <a:off x="5436096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6"/>
            <p:cNvCxnSpPr/>
            <p:nvPr/>
          </p:nvCxnSpPr>
          <p:spPr>
            <a:xfrm rot="5400000">
              <a:off x="4860032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7"/>
            <p:cNvCxnSpPr/>
            <p:nvPr/>
          </p:nvCxnSpPr>
          <p:spPr>
            <a:xfrm rot="5400000">
              <a:off x="2555776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38"/>
          <p:cNvSpPr txBox="1"/>
          <p:nvPr/>
        </p:nvSpPr>
        <p:spPr>
          <a:xfrm>
            <a:off x="183569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ev 1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Textfeld 86"/>
          <p:cNvSpPr txBox="1"/>
          <p:nvPr/>
        </p:nvSpPr>
        <p:spPr>
          <a:xfrm>
            <a:off x="263080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333FF"/>
                </a:solidFill>
              </a:rPr>
              <a:t>ev 2</a:t>
            </a:r>
            <a:endParaRPr lang="de-DE">
              <a:solidFill>
                <a:srgbClr val="3333FF"/>
              </a:solidFill>
            </a:endParaRPr>
          </a:p>
        </p:txBody>
      </p:sp>
      <p:sp>
        <p:nvSpPr>
          <p:cNvPr id="35" name="Textfeld 87"/>
          <p:cNvSpPr txBox="1"/>
          <p:nvPr/>
        </p:nvSpPr>
        <p:spPr>
          <a:xfrm>
            <a:off x="515108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ev 3</a:t>
            </a:r>
            <a:endParaRPr lang="de-DE"/>
          </a:p>
        </p:txBody>
      </p:sp>
      <p:cxnSp>
        <p:nvCxnSpPr>
          <p:cNvPr id="36" name="Gerade Verbindung 88"/>
          <p:cNvCxnSpPr/>
          <p:nvPr/>
        </p:nvCxnSpPr>
        <p:spPr>
          <a:xfrm rot="5400000">
            <a:off x="1907704" y="17008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89"/>
          <p:cNvCxnSpPr/>
          <p:nvPr/>
        </p:nvCxnSpPr>
        <p:spPr>
          <a:xfrm rot="5400000">
            <a:off x="2699792" y="1700808"/>
            <a:ext cx="288032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90"/>
          <p:cNvCxnSpPr/>
          <p:nvPr/>
        </p:nvCxnSpPr>
        <p:spPr>
          <a:xfrm rot="5400000">
            <a:off x="4788024" y="17008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93"/>
          <p:cNvGrpSpPr/>
          <p:nvPr/>
        </p:nvGrpSpPr>
        <p:grpSpPr>
          <a:xfrm>
            <a:off x="2843808" y="2204864"/>
            <a:ext cx="3528392" cy="3240360"/>
            <a:chOff x="2051720" y="2204864"/>
            <a:chExt cx="3528392" cy="3240360"/>
          </a:xfrm>
        </p:grpSpPr>
        <p:cxnSp>
          <p:nvCxnSpPr>
            <p:cNvPr id="40" name="Gerade Verbindung 94"/>
            <p:cNvCxnSpPr/>
            <p:nvPr/>
          </p:nvCxnSpPr>
          <p:spPr>
            <a:xfrm rot="5400000">
              <a:off x="1907704" y="234888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95"/>
            <p:cNvCxnSpPr/>
            <p:nvPr/>
          </p:nvCxnSpPr>
          <p:spPr>
            <a:xfrm rot="5400000">
              <a:off x="1979712" y="234888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6"/>
            <p:cNvCxnSpPr/>
            <p:nvPr/>
          </p:nvCxnSpPr>
          <p:spPr>
            <a:xfrm rot="5400000">
              <a:off x="2051720" y="234888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7"/>
            <p:cNvCxnSpPr/>
            <p:nvPr/>
          </p:nvCxnSpPr>
          <p:spPr>
            <a:xfrm rot="5400000">
              <a:off x="1907704" y="3356992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98"/>
            <p:cNvCxnSpPr/>
            <p:nvPr/>
          </p:nvCxnSpPr>
          <p:spPr>
            <a:xfrm rot="5400000">
              <a:off x="2051720" y="3356992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99"/>
            <p:cNvCxnSpPr/>
            <p:nvPr/>
          </p:nvCxnSpPr>
          <p:spPr>
            <a:xfrm rot="5400000">
              <a:off x="2195736" y="3356992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00"/>
            <p:cNvCxnSpPr/>
            <p:nvPr/>
          </p:nvCxnSpPr>
          <p:spPr>
            <a:xfrm rot="5400000">
              <a:off x="1907704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01"/>
            <p:cNvCxnSpPr/>
            <p:nvPr/>
          </p:nvCxnSpPr>
          <p:spPr>
            <a:xfrm rot="5400000">
              <a:off x="2771800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2"/>
            <p:cNvCxnSpPr/>
            <p:nvPr/>
          </p:nvCxnSpPr>
          <p:spPr>
            <a:xfrm rot="5400000">
              <a:off x="2195736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3"/>
            <p:cNvCxnSpPr/>
            <p:nvPr/>
          </p:nvCxnSpPr>
          <p:spPr>
            <a:xfrm rot="5400000">
              <a:off x="1907704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4"/>
            <p:cNvCxnSpPr/>
            <p:nvPr/>
          </p:nvCxnSpPr>
          <p:spPr>
            <a:xfrm rot="5400000">
              <a:off x="2771800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5"/>
            <p:cNvCxnSpPr/>
            <p:nvPr/>
          </p:nvCxnSpPr>
          <p:spPr>
            <a:xfrm rot="5400000">
              <a:off x="2195736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6"/>
            <p:cNvCxnSpPr/>
            <p:nvPr/>
          </p:nvCxnSpPr>
          <p:spPr>
            <a:xfrm rot="5400000">
              <a:off x="2699791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7"/>
            <p:cNvCxnSpPr/>
            <p:nvPr/>
          </p:nvCxnSpPr>
          <p:spPr>
            <a:xfrm rot="5400000">
              <a:off x="3563887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8"/>
            <p:cNvCxnSpPr/>
            <p:nvPr/>
          </p:nvCxnSpPr>
          <p:spPr>
            <a:xfrm rot="5400000">
              <a:off x="2987823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9"/>
            <p:cNvCxnSpPr/>
            <p:nvPr/>
          </p:nvCxnSpPr>
          <p:spPr>
            <a:xfrm rot="5400000">
              <a:off x="4139952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10"/>
            <p:cNvCxnSpPr/>
            <p:nvPr/>
          </p:nvCxnSpPr>
          <p:spPr>
            <a:xfrm rot="5400000">
              <a:off x="5004048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11"/>
            <p:cNvCxnSpPr/>
            <p:nvPr/>
          </p:nvCxnSpPr>
          <p:spPr>
            <a:xfrm rot="5400000">
              <a:off x="4427984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12"/>
            <p:cNvCxnSpPr/>
            <p:nvPr/>
          </p:nvCxnSpPr>
          <p:spPr>
            <a:xfrm rot="5400000">
              <a:off x="4572000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13"/>
            <p:cNvCxnSpPr/>
            <p:nvPr/>
          </p:nvCxnSpPr>
          <p:spPr>
            <a:xfrm rot="5400000">
              <a:off x="5436096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14"/>
            <p:cNvCxnSpPr/>
            <p:nvPr/>
          </p:nvCxnSpPr>
          <p:spPr>
            <a:xfrm rot="5400000">
              <a:off x="4860032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5"/>
            <p:cNvCxnSpPr/>
            <p:nvPr/>
          </p:nvCxnSpPr>
          <p:spPr>
            <a:xfrm rot="5400000">
              <a:off x="2555776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ieren 116"/>
          <p:cNvGrpSpPr/>
          <p:nvPr/>
        </p:nvGrpSpPr>
        <p:grpSpPr>
          <a:xfrm>
            <a:off x="4932040" y="2204864"/>
            <a:ext cx="3528392" cy="3240360"/>
            <a:chOff x="2051720" y="2204864"/>
            <a:chExt cx="3528392" cy="3240360"/>
          </a:xfrm>
        </p:grpSpPr>
        <p:cxnSp>
          <p:nvCxnSpPr>
            <p:cNvPr id="63" name="Gerade Verbindung 117"/>
            <p:cNvCxnSpPr/>
            <p:nvPr/>
          </p:nvCxnSpPr>
          <p:spPr>
            <a:xfrm rot="5400000">
              <a:off x="1907704" y="234888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8"/>
            <p:cNvCxnSpPr/>
            <p:nvPr/>
          </p:nvCxnSpPr>
          <p:spPr>
            <a:xfrm rot="5400000">
              <a:off x="1979712" y="234888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9"/>
            <p:cNvCxnSpPr/>
            <p:nvPr/>
          </p:nvCxnSpPr>
          <p:spPr>
            <a:xfrm rot="5400000">
              <a:off x="1957072" y="234888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20"/>
            <p:cNvCxnSpPr/>
            <p:nvPr/>
          </p:nvCxnSpPr>
          <p:spPr>
            <a:xfrm rot="5400000">
              <a:off x="1907704" y="3356992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121"/>
            <p:cNvCxnSpPr/>
            <p:nvPr/>
          </p:nvCxnSpPr>
          <p:spPr>
            <a:xfrm rot="5400000">
              <a:off x="2000204" y="3356992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122"/>
            <p:cNvCxnSpPr/>
            <p:nvPr/>
          </p:nvCxnSpPr>
          <p:spPr>
            <a:xfrm rot="5400000">
              <a:off x="2051720" y="3356992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123"/>
            <p:cNvCxnSpPr/>
            <p:nvPr/>
          </p:nvCxnSpPr>
          <p:spPr>
            <a:xfrm rot="5400000">
              <a:off x="1907704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124"/>
            <p:cNvCxnSpPr/>
            <p:nvPr/>
          </p:nvCxnSpPr>
          <p:spPr>
            <a:xfrm rot="5400000">
              <a:off x="2771800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125"/>
            <p:cNvCxnSpPr/>
            <p:nvPr/>
          </p:nvCxnSpPr>
          <p:spPr>
            <a:xfrm rot="5400000">
              <a:off x="2195736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126"/>
            <p:cNvCxnSpPr/>
            <p:nvPr/>
          </p:nvCxnSpPr>
          <p:spPr>
            <a:xfrm rot="5400000">
              <a:off x="1907704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127"/>
            <p:cNvCxnSpPr/>
            <p:nvPr/>
          </p:nvCxnSpPr>
          <p:spPr>
            <a:xfrm rot="5400000">
              <a:off x="2771800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128"/>
            <p:cNvCxnSpPr/>
            <p:nvPr/>
          </p:nvCxnSpPr>
          <p:spPr>
            <a:xfrm rot="5400000">
              <a:off x="2195736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129"/>
            <p:cNvCxnSpPr/>
            <p:nvPr/>
          </p:nvCxnSpPr>
          <p:spPr>
            <a:xfrm rot="5400000">
              <a:off x="2699791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130"/>
            <p:cNvCxnSpPr/>
            <p:nvPr/>
          </p:nvCxnSpPr>
          <p:spPr>
            <a:xfrm rot="5400000">
              <a:off x="3563887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131"/>
            <p:cNvCxnSpPr/>
            <p:nvPr/>
          </p:nvCxnSpPr>
          <p:spPr>
            <a:xfrm rot="5400000">
              <a:off x="2987823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132"/>
            <p:cNvCxnSpPr/>
            <p:nvPr/>
          </p:nvCxnSpPr>
          <p:spPr>
            <a:xfrm rot="5400000">
              <a:off x="4139952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133"/>
            <p:cNvCxnSpPr/>
            <p:nvPr/>
          </p:nvCxnSpPr>
          <p:spPr>
            <a:xfrm rot="5400000">
              <a:off x="5004048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134"/>
            <p:cNvCxnSpPr/>
            <p:nvPr/>
          </p:nvCxnSpPr>
          <p:spPr>
            <a:xfrm rot="5400000">
              <a:off x="4427984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135"/>
            <p:cNvCxnSpPr/>
            <p:nvPr/>
          </p:nvCxnSpPr>
          <p:spPr>
            <a:xfrm rot="5400000">
              <a:off x="4572000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136"/>
            <p:cNvCxnSpPr/>
            <p:nvPr/>
          </p:nvCxnSpPr>
          <p:spPr>
            <a:xfrm rot="5400000">
              <a:off x="5436096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137"/>
            <p:cNvCxnSpPr/>
            <p:nvPr/>
          </p:nvCxnSpPr>
          <p:spPr>
            <a:xfrm rot="5400000">
              <a:off x="4860032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138"/>
            <p:cNvCxnSpPr/>
            <p:nvPr/>
          </p:nvCxnSpPr>
          <p:spPr>
            <a:xfrm rot="5400000">
              <a:off x="2555776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145"/>
          <p:cNvGrpSpPr/>
          <p:nvPr/>
        </p:nvGrpSpPr>
        <p:grpSpPr>
          <a:xfrm>
            <a:off x="2267744" y="5733256"/>
            <a:ext cx="4608512" cy="576064"/>
            <a:chOff x="2123728" y="5877272"/>
            <a:chExt cx="4608512" cy="576064"/>
          </a:xfrm>
        </p:grpSpPr>
        <p:sp>
          <p:nvSpPr>
            <p:cNvPr id="86" name="Abgerundetes Rechteck 143"/>
            <p:cNvSpPr/>
            <p:nvPr/>
          </p:nvSpPr>
          <p:spPr>
            <a:xfrm>
              <a:off x="2123728" y="5877272"/>
              <a:ext cx="4608512" cy="57606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7" name="Gerade Verbindung 139"/>
            <p:cNvCxnSpPr/>
            <p:nvPr/>
          </p:nvCxnSpPr>
          <p:spPr>
            <a:xfrm rot="5400000">
              <a:off x="2267744" y="618049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140"/>
            <p:cNvCxnSpPr/>
            <p:nvPr/>
          </p:nvCxnSpPr>
          <p:spPr>
            <a:xfrm rot="5400000">
              <a:off x="2420144" y="6180490"/>
              <a:ext cx="288032" cy="0"/>
            </a:xfrm>
            <a:prstGeom prst="line">
              <a:avLst/>
            </a:pr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41"/>
            <p:cNvCxnSpPr/>
            <p:nvPr/>
          </p:nvCxnSpPr>
          <p:spPr>
            <a:xfrm rot="5400000">
              <a:off x="2572544" y="618049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142"/>
            <p:cNvSpPr txBox="1"/>
            <p:nvPr/>
          </p:nvSpPr>
          <p:spPr>
            <a:xfrm>
              <a:off x="2890058" y="5990224"/>
              <a:ext cx="3589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= detector hits from different events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600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FairRoot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 ALFA</a:t>
            </a:r>
            <a:endParaRPr lang="zh-CN" altLang="en-US" dirty="0"/>
          </a:p>
        </p:txBody>
      </p:sp>
      <p:sp>
        <p:nvSpPr>
          <p:cNvPr id="5" name="Abgerundetes Rechteck 7"/>
          <p:cNvSpPr/>
          <p:nvPr/>
        </p:nvSpPr>
        <p:spPr>
          <a:xfrm>
            <a:off x="762001" y="2225484"/>
            <a:ext cx="3882008" cy="2038764"/>
          </a:xfrm>
          <a:prstGeom prst="roundRect">
            <a:avLst>
              <a:gd name="adj" fmla="val 7459"/>
            </a:avLst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Abgerundetes Rechteck 7"/>
          <p:cNvSpPr/>
          <p:nvPr/>
        </p:nvSpPr>
        <p:spPr>
          <a:xfrm>
            <a:off x="1471285" y="2225484"/>
            <a:ext cx="6895330" cy="2038764"/>
          </a:xfrm>
          <a:prstGeom prst="roundRect">
            <a:avLst>
              <a:gd name="adj" fmla="val 9084"/>
            </a:avLst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118241" y="4429898"/>
            <a:ext cx="6794293" cy="2060185"/>
          </a:xfrm>
          <a:prstGeom prst="roundRect">
            <a:avLst/>
          </a:prstGeom>
          <a:solidFill>
            <a:srgbClr val="D8B25C"/>
          </a:solidFill>
          <a:ln w="10000" cap="flat" cmpd="sng" algn="ctr">
            <a:solidFill>
              <a:srgbClr val="D8B25C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Abgerundetes Rechteck 25"/>
          <p:cNvSpPr/>
          <p:nvPr/>
        </p:nvSpPr>
        <p:spPr>
          <a:xfrm>
            <a:off x="3635160" y="497837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Abgerundetes Rechteck 27"/>
          <p:cNvSpPr/>
          <p:nvPr/>
        </p:nvSpPr>
        <p:spPr>
          <a:xfrm>
            <a:off x="5774810" y="497837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Abgerundetes Rechteck 28"/>
          <p:cNvSpPr/>
          <p:nvPr/>
        </p:nvSpPr>
        <p:spPr>
          <a:xfrm>
            <a:off x="4918950" y="497837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Abgerundetes Rechteck 30"/>
          <p:cNvSpPr/>
          <p:nvPr/>
        </p:nvSpPr>
        <p:spPr>
          <a:xfrm>
            <a:off x="5346880" y="497837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Genat4_VMC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Abgerundetes Rechteck 33"/>
          <p:cNvSpPr/>
          <p:nvPr/>
        </p:nvSpPr>
        <p:spPr>
          <a:xfrm>
            <a:off x="3154694" y="4429898"/>
            <a:ext cx="2814975" cy="480096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Libraries and Tools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hteck 37"/>
          <p:cNvSpPr/>
          <p:nvPr/>
        </p:nvSpPr>
        <p:spPr>
          <a:xfrm>
            <a:off x="6630668" y="5402331"/>
            <a:ext cx="626573" cy="320374"/>
          </a:xfrm>
          <a:prstGeom prst="rect">
            <a:avLst/>
          </a:prstGeom>
          <a:solidFill>
            <a:srgbClr val="D8B25C"/>
          </a:solidFill>
          <a:ln w="1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Abgerundetes Rechteck 29"/>
          <p:cNvSpPr/>
          <p:nvPr/>
        </p:nvSpPr>
        <p:spPr>
          <a:xfrm>
            <a:off x="6202740" y="497837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VGM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Abgerundetes Rechteck 11"/>
          <p:cNvSpPr/>
          <p:nvPr/>
        </p:nvSpPr>
        <p:spPr>
          <a:xfrm>
            <a:off x="7829475" y="2700378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Runtime DB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5598743" y="2700377"/>
            <a:ext cx="582854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Module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Detector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Abgerundetes Rechteck 19"/>
          <p:cNvSpPr/>
          <p:nvPr/>
        </p:nvSpPr>
        <p:spPr>
          <a:xfrm>
            <a:off x="6358146" y="2700378"/>
            <a:ext cx="562546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Magnetic Field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Abgerundetes Rechteck 13"/>
          <p:cNvSpPr/>
          <p:nvPr/>
        </p:nvSpPr>
        <p:spPr>
          <a:xfrm>
            <a:off x="7097241" y="2700378"/>
            <a:ext cx="55568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Event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Abgerundetes Rechteck 15"/>
          <p:cNvSpPr/>
          <p:nvPr/>
        </p:nvSpPr>
        <p:spPr>
          <a:xfrm>
            <a:off x="4839339" y="2700378"/>
            <a:ext cx="58285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MC Application</a:t>
            </a:r>
          </a:p>
        </p:txBody>
      </p:sp>
      <p:sp>
        <p:nvSpPr>
          <p:cNvPr id="20" name="Abgerundetes Rechteck 11"/>
          <p:cNvSpPr/>
          <p:nvPr/>
        </p:nvSpPr>
        <p:spPr>
          <a:xfrm>
            <a:off x="4063090" y="268933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 MQ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Abgerundetes Rechteck 11"/>
          <p:cNvSpPr/>
          <p:nvPr/>
        </p:nvSpPr>
        <p:spPr>
          <a:xfrm>
            <a:off x="2677195" y="268933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Building configuration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2" name="Abgerundetes Rechteck 11"/>
          <p:cNvSpPr/>
          <p:nvPr/>
        </p:nvSpPr>
        <p:spPr>
          <a:xfrm>
            <a:off x="3366622" y="268933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Testing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Abgerundetes Rechteck 28"/>
          <p:cNvSpPr/>
          <p:nvPr/>
        </p:nvSpPr>
        <p:spPr>
          <a:xfrm>
            <a:off x="4491020" y="497837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CMake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Abgerundetes Rechteck 28"/>
          <p:cNvSpPr/>
          <p:nvPr/>
        </p:nvSpPr>
        <p:spPr>
          <a:xfrm>
            <a:off x="4063090" y="4987470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ZeroMQ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Abgerundetes Rechteck 11"/>
          <p:cNvSpPr/>
          <p:nvPr/>
        </p:nvSpPr>
        <p:spPr>
          <a:xfrm>
            <a:off x="1992407" y="268933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3207230" y="5013306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BOOST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Abgerundetes Rechteck 25"/>
          <p:cNvSpPr/>
          <p:nvPr/>
        </p:nvSpPr>
        <p:spPr>
          <a:xfrm>
            <a:off x="2601658" y="4987470"/>
            <a:ext cx="551675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Protocol Buffers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Abgerundetes Rechteck 33"/>
          <p:cNvSpPr/>
          <p:nvPr/>
        </p:nvSpPr>
        <p:spPr>
          <a:xfrm>
            <a:off x="6036266" y="2236521"/>
            <a:ext cx="1109900" cy="381011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Abgerundetes Rechteck 33"/>
          <p:cNvSpPr/>
          <p:nvPr/>
        </p:nvSpPr>
        <p:spPr>
          <a:xfrm>
            <a:off x="1543830" y="2225484"/>
            <a:ext cx="1109900" cy="381011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ALFA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0" name="Abgerundetes Rechteck 48"/>
          <p:cNvSpPr/>
          <p:nvPr/>
        </p:nvSpPr>
        <p:spPr>
          <a:xfrm>
            <a:off x="2463942" y="1217344"/>
            <a:ext cx="1238368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CbmRoot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Abgerundetes Rechteck 49"/>
          <p:cNvSpPr/>
          <p:nvPr/>
        </p:nvSpPr>
        <p:spPr>
          <a:xfrm>
            <a:off x="2448324" y="1703148"/>
            <a:ext cx="12539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PandaRoot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2" name="Abgerundetes Rechteck 50"/>
          <p:cNvSpPr/>
          <p:nvPr/>
        </p:nvSpPr>
        <p:spPr>
          <a:xfrm>
            <a:off x="3828667" y="1724836"/>
            <a:ext cx="1257487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AsyEosRoot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3" name="Abgerundetes Rechteck 51"/>
          <p:cNvSpPr/>
          <p:nvPr/>
        </p:nvSpPr>
        <p:spPr>
          <a:xfrm>
            <a:off x="3828667" y="1239032"/>
            <a:ext cx="12574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R3BRoot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4" name="Abgerundetes Rechteck 54"/>
          <p:cNvSpPr/>
          <p:nvPr/>
        </p:nvSpPr>
        <p:spPr>
          <a:xfrm>
            <a:off x="5220871" y="1239032"/>
            <a:ext cx="1272789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SofiaRoot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5" name="Abgerundetes Rechteck 55"/>
          <p:cNvSpPr/>
          <p:nvPr/>
        </p:nvSpPr>
        <p:spPr>
          <a:xfrm>
            <a:off x="6705600" y="1239032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MPDRoot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6" name="Abgerundetes Rechteck 56"/>
          <p:cNvSpPr/>
          <p:nvPr/>
        </p:nvSpPr>
        <p:spPr>
          <a:xfrm>
            <a:off x="5220871" y="1736278"/>
            <a:ext cx="1272790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FopiRoot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7" name="Abgerundetes Rechteck 57"/>
          <p:cNvSpPr/>
          <p:nvPr/>
        </p:nvSpPr>
        <p:spPr>
          <a:xfrm>
            <a:off x="6705600" y="1724836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EICRoot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8" name="Abgerundetes Rechteck 57"/>
          <p:cNvSpPr/>
          <p:nvPr/>
        </p:nvSpPr>
        <p:spPr>
          <a:xfrm>
            <a:off x="762000" y="1206206"/>
            <a:ext cx="1542092" cy="411605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AliRoot6 (O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lang="en-US" kern="0" dirty="0">
                <a:solidFill>
                  <a:srgbClr val="FF0000"/>
                </a:solidFill>
                <a:latin typeface="Tw Cen MT"/>
              </a:rPr>
              <a:t>)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39" name="Abgerundetes Rechteck 11"/>
          <p:cNvSpPr/>
          <p:nvPr/>
        </p:nvSpPr>
        <p:spPr>
          <a:xfrm>
            <a:off x="882473" y="268933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????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0" name="Abgerundetes Rechteck 49"/>
          <p:cNvSpPr/>
          <p:nvPr/>
        </p:nvSpPr>
        <p:spPr>
          <a:xfrm>
            <a:off x="754799" y="1724836"/>
            <a:ext cx="157806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0000"/>
                </a:solidFill>
                <a:latin typeface="Tw Cen MT"/>
              </a:rPr>
              <a:t>Ship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FairMQ</a:t>
            </a:r>
            <a:endParaRPr lang="zh-CN" altLang="en-US" sz="3600" dirty="0"/>
          </a:p>
        </p:txBody>
      </p:sp>
      <p:pic>
        <p:nvPicPr>
          <p:cNvPr id="4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55824"/>
            <a:ext cx="8673586" cy="4721448"/>
          </a:xfrm>
          <a:prstGeom prst="rect">
            <a:avLst/>
          </a:prstGeom>
        </p:spPr>
      </p:pic>
      <p:cxnSp>
        <p:nvCxnSpPr>
          <p:cNvPr id="5" name="Gerade Verbindung mit Pfeil 8"/>
          <p:cNvCxnSpPr/>
          <p:nvPr/>
        </p:nvCxnSpPr>
        <p:spPr>
          <a:xfrm>
            <a:off x="2915816" y="587727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9"/>
          <p:cNvSpPr txBox="1"/>
          <p:nvPr/>
        </p:nvSpPr>
        <p:spPr>
          <a:xfrm>
            <a:off x="2555775" y="6021288"/>
            <a:ext cx="252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Message Queue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96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FAIR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2" y="1052736"/>
            <a:ext cx="6918960" cy="55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0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FairMQ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Huge amounts of data</a:t>
            </a:r>
          </a:p>
          <a:p>
            <a:r>
              <a:rPr lang="en-US" altLang="zh-CN" dirty="0" smtClean="0"/>
              <a:t>Traditional trigger are extended by </a:t>
            </a:r>
            <a:r>
              <a:rPr lang="en-US" altLang="zh-CN" dirty="0" err="1" smtClean="0"/>
              <a:t>heterogenous</a:t>
            </a:r>
            <a:r>
              <a:rPr lang="en-US" altLang="zh-CN" dirty="0" smtClean="0"/>
              <a:t> (CPU, GPU, FPGA,……) online computing farms to reduce data flow</a:t>
            </a:r>
          </a:p>
          <a:p>
            <a:r>
              <a:rPr lang="en-US" altLang="zh-CN" dirty="0" smtClean="0"/>
              <a:t>Stored data are repeatedly analyzed in the offline computing facilities (farms, grid, cloud)</a:t>
            </a:r>
          </a:p>
          <a:p>
            <a:r>
              <a:rPr lang="en-US" altLang="zh-CN" dirty="0" smtClean="0"/>
              <a:t>Online processing</a:t>
            </a:r>
          </a:p>
          <a:p>
            <a:r>
              <a:rPr lang="en-US" altLang="zh-CN" dirty="0" smtClean="0"/>
              <a:t>Extend traditional single-process </a:t>
            </a:r>
            <a:r>
              <a:rPr lang="en-US" altLang="zh-CN" dirty="0" err="1" smtClean="0"/>
              <a:t>FairRoot</a:t>
            </a:r>
            <a:r>
              <a:rPr lang="en-US" altLang="zh-CN" dirty="0" smtClean="0"/>
              <a:t> to allow simulation and reconstruction of streaming data</a:t>
            </a:r>
          </a:p>
          <a:p>
            <a:r>
              <a:rPr lang="en-US" altLang="zh-CN" dirty="0" smtClean="0"/>
              <a:t>Separate running of tasks multiple processes (multi-threaded / GPU) to increase stability </a:t>
            </a:r>
            <a:r>
              <a:rPr lang="en-US" altLang="zh-CN" sz="2600" dirty="0" smtClean="0"/>
              <a:t>(process crashes do not immediately affect other components and allow easier recovery) </a:t>
            </a:r>
          </a:p>
          <a:p>
            <a:r>
              <a:rPr lang="en-US" altLang="zh-CN" dirty="0" smtClean="0"/>
              <a:t>Communicate via platform-independent message </a:t>
            </a:r>
            <a:r>
              <a:rPr lang="en-US" altLang="zh-CN" sz="2300" dirty="0" smtClean="0"/>
              <a:t>(simplify integration of different hardware and programming language)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6756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FairMQ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Message Queue: transport message between processes using queues</a:t>
            </a:r>
          </a:p>
          <a:p>
            <a:r>
              <a:rPr lang="en-US" altLang="zh-CN" dirty="0" err="1" smtClean="0"/>
              <a:t>FairMQ</a:t>
            </a:r>
            <a:r>
              <a:rPr lang="en-US" altLang="zh-CN" dirty="0" smtClean="0"/>
              <a:t>: data transport framework to organize processing tasks in topologies, consisting of independent processes (devices), communicating via asynchronous message queues over network or inter-process channels.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456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Detector Implementation 02/2018</a:t>
            </a:r>
            <a:endParaRPr lang="zh-CN" altLang="en-US" sz="3600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34951"/>
              </p:ext>
            </p:extLst>
          </p:nvPr>
        </p:nvGraphicFramePr>
        <p:xfrm>
          <a:off x="179512" y="1124744"/>
          <a:ext cx="8712969" cy="564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1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5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4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Det.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Digi</a:t>
                      </a:r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 </a:t>
                      </a:r>
                      <a:r>
                        <a:rPr lang="en-US" sz="1200" dirty="0" err="1"/>
                        <a:t>Reco</a:t>
                      </a:r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TimeBased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Sim</a:t>
                      </a:r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Manpower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MVD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Fine-tuning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PASTA missing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STT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passive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</a:t>
                      </a:r>
                      <a:r>
                        <a:rPr lang="en-US" sz="1200" dirty="0" err="1"/>
                        <a:t>Digis</a:t>
                      </a:r>
                      <a:endParaRPr lang="en-US" sz="1200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Missing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No pile-up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Master Stu.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GEM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  <a:r>
                        <a:rPr lang="en-US" sz="1200" baseline="0" dirty="0"/>
                        <a:t> PID</a:t>
                      </a:r>
                      <a:endParaRPr lang="en-US" sz="1200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global missing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Prop.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distrib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. missing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DISC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SciTil</a:t>
                      </a:r>
                      <a:endParaRPr lang="en-US" sz="12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EMC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Barrel EMC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alm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finished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Needs</a:t>
                      </a:r>
                      <a:r>
                        <a:rPr lang="en-US" sz="1200" baseline="0" dirty="0"/>
                        <a:t> tuning</a:t>
                      </a:r>
                      <a:endParaRPr lang="en-US" sz="1200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MDT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Very basic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Basic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 cuts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MDT2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all passive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FTS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passive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</a:t>
                      </a:r>
                      <a:r>
                        <a:rPr lang="en-US" sz="1200" dirty="0" err="1"/>
                        <a:t>Digis</a:t>
                      </a:r>
                      <a:endParaRPr lang="en-US" sz="1200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Missing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  <a:r>
                        <a:rPr lang="en-US" sz="1200" baseline="0" dirty="0"/>
                        <a:t> PID</a:t>
                      </a:r>
                      <a:endParaRPr lang="en-US" sz="1200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No pile-up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FTOF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passive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all passive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Fast/Full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o PID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Implemented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755412"/>
            <a:ext cx="386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Tobias </a:t>
            </a:r>
            <a:r>
              <a:rPr lang="en-US" altLang="zh-CN" dirty="0" err="1" smtClean="0"/>
              <a:t>Stockmanns</a:t>
            </a:r>
            <a:r>
              <a:rPr lang="en-US" altLang="zh-CN" dirty="0" smtClean="0"/>
              <a:t> “Computing Status”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67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PANDA Schedule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55170"/>
            <a:ext cx="7222998" cy="5458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908720"/>
            <a:ext cx="38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Lars Schmitt “Status Update of PANDA”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1812880"/>
            <a:ext cx="241176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6000" indent="-36000">
              <a:buFont typeface="Arial" panose="020B0604020202020204" pitchFamily="34" charset="0"/>
              <a:buChar char="•"/>
            </a:pPr>
            <a:r>
              <a:rPr lang="en-US" altLang="zh-CN" dirty="0" smtClean="0"/>
              <a:t> Install periods:</a:t>
            </a:r>
          </a:p>
          <a:p>
            <a:pPr marL="180000" lvl="1" indent="-36000">
              <a:buFont typeface="Wingdings" panose="05000000000000000000" pitchFamily="2" charset="2"/>
              <a:buChar char="Ø"/>
            </a:pPr>
            <a:r>
              <a:rPr lang="en-US" altLang="zh-CN" dirty="0" smtClean="0"/>
              <a:t> 2021/10-2022/6</a:t>
            </a:r>
          </a:p>
          <a:p>
            <a:pPr marL="288000" lvl="1"/>
            <a:r>
              <a:rPr lang="en-US" altLang="zh-CN" dirty="0"/>
              <a:t> </a:t>
            </a:r>
            <a:r>
              <a:rPr lang="en-US" altLang="zh-CN" dirty="0" smtClean="0"/>
              <a:t>    solenoid, dipole,</a:t>
            </a:r>
          </a:p>
          <a:p>
            <a:pPr marL="288000" lvl="1"/>
            <a:r>
              <a:rPr lang="en-US" altLang="zh-CN" dirty="0"/>
              <a:t> </a:t>
            </a:r>
            <a:r>
              <a:rPr lang="en-US" altLang="zh-CN" dirty="0" smtClean="0"/>
              <a:t>    supports, etc.</a:t>
            </a:r>
          </a:p>
          <a:p>
            <a:pPr marL="180000" lvl="1" indent="-72000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2023/01-2023/10</a:t>
            </a:r>
          </a:p>
          <a:p>
            <a:pPr marL="288000" lvl="1"/>
            <a:r>
              <a:rPr lang="en-US" altLang="zh-CN" dirty="0" smtClean="0"/>
              <a:t>     all other systems</a:t>
            </a:r>
          </a:p>
          <a:p>
            <a:pPr marL="288000" lvl="1"/>
            <a:endParaRPr lang="en-US" altLang="zh-CN" dirty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zh-CN" dirty="0" smtClean="0"/>
              <a:t>  Commissioning with protons 2024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zh-CN" dirty="0" smtClean="0"/>
              <a:t> Start of Physics with antiprotons in 2025</a:t>
            </a:r>
          </a:p>
        </p:txBody>
      </p:sp>
    </p:spTree>
    <p:extLst>
      <p:ext uri="{BB962C8B-B14F-4D97-AF65-F5344CB8AC3E}">
        <p14:creationId xmlns:p14="http://schemas.microsoft.com/office/powerpoint/2010/main" val="21766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could we do?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EMC software of </a:t>
            </a:r>
            <a:r>
              <a:rPr lang="en-US" altLang="zh-CN" dirty="0" err="1" smtClean="0"/>
              <a:t>PandaRoot</a:t>
            </a:r>
            <a:endParaRPr lang="en-US" altLang="zh-CN" dirty="0"/>
          </a:p>
          <a:p>
            <a:pPr lvl="1"/>
            <a:r>
              <a:rPr lang="en-US" altLang="zh-CN" dirty="0" smtClean="0"/>
              <a:t>Geometry</a:t>
            </a:r>
          </a:p>
          <a:p>
            <a:pPr lvl="1"/>
            <a:r>
              <a:rPr lang="en-US" altLang="zh-CN" dirty="0" smtClean="0"/>
              <a:t>Simulation — more discussions with detector and electronics experts</a:t>
            </a:r>
          </a:p>
          <a:p>
            <a:pPr lvl="1"/>
            <a:r>
              <a:rPr lang="en-US" altLang="zh-CN" dirty="0"/>
              <a:t>R</a:t>
            </a:r>
            <a:r>
              <a:rPr lang="en-US" altLang="zh-CN" dirty="0" smtClean="0"/>
              <a:t>econstruction and calibration</a:t>
            </a:r>
          </a:p>
          <a:p>
            <a:pPr lvl="1"/>
            <a:r>
              <a:rPr lang="en-US" altLang="zh-CN" dirty="0" smtClean="0"/>
              <a:t>Absolute energy calibration/correction?</a:t>
            </a:r>
          </a:p>
          <a:p>
            <a:pPr lvl="1"/>
            <a:r>
              <a:rPr lang="en-US" altLang="zh-CN" dirty="0" smtClean="0"/>
              <a:t>PID?</a:t>
            </a:r>
          </a:p>
          <a:p>
            <a:r>
              <a:rPr lang="en-US" altLang="zh-CN" dirty="0" smtClean="0"/>
              <a:t>Beam Test of prototype</a:t>
            </a:r>
          </a:p>
          <a:p>
            <a:r>
              <a:rPr lang="en-US" altLang="zh-CN" dirty="0" smtClean="0"/>
              <a:t>EMC related in </a:t>
            </a:r>
            <a:r>
              <a:rPr lang="en-US" altLang="zh-CN" dirty="0" err="1" smtClean="0"/>
              <a:t>FairMQ</a:t>
            </a:r>
            <a:endParaRPr lang="en-US" altLang="zh-CN" dirty="0" smtClean="0"/>
          </a:p>
          <a:p>
            <a:r>
              <a:rPr lang="en-US" altLang="zh-CN" dirty="0" smtClean="0"/>
              <a:t>DAQ?</a:t>
            </a:r>
            <a:endParaRPr lang="en-US" altLang="zh-CN" dirty="0"/>
          </a:p>
          <a:p>
            <a:r>
              <a:rPr lang="en-US" altLang="zh-CN" dirty="0" smtClean="0"/>
              <a:t>Other </a:t>
            </a:r>
            <a:r>
              <a:rPr lang="en-US" altLang="zh-CN" dirty="0" err="1" smtClean="0"/>
              <a:t>subdetectors</a:t>
            </a:r>
            <a:r>
              <a:rPr lang="en-US" altLang="zh-CN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755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The PANDA Experiment</a:t>
            </a:r>
            <a:br>
              <a:rPr lang="en-US" altLang="zh-CN" sz="3600" dirty="0" smtClean="0"/>
            </a:br>
            <a:r>
              <a:rPr lang="en-US" altLang="zh-CN" sz="3600" dirty="0" smtClean="0">
                <a:solidFill>
                  <a:srgbClr val="0000FF"/>
                </a:solidFill>
              </a:rPr>
              <a:t>Anti-</a:t>
            </a:r>
            <a:r>
              <a:rPr lang="en-US" altLang="zh-CN" sz="3600" dirty="0" smtClean="0"/>
              <a:t>P</a:t>
            </a:r>
            <a:r>
              <a:rPr lang="en-US" altLang="zh-CN" sz="3600" dirty="0" smtClean="0">
                <a:solidFill>
                  <a:srgbClr val="0000FF"/>
                </a:solidFill>
              </a:rPr>
              <a:t>roton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AN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nihilation</a:t>
            </a:r>
            <a:r>
              <a:rPr lang="en-US" altLang="zh-CN" sz="3600" dirty="0" smtClean="0">
                <a:solidFill>
                  <a:srgbClr val="FF0000"/>
                </a:solidFill>
              </a:rPr>
              <a:t> at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DA</a:t>
            </a:r>
            <a:r>
              <a:rPr lang="en-US" altLang="zh-CN" sz="3600" dirty="0" err="1" smtClean="0">
                <a:solidFill>
                  <a:srgbClr val="009900"/>
                </a:solidFill>
              </a:rPr>
              <a:t>rmstadt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401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Multi purpose detector at FAIR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56992"/>
            <a:ext cx="4752020" cy="3001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327" y="2492896"/>
                <a:ext cx="3977627" cy="844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collisions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altLang="zh-CN" sz="2400" dirty="0" smtClean="0"/>
                  <a:t>1.5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15 GeV/c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sym typeface="Wingdings" panose="05000000000000000000" pitchFamily="2" charset="2"/>
                  </a:rPr>
                  <a:t> momentum)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7" y="2492896"/>
                <a:ext cx="3977627" cy="844462"/>
              </a:xfrm>
              <a:prstGeom prst="rect">
                <a:avLst/>
              </a:prstGeom>
              <a:blipFill rotWithShape="1">
                <a:blip r:embed="rId3"/>
                <a:stretch>
                  <a:fillRect l="-1838" t="-5797" r="-1838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4128" y="1959223"/>
            <a:ext cx="2210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Physics program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80520" y="2542252"/>
                <a:ext cx="449999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Charmonium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) spectroscopy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Open charm spectroscopy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Search for </a:t>
                </a:r>
                <a:r>
                  <a:rPr lang="en-US" altLang="zh-CN" sz="2400" dirty="0" err="1" smtClean="0"/>
                  <a:t>gluonic</a:t>
                </a:r>
                <a:r>
                  <a:rPr lang="en-US" altLang="zh-CN" sz="2400" dirty="0" smtClean="0"/>
                  <a:t> excitations (hybrids-</a:t>
                </a:r>
                <a:r>
                  <a:rPr lang="en-US" altLang="zh-CN" sz="2400" dirty="0" err="1" smtClean="0"/>
                  <a:t>glueballs</a:t>
                </a:r>
                <a:r>
                  <a:rPr lang="en-US" altLang="zh-CN" sz="24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Charmed hadrons in nuclei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Single and double </a:t>
                </a:r>
                <a:r>
                  <a:rPr lang="en-US" altLang="zh-CN" sz="2400" dirty="0" err="1" smtClean="0"/>
                  <a:t>Hypernuclei</a:t>
                </a:r>
                <a:endParaRPr lang="en-US" altLang="zh-CN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Other options (Parton </a:t>
                </a:r>
                <a:r>
                  <a:rPr lang="en-US" altLang="zh-CN" sz="2400" dirty="0" err="1" smtClean="0"/>
                  <a:t>Distrib</a:t>
                </a:r>
                <a:r>
                  <a:rPr lang="en-US" altLang="zh-CN" sz="2400" dirty="0" smtClean="0"/>
                  <a:t>, EM Form Factor, ……)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20" y="2542252"/>
                <a:ext cx="4499992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897" t="-1600" b="-3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8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Technical Progress </a:t>
            </a:r>
            <a:r>
              <a:rPr lang="en-US" altLang="zh-CN" sz="3600" dirty="0" smtClean="0"/>
              <a:t>TDRs and Construction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27542" cy="54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PANDA Detector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020"/>
            <a:ext cx="9144000" cy="5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PANDA Detector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8924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</a:t>
            </a:r>
            <a:r>
              <a:rPr lang="en-US" altLang="zh-CN" sz="2800" dirty="0" smtClean="0"/>
              <a:t> target spectrometer (TS) consisting of a 2T solenoid around the interaction region</a:t>
            </a:r>
          </a:p>
          <a:p>
            <a:r>
              <a:rPr lang="en-US" altLang="zh-CN" sz="2800" dirty="0" smtClean="0"/>
              <a:t>A forward spectrometer (FS) based on a 1T dipole to momentum-analyze the forward-going particles</a:t>
            </a:r>
          </a:p>
          <a:p>
            <a:endParaRPr lang="en-US" altLang="zh-CN" sz="2800" dirty="0" smtClean="0"/>
          </a:p>
          <a:p>
            <a:r>
              <a:rPr lang="en-US" altLang="zh-CN" dirty="0" smtClean="0"/>
              <a:t>Tracking system</a:t>
            </a:r>
          </a:p>
          <a:p>
            <a:r>
              <a:rPr lang="en-US" altLang="zh-CN" dirty="0" smtClean="0"/>
              <a:t>Particle identification system</a:t>
            </a:r>
          </a:p>
          <a:p>
            <a:r>
              <a:rPr lang="en-US" altLang="zh-CN" dirty="0" smtClean="0"/>
              <a:t>Electromagnetic calorimeter</a:t>
            </a:r>
          </a:p>
          <a:p>
            <a:r>
              <a:rPr lang="en-US" altLang="zh-CN" dirty="0" smtClean="0"/>
              <a:t>Target system</a:t>
            </a:r>
          </a:p>
          <a:p>
            <a:r>
              <a:rPr lang="en-US" altLang="zh-CN" sz="2800" dirty="0" smtClean="0"/>
              <a:t>Magnet</a:t>
            </a:r>
          </a:p>
        </p:txBody>
      </p:sp>
    </p:spTree>
    <p:extLst>
      <p:ext uri="{BB962C8B-B14F-4D97-AF65-F5344CB8AC3E}">
        <p14:creationId xmlns:p14="http://schemas.microsoft.com/office/powerpoint/2010/main" val="31719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</a:rPr>
              <a:t>Tracking System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45259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MVD: Micro Vertex Detector</a:t>
                </a:r>
              </a:p>
              <a:p>
                <a:r>
                  <a:rPr lang="en-US" altLang="zh-CN" sz="2400" dirty="0" smtClean="0"/>
                  <a:t>STT:    Straw Tube Tracker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150</m:t>
                    </m:r>
                    <m:r>
                      <a:rPr lang="zh-CN" altLang="en-US" sz="2400" b="0" i="1" smtClean="0">
                        <a:latin typeface="Cambria Math"/>
                      </a:rPr>
                      <m:t>𝜇</m:t>
                    </m:r>
                    <m:r>
                      <a:rPr lang="en-US" altLang="zh-CN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GEM: Gas Electron Multiplier Stations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&lt;</m:t>
                    </m:r>
                    <m:r>
                      <a:rPr lang="en-US" altLang="zh-CN" sz="2400" i="1">
                        <a:latin typeface="Cambria Math"/>
                      </a:rPr>
                      <m:t>1</m:t>
                    </m:r>
                    <m:r>
                      <a:rPr lang="en-US" altLang="zh-CN" sz="2400" b="0" i="1" smtClean="0">
                        <a:latin typeface="Cambria Math"/>
                      </a:rPr>
                      <m:t>0</m:t>
                    </m:r>
                    <m:r>
                      <a:rPr lang="en-US" altLang="zh-CN" sz="2400" i="1">
                        <a:latin typeface="Cambria Math"/>
                      </a:rPr>
                      <m:t>0</m:t>
                    </m:r>
                    <m:r>
                      <a:rPr lang="zh-CN" altLang="en-US" sz="2400" i="1">
                        <a:latin typeface="Cambria Math"/>
                      </a:rPr>
                      <m:t>𝜇</m:t>
                    </m:r>
                    <m:r>
                      <a:rPr lang="en-US" altLang="zh-CN" sz="2400" i="1">
                        <a:latin typeface="Cambria Math"/>
                      </a:rPr>
                      <m:t>𝑚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Forward Tracker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1</m:t>
                    </m:r>
                    <m:r>
                      <a:rPr lang="en-US" altLang="zh-CN" sz="2400" b="0" i="1" smtClean="0">
                        <a:latin typeface="Cambria Math"/>
                      </a:rPr>
                      <m:t>0</m:t>
                    </m:r>
                    <m:r>
                      <a:rPr lang="en-US" altLang="zh-CN" sz="2400" i="1">
                        <a:latin typeface="Cambria Math"/>
                      </a:rPr>
                      <m:t>0</m:t>
                    </m:r>
                    <m:r>
                      <a:rPr lang="zh-CN" altLang="en-US" sz="2400" i="1">
                        <a:latin typeface="Cambria Math"/>
                      </a:rPr>
                      <m:t>𝜇</m:t>
                    </m:r>
                    <m:r>
                      <a:rPr lang="en-US" altLang="zh-CN" sz="2400" i="1">
                        <a:latin typeface="Cambria Math"/>
                      </a:rPr>
                      <m:t>𝑚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4525963"/>
              </a:xfrm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7272808" cy="36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2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sz="3600" dirty="0" smtClean="0"/>
              <a:t>Particle </a:t>
            </a:r>
            <a:r>
              <a:rPr lang="en-US" altLang="zh-CN" sz="3600" dirty="0"/>
              <a:t>I</a:t>
            </a:r>
            <a:r>
              <a:rPr lang="en-US" altLang="zh-CN" sz="3600" dirty="0" smtClean="0"/>
              <a:t>dentification Syste</a:t>
            </a:r>
            <a:r>
              <a:rPr lang="en-US" altLang="zh-CN" dirty="0" smtClean="0"/>
              <a:t>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35285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DIRC: Detection of Internally Reflected Cherenkov Light 4GeV </a:t>
            </a:r>
            <a:r>
              <a:rPr lang="en-US" altLang="zh-CN" sz="2400" dirty="0" smtClean="0">
                <a:latin typeface="Symbol" panose="05050102010706020507" pitchFamily="18" charset="2"/>
              </a:rPr>
              <a:t>p</a:t>
            </a:r>
            <a:r>
              <a:rPr lang="en-US" altLang="zh-CN" sz="2400" dirty="0" smtClean="0"/>
              <a:t>/K</a:t>
            </a:r>
          </a:p>
          <a:p>
            <a:r>
              <a:rPr lang="en-US" altLang="zh-CN" sz="2400" dirty="0" smtClean="0"/>
              <a:t>TOF:   Time of Flight system  100ps</a:t>
            </a:r>
          </a:p>
          <a:p>
            <a:r>
              <a:rPr lang="en-US" altLang="zh-CN" sz="2400" dirty="0" smtClean="0"/>
              <a:t>MDT:  </a:t>
            </a:r>
            <a:r>
              <a:rPr lang="en-US" altLang="zh-CN" sz="2400" dirty="0" err="1" smtClean="0"/>
              <a:t>Muon</a:t>
            </a:r>
            <a:r>
              <a:rPr lang="en-US" altLang="zh-CN" sz="2400" dirty="0" smtClean="0"/>
              <a:t> Detection System</a:t>
            </a:r>
          </a:p>
          <a:p>
            <a:r>
              <a:rPr lang="en-US" altLang="zh-CN" sz="2400" dirty="0" smtClean="0"/>
              <a:t>RICH: Aerogel Ring Imaging Cherenkov Counter 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6240983" cy="34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1125</Words>
  <Application>Microsoft Office PowerPoint</Application>
  <PresentationFormat>全屏显示(4:3)</PresentationFormat>
  <Paragraphs>368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主题​​</vt:lpstr>
      <vt:lpstr>Introduction of Panda Software</vt:lpstr>
      <vt:lpstr>Outline</vt:lpstr>
      <vt:lpstr>FAIR</vt:lpstr>
      <vt:lpstr>The PANDA Experiment Anti-Proton ANnihilation at DArmstadt</vt:lpstr>
      <vt:lpstr>Technical Progress TDRs and Construction</vt:lpstr>
      <vt:lpstr>PANDA Detector</vt:lpstr>
      <vt:lpstr>PANDA Detector</vt:lpstr>
      <vt:lpstr>Tracking System</vt:lpstr>
      <vt:lpstr>Particle Identification System</vt:lpstr>
      <vt:lpstr>Electromagnetic Calorimeter</vt:lpstr>
      <vt:lpstr>Target System</vt:lpstr>
      <vt:lpstr>Magnetic</vt:lpstr>
      <vt:lpstr>Barrel EMC Hardware</vt:lpstr>
      <vt:lpstr>End cap EMC</vt:lpstr>
      <vt:lpstr>Some history of FairRoot</vt:lpstr>
      <vt:lpstr>FairRoot</vt:lpstr>
      <vt:lpstr>Structure of Code</vt:lpstr>
      <vt:lpstr>The Mission</vt:lpstr>
      <vt:lpstr>PANDA Data Flow</vt:lpstr>
      <vt:lpstr>Event Generation</vt:lpstr>
      <vt:lpstr>Particle Propagator</vt:lpstr>
      <vt:lpstr>Digitization</vt:lpstr>
      <vt:lpstr>Reconstruction 1</vt:lpstr>
      <vt:lpstr>Reconstruction 2</vt:lpstr>
      <vt:lpstr>Data Flow in EMC simulation and Reconstruction</vt:lpstr>
      <vt:lpstr>MC Truth Propagation</vt:lpstr>
      <vt:lpstr>Event Structure / Time Based Simulation</vt:lpstr>
      <vt:lpstr>FairRoot  ALFA</vt:lpstr>
      <vt:lpstr>FairMQ</vt:lpstr>
      <vt:lpstr>FairMQ</vt:lpstr>
      <vt:lpstr>FairMQ</vt:lpstr>
      <vt:lpstr>Detector Implementation 02/2018</vt:lpstr>
      <vt:lpstr>PANDA Schedule</vt:lpstr>
      <vt:lpstr>What could we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PandaRoot</dc:title>
  <dc:creator>apple</dc:creator>
  <cp:lastModifiedBy>apple</cp:lastModifiedBy>
  <cp:revision>49</cp:revision>
  <dcterms:created xsi:type="dcterms:W3CDTF">2018-04-23T13:53:16Z</dcterms:created>
  <dcterms:modified xsi:type="dcterms:W3CDTF">2018-04-25T15:38:45Z</dcterms:modified>
</cp:coreProperties>
</file>