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773" r:id="rId2"/>
  </p:sldMasterIdLst>
  <p:notesMasterIdLst>
    <p:notesMasterId r:id="rId32"/>
  </p:notesMasterIdLst>
  <p:handoutMasterIdLst>
    <p:handoutMasterId r:id="rId33"/>
  </p:handoutMasterIdLst>
  <p:sldIdLst>
    <p:sldId id="567" r:id="rId3"/>
    <p:sldId id="603" r:id="rId4"/>
    <p:sldId id="571" r:id="rId5"/>
    <p:sldId id="572" r:id="rId6"/>
    <p:sldId id="573" r:id="rId7"/>
    <p:sldId id="607" r:id="rId8"/>
    <p:sldId id="575" r:id="rId9"/>
    <p:sldId id="576" r:id="rId10"/>
    <p:sldId id="606" r:id="rId11"/>
    <p:sldId id="534" r:id="rId12"/>
    <p:sldId id="579" r:id="rId13"/>
    <p:sldId id="577" r:id="rId14"/>
    <p:sldId id="582" r:id="rId15"/>
    <p:sldId id="602" r:id="rId16"/>
    <p:sldId id="601" r:id="rId17"/>
    <p:sldId id="605" r:id="rId18"/>
    <p:sldId id="608" r:id="rId19"/>
    <p:sldId id="609" r:id="rId20"/>
    <p:sldId id="612" r:id="rId21"/>
    <p:sldId id="611" r:id="rId22"/>
    <p:sldId id="585" r:id="rId23"/>
    <p:sldId id="613" r:id="rId24"/>
    <p:sldId id="586" r:id="rId25"/>
    <p:sldId id="588" r:id="rId26"/>
    <p:sldId id="590" r:id="rId27"/>
    <p:sldId id="592" r:id="rId28"/>
    <p:sldId id="594" r:id="rId29"/>
    <p:sldId id="596" r:id="rId30"/>
    <p:sldId id="598" r:id="rId31"/>
  </p:sldIdLst>
  <p:sldSz cx="9144000" cy="6858000" type="screen4x3"/>
  <p:notesSz cx="10234613" cy="7099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主题样式 1 - 个性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个性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个性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主题样式 2 - 个性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5621" autoAdjust="0"/>
  </p:normalViewPr>
  <p:slideViewPr>
    <p:cSldViewPr snapToGrid="0">
      <p:cViewPr varScale="1">
        <p:scale>
          <a:sx n="116" d="100"/>
          <a:sy n="116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182D-4984-6A43-B93C-67E66189882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EB40-CB22-D643-B0C4-2AAE09931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58830E-2470-4DE9-8605-85EEBA417B90}" type="datetimeFigureOut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734CA5D-7529-4F7A-B275-77EC64C9C0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CA5D-7529-4F7A-B275-77EC64C9C0A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85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4CA5D-7529-4F7A-B275-77EC64C9C0A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DB70-2916-7B4C-A501-DBBEFD9E282F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981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3A78-A2D1-B243-BA68-03ACA93FB2C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0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ED8-6D9A-0742-8E8B-A3D18FB44CB1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4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F89-0D7F-E346-8E5C-5BD54F07E923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A3BA-BEDB-F941-851A-87EB47DEC15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5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88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92" y="1456358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9667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68287" y="1446228"/>
            <a:ext cx="144262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0C9B-C653-9243-8AA5-0DC337D7109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0FD765-E849-415E-90E0-2D4B988A274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内容占位符 3"/>
          <p:cNvSpPr>
            <a:spLocks noGrp="1"/>
          </p:cNvSpPr>
          <p:nvPr>
            <p:ph sz="half" idx="13"/>
          </p:nvPr>
        </p:nvSpPr>
        <p:spPr>
          <a:xfrm>
            <a:off x="739667" y="3758884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14"/>
          </p:nvPr>
        </p:nvSpPr>
        <p:spPr>
          <a:xfrm>
            <a:off x="5419641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15"/>
          </p:nvPr>
        </p:nvSpPr>
        <p:spPr>
          <a:xfrm>
            <a:off x="5419641" y="37843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4468287" y="3863925"/>
            <a:ext cx="1442622" cy="530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7"/>
          </p:nvPr>
        </p:nvSpPr>
        <p:spPr>
          <a:xfrm>
            <a:off x="1" y="3853483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92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7441"/>
            <a:ext cx="46291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7441"/>
            <a:ext cx="45148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" y="131571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1" y="132810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252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DB70-2916-7B4C-A501-DBBEFD9E282F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981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lnSpc>
                <a:spcPct val="150000"/>
              </a:lnSpc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5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11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7441"/>
            <a:ext cx="4629150" cy="514043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7441"/>
            <a:ext cx="4514850" cy="514043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0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6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7441"/>
            <a:ext cx="46291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7441"/>
            <a:ext cx="45148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1" y="758745"/>
            <a:ext cx="360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84762"/>
            <a:ext cx="360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036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7596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1571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152020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1" y="132810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1" y="2164416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D36E-9F60-7D4F-904C-3DBD59B8973C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71732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717331"/>
            <a:ext cx="4572001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1622"/>
            <a:ext cx="4572000" cy="252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196C-E9C2-D246-A717-A8A942F3E03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572001" y="717331"/>
            <a:ext cx="4572000" cy="30429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4572001" y="1021622"/>
            <a:ext cx="4572000" cy="252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-2" y="3662812"/>
            <a:ext cx="4572001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-1" y="3967103"/>
            <a:ext cx="4572000" cy="252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3"/>
          </p:nvPr>
        </p:nvSpPr>
        <p:spPr>
          <a:xfrm>
            <a:off x="4572000" y="3662812"/>
            <a:ext cx="4572000" cy="30429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4"/>
          </p:nvPr>
        </p:nvSpPr>
        <p:spPr>
          <a:xfrm>
            <a:off x="4572000" y="3967103"/>
            <a:ext cx="4572000" cy="252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7886700" cy="72239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22397"/>
            <a:ext cx="4572000" cy="2879475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196C-E9C2-D246-A717-A8A942F3E03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4572001" y="725121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0" y="3615122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572000" y="3618184"/>
            <a:ext cx="4572001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BDA-37A5-A841-B220-813D82A7EFCA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2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12A5-E34A-7942-806B-037F78A689B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3A78-A2D1-B243-BA68-03ACA93FB2C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6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ED8-6D9A-0742-8E8B-A3D18FB44CB1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8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F89-0D7F-E346-8E5C-5BD54F07E923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7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A3BA-BEDB-F941-851A-87EB47DEC15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77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0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88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92" y="1456358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9667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68287" y="1446228"/>
            <a:ext cx="144262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0C9B-C653-9243-8AA5-0DC337D7109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0FD765-E849-415E-90E0-2D4B988A274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内容占位符 3"/>
          <p:cNvSpPr>
            <a:spLocks noGrp="1"/>
          </p:cNvSpPr>
          <p:nvPr>
            <p:ph sz="half" idx="13"/>
          </p:nvPr>
        </p:nvSpPr>
        <p:spPr>
          <a:xfrm>
            <a:off x="739667" y="3758884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14"/>
          </p:nvPr>
        </p:nvSpPr>
        <p:spPr>
          <a:xfrm>
            <a:off x="5419641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15"/>
          </p:nvPr>
        </p:nvSpPr>
        <p:spPr>
          <a:xfrm>
            <a:off x="5419641" y="37843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4468287" y="3863925"/>
            <a:ext cx="1442622" cy="530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7"/>
          </p:nvPr>
        </p:nvSpPr>
        <p:spPr>
          <a:xfrm>
            <a:off x="1" y="3853483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82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7441"/>
            <a:ext cx="46291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7441"/>
            <a:ext cx="45148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1571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152020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1" y="132810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1" y="2164416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D36E-9F60-7D4F-904C-3DBD59B8973C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5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60982"/>
            <a:ext cx="4609578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92531"/>
            <a:ext cx="4609578" cy="214013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196C-E9C2-D246-A717-A8A942F3E03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0" y="4176974"/>
            <a:ext cx="4609578" cy="23109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0" y="3871908"/>
            <a:ext cx="4609578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619755" y="1360982"/>
            <a:ext cx="4534422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619757" y="1711015"/>
            <a:ext cx="4524245" cy="21114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619755" y="3858667"/>
            <a:ext cx="4534422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4619757" y="4162958"/>
            <a:ext cx="4524245" cy="231667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7886700" cy="72736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25121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196C-E9C2-D246-A717-A8A942F3E03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4572001" y="725121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0" y="3615123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572001" y="3602353"/>
            <a:ext cx="4572000" cy="2880000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BDA-37A5-A841-B220-813D82A7EFCA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12A5-E34A-7942-806B-037F78A689B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9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75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5566"/>
            <a:ext cx="9144000" cy="49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8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F16A-3BFB-F045-B274-D4964EBC762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3898" y="64928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352" y="6613746"/>
            <a:ext cx="1515649" cy="214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0"/>
            <a:ext cx="1288472" cy="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72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8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75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8745"/>
            <a:ext cx="9144000" cy="550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8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F16A-3BFB-F045-B274-D4964EBC762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3898" y="64928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352" y="6613746"/>
            <a:ext cx="1515649" cy="214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0"/>
            <a:ext cx="1288472" cy="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2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007.17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40475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5400" dirty="0" smtClean="0"/>
              <a:t>CEPC Higgs Combination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6129867"/>
            <a:ext cx="9144000" cy="7281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Workshop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on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the Circular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Electron Positron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Collider</a:t>
            </a:r>
          </a:p>
          <a:p>
            <a:pPr>
              <a:lnSpc>
                <a:spcPct val="100000"/>
              </a:lnSpc>
            </a:pPr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018.05.25	Rome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0346" y="4115950"/>
            <a:ext cx="693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u="sng" dirty="0" smtClean="0">
                <a:latin typeface="+mj-ea"/>
                <a:ea typeface="+mj-ea"/>
              </a:rPr>
              <a:t>Zhang</a:t>
            </a:r>
            <a:r>
              <a:rPr lang="zh-CN" altLang="en-US" u="sng" dirty="0" smtClean="0">
                <a:latin typeface="+mj-ea"/>
                <a:ea typeface="+mj-ea"/>
              </a:rPr>
              <a:t> </a:t>
            </a:r>
            <a:r>
              <a:rPr lang="en-US" altLang="zh-CN" u="sng" dirty="0" smtClean="0">
                <a:latin typeface="+mj-ea"/>
                <a:ea typeface="+mj-ea"/>
              </a:rPr>
              <a:t>Kaili</a:t>
            </a:r>
            <a:r>
              <a:rPr lang="en-US" altLang="zh-CN" u="sng" baseline="30000" dirty="0" smtClean="0">
                <a:latin typeface="+mj-ea"/>
                <a:ea typeface="+mj-ea"/>
              </a:rPr>
              <a:t>1</a:t>
            </a:r>
            <a:r>
              <a:rPr lang="en-US" altLang="zh-CN" b="1" dirty="0" smtClean="0">
                <a:latin typeface="+mj-ea"/>
                <a:ea typeface="+mj-ea"/>
              </a:rPr>
              <a:t>,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 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Cui 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Zhenwei</a:t>
            </a:r>
            <a:r>
              <a:rPr lang="en-US" altLang="zh-CN" baseline="30000" dirty="0" smtClean="0">
                <a:latin typeface="+mj-ea"/>
                <a:ea typeface="+mj-ea"/>
                <a:cs typeface="DengXian" charset="-122"/>
              </a:rPr>
              <a:t>2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, 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Wang</a:t>
            </a:r>
            <a:r>
              <a:rPr lang="zh-CN" altLang="en-US" dirty="0" smtClean="0">
                <a:latin typeface="+mj-ea"/>
                <a:ea typeface="+mj-ea"/>
                <a:cs typeface="DengXian" charset="-122"/>
              </a:rPr>
              <a:t> 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Jin</a:t>
            </a:r>
            <a:r>
              <a:rPr lang="en-US" altLang="zh-CN" baseline="30000" dirty="0" smtClean="0">
                <a:latin typeface="+mj-ea"/>
                <a:ea typeface="+mj-ea"/>
                <a:cs typeface="DengXian" charset="-122"/>
              </a:rPr>
              <a:t>3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, </a:t>
            </a:r>
            <a:r>
              <a:rPr lang="en-US" altLang="zh-CN" dirty="0">
                <a:latin typeface="+mj-ea"/>
                <a:ea typeface="+mj-ea"/>
                <a:cs typeface="DengXian" charset="-122"/>
              </a:rPr>
              <a:t>Liu</a:t>
            </a:r>
            <a:r>
              <a:rPr lang="zh-CN" altLang="en-US" dirty="0">
                <a:latin typeface="+mj-ea"/>
                <a:ea typeface="+mj-ea"/>
                <a:cs typeface="DengXian" charset="-122"/>
              </a:rPr>
              <a:t> </a:t>
            </a:r>
            <a:r>
              <a:rPr lang="en-US" altLang="zh-CN" dirty="0" smtClean="0">
                <a:latin typeface="+mj-ea"/>
                <a:ea typeface="+mj-ea"/>
                <a:cs typeface="DengXian" charset="-122"/>
              </a:rPr>
              <a:t>Zhen</a:t>
            </a:r>
            <a:r>
              <a:rPr lang="en-US" altLang="zh-CN" baseline="30000" dirty="0" smtClean="0">
                <a:latin typeface="+mj-ea"/>
                <a:ea typeface="+mj-ea"/>
                <a:cs typeface="DengXian" charset="-122"/>
              </a:rPr>
              <a:t>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4281" y="269220"/>
            <a:ext cx="11615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Rehearsal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32918" y="4728286"/>
            <a:ext cx="21706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buFont typeface="+mj-lt"/>
              <a:buAutoNum type="arabicPeriod"/>
            </a:pPr>
            <a:endParaRPr lang="en-US" altLang="zh-CN" sz="1000" dirty="0" smtClean="0"/>
          </a:p>
          <a:p>
            <a:pPr marL="72000">
              <a:buFont typeface="+mj-lt"/>
              <a:buAutoNum type="arabicPeriod"/>
            </a:pPr>
            <a:r>
              <a:rPr lang="en-US" altLang="zh-CN" sz="1000" dirty="0" smtClean="0"/>
              <a:t>Institute </a:t>
            </a:r>
            <a:r>
              <a:rPr lang="en-US" altLang="zh-CN" sz="1000" dirty="0"/>
              <a:t>of High Energy Physics</a:t>
            </a:r>
            <a:r>
              <a:rPr lang="en-US" altLang="zh-CN" sz="1000" dirty="0">
                <a:cs typeface="DengXian" charset="-122"/>
              </a:rPr>
              <a:t> </a:t>
            </a:r>
          </a:p>
          <a:p>
            <a:pPr marL="72000">
              <a:buFont typeface="+mj-lt"/>
              <a:buAutoNum type="arabicPeriod"/>
            </a:pPr>
            <a:r>
              <a:rPr lang="en-US" altLang="zh-CN" sz="1000" dirty="0">
                <a:cs typeface="DengXian" charset="-122"/>
              </a:rPr>
              <a:t>Peking University</a:t>
            </a:r>
          </a:p>
          <a:p>
            <a:pPr marL="72000">
              <a:buFont typeface="+mj-lt"/>
              <a:buAutoNum type="arabicPeriod"/>
            </a:pPr>
            <a:r>
              <a:rPr lang="en-US" altLang="zh-CN" sz="1000" dirty="0"/>
              <a:t>The University of Sydney</a:t>
            </a:r>
          </a:p>
          <a:p>
            <a:pPr marL="72000">
              <a:buFont typeface="+mj-lt"/>
              <a:buAutoNum type="arabicPeriod"/>
            </a:pPr>
            <a:r>
              <a:rPr lang="en-US" altLang="zh-CN" sz="1000" dirty="0">
                <a:cs typeface="DengXian" charset="-122"/>
              </a:rPr>
              <a:t>University of Pittsburgh</a:t>
            </a:r>
            <a:endParaRPr lang="zh-CN" altLang="en-US" sz="1000" dirty="0">
              <a:cs typeface="DengXian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52367" y="4843842"/>
            <a:ext cx="1804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11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标题 1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F</a:t>
                </a:r>
                <a:r>
                  <a:rPr kumimoji="1" lang="en-US" altLang="zh-CN" dirty="0" smtClean="0"/>
                  <a:t>it </a:t>
                </a:r>
                <a:r>
                  <a:rPr kumimoji="1" lang="en-US" altLang="zh-CN" dirty="0"/>
                  <a:t>r</a:t>
                </a:r>
                <a:r>
                  <a:rPr kumimoji="1" lang="en-US" altLang="zh-CN" dirty="0" smtClean="0"/>
                  <a:t>esult 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𝑍𝐻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Br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标题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170-2040-EF46-A872-0703E5D3A90A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0" y="2"/>
            <a:ext cx="7886700" cy="72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1"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内容占位符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4995788"/>
                  </p:ext>
                </p:extLst>
              </p:nvPr>
            </p:nvGraphicFramePr>
            <p:xfrm>
              <a:off x="2286709" y="737419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gg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WW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ZZ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Br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upper</m:t>
                                    </m:r>
                                  </m:sub>
                                </m:sSub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inv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568999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内容占位符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4995788"/>
                  </p:ext>
                </p:extLst>
              </p:nvPr>
            </p:nvGraphicFramePr>
            <p:xfrm>
              <a:off x="2286709" y="737419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03030" r="-110644" b="-11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200000" r="-110644" b="-10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04545" r="-110644" b="-9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98507" r="-110644" b="-8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06061" r="-110644" b="-7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97015" r="-110644" b="-6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07576" r="-110644" b="-5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95522" r="-110644" b="-4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09091" r="-110644" b="-3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94030" r="-110644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10606" r="-110644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92537" r="-110644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568999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/>
          <p:cNvSpPr txBox="1"/>
          <p:nvPr/>
        </p:nvSpPr>
        <p:spPr>
          <a:xfrm>
            <a:off x="1169772" y="6516551"/>
            <a:ext cx="73481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With MC sample, signal strength for each channel are all exactly to 1</a:t>
            </a:r>
            <a:r>
              <a:rPr lang="en-US" altLang="zh-CN" sz="1400" dirty="0"/>
              <a:t>. (Guaranteed </a:t>
            </a:r>
            <a:r>
              <a:rPr lang="en-US" altLang="zh-CN" sz="1400" dirty="0" smtClean="0"/>
              <a:t>by Asimov Data)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69772" y="6131503"/>
            <a:ext cx="73481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bb: most precise, highly correlated with cc/gg due to flavor tagging algorithm (improving); </a:t>
            </a:r>
            <a:endParaRPr lang="zh-CN" altLang="en-US" sz="1400" dirty="0"/>
          </a:p>
        </p:txBody>
      </p:sp>
      <p:sp>
        <p:nvSpPr>
          <p:cNvPr id="10" name="五角星 9">
            <a:hlinkClick r:id="rId4" action="ppaction://hlinksldjump"/>
          </p:cNvPr>
          <p:cNvSpPr/>
          <p:nvPr/>
        </p:nvSpPr>
        <p:spPr>
          <a:xfrm>
            <a:off x="8122508" y="848497"/>
            <a:ext cx="280087" cy="2306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1" algn="l" rtl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4400" b="0" i="1" smtClean="0">
                        <a:latin typeface="Cambria Math" charset="0"/>
                        <a:ea typeface="+mj-ea"/>
                      </a:rPr>
                      <m:t>𝜅</m:t>
                    </m:r>
                  </m:oMath>
                </a14:m>
                <a:r>
                  <a:rPr kumimoji="1" lang="zh-CN" altLang="en-US" sz="4400" dirty="0" smtClean="0">
                    <a:latin typeface="+mj-ea"/>
                    <a:ea typeface="+mj-ea"/>
                  </a:rPr>
                  <a:t> </a:t>
                </a:r>
                <a:r>
                  <a:rPr kumimoji="1" lang="en-US" altLang="zh-CN" sz="4400" dirty="0" smtClean="0">
                    <a:latin typeface="+mj-ea"/>
                    <a:ea typeface="+mj-ea"/>
                  </a:rPr>
                  <a:t>Framework</a:t>
                </a:r>
                <a:endParaRPr kumimoji="1" lang="zh-CN" altLang="en-US" sz="44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56365"/>
                <a:ext cx="9144000" cy="585738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en-US" altLang="zh-CN" sz="2000" dirty="0" smtClean="0"/>
                  <a:t>Model independent implication</a:t>
                </a:r>
              </a:p>
              <a:p>
                <a:pPr lvl="1">
                  <a:lnSpc>
                    <a:spcPct val="200000"/>
                  </a:lnSpc>
                </a:pPr>
                <a:r>
                  <a:rPr kumimoji="1" lang="en-US" altLang="zh-CN" sz="1800" dirty="0"/>
                  <a:t>D</a:t>
                </a:r>
                <a:r>
                  <a:rPr kumimoji="1" lang="en-US" altLang="zh-CN" sz="1800" dirty="0" smtClean="0"/>
                  <a:t>etector’s benchmark;		Constrain to new physics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models;</a:t>
                </a:r>
                <a:endParaRPr kumimoji="1" lang="en-US" altLang="zh-CN" sz="1800" dirty="0"/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CEPC</a:t>
                </a:r>
              </a:p>
              <a:p>
                <a:pPr lvl="1" fontAlgn="ctr">
                  <a:lnSpc>
                    <a:spcPct val="200000"/>
                  </a:lnSpc>
                </a:pPr>
                <a:r>
                  <a:rPr kumimoji="1" lang="en-US" altLang="zh-CN" sz="1600" dirty="0" smtClean="0"/>
                  <a:t>We have </a:t>
                </a:r>
                <a14:m>
                  <m:oMath xmlns:m="http://schemas.openxmlformats.org/officeDocument/2006/math">
                    <m:r>
                      <a:rPr lang="mr-IN" altLang="zh-CN" sz="1600" b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mr-I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mr-IN" altLang="zh-CN" sz="1600" b="0" i="1">
                            <a:latin typeface="Cambria Math" charset="0"/>
                          </a:rPr>
                          <m:t>𝑍𝐻</m:t>
                        </m:r>
                      </m:e>
                    </m:d>
                    <m:r>
                      <a:rPr lang="en-US" altLang="zh-CN" sz="1600" b="0" i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mr-IN" altLang="zh-CN" sz="1600" dirty="0"/>
                  <a:t>0.50</a:t>
                </a:r>
                <a:r>
                  <a:rPr kumimoji="1" lang="mr-IN" altLang="zh-CN" sz="1600" dirty="0" smtClean="0"/>
                  <a:t>%</a:t>
                </a:r>
                <a:r>
                  <a:rPr kumimoji="1" lang="en-US" altLang="zh-CN" sz="1600" dirty="0" smtClean="0"/>
                  <a:t> </a:t>
                </a:r>
                <a:r>
                  <a:rPr kumimoji="1" lang="en-US" altLang="zh-CN" sz="1600" dirty="0"/>
                  <a:t>	</a:t>
                </a:r>
                <a:r>
                  <a:rPr kumimoji="1" lang="en-US" altLang="zh-CN" sz="1600" dirty="0" smtClean="0"/>
                  <a:t>constrain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𝜎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)&lt;0.25%.</m:t>
                    </m:r>
                  </m:oMath>
                </a14:m>
                <a:endParaRPr lang="en-US" altLang="zh-CN" sz="160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For Production, 	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ZH &amp;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WW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fusion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process,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	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all contribute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;</a:t>
                </a:r>
                <a:r>
                  <a:rPr lang="zh-CN" altLang="en-US" sz="1600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𝑤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;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For Partial decay, 	no top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	like: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𝜏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solidFill>
                          <a:prstClr val="black"/>
                        </a:solidFill>
                        <a:latin typeface="Cambria Math" charset="0"/>
                      </a:rPr>
                      <m:t>……</m:t>
                    </m:r>
                  </m:oMath>
                </a14:m>
                <a:endParaRPr lang="en-US" altLang="zh-CN" sz="1600" dirty="0">
                  <a:solidFill>
                    <a:prstClr val="black"/>
                  </a:solidFill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For Total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>
                        <a:solidFill>
                          <a:srgbClr val="00B0F0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𝑆𝑀</m:t>
                        </m:r>
                      </m:sub>
                    </m:sSub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𝐵𝑆𝑀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prstClr val="black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	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If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we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assume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no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exotic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decay,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can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be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resolved</a:t>
                </a:r>
                <a:r>
                  <a:rPr lang="zh-CN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as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:</a:t>
                </a:r>
                <a:r>
                  <a:rPr lang="en-US" altLang="zh-CN" sz="1600" dirty="0" smtClean="0">
                    <a:solidFill>
                      <a:prstClr val="black"/>
                    </a:solidFill>
                  </a:rPr>
                  <a:t>	</a:t>
                </a:r>
                <a:r>
                  <a:rPr kumimoji="1" lang="en-US" altLang="zh-CN" sz="1200" dirty="0"/>
                  <a:t>all</a:t>
                </a:r>
                <a:r>
                  <a:rPr kumimoji="1" lang="zh-CN" altLang="en-US" sz="1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200" i="1">
                        <a:latin typeface="Cambria Math" charset="0"/>
                      </a:rPr>
                      <m:t>𝜅</m:t>
                    </m:r>
                  </m:oMath>
                </a14:m>
                <a:r>
                  <a:rPr kumimoji="1" lang="zh-CN" altLang="en-US" sz="1200" dirty="0"/>
                  <a:t> </a:t>
                </a:r>
                <a:r>
                  <a:rPr kumimoji="1" lang="en-US" altLang="zh-CN" sz="1200" dirty="0" smtClean="0"/>
                  <a:t>correlated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/>
                  <a:t>this</a:t>
                </a:r>
                <a:r>
                  <a:rPr kumimoji="1" lang="zh-CN" altLang="en-US" sz="1200" dirty="0"/>
                  <a:t> </a:t>
                </a:r>
                <a:r>
                  <a:rPr kumimoji="1" lang="en-US" altLang="zh-CN" sz="1200" dirty="0"/>
                  <a:t>way</a:t>
                </a:r>
                <a:r>
                  <a:rPr kumimoji="1" lang="en-US" altLang="zh-CN" sz="1200" dirty="0" smtClean="0"/>
                  <a:t>;</a:t>
                </a:r>
                <a:endParaRPr lang="en-US" altLang="zh-CN" sz="1200" dirty="0" smtClean="0">
                  <a:solidFill>
                    <a:prstClr val="black"/>
                  </a:solidFill>
                </a:endParaRPr>
              </a:p>
              <a:p>
                <a:pPr marL="457200" lvl="1" indent="0">
                  <a:lnSpc>
                    <a:spcPct val="200000"/>
                  </a:lnSpc>
                  <a:buNone/>
                </a:pPr>
                <a:r>
                  <a:rPr lang="en-US" altLang="zh-CN" sz="14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𝑆𝑀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=0.2137</m:t>
                    </m:r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+0.02619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+0.5824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+0.08187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+0.002270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+0.06294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𝜏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prstClr val="black"/>
                    </a:solidFill>
                  </a:rPr>
                  <a:t>+0.02891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en-US" altLang="zh-CN" dirty="0" smtClean="0"/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>
                        <a:latin typeface="Cambria Math" charset="0"/>
                      </a:rPr>
                      <m:t>Z</m:t>
                    </m:r>
                    <m:r>
                      <a:rPr kumimoji="1" lang="en-US" altLang="zh-CN" sz="1400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charset="0"/>
                      </a:rPr>
                      <m:t>μμ</m:t>
                    </m:r>
                    <m:r>
                      <a:rPr kumimoji="1" lang="en-US" altLang="zh-CN" sz="140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charset="0"/>
                      </a:rPr>
                      <m:t>H</m:t>
                    </m:r>
                    <m:r>
                      <a:rPr kumimoji="1" lang="en-US" altLang="zh-CN" sz="1400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charset="0"/>
                      </a:rPr>
                      <m:t>ττ</m:t>
                    </m:r>
                  </m:oMath>
                </a14:m>
                <a:r>
                  <a:rPr kumimoji="1" lang="en-US" altLang="zh-CN" sz="1400" dirty="0" smtClean="0"/>
                  <a:t> channel, the signal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𝜏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0" smtClean="0">
                        <a:solidFill>
                          <a:srgbClr val="00B0F0"/>
                        </a:solidFill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1" lang="en-US" altLang="zh-CN" sz="1400" dirty="0" smtClean="0"/>
                  <a:t>; 	For </a:t>
                </a:r>
                <a14:m>
                  <m:oMath xmlns:m="http://schemas.openxmlformats.org/officeDocument/2006/math">
                    <m:r>
                      <a:rPr kumimoji="1" lang="en-US" altLang="zh-CN" sz="1400" b="0" i="1" dirty="0" smtClean="0">
                        <a:latin typeface="Cambria Math" charset="0"/>
                      </a:rPr>
                      <m:t>𝜈𝜈</m:t>
                    </m:r>
                    <m:r>
                      <a:rPr kumimoji="1" lang="en-US" altLang="zh-CN" sz="1400" b="0" i="1" dirty="0" smtClean="0">
                        <a:latin typeface="Cambria Math" charset="0"/>
                      </a:rPr>
                      <m:t>𝐻</m:t>
                    </m:r>
                    <m:r>
                      <a:rPr kumimoji="1" lang="en-US" altLang="zh-CN" sz="1400" b="0" i="1" dirty="0" smtClean="0">
                        <a:latin typeface="Cambria Math" charset="0"/>
                      </a:rPr>
                      <m:t>→</m:t>
                    </m:r>
                    <m:r>
                      <a:rPr kumimoji="1" lang="en-US" altLang="zh-CN" sz="1400" b="0" i="1" dirty="0" smtClean="0">
                        <a:latin typeface="Cambria Math" charset="0"/>
                      </a:rPr>
                      <m:t>𝑏𝑏</m:t>
                    </m:r>
                    <m:r>
                      <a:rPr kumimoji="1" lang="en-US" altLang="zh-CN" sz="1400" b="0" i="1" dirty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kumimoji="1" lang="en-US" altLang="zh-CN" sz="1400" dirty="0" smtClean="0"/>
                  <a:t> it’s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zh-CN" sz="1400">
                        <a:solidFill>
                          <a:srgbClr val="00B0F0"/>
                        </a:solidFill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endParaRPr kumimoji="1" lang="en-US" altLang="zh-CN" sz="1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6365"/>
                <a:ext cx="9144000" cy="5857381"/>
              </a:xfrm>
              <a:blipFill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32903" y="102375"/>
                <a:ext cx="3784804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200" i="1">
                        <a:latin typeface="Cambria Math" charset="0"/>
                      </a:rPr>
                      <m:t>𝜅</m:t>
                    </m:r>
                  </m:oMath>
                </a14:m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defined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as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the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ratio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of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the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Higgs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coupling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to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SM</a:t>
                </a:r>
                <a:r>
                  <a:rPr kumimoji="1" lang="zh-CN" altLang="en-US" sz="1200" dirty="0" smtClean="0"/>
                  <a:t> </a:t>
                </a:r>
                <a:r>
                  <a:rPr kumimoji="1" lang="en-US" altLang="zh-CN" sz="1200" dirty="0" smtClean="0"/>
                  <a:t>expects.</a:t>
                </a:r>
                <a:endParaRPr kumimoji="1" lang="zh-CN" altLang="en-US" sz="12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03" y="102375"/>
                <a:ext cx="3784804" cy="276999"/>
              </a:xfrm>
              <a:prstGeom prst="rect">
                <a:avLst/>
              </a:prstGeom>
              <a:blipFill>
                <a:blip r:embed="rId4"/>
                <a:stretch>
                  <a:fillRect r="-1125" b="-148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672" y="460049"/>
            <a:ext cx="3128035" cy="5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Fit result of</a:t>
                </a:r>
                <a:r>
                  <a:rPr kumimoji="1" lang="en-US" altLang="zh-CN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𝜅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1274309"/>
                  </p:ext>
                </p:extLst>
              </p:nvPr>
            </p:nvGraphicFramePr>
            <p:xfrm>
              <a:off x="2205724" y="925745"/>
              <a:ext cx="4320000" cy="5148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43035658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dirty="0" smtClean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smtClean="0">
                              <a:latin typeface="+mn-lt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smtClean="0">
                                  <a:latin typeface="Cambria Math" charset="0"/>
                                </a:rPr>
                                <m:t>𝜿</m:t>
                              </m:r>
                            </m:oMath>
                          </a14:m>
                          <a:endParaRPr lang="en-US" altLang="zh-CN" sz="1400" b="1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Pre_CDR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smtClean="0">
                              <a:latin typeface="+mn-lt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smtClean="0">
                                  <a:latin typeface="Cambria Math" charset="0"/>
                                </a:rPr>
                                <m:t>𝜿</m:t>
                              </m:r>
                            </m:oMath>
                          </a14:m>
                          <a:endParaRPr lang="en-US" altLang="zh-CN" sz="1400" b="1" dirty="0" smtClean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Pre_CDR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077028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933634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42625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6898810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4.4%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183386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471052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78260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W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964405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黑体"/>
                                    <a:cs typeface="+mn-cs"/>
                                  </a:rPr>
                                  <m:t>𝐵</m:t>
                                </m:r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黑体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黑体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黑体"/>
                                        <a:cs typeface="+mn-cs"/>
                                      </a:rPr>
                                      <m:t>𝑖𝑛𝑣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0.28%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黑体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黑体"/>
                                        <a:cs typeface="+mn-cs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黑体"/>
                                        <a:cs typeface="+mn-cs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2.8%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1274309"/>
                  </p:ext>
                </p:extLst>
              </p:nvPr>
            </p:nvGraphicFramePr>
            <p:xfrm>
              <a:off x="2205724" y="925745"/>
              <a:ext cx="4320000" cy="5148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43035658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dirty="0" smtClean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299" r="-300704" b="-10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Pre_CDR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1299" r="-100704" b="-10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Pre_CDR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077028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101299" r="-400704" b="-9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933634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201299" r="-400704" b="-8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42625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301299" r="-400704" b="-7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6898810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401299" r="-400704" b="-6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4.4%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183386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507895" r="-400704" b="-5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471052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600000" r="-400704" b="-4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78260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700000" r="-400704" b="-3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964405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800000" r="-400704" b="-2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8.1%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900000" r="-400704" b="-1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0.28%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t="-1000000" r="-40070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3.3%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2.8%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783280" y="5226782"/>
                <a:ext cx="2150614" cy="8469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/>
                  <a:t>From 10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charset="0"/>
                      </a:rPr>
                      <m:t>𝜅</m:t>
                    </m:r>
                  </m:oMath>
                </a14:m>
                <a:r>
                  <a:rPr kumimoji="1" lang="en-US" altLang="zh-CN" sz="1200" dirty="0" smtClean="0"/>
                  <a:t> to 7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charset="0"/>
                      </a:rPr>
                      <m:t>𝜅</m:t>
                    </m:r>
                  </m:oMath>
                </a14:m>
                <a:r>
                  <a:rPr kumimoji="1" lang="en-US" altLang="zh-CN" sz="1200" dirty="0" smtClean="0"/>
                  <a:t>, we assume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kumimoji="1" lang="en-US" altLang="zh-CN" sz="1200" dirty="0">
                    <a:latin typeface="+mn-lt"/>
                  </a:rPr>
                  <a:t>N</a:t>
                </a:r>
                <a:r>
                  <a:rPr kumimoji="1" lang="en-US" altLang="zh-CN" sz="1200" dirty="0" smtClean="0">
                    <a:latin typeface="+mn-lt"/>
                  </a:rPr>
                  <a:t>o exotic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2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1200" b="0" i="1" smtClean="0">
                            <a:latin typeface="Cambria Math" charset="0"/>
                          </a:rPr>
                          <m:t>𝐵𝑆𝑀</m:t>
                        </m:r>
                      </m:sub>
                    </m:sSub>
                  </m:oMath>
                </a14:m>
                <a:endParaRPr kumimoji="1" lang="en-US" altLang="zh-CN" sz="1200" dirty="0" smtClean="0">
                  <a:latin typeface="+mn-lt"/>
                </a:endParaRPr>
              </a:p>
              <a:p>
                <a:pPr marL="171450" indent="-171450">
                  <a:buFont typeface="Arial" charset="0"/>
                  <a:buChar char="•"/>
                </a:pPr>
                <a:r>
                  <a:rPr kumimoji="1" lang="en-US" altLang="zh-CN" sz="1200" dirty="0" smtClean="0">
                    <a:latin typeface="+mn-lt"/>
                  </a:rPr>
                  <a:t>Drop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charset="0"/>
                        <a:ea typeface="黑体"/>
                      </a:rPr>
                      <m:t>𝐵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黑体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charset="0"/>
                            <a:ea typeface="黑体"/>
                          </a:rPr>
                          <m:t>𝑟</m:t>
                        </m:r>
                      </m:e>
                      <m:sub>
                        <m:r>
                          <a:rPr lang="en-US" altLang="zh-CN" sz="1200" i="1">
                            <a:latin typeface="Cambria Math" charset="0"/>
                            <a:ea typeface="黑体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kumimoji="1" lang="en-US" altLang="zh-CN" sz="1200" dirty="0" smtClean="0">
                    <a:latin typeface="+mn-lt"/>
                  </a:rPr>
                  <a:t> </a:t>
                </a:r>
              </a:p>
              <a:p>
                <a:pPr marL="171450" indent="-1714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0">
                            <a:latin typeface="Cambria Math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i="0">
                            <a:latin typeface="Cambria Math" charset="0"/>
                          </a:rPr>
                          <m:t>μ</m:t>
                        </m:r>
                      </m:sub>
                    </m:sSub>
                  </m:oMath>
                </a14:m>
                <a:r>
                  <a:rPr kumimoji="1" lang="en-US" altLang="zh-CN" sz="1200" dirty="0" smtClean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0">
                            <a:latin typeface="Cambria Math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latin typeface="Cambria Math" charset="0"/>
                          </a:rPr>
                          <m:t>τ</m:t>
                        </m:r>
                      </m:sub>
                    </m:sSub>
                  </m:oMath>
                </a14:m>
                <a:endParaRPr kumimoji="1" lang="zh-CN" altLang="en-US" sz="105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80" y="5226782"/>
                <a:ext cx="2150614" cy="846963"/>
              </a:xfrm>
              <a:prstGeom prst="rect">
                <a:avLst/>
              </a:prstGeom>
              <a:blipFill>
                <a:blip r:embed="rId4"/>
                <a:stretch>
                  <a:fillRect b="-211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3855310" y="205085"/>
            <a:ext cx="392120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 different interpretation, </a:t>
            </a:r>
          </a:p>
          <a:p>
            <a:r>
              <a:rPr lang="en-US" altLang="zh-CN" sz="1200" dirty="0" smtClean="0"/>
              <a:t>Higgs width can be independent or </a:t>
            </a:r>
            <a:r>
              <a:rPr lang="en-US" altLang="zh-CN" sz="1200" dirty="0" smtClean="0">
                <a:solidFill>
                  <a:prstClr val="black"/>
                </a:solidFill>
              </a:rPr>
              <a:t>resolved by branch ratio. </a:t>
            </a:r>
          </a:p>
        </p:txBody>
      </p:sp>
    </p:spTree>
    <p:extLst>
      <p:ext uri="{BB962C8B-B14F-4D97-AF65-F5344CB8AC3E}">
        <p14:creationId xmlns:p14="http://schemas.microsoft.com/office/powerpoint/2010/main" val="12113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Integration to HL-LHC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pPr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82716"/>
            <a:ext cx="4629150" cy="2670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0" y="6118546"/>
                <a:ext cx="224893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dirty="0" smtClean="0"/>
                  <a:t>: 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altLang="zh-CN" dirty="0" smtClean="0"/>
                  <a:t> for BSM.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18546"/>
                <a:ext cx="2248930" cy="369332"/>
              </a:xfrm>
              <a:prstGeom prst="rect">
                <a:avLst/>
              </a:prstGeom>
              <a:blipFill>
                <a:blip r:embed="rId3"/>
                <a:stretch>
                  <a:fillRect l="-1887" t="-8065" r="-4313" b="-241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内容占位符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491780"/>
            <a:ext cx="4514850" cy="28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Compared to ILC</a:t>
            </a:r>
            <a:r>
              <a:rPr kumimoji="1" lang="en-US" altLang="zh-CN" sz="2400" dirty="0" smtClean="0"/>
              <a:t>(1710.07621)</a:t>
            </a:r>
            <a:endParaRPr kumimoji="1"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18" y="1325563"/>
            <a:ext cx="7814763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Correlation of </a:t>
                </a:r>
                <a14:m>
                  <m:oMath xmlns:m="http://schemas.openxmlformats.org/officeDocument/2006/math">
                    <m:r>
                      <a:rPr lang="en-US" altLang="zh-CN" smtClean="0">
                        <a:latin typeface="Cambria Math" charset="0"/>
                      </a:rPr>
                      <m:t>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971969" y="81791"/>
            <a:ext cx="272785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For each entry,</a:t>
            </a:r>
          </a:p>
          <a:p>
            <a:r>
              <a:rPr kumimoji="1" lang="en-US" altLang="zh-CN" sz="1400" dirty="0" smtClean="0"/>
              <a:t>upper one is CEPC result</a:t>
            </a:r>
          </a:p>
          <a:p>
            <a:r>
              <a:rPr kumimoji="1" lang="en-US" altLang="zh-CN" sz="1400" dirty="0" smtClean="0"/>
              <a:t>lower one is CEPC+HL-LHC result.</a:t>
            </a:r>
            <a:endParaRPr kumimoji="1" lang="zh-CN" altLang="en-US" sz="1400" dirty="0"/>
          </a:p>
        </p:txBody>
      </p:sp>
      <p:pic>
        <p:nvPicPr>
          <p:cNvPr id="12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62009"/>
            <a:ext cx="4629150" cy="4911882"/>
          </a:xfrm>
          <a:prstGeom prst="rect">
            <a:avLst/>
          </a:prstGeom>
        </p:spPr>
      </p:pic>
      <p:pic>
        <p:nvPicPr>
          <p:cNvPr id="13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1585430"/>
            <a:ext cx="4514850" cy="46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0899271"/>
                  </p:ext>
                </p:extLst>
              </p:nvPr>
            </p:nvGraphicFramePr>
            <p:xfrm>
              <a:off x="0" y="937457"/>
              <a:ext cx="2164378" cy="4547777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444378">
                      <a:extLst>
                        <a:ext uri="{9D8B030D-6E8A-4147-A177-3AD203B41FA5}">
                          <a16:colId xmlns:a16="http://schemas.microsoft.com/office/drawing/2014/main" val="367232142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257698783"/>
                        </a:ext>
                      </a:extLst>
                    </a:gridCol>
                  </a:tblGrid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0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00" b="0" dirty="0" smtClean="0">
                              <a:solidFill>
                                <a:schemeClr val="tx1"/>
                              </a:solidFill>
                            </a:rPr>
                            <a:t>Current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683449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effectLst/>
                            </a:rPr>
                            <a:t>0.50%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2180353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𝑏𝑏</m:t>
                                </m:r>
                                <m:r>
                                  <a:rPr lang="en-US" altLang="zh-CN" sz="1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51802282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8467205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𝑔𝑔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22468906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𝑊𝑊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8203078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𝑍𝑍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95098027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7450473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13021825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2264544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vv</m:t>
                                    </m:r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bb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𝐵𝑟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upper</m:t>
                                    </m:r>
                                  </m:sub>
                                </m:sSub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𝑖𝑛𝑣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0474024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𝑍</m:t>
                                </m:r>
                                <m:r>
                                  <a:rPr kumimoji="0" lang="en-US" altLang="zh-CN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𝛾</m:t>
                                </m:r>
                                <m:r>
                                  <a:rPr kumimoji="0" lang="en-US" altLang="zh-CN" sz="1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600" b="0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600" b="0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0899271"/>
                  </p:ext>
                </p:extLst>
              </p:nvPr>
            </p:nvGraphicFramePr>
            <p:xfrm>
              <a:off x="0" y="937457"/>
              <a:ext cx="2164378" cy="4547777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444378">
                      <a:extLst>
                        <a:ext uri="{9D8B030D-6E8A-4147-A177-3AD203B41FA5}">
                          <a16:colId xmlns:a16="http://schemas.microsoft.com/office/drawing/2014/main" val="367232142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257698783"/>
                        </a:ext>
                      </a:extLst>
                    </a:gridCol>
                  </a:tblGrid>
                  <a:tr h="3498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0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00" b="0" dirty="0" smtClean="0">
                              <a:solidFill>
                                <a:schemeClr val="tx1"/>
                              </a:solidFill>
                            </a:rPr>
                            <a:t>Current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683449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50000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effectLst/>
                            </a:rPr>
                            <a:t>0.50%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2180353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509" r="-50000" b="-10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51802282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8276" r="-50000" b="-9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8467205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5263" r="-50000" b="-8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22468906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96552" r="-50000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8203078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07018" r="-50000" b="-6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95098027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94828" r="-50000" b="-5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7450473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08772" r="-50000" b="-4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13021825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93103" r="-50000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2264544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0526" r="-50000" b="-2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91379" r="-50000" b="-1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0474024"/>
                      </a:ext>
                    </a:extLst>
                  </a:tr>
                  <a:tr h="3498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12281" r="-5000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600" b="0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600" b="0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9362144"/>
                  </p:ext>
                </p:extLst>
              </p:nvPr>
            </p:nvGraphicFramePr>
            <p:xfrm>
              <a:off x="2421722" y="921695"/>
              <a:ext cx="2104602" cy="4547774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01534">
                      <a:extLst>
                        <a:ext uri="{9D8B030D-6E8A-4147-A177-3AD203B41FA5}">
                          <a16:colId xmlns:a16="http://schemas.microsoft.com/office/drawing/2014/main" val="430356582"/>
                        </a:ext>
                      </a:extLst>
                    </a:gridCol>
                    <a:gridCol w="7015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1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3434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charset="0"/>
                                </a:rPr>
                                <m:t>𝜅</m:t>
                              </m:r>
                            </m:oMath>
                          </a14:m>
                          <a:endParaRPr lang="en-US" altLang="zh-CN" sz="12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charset="0"/>
                                </a:rPr>
                                <m:t>𝜅</m:t>
                              </m:r>
                            </m:oMath>
                          </a14:m>
                          <a:endParaRPr lang="en-US" altLang="zh-CN" sz="12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0770281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9336345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42625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charset="0"/>
                                      </a:rPr>
                                      <m:t>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6898810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183386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4710522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78260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charset="0"/>
                                      </a:rPr>
                                      <m:t>W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9644052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𝐵</m:t>
                                </m:r>
                                <m:sSub>
                                  <m:sSubPr>
                                    <m:ctrlPr>
                                      <a:rPr kumimoji="0" lang="en-US" altLang="zh-CN" sz="12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2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altLang="zh-CN" sz="12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𝑖𝑛𝑣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2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2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kumimoji="0" lang="en-US" altLang="zh-CN" sz="12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9362144"/>
                  </p:ext>
                </p:extLst>
              </p:nvPr>
            </p:nvGraphicFramePr>
            <p:xfrm>
              <a:off x="2421722" y="921695"/>
              <a:ext cx="2104602" cy="4547774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01534">
                      <a:extLst>
                        <a:ext uri="{9D8B030D-6E8A-4147-A177-3AD203B41FA5}">
                          <a16:colId xmlns:a16="http://schemas.microsoft.com/office/drawing/2014/main" val="430356582"/>
                        </a:ext>
                      </a:extLst>
                    </a:gridCol>
                    <a:gridCol w="7015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1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3434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9138" t="-1471" r="-100000" b="-10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0" t="-1471" r="-870" b="-1007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770281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1471" r="-201739" b="-9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9336345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1471" r="-201739" b="-8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42625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1471" r="-201739" b="-7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6898810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1471" r="-201739" b="-6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4.3%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183386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08955" r="-201739" b="-5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1.6%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4710522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600000" r="-201739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782603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700000" r="-201739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1.4%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1.0%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9644052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00000" r="-201739" b="-2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8.1%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00000" r="-201739" b="-1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134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00000" r="-201739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3.2%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70699"/>
              </p:ext>
            </p:extLst>
          </p:nvPr>
        </p:nvGraphicFramePr>
        <p:xfrm>
          <a:off x="6866467" y="6002867"/>
          <a:ext cx="812800" cy="36576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46948" y="937457"/>
            <a:ext cx="4597052" cy="2670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25" y="3987114"/>
            <a:ext cx="4587524" cy="2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5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H→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Z-&gt;</a:t>
                </a:r>
                <a:r>
                  <a:rPr lang="en-US" altLang="zh-CN" dirty="0" err="1" smtClean="0"/>
                  <a:t>ee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Z-&gt;mm	consider combination</a:t>
                </a:r>
              </a:p>
              <a:p>
                <a:pPr lvl="1"/>
                <a:r>
                  <a:rPr lang="en-US" altLang="zh-CN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=1.5,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0" t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000" y="1295540"/>
            <a:ext cx="4800000" cy="16571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57" y="4291588"/>
            <a:ext cx="5257143" cy="19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71" y="3384277"/>
            <a:ext cx="2047619" cy="419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763" y="1295540"/>
            <a:ext cx="2654237" cy="18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81" y="4377302"/>
            <a:ext cx="2654237" cy="180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48432" y="173544"/>
            <a:ext cx="3089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More information to be added.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544316" y="6436166"/>
            <a:ext cx="29843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bkg</a:t>
            </a:r>
            <a:r>
              <a:rPr lang="en-US" altLang="zh-CN" dirty="0" smtClean="0"/>
              <a:t> shape all after smoothing.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46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H→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25566"/>
            <a:ext cx="9144000" cy="516231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Z-&gt;</a:t>
            </a:r>
            <a:r>
              <a:rPr lang="en-US" altLang="zh-CN" dirty="0" err="1" smtClean="0"/>
              <a:t>vv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38%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Z-&gt;</a:t>
            </a:r>
            <a:r>
              <a:rPr lang="en-US" altLang="zh-CN" dirty="0" err="1" smtClean="0"/>
              <a:t>qq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17%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Combined:15.9%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61" y="1540010"/>
            <a:ext cx="4865339" cy="1842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424" y="1582400"/>
            <a:ext cx="2654237" cy="18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424" y="3785378"/>
            <a:ext cx="2654237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619" y="3652044"/>
            <a:ext cx="4752381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8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3T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 smtClean="0"/>
              <a:t>H mass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Z mass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6734" y="858741"/>
            <a:ext cx="30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9" name="内容占位符 1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296"/>
            <a:ext cx="4629150" cy="3139308"/>
          </a:xfrm>
        </p:spPr>
      </p:pic>
      <p:pic>
        <p:nvPicPr>
          <p:cNvPr id="20" name="内容占位符 1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87053"/>
            <a:ext cx="4514850" cy="3061794"/>
          </a:xfrm>
        </p:spPr>
      </p:pic>
      <p:sp>
        <p:nvSpPr>
          <p:cNvPr id="21" name="文本框 20"/>
          <p:cNvSpPr txBox="1"/>
          <p:nvPr/>
        </p:nvSpPr>
        <p:spPr>
          <a:xfrm>
            <a:off x="131165" y="758745"/>
            <a:ext cx="22413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Full Simulation, Signal </a:t>
            </a:r>
          </a:p>
          <a:p>
            <a:r>
              <a:rPr lang="en-US" altLang="zh-CN" dirty="0" smtClean="0"/>
              <a:t>Events scaled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53081" y="5733535"/>
            <a:ext cx="607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Shift in the central value (0.2GeV), width no big change.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953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Why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and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How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do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combination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Results </a:t>
                </a:r>
                <a:r>
                  <a:rPr kumimoji="1"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𝑍𝐻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Br</m:t>
                    </m:r>
                  </m:oMath>
                </a14:m>
                <a:endParaRPr kumimoji="1" lang="en-US" altLang="zh-CN" dirty="0" smtClean="0"/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/>
                  <a:t>𝜅 </a:t>
                </a:r>
                <a:r>
                  <a:rPr kumimoji="1" lang="en-US" altLang="zh-CN" dirty="0" smtClean="0"/>
                  <a:t>Framework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kumimoji="1" lang="en-US" altLang="zh-CN" dirty="0" smtClean="0"/>
                  <a:t> study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Summary</a:t>
                </a:r>
              </a:p>
              <a:p>
                <a:endParaRPr kumimoji="1" lang="en-US" altLang="zh-CN" dirty="0" smtClean="0"/>
              </a:p>
            </p:txBody>
          </p:sp>
        </mc:Choice>
        <mc:Fallback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1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	</a:t>
                </a:r>
                <a:r>
                  <a:rPr lang="en-US" altLang="zh-CN" dirty="0" smtClean="0"/>
                  <a:t>Comparison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标题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3"/>
          </p:nvPr>
        </p:nvSpPr>
        <p:spPr>
          <a:xfrm>
            <a:off x="0" y="768799"/>
            <a:ext cx="3868340" cy="823912"/>
          </a:xfrm>
        </p:spPr>
        <p:txBody>
          <a:bodyPr/>
          <a:lstStyle/>
          <a:p>
            <a:r>
              <a:rPr lang="en-US" altLang="zh-CN" dirty="0" smtClean="0"/>
              <a:t>3T: 20.3%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5256609" y="768799"/>
            <a:ext cx="3887391" cy="823912"/>
          </a:xfrm>
        </p:spPr>
        <p:txBody>
          <a:bodyPr/>
          <a:lstStyle/>
          <a:p>
            <a:r>
              <a:rPr lang="en-US" altLang="zh-CN" dirty="0" smtClean="0"/>
              <a:t>3.5T: 17.6%</a:t>
            </a:r>
            <a:endParaRPr lang="zh-CN" altLang="en-US" dirty="0"/>
          </a:p>
        </p:txBody>
      </p:sp>
      <p:pic>
        <p:nvPicPr>
          <p:cNvPr id="26" name="内容占位符 2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48" y="1592711"/>
            <a:ext cx="4514850" cy="3061794"/>
          </a:xfrm>
        </p:spPr>
      </p:pic>
      <p:pic>
        <p:nvPicPr>
          <p:cNvPr id="3" name="内容占位符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9420" y="1602765"/>
            <a:ext cx="4517528" cy="3060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195080"/>
                  </p:ext>
                </p:extLst>
              </p:nvPr>
            </p:nvGraphicFramePr>
            <p:xfrm>
              <a:off x="314170" y="5428230"/>
              <a:ext cx="3240000" cy="960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5131072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85777659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882937249"/>
                        </a:ext>
                      </a:extLst>
                    </a:gridCol>
                  </a:tblGrid>
                  <a:tr h="469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Events(scaled)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3.5T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3T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0015735"/>
                      </a:ext>
                    </a:extLst>
                  </a:tr>
                  <a:tr h="490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120&lt;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𝜇𝜇</m:t>
                                    </m:r>
                                  </m:sub>
                                </m:sSub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&lt;130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134.1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112.5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553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195080"/>
                  </p:ext>
                </p:extLst>
              </p:nvPr>
            </p:nvGraphicFramePr>
            <p:xfrm>
              <a:off x="314170" y="5428230"/>
              <a:ext cx="3240000" cy="960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5131072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85777659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882937249"/>
                        </a:ext>
                      </a:extLst>
                    </a:gridCol>
                  </a:tblGrid>
                  <a:tr h="469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Events(scaled)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3.5T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3T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0015735"/>
                      </a:ext>
                    </a:extLst>
                  </a:tr>
                  <a:tr h="4909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8" t="-98765" r="-8141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134.1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112.5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5538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/>
          <p:cNvSpPr txBox="1"/>
          <p:nvPr/>
        </p:nvSpPr>
        <p:spPr>
          <a:xfrm>
            <a:off x="0" y="4687583"/>
            <a:ext cx="490975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Due to the signal events loss 19% at the beginning. </a:t>
            </a:r>
          </a:p>
          <a:p>
            <a:r>
              <a:rPr lang="en-US" altLang="zh-CN" dirty="0" smtClean="0"/>
              <a:t>Reason under study.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246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</a:t>
            </a:r>
            <a:r>
              <a:rPr kumimoji="1" lang="en-US" altLang="zh-CN" dirty="0" smtClean="0"/>
              <a:t>ndividual analysis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Explanation for difference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812324"/>
                <a:ext cx="4572000" cy="445069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600" dirty="0" smtClean="0"/>
                  <a:t>bb,cc,gg: Due to flavor tagging algorithm, The template gives b/c likeness, updated algorithm has less cc candidate events left. </a:t>
                </a:r>
              </a:p>
              <a:p>
                <a:endParaRPr lang="en-US" altLang="zh-CN" sz="1600" dirty="0" smtClean="0"/>
              </a:p>
              <a:p>
                <a:r>
                  <a:rPr lang="en-US" altLang="zh-CN" sz="1600" dirty="0" smtClean="0"/>
                  <a:t>WW: more </a:t>
                </a:r>
                <a:r>
                  <a:rPr lang="en-US" altLang="zh-CN" sz="1600" dirty="0" err="1" smtClean="0"/>
                  <a:t>subchannels</a:t>
                </a:r>
                <a:r>
                  <a:rPr lang="en-US" altLang="zh-CN" sz="1600" dirty="0" smtClean="0"/>
                  <a:t> studied and ZH </a:t>
                </a:r>
                <a:r>
                  <a:rPr lang="en-US" altLang="zh-CN" sz="1600" dirty="0" err="1" smtClean="0"/>
                  <a:t>bkg</a:t>
                </a:r>
                <a:r>
                  <a:rPr lang="en-US" altLang="zh-CN" sz="1600" dirty="0" smtClean="0"/>
                  <a:t> contribution.</a:t>
                </a:r>
              </a:p>
              <a:p>
                <a:r>
                  <a:rPr lang="en-US" altLang="zh-CN" sz="1600" dirty="0" smtClean="0"/>
                  <a:t>ZZ: The extrapolation in </a:t>
                </a:r>
                <a:r>
                  <a:rPr lang="en-US" altLang="zh-CN" sz="1600" dirty="0" err="1" smtClean="0"/>
                  <a:t>Pre_CDR</a:t>
                </a:r>
                <a:r>
                  <a:rPr lang="en-US" altLang="zh-CN" sz="1600" dirty="0" smtClean="0"/>
                  <a:t> from FCC-</a:t>
                </a:r>
                <a:r>
                  <a:rPr lang="en-US" altLang="zh-CN" sz="1600" dirty="0" err="1" smtClean="0"/>
                  <a:t>ee</a:t>
                </a:r>
                <a:r>
                  <a:rPr lang="en-US" altLang="zh-CN" sz="1600" dirty="0" smtClean="0"/>
                  <a:t> too optimistic.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𝜏𝜏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1600" dirty="0" smtClean="0"/>
                  <a:t> finding algorithm updated. </a:t>
                </a:r>
                <a:endParaRPr lang="zh-CN" altLang="en-US" sz="1600" dirty="0"/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different estimation from full/fast simulation.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𝑣𝑣𝐻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consider the correlation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𝑖𝑛𝑣𝑖𝑠𝑖𝑏𝑙𝑒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err="1" smtClean="0"/>
                  <a:t>Pre_CDR</a:t>
                </a:r>
                <a:r>
                  <a:rPr lang="en-US" altLang="zh-CN" sz="1600" dirty="0" smtClean="0"/>
                  <a:t> studied an exotic decay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and assuming 200fb</a:t>
                </a:r>
                <a:r>
                  <a:rPr lang="en-US" altLang="zh-CN" sz="1600" baseline="30000" dirty="0" smtClean="0"/>
                  <a:t>-1</a:t>
                </a:r>
                <a:r>
                  <a:rPr lang="en-US" altLang="zh-CN" sz="1600" dirty="0" smtClean="0"/>
                  <a:t>. Now we study the upper limit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𝑍𝑍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𝜈𝜈𝜈𝜈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 smtClean="0"/>
                  <a:t> </a:t>
                </a:r>
                <a:endParaRPr lang="zh-CN" altLang="en-US" sz="1600" baseline="30000" dirty="0"/>
              </a:p>
            </p:txBody>
          </p:sp>
        </mc:Choice>
        <mc:Fallback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812324"/>
                <a:ext cx="4572000" cy="4450694"/>
              </a:xfrm>
              <a:blipFill>
                <a:blip r:embed="rId2"/>
                <a:stretch>
                  <a:fillRect l="-533" t="-959" r="-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内容占位符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0765516"/>
                  </p:ext>
                </p:extLst>
              </p:nvPr>
            </p:nvGraphicFramePr>
            <p:xfrm>
              <a:off x="1417" y="998869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gg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WW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ZZ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Br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upper</m:t>
                                    </m:r>
                                  </m:sub>
                                </m:sSub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inv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568999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内容占位符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0765516"/>
                  </p:ext>
                </p:extLst>
              </p:nvPr>
            </p:nvGraphicFramePr>
            <p:xfrm>
              <a:off x="1417" y="998869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03030" r="-110924" b="-11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200000" r="-110924" b="-10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04545" r="-110924" b="-9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98507" r="-110924" b="-8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06061" r="-110924" b="-7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97015" r="-110924" b="-6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07576" r="-110924" b="-5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95522" r="-110924" b="-4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09091" r="-110924" b="-3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94030" r="-110924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10606" r="-110924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92537" r="-110924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568999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五角星 9">
            <a:hlinkClick r:id="rId4" action="ppaction://hlinksldjump"/>
          </p:cNvPr>
          <p:cNvSpPr/>
          <p:nvPr/>
        </p:nvSpPr>
        <p:spPr>
          <a:xfrm>
            <a:off x="8122508" y="848497"/>
            <a:ext cx="280087" cy="2306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bb/cc/gg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>
              <a:xfrm>
                <a:off x="0" y="1082566"/>
                <a:ext cx="9144000" cy="54053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kumimoji="1" lang="en-US" altLang="zh-CN" sz="2000" dirty="0"/>
                  <a:t>Template </a:t>
                </a:r>
                <a:r>
                  <a:rPr kumimoji="1" lang="en-US" altLang="zh-CN" sz="2000" dirty="0" smtClean="0"/>
                  <a:t>fit: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Flavor tagging </a:t>
                </a:r>
                <a:r>
                  <a:rPr lang="en-US" altLang="zh-CN" sz="2000" dirty="0" smtClean="0"/>
                  <a:t>algorithm</a:t>
                </a:r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</a:rPr>
                      <m:t>𝑍</m:t>
                    </m:r>
                    <m:r>
                      <a:rPr lang="en-US" altLang="zh-CN" sz="1600" i="1">
                        <a:latin typeface="Cambria Math" charset="0"/>
                      </a:rPr>
                      <m:t>→</m:t>
                    </m:r>
                    <m:r>
                      <a:rPr lang="en-US" altLang="zh-CN" sz="1600" i="1">
                        <a:latin typeface="Cambria Math" charset="0"/>
                      </a:rPr>
                      <m:t>𝑒𝑒</m:t>
                    </m:r>
                    <m:r>
                      <a:rPr lang="zh-CN" altLang="en-US" sz="1600" i="1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𝜇𝜇</m:t>
                    </m:r>
                    <m:r>
                      <a:rPr lang="zh-CN" altLang="en-US" sz="1600" i="1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𝑞𝑞</m:t>
                    </m:r>
                    <m:r>
                      <a:rPr lang="zh-CN" altLang="en-US" sz="1600" i="1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𝑣𝑣</m:t>
                    </m:r>
                    <m:r>
                      <a:rPr lang="en-US" altLang="zh-CN" sz="1600">
                        <a:latin typeface="Cambria Math" charset="0"/>
                      </a:rPr>
                      <m:t>,</m:t>
                    </m:r>
                    <m:r>
                      <a:rPr lang="zh-CN" altLang="en-US" sz="16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charset="0"/>
                      </a:rPr>
                      <m:t>H</m:t>
                    </m:r>
                    <m:r>
                      <a:rPr lang="en-US" altLang="zh-CN" sz="1600" i="1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are</a:t>
                </a:r>
                <a:r>
                  <a:rPr lang="zh-CN" altLang="en-US" sz="1600" dirty="0"/>
                  <a:t> </a:t>
                </a:r>
                <a:r>
                  <a:rPr lang="en-US" altLang="zh-CN" sz="1600" dirty="0" smtClean="0"/>
                  <a:t>studied.</a:t>
                </a:r>
                <a:endParaRPr lang="en-US" altLang="zh-CN" sz="1600" dirty="0"/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/>
                  <a:t>2D fit, with </a:t>
                </a:r>
                <a:r>
                  <a:rPr lang="en-US" altLang="zh-CN" sz="1600" dirty="0" err="1"/>
                  <a:t>dijets</a:t>
                </a:r>
                <a:r>
                  <a:rPr lang="en-US" altLang="zh-CN" sz="1600" dirty="0"/>
                  <a:t>’ b/c </a:t>
                </a:r>
                <a:r>
                  <a:rPr lang="en-US" altLang="zh-CN" sz="1600" dirty="0" smtClean="0"/>
                  <a:t>likeness; mass info not used;</a:t>
                </a:r>
                <a:endParaRPr lang="en-US" altLang="zh-CN" sz="1600" dirty="0"/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/>
                  <a:t>7</a:t>
                </a:r>
                <a:r>
                  <a:rPr lang="en-US" altLang="zh-CN" sz="1600" dirty="0" smtClean="0"/>
                  <a:t> parts, Tot=</a:t>
                </a:r>
                <a:r>
                  <a:rPr lang="en-US" altLang="zh-CN" sz="1600" dirty="0" err="1" smtClean="0"/>
                  <a:t>bb+cc+gg+ww+zz+tt+bkg</a:t>
                </a:r>
                <a:r>
                  <a:rPr lang="en-US" altLang="zh-CN" sz="1600" baseline="-25000" dirty="0" err="1" smtClean="0"/>
                  <a:t>sm</a:t>
                </a:r>
                <a:r>
                  <a:rPr lang="en-US" altLang="zh-CN" sz="1600" dirty="0"/>
                  <a:t>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/>
                  <a:t>Build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individual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pdf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MC,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then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fit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to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determine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fraction.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shape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of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bkg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is</a:t>
                </a:r>
                <a:r>
                  <a:rPr lang="zh-CN" altLang="en-US" sz="1600" dirty="0"/>
                  <a:t> </a:t>
                </a:r>
                <a:r>
                  <a:rPr lang="en-US" altLang="zh-CN" sz="1600" dirty="0">
                    <a:solidFill>
                      <a:srgbClr val="00B0F0"/>
                    </a:solidFill>
                  </a:rPr>
                  <a:t>fixed</a:t>
                </a:r>
                <a:r>
                  <a:rPr lang="en-US" altLang="zh-CN" sz="1600" dirty="0"/>
                  <a:t>.</a:t>
                </a:r>
              </a:p>
              <a:p>
                <a:pPr lvl="2">
                  <a:lnSpc>
                    <a:spcPct val="160000"/>
                  </a:lnSpc>
                </a:pPr>
                <a:r>
                  <a:rPr lang="en-US" altLang="zh-CN" sz="1200" dirty="0"/>
                  <a:t>Which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means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we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have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wonderful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understanding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with</a:t>
                </a:r>
                <a:r>
                  <a:rPr lang="zh-CN" altLang="en-US" sz="1200" dirty="0"/>
                  <a:t> </a:t>
                </a:r>
                <a:r>
                  <a:rPr lang="en-US" altLang="zh-CN" sz="1200" dirty="0" err="1"/>
                  <a:t>bkg</a:t>
                </a:r>
                <a:r>
                  <a:rPr lang="en-US" altLang="zh-CN" sz="1200" dirty="0"/>
                  <a:t>,</a:t>
                </a:r>
                <a:r>
                  <a:rPr lang="zh-CN" altLang="en-US" sz="1200" dirty="0"/>
                  <a:t> </a:t>
                </a:r>
                <a:endParaRPr lang="en-US" altLang="zh-CN" sz="1200" dirty="0"/>
              </a:p>
              <a:p>
                <a:pPr lvl="2">
                  <a:lnSpc>
                    <a:spcPct val="160000"/>
                  </a:lnSpc>
                </a:pPr>
                <a:r>
                  <a:rPr lang="en-US" altLang="zh-CN" sz="1200" dirty="0"/>
                  <a:t>may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be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more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suitable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for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CEPC.</a:t>
                </a:r>
                <a:r>
                  <a:rPr lang="zh-CN" altLang="en-US" sz="1200" dirty="0"/>
                  <a:t> </a:t>
                </a:r>
                <a:endParaRPr lang="en-US" altLang="zh-CN" sz="1200" dirty="0" smtClean="0"/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 err="1" smtClean="0"/>
                  <a:t>ToyMC</a:t>
                </a:r>
                <a:r>
                  <a:rPr lang="en-US" altLang="zh-CN" sz="1600" dirty="0" smtClean="0"/>
                  <a:t> test to get precision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 smtClean="0"/>
                  <a:t>Now plan to use 3d fit in </a:t>
                </a:r>
                <a:r>
                  <a:rPr lang="en-US" altLang="zh-CN" sz="1600" dirty="0" err="1" smtClean="0"/>
                  <a:t>llH</a:t>
                </a:r>
                <a:r>
                  <a:rPr lang="en-US" altLang="zh-CN" sz="1600" dirty="0" smtClean="0"/>
                  <a:t>;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zh-CN" sz="1600" dirty="0" smtClean="0"/>
                  <a:t>Systematic uncertainties ongoing;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2566"/>
                <a:ext cx="9144000" cy="5405312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912440" y="260852"/>
                <a:ext cx="2712794" cy="5003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200" i="1">
                              <a:latin typeface="Cambria Math" charset="0"/>
                            </a:rPr>
                            <m:t>𝑙𝑖𝑘𝑒𝑛𝑒𝑠𝑠</m:t>
                          </m:r>
                        </m:sub>
                      </m:sSub>
                      <m:r>
                        <a:rPr lang="en-US" altLang="zh-CN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40" y="260852"/>
                <a:ext cx="2712794" cy="500393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54677"/>
              </p:ext>
            </p:extLst>
          </p:nvPr>
        </p:nvGraphicFramePr>
        <p:xfrm>
          <a:off x="6271954" y="1487050"/>
          <a:ext cx="2706560" cy="14820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76640">
                  <a:extLst>
                    <a:ext uri="{9D8B030D-6E8A-4147-A177-3AD203B41FA5}">
                      <a16:colId xmlns:a16="http://schemas.microsoft.com/office/drawing/2014/main" val="697966360"/>
                    </a:ext>
                  </a:extLst>
                </a:gridCol>
                <a:gridCol w="676640">
                  <a:extLst>
                    <a:ext uri="{9D8B030D-6E8A-4147-A177-3AD203B41FA5}">
                      <a16:colId xmlns:a16="http://schemas.microsoft.com/office/drawing/2014/main" val="396692132"/>
                    </a:ext>
                  </a:extLst>
                </a:gridCol>
                <a:gridCol w="676640">
                  <a:extLst>
                    <a:ext uri="{9D8B030D-6E8A-4147-A177-3AD203B41FA5}">
                      <a16:colId xmlns:a16="http://schemas.microsoft.com/office/drawing/2014/main" val="1538830142"/>
                    </a:ext>
                  </a:extLst>
                </a:gridCol>
                <a:gridCol w="676640">
                  <a:extLst>
                    <a:ext uri="{9D8B030D-6E8A-4147-A177-3AD203B41FA5}">
                      <a16:colId xmlns:a16="http://schemas.microsoft.com/office/drawing/2014/main" val="3035677631"/>
                    </a:ext>
                  </a:extLst>
                </a:gridCol>
              </a:tblGrid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Scan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μ_bb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μ_cc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μ_gg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28706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eeH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1.3%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15.0%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8.2%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26291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mmH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1.0%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11.3%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5.5%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71434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qqH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0.5%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17%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7.2%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2874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vvH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0.4%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3.9%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1.6%</a:t>
                      </a:r>
                      <a:endParaRPr lang="zh-CN" altLang="en-US" sz="1000" dirty="0"/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817919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Combined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0.28%</a:t>
                      </a:r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3.48%</a:t>
                      </a:r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1.44%</a:t>
                      </a:r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3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4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𝜏𝜏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763E-F4AF-2444-BF3B-0746BD25B0DB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>
              <a:xfrm>
                <a:off x="0" y="969767"/>
                <a:ext cx="9144000" cy="49374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0" dirty="0" err="1" smtClean="0"/>
                  <a:t>Pre_CDR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concludes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the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precision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dirty="0" smtClean="0"/>
                  <a:t>1.2%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but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no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description.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Develop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LICH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identify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lepton.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Eff&gt;99%</a:t>
                </a:r>
                <a:endParaRPr lang="en-US" altLang="zh-CN" sz="20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Signal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ZH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events(Main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WW)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share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same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shape</a:t>
                </a:r>
                <a:endParaRPr lang="en-US" altLang="zh-CN" sz="2000" b="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fit to separate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signal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400" dirty="0" smtClean="0"/>
                  <a:t>Impact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parameter,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Distance from beam spot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9767"/>
                <a:ext cx="9144000" cy="4937451"/>
              </a:xfrm>
              <a:blipFill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021633"/>
                  </p:ext>
                </p:extLst>
              </p:nvPr>
            </p:nvGraphicFramePr>
            <p:xfrm>
              <a:off x="2556022" y="38745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preCDR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黑体"/>
                                    <a:cs typeface="+mn-cs"/>
                                  </a:rPr>
                                  <m:t>𝜏𝜏</m:t>
                                </m:r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/>
                            <a:t>1.2%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0.81%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021633"/>
                  </p:ext>
                </p:extLst>
              </p:nvPr>
            </p:nvGraphicFramePr>
            <p:xfrm>
              <a:off x="2556022" y="38745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preCDR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90" r="-200917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/>
                            <a:t>1.2%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0.81%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62" y="4234194"/>
            <a:ext cx="5114224" cy="1598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67" y="1532237"/>
            <a:ext cx="2969533" cy="28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98" y="4560848"/>
            <a:ext cx="30540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WW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E28A-5D4E-6343-BAC6-620855F75095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0" y="1314329"/>
            <a:ext cx="9144000" cy="4937451"/>
          </a:xfrm>
        </p:spPr>
        <p:txBody>
          <a:bodyPr/>
          <a:lstStyle/>
          <a:p>
            <a:r>
              <a:rPr lang="en-US" altLang="zh-CN" sz="2000" dirty="0" smtClean="0"/>
              <a:t>Currently have 17 channels of WW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88167" y="6145435"/>
            <a:ext cx="132258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74069" y="2861745"/>
            <a:ext cx="2469931" cy="49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805934"/>
                  </p:ext>
                </p:extLst>
              </p:nvPr>
            </p:nvGraphicFramePr>
            <p:xfrm>
              <a:off x="2556022" y="38745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/>
                            <a:t>preCDR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黑体"/>
                                    <a:cs typeface="+mn-cs"/>
                                  </a:rPr>
                                  <m:t>𝑊𝑊</m:t>
                                </m:r>
                              </m:oMath>
                            </m:oMathPara>
                          </a14:m>
                          <a:endParaRPr kumimoji="0" lang="zh-CN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/>
                            <a:t>1.5%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1.0%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805934"/>
                  </p:ext>
                </p:extLst>
              </p:nvPr>
            </p:nvGraphicFramePr>
            <p:xfrm>
              <a:off x="2556022" y="38745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/>
                            <a:t>preCDR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3390" r="-200917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/>
                            <a:t>1.5%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1.0%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64" y="3577858"/>
            <a:ext cx="2969534" cy="28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98" y="3542836"/>
            <a:ext cx="2969534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2" y="4327796"/>
            <a:ext cx="2881340" cy="114729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9562" y="3937052"/>
            <a:ext cx="16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Green: studied</a:t>
            </a:r>
            <a:endParaRPr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16819"/>
              </p:ext>
            </p:extLst>
          </p:nvPr>
        </p:nvGraphicFramePr>
        <p:xfrm>
          <a:off x="5023913" y="99469"/>
          <a:ext cx="2764254" cy="3357840"/>
        </p:xfrm>
        <a:graphic>
          <a:graphicData uri="http://schemas.openxmlformats.org/drawingml/2006/table">
            <a:tbl>
              <a:tblPr/>
              <a:tblGrid>
                <a:gridCol w="921418">
                  <a:extLst>
                    <a:ext uri="{9D8B030D-6E8A-4147-A177-3AD203B41FA5}">
                      <a16:colId xmlns:a16="http://schemas.microsoft.com/office/drawing/2014/main" val="970252718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65336325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184725383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147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72780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H-&gt;WW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80269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9.2%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15663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69406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526423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7.3%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9513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61805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16420"/>
                  </a:ext>
                </a:extLst>
              </a:tr>
              <a:tr h="21600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16899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4.7%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0576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71484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11.3%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659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2.2%(ILC)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1819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ZH bkg contribution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53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9917"/>
            <a:ext cx="9144000" cy="5353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 smtClean="0"/>
              <a:t>Pre_CDR’s</a:t>
            </a:r>
            <a:r>
              <a:rPr lang="en-US" altLang="zh-CN" sz="2400" dirty="0" smtClean="0"/>
              <a:t> result from extrapolating the FCC-</a:t>
            </a:r>
            <a:r>
              <a:rPr lang="en-US" altLang="zh-CN" sz="2400" dirty="0" err="1" smtClean="0"/>
              <a:t>ee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Now has 5 channels clear and easy to study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6990-671E-454A-B6F8-291E1808B876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27040"/>
                  </p:ext>
                </p:extLst>
              </p:nvPr>
            </p:nvGraphicFramePr>
            <p:xfrm>
              <a:off x="1862987" y="151176"/>
              <a:ext cx="1990926" cy="533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黑体"/>
                                    <a:cs typeface="+mn-cs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4.3%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5.0%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27040"/>
                  </p:ext>
                </p:extLst>
              </p:nvPr>
            </p:nvGraphicFramePr>
            <p:xfrm>
              <a:off x="1862987" y="151176"/>
              <a:ext cx="1990926" cy="533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76471" r="-201835" b="-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4.3%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5.0%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72" y="185481"/>
            <a:ext cx="3810328" cy="549071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65424"/>
              </p:ext>
            </p:extLst>
          </p:nvPr>
        </p:nvGraphicFramePr>
        <p:xfrm>
          <a:off x="6379745" y="839719"/>
          <a:ext cx="2764254" cy="1944000"/>
        </p:xfrm>
        <a:graphic>
          <a:graphicData uri="http://schemas.openxmlformats.org/drawingml/2006/table">
            <a:tbl>
              <a:tblPr/>
              <a:tblGrid>
                <a:gridCol w="921418">
                  <a:extLst>
                    <a:ext uri="{9D8B030D-6E8A-4147-A177-3AD203B41FA5}">
                      <a16:colId xmlns:a16="http://schemas.microsoft.com/office/drawing/2014/main" val="336992033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635833244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35249377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677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26614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H-&gt;ZZ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62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8.2%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332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eeqq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35.2%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02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vvqq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7.3%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7774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eeqq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35.1%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9882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23.0%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692673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ZH bkg contribution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19.4%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52969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898" y="3607878"/>
            <a:ext cx="2969534" cy="28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648" y="3607878"/>
            <a:ext cx="2969534" cy="288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" y="4256511"/>
            <a:ext cx="2968918" cy="13393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3887179"/>
            <a:ext cx="16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Green: studied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0C42-7275-FA45-BD8E-8D123BAAEDBE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4294967295"/>
          </p:nvPr>
        </p:nvSpPr>
        <p:spPr>
          <a:xfrm>
            <a:off x="0" y="1325563"/>
            <a:ext cx="9144000" cy="4937125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4" name="内容占位符 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1375" y="725488"/>
            <a:ext cx="2969250" cy="287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41938"/>
                  </p:ext>
                </p:extLst>
              </p:nvPr>
            </p:nvGraphicFramePr>
            <p:xfrm>
              <a:off x="5418001" y="224786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900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9.0%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8.1%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41938"/>
                  </p:ext>
                </p:extLst>
              </p:nvPr>
            </p:nvGraphicFramePr>
            <p:xfrm>
              <a:off x="5418001" y="224786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90" r="-201835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9.0%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8.1%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94821"/>
              </p:ext>
            </p:extLst>
          </p:nvPr>
        </p:nvGraphicFramePr>
        <p:xfrm>
          <a:off x="5220866" y="1492749"/>
          <a:ext cx="2764254" cy="1511406"/>
        </p:xfrm>
        <a:graphic>
          <a:graphicData uri="http://schemas.openxmlformats.org/drawingml/2006/table">
            <a:tbl>
              <a:tblPr/>
              <a:tblGrid>
                <a:gridCol w="921418">
                  <a:extLst>
                    <a:ext uri="{9D8B030D-6E8A-4147-A177-3AD203B41FA5}">
                      <a16:colId xmlns:a16="http://schemas.microsoft.com/office/drawing/2014/main" val="2982120690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451531740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863350409"/>
                    </a:ext>
                  </a:extLst>
                </a:gridCol>
              </a:tblGrid>
              <a:tr h="2519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95373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79492"/>
                  </a:ext>
                </a:extLst>
              </a:tr>
              <a:tr h="25190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H→</a:t>
                      </a:r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γγ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7417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μμ+ττ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γγ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24.8%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836423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11.7%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37697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12.8%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691133"/>
                  </a:ext>
                </a:extLst>
              </a:tr>
            </a:tbl>
          </a:graphicData>
        </a:graphic>
      </p:graphicFrame>
      <p:sp>
        <p:nvSpPr>
          <p:cNvPr id="27" name="内容占位符 26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9" name="内容占位符 28"/>
          <p:cNvPicPr>
            <a:picLocks noGrp="1" noChangeAspect="1"/>
          </p:cNvPicPr>
          <p:nvPr>
            <p:ph sz="half" idx="21"/>
          </p:nvPr>
        </p:nvPicPr>
        <p:blipFill>
          <a:blip r:embed="rId5"/>
          <a:stretch>
            <a:fillRect/>
          </a:stretch>
        </p:blipFill>
        <p:spPr>
          <a:xfrm>
            <a:off x="801375" y="3614738"/>
            <a:ext cx="2969250" cy="2879725"/>
          </a:xfrm>
          <a:prstGeom prst="rect">
            <a:avLst/>
          </a:prstGeom>
        </p:spPr>
      </p:pic>
      <p:pic>
        <p:nvPicPr>
          <p:cNvPr id="31" name="内容占位符 30"/>
          <p:cNvPicPr>
            <a:picLocks noGrp="1" noChangeAspect="1"/>
          </p:cNvPicPr>
          <p:nvPr>
            <p:ph sz="half" idx="22"/>
          </p:nvPr>
        </p:nvPicPr>
        <p:blipFill>
          <a:blip r:embed="rId6"/>
          <a:stretch>
            <a:fillRect/>
          </a:stretch>
        </p:blipFill>
        <p:spPr>
          <a:xfrm>
            <a:off x="5373375" y="3602038"/>
            <a:ext cx="296925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mtClean="0">
                          <a:latin typeface="Cambria Math" charset="0"/>
                        </a:rPr>
                        <m:t>𝐻</m:t>
                      </m:r>
                      <m:r>
                        <a:rPr lang="en-US" altLang="zh-CN" smtClean="0">
                          <a:latin typeface="Cambria Math" charset="0"/>
                        </a:rPr>
                        <m:t>→</m:t>
                      </m:r>
                      <m:r>
                        <a:rPr lang="en-US" altLang="zh-CN" smtClean="0">
                          <a:latin typeface="Cambria Math" charset="0"/>
                        </a:rPr>
                        <m:t>𝑖𝑛𝑣𝑖𝑠𝑖𝑏𝑙𝑒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0" y="945954"/>
            <a:ext cx="9144000" cy="5317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Moxin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studied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H-&gt;ZZ-&gt;</a:t>
            </a:r>
            <a:r>
              <a:rPr lang="en-US" altLang="zh-CN" sz="2000" dirty="0" err="1" smtClean="0"/>
              <a:t>vvvv</a:t>
            </a:r>
            <a:r>
              <a:rPr lang="en-US" altLang="zh-CN" sz="20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Large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irreducible </a:t>
            </a:r>
            <a:r>
              <a:rPr lang="en-US" altLang="zh-CN" sz="2000" dirty="0" err="1" smtClean="0"/>
              <a:t>bkg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use </a:t>
            </a:r>
            <a:r>
              <a:rPr lang="en-US" altLang="zh-CN" sz="2000" dirty="0" smtClean="0"/>
              <a:t>BDT and seek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upper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limit.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Huge fluctuation, use Asimov Data to get correct fit result.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precision 148%, upper limit for Br: 0.42%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Upper limit for BSM H-&gt;invisible: 0.31%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C27-A745-2D48-BB50-8E38982BD835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893742"/>
                  </p:ext>
                </p:extLst>
              </p:nvPr>
            </p:nvGraphicFramePr>
            <p:xfrm>
              <a:off x="5311833" y="112979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𝑖𝑛𝑣𝑖𝑠𝑖𝑏𝑙𝑒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0.28%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0.42%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268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893742"/>
                  </p:ext>
                </p:extLst>
              </p:nvPr>
            </p:nvGraphicFramePr>
            <p:xfrm>
              <a:off x="5311833" y="112979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90" r="-20166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0.28%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0.42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268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64785"/>
                  </p:ext>
                </p:extLst>
              </p:nvPr>
            </p:nvGraphicFramePr>
            <p:xfrm>
              <a:off x="4901514" y="4529986"/>
              <a:ext cx="4242486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6128">
                      <a:extLst>
                        <a:ext uri="{9D8B030D-6E8A-4147-A177-3AD203B41FA5}">
                          <a16:colId xmlns:a16="http://schemas.microsoft.com/office/drawing/2014/main" val="4093073108"/>
                        </a:ext>
                      </a:extLst>
                    </a:gridCol>
                    <a:gridCol w="1175148">
                      <a:extLst>
                        <a:ext uri="{9D8B030D-6E8A-4147-A177-3AD203B41FA5}">
                          <a16:colId xmlns:a16="http://schemas.microsoft.com/office/drawing/2014/main" val="3825781408"/>
                        </a:ext>
                      </a:extLst>
                    </a:gridCol>
                    <a:gridCol w="912777">
                      <a:extLst>
                        <a:ext uri="{9D8B030D-6E8A-4147-A177-3AD203B41FA5}">
                          <a16:colId xmlns:a16="http://schemas.microsoft.com/office/drawing/2014/main" val="4224713721"/>
                        </a:ext>
                      </a:extLst>
                    </a:gridCol>
                    <a:gridCol w="1118433">
                      <a:extLst>
                        <a:ext uri="{9D8B030D-6E8A-4147-A177-3AD203B41FA5}">
                          <a16:colId xmlns:a16="http://schemas.microsoft.com/office/drawing/2014/main" val="452777561"/>
                        </a:ext>
                      </a:extLst>
                    </a:gridCol>
                  </a:tblGrid>
                  <a:tr h="330477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Precision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smtClean="0"/>
                            <a:t>significance</a:t>
                          </a:r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Br Upper limit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533268"/>
                      </a:ext>
                    </a:extLst>
                  </a:tr>
                  <a:tr h="2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</a:t>
                          </a:r>
                          <a:r>
                            <a:rPr lang="en-US" altLang="zh-CN" sz="1600" dirty="0" err="1" smtClean="0"/>
                            <a:t>ee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350%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0.84%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9942004"/>
                      </a:ext>
                    </a:extLst>
                  </a:tr>
                  <a:tr h="2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242%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0.62%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0201055"/>
                      </a:ext>
                    </a:extLst>
                  </a:tr>
                  <a:tr h="2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</a:t>
                          </a:r>
                          <a:r>
                            <a:rPr lang="en-US" altLang="zh-CN" sz="1600" dirty="0" err="1" smtClean="0"/>
                            <a:t>qq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226%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0.59%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5192328"/>
                      </a:ext>
                    </a:extLst>
                  </a:tr>
                  <a:tr h="2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Combined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148%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0.68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0.42%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2758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64785"/>
                  </p:ext>
                </p:extLst>
              </p:nvPr>
            </p:nvGraphicFramePr>
            <p:xfrm>
              <a:off x="4901514" y="4529986"/>
              <a:ext cx="4242486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6128">
                      <a:extLst>
                        <a:ext uri="{9D8B030D-6E8A-4147-A177-3AD203B41FA5}">
                          <a16:colId xmlns:a16="http://schemas.microsoft.com/office/drawing/2014/main" val="4093073108"/>
                        </a:ext>
                      </a:extLst>
                    </a:gridCol>
                    <a:gridCol w="1175148">
                      <a:extLst>
                        <a:ext uri="{9D8B030D-6E8A-4147-A177-3AD203B41FA5}">
                          <a16:colId xmlns:a16="http://schemas.microsoft.com/office/drawing/2014/main" val="3825781408"/>
                        </a:ext>
                      </a:extLst>
                    </a:gridCol>
                    <a:gridCol w="912777">
                      <a:extLst>
                        <a:ext uri="{9D8B030D-6E8A-4147-A177-3AD203B41FA5}">
                          <a16:colId xmlns:a16="http://schemas.microsoft.com/office/drawing/2014/main" val="4224713721"/>
                        </a:ext>
                      </a:extLst>
                    </a:gridCol>
                    <a:gridCol w="1118433">
                      <a:extLst>
                        <a:ext uri="{9D8B030D-6E8A-4147-A177-3AD203B41FA5}">
                          <a16:colId xmlns:a16="http://schemas.microsoft.com/office/drawing/2014/main" val="45277756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Precision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smtClean="0"/>
                            <a:t>significance</a:t>
                          </a:r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Br Upper limit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5332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</a:t>
                          </a:r>
                          <a:r>
                            <a:rPr lang="en-US" altLang="zh-CN" sz="1600" dirty="0" err="1" smtClean="0"/>
                            <a:t>ee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601" t="-178182" r="-17513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0.84%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9942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601" t="-273214" r="-17513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0.62%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02010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Z-&gt;</a:t>
                          </a:r>
                          <a:r>
                            <a:rPr lang="en-US" altLang="zh-CN" sz="1600" dirty="0" err="1" smtClean="0"/>
                            <a:t>qq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601" t="-380000" r="-1751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0.59%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519232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Combined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601" t="-480000" r="-17513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42667" t="-480000" r="-125333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0.42%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27585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363" y="4400509"/>
            <a:ext cx="2227150" cy="21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4" y="4400509"/>
            <a:ext cx="22271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latin typeface="Cambria Math" charset="0"/>
                      </a:rPr>
                      <m:t>𝜇𝜇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others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-1" y="914093"/>
                <a:ext cx="9144000" cy="557378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zh-CN" alt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prstClr val="black"/>
                    </a:solidFill>
                  </a:rPr>
                  <a:t>process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smtClean="0">
                    <a:solidFill>
                      <a:prstClr val="black"/>
                    </a:solidFill>
                  </a:rPr>
                  <a:t>Pre_CDR’s 17% not reliable;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smtClean="0">
                    <a:solidFill>
                      <a:prstClr val="black"/>
                    </a:solidFill>
                  </a:rPr>
                  <a:t>Zhen Wei separate Z-&gt;</a:t>
                </a:r>
                <a:r>
                  <a:rPr lang="en-US" altLang="zh-CN" sz="1400" dirty="0" err="1" smtClean="0">
                    <a:solidFill>
                      <a:prstClr val="black"/>
                    </a:solidFill>
                  </a:rPr>
                  <a:t>ee,mm</a:t>
                </a:r>
                <a:r>
                  <a:rPr lang="en-US" altLang="zh-CN" sz="1400" dirty="0" smtClean="0">
                    <a:solidFill>
                      <a:prstClr val="black"/>
                    </a:solidFill>
                  </a:rPr>
                  <a:t>, </a:t>
                </a:r>
                <a:r>
                  <a:rPr lang="en-US" altLang="zh-CN" sz="1400" dirty="0" err="1" smtClean="0">
                    <a:solidFill>
                      <a:prstClr val="black"/>
                    </a:solidFill>
                  </a:rPr>
                  <a:t>vv</a:t>
                </a:r>
                <a:r>
                  <a:rPr lang="en-US" altLang="zh-CN" sz="1400" dirty="0" smtClean="0">
                    <a:solidFill>
                      <a:prstClr val="black"/>
                    </a:solidFill>
                  </a:rPr>
                  <a:t> and </a:t>
                </a:r>
                <a:r>
                  <a:rPr lang="en-US" altLang="zh-CN" sz="1400" dirty="0" err="1" smtClean="0">
                    <a:solidFill>
                      <a:prstClr val="black"/>
                    </a:solidFill>
                  </a:rPr>
                  <a:t>qq</a:t>
                </a:r>
                <a:endParaRPr lang="en-US" altLang="zh-CN" sz="14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𝑞𝑞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𝑞𝑞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𝛾</m:t>
                    </m:r>
                  </m:oMath>
                </a14:m>
                <a:r>
                  <a:rPr lang="zh-CN" altLang="en-US" sz="2000" b="0" i="0" dirty="0" smtClean="0"/>
                  <a:t>  </a:t>
                </a:r>
                <a:r>
                  <a:rPr lang="en-US" altLang="zh-CN" sz="2000" b="0" i="0" dirty="0" smtClean="0"/>
                  <a:t>studied;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err="1" smtClean="0"/>
                  <a:t>Pre_CDR</a:t>
                </a:r>
                <a:r>
                  <a:rPr lang="en-US" altLang="zh-CN" sz="1600" dirty="0" smtClean="0"/>
                  <a:t> not conclude;</a:t>
                </a:r>
                <a:endParaRPr lang="en-US" altLang="zh-CN" sz="1600" b="0" i="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Take</a:t>
                </a:r>
                <a:r>
                  <a:rPr lang="zh-CN" alt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charset="0"/>
                          </a:rPr>
                          <m:t>𝑍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𝛾</m:t>
                        </m:r>
                        <m:r>
                          <a:rPr lang="en-US" altLang="zh-CN" sz="1600" b="0" i="0" smtClean="0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observable;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4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zh-CN" altLang="en-US" sz="1600" b="0" i="0" dirty="0" smtClean="0"/>
                  <a:t> </a:t>
                </a:r>
                <a:r>
                  <a:rPr lang="en-US" altLang="zh-CN" sz="1600" b="0" i="0" dirty="0" smtClean="0"/>
                  <a:t>significance;</a:t>
                </a:r>
                <a:r>
                  <a:rPr lang="zh-CN" altLang="en-US" sz="1600" b="0" i="0" dirty="0" smtClean="0"/>
                  <a:t> </a:t>
                </a:r>
                <a:r>
                  <a:rPr lang="en-US" altLang="zh-CN" sz="1600" b="0" i="0" dirty="0" smtClean="0"/>
                  <a:t>Precision</a:t>
                </a:r>
                <a:r>
                  <a:rPr lang="zh-CN" altLang="en-US" sz="1600" b="0" i="0" dirty="0" smtClean="0"/>
                  <a:t> </a:t>
                </a:r>
                <a:r>
                  <a:rPr lang="en-US" altLang="zh-CN" sz="1600" b="0" i="0" dirty="0" smtClean="0"/>
                  <a:t>about</a:t>
                </a:r>
                <a:r>
                  <a:rPr lang="zh-CN" altLang="en-US" sz="1600" b="0" i="0" dirty="0" smtClean="0"/>
                  <a:t> </a:t>
                </a:r>
                <a:r>
                  <a:rPr lang="en-US" altLang="zh-CN" sz="1600" b="0" i="0" dirty="0" smtClean="0"/>
                  <a:t>21%.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𝑒𝑒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process studied. </a:t>
                </a:r>
              </a:p>
              <a:p>
                <a:pPr lvl="1"/>
                <a:r>
                  <a:rPr lang="en-US" altLang="zh-CN" sz="1800" dirty="0" smtClean="0"/>
                  <a:t>Since low stats and no clear ratio, not taken into fit model.</a:t>
                </a:r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093"/>
                <a:ext cx="9144000" cy="5573785"/>
              </a:xfrm>
              <a:blipFill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E0E9-B8D3-4E43-AC3E-25DE8BC68C8C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087989"/>
                  </p:ext>
                </p:extLst>
              </p:nvPr>
            </p:nvGraphicFramePr>
            <p:xfrm>
              <a:off x="5433198" y="155352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𝜇𝜇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17%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16%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087989"/>
                  </p:ext>
                </p:extLst>
              </p:nvPr>
            </p:nvGraphicFramePr>
            <p:xfrm>
              <a:off x="5433198" y="155352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/>
                            <a:t>preCDR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Now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90" r="-20166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17%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16%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65" y="3286252"/>
            <a:ext cx="2969534" cy="288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98" y="1100493"/>
            <a:ext cx="3054002" cy="19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"/>
            <a:ext cx="7886700" cy="786744"/>
          </a:xfrm>
        </p:spPr>
        <p:txBody>
          <a:bodyPr>
            <a:noAutofit/>
          </a:bodyPr>
          <a:lstStyle/>
          <a:p>
            <a:r>
              <a:rPr kumimoji="1" lang="en-US" altLang="zh-CN" dirty="0"/>
              <a:t>Why Combination?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86749"/>
                <a:ext cx="7214293" cy="568985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Uniformed, simultaneous </a:t>
                </a:r>
                <a:r>
                  <a:rPr lang="en-US" altLang="zh-CN" sz="2000" dirty="0"/>
                  <a:t>statistical </a:t>
                </a:r>
                <a:r>
                  <a:rPr lang="en-US" altLang="zh-CN" sz="2000" dirty="0" smtClean="0"/>
                  <a:t>framework</a:t>
                </a: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/>
                  <a:t>Get likelihood scan result </a:t>
                </a: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	Robust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&amp;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Reliable;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/>
                  <a:t>C</a:t>
                </a:r>
                <a:r>
                  <a:rPr lang="en-US" altLang="zh-CN" sz="2000" dirty="0" smtClean="0"/>
                  <a:t>orrectly consider the correlations between individual channels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500" dirty="0" smtClean="0"/>
                  <a:t>bb/cc/gg;	</a:t>
                </a:r>
                <a:r>
                  <a:rPr lang="en-US" altLang="zh-CN" sz="1500" dirty="0" smtClean="0"/>
                  <a:t>	ZH </a:t>
                </a:r>
                <a:r>
                  <a:rPr lang="en-US" altLang="zh-CN" sz="1500" dirty="0" smtClean="0"/>
                  <a:t>bkg treatment</a:t>
                </a:r>
                <a:r>
                  <a:rPr lang="zh-CN" altLang="en-US" sz="1500" dirty="0" smtClean="0"/>
                  <a:t>；</a:t>
                </a:r>
                <a:r>
                  <a:rPr lang="en-US" altLang="zh-CN" sz="1500" dirty="0"/>
                  <a:t>	</a:t>
                </a:r>
                <a:r>
                  <a:rPr lang="en-US" altLang="zh-CN" sz="1500" dirty="0" smtClean="0"/>
                  <a:t>WW</a:t>
                </a:r>
                <a:r>
                  <a:rPr lang="zh-CN" altLang="en-US" sz="1500" dirty="0" smtClean="0"/>
                  <a:t> </a:t>
                </a:r>
                <a:r>
                  <a:rPr lang="en-US" altLang="zh-CN" sz="1500" dirty="0" smtClean="0"/>
                  <a:t>fusion;	width……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/>
                  <a:t>Extensibility </a:t>
                </a:r>
                <a:endParaRPr lang="en-US" altLang="zh-CN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600" dirty="0" smtClean="0"/>
                  <a:t>systematic uncertainties, theoretic </a:t>
                </a:r>
                <a:r>
                  <a:rPr lang="en-US" altLang="zh-CN" sz="1600" dirty="0" smtClean="0"/>
                  <a:t>assumptions……</a:t>
                </a:r>
                <a:endParaRPr lang="en-US" altLang="zh-CN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Currently, with MC </a:t>
                </a:r>
                <a:r>
                  <a:rPr lang="en-US" altLang="zh-CN" sz="2000" dirty="0" smtClean="0"/>
                  <a:t>sample		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/>
                  <a:t>B</a:t>
                </a:r>
                <a:r>
                  <a:rPr lang="en-US" altLang="zh-CN" sz="2000" dirty="0" smtClean="0"/>
                  <a:t>uild </a:t>
                </a:r>
                <a:r>
                  <a:rPr lang="en-US" altLang="zh-CN" sz="2000" dirty="0" smtClean="0"/>
                  <a:t>Asimov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data </a:t>
                </a:r>
                <a:r>
                  <a:rPr lang="en-US" altLang="zh-CN" sz="2000" dirty="0" smtClean="0"/>
                  <a:t>from signal and bkg spectrum </a:t>
                </a:r>
                <a:endParaRPr lang="en-US" altLang="zh-CN" sz="20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To fit the estimated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precisions of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endParaRPr lang="en-US" altLang="zh-CN" sz="2000" dirty="0" smtClean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600" dirty="0" smtClean="0"/>
                  <a:t>Statistic calculation like Significance / Upper limit can also be applied; 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/>
                  <a:t>Can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more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observed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data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i</a:t>
                </a:r>
                <a:r>
                  <a:rPr lang="en-US" altLang="zh-CN" sz="2000" dirty="0" smtClean="0"/>
                  <a:t>n the future.	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/>
                  <a:t>All the results </a:t>
                </a:r>
                <a:r>
                  <a:rPr lang="en-US" altLang="zh-CN" sz="2000" dirty="0" smtClean="0"/>
                  <a:t>based </a:t>
                </a:r>
                <a:r>
                  <a:rPr lang="en-US" altLang="zh-CN" sz="2000" dirty="0" smtClean="0"/>
                  <a:t>in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ayout=CEPC_v1</a:t>
                </a:r>
                <a:r>
                  <a:rPr lang="en-US" altLang="zh-CN" sz="2000" dirty="0" smtClean="0"/>
                  <a:t>,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ECM=250GeV</a:t>
                </a:r>
                <a:r>
                  <a:rPr lang="en-US" altLang="zh-CN" sz="2000" dirty="0" smtClean="0"/>
                  <a:t>,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B=3.5T</a:t>
                </a:r>
                <a:r>
                  <a:rPr lang="en-US" altLang="zh-CN" sz="2000" dirty="0" smtClean="0"/>
                  <a:t>.</a:t>
                </a:r>
                <a:endParaRPr lang="en-US" altLang="zh-CN" sz="1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6749"/>
                <a:ext cx="7214293" cy="5689855"/>
              </a:xfrm>
              <a:blipFill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1D74-F5FA-FB44-8218-59D3AFEEF1DF}" type="datetime1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4323" y="6487878"/>
            <a:ext cx="218615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*</a:t>
            </a:r>
            <a:r>
              <a:rPr kumimoji="1" lang="en-US" altLang="zh-CN" sz="1200" dirty="0" smtClean="0"/>
              <a:t>:see more in </a:t>
            </a:r>
            <a:r>
              <a:rPr lang="is-IS" altLang="zh-CN" sz="1200" dirty="0"/>
              <a:t> </a:t>
            </a:r>
            <a:r>
              <a:rPr lang="is-IS" altLang="zh-CN" sz="1200" b="1" dirty="0">
                <a:hlinkClick r:id="rId3"/>
              </a:rPr>
              <a:t>arXiv:1007.1727</a:t>
            </a:r>
            <a:endParaRPr kumimoji="1"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7265775" y="1614618"/>
            <a:ext cx="177937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Individual Study</a:t>
            </a:r>
          </a:p>
          <a:p>
            <a:pPr algn="ctr"/>
            <a:r>
              <a:rPr lang="en-US" altLang="zh-CN" sz="1200" dirty="0" smtClean="0"/>
              <a:t>(No correlation)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65775" y="2372499"/>
            <a:ext cx="177937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Combination</a:t>
            </a:r>
          </a:p>
          <a:p>
            <a:pPr algn="ctr"/>
            <a:r>
              <a:rPr lang="en-US" altLang="zh-CN" sz="1200" dirty="0" smtClean="0"/>
              <a:t>(With correlation)</a:t>
            </a:r>
            <a:endParaRPr lang="zh-CN" altLang="en-US" sz="12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7886700" y="2405795"/>
            <a:ext cx="0" cy="29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7265775" y="3130380"/>
                <a:ext cx="1779373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0" dirty="0" smtClean="0"/>
                  <a:t>Implications like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𝐸𝐹𝑇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endParaRPr lang="en-US" altLang="zh-CN" sz="1200" dirty="0" smtClean="0"/>
              </a:p>
              <a:p>
                <a:pPr algn="ctr"/>
                <a:r>
                  <a:rPr lang="en-US" altLang="zh-CN" sz="1200" dirty="0" smtClean="0"/>
                  <a:t>For new physics models.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75" y="3130380"/>
                <a:ext cx="1779373" cy="64633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>
            <a:off x="8129720" y="2076283"/>
            <a:ext cx="0" cy="29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Fit techniques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58745"/>
                <a:ext cx="9144001" cy="572913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Input:			Various</a:t>
                </a:r>
                <a:r>
                  <a:rPr lang="en-US" altLang="zh-CN" sz="2000" dirty="0" smtClean="0"/>
                  <a:t>. </a:t>
                </a:r>
                <a:r>
                  <a:rPr lang="en-US" altLang="zh-CN" sz="2000" dirty="0" smtClean="0"/>
                  <a:t>Binned/</a:t>
                </a:r>
                <a:r>
                  <a:rPr lang="en-US" altLang="zh-CN" sz="2000" dirty="0" err="1" smtClean="0"/>
                  <a:t>unbinned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 smtClean="0"/>
                  <a:t>1d/2d spectrum used.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Parameter of interest: 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2000" dirty="0" smtClean="0"/>
                  <a:t>, Higgs coupling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altLang="zh-CN" sz="2000" dirty="0" smtClean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1600" dirty="0" smtClean="0">
                    <a:solidFill>
                      <a:schemeClr val="tx1"/>
                    </a:solidFill>
                  </a:rPr>
                  <a:t>, 	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 smtClean="0">
                    <a:solidFill>
                      <a:schemeClr val="tx1"/>
                    </a:solidFill>
                  </a:rPr>
                  <a:t> and share the same relative uncertainty;</a:t>
                </a:r>
                <a:r>
                  <a:rPr lang="en-US" altLang="zh-CN" sz="1600" dirty="0" smtClean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Nuisance parameter:</a:t>
                </a:r>
                <a:r>
                  <a:rPr lang="en-US" altLang="zh-CN" sz="2000" dirty="0"/>
                  <a:t>	</a:t>
                </a:r>
                <a:r>
                  <a:rPr lang="en-US" altLang="zh-CN" sz="2000" dirty="0"/>
                  <a:t>R</a:t>
                </a:r>
                <a:r>
                  <a:rPr lang="en-US" altLang="zh-CN" sz="2000" dirty="0" smtClean="0"/>
                  <a:t>epresents </a:t>
                </a:r>
                <a:r>
                  <a:rPr lang="en-US" altLang="zh-CN" sz="2000" dirty="0" smtClean="0"/>
                  <a:t>systematic uncertainties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more NPs can be introduced in the future.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currently results are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altLang="zh-CN" sz="1600" dirty="0" smtClean="0"/>
                  <a:t> determined by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statistical uncertainty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.</a:t>
                </a:r>
                <a:endParaRPr lang="en-US" altLang="zh-CN" sz="16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PDF</a:t>
                </a:r>
                <a:r>
                  <a:rPr lang="en-US" altLang="zh-CN" sz="2000" dirty="0" smtClean="0"/>
                  <a:t>:			To describe the shape of the spectrum. </a:t>
                </a: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Mainly, 	signal</a:t>
                </a:r>
                <a:r>
                  <a:rPr lang="en-US" altLang="zh-CN" sz="1600" dirty="0" smtClean="0"/>
                  <a:t>: Double sided Crystal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ball; 	</a:t>
                </a:r>
                <a:r>
                  <a:rPr lang="en-US" altLang="zh-CN" sz="1600" dirty="0" smtClean="0"/>
                  <a:t>	</a:t>
                </a:r>
                <a:r>
                  <a:rPr lang="en-US" altLang="zh-CN" sz="1600" dirty="0" err="1" smtClean="0"/>
                  <a:t>bkg</a:t>
                </a:r>
                <a:r>
                  <a:rPr lang="en-US" altLang="zh-CN" sz="1600" dirty="0" smtClean="0"/>
                  <a:t>: 2rd-order poly exponential.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err="1" smtClean="0"/>
                  <a:t>RooHistPdf</a:t>
                </a:r>
                <a:r>
                  <a:rPr lang="en-US" altLang="zh-CN" sz="1600" dirty="0" smtClean="0"/>
                  <a:t>/</a:t>
                </a:r>
                <a:r>
                  <a:rPr lang="en-US" altLang="zh-CN" sz="1600" dirty="0" err="1" smtClean="0"/>
                  <a:t>RooKeysPdf</a:t>
                </a:r>
                <a:r>
                  <a:rPr lang="en-US" altLang="zh-CN" sz="1600" dirty="0" smtClean="0"/>
                  <a:t> </a:t>
                </a:r>
                <a:r>
                  <a:rPr lang="en-US" altLang="zh-CN" sz="1600" dirty="0" smtClean="0"/>
                  <a:t>used for some channels;</a:t>
                </a:r>
                <a:endParaRPr lang="en-US" altLang="zh-CN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Algorithm: </a:t>
                </a:r>
                <a:r>
                  <a:rPr lang="en-US" altLang="zh-CN" sz="2000" dirty="0" smtClean="0"/>
                  <a:t>		Likelihood Scan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Asymmetric result, from Minuit2;</a:t>
                </a:r>
                <a:r>
                  <a:rPr lang="en-US" altLang="zh-CN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±1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zh-CN" sz="1600" dirty="0" smtClean="0"/>
                  <a:t> deviation from profile likelihood 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8745"/>
                <a:ext cx="9144001" cy="5729133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CFF-1A58-FA48-9176-03A1D4DCDE56}" type="datetime1">
              <a:rPr lang="zh-CN" altLang="en-US" smtClean="0"/>
              <a:t>2018/5/21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techniques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58746"/>
                <a:ext cx="9144000" cy="57291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 smtClean="0"/>
                  <a:t>For each channel 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Input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observables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from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MC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sample.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Build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combined </a:t>
                </a:r>
                <a:r>
                  <a:rPr kumimoji="1" lang="en-US" altLang="zh-CN" sz="1800" dirty="0" smtClean="0"/>
                  <a:t>S+B Pdf 	Tot=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bb</a:t>
                </a:r>
                <a:r>
                  <a:rPr kumimoji="1" lang="en-US" altLang="zh-CN" sz="1800" dirty="0" smtClean="0"/>
                  <a:t>*</a:t>
                </a:r>
                <a:r>
                  <a:rPr kumimoji="1" lang="en-US" altLang="zh-CN" sz="1800" dirty="0" err="1" smtClean="0"/>
                  <a:t>Pdf+N</a:t>
                </a:r>
                <a:r>
                  <a:rPr kumimoji="1" lang="en-US" altLang="zh-CN" sz="1800" baseline="-25000" dirty="0" err="1" smtClean="0"/>
                  <a:t>cc</a:t>
                </a:r>
                <a:r>
                  <a:rPr kumimoji="1" lang="en-US" altLang="zh-CN" sz="1800" dirty="0" smtClean="0"/>
                  <a:t>*</a:t>
                </a:r>
                <a:r>
                  <a:rPr kumimoji="1" lang="en-US" altLang="zh-CN" sz="1800" dirty="0" err="1" smtClean="0"/>
                  <a:t>Pdf</a:t>
                </a:r>
                <a:r>
                  <a:rPr kumimoji="1" lang="en-US" altLang="zh-CN" sz="1800" baseline="-25000" dirty="0" err="1" smtClean="0"/>
                  <a:t>cc</a:t>
                </a:r>
                <a:r>
                  <a:rPr kumimoji="1" lang="en-US" altLang="zh-CN" sz="1800" dirty="0" smtClean="0"/>
                  <a:t>+……+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bkg</a:t>
                </a:r>
                <a:r>
                  <a:rPr kumimoji="1" lang="zh-CN" altLang="en-US" sz="1800" dirty="0" smtClean="0"/>
                  <a:t>*</a:t>
                </a:r>
                <a:r>
                  <a:rPr kumimoji="1" lang="en-US" altLang="zh-CN" sz="1800" dirty="0" err="1" smtClean="0"/>
                  <a:t>Pdf</a:t>
                </a:r>
                <a:r>
                  <a:rPr kumimoji="1" lang="en-US" altLang="zh-CN" sz="1800" baseline="-25000" dirty="0" err="1" smtClean="0"/>
                  <a:t>bkg</a:t>
                </a:r>
                <a:r>
                  <a:rPr kumimoji="1" lang="en-US" altLang="zh-CN" sz="1800" baseline="-25000" dirty="0"/>
                  <a:t> </a:t>
                </a:r>
                <a:endParaRPr kumimoji="1" lang="en-US" altLang="zh-CN" sz="1800" baseline="-25000" dirty="0"/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For </a:t>
                </a:r>
                <a:r>
                  <a:rPr lang="en-US" altLang="zh-CN" sz="1800" dirty="0" smtClean="0"/>
                  <a:t>event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number</a:t>
                </a:r>
                <a:r>
                  <a:rPr lang="zh-CN" altLang="en-US" sz="1800" dirty="0" smtClean="0"/>
                  <a:t> 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bb</a:t>
                </a:r>
                <a:r>
                  <a:rPr kumimoji="1" lang="en-US" altLang="zh-CN" sz="1800" dirty="0" smtClean="0"/>
                  <a:t>: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 smtClean="0"/>
                  <a:t>When</a:t>
                </a:r>
                <a:r>
                  <a:rPr kumimoji="1" lang="zh-CN" altLang="en-US" sz="1400" dirty="0" smtClean="0"/>
                  <a:t> </a:t>
                </a:r>
                <a:r>
                  <a:rPr kumimoji="1" lang="en-US" altLang="zh-CN" sz="1400" dirty="0" smtClean="0"/>
                  <a:t>measure</a:t>
                </a:r>
                <a:r>
                  <a:rPr kumimoji="1" lang="zh-CN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 smtClean="0"/>
                  <a:t>=</a:t>
                </a:r>
                <a:r>
                  <a:rPr kumimoji="1" lang="en-US" altLang="zh-CN" sz="1400" dirty="0"/>
                  <a:t> 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bb_SM</a:t>
                </a:r>
                <a:r>
                  <a:rPr kumimoji="1" lang="zh-CN" altLang="en-US" sz="1400" dirty="0" smtClean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baseline="-25000" dirty="0" smtClean="0"/>
                  <a:t>bb</a:t>
                </a:r>
                <a:r>
                  <a:rPr lang="zh-CN" altLang="en-US" sz="1400" baseline="-25000" dirty="0" smtClean="0"/>
                  <a:t> </a:t>
                </a:r>
                <a:r>
                  <a:rPr lang="en-US" altLang="zh-CN" sz="1400" baseline="-25000" dirty="0" smtClean="0"/>
                  <a:t>	</a:t>
                </a:r>
                <a:r>
                  <a:rPr kumimoji="1" lang="en-US" altLang="zh-CN" sz="1400" dirty="0" smtClean="0"/>
                  <a:t> 	</a:t>
                </a:r>
                <a:r>
                  <a:rPr kumimoji="1" lang="en-US" altLang="zh-CN" sz="1100" dirty="0" err="1" smtClean="0"/>
                  <a:t>N</a:t>
                </a:r>
                <a:r>
                  <a:rPr kumimoji="1" lang="en-US" altLang="zh-CN" sz="1100" baseline="-25000" dirty="0" err="1" smtClean="0"/>
                  <a:t>bb_SM</a:t>
                </a:r>
                <a:r>
                  <a:rPr kumimoji="1" lang="zh-CN" altLang="en-US" sz="1100" baseline="-25000" dirty="0" smtClean="0"/>
                  <a:t> </a:t>
                </a:r>
                <a:r>
                  <a:rPr kumimoji="1" lang="zh-CN" altLang="en-US" sz="1100" baseline="-25000" dirty="0" smtClean="0"/>
                  <a:t> </a:t>
                </a:r>
                <a:r>
                  <a:rPr kumimoji="1" lang="en-US" altLang="zh-CN" sz="1100" baseline="-25000" dirty="0"/>
                  <a:t> </a:t>
                </a:r>
                <a:r>
                  <a:rPr kumimoji="1" lang="en-US" altLang="zh-CN" sz="1100" dirty="0" smtClean="0"/>
                  <a:t>directly</a:t>
                </a:r>
                <a:r>
                  <a:rPr kumimoji="1" lang="zh-CN" altLang="en-US" sz="1100" dirty="0" smtClean="0"/>
                  <a:t> </a:t>
                </a:r>
                <a:r>
                  <a:rPr kumimoji="1" lang="en-US" altLang="zh-CN" sz="1100" dirty="0" smtClean="0"/>
                  <a:t>from</a:t>
                </a:r>
                <a:r>
                  <a:rPr kumimoji="1" lang="zh-CN" altLang="en-US" sz="1100" dirty="0" smtClean="0"/>
                  <a:t> </a:t>
                </a:r>
                <a:r>
                  <a:rPr kumimoji="1" lang="en-US" altLang="zh-CN" sz="1100" dirty="0" smtClean="0"/>
                  <a:t>event</a:t>
                </a:r>
                <a:r>
                  <a:rPr kumimoji="1" lang="zh-CN" altLang="en-US" sz="1100" dirty="0" smtClean="0"/>
                  <a:t> </a:t>
                </a:r>
                <a:r>
                  <a:rPr kumimoji="1" lang="en-US" altLang="zh-CN" sz="1100" dirty="0" smtClean="0"/>
                  <a:t>yield</a:t>
                </a:r>
                <a:r>
                  <a:rPr kumimoji="1" lang="zh-CN" altLang="en-US" sz="1100" dirty="0" smtClean="0"/>
                  <a:t> </a:t>
                </a:r>
                <a:r>
                  <a:rPr kumimoji="1" lang="en-US" altLang="zh-CN" sz="1100" dirty="0" smtClean="0"/>
                  <a:t>(5ab</a:t>
                </a:r>
                <a:r>
                  <a:rPr kumimoji="1" lang="en-US" altLang="zh-CN" sz="1100" baseline="30000" dirty="0" smtClean="0"/>
                  <a:t>-1</a:t>
                </a:r>
                <a:r>
                  <a:rPr kumimoji="1" lang="en-US" altLang="zh-CN" sz="1100" dirty="0" smtClean="0"/>
                  <a:t>)</a:t>
                </a:r>
                <a:endParaRPr lang="en-US" altLang="zh-CN" sz="1100" dirty="0" smtClean="0"/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/>
                  <a:t>When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measure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400" dirty="0"/>
                  <a:t>,</a:t>
                </a:r>
                <a:r>
                  <a:rPr lang="zh-CN" altLang="en-US" sz="1400" dirty="0"/>
                  <a:t> </a:t>
                </a:r>
                <a:r>
                  <a:rPr lang="en-US" altLang="zh-CN" sz="1400" dirty="0" smtClean="0"/>
                  <a:t>	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/>
                  <a:t>= </a:t>
                </a:r>
                <a:r>
                  <a:rPr kumimoji="1" lang="en-US" altLang="zh-CN" sz="1400" dirty="0" err="1"/>
                  <a:t>N</a:t>
                </a:r>
                <a:r>
                  <a:rPr kumimoji="1" lang="en-US" altLang="zh-CN" sz="1400" baseline="-25000" dirty="0" err="1"/>
                  <a:t>bb_SM</a:t>
                </a:r>
                <a:r>
                  <a:rPr kumimoji="1" lang="zh-CN" altLang="en-US" sz="1400" dirty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zh-CN" sz="1400" b="0" i="1" smtClean="0"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1400" dirty="0" smtClean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charset="0"/>
                              </a:rPr>
                              <m:t>𝑍𝐻</m:t>
                            </m:r>
                          </m:e>
                        </m:d>
                      </m:num>
                      <m:den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400" dirty="0" smtClean="0"/>
                  <a:t>	</a:t>
                </a:r>
                <a:r>
                  <a:rPr lang="en-US" altLang="zh-CN" sz="11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i="1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100" i="1">
                                <a:latin typeface="Cambria Math" charset="0"/>
                              </a:rPr>
                              <m:t>𝑍𝐻</m:t>
                            </m:r>
                          </m:e>
                        </m:d>
                      </m:e>
                    </m:d>
                    <m:r>
                      <a:rPr lang="mr-IN" altLang="zh-CN" sz="1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altLang="zh-CN" sz="1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0.50%</m:t>
                    </m:r>
                  </m:oMath>
                </a14:m>
                <a:r>
                  <a:rPr lang="zh-CN" altLang="en-US" sz="1100" dirty="0" smtClean="0"/>
                  <a:t>  </a:t>
                </a:r>
                <a:endParaRPr lang="en-US" altLang="zh-CN" sz="1100" dirty="0" smtClean="0"/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/>
                  <a:t>When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measure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𝜅</m:t>
                    </m:r>
                  </m:oMath>
                </a14:m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/>
                  <a:t>= </a:t>
                </a:r>
                <a:r>
                  <a:rPr kumimoji="1" lang="en-US" altLang="zh-CN" sz="1400" dirty="0" err="1"/>
                  <a:t>N</a:t>
                </a:r>
                <a:r>
                  <a:rPr kumimoji="1" lang="en-US" altLang="zh-CN" sz="1400" baseline="-25000" dirty="0" err="1"/>
                  <a:t>bb_SM</a:t>
                </a:r>
                <a:r>
                  <a:rPr kumimoji="1" lang="zh-CN" altLang="en-US" sz="1400" dirty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smtClean="0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z</m:t>
                        </m:r>
                      </m:sub>
                      <m:sup>
                        <m:r>
                          <a:rPr kumimoji="1" lang="en-US" altLang="zh-CN" sz="1400" b="0" i="0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1400" b="0" i="1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w</m:t>
                        </m:r>
                      </m:sub>
                      <m:sup>
                        <m:r>
                          <a:rPr kumimoji="1" lang="en-US" altLang="zh-CN" sz="140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1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sz="1400" dirty="0" smtClean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140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1400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sz="14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400" dirty="0"/>
                  <a:t>C</a:t>
                </a:r>
                <a:r>
                  <a:rPr lang="en-US" altLang="zh-CN" sz="1400" dirty="0" smtClean="0"/>
                  <a:t>hannel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share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the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same</a:t>
                </a:r>
                <a:r>
                  <a:rPr lang="zh-CN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dirty="0" smtClean="0"/>
                  <a:t>s.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charset="0"/>
                      </a:rPr>
                      <m:t>𝑍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𝑒𝑒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𝜇𝜇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𝑞𝑞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𝜈𝜈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altLang="zh-CN" sz="1400" dirty="0" smtClean="0"/>
                  <a:t> share the same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baseline="-25000" dirty="0"/>
                  <a:t>bb</a:t>
                </a:r>
                <a:r>
                  <a:rPr lang="zh-CN" altLang="en-US" sz="1400" baseline="-25000" dirty="0"/>
                  <a:t> </a:t>
                </a:r>
                <a:endParaRPr lang="en-US" altLang="zh-CN" sz="1400" baseline="-25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400" dirty="0" smtClean="0"/>
                  <a:t>Events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/>
                  <a:t>number</a:t>
                </a:r>
                <a:r>
                  <a:rPr lang="zh-CN" altLang="en-US" sz="1400" dirty="0"/>
                  <a:t> 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 smtClean="0"/>
                  <a:t> is float 	and the Pdf </a:t>
                </a:r>
                <a:r>
                  <a:rPr kumimoji="1" lang="en-US" altLang="zh-CN" sz="1400" dirty="0" smtClean="0">
                    <a:solidFill>
                      <a:srgbClr val="FF0000"/>
                    </a:solidFill>
                  </a:rPr>
                  <a:t>shape fixed </a:t>
                </a:r>
                <a:r>
                  <a:rPr kumimoji="1" lang="en-US" altLang="zh-CN" sz="1400" dirty="0" smtClean="0"/>
                  <a:t>all the time.</a:t>
                </a:r>
                <a:endParaRPr lang="en-US" altLang="zh-CN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Use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Combined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pdf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make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A</a:t>
                </a:r>
                <a:r>
                  <a:rPr lang="en-US" altLang="zh-CN" sz="2000" dirty="0" smtClean="0"/>
                  <a:t>simov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data</a:t>
                </a:r>
                <a:endParaRPr lang="en-US" altLang="zh-CN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Scan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likelihood and obtain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deviation </a:t>
                </a:r>
                <a:endParaRPr kumimoji="1" lang="zh-CN" altLang="en-US" sz="1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8746"/>
                <a:ext cx="9144000" cy="5729132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FF5D-845D-C647-B4C1-AED63CC618CA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2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hannels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Table</a:t>
            </a:r>
            <a:endParaRPr kumimoji="1"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97BE4-814C-E64F-ADA0-246669EA626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53DB2-EE56-41DA-8F36-4E7CFF9CEF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44984"/>
              </p:ext>
            </p:extLst>
          </p:nvPr>
        </p:nvGraphicFramePr>
        <p:xfrm>
          <a:off x="558524" y="982031"/>
          <a:ext cx="7976848" cy="5038020"/>
        </p:xfrm>
        <a:graphic>
          <a:graphicData uri="http://schemas.openxmlformats.org/drawingml/2006/table">
            <a:tbl>
              <a:tblPr/>
              <a:tblGrid>
                <a:gridCol w="763461">
                  <a:extLst>
                    <a:ext uri="{9D8B030D-6E8A-4147-A177-3AD203B41FA5}">
                      <a16:colId xmlns:a16="http://schemas.microsoft.com/office/drawing/2014/main" val="2838696060"/>
                    </a:ext>
                  </a:extLst>
                </a:gridCol>
                <a:gridCol w="763461">
                  <a:extLst>
                    <a:ext uri="{9D8B030D-6E8A-4147-A177-3AD203B41FA5}">
                      <a16:colId xmlns:a16="http://schemas.microsoft.com/office/drawing/2014/main" val="140141978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68854728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552831920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521871741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500546403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033341505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312165408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1441984752"/>
                    </a:ext>
                  </a:extLst>
                </a:gridCol>
              </a:tblGrid>
              <a:tr h="2519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Signal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Precision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96913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449915"/>
                  </a:ext>
                </a:extLst>
              </a:tr>
              <a:tr h="25190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H-&gt;qq 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H-&gt;WW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H-&gt;ZZ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9668"/>
                  </a:ext>
                </a:extLst>
              </a:tr>
              <a:tr h="2519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bb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9.2%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8.2%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2840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23.6%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35.2%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64242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gg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13.3%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7.3%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53455"/>
                  </a:ext>
                </a:extLst>
              </a:tr>
              <a:tr h="2519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bb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1.1%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7.3%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35.1%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188092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14.8%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23.0%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204127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gg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8.0%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ZH bkg contribution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19.4%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66832"/>
                  </a:ext>
                </a:extLst>
              </a:tr>
              <a:tr h="2519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bb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0.5%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vvH(WW fusion)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7465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11.9%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4.7%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bb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3.1%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701876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gg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H→</a:t>
                      </a: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16195"/>
                  </a:ext>
                </a:extLst>
              </a:tr>
              <a:tr h="2519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bb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0.4%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lvlv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11.3%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15.9%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53066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3.9%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lvqq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2.2%(ILC)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92754"/>
                  </a:ext>
                </a:extLst>
              </a:tr>
              <a:tr h="2519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gg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1.5%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ZH bkg contribution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4110"/>
                  </a:ext>
                </a:extLst>
              </a:tr>
              <a:tr h="25190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H→</a:t>
                      </a: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ττ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H→</a:t>
                      </a:r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γγ,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05958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ττ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μμ+ττ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γγ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41.0%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H-&gt;Invisible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Br, Upper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5361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13.7%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ZZ(vvvv)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0.8%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35218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1.0%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10.3%</a:t>
                      </a:r>
                      <a:endParaRPr lang="en-US" altLang="zh-CN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0.6%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82456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3.1%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vv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γ(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qq</a:t>
                      </a: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γ)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21.2%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μμ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0.6%</a:t>
                      </a:r>
                    </a:p>
                  </a:txBody>
                  <a:tcPr marL="10496" marR="10496" marT="10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22280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060268" y="139871"/>
            <a:ext cx="2740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All channels scaled to 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en-US" altLang="zh-CN" dirty="0" smtClean="0"/>
              <a:t>ab</a:t>
            </a:r>
            <a:r>
              <a:rPr lang="en-US" altLang="zh-CN" baseline="30000" dirty="0" smtClean="0"/>
              <a:t>-1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009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Treatment for ZH </a:t>
            </a:r>
            <a:r>
              <a:rPr kumimoji="1" lang="en-US" altLang="zh-CN" dirty="0" err="1" smtClean="0"/>
              <a:t>bkg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58745"/>
                <a:ext cx="9144000" cy="57291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CN" sz="2400" dirty="0" smtClean="0"/>
                  <a:t>In individual analysis, other ZH processes are </a:t>
                </a:r>
                <a:r>
                  <a:rPr kumimoji="1" lang="en-US" altLang="zh-CN" sz="2400" dirty="0" smtClean="0"/>
                  <a:t>tagged as </a:t>
                </a:r>
                <a:r>
                  <a:rPr kumimoji="1" lang="en-US" altLang="zh-CN" sz="2400" dirty="0" err="1" smtClean="0"/>
                  <a:t>bkg</a:t>
                </a:r>
                <a:r>
                  <a:rPr kumimoji="1" lang="en-US" altLang="zh-CN" sz="2400" dirty="0" smtClean="0"/>
                  <a:t>;</a:t>
                </a:r>
              </a:p>
              <a:p>
                <a:pPr lvl="1">
                  <a:lnSpc>
                    <a:spcPct val="100000"/>
                  </a:lnSpc>
                </a:pPr>
                <a:r>
                  <a:rPr kumimoji="1" lang="en-US" altLang="zh-CN" sz="2000" dirty="0" smtClean="0"/>
                  <a:t>Signal in one channel can be </a:t>
                </a:r>
                <a:r>
                  <a:rPr kumimoji="1" lang="en-US" altLang="zh-CN" sz="2000" dirty="0" err="1" smtClean="0"/>
                  <a:t>bkg</a:t>
                </a:r>
                <a:r>
                  <a:rPr kumimoji="1" lang="en-US" altLang="zh-CN" sz="2000" dirty="0" smtClean="0"/>
                  <a:t> for another channel.</a:t>
                </a:r>
                <a:endParaRPr kumimoji="1" lang="en-US" altLang="zh-CN" sz="2000" dirty="0"/>
              </a:p>
              <a:p>
                <a:pPr lvl="1">
                  <a:lnSpc>
                    <a:spcPct val="100000"/>
                  </a:lnSpc>
                </a:pPr>
                <a:r>
                  <a:rPr kumimoji="1" lang="en-US" altLang="zh-CN" sz="2000" dirty="0" smtClean="0"/>
                  <a:t>Should </a:t>
                </a:r>
                <a:r>
                  <a:rPr kumimoji="1" lang="en-US" altLang="zh-CN" sz="2000" dirty="0" smtClean="0"/>
                  <a:t>taken into account in </a:t>
                </a:r>
                <a:r>
                  <a:rPr kumimoji="1" lang="en-US" altLang="zh-CN" sz="2000" dirty="0"/>
                  <a:t>c</a:t>
                </a:r>
                <a:r>
                  <a:rPr kumimoji="1" lang="en-US" altLang="zh-CN" sz="2000" dirty="0" smtClean="0"/>
                  <a:t>ombination</a:t>
                </a:r>
                <a:r>
                  <a:rPr kumimoji="1" lang="en-US" altLang="zh-CN" sz="2000" dirty="0"/>
                  <a:t>.</a:t>
                </a:r>
                <a:endParaRPr kumimoji="1" lang="en-US" altLang="zh-CN" sz="2000" dirty="0" smtClean="0"/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charset="0"/>
                      </a:rPr>
                      <m:t>Z</m:t>
                    </m:r>
                    <m:r>
                      <a:rPr kumimoji="1" lang="en-US" altLang="zh-CN" sz="1800" b="0" i="0" smtClean="0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charset="0"/>
                      </a:rPr>
                      <m:t>μμ</m:t>
                    </m:r>
                    <m:r>
                      <a:rPr kumimoji="1" lang="en-US" altLang="zh-CN" sz="1800" b="0" i="0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charset="0"/>
                      </a:rPr>
                      <m:t>H</m:t>
                    </m:r>
                    <m:r>
                      <a:rPr kumimoji="1" lang="en-US" altLang="zh-CN" sz="1800" i="0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charset="0"/>
                      </a:rPr>
                      <m:t>ττ</m:t>
                    </m:r>
                  </m:oMath>
                </a14:m>
                <a:r>
                  <a:rPr kumimoji="1" lang="en-US" altLang="zh-CN" sz="1800" dirty="0" smtClean="0"/>
                  <a:t>, the main </a:t>
                </a:r>
                <a:r>
                  <a:rPr kumimoji="1" lang="en-US" altLang="zh-CN" sz="1800" dirty="0" err="1" smtClean="0"/>
                  <a:t>bkg</a:t>
                </a:r>
                <a:r>
                  <a:rPr kumimoji="1" lang="en-US" altLang="zh-CN" sz="18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i="0">
                        <a:latin typeface="Cambria Math" charset="0"/>
                      </a:rPr>
                      <m:t>H</m:t>
                    </m:r>
                    <m:r>
                      <a:rPr kumimoji="1" lang="en-US" altLang="zh-CN" sz="1800" i="0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charset="0"/>
                      </a:rPr>
                      <m:t>WW</m:t>
                    </m:r>
                  </m:oMath>
                </a14:m>
                <a:r>
                  <a:rPr kumimoji="1" lang="en-US" altLang="zh-CN" sz="1800" dirty="0" smtClean="0"/>
                  <a:t>. </a:t>
                </a:r>
                <a:endParaRPr kumimoji="1" lang="en-US" altLang="zh-CN" sz="1800" dirty="0" smtClean="0"/>
              </a:p>
              <a:p>
                <a:pPr lvl="3">
                  <a:lnSpc>
                    <a:spcPct val="100000"/>
                  </a:lnSpc>
                </a:pPr>
                <a:r>
                  <a:rPr kumimoji="1" lang="en-US" altLang="zh-CN" sz="1600" dirty="0" smtClean="0"/>
                  <a:t>These WW events should be considered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1600" dirty="0" smtClean="0"/>
              </a:p>
              <a:p>
                <a:pPr lvl="3">
                  <a:lnSpc>
                    <a:spcPct val="100000"/>
                  </a:lnSpc>
                </a:pPr>
                <a:r>
                  <a:rPr kumimoji="1" lang="en-US" altLang="zh-CN" sz="1600" dirty="0" smtClean="0"/>
                  <a:t>Standalone WW channel 1.2% improved to 1.0% this way;</a:t>
                </a:r>
                <a:endParaRPr kumimoji="1" lang="en-US" altLang="zh-CN" sz="1600" dirty="0" smtClean="0"/>
              </a:p>
              <a:p>
                <a:pPr lvl="2">
                  <a:lnSpc>
                    <a:spcPct val="100000"/>
                  </a:lnSpc>
                </a:pPr>
                <a:r>
                  <a:rPr kumimoji="1" lang="en-US" altLang="zh-CN" sz="1800" dirty="0" smtClean="0"/>
                  <a:t>Combined fit for H-&gt;bb/cc/gg/</a:t>
                </a:r>
                <a:r>
                  <a:rPr kumimoji="1" lang="en-US" altLang="zh-CN" sz="1800" dirty="0" err="1" smtClean="0"/>
                  <a:t>ww</a:t>
                </a:r>
                <a:r>
                  <a:rPr kumimoji="1" lang="en-US" altLang="zh-CN" sz="1800" dirty="0" smtClean="0"/>
                  <a:t>/</a:t>
                </a:r>
                <a:r>
                  <a:rPr kumimoji="1" lang="en-US" altLang="zh-CN" sz="1800" dirty="0" err="1" smtClean="0"/>
                  <a:t>zz</a:t>
                </a:r>
                <a:r>
                  <a:rPr kumimoji="1" lang="en-US" altLang="zh-CN" sz="1800" dirty="0" smtClean="0"/>
                  <a:t> hadronic decay, 	</a:t>
                </a:r>
                <a:r>
                  <a:rPr kumimoji="1" lang="en-US" altLang="zh-CN" sz="1800" dirty="0" smtClean="0"/>
                  <a:t>Fully </a:t>
                </a:r>
                <a:r>
                  <a:rPr kumimoji="1" lang="en-US" altLang="zh-CN" sz="1800" dirty="0" smtClean="0"/>
                  <a:t>correlated.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8745"/>
                <a:ext cx="9144000" cy="5729133"/>
              </a:xfrm>
              <a:blipFill>
                <a:blip r:embed="rId2"/>
                <a:stretch>
                  <a:fillRect l="-867" t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03" y="3396335"/>
            <a:ext cx="4907394" cy="34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3600" dirty="0" smtClean="0"/>
                  <a:t>Correlation: </a:t>
                </a:r>
                <a14:m>
                  <m:oMath xmlns:m="http://schemas.openxmlformats.org/officeDocument/2006/math">
                    <m:r>
                      <a:rPr kumimoji="1" lang="en-US" altLang="zh-CN" sz="3600" i="1" dirty="0" smtClean="0">
                        <a:latin typeface="Cambria Math" charset="0"/>
                      </a:rPr>
                      <m:t>𝑣𝑣</m:t>
                    </m:r>
                    <m:r>
                      <a:rPr kumimoji="1" lang="en-US" altLang="zh-CN" sz="3600" b="0" i="1" dirty="0" smtClean="0">
                        <a:latin typeface="Cambria Math" charset="0"/>
                      </a:rPr>
                      <m:t>𝐻</m:t>
                    </m:r>
                    <m:r>
                      <a:rPr kumimoji="1" lang="en-US" altLang="zh-CN" sz="3600" i="1" dirty="0" smtClean="0">
                        <a:latin typeface="Cambria Math" charset="0"/>
                      </a:rPr>
                      <m:t>→</m:t>
                    </m:r>
                    <m:r>
                      <a:rPr kumimoji="1" lang="en-US" altLang="zh-CN" sz="3600" i="1" dirty="0">
                        <a:latin typeface="Cambria Math" charset="0"/>
                      </a:rPr>
                      <m:t>𝑏𝑏</m:t>
                    </m:r>
                  </m:oMath>
                </a14:m>
                <a:endParaRPr kumimoji="1" lang="zh-CN" altLang="en-US" sz="36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18" t="-8065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58746"/>
                <a:ext cx="9144000" cy="5504272"/>
              </a:xfrm>
            </p:spPr>
            <p:txBody>
              <a:bodyPr>
                <a:normAutofit/>
              </a:bodyPr>
              <a:lstStyle/>
              <a:p>
                <a:pPr marL="228600"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kumimoji="1" lang="en-US" altLang="zh-CN" dirty="0" smtClean="0"/>
                  <a:t>2d fit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jj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reco</m:t>
                        </m:r>
                      </m:sup>
                    </m:sSubSup>
                    <m:r>
                      <a:rPr kumimoji="1" lang="en-US" altLang="zh-CN" i="0" dirty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kumimoji="1" lang="en-US" altLang="zh-CN" i="0" dirty="0">
                        <a:latin typeface="Cambria Math" panose="02040503050406030204" pitchFamily="18" charset="0"/>
                      </a:rPr>
                      <m:t>Co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jj</m:t>
                        </m:r>
                      </m:sub>
                    </m:sSub>
                  </m:oMath>
                </a14:m>
                <a:endParaRPr kumimoji="1" lang="en-US" altLang="zh-CN" sz="1800" dirty="0" smtClean="0"/>
              </a:p>
              <a:p>
                <a:pPr marL="228600"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kumimoji="1" lang="en-US" altLang="zh-CN" dirty="0" smtClean="0"/>
                  <a:t>Correlated with ZH process;</a:t>
                </a:r>
                <a:endParaRPr kumimoji="1" lang="en-US" altLang="zh-CN" dirty="0"/>
              </a:p>
              <a:p>
                <a:pPr marL="685800" lvl="2">
                  <a:lnSpc>
                    <a:spcPct val="150000"/>
                  </a:lnSpc>
                  <a:spcBef>
                    <a:spcPts val="1000"/>
                  </a:spcBef>
                </a:pPr>
                <a:r>
                  <a:rPr kumimoji="1" lang="en-US" altLang="zh-CN" sz="1800" dirty="0" smtClean="0"/>
                  <a:t>Fix ZH process, Initial </a:t>
                </a:r>
                <a:r>
                  <a:rPr kumimoji="1" lang="en-US" altLang="zh-CN" sz="1800" dirty="0"/>
                  <a:t>error is 2.89</a:t>
                </a:r>
                <a:r>
                  <a:rPr kumimoji="1" lang="en-US" altLang="zh-CN" sz="1800" dirty="0" smtClean="0"/>
                  <a:t>%.</a:t>
                </a:r>
              </a:p>
              <a:p>
                <a:pPr marL="685800" lvl="2">
                  <a:lnSpc>
                    <a:spcPct val="150000"/>
                  </a:lnSpc>
                  <a:spcBef>
                    <a:spcPts val="1000"/>
                  </a:spcBef>
                </a:pPr>
                <a:r>
                  <a:rPr kumimoji="1" lang="en-US" altLang="zh-CN" sz="1800" dirty="0" smtClean="0"/>
                  <a:t>But must consider the uncertainty </a:t>
                </a:r>
                <a:r>
                  <a:rPr kumimoji="1" lang="en-US" altLang="zh-CN" sz="1800" dirty="0" smtClean="0"/>
                  <a:t>from</a:t>
                </a:r>
                <a:r>
                  <a:rPr kumimoji="1" lang="en-US" altLang="zh-CN" sz="1800" dirty="0" smtClean="0"/>
                  <a:t> </a:t>
                </a:r>
                <a:r>
                  <a:rPr kumimoji="1" lang="en-US" altLang="zh-CN" sz="1800" dirty="0" smtClean="0"/>
                  <a:t>ZH process.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/>
                  <a:t>U</a:t>
                </a:r>
                <a:r>
                  <a:rPr kumimoji="1" lang="en-US" altLang="zh-CN" sz="2400" dirty="0" smtClean="0"/>
                  <a:t>se </a:t>
                </a:r>
                <a:r>
                  <a:rPr kumimoji="1" lang="en-US" altLang="zh-CN" sz="2400" dirty="0" smtClean="0"/>
                  <a:t>the likelihood </a:t>
                </a:r>
                <a:r>
                  <a:rPr kumimoji="1" lang="en-US" altLang="zh-CN" sz="2400" dirty="0" smtClean="0"/>
                  <a:t>from</a:t>
                </a:r>
                <a:r>
                  <a:rPr kumimoji="1"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 dirty="0" err="1">
                            <a:latin typeface="Cambria Math" panose="02040503050406030204" pitchFamily="18" charset="0"/>
                          </a:rPr>
                          <m:t>𝑒𝑒</m:t>
                        </m:r>
                      </m:num>
                      <m:den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𝜇𝜇</m:t>
                        </m:r>
                      </m:den>
                    </m:f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𝑞𝑞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𝑏𝑏</m:t>
                    </m:r>
                  </m:oMath>
                </a14:m>
                <a:r>
                  <a:rPr kumimoji="1" lang="en-US" altLang="zh-CN" sz="2400" dirty="0" smtClean="0"/>
                  <a:t> to constrain</a:t>
                </a:r>
                <a:endParaRPr kumimoji="1" lang="en-US" altLang="zh-CN" sz="2400" dirty="0" smtClean="0"/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Already have 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charset="0"/>
                          </a:rPr>
                          <m:t>𝑍𝐻</m:t>
                        </m:r>
                      </m:sub>
                    </m:sSub>
                  </m:oMath>
                </a14:m>
                <a:r>
                  <a:rPr kumimoji="1" lang="en-US" altLang="zh-CN" sz="1800" dirty="0" smtClean="0"/>
                  <a:t>,</a:t>
                </a:r>
                <a:r>
                  <a:rPr kumimoji="1" lang="en-US" altLang="zh-CN" sz="1800" dirty="0" smtClean="0"/>
                  <a:t>	no assumption made; 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Esp., </a:t>
                </a:r>
                <a14:m>
                  <m:oMath xmlns:m="http://schemas.openxmlformats.org/officeDocument/2006/math">
                    <m:r>
                      <a:rPr kumimoji="1" lang="en-US" altLang="zh-CN" sz="1800" i="1" dirty="0">
                        <a:latin typeface="Cambria Math" charset="0"/>
                      </a:rPr>
                      <m:t>𝑣𝑣𝐻</m:t>
                    </m:r>
                    <m:r>
                      <a:rPr kumimoji="1" lang="en-US" altLang="zh-CN" sz="1800" i="1" dirty="0">
                        <a:latin typeface="Cambria Math" charset="0"/>
                      </a:rPr>
                      <m:t>→</m:t>
                    </m:r>
                    <m:r>
                      <a:rPr kumimoji="1" lang="en-US" altLang="zh-CN" sz="1800" i="1" dirty="0">
                        <a:latin typeface="Cambria Math" charset="0"/>
                      </a:rPr>
                      <m:t>𝑏𝑏</m:t>
                    </m:r>
                  </m:oMath>
                </a14:m>
                <a:r>
                  <a:rPr kumimoji="1" lang="en-US" altLang="zh-CN" sz="1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kumimoji="1" lang="en-US" altLang="zh-CN" sz="1800" i="1" dirty="0">
                        <a:latin typeface="Cambria Math" charset="0"/>
                      </a:rPr>
                      <m:t>𝐻</m:t>
                    </m:r>
                    <m:r>
                      <a:rPr kumimoji="1" lang="en-US" altLang="zh-CN" sz="1800" i="1" dirty="0">
                        <a:latin typeface="Cambria Math" charset="0"/>
                      </a:rPr>
                      <m:t>→</m:t>
                    </m:r>
                    <m:r>
                      <a:rPr kumimoji="1" lang="en-US" altLang="zh-CN" sz="1800" i="1" dirty="0">
                        <a:latin typeface="Cambria Math" charset="0"/>
                      </a:rPr>
                      <m:t>𝑏𝑏</m:t>
                    </m:r>
                  </m:oMath>
                </a14:m>
                <a:r>
                  <a:rPr kumimoji="1" lang="en-US" altLang="zh-CN" sz="1800" dirty="0" smtClean="0"/>
                  <a:t> share the anti-correlation </a:t>
                </a:r>
                <a:r>
                  <a:rPr kumimoji="1" lang="en-US" altLang="zh-CN" sz="1800" dirty="0" smtClean="0">
                    <a:solidFill>
                      <a:srgbClr val="FF0000"/>
                    </a:solidFill>
                  </a:rPr>
                  <a:t>-46%</a:t>
                </a:r>
                <a:r>
                  <a:rPr kumimoji="1" lang="en-US" altLang="zh-CN" sz="1800" dirty="0" smtClean="0"/>
                  <a:t>.</a:t>
                </a:r>
                <a:endParaRPr kumimoji="1"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Simultaneous</a:t>
                </a:r>
                <a:r>
                  <a:rPr kumimoji="1" lang="en-US" altLang="zh-CN" sz="2400" dirty="0" smtClean="0"/>
                  <a:t> </a:t>
                </a:r>
                <a:r>
                  <a:rPr kumimoji="1" lang="en-US" altLang="zh-CN" sz="2400" dirty="0"/>
                  <a:t>Fit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2400" dirty="0"/>
                  <a:t> ; </a:t>
                </a:r>
                <a:r>
                  <a:rPr lang="en-US" altLang="zh-CN" sz="2400" dirty="0" smtClean="0"/>
                  <a:t>	consistent </a:t>
                </a:r>
                <a:r>
                  <a:rPr lang="en-US" altLang="zh-CN" sz="2400" dirty="0"/>
                  <a:t>with </a:t>
                </a:r>
                <a:r>
                  <a:rPr lang="en-US" altLang="zh-CN" sz="2400" dirty="0" smtClean="0"/>
                  <a:t>individual study 3.1%.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8746"/>
                <a:ext cx="9144000" cy="5504272"/>
              </a:xfrm>
              <a:blipFill>
                <a:blip r:embed="rId3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98" y="0"/>
            <a:ext cx="2227151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849" y="-2975"/>
            <a:ext cx="222715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Correlation: Higgs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width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1" y="758745"/>
                <a:ext cx="9144000" cy="57291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en-US" altLang="zh-CN" sz="2000" dirty="0" smtClean="0"/>
                  <a:t>In </a:t>
                </a:r>
                <a:r>
                  <a:rPr kumimoji="1" lang="en-US" altLang="zh-CN" sz="2000" dirty="0" err="1" smtClean="0"/>
                  <a:t>Pre_CDR</a:t>
                </a:r>
                <a:r>
                  <a:rPr kumimoji="1" lang="en-US" altLang="zh-CN" sz="2000" dirty="0" smtClean="0"/>
                  <a:t>, width determined by </a:t>
                </a:r>
                <a:endParaRPr lang="en-US" altLang="zh-CN" sz="2000" dirty="0" smtClean="0"/>
              </a:p>
              <a:p>
                <a:pPr marL="0" indent="0" algn="ctr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→</m:t>
                            </m:r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𝑍𝑍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charset="0"/>
                          </a:rPr>
                          <m:t>𝐵𝑟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𝐻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𝑍𝑍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mr-IN" altLang="zh-CN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f>
                      <m:fPr>
                        <m:ctrlPr>
                          <a:rPr lang="mr-I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𝑍𝐻</m:t>
                            </m:r>
                          </m:e>
                        </m:d>
                      </m:num>
                      <m:den>
                        <m:r>
                          <a:rPr lang="en-US" altLang="zh-CN" sz="1600" i="1">
                            <a:latin typeface="Cambria Math" charset="0"/>
                          </a:rPr>
                          <m:t>𝐵𝑟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altLang="zh-CN" sz="1600" i="1">
                                <a:latin typeface="Cambria Math" charset="0"/>
                              </a:rPr>
                              <m:t>→</m:t>
                            </m:r>
                            <m:r>
                              <a:rPr lang="en-US" altLang="zh-CN" sz="1600" i="1">
                                <a:latin typeface="Cambria Math" charset="0"/>
                              </a:rPr>
                              <m:t>𝑍𝑍</m:t>
                            </m:r>
                          </m:e>
                        </m:d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altLang="zh-CN" sz="1600" i="1">
                                <a:latin typeface="Cambria Math" charset="0"/>
                              </a:rPr>
                              <m:t>→</m:t>
                            </m:r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𝑏𝑏</m:t>
                            </m:r>
                          </m:sub>
                        </m:sSub>
                      </m:num>
                      <m:den>
                        <m:r>
                          <a:rPr lang="en-US" altLang="zh-CN" sz="1600" i="1">
                            <a:latin typeface="Cambria Math" charset="0"/>
                          </a:rPr>
                          <m:t>𝐵𝑟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𝐻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𝑏𝑏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mr-IN" altLang="zh-CN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f>
                      <m:fPr>
                        <m:ctrlPr>
                          <a:rPr lang="mr-I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charset="0"/>
                          </a:rPr>
                          <m:t>𝜎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𝜈𝜈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𝐻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𝜈𝜈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𝑏𝑏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altLang="zh-CN" sz="1600" i="1">
                            <a:latin typeface="Cambria Math" charset="0"/>
                          </a:rPr>
                          <m:t>𝐵𝑟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𝐻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𝑏𝑏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𝐵𝑟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𝐻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charset="0"/>
                          </a:rPr>
                          <m:t>𝑊𝑊</m:t>
                        </m:r>
                        <m:r>
                          <a:rPr lang="en-US" altLang="zh-CN" sz="16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16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dirty="0" smtClean="0"/>
                  <a:t>If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two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independent: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2.83% </a:t>
                </a:r>
                <a:r>
                  <a:rPr lang="en-US" altLang="zh-CN" sz="2000" dirty="0" smtClean="0"/>
                  <a:t>	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consistent </a:t>
                </a:r>
                <a:r>
                  <a:rPr lang="en-US" altLang="zh-CN" sz="2000" dirty="0" smtClean="0"/>
                  <a:t>with </a:t>
                </a:r>
                <a:r>
                  <a:rPr lang="en-US" altLang="zh-CN" sz="2000" dirty="0" err="1" smtClean="0"/>
                  <a:t>pre_CDR</a:t>
                </a:r>
                <a:r>
                  <a:rPr lang="en-US" altLang="zh-CN" sz="2000" dirty="0" smtClean="0"/>
                  <a:t>, which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gives </a:t>
                </a:r>
                <a:r>
                  <a:rPr lang="en-US" altLang="zh-CN" sz="2000" dirty="0" smtClean="0"/>
                  <a:t>2.8%)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dirty="0" smtClean="0"/>
                  <a:t>But width correlated with all channels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 smtClean="0"/>
                  <a:t>Like</a:t>
                </a:r>
                <a:r>
                  <a:rPr lang="en-US" altLang="zh-CN" sz="1600" dirty="0" smtClean="0"/>
                  <a:t> </a:t>
                </a:r>
                <a:r>
                  <a:rPr lang="en-US" altLang="zh-CN" sz="1600" dirty="0" smtClean="0"/>
                  <a:t>correlation like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charset="0"/>
                      </a:rPr>
                      <m:t>𝜈𝜈</m:t>
                    </m:r>
                    <m:r>
                      <a:rPr lang="en-US" altLang="zh-CN" sz="1600" i="1">
                        <a:latin typeface="Cambria Math" charset="0"/>
                      </a:rPr>
                      <m:t>𝐻</m:t>
                    </m:r>
                    <m:r>
                      <a:rPr lang="en-US" altLang="zh-CN" sz="1600" i="1">
                        <a:latin typeface="Cambria Math" charset="0"/>
                      </a:rPr>
                      <m:t>→</m:t>
                    </m:r>
                    <m:r>
                      <a:rPr lang="en-US" altLang="zh-CN" sz="1600" i="1">
                        <a:latin typeface="Cambria Math" charset="0"/>
                      </a:rPr>
                      <m:t>𝜈𝜈</m:t>
                    </m:r>
                    <m:r>
                      <a:rPr lang="en-US" altLang="zh-CN" sz="1600" i="1">
                        <a:latin typeface="Cambria Math" charset="0"/>
                      </a:rPr>
                      <m:t>𝑏𝑏</m:t>
                    </m:r>
                  </m:oMath>
                </a14:m>
                <a:r>
                  <a:rPr lang="en-US" altLang="zh-CN" sz="16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1600" i="1">
                        <a:latin typeface="Cambria Math" charset="0"/>
                      </a:rPr>
                      <m:t>𝐻</m:t>
                    </m:r>
                    <m:r>
                      <a:rPr lang="en-US" altLang="zh-CN" sz="1600" i="1">
                        <a:latin typeface="Cambria Math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𝑣𝑣</m:t>
                    </m:r>
                    <m:r>
                      <a:rPr lang="en-US" altLang="zh-CN" sz="1600" i="1">
                        <a:latin typeface="Cambria Math" charset="0"/>
                      </a:rPr>
                      <m:t>𝑏𝑏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-46%</a:t>
                </a:r>
                <a:r>
                  <a:rPr lang="en-US" altLang="zh-CN" sz="1600" dirty="0" smtClean="0"/>
                  <a:t> not </a:t>
                </a:r>
                <a:r>
                  <a:rPr lang="en-US" altLang="zh-CN" sz="1600" dirty="0" smtClean="0"/>
                  <a:t>included;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dirty="0" smtClean="0"/>
                  <a:t>Combined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fit in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10𝜅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framework:</a:t>
                </a:r>
                <a:endParaRPr lang="en-US" altLang="zh-CN" sz="2000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charset="0"/>
                        </a:rPr>
                        <m:t>Δ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charset="0"/>
                        </a:rPr>
                        <m:t>=3.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b="0" i="1" smtClean="0"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0" indent="0" algn="ctr">
                  <a:buNone/>
                </a:pPr>
                <a:endParaRPr lang="en-US" altLang="zh-CN" dirty="0" smtClean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58745"/>
                <a:ext cx="9144000" cy="5729133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ez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Primez">
      <a:majorFont>
        <a:latin typeface="Calibri"/>
        <a:ea typeface="微软雅黑"/>
        <a:cs typeface=""/>
      </a:majorFont>
      <a:minorFont>
        <a:latin typeface="Calibri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1520_20160316" id="{C4830040-F913-454B-A33B-2080F38239ED}" vid="{CC519CBB-9D70-CB40-BD7B-6A64975F140E}"/>
    </a:ext>
  </a:extLst>
</a:theme>
</file>

<file path=ppt/theme/theme2.xml><?xml version="1.0" encoding="utf-8"?>
<a:theme xmlns:a="http://schemas.openxmlformats.org/drawingml/2006/main" name="1_primez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Primez">
      <a:majorFont>
        <a:latin typeface="Calibri"/>
        <a:ea typeface="微软雅黑"/>
        <a:cs typeface=""/>
      </a:majorFont>
      <a:minorFont>
        <a:latin typeface="Calibri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1520_20160316" id="{C4830040-F913-454B-A33B-2080F38239ED}" vid="{CC519CBB-9D70-CB40-BD7B-6A64975F140E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New_kelly</Template>
  <TotalTime>50031</TotalTime>
  <Words>1515</Words>
  <Application>Microsoft Office PowerPoint</Application>
  <PresentationFormat>全屏显示(4:3)</PresentationFormat>
  <Paragraphs>717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DengXian</vt:lpstr>
      <vt:lpstr>DengXian</vt:lpstr>
      <vt:lpstr>等线 Light</vt:lpstr>
      <vt:lpstr>黑体</vt:lpstr>
      <vt:lpstr>宋体</vt:lpstr>
      <vt:lpstr>微软雅黑</vt:lpstr>
      <vt:lpstr>Arial</vt:lpstr>
      <vt:lpstr>Calibri</vt:lpstr>
      <vt:lpstr>Cambria Math</vt:lpstr>
      <vt:lpstr>primez</vt:lpstr>
      <vt:lpstr>1_primez</vt:lpstr>
      <vt:lpstr>CEPC Higgs Combination</vt:lpstr>
      <vt:lpstr>OUTLINE</vt:lpstr>
      <vt:lpstr>Why Combination?</vt:lpstr>
      <vt:lpstr>Fit techniques</vt:lpstr>
      <vt:lpstr>Fit techniques</vt:lpstr>
      <vt:lpstr>Channels Table</vt:lpstr>
      <vt:lpstr>Treatment for ZH bkg</vt:lpstr>
      <vt:lpstr>Correlation: vvH→bb</vt:lpstr>
      <vt:lpstr>Correlation: Higgs width</vt:lpstr>
      <vt:lpstr>Fit result of σ(ZH)∗Br</vt:lpstr>
      <vt:lpstr>κ Framework</vt:lpstr>
      <vt:lpstr>Fit result of κ</vt:lpstr>
      <vt:lpstr>Integration to HL-LHC</vt:lpstr>
      <vt:lpstr>Compared to ILC(1710.07621)</vt:lpstr>
      <vt:lpstr>Correlation of κ</vt:lpstr>
      <vt:lpstr>Summary</vt:lpstr>
      <vt:lpstr>H→μμ</vt:lpstr>
      <vt:lpstr>H→μμ</vt:lpstr>
      <vt:lpstr>Z→qq,  H→μμ 3T </vt:lpstr>
      <vt:lpstr>Z→qq,  H→μμ  Comparison</vt:lpstr>
      <vt:lpstr>backup</vt:lpstr>
      <vt:lpstr>Explanation for difference </vt:lpstr>
      <vt:lpstr>bb/cc/gg</vt:lpstr>
      <vt:lpstr>ττ</vt:lpstr>
      <vt:lpstr>WW</vt:lpstr>
      <vt:lpstr>ZZ</vt:lpstr>
      <vt:lpstr>γγ</vt:lpstr>
      <vt:lpstr>H→invisible</vt:lpstr>
      <vt:lpstr>μμ, Zγ  and 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</dc:title>
  <dc:creator>张凯栗</dc:creator>
  <cp:lastModifiedBy>张凯栗</cp:lastModifiedBy>
  <cp:revision>1091</cp:revision>
  <cp:lastPrinted>2017-11-06T02:18:23Z</cp:lastPrinted>
  <dcterms:created xsi:type="dcterms:W3CDTF">2016-03-26T04:44:53Z</dcterms:created>
  <dcterms:modified xsi:type="dcterms:W3CDTF">2018-05-21T05:43:53Z</dcterms:modified>
</cp:coreProperties>
</file>