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70" r:id="rId5"/>
    <p:sldId id="276" r:id="rId6"/>
    <p:sldId id="275" r:id="rId7"/>
    <p:sldId id="271" r:id="rId8"/>
    <p:sldId id="272" r:id="rId9"/>
    <p:sldId id="25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5" autoAdjust="0"/>
    <p:restoredTop sz="73390" autoAdjust="0"/>
  </p:normalViewPr>
  <p:slideViewPr>
    <p:cSldViewPr snapToGrid="0">
      <p:cViewPr varScale="1">
        <p:scale>
          <a:sx n="65" d="100"/>
          <a:sy n="65" d="100"/>
        </p:scale>
        <p:origin x="10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2BD5F-B9EE-4682-8915-C32166324739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8DC2A-109F-45CA-B411-58E43CA55B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56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My</a:t>
            </a:r>
            <a:r>
              <a:rPr lang="en-US" altLang="zh-CN" baseline="0" dirty="0" smtClean="0"/>
              <a:t> talk is about the WW fusion, H-&gt;bb </a:t>
            </a:r>
            <a:r>
              <a:rPr lang="en-US" altLang="zh-CN" baseline="0" dirty="0" err="1" smtClean="0"/>
              <a:t>Crossection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measurment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6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is the outline of this report</a:t>
            </a:r>
          </a:p>
          <a:p>
            <a:r>
              <a:rPr lang="en-US" altLang="zh-CN" baseline="0" dirty="0" smtClean="0"/>
              <a:t>First I will describe the sample </a:t>
            </a:r>
            <a:r>
              <a:rPr lang="en-US" altLang="zh-CN" baseline="0" dirty="0" err="1" smtClean="0"/>
              <a:t>genration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And then I will show you the </a:t>
            </a:r>
            <a:r>
              <a:rPr lang="en-US" altLang="zh-CN" baseline="0" dirty="0" err="1" smtClean="0"/>
              <a:t>numbe</a:t>
            </a:r>
            <a:r>
              <a:rPr lang="en-US" altLang="zh-CN" baseline="0" dirty="0" smtClean="0"/>
              <a:t> of events after</a:t>
            </a:r>
          </a:p>
          <a:p>
            <a:r>
              <a:rPr lang="en-US" altLang="zh-CN" dirty="0" smtClean="0"/>
              <a:t>Then I</a:t>
            </a:r>
            <a:r>
              <a:rPr lang="en-US" altLang="zh-CN" baseline="0" dirty="0" smtClean="0"/>
              <a:t> will talk about a little how I did the kinematic fit.</a:t>
            </a:r>
          </a:p>
          <a:p>
            <a:r>
              <a:rPr lang="en-US" altLang="zh-CN" baseline="0" dirty="0" smtClean="0"/>
              <a:t>The kinematic fit concerns the jet energy resolution &amp;direction resolution, I will talk about it.</a:t>
            </a:r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Finnaly</a:t>
            </a:r>
            <a:r>
              <a:rPr lang="en-US" altLang="zh-CN" baseline="0" dirty="0" smtClean="0"/>
              <a:t>, I will give the result.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784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81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09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51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71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8DC2A-109F-45CA-B411-58E43CA55B8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01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2D2D-AEA3-444F-8263-E40714CA9684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5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4C19-3236-4B80-99DD-AF23559A44C6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8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FDE8-E1CE-4677-BAF5-3CAD1A4065BD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03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604E-05C2-4BE2-8DC4-AC3E13230157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35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6536-AA88-4016-894D-AE3C7AC67211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40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0A45-9312-425A-BECF-01BB70ED433D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59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F93A1-E5BA-4A66-B137-3EFBBE477565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59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DD73-C9DF-4749-AD0F-4F5120CE8D0E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9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A12-8569-4097-9D19-4898DF4AFF1D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2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1BD0-D43B-4BE0-9F18-9B66A7E89678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8230-F014-4F8D-AC2C-F6F26AAE27DE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84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2FCA-342C-4061-BC15-75AB16ECA96A}" type="datetime1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06C0-D3A5-4046-BD39-7B20A4AEC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37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CN" b="0" dirty="0" smtClean="0"/>
                  <a:t>Current result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WW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fusion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𝑏𝑏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Cross-section measurement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3"/>
                <a:stretch>
                  <a:fillRect t="-7398" b="-15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Hao</a:t>
            </a:r>
            <a:r>
              <a:rPr lang="en-US" altLang="zh-CN" dirty="0" smtClean="0"/>
              <a:t> Liang</a:t>
            </a:r>
          </a:p>
          <a:p>
            <a:r>
              <a:rPr lang="en-US" altLang="zh-CN" dirty="0" smtClean="0"/>
              <a:t>25</a:t>
            </a:r>
            <a:r>
              <a:rPr lang="en-US" altLang="zh-CN" dirty="0" smtClean="0"/>
              <a:t>.5 2018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z="1400" smtClean="0"/>
              <a:t>1</a:t>
            </a:fld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56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Sample Generation</a:t>
            </a:r>
          </a:p>
          <a:p>
            <a:r>
              <a:rPr lang="en-US" altLang="zh-CN" dirty="0" smtClean="0"/>
              <a:t>Cut Chain</a:t>
            </a:r>
          </a:p>
          <a:p>
            <a:r>
              <a:rPr lang="en-US" altLang="zh-CN" dirty="0" smtClean="0"/>
              <a:t>Extraction of the WW fusion cross section by fit</a:t>
            </a:r>
            <a:endParaRPr lang="en-US" altLang="zh-CN" dirty="0"/>
          </a:p>
          <a:p>
            <a:r>
              <a:rPr lang="en-US" altLang="zh-CN" dirty="0" smtClean="0"/>
              <a:t>The </a:t>
            </a:r>
            <a:r>
              <a:rPr lang="en-US" altLang="zh-CN" dirty="0" smtClean="0"/>
              <a:t>result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9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Sample </a:t>
            </a:r>
            <a:r>
              <a:rPr lang="en-US" altLang="zh-CN" dirty="0" smtClean="0"/>
              <a:t>Generation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zh-CN" dirty="0" smtClean="0"/>
                  <a:t>Higgs sample:</a:t>
                </a:r>
              </a:p>
              <a:p>
                <a:pPr lvl="1"/>
                <a:r>
                  <a:rPr lang="en-US" altLang="zh-CN" dirty="0" smtClean="0"/>
                  <a:t>100k WW fusion(signal</a:t>
                </a:r>
                <a:r>
                  <a:rPr lang="en-US" altLang="zh-CN" dirty="0"/>
                  <a:t>) , H-&gt;anything</a:t>
                </a:r>
                <a:endParaRPr lang="en-US" altLang="zh-CN" dirty="0" smtClean="0"/>
              </a:p>
              <a:p>
                <a:pPr lvl="1"/>
                <a:r>
                  <a:rPr lang="en-US" altLang="zh-CN" dirty="0"/>
                  <a:t>100k </a:t>
                </a:r>
                <a:r>
                  <a:rPr lang="en-US" altLang="zh-CN" dirty="0" smtClean="0"/>
                  <a:t>ZH (background), H-&gt;anything events</a:t>
                </a:r>
              </a:p>
              <a:p>
                <a:pPr lvl="1"/>
                <a:r>
                  <a:rPr lang="en-US" altLang="zh-CN" dirty="0" smtClean="0"/>
                  <a:t>Sample for interference between ZH and WW fusion can’t be generated</a:t>
                </a:r>
              </a:p>
              <a:p>
                <a:r>
                  <a:rPr lang="en-US" altLang="zh-CN" dirty="0" smtClean="0"/>
                  <a:t>SM sample: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altLang="zh-CN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dirty="0" smtClean="0"/>
                  <a:t>  </a:t>
                </a:r>
                <a:r>
                  <a:rPr lang="en-US" altLang="zh-CN" dirty="0" smtClean="0"/>
                  <a:t>2fermions + 4fermions</a:t>
                </a:r>
              </a:p>
              <a:p>
                <a:pPr lvl="1"/>
                <a:endParaRPr lang="en-US" altLang="zh-CN" dirty="0" smtClean="0"/>
              </a:p>
              <a:p>
                <a:pPr marL="914400" lvl="2" indent="0">
                  <a:buNone/>
                </a:pPr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0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Cut Chain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027814"/>
              </p:ext>
            </p:extLst>
          </p:nvPr>
        </p:nvGraphicFramePr>
        <p:xfrm>
          <a:off x="838200" y="4556469"/>
          <a:ext cx="1117256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571"/>
                <a:gridCol w="1396571"/>
                <a:gridCol w="1396571"/>
                <a:gridCol w="1396571"/>
                <a:gridCol w="1396571"/>
                <a:gridCol w="1396571"/>
                <a:gridCol w="1396571"/>
                <a:gridCol w="1396571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WW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fusion,</a:t>
                      </a:r>
                    </a:p>
                    <a:p>
                      <a:r>
                        <a:rPr lang="en-US" altLang="zh-CN" dirty="0" smtClean="0"/>
                        <a:t>H-&gt;bb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ZH, H-&gt;bb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qqbar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sw-sl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sznu-sl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ww-sl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zz-sl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Cut</a:t>
                      </a:r>
                      <a:r>
                        <a:rPr lang="en-US" altLang="zh-CN" baseline="0" dirty="0" smtClean="0"/>
                        <a:t> chain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52.8%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64.9%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25630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5745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3230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9764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Fit window with</a:t>
                      </a:r>
                      <a:r>
                        <a:rPr lang="en-US" altLang="zh-CN" baseline="0" dirty="0" smtClean="0"/>
                        <a:t> kinematic fit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51.2%(~10k</a:t>
                      </a:r>
                      <a:r>
                        <a:rPr lang="en-US" altLang="zh-CN" baseline="0" dirty="0" smtClean="0"/>
                        <a:t>@5ab^-1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63.8%(~79k@5ab^-1)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22980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6503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/>
              <p:cNvSpPr txBox="1">
                <a:spLocks/>
              </p:cNvSpPr>
              <p:nvPr/>
            </p:nvSpPr>
            <p:spPr>
              <a:xfrm>
                <a:off x="838200" y="1208775"/>
                <a:ext cx="10515600" cy="30048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lvl="1">
                  <a:spcBef>
                    <a:spcPts val="1000"/>
                  </a:spcBef>
                </a:pPr>
                <a:r>
                  <a:rPr lang="en-US" altLang="zh-CN" dirty="0" smtClean="0"/>
                  <a:t>Defintion: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𝑃𝐹𝑂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US" altLang="zh-CN" dirty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105&lt;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&lt;155 &amp;&amp;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&gt;13</m:t>
                    </m:r>
                  </m:oMath>
                </a14:m>
                <a:endParaRPr lang="en-US" altLang="zh-CN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𝐼𝑠𝑜𝑙𝑒𝑝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𝑣𝑒𝑡𝑜</m:t>
                    </m:r>
                  </m:oMath>
                </a14:m>
                <a:endParaRPr lang="en-US" altLang="zh-CN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100&lt;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&lt;135 &amp;&amp; 65&lt;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𝑟𝑒𝑐𝑜𝑖𝑙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&lt;135</m:t>
                    </m:r>
                  </m:oMath>
                </a14:m>
                <a:endParaRPr lang="en-US" altLang="zh-CN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&gt;0.15 &amp;&amp;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&lt;0.06 &amp;&amp;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34&lt;0.01</m:t>
                    </m:r>
                  </m:oMath>
                </a14:m>
                <a:endParaRPr lang="en-US" altLang="zh-CN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−0.98&lt;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𝑗𝑒𝑡𝑠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&lt;−0.4</m:t>
                    </m:r>
                  </m:oMath>
                </a14:m>
                <a:endParaRPr lang="en-US" altLang="zh-CN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𝑙𝑖𝑘𝑒𝑛𝑒𝑠𝑠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&gt;0.4 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𝑙𝑖𝑘𝑒𝑛𝑒𝑠𝑠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+(1−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)(1−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)))</m:t>
                    </m:r>
                  </m:oMath>
                </a14:m>
                <a:endParaRPr lang="en-US" altLang="zh-CN" dirty="0" smtClean="0"/>
              </a:p>
              <a:p>
                <a:pPr marL="914400" lvl="2" indent="0">
                  <a:buFont typeface="Arial" panose="020B0604020202020204" pitchFamily="34" charset="0"/>
                  <a:buNone/>
                </a:pPr>
                <a:r>
                  <a:rPr lang="en-US" altLang="zh-CN" dirty="0" smtClean="0"/>
                  <a:t>  </a:t>
                </a:r>
              </a:p>
              <a:p>
                <a:pPr lvl="1"/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4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08775"/>
                <a:ext cx="10515600" cy="3004879"/>
              </a:xfrm>
              <a:prstGeom prst="rect">
                <a:avLst/>
              </a:prstGeom>
              <a:blipFill rotWithShape="0">
                <a:blip r:embed="rId3"/>
                <a:stretch>
                  <a:fillRect l="-464" t="-34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Recoil mass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024227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We can extract the WW fusion events number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by fitting the recoil mass </a:t>
                </a:r>
                <a:r>
                  <a:rPr lang="en-US" altLang="zh-CN" dirty="0" smtClean="0"/>
                  <a:t>and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recoil </a:t>
                </a:r>
                <a:r>
                  <a:rPr lang="en-US" altLang="zh-CN" dirty="0" smtClean="0"/>
                  <a:t>angle</a:t>
                </a:r>
              </a:p>
              <a:p>
                <a:r>
                  <a:rPr lang="en-US" altLang="zh-CN" dirty="0" smtClean="0"/>
                  <a:t>Approach1: The recoil mass is calculated by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𝑟𝑒𝑐𝑜𝑖𝑙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rad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Approach2: Where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altLang="zh-CN" dirty="0" smtClean="0"/>
                  <a:t> is replaced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=125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US" altLang="zh-CN" dirty="0" smtClean="0"/>
                  <a:t> is </a:t>
                </a:r>
                <a:r>
                  <a:rPr lang="en-US" altLang="zh-CN" dirty="0" smtClean="0"/>
                  <a:t>substituted.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024227" cy="4351338"/>
              </a:xfrm>
              <a:blipFill rotWithShape="0">
                <a:blip r:embed="rId2"/>
                <a:stretch>
                  <a:fillRect l="-2184" t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/>
          <p:cNvGrpSpPr/>
          <p:nvPr/>
        </p:nvGrpSpPr>
        <p:grpSpPr>
          <a:xfrm>
            <a:off x="5955499" y="2240817"/>
            <a:ext cx="5310202" cy="2651534"/>
            <a:chOff x="852004" y="1311782"/>
            <a:chExt cx="5310202" cy="265153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2004" y="1311782"/>
              <a:ext cx="2618042" cy="242411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090840" y="3501632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ZH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649613" y="3593984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WW fusion</a:t>
              </a:r>
              <a:endParaRPr lang="zh-CN" altLang="en-US" dirty="0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52431" y="1476088"/>
              <a:ext cx="2009775" cy="2095500"/>
            </a:xfrm>
            <a:prstGeom prst="rect">
              <a:avLst/>
            </a:prstGeom>
          </p:spPr>
        </p:pic>
      </p:grp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Recoil mass </a:t>
            </a:r>
            <a:r>
              <a:rPr lang="en-US" altLang="zh-CN" dirty="0" err="1" smtClean="0"/>
              <a:t>comparision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278" y="1586170"/>
            <a:ext cx="6305550" cy="43529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78" y="1887258"/>
            <a:ext cx="5550500" cy="386929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75935" y="5935943"/>
            <a:ext cx="125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Approach 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538519" y="5935943"/>
            <a:ext cx="125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Approach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60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fit to extract the ww fusion, H-&gt;bb cross-section (1)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Backgrounds (except ZH, Z-&gt;vv, H-&gt;bb) can be determined very well in theory and experiments. </a:t>
                </a:r>
                <a:r>
                  <a:rPr lang="en-US" altLang="zh-CN" dirty="0"/>
                  <a:t>The signal </a:t>
                </a:r>
                <a:r>
                  <a:rPr lang="en-US" altLang="zh-CN" dirty="0" smtClean="0"/>
                  <a:t>stress of those were </a:t>
                </a:r>
                <a:r>
                  <a:rPr lang="en-US" altLang="zh-CN" dirty="0"/>
                  <a:t>fixed to be 1</a:t>
                </a:r>
                <a:r>
                  <a:rPr lang="en-US" altLang="zh-CN" dirty="0" smtClean="0"/>
                  <a:t>.</a:t>
                </a:r>
              </a:p>
              <a:p>
                <a:r>
                  <a:rPr lang="en-US" altLang="zh-CN" dirty="0" smtClean="0"/>
                  <a:t>The expected number of  ZH, Z-&gt;vv,H-&gt;bb would be measured via eeH,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𝜇𝜇</m:t>
                    </m:r>
                  </m:oMath>
                </a14:m>
                <a:r>
                  <a:rPr lang="en-US" altLang="zh-CN" dirty="0" smtClean="0"/>
                  <a:t>H and qqH channels: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altLang="zh-CN" dirty="0"/>
                  <a:t>The uncertainties of coupling constants concerns only electroweak part are assumed to be neglegible</a:t>
                </a:r>
                <a:r>
                  <a:rPr lang="en-US" altLang="zh-CN" dirty="0" smtClean="0"/>
                  <a:t>.</a:t>
                </a:r>
              </a:p>
              <a:p>
                <a:pPr lvl="1"/>
                <a:r>
                  <a:rPr lang="en-US" altLang="zh-CN" dirty="0" smtClean="0"/>
                  <a:t>Three signal stresses are proportianal to  ZH</a:t>
                </a:r>
                <a:r>
                  <a:rPr lang="en-US" altLang="zh-CN" dirty="0"/>
                  <a:t>, Z-&gt;</a:t>
                </a:r>
                <a:r>
                  <a:rPr lang="en-US" altLang="zh-CN" dirty="0" smtClean="0"/>
                  <a:t>vv,H-&gt;bb at tree </a:t>
                </a:r>
                <a:r>
                  <a:rPr lang="en-US" altLang="zh-CN" dirty="0" smtClean="0"/>
                  <a:t>level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The uncertainty of ZH, Z-&gt;vv, H-&gt;bb  = 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𝑒𝑒𝐻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𝑏𝑏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𝜇𝜇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𝑏𝑏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𝑞𝑞𝐻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𝑏𝑏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rad>
                    <m:r>
                      <a:rPr lang="en-US" altLang="zh-CN" i="1">
                        <a:latin typeface="Cambria Math" panose="02040503050406030204" pitchFamily="18" charset="0"/>
                      </a:rPr>
                      <m:t>==1/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1.2%</m:t>
                                </m:r>
                              </m:den>
                            </m:f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1.1%</m:t>
                                </m:r>
                              </m:den>
                            </m:f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0.4%</m:t>
                                </m:r>
                              </m:den>
                            </m:f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CN" i="1">
                        <a:latin typeface="Cambria Math" panose="02040503050406030204" pitchFamily="18" charset="0"/>
                      </a:rPr>
                      <m:t>=0.375%</m:t>
                    </m:r>
                  </m:oMath>
                </a14:m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b="0" dirty="0" smtClean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24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4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fit to extract the </a:t>
            </a:r>
            <a:r>
              <a:rPr lang="en-US" altLang="zh-CN" dirty="0" smtClean="0"/>
              <a:t>WW</a:t>
            </a:r>
            <a:r>
              <a:rPr lang="en-US" altLang="zh-CN" dirty="0" smtClean="0"/>
              <a:t> </a:t>
            </a:r>
            <a:r>
              <a:rPr lang="en-US" altLang="zh-CN" dirty="0" smtClean="0"/>
              <a:t>fusion, H-&gt;bb cross-section(2)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Construct the likelihood as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=0.5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i="0">
                                        <a:latin typeface="Cambria Math" panose="02040503050406030204" pitchFamily="18" charset="0"/>
                                      </a:rPr>
                                      <m:t>ZH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0.375%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𝑍𝐻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𝑍𝐻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𝑝𝑑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𝑍𝐻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𝑊𝑊𝐹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𝑊𝑊𝐹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𝑝𝑑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𝑊𝑊𝐹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𝑏𝑘𝑔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𝑝𝑑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𝑏𝑘𝑔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𝑍𝐻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𝑊𝑊𝐹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dirty="0" smtClean="0"/>
                  <a:t> </a:t>
                </a:r>
                <a:r>
                  <a:rPr lang="en-US" altLang="zh-CN" dirty="0" smtClean="0"/>
                  <a:t>are</a:t>
                </a:r>
                <a:r>
                  <a:rPr lang="en-US" altLang="zh-CN" b="0" dirty="0" smtClean="0"/>
                  <a:t> </a:t>
                </a:r>
                <a:r>
                  <a:rPr lang="en-US" altLang="zh-CN" dirty="0" smtClean="0"/>
                  <a:t>events numbers </a:t>
                </a:r>
                <a:r>
                  <a:rPr lang="en-US" altLang="zh-CN" b="0" dirty="0" smtClean="0"/>
                  <a:t>normalized by SM prediction for ZH, Z-&gt;vv, H-&gt;bb and WW fusion, H-&gt;bb respectively.</a:t>
                </a:r>
              </a:p>
              <a:p>
                <a:r>
                  <a:rPr lang="en-US" altLang="zh-CN" dirty="0" smtClean="0"/>
                  <a:t>The statistical uncertainty was determined via the hessian matrix at maximum point of the minus log likelihood.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内容占位符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58915237"/>
                  </p:ext>
                </p:extLst>
              </p:nvPr>
            </p:nvGraphicFramePr>
            <p:xfrm>
              <a:off x="838200" y="1825625"/>
              <a:ext cx="105156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Fit recoil</a:t>
                          </a:r>
                          <a:r>
                            <a:rPr lang="en-US" altLang="zh-CN" baseline="0" dirty="0" smtClean="0"/>
                            <a:t> mass of 2 jets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Fit recoil mass and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zh-CN" altLang="en-US" dirty="0" smtClean="0"/>
                            <a:t> </a:t>
                          </a:r>
                          <a:r>
                            <a:rPr lang="en-US" altLang="zh-CN" dirty="0" smtClean="0"/>
                            <a:t>of 2 jets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Raw data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3.8%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Kinematic fit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3.2%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3.1%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内容占位符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58915237"/>
                  </p:ext>
                </p:extLst>
              </p:nvPr>
            </p:nvGraphicFramePr>
            <p:xfrm>
              <a:off x="838200" y="1825625"/>
              <a:ext cx="105156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4" t="-8197" r="-20087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Fit recoil</a:t>
                          </a:r>
                          <a:r>
                            <a:rPr lang="en-US" altLang="zh-CN" baseline="0" dirty="0" smtClean="0"/>
                            <a:t> mass of 2 jets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48" t="-8197" r="-696" b="-2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Raw data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3.8%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Kinematic fit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3.2%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3.1%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6C0-D3A5-4046-BD39-7B20A4AECD6B}" type="slidenum">
              <a:rPr lang="zh-CN" altLang="en-US" smtClean="0"/>
              <a:t>9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963827" y="3654187"/>
                <a:ext cx="45288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0.1% improvement by combining fitting the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endParaRPr lang="zh-CN" altLang="en-US" b="1" dirty="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827" y="3654187"/>
                <a:ext cx="452880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77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9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431</Words>
  <Application>Microsoft Office PowerPoint</Application>
  <PresentationFormat>宽屏</PresentationFormat>
  <Paragraphs>112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Cambria Math</vt:lpstr>
      <vt:lpstr>Office 主题</vt:lpstr>
      <vt:lpstr>Current result of WW fusion, H→bb Cross-section measurement</vt:lpstr>
      <vt:lpstr>Outline</vt:lpstr>
      <vt:lpstr>Sample Generation</vt:lpstr>
      <vt:lpstr>Cut Chain</vt:lpstr>
      <vt:lpstr>Recoil mass</vt:lpstr>
      <vt:lpstr>Recoil mass comparision</vt:lpstr>
      <vt:lpstr>How to fit to extract the ww fusion, H-&gt;bb cross-section (1)</vt:lpstr>
      <vt:lpstr>How to fit to extract the WW fusion, H-&gt;bb cross-section(2)</vt:lpstr>
      <vt:lpstr>Result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 fusion current result</dc:title>
  <dc:creator>梁浩</dc:creator>
  <cp:lastModifiedBy>梁 浩</cp:lastModifiedBy>
  <cp:revision>84</cp:revision>
  <cp:lastPrinted>2017-08-28T05:37:56Z</cp:lastPrinted>
  <dcterms:created xsi:type="dcterms:W3CDTF">2017-08-27T12:07:14Z</dcterms:created>
  <dcterms:modified xsi:type="dcterms:W3CDTF">2018-05-21T06:33:49Z</dcterms:modified>
</cp:coreProperties>
</file>