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0"/>
  </p:notesMasterIdLst>
  <p:sldIdLst>
    <p:sldId id="256" r:id="rId2"/>
    <p:sldId id="417" r:id="rId3"/>
    <p:sldId id="419" r:id="rId4"/>
    <p:sldId id="421" r:id="rId5"/>
    <p:sldId id="422" r:id="rId6"/>
    <p:sldId id="424" r:id="rId7"/>
    <p:sldId id="399" r:id="rId8"/>
    <p:sldId id="425" r:id="rId9"/>
    <p:sldId id="408" r:id="rId10"/>
    <p:sldId id="413" r:id="rId11"/>
    <p:sldId id="409" r:id="rId12"/>
    <p:sldId id="423" r:id="rId13"/>
    <p:sldId id="431" r:id="rId14"/>
    <p:sldId id="434" r:id="rId15"/>
    <p:sldId id="443" r:id="rId16"/>
    <p:sldId id="435" r:id="rId17"/>
    <p:sldId id="436" r:id="rId18"/>
    <p:sldId id="43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FF"/>
    <a:srgbClr val="14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9"/>
    <p:restoredTop sz="94618"/>
  </p:normalViewPr>
  <p:slideViewPr>
    <p:cSldViewPr snapToGrid="0" snapToObjects="1">
      <p:cViewPr>
        <p:scale>
          <a:sx n="86" d="100"/>
          <a:sy n="86" d="100"/>
        </p:scale>
        <p:origin x="166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27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D7633-F567-7C4A-B919-A7074DE70F91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7596-18C3-2347-AF5C-5BD0C8C88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3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2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2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2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6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 2</a:t>
            </a:r>
          </a:p>
          <a:p>
            <a:r>
              <a:rPr lang="en-US" dirty="0"/>
              <a:t>2</a:t>
            </a:r>
            <a:r>
              <a:rPr lang="el-GR" dirty="0"/>
              <a:t>0 μ</a:t>
            </a:r>
            <a:r>
              <a:rPr lang="en-GB" dirty="0"/>
              <a:t>m gold-plated tungsten anodes. </a:t>
            </a:r>
          </a:p>
          <a:p>
            <a:r>
              <a:rPr lang="en-GB" dirty="0"/>
              <a:t>40-50 </a:t>
            </a:r>
            <a:r>
              <a:rPr lang="el-GR" dirty="0"/>
              <a:t>μ</a:t>
            </a:r>
            <a:r>
              <a:rPr lang="en-GB" dirty="0"/>
              <a:t>m silver-plated </a:t>
            </a:r>
            <a:r>
              <a:rPr lang="en-GB" dirty="0" err="1"/>
              <a:t>aluminum</a:t>
            </a:r>
            <a:r>
              <a:rPr lang="en-GB" dirty="0"/>
              <a:t> cathodes and guard wires. </a:t>
            </a:r>
          </a:p>
          <a:p>
            <a:r>
              <a:rPr lang="en-GB" dirty="0"/>
              <a:t>ultra-low mass gas mixture with </a:t>
            </a:r>
            <a:r>
              <a:rPr lang="en-GB" b="1" dirty="0"/>
              <a:t>helium and isobutane</a:t>
            </a:r>
          </a:p>
          <a:p>
            <a:r>
              <a:rPr lang="en-GB" dirty="0"/>
              <a:t>FR4 wire PCBs with PEEK spacers in each sector of the endplate. A carbon </a:t>
            </a:r>
            <a:r>
              <a:rPr lang="en-GB" dirty="0" err="1"/>
              <a:t>ber</a:t>
            </a:r>
            <a:r>
              <a:rPr lang="en-GB" dirty="0"/>
              <a:t> support structure will guarantee the proper wire tension. In the inner side an </a:t>
            </a:r>
            <a:r>
              <a:rPr lang="en-GB" dirty="0" err="1"/>
              <a:t>aluminated</a:t>
            </a:r>
            <a:r>
              <a:rPr lang="en-GB" dirty="0"/>
              <a:t> mylar foil will tight the gas volume.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0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30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7596-18C3-2347-AF5C-5BD0C8C889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7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A932-E510-BD49-A7E2-162A3937BD07}" type="datetime1">
              <a:rPr lang="en-US" smtClean="0"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2C8A-FF42-3D4B-B8EC-3094A257DD51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1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85BB-8329-9D4F-8216-5C5E8F18C8A8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A07E-5B82-4F4C-8D2C-0C7F6F22E296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1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B82D-86E6-5543-90DB-5EA92E975E53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1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C9C-67F0-0141-98AC-05070958B1BB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EBA4-F956-E84D-A6B5-CB047A438553}" type="datetime1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AFE3-F3D8-0A4D-BF2F-CF0A0357E2C5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1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15F17-EC52-1D4C-9021-29C193EF0A9C}" type="datetime1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79F3-47BC-EB4E-861A-BD02898FAD26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7071-8D1D-DA4B-92E4-1CB68CE2EDAE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Bortoletto CepC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1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837" y="0"/>
            <a:ext cx="104689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62045-DBB9-0A47-B500-3C678739FBBD}" type="datetime1">
              <a:rPr lang="en-US" smtClean="0"/>
              <a:t>5/30/18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Bortoletto CepC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CE9D-9235-8640-9424-39543310B9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5FF769-BFBB-5E4C-977E-45FDEBC885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0"/>
            <a:ext cx="790627" cy="389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4D56C1-35FD-7A4A-98DD-984FAEEAE5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3111500"/>
            <a:ext cx="790627" cy="374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235C24-C5A1-C94F-B39A-0FFDCF0EFC1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3567" y="-19050"/>
            <a:ext cx="884836" cy="6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2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20000"/>
              <a:lumOff val="80000"/>
            </a:schemeClr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hyperlink" Target="http://atlaswww.hep.anl.gov/hepsim/detectorinfo.php?id=sidc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34975E1A-833F-5F4C-B5E4-F70DD130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9808"/>
            <a:extLst/>
          </a:blip>
          <a:stretch>
            <a:fillRect/>
          </a:stretch>
        </p:blipFill>
        <p:spPr>
          <a:xfrm>
            <a:off x="947010" y="0"/>
            <a:ext cx="11065696" cy="57349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7417" y="61823"/>
            <a:ext cx="8602580" cy="1651623"/>
          </a:xfrm>
          <a:noFill/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CepC</a:t>
            </a:r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Tracker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2273" y="3639672"/>
            <a:ext cx="5038327" cy="11893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zh-CN" sz="2800" dirty="0" smtClean="0"/>
              <a:t>Zhijun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Liang</a:t>
            </a:r>
            <a:endParaRPr lang="en-US" sz="2800" dirty="0"/>
          </a:p>
          <a:p>
            <a:r>
              <a:rPr lang="en-US" altLang="zh-CN" sz="2800" dirty="0" smtClean="0"/>
              <a:t>IHEP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0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4DE9B-C964-D34F-BD7D-E9B39922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34" y="-82778"/>
            <a:ext cx="4618483" cy="996788"/>
          </a:xfrm>
        </p:spPr>
        <p:txBody>
          <a:bodyPr/>
          <a:lstStyle/>
          <a:p>
            <a:r>
              <a:rPr lang="en-GB" dirty="0"/>
              <a:t>𝜇-RWELL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B6ACCD-BDFA-4C46-9285-65AAD1537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668" y="5374924"/>
            <a:ext cx="6523907" cy="12306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000" dirty="0"/>
              <a:t>Low cost, easy construction</a:t>
            </a:r>
          </a:p>
          <a:p>
            <a:r>
              <a:rPr lang="en-GB" sz="2000" dirty="0"/>
              <a:t>Position resolution: 5-10 mm</a:t>
            </a:r>
          </a:p>
          <a:p>
            <a:r>
              <a:rPr lang="en-GB" sz="2000" dirty="0"/>
              <a:t>Time resolution: ~ 1 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2FDA3C-0E5D-284E-9514-791D233F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034EE0-7C9E-AC4C-811D-759C7571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91" y="2868724"/>
            <a:ext cx="3626603" cy="24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A7C181-4E13-C24A-8147-EF70FAE10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46" y="646112"/>
            <a:ext cx="3314700" cy="589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07FD3E-CBD2-D448-837F-712A1FE87FA7}"/>
              </a:ext>
            </a:extLst>
          </p:cNvPr>
          <p:cNvSpPr/>
          <p:nvPr/>
        </p:nvSpPr>
        <p:spPr>
          <a:xfrm>
            <a:off x="7939445" y="94217"/>
            <a:ext cx="2335063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Helvetica" pitchFamily="2" charset="0"/>
              </a:rPr>
              <a:t>1.2x0.5m</a:t>
            </a:r>
            <a:r>
              <a:rPr lang="en-GB" baseline="30000" dirty="0">
                <a:latin typeface="Helvetica" pitchFamily="2" charset="0"/>
              </a:rPr>
              <a:t>2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l-GR" dirty="0">
                <a:latin typeface="Helvetica" pitchFamily="2" charset="0"/>
              </a:rPr>
              <a:t>μ-</a:t>
            </a:r>
            <a:r>
              <a:rPr lang="en-GB" dirty="0">
                <a:latin typeface="Helvetica" pitchFamily="2" charset="0"/>
              </a:rPr>
              <a:t>RWELL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E5425E-92F7-3249-A70B-47EF522E8322}"/>
              </a:ext>
            </a:extLst>
          </p:cNvPr>
          <p:cNvSpPr txBox="1"/>
          <p:nvPr/>
        </p:nvSpPr>
        <p:spPr>
          <a:xfrm>
            <a:off x="5037154" y="2130593"/>
            <a:ext cx="2468378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Technology transfer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ELTOS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(http://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www.eltos.it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xmlns="" id="{3DB4B86C-8505-5644-B5E9-A05571CE3590}"/>
              </a:ext>
            </a:extLst>
          </p:cNvPr>
          <p:cNvSpPr/>
          <p:nvPr/>
        </p:nvSpPr>
        <p:spPr>
          <a:xfrm>
            <a:off x="5325989" y="3681400"/>
            <a:ext cx="1367227" cy="835537"/>
          </a:xfrm>
          <a:prstGeom prst="stripedRightArrow">
            <a:avLst>
              <a:gd name="adj1" fmla="val 50000"/>
              <a:gd name="adj2" fmla="val 5185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37F1BA-7E0E-6544-8E27-143D3BC19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20" y="662781"/>
            <a:ext cx="3850147" cy="21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2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18E4AE-88A7-BA46-AC7B-38E520C4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DETECTORS -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E4D3F-DC90-F64E-BC4B-1D64628A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5169" y="1252435"/>
            <a:ext cx="4014061" cy="471357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 err="1"/>
              <a:t>CepC</a:t>
            </a:r>
            <a:r>
              <a:rPr lang="en-GB" dirty="0"/>
              <a:t> and FCC </a:t>
            </a:r>
            <a:r>
              <a:rPr lang="en-GB" dirty="0" err="1"/>
              <a:t>ee</a:t>
            </a:r>
            <a:endParaRPr lang="en-GB" dirty="0"/>
          </a:p>
          <a:p>
            <a:r>
              <a:rPr lang="en-GB" dirty="0"/>
              <a:t> IDEA detector</a:t>
            </a:r>
          </a:p>
          <a:p>
            <a:r>
              <a:rPr lang="en-GB" dirty="0"/>
              <a:t>3-4 MPGD stations interleaved in the iron return yoke. </a:t>
            </a:r>
          </a:p>
          <a:p>
            <a:r>
              <a:rPr lang="en-GB" dirty="0"/>
              <a:t>The current baseline solution employs </a:t>
            </a:r>
            <a:r>
              <a:rPr lang="en-GB" dirty="0">
                <a:latin typeface="Symbol"/>
                <a:sym typeface="Symbol"/>
              </a:rPr>
              <a:t>𝜇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-RWELL as active detector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5DDBF3-82BB-654F-87E7-38C50E47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11</a:t>
            </a:fld>
            <a:endParaRPr lang="en-US"/>
          </a:p>
        </p:txBody>
      </p:sp>
      <p:pic>
        <p:nvPicPr>
          <p:cNvPr id="6" name="IDEA_Layout.jpg" descr="IDEA_Layout.jpg">
            <a:extLst>
              <a:ext uri="{FF2B5EF4-FFF2-40B4-BE49-F238E27FC236}">
                <a16:creationId xmlns:a16="http://schemas.microsoft.com/office/drawing/2014/main" xmlns="" id="{B74A2A2E-0B64-0948-9EA8-931019CD9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837" y="1375800"/>
            <a:ext cx="6885205" cy="351763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AA92A1-5413-3947-B75C-141305BD3B3C}"/>
              </a:ext>
            </a:extLst>
          </p:cNvPr>
          <p:cNvSpPr txBox="1"/>
          <p:nvPr/>
        </p:nvSpPr>
        <p:spPr>
          <a:xfrm>
            <a:off x="2639878" y="5052447"/>
            <a:ext cx="255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2T B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A1972F-103E-174B-A067-4B0151031DEB}"/>
              </a:ext>
            </a:extLst>
          </p:cNvPr>
          <p:cNvSpPr txBox="1"/>
          <p:nvPr/>
        </p:nvSpPr>
        <p:spPr>
          <a:xfrm>
            <a:off x="23318" y="5693080"/>
            <a:ext cx="121920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/>
              <a:t>Compare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2T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and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3T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tracking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performance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?</a:t>
            </a:r>
            <a:r>
              <a:rPr lang="zh-CN" altLang="en-US" sz="3600" dirty="0" smtClean="0"/>
              <a:t> 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214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1396F-28BF-974B-9870-A9D4E24A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18" y="1"/>
            <a:ext cx="10468963" cy="1017602"/>
          </a:xfrm>
        </p:spPr>
        <p:txBody>
          <a:bodyPr/>
          <a:lstStyle/>
          <a:p>
            <a:r>
              <a:rPr lang="en-GB" dirty="0"/>
              <a:t>ALICE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B761B2-16BF-CE4A-9D94-F219656C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4568CF6-DFA0-2144-95EF-2DD37DA5F87E}"/>
              </a:ext>
            </a:extLst>
          </p:cNvPr>
          <p:cNvSpPr txBox="1">
            <a:spLocks/>
          </p:cNvSpPr>
          <p:nvPr/>
        </p:nvSpPr>
        <p:spPr>
          <a:xfrm>
            <a:off x="4444714" y="140772"/>
            <a:ext cx="7447935" cy="3713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900" dirty="0"/>
              <a:t>CMOS Monolithic Active Pixel Sensors                                                 in </a:t>
            </a:r>
            <a:r>
              <a:rPr lang="en-US" sz="1900" dirty="0" err="1"/>
              <a:t>TowerJazz</a:t>
            </a:r>
            <a:r>
              <a:rPr lang="en-US" sz="1900" dirty="0"/>
              <a:t> 180 nm technology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Pixel pitch: 29 × 27 μm</a:t>
            </a:r>
            <a:r>
              <a:rPr lang="en-US" sz="1900" baseline="30000" dirty="0"/>
              <a:t>2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Low power consumption ~40 </a:t>
            </a:r>
            <a:r>
              <a:rPr lang="en-US" sz="1900" dirty="0" err="1"/>
              <a:t>mW</a:t>
            </a:r>
            <a:r>
              <a:rPr lang="en-US" sz="1900" dirty="0"/>
              <a:t>/cm</a:t>
            </a:r>
            <a:r>
              <a:rPr lang="en-US" sz="1900" baseline="30000" dirty="0"/>
              <a:t>2</a:t>
            </a:r>
            <a:endParaRPr lang="en-US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Input capacitance </a:t>
            </a:r>
            <a:r>
              <a:rPr lang="en-US" sz="1900" i="1" dirty="0" err="1"/>
              <a:t>C</a:t>
            </a:r>
            <a:r>
              <a:rPr lang="en-US" sz="1900" baseline="-25000" dirty="0" err="1"/>
              <a:t>in</a:t>
            </a:r>
            <a:r>
              <a:rPr lang="en-US" sz="1900" dirty="0"/>
              <a:t> = 5 </a:t>
            </a:r>
            <a:r>
              <a:rPr lang="en-US" sz="1900" dirty="0" err="1"/>
              <a:t>fF</a:t>
            </a:r>
            <a:endParaRPr lang="en-US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Input charge Q</a:t>
            </a:r>
            <a:r>
              <a:rPr lang="en-US" sz="1900" baseline="-25000" dirty="0"/>
              <a:t>in</a:t>
            </a:r>
            <a:r>
              <a:rPr lang="en-US" sz="1900" dirty="0"/>
              <a:t>(MIP) = 1300 e ⟶  </a:t>
            </a:r>
            <a:r>
              <a:rPr lang="en-US" sz="1900" i="1" dirty="0"/>
              <a:t>V</a:t>
            </a:r>
            <a:r>
              <a:rPr lang="en-US" sz="1900" dirty="0"/>
              <a:t> = 40 mV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Spatial resolution 5 </a:t>
            </a:r>
            <a:r>
              <a:rPr lang="en-US" sz="1900" dirty="0" err="1"/>
              <a:t>μm</a:t>
            </a:r>
            <a:r>
              <a:rPr lang="en-US" sz="1900" dirty="0"/>
              <a:t>, Event time resolution &lt; 1 </a:t>
            </a:r>
            <a:r>
              <a:rPr lang="en-US" sz="1900" dirty="0" err="1"/>
              <a:t>μs</a:t>
            </a:r>
            <a:endParaRPr lang="en-US" sz="1900" dirty="0"/>
          </a:p>
          <a:p>
            <a:pPr>
              <a:lnSpc>
                <a:spcPct val="100000"/>
              </a:lnSpc>
            </a:pPr>
            <a:r>
              <a:rPr lang="en-US" sz="1900" dirty="0"/>
              <a:t>Radiation hardness: expected in Run 3 and 4 &lt; 300 </a:t>
            </a:r>
            <a:r>
              <a:rPr lang="en-US" sz="1900" dirty="0" err="1"/>
              <a:t>krad</a:t>
            </a:r>
            <a:r>
              <a:rPr lang="en-US" sz="1900" dirty="0"/>
              <a:t> (&lt; 2.0 × 10</a:t>
            </a:r>
            <a:r>
              <a:rPr lang="en-US" sz="1900" baseline="30000" dirty="0"/>
              <a:t>12 </a:t>
            </a:r>
            <a:r>
              <a:rPr lang="en-US" sz="1900" dirty="0"/>
              <a:t>1 MeV </a:t>
            </a:r>
            <a:r>
              <a:rPr lang="en-US" sz="1900" dirty="0" err="1"/>
              <a:t>n</a:t>
            </a:r>
            <a:r>
              <a:rPr lang="en-US" sz="1900" baseline="-25000" dirty="0" err="1"/>
              <a:t>eq</a:t>
            </a:r>
            <a:r>
              <a:rPr lang="en-US" sz="1900" dirty="0"/>
              <a:t>/cm</a:t>
            </a:r>
            <a:r>
              <a:rPr lang="en-US" sz="1900" baseline="30000" dirty="0"/>
              <a:t>2</a:t>
            </a:r>
            <a:r>
              <a:rPr lang="en-US" sz="1900" dirty="0"/>
              <a:t>)</a:t>
            </a:r>
          </a:p>
          <a:p>
            <a:pPr>
              <a:lnSpc>
                <a:spcPct val="110000"/>
              </a:lnSpc>
            </a:pPr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53B8D1-D1B4-4547-929F-3C61D3E33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968" y="1017603"/>
            <a:ext cx="2676632" cy="2307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4B6E95-9861-6645-A092-00D22CD3939D}"/>
              </a:ext>
            </a:extLst>
          </p:cNvPr>
          <p:cNvSpPr txBox="1"/>
          <p:nvPr/>
        </p:nvSpPr>
        <p:spPr>
          <a:xfrm>
            <a:off x="0" y="3854127"/>
            <a:ext cx="4247536" cy="2806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 layers (inner/middle/outer): 3/2/2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R = 22 mm to R = 400 mm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Ultra-lightweight support structure and cooling (</a:t>
            </a:r>
            <a:r>
              <a:rPr lang="en-US" dirty="0"/>
              <a:t>0.30 %  X</a:t>
            </a:r>
            <a:r>
              <a:rPr lang="en-US" baseline="-25000" dirty="0"/>
              <a:t>0</a:t>
            </a:r>
            <a:r>
              <a:rPr lang="en-US" dirty="0"/>
              <a:t> for innermost layers)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Possible to remove and re-install the detector for maintenance during the yearly shutdowns</a:t>
            </a:r>
          </a:p>
          <a:p>
            <a:endParaRPr lang="en-GB" dirty="0"/>
          </a:p>
        </p:txBody>
      </p:sp>
      <p:pic>
        <p:nvPicPr>
          <p:cNvPr id="18" name="Picture 17" descr="OB-stave.png">
            <a:extLst>
              <a:ext uri="{FF2B5EF4-FFF2-40B4-BE49-F238E27FC236}">
                <a16:creationId xmlns:a16="http://schemas.microsoft.com/office/drawing/2014/main" xmlns="" id="{CFE4E38F-0439-724E-B815-7E2523EBE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650" y="3854127"/>
            <a:ext cx="2681688" cy="2024293"/>
          </a:xfrm>
          <a:prstGeom prst="rect">
            <a:avLst/>
          </a:prstGeom>
        </p:spPr>
      </p:pic>
      <p:pic>
        <p:nvPicPr>
          <p:cNvPr id="19" name="Picture 18" descr="OB-photo.png">
            <a:extLst>
              <a:ext uri="{FF2B5EF4-FFF2-40B4-BE49-F238E27FC236}">
                <a16:creationId xmlns:a16="http://schemas.microsoft.com/office/drawing/2014/main" xmlns="" id="{6AA512E1-7A90-E745-85DD-E6F663F1F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31539" y="4351500"/>
            <a:ext cx="2825469" cy="17253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CE4F5C8-C909-4A44-8A7C-7DC75B6D1A99}"/>
              </a:ext>
            </a:extLst>
          </p:cNvPr>
          <p:cNvSpPr txBox="1"/>
          <p:nvPr/>
        </p:nvSpPr>
        <p:spPr>
          <a:xfrm>
            <a:off x="7197865" y="4008891"/>
            <a:ext cx="141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Outer barrel staves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4B3CA25-F65F-204F-871C-8B1A773B5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221" y="3552214"/>
            <a:ext cx="1315790" cy="3106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3AB562-F627-CF44-8F47-402103D28199}"/>
              </a:ext>
            </a:extLst>
          </p:cNvPr>
          <p:cNvSpPr txBox="1"/>
          <p:nvPr/>
        </p:nvSpPr>
        <p:spPr>
          <a:xfrm>
            <a:off x="10352217" y="324136"/>
            <a:ext cx="1668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Werner </a:t>
            </a:r>
            <a:r>
              <a:rPr lang="en-GB" dirty="0" err="1"/>
              <a:t>Riegler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72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FDDBB8-4867-6542-874B-33D00FE1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0DBE7-7586-FA46-89D9-607F65323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039" y="4747206"/>
            <a:ext cx="3816361" cy="191875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/>
              <a:t>Stitching to build larger sensors (RAL)</a:t>
            </a:r>
          </a:p>
          <a:p>
            <a:r>
              <a:rPr lang="en-GB" dirty="0"/>
              <a:t>Migration to 65 nm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9717DF-8BAA-234E-AD68-6FDEDFE4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C3B016-5361-D140-9B12-560B81973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124" y="71264"/>
            <a:ext cx="8111575" cy="3477718"/>
          </a:xfrm>
          <a:prstGeom prst="rect">
            <a:avLst/>
          </a:prstGeom>
        </p:spPr>
      </p:pic>
      <p:pic>
        <p:nvPicPr>
          <p:cNvPr id="3073" name="Picture 1" descr="page11image2296">
            <a:extLst>
              <a:ext uri="{FF2B5EF4-FFF2-40B4-BE49-F238E27FC236}">
                <a16:creationId xmlns:a16="http://schemas.microsoft.com/office/drawing/2014/main" xmlns="" id="{C733EEBC-62A2-D443-99FB-0C3F927D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8" y="3334765"/>
            <a:ext cx="4354227" cy="33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55BEA2-6EAE-9C44-8E65-00F9CCDDA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266" y="4133056"/>
            <a:ext cx="3235524" cy="2588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64D3C9-F91F-2345-8626-069BE2803817}"/>
              </a:ext>
            </a:extLst>
          </p:cNvPr>
          <p:cNvSpPr txBox="1"/>
          <p:nvPr/>
        </p:nvSpPr>
        <p:spPr>
          <a:xfrm>
            <a:off x="7734925" y="3671391"/>
            <a:ext cx="4191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Exploit flexibility of ultra thin silicon</a:t>
            </a:r>
          </a:p>
        </p:txBody>
      </p:sp>
    </p:spTree>
    <p:extLst>
      <p:ext uri="{BB962C8B-B14F-4D97-AF65-F5344CB8AC3E}">
        <p14:creationId xmlns:p14="http://schemas.microsoft.com/office/powerpoint/2010/main" val="80802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B110A-214C-8442-ADA1-4F168F6F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CFRP Structures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1807B5-B83C-4A4C-86FB-0F393C861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53" y="668747"/>
            <a:ext cx="7144213" cy="598826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300" dirty="0"/>
              <a:t>Most low-mass support structures in PP experiments are made from CFRP.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High modulus carbon fibres embedded in a resin matrix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Cured under heat (120°C) and pressure (1-7 bar)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Laminate built up from several laminae at different angles</a:t>
            </a:r>
          </a:p>
          <a:p>
            <a:pPr>
              <a:lnSpc>
                <a:spcPct val="120000"/>
              </a:lnSpc>
            </a:pPr>
            <a:r>
              <a:rPr lang="en-GB" sz="2300" dirty="0"/>
              <a:t>Primary issue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CFRP laminates cured at elevated temperature need to be balanced to avoid distortions</a:t>
            </a:r>
          </a:p>
          <a:p>
            <a:pPr lvl="2">
              <a:lnSpc>
                <a:spcPct val="120000"/>
              </a:lnSpc>
            </a:pPr>
            <a:r>
              <a:rPr lang="en-GB" sz="2300" dirty="0"/>
              <a:t>Balanced: [0], [0/0], [0/90/0], [0/90/90/0], etc… </a:t>
            </a:r>
          </a:p>
          <a:p>
            <a:pPr lvl="2">
              <a:lnSpc>
                <a:spcPct val="120000"/>
              </a:lnSpc>
            </a:pPr>
            <a:r>
              <a:rPr lang="en-GB" sz="2300" dirty="0"/>
              <a:t>Increased thickness over mono-layer (</a:t>
            </a:r>
            <a:r>
              <a:rPr lang="en-GB" sz="2300" dirty="0" err="1"/>
              <a:t>eg.</a:t>
            </a:r>
            <a:r>
              <a:rPr lang="en-GB" sz="2300" dirty="0"/>
              <a:t> Kapton</a:t>
            </a:r>
          </a:p>
          <a:p>
            <a:pPr>
              <a:lnSpc>
                <a:spcPct val="120000"/>
              </a:lnSpc>
            </a:pPr>
            <a:r>
              <a:rPr lang="en-GB" sz="2300" dirty="0"/>
              <a:t>In Spread-tow pre-</a:t>
            </a:r>
            <a:r>
              <a:rPr lang="en-GB" sz="2300" dirty="0" err="1"/>
              <a:t>preg</a:t>
            </a:r>
            <a:r>
              <a:rPr lang="en-GB" sz="2300" dirty="0"/>
              <a:t>, the fibre bundles are spread out into strips (typically &gt;15mm wide)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Lower areal weight and higher fibre fraction</a:t>
            </a:r>
          </a:p>
          <a:p>
            <a:pPr lvl="1">
              <a:lnSpc>
                <a:spcPct val="120000"/>
              </a:lnSpc>
            </a:pPr>
            <a:r>
              <a:rPr lang="en-GB" sz="2300" dirty="0"/>
              <a:t>Lower mass for equivalent stiffness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Developed techniques to manufacture custom spread-tow woven pre-</a:t>
            </a:r>
            <a:r>
              <a:rPr lang="en-GB" sz="2400" dirty="0" err="1"/>
              <a:t>preg</a:t>
            </a:r>
            <a:r>
              <a:rPr lang="en-GB" sz="2400" dirty="0"/>
              <a:t> with weave ~ 5mm for vertex detector support</a:t>
            </a:r>
          </a:p>
          <a:p>
            <a:pPr lvl="1">
              <a:lnSpc>
                <a:spcPct val="120000"/>
              </a:lnSpc>
            </a:pPr>
            <a:endParaRPr lang="en-GB" sz="2300" dirty="0"/>
          </a:p>
          <a:p>
            <a:pPr lvl="2">
              <a:lnSpc>
                <a:spcPct val="120000"/>
              </a:lnSpc>
            </a:pPr>
            <a:endParaRPr lang="en-GB" sz="2300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667441-83D4-E84F-B1AC-94742BC2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14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75AF653-EB72-014D-A4F2-6AB7D1545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82" y="3780734"/>
            <a:ext cx="3880218" cy="258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C7C1DFF-0E46-A14C-98FE-7B289A165C86}"/>
              </a:ext>
            </a:extLst>
          </p:cNvPr>
          <p:cNvSpPr txBox="1"/>
          <p:nvPr/>
        </p:nvSpPr>
        <p:spPr>
          <a:xfrm>
            <a:off x="10373193" y="119921"/>
            <a:ext cx="118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 Jones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81" y="662781"/>
            <a:ext cx="3619139" cy="29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6F7B39-D5BC-BD4F-82E9-00E1B6CE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dirty="0"/>
              <a:t>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8276A3-43FB-FD40-BB66-33DFE8C8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4C34AE-27B8-0D4C-8D65-1822D481E6C6}"/>
              </a:ext>
            </a:extLst>
          </p:cNvPr>
          <p:cNvSpPr txBox="1"/>
          <p:nvPr/>
        </p:nvSpPr>
        <p:spPr>
          <a:xfrm>
            <a:off x="9644554" y="0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Zian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Feipeng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78E4D3F-DC90-F64E-BC4B-1D64628AD1EF}"/>
              </a:ext>
            </a:extLst>
          </p:cNvPr>
          <p:cNvSpPr txBox="1">
            <a:spLocks/>
          </p:cNvSpPr>
          <p:nvPr/>
        </p:nvSpPr>
        <p:spPr>
          <a:xfrm>
            <a:off x="884837" y="1037049"/>
            <a:ext cx="11307163" cy="53193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r>
              <a:rPr lang="en-GB" dirty="0"/>
              <a:t>Some progress in the development of specific LTS superconductor, thermal siphon cooling </a:t>
            </a:r>
          </a:p>
          <a:p>
            <a:pPr lvl="1"/>
            <a:r>
              <a:rPr lang="en-GB" dirty="0" smtClean="0"/>
              <a:t>Constructed </a:t>
            </a:r>
            <a:r>
              <a:rPr lang="en-GB" dirty="0"/>
              <a:t>10 meter short length </a:t>
            </a:r>
            <a:r>
              <a:rPr lang="en-GB" dirty="0" err="1"/>
              <a:t>aluminum</a:t>
            </a:r>
            <a:r>
              <a:rPr lang="en-GB" dirty="0"/>
              <a:t> stabilized </a:t>
            </a:r>
            <a:r>
              <a:rPr lang="en-GB" dirty="0" err="1"/>
              <a:t>NiTi</a:t>
            </a:r>
            <a:r>
              <a:rPr lang="en-GB" dirty="0"/>
              <a:t> Rutherford superconductor of 10kA@4T</a:t>
            </a:r>
          </a:p>
          <a:p>
            <a:r>
              <a:rPr lang="en-GB" dirty="0"/>
              <a:t>Will add 2T detector magnet design proposed by </a:t>
            </a:r>
            <a:r>
              <a:rPr lang="en-GB" dirty="0" smtClean="0"/>
              <a:t>Italia</a:t>
            </a:r>
            <a:r>
              <a:rPr lang="en-US" altLang="zh-CN" dirty="0" smtClean="0"/>
              <a:t>n</a:t>
            </a:r>
            <a:r>
              <a:rPr lang="en-GB" dirty="0" smtClean="0"/>
              <a:t> </a:t>
            </a:r>
            <a:r>
              <a:rPr lang="en-GB" dirty="0"/>
              <a:t>team into CDR</a:t>
            </a:r>
          </a:p>
          <a:p>
            <a:r>
              <a:rPr lang="en-GB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bout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GB" dirty="0"/>
              <a:t>magnet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Zian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Material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fee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similar,</a:t>
            </a:r>
            <a:r>
              <a:rPr lang="zh-CN" altLang="en-US" dirty="0" smtClean="0"/>
              <a:t> 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China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much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cheaper.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Calo</a:t>
            </a:r>
            <a:r>
              <a:rPr lang="zh-CN" altLang="en-US" dirty="0"/>
              <a:t> </a:t>
            </a:r>
            <a:r>
              <a:rPr lang="en-US" altLang="zh-CN" dirty="0" smtClean="0"/>
              <a:t>side: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thickness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calormeter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4cm,</a:t>
            </a:r>
            <a:r>
              <a:rPr lang="zh-CN" altLang="en-US" dirty="0"/>
              <a:t> </a:t>
            </a:r>
            <a:r>
              <a:rPr lang="en-US" altLang="zh-CN" dirty="0" smtClean="0"/>
              <a:t>would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magnet</a:t>
            </a:r>
            <a:r>
              <a:rPr lang="zh-CN" altLang="en-US" dirty="0" smtClean="0"/>
              <a:t> </a:t>
            </a:r>
            <a:r>
              <a:rPr lang="en-US" altLang="zh-CN" dirty="0" smtClean="0"/>
              <a:t>?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Zian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yes,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big</a:t>
            </a:r>
            <a:r>
              <a:rPr lang="zh-CN" altLang="en-US" dirty="0" smtClean="0"/>
              <a:t> </a:t>
            </a:r>
            <a:r>
              <a:rPr lang="en-US" altLang="zh-CN" dirty="0" smtClean="0"/>
              <a:t>deal</a:t>
            </a:r>
            <a:r>
              <a:rPr lang="zh-CN" altLang="en-US" dirty="0" smtClean="0"/>
              <a:t> </a:t>
            </a: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56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CDB38-4E52-D840-8234-5D9D402E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R&amp;D for CLIC &amp; FCC-</a:t>
            </a:r>
            <a:r>
              <a:rPr lang="en-GB" dirty="0" err="1"/>
              <a:t>ee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0381E0-14FC-354F-AA5C-C2365C2B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226" y="6414398"/>
            <a:ext cx="2743200" cy="365125"/>
          </a:xfrm>
        </p:spPr>
        <p:txBody>
          <a:bodyPr/>
          <a:lstStyle/>
          <a:p>
            <a:fld id="{F3A2CE9D-9235-8640-9424-39543310B9B0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18DB251-6343-E443-A605-4274E48E6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DA96CA-5311-5146-A9BC-9613C1BF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294606"/>
            <a:ext cx="9334604" cy="5262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14FDD9-DC86-3542-9659-5B1C0CFBB359}"/>
              </a:ext>
            </a:extLst>
          </p:cNvPr>
          <p:cNvSpPr txBox="1"/>
          <p:nvPr/>
        </p:nvSpPr>
        <p:spPr>
          <a:xfrm>
            <a:off x="9132028" y="945865"/>
            <a:ext cx="312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Emilia </a:t>
            </a:r>
            <a:r>
              <a:rPr lang="en-GB" dirty="0" err="1"/>
              <a:t>Leogrande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34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4F285-0182-0947-B03B-7504EB8D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HR-CMOS sensors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653D50-B1EB-B345-82C3-3B2A93D69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68" y="3381921"/>
            <a:ext cx="6865078" cy="3156991"/>
          </a:xfrm>
        </p:spPr>
        <p:txBody>
          <a:bodyPr>
            <a:normAutofit fontScale="85000" lnSpcReduction="10000"/>
          </a:bodyPr>
          <a:lstStyle/>
          <a:p>
            <a:r>
              <a:rPr lang="en-GB" sz="2400" dirty="0"/>
              <a:t>Integrated CMOS </a:t>
            </a:r>
            <a:r>
              <a:rPr lang="en-GB" sz="2400" dirty="0"/>
              <a:t>Tests with INVESTIGATOR </a:t>
            </a:r>
            <a:r>
              <a:rPr lang="en-GB" sz="2400" dirty="0" err="1"/>
              <a:t>analog</a:t>
            </a:r>
            <a:r>
              <a:rPr lang="en-GB" sz="2400" dirty="0"/>
              <a:t> prototype chip in </a:t>
            </a:r>
            <a:r>
              <a:rPr lang="en-GB" sz="2400" dirty="0" err="1"/>
              <a:t>TowerJazz</a:t>
            </a:r>
            <a:r>
              <a:rPr lang="en-GB" sz="2400" dirty="0"/>
              <a:t> 180 nm</a:t>
            </a:r>
          </a:p>
          <a:p>
            <a:r>
              <a:rPr lang="en-GB" sz="2400" dirty="0" smtClean="0"/>
              <a:t>sensor </a:t>
            </a:r>
            <a:r>
              <a:rPr lang="en-GB" sz="2400" dirty="0"/>
              <a:t>on High-Resistivity substrate</a:t>
            </a:r>
          </a:p>
          <a:p>
            <a:r>
              <a:rPr lang="en-GB" sz="2400" dirty="0" smtClean="0"/>
              <a:t>HR-CMOS </a:t>
            </a:r>
            <a:r>
              <a:rPr lang="en-GB" sz="2400" dirty="0"/>
              <a:t>process (ALICE development): 20x20 - 50x50 </a:t>
            </a:r>
            <a:r>
              <a:rPr lang="el-GR" sz="2400" dirty="0"/>
              <a:t>μ</a:t>
            </a:r>
            <a:r>
              <a:rPr lang="en-GB" sz="2400" dirty="0"/>
              <a:t>m2 pitch for 28x28 </a:t>
            </a:r>
            <a:r>
              <a:rPr lang="el-GR" sz="2400" dirty="0"/>
              <a:t>μ</a:t>
            </a:r>
            <a:r>
              <a:rPr lang="en-GB" sz="2400" dirty="0"/>
              <a:t>m2, with external readout:</a:t>
            </a:r>
          </a:p>
          <a:p>
            <a:r>
              <a:rPr lang="en-GB" sz="2400" dirty="0"/>
              <a:t>~99.3% efficiency, &lt;5 ns timing, </a:t>
            </a:r>
            <a:r>
              <a:rPr lang="el-GR" sz="2400" dirty="0"/>
              <a:t>σ</a:t>
            </a:r>
            <a:r>
              <a:rPr lang="en-GB" sz="2400" dirty="0"/>
              <a:t>SP ~ 4 </a:t>
            </a:r>
            <a:r>
              <a:rPr lang="el-GR" sz="2400" dirty="0"/>
              <a:t>μ</a:t>
            </a:r>
            <a:r>
              <a:rPr lang="en-GB" sz="2400" dirty="0"/>
              <a:t>m</a:t>
            </a:r>
          </a:p>
          <a:p>
            <a:r>
              <a:rPr lang="en-GB" sz="2400" dirty="0"/>
              <a:t>Ongoing work to design fully integrated CLICTD chip: 30x300 </a:t>
            </a:r>
            <a:r>
              <a:rPr lang="el-GR" sz="2400" dirty="0"/>
              <a:t>μ</a:t>
            </a:r>
            <a:r>
              <a:rPr lang="en-GB" sz="2400" dirty="0"/>
              <a:t>m</a:t>
            </a:r>
            <a:r>
              <a:rPr lang="en-GB" sz="2400" baseline="30000" dirty="0"/>
              <a:t>2 </a:t>
            </a:r>
            <a:r>
              <a:rPr lang="en-GB" sz="2400" dirty="0"/>
              <a:t>pitch, be thinned to 50-100 </a:t>
            </a:r>
            <a:r>
              <a:rPr lang="el-GR" sz="2400" dirty="0"/>
              <a:t>μ</a:t>
            </a:r>
            <a:r>
              <a:rPr lang="en-GB" sz="2400" dirty="0"/>
              <a:t>m</a:t>
            </a:r>
          </a:p>
          <a:p>
            <a:r>
              <a:rPr lang="en-GB" sz="2400" dirty="0"/>
              <a:t> Plan to use smaller feature size processes in the future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969640-D53E-0049-852C-94196337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A5BEE-AB4F-9B47-97FD-120ADA3D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59" y="732657"/>
            <a:ext cx="39370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56EDFC-2AC9-5944-96CA-D914A2DB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874" y="973124"/>
            <a:ext cx="2942203" cy="53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52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7E01B-4EEC-0347-8564-5D069408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37" y="-194872"/>
            <a:ext cx="10987373" cy="105793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comments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conveners</a:t>
            </a:r>
            <a:r>
              <a:rPr lang="zh-CN" altLang="en-US" dirty="0" smtClean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137839-348F-B348-9761-8936C49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1972F-103E-174B-A067-4B0151031DEB}"/>
              </a:ext>
            </a:extLst>
          </p:cNvPr>
          <p:cNvSpPr txBox="1"/>
          <p:nvPr/>
        </p:nvSpPr>
        <p:spPr>
          <a:xfrm>
            <a:off x="0" y="5090259"/>
            <a:ext cx="12192000" cy="175432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Detector R&amp;D for </a:t>
            </a:r>
            <a:r>
              <a:rPr lang="en-GB" sz="3600" dirty="0" err="1"/>
              <a:t>CepC</a:t>
            </a:r>
            <a:r>
              <a:rPr lang="en-GB" sz="3600" dirty="0"/>
              <a:t> can benefit from experience gained in the ILC/CLIC/FCC-</a:t>
            </a:r>
            <a:r>
              <a:rPr lang="en-GB" sz="3600" dirty="0" err="1"/>
              <a:t>ee</a:t>
            </a:r>
            <a:r>
              <a:rPr lang="en-GB" sz="3600" dirty="0"/>
              <a:t> R&amp;D/studies and current experiments/ongoing upgrades (ALICE, </a:t>
            </a:r>
            <a:r>
              <a:rPr lang="en-GB" sz="3600" dirty="0" err="1"/>
              <a:t>LHCb</a:t>
            </a:r>
            <a:r>
              <a:rPr lang="en-GB" sz="3600" dirty="0"/>
              <a:t>, ATLAS…. 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585EE752-D69A-F04C-8430-83B9F20F11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84837" y="787542"/>
            <a:ext cx="11513695" cy="517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/>
              <a:t>Werner </a:t>
            </a:r>
            <a:r>
              <a:rPr lang="en-GB" sz="2000" dirty="0" err="1" smtClean="0"/>
              <a:t>Riegler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sz="2000" dirty="0"/>
              <a:t>Daniela </a:t>
            </a:r>
            <a:r>
              <a:rPr lang="en-US" sz="2000" dirty="0" err="1"/>
              <a:t>Bortoletto</a:t>
            </a:r>
            <a:r>
              <a:rPr lang="en-US" sz="2000" dirty="0"/>
              <a:t>, Paolo </a:t>
            </a:r>
            <a:r>
              <a:rPr lang="en-US" sz="2000" dirty="0" err="1"/>
              <a:t>Giacomelli</a:t>
            </a:r>
            <a:endParaRPr lang="en-GB" sz="2000" dirty="0" smtClean="0"/>
          </a:p>
          <a:p>
            <a:pPr marL="342900" indent="-342900"/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impressive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/>
              <a:t>&amp;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D</a:t>
            </a:r>
            <a:endParaRPr lang="en-GB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eed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TPC/silicon/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zh-CN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Too</a:t>
            </a:r>
            <a:r>
              <a:rPr lang="zh-CN" altLang="en-US" sz="2000" dirty="0"/>
              <a:t> </a:t>
            </a:r>
            <a:r>
              <a:rPr lang="en-US" altLang="zh-CN" sz="2000" dirty="0"/>
              <a:t>detailed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fine</a:t>
            </a:r>
            <a:r>
              <a:rPr lang="zh-CN" altLang="en-US" sz="2000" dirty="0"/>
              <a:t> </a:t>
            </a:r>
            <a:r>
              <a:rPr lang="en-US" altLang="zh-CN" sz="2000" dirty="0"/>
              <a:t>tuning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detector</a:t>
            </a:r>
            <a:r>
              <a:rPr lang="zh-CN" altLang="en-US" sz="2000" dirty="0"/>
              <a:t> </a:t>
            </a:r>
            <a:r>
              <a:rPr lang="en-US" altLang="zh-CN" sz="2000" dirty="0"/>
              <a:t>geometry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 err="1"/>
              <a:t>fullsim</a:t>
            </a:r>
            <a:r>
              <a:rPr lang="zh-CN" altLang="en-US" sz="2000" dirty="0"/>
              <a:t> </a:t>
            </a:r>
            <a:endParaRPr lang="en-US" altLang="zh-CN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learn</a:t>
            </a:r>
            <a:r>
              <a:rPr lang="zh-CN" altLang="en-US" sz="2000" dirty="0"/>
              <a:t> </a:t>
            </a:r>
            <a:r>
              <a:rPr lang="en-US" altLang="zh-CN" sz="2000" dirty="0"/>
              <a:t>more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fast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simulations</a:t>
            </a:r>
            <a:r>
              <a:rPr lang="zh-CN" altLang="en-US" sz="2000" dirty="0"/>
              <a:t> </a:t>
            </a:r>
            <a:endParaRPr lang="en-US" altLang="zh-CN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May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consider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step</a:t>
            </a:r>
            <a:r>
              <a:rPr lang="zh-CN" altLang="en-US" sz="2000" dirty="0"/>
              <a:t> </a:t>
            </a:r>
            <a:r>
              <a:rPr lang="en-US" altLang="zh-CN" sz="2000" dirty="0"/>
              <a:t>back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conceptual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level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consider</a:t>
            </a:r>
            <a:r>
              <a:rPr lang="zh-CN" altLang="en-US" sz="2000" dirty="0"/>
              <a:t> </a:t>
            </a:r>
            <a:r>
              <a:rPr lang="en-US" altLang="zh-CN" sz="2000" dirty="0"/>
              <a:t>more</a:t>
            </a:r>
            <a:r>
              <a:rPr lang="zh-CN" altLang="en-US" sz="2000" dirty="0"/>
              <a:t> </a:t>
            </a:r>
            <a:r>
              <a:rPr lang="en-US" altLang="zh-CN" sz="2000" dirty="0"/>
              <a:t>possible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technologies</a:t>
            </a:r>
          </a:p>
          <a:p>
            <a:pPr marL="1257300" lvl="2" indent="-342900"/>
            <a:r>
              <a:rPr lang="en-US" altLang="zh-CN" sz="1600" dirty="0" smtClean="0"/>
              <a:t>Fast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timing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silicon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(LGAD)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for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PID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was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not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considered</a:t>
            </a:r>
            <a:r>
              <a:rPr lang="zh-CN" altLang="en-US" sz="1600" dirty="0" smtClean="0"/>
              <a:t>  </a:t>
            </a:r>
            <a:endParaRPr lang="en-US" altLang="zh-CN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International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collaboration</a:t>
            </a:r>
            <a:r>
              <a:rPr lang="zh-CN" altLang="en-US" sz="2000" b="1" dirty="0" smtClean="0"/>
              <a:t> </a:t>
            </a:r>
            <a:endParaRPr lang="en-US" altLang="zh-CN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(attract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/>
              <a:t>are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on-going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LHC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experiment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CMOS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pixel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/TPC</a:t>
            </a:r>
            <a:r>
              <a:rPr lang="zh-CN" altLang="en-US" sz="2000" dirty="0" smtClean="0"/>
              <a:t> </a:t>
            </a:r>
            <a:r>
              <a:rPr lang="mr-IN" altLang="zh-CN" sz="2000" dirty="0" smtClean="0"/>
              <a:t>…</a:t>
            </a:r>
            <a:r>
              <a:rPr lang="en-US" altLang="zh-CN" sz="2000" dirty="0" smtClean="0"/>
              <a:t>)</a:t>
            </a: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0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AE1F7-8460-4948-B9A3-82825294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940" y="162289"/>
            <a:ext cx="10378687" cy="1325563"/>
          </a:xfrm>
        </p:spPr>
        <p:txBody>
          <a:bodyPr>
            <a:normAutofit/>
          </a:bodyPr>
          <a:lstStyle/>
          <a:p>
            <a:r>
              <a:rPr lang="en-GB" dirty="0"/>
              <a:t>Detector Conceptual Designs (CDR)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7BDAED-E5B5-4748-A9B1-DE507749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B92637-2374-CE46-8E9F-A542B383C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18" y="862561"/>
            <a:ext cx="3793102" cy="2974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5F3E86-78D7-C44F-A92A-CEC599F77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62" y="4214966"/>
            <a:ext cx="4425013" cy="226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A1AFDE-30EE-3C40-A452-CA1DF360F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381" y="4228326"/>
            <a:ext cx="5019238" cy="2389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A07C6A-B518-304B-B033-3521AA093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15" y="791247"/>
            <a:ext cx="4820041" cy="3221030"/>
          </a:xfrm>
          <a:prstGeom prst="rect">
            <a:avLst/>
          </a:prstGeom>
        </p:spPr>
      </p:pic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xmlns="" id="{AA06DD71-6E9A-4B43-A3EA-28ED50D06FE5}"/>
              </a:ext>
            </a:extLst>
          </p:cNvPr>
          <p:cNvSpPr/>
          <p:nvPr/>
        </p:nvSpPr>
        <p:spPr>
          <a:xfrm rot="2632068">
            <a:off x="5446047" y="3682755"/>
            <a:ext cx="1192031" cy="8665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xmlns="" id="{858C92C0-AA0E-AA4F-8B9B-5E789161BD9A}"/>
              </a:ext>
            </a:extLst>
          </p:cNvPr>
          <p:cNvSpPr/>
          <p:nvPr/>
        </p:nvSpPr>
        <p:spPr>
          <a:xfrm rot="7765632">
            <a:off x="847863" y="3684585"/>
            <a:ext cx="1192031" cy="89890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6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223F0-A465-4649-B3A8-EA636102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JADEPIX1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67433F-4C1D-8641-8B6F-E3F239B5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508F8E-B98B-F542-9B13-0E37E7A3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0" y="2330691"/>
            <a:ext cx="3959310" cy="2922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2CC0FB-A26A-F34D-BCA1-A1AEACC88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967" y="2433448"/>
            <a:ext cx="3757332" cy="28150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11836A9-24E6-E340-A520-69B481561AF2}"/>
              </a:ext>
            </a:extLst>
          </p:cNvPr>
          <p:cNvSpPr txBox="1">
            <a:spLocks/>
          </p:cNvSpPr>
          <p:nvPr/>
        </p:nvSpPr>
        <p:spPr>
          <a:xfrm>
            <a:off x="823248" y="1662859"/>
            <a:ext cx="2783541" cy="133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aseline="30000" dirty="0"/>
              <a:t>55</a:t>
            </a:r>
            <a:r>
              <a:rPr lang="en-GB" dirty="0"/>
              <a:t>Fe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91DDB1C-E99B-4E46-B1EC-EEFCA2EE4312}"/>
              </a:ext>
            </a:extLst>
          </p:cNvPr>
          <p:cNvSpPr txBox="1">
            <a:spLocks/>
          </p:cNvSpPr>
          <p:nvPr/>
        </p:nvSpPr>
        <p:spPr>
          <a:xfrm>
            <a:off x="4678370" y="1782670"/>
            <a:ext cx="2783541" cy="109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aseline="30000" dirty="0"/>
              <a:t>90</a:t>
            </a:r>
            <a:r>
              <a:rPr lang="en-GB" dirty="0"/>
              <a:t>Sr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6200B0-093B-F544-A11B-380BAED94C21}"/>
              </a:ext>
            </a:extLst>
          </p:cNvPr>
          <p:cNvSpPr txBox="1"/>
          <p:nvPr/>
        </p:nvSpPr>
        <p:spPr>
          <a:xfrm>
            <a:off x="8139306" y="277864"/>
            <a:ext cx="3685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Neutron irradiation at Xi’an pulse reactor to 10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5x10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10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BFF062-9F75-3F4D-B1B9-23562F9B8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770" y="1894214"/>
            <a:ext cx="4155230" cy="2115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68ADF6-FD0B-8A48-970D-66F2C62B3914}"/>
              </a:ext>
            </a:extLst>
          </p:cNvPr>
          <p:cNvSpPr txBox="1"/>
          <p:nvPr/>
        </p:nvSpPr>
        <p:spPr>
          <a:xfrm>
            <a:off x="8431305" y="4578255"/>
            <a:ext cx="321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Beam test at DESY august  27, September 2,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4C34AE-27B8-0D4C-8D65-1822D481E6C6}"/>
              </a:ext>
            </a:extLst>
          </p:cNvPr>
          <p:cNvSpPr txBox="1"/>
          <p:nvPr/>
        </p:nvSpPr>
        <p:spPr>
          <a:xfrm>
            <a:off x="10094259" y="0"/>
            <a:ext cx="125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Xin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Shi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7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B9D02-F01D-A244-8C96-C6A89F31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JadePix2 in CMOS technology</a:t>
            </a:r>
            <a:r>
              <a:rPr lang="en-GB" i="1" dirty="0"/>
              <a:t> 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4D2434E-FCE9-7149-9DAB-B8BAF06D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5510" y="884006"/>
            <a:ext cx="3320953" cy="27674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80F9E0-3B53-CC4D-BB87-C660DA10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887FE-40C9-5844-9D37-54C33047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338" y="824006"/>
            <a:ext cx="2759262" cy="274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6929AF-5B5B-DC42-B042-3780A670C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18" y="4413250"/>
            <a:ext cx="4064000" cy="194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C314E2-B92F-0746-A67C-68E5C7B86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899" y="4253446"/>
            <a:ext cx="4474291" cy="2104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E4ACB1-C67C-DD4E-B74B-0041AAE73947}"/>
              </a:ext>
            </a:extLst>
          </p:cNvPr>
          <p:cNvSpPr txBox="1"/>
          <p:nvPr/>
        </p:nvSpPr>
        <p:spPr>
          <a:xfrm>
            <a:off x="1279338" y="3854824"/>
            <a:ext cx="646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Testing two different amplifiers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3168BA-B226-9C4E-BF58-7D7123C7EEDD}"/>
              </a:ext>
            </a:extLst>
          </p:cNvPr>
          <p:cNvSpPr txBox="1"/>
          <p:nvPr/>
        </p:nvSpPr>
        <p:spPr>
          <a:xfrm>
            <a:off x="5375899" y="3854824"/>
            <a:ext cx="186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Diode 4 𝝁m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BB0903-05C5-D747-A8C0-AE7CC8BC2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631" y="884006"/>
            <a:ext cx="3653892" cy="2684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35C838-421A-8E44-976E-D14BA5F6F29E}"/>
              </a:ext>
            </a:extLst>
          </p:cNvPr>
          <p:cNvSpPr txBox="1"/>
          <p:nvPr/>
        </p:nvSpPr>
        <p:spPr>
          <a:xfrm>
            <a:off x="9982200" y="4785297"/>
            <a:ext cx="1714830" cy="10772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Testing ongoing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4C34AE-27B8-0D4C-8D65-1822D481E6C6}"/>
              </a:ext>
            </a:extLst>
          </p:cNvPr>
          <p:cNvSpPr txBox="1"/>
          <p:nvPr/>
        </p:nvSpPr>
        <p:spPr>
          <a:xfrm>
            <a:off x="10094259" y="0"/>
            <a:ext cx="125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Yang Zhou</a:t>
            </a:r>
          </a:p>
        </p:txBody>
      </p:sp>
    </p:spTree>
    <p:extLst>
      <p:ext uri="{BB962C8B-B14F-4D97-AF65-F5344CB8AC3E}">
        <p14:creationId xmlns:p14="http://schemas.microsoft.com/office/powerpoint/2010/main" val="302417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1B167-33C3-7C4B-9BF2-9271873E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079BA0-27C9-9144-BBA8-03CD4508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4" y="1434458"/>
            <a:ext cx="5365376" cy="1274202"/>
          </a:xfrm>
        </p:spPr>
        <p:txBody>
          <a:bodyPr>
            <a:normAutofit/>
          </a:bodyPr>
          <a:lstStyle/>
          <a:p>
            <a:r>
              <a:rPr lang="en-GB" baseline="30000" dirty="0"/>
              <a:t>55</a:t>
            </a:r>
            <a:r>
              <a:rPr lang="en-GB" dirty="0"/>
              <a:t>Fe signal Efficiency versus bias voltage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62A065-F3C2-824A-BB44-731D924B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63D54A-3440-B449-91A4-0EF41623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61" y="90893"/>
            <a:ext cx="4776452" cy="3564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8CE7EF-F1BD-6D4F-9BEA-173D6ED1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128" y="3293146"/>
            <a:ext cx="4776452" cy="2956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CFCD77-BA51-1E4A-883D-8BA209D94D5E}"/>
              </a:ext>
            </a:extLst>
          </p:cNvPr>
          <p:cNvSpPr txBox="1"/>
          <p:nvPr/>
        </p:nvSpPr>
        <p:spPr>
          <a:xfrm>
            <a:off x="7360170" y="4915551"/>
            <a:ext cx="3993630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Resolution of 2.3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 at ~3000e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signal level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816E5C-0167-174C-8E71-D9F7251F5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37" y="2421184"/>
            <a:ext cx="5544671" cy="3721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56B97F-2354-D04D-B370-226EBBED8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997" y="3944471"/>
            <a:ext cx="3347615" cy="1888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4C34AE-27B8-0D4C-8D65-1822D481E6C6}"/>
              </a:ext>
            </a:extLst>
          </p:cNvPr>
          <p:cNvSpPr txBox="1"/>
          <p:nvPr/>
        </p:nvSpPr>
        <p:spPr>
          <a:xfrm>
            <a:off x="4167841" y="0"/>
            <a:ext cx="125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Yang Zhou</a:t>
            </a:r>
          </a:p>
        </p:txBody>
      </p:sp>
    </p:spTree>
    <p:extLst>
      <p:ext uri="{BB962C8B-B14F-4D97-AF65-F5344CB8AC3E}">
        <p14:creationId xmlns:p14="http://schemas.microsoft.com/office/powerpoint/2010/main" val="264065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32A67-A5C0-FD4D-B4E2-142D6E56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37" y="0"/>
            <a:ext cx="8259163" cy="1325563"/>
          </a:xfrm>
        </p:spPr>
        <p:txBody>
          <a:bodyPr/>
          <a:lstStyle/>
          <a:p>
            <a:r>
              <a:rPr lang="en-GB" dirty="0"/>
              <a:t>IDEA Drift Chamber and Tracking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1E5BE0-69B0-2447-9B54-070DB6547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2332037"/>
          </a:xfrm>
        </p:spPr>
        <p:txBody>
          <a:bodyPr/>
          <a:lstStyle/>
          <a:p>
            <a:r>
              <a:rPr lang="en-GB" dirty="0"/>
              <a:t>IDEA Drift Chamber</a:t>
            </a:r>
          </a:p>
          <a:p>
            <a:pPr lvl="1"/>
            <a:r>
              <a:rPr lang="en-GB" dirty="0"/>
              <a:t>Novel approach at construction technique of high granularity and high transparency Drift (very low material)</a:t>
            </a:r>
          </a:p>
          <a:p>
            <a:pPr lvl="1"/>
            <a:r>
              <a:rPr lang="en-GB" dirty="0"/>
              <a:t>Chambers (From KLOE DCH to IDEA DCH)</a:t>
            </a:r>
          </a:p>
          <a:p>
            <a:r>
              <a:rPr lang="en-GB" dirty="0"/>
              <a:t>IDEA tracking system (DCH+SVX+PSHW)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B635B4-AE65-8444-ACDE-69FED7A4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E8FD2-9EC6-AD4A-8EBE-A78E4F80BFD2}"/>
              </a:ext>
            </a:extLst>
          </p:cNvPr>
          <p:cNvSpPr txBox="1"/>
          <p:nvPr/>
        </p:nvSpPr>
        <p:spPr>
          <a:xfrm>
            <a:off x="9470305" y="108784"/>
            <a:ext cx="155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G.F. </a:t>
            </a:r>
            <a:r>
              <a:rPr lang="en-GB" dirty="0" err="1"/>
              <a:t>Tassielli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9E853C-41C4-6648-AB41-4892F874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" y="4142827"/>
            <a:ext cx="2705100" cy="2247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042D623-6745-B24E-A847-1E9C1144DE21}"/>
              </a:ext>
            </a:extLst>
          </p:cNvPr>
          <p:cNvSpPr/>
          <p:nvPr/>
        </p:nvSpPr>
        <p:spPr>
          <a:xfrm>
            <a:off x="884837" y="3847152"/>
            <a:ext cx="1497526" cy="40011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KLOE DCH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FD3837-412D-3D4A-92BF-C0ED8E943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845" y="4142827"/>
            <a:ext cx="8879052" cy="2401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9A0188-5FE9-634F-AC23-2082E0F5CA38}"/>
              </a:ext>
            </a:extLst>
          </p:cNvPr>
          <p:cNvSpPr/>
          <p:nvPr/>
        </p:nvSpPr>
        <p:spPr>
          <a:xfrm>
            <a:off x="3701768" y="3847152"/>
            <a:ext cx="1961613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MEG 2 DCH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1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DB2D1-A7EB-2140-99D2-8DE991CA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12" y="0"/>
            <a:ext cx="11239488" cy="1325563"/>
          </a:xfrm>
        </p:spPr>
        <p:txBody>
          <a:bodyPr>
            <a:normAutofit/>
          </a:bodyPr>
          <a:lstStyle/>
          <a:p>
            <a:r>
              <a:rPr lang="en-GB" dirty="0"/>
              <a:t>High granularity and high transparency Drift Chambers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D8D46F-6C0E-3747-B6E1-C08DD7A5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85" y="1497615"/>
            <a:ext cx="5873815" cy="409430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3300" dirty="0"/>
              <a:t>Material  reduction to ≈ 10</a:t>
            </a:r>
            <a:r>
              <a:rPr lang="en-GB" sz="3300" baseline="30000" dirty="0"/>
              <a:t>-3</a:t>
            </a:r>
            <a:r>
              <a:rPr lang="en-GB" sz="3300" dirty="0"/>
              <a:t> X</a:t>
            </a:r>
            <a:r>
              <a:rPr lang="en-GB" sz="3300" baseline="-25000" dirty="0"/>
              <a:t>0</a:t>
            </a:r>
            <a:r>
              <a:rPr lang="en-GB" sz="3300" dirty="0"/>
              <a:t> for the inner cylinder and to a few x 10</a:t>
            </a:r>
            <a:r>
              <a:rPr lang="en-GB" sz="3300" baseline="30000" dirty="0"/>
              <a:t>-2</a:t>
            </a:r>
            <a:r>
              <a:rPr lang="en-GB" sz="3300" dirty="0"/>
              <a:t> X</a:t>
            </a:r>
            <a:r>
              <a:rPr lang="en-GB" sz="3300" baseline="-25000" dirty="0"/>
              <a:t>0</a:t>
            </a:r>
            <a:r>
              <a:rPr lang="en-GB" sz="3300" dirty="0"/>
              <a:t> for the end-plates, including  HV supply and signal cables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Feed-through-less wiring: allows to increase chamber granularity and field/sense wire ratio to reduce multiple scattering and total tension on end plates due to thinner wires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Cluster timing: allows to reach spatial resolution &lt; 100 </a:t>
            </a:r>
            <a:r>
              <a:rPr lang="el-GR" sz="3300" dirty="0"/>
              <a:t>μ</a:t>
            </a:r>
            <a:r>
              <a:rPr lang="en-GB" sz="3300" dirty="0"/>
              <a:t>m for 8 mm drift cells in He based gas mixtures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Cluster counting: allows to reach </a:t>
            </a:r>
            <a:r>
              <a:rPr lang="en-GB" sz="3300" dirty="0" err="1"/>
              <a:t>dN</a:t>
            </a:r>
            <a:r>
              <a:rPr lang="en-GB" sz="3300" baseline="-25000" dirty="0" err="1"/>
              <a:t>cl</a:t>
            </a:r>
            <a:r>
              <a:rPr lang="en-GB" sz="3300" dirty="0"/>
              <a:t>/dx resolution &lt; 3% for particle identification (a factor 2 better than </a:t>
            </a:r>
            <a:r>
              <a:rPr lang="en-GB" sz="3300" dirty="0" err="1"/>
              <a:t>dE</a:t>
            </a:r>
            <a:r>
              <a:rPr lang="en-GB" sz="3300" dirty="0"/>
              <a:t>/dx as measured in a  beam test)</a:t>
            </a:r>
            <a:br>
              <a:rPr lang="en-GB" sz="3300" dirty="0"/>
            </a:br>
            <a:endParaRPr lang="en-GB" sz="3300" dirty="0"/>
          </a:p>
          <a:p>
            <a:pPr>
              <a:lnSpc>
                <a:spcPct val="120000"/>
              </a:lnSpc>
            </a:pP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5665DF-5460-B44D-B233-BAFC5F84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C61B2A-0F4A-844D-9D2C-C4DDDCFD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94" y="1512605"/>
            <a:ext cx="5741121" cy="40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79919-62FD-8141-AAA1-A1F82FBF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37" y="142739"/>
            <a:ext cx="10468963" cy="964246"/>
          </a:xfrm>
        </p:spPr>
        <p:txBody>
          <a:bodyPr/>
          <a:lstStyle/>
          <a:p>
            <a:r>
              <a:rPr lang="en-GB" dirty="0" err="1"/>
              <a:t>CepC</a:t>
            </a:r>
            <a:r>
              <a:rPr lang="en-GB" dirty="0"/>
              <a:t> full silicon option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547561-845F-3446-9332-AD1C1F5F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6EF212-B8BF-D84B-BE53-4A2BCA259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984" y="3576464"/>
            <a:ext cx="2810921" cy="2798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449783-DDC7-0E40-B86A-C4914E05E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843" y="3547975"/>
            <a:ext cx="3035710" cy="30115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F151515-F9E6-4E42-9067-E2B072267704}"/>
              </a:ext>
            </a:extLst>
          </p:cNvPr>
          <p:cNvSpPr txBox="1">
            <a:spLocks/>
          </p:cNvSpPr>
          <p:nvPr/>
        </p:nvSpPr>
        <p:spPr>
          <a:xfrm>
            <a:off x="6636774" y="3623242"/>
            <a:ext cx="2519516" cy="2468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Two options for endcap petals</a:t>
            </a:r>
          </a:p>
          <a:p>
            <a:pPr lvl="1"/>
            <a:r>
              <a:rPr lang="en-GB" dirty="0"/>
              <a:t>Detached two layers</a:t>
            </a:r>
          </a:p>
          <a:p>
            <a:pPr lvl="1"/>
            <a:r>
              <a:rPr lang="en-GB" dirty="0"/>
              <a:t>Conjunct layer with two silicon layers </a:t>
            </a:r>
          </a:p>
          <a:p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4B3F50BB-C8BA-2846-913C-2B6D4E5B0BAD}"/>
              </a:ext>
            </a:extLst>
          </p:cNvPr>
          <p:cNvSpPr txBox="1">
            <a:spLocks/>
          </p:cNvSpPr>
          <p:nvPr/>
        </p:nvSpPr>
        <p:spPr>
          <a:xfrm>
            <a:off x="716046" y="3566508"/>
            <a:ext cx="2930128" cy="2974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Three options for barrel ladders</a:t>
            </a:r>
          </a:p>
          <a:p>
            <a:pPr lvl="1"/>
            <a:r>
              <a:rPr lang="en-GB" dirty="0"/>
              <a:t>Detached two layers with overlap</a:t>
            </a:r>
          </a:p>
          <a:p>
            <a:pPr lvl="1"/>
            <a:r>
              <a:rPr lang="en-GB" dirty="0"/>
              <a:t>Detached two layers without overlap </a:t>
            </a:r>
          </a:p>
          <a:p>
            <a:pPr lvl="1"/>
            <a:r>
              <a:rPr lang="en-GB" dirty="0"/>
              <a:t>Conjunct layer with two silicon layers</a:t>
            </a:r>
          </a:p>
          <a:p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034AEFF-BD38-2543-8D7E-F355CD3424B8}"/>
              </a:ext>
            </a:extLst>
          </p:cNvPr>
          <p:cNvSpPr txBox="1">
            <a:spLocks/>
          </p:cNvSpPr>
          <p:nvPr/>
        </p:nvSpPr>
        <p:spPr>
          <a:xfrm>
            <a:off x="884837" y="999671"/>
            <a:ext cx="11105602" cy="2132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−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200" dirty="0" smtClean="0"/>
              <a:t>CEPCSID</a:t>
            </a:r>
            <a:r>
              <a:rPr lang="en-GB" sz="4200" dirty="0"/>
              <a:t>: replacing TPC with extra silicon strip barrel ladders and endcap disks</a:t>
            </a:r>
          </a:p>
          <a:p>
            <a:r>
              <a:rPr lang="en-GB" sz="4200" dirty="0"/>
              <a:t>SIDB: expanding the SID design to full tracking volume </a:t>
            </a:r>
            <a:r>
              <a:rPr lang="en-GB" sz="4200" dirty="0">
                <a:hlinkClick r:id="rId5"/>
              </a:rPr>
              <a:t>http://atlaswww.hep.anl.gov/hepsim/detectorinfo.php?id=sidcc</a:t>
            </a:r>
            <a:endParaRPr lang="en-GB" sz="4200" dirty="0"/>
          </a:p>
          <a:p>
            <a:r>
              <a:rPr lang="en-GB" sz="4200" dirty="0"/>
              <a:t>B field is assumed to 3.0 T</a:t>
            </a:r>
          </a:p>
          <a:p>
            <a:r>
              <a:rPr lang="en-GB" sz="4200" dirty="0"/>
              <a:t>The radius of tracking volume is set as 1.87 m, not change the size of </a:t>
            </a:r>
            <a:r>
              <a:rPr lang="en-GB" sz="4200" dirty="0" smtClean="0"/>
              <a:t>calorimeter</a:t>
            </a:r>
          </a:p>
          <a:p>
            <a:r>
              <a:rPr lang="en-US" altLang="zh-CN" sz="4200" dirty="0" smtClean="0"/>
              <a:t>some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issue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in</a:t>
            </a:r>
            <a:r>
              <a:rPr lang="zh-CN" altLang="en-US" sz="4200" dirty="0" smtClean="0"/>
              <a:t> </a:t>
            </a:r>
            <a:r>
              <a:rPr lang="en-US" altLang="zh-CN" sz="4200" dirty="0" err="1" smtClean="0"/>
              <a:t>ConformalTracking</a:t>
            </a:r>
            <a:r>
              <a:rPr lang="en-US" altLang="zh-CN" sz="4200" dirty="0" smtClean="0"/>
              <a:t>,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discussed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with</a:t>
            </a:r>
            <a:r>
              <a:rPr lang="zh-CN" altLang="en-US" sz="4200" dirty="0" smtClean="0"/>
              <a:t> </a:t>
            </a:r>
            <a:r>
              <a:rPr lang="en-US" altLang="zh-CN" sz="4200" dirty="0" err="1" smtClean="0"/>
              <a:t>Fcc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and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CLIC</a:t>
            </a:r>
            <a:r>
              <a:rPr lang="zh-CN" altLang="en-US" sz="4200" dirty="0" smtClean="0"/>
              <a:t> </a:t>
            </a:r>
            <a:r>
              <a:rPr lang="en-US" altLang="zh-CN" sz="4200" dirty="0" smtClean="0"/>
              <a:t>experts.</a:t>
            </a:r>
            <a:endParaRPr lang="en-GB" sz="4200" dirty="0" smtClean="0"/>
          </a:p>
          <a:p>
            <a:endParaRPr lang="en-GB" sz="4200" dirty="0" smtClean="0"/>
          </a:p>
          <a:p>
            <a:endParaRPr lang="en-GB" sz="4200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4ABBA0-5D73-F14D-9387-0D3143A9433C}"/>
              </a:ext>
            </a:extLst>
          </p:cNvPr>
          <p:cNvSpPr txBox="1"/>
          <p:nvPr/>
        </p:nvSpPr>
        <p:spPr>
          <a:xfrm>
            <a:off x="9512710" y="353961"/>
            <a:ext cx="184109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Chengdong</a:t>
            </a:r>
            <a:r>
              <a:rPr lang="en-GB" dirty="0"/>
              <a:t> Fu</a:t>
            </a:r>
          </a:p>
        </p:txBody>
      </p:sp>
    </p:spTree>
    <p:extLst>
      <p:ext uri="{BB962C8B-B14F-4D97-AF65-F5344CB8AC3E}">
        <p14:creationId xmlns:p14="http://schemas.microsoft.com/office/powerpoint/2010/main" val="310925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1635D-FD3D-D545-9D0C-A439AD72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4AF3E9-A0D8-CE4C-BFE3-3067A8A3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33" y="1334169"/>
            <a:ext cx="6769527" cy="4585479"/>
          </a:xfrm>
        </p:spPr>
        <p:txBody>
          <a:bodyPr>
            <a:normAutofit fontScale="85000" lnSpcReduction="20000"/>
          </a:bodyPr>
          <a:lstStyle/>
          <a:p>
            <a:pPr marL="231775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Eight layers of RPC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stations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feedback: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lvl="1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dirty="0" smtClean="0"/>
              <a:t>Too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RPC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layers,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optimization</a:t>
            </a:r>
            <a:r>
              <a:rPr lang="zh-CN" altLang="en-US" dirty="0" smtClean="0"/>
              <a:t> </a:t>
            </a:r>
            <a:endParaRPr lang="en-GB" altLang="zh-CN" dirty="0" smtClean="0"/>
          </a:p>
          <a:p>
            <a:pPr marL="688975" lvl="1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GB" altLang="zh-CN" dirty="0" smtClean="0"/>
              <a:t>M</a:t>
            </a:r>
            <a:r>
              <a:rPr lang="en-US" altLang="zh-CN" dirty="0" err="1" smtClean="0"/>
              <a:t>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similar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calorimeter</a:t>
            </a:r>
          </a:p>
          <a:p>
            <a:pPr marL="688975" lvl="1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2800" dirty="0">
                <a:sym typeface="Helvetica"/>
              </a:rPr>
              <a:t>Why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not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use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last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layer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of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HCAL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as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muon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detector</a:t>
            </a:r>
            <a:r>
              <a:rPr lang="zh-CN" altLang="en-US" sz="2800" dirty="0">
                <a:sym typeface="Helvetica"/>
              </a:rPr>
              <a:t> </a:t>
            </a:r>
            <a:r>
              <a:rPr lang="en-US" altLang="zh-CN" sz="2800" dirty="0">
                <a:sym typeface="Helvetica"/>
              </a:rPr>
              <a:t>?</a:t>
            </a:r>
            <a:r>
              <a:rPr lang="zh-CN" altLang="en-US" sz="2800" dirty="0">
                <a:sym typeface="Helvetica"/>
              </a:rPr>
              <a:t> </a:t>
            </a:r>
            <a:endParaRPr lang="en-US" altLang="zh-CN" dirty="0" smtClean="0"/>
          </a:p>
          <a:p>
            <a:pPr marL="688975" lvl="1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dirty="0" smtClean="0"/>
              <a:t>Limited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physics</a:t>
            </a:r>
          </a:p>
          <a:p>
            <a:pPr marL="688975" lvl="1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dirty="0" smtClean="0"/>
              <a:t>Consider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add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resolution</a:t>
            </a:r>
            <a:r>
              <a:rPr lang="zh-CN" altLang="en-US" dirty="0" smtClean="0"/>
              <a:t> </a:t>
            </a:r>
            <a:endParaRPr lang="en-GB" dirty="0"/>
          </a:p>
          <a:p>
            <a:pPr marL="231775" indent="-231775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Other options:</a:t>
            </a:r>
          </a:p>
          <a:p>
            <a:pPr marL="528638" lvl="1" indent="-342900">
              <a:lnSpc>
                <a:spcPct val="110000"/>
              </a:lnSpc>
              <a:spcBef>
                <a:spcPts val="400"/>
              </a:spcBef>
              <a:buFont typeface="System Font Regular"/>
              <a:buChar char="−"/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2800" dirty="0" smtClean="0"/>
              <a:t>Monitored Drift Tubes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GB" sz="2800" dirty="0" smtClean="0"/>
              <a:t>Thin Gap Chamber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GB" sz="2800" dirty="0" err="1" smtClean="0"/>
              <a:t>Micromegas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GB" sz="2800" dirty="0" smtClean="0"/>
              <a:t>GEM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00FA41-A61C-4D4C-B77E-00D2DFF0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CE9D-9235-8640-9424-39543310B9B0}" type="slidenum">
              <a:rPr lang="en-US" smtClean="0"/>
              <a:t>9</a:t>
            </a:fld>
            <a:endParaRPr lang="en-US"/>
          </a:p>
        </p:txBody>
      </p:sp>
      <p:pic>
        <p:nvPicPr>
          <p:cNvPr id="6" name="CEPC-muon-layout.jpg" descr="CEPC-muon-layout.jpg">
            <a:extLst>
              <a:ext uri="{FF2B5EF4-FFF2-40B4-BE49-F238E27FC236}">
                <a16:creationId xmlns:a16="http://schemas.microsoft.com/office/drawing/2014/main" xmlns="" id="{25DEBA2E-207A-4E4E-866F-99E8EF928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641" y="1428113"/>
            <a:ext cx="4197974" cy="429813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D842B1-CEF8-5441-91D0-1F3A6D53BAB4}"/>
              </a:ext>
            </a:extLst>
          </p:cNvPr>
          <p:cNvSpPr txBox="1"/>
          <p:nvPr/>
        </p:nvSpPr>
        <p:spPr>
          <a:xfrm>
            <a:off x="1615599" y="1022750"/>
            <a:ext cx="1616149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 err="1"/>
              <a:t>CepC</a:t>
            </a:r>
            <a:endParaRPr lang="en-GB" sz="3600" dirty="0"/>
          </a:p>
        </p:txBody>
      </p:sp>
      <p:sp>
        <p:nvSpPr>
          <p:cNvPr id="10" name="Total surface O(10000) m2">
            <a:extLst>
              <a:ext uri="{FF2B5EF4-FFF2-40B4-BE49-F238E27FC236}">
                <a16:creationId xmlns:a16="http://schemas.microsoft.com/office/drawing/2014/main" xmlns="" id="{13648953-8879-684F-9FA7-14F5C590DC7F}"/>
              </a:ext>
            </a:extLst>
          </p:cNvPr>
          <p:cNvSpPr txBox="1"/>
          <p:nvPr/>
        </p:nvSpPr>
        <p:spPr>
          <a:xfrm>
            <a:off x="2527904" y="8304374"/>
            <a:ext cx="4806547" cy="58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800" dirty="0"/>
              <a:t>Total surface O(10000) m</a:t>
            </a:r>
            <a:r>
              <a:rPr sz="2800" baseline="31999" dirty="0"/>
              <a:t>2</a:t>
            </a:r>
          </a:p>
        </p:txBody>
      </p:sp>
      <p:sp>
        <p:nvSpPr>
          <p:cNvPr id="11" name="Total surface O(10000) m2">
            <a:extLst>
              <a:ext uri="{FF2B5EF4-FFF2-40B4-BE49-F238E27FC236}">
                <a16:creationId xmlns:a16="http://schemas.microsoft.com/office/drawing/2014/main" xmlns="" id="{CAA4D2AA-0443-754F-8E59-74221340EFE4}"/>
              </a:ext>
            </a:extLst>
          </p:cNvPr>
          <p:cNvSpPr txBox="1"/>
          <p:nvPr/>
        </p:nvSpPr>
        <p:spPr>
          <a:xfrm>
            <a:off x="2680304" y="8456774"/>
            <a:ext cx="4806547" cy="58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800" dirty="0"/>
              <a:t>Total surface O(10000) m</a:t>
            </a:r>
            <a:r>
              <a:rPr sz="2800" baseline="31999" dirty="0"/>
              <a:t>2</a:t>
            </a:r>
          </a:p>
        </p:txBody>
      </p:sp>
      <p:sp>
        <p:nvSpPr>
          <p:cNvPr id="12" name="Total surface O(10000) m2">
            <a:extLst>
              <a:ext uri="{FF2B5EF4-FFF2-40B4-BE49-F238E27FC236}">
                <a16:creationId xmlns:a16="http://schemas.microsoft.com/office/drawing/2014/main" xmlns="" id="{1C4BB81C-C7D1-5240-BC05-247AE76663CF}"/>
              </a:ext>
            </a:extLst>
          </p:cNvPr>
          <p:cNvSpPr txBox="1"/>
          <p:nvPr/>
        </p:nvSpPr>
        <p:spPr>
          <a:xfrm>
            <a:off x="2832704" y="8609174"/>
            <a:ext cx="4806547" cy="58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800" dirty="0"/>
              <a:t>Total surface O(10000) m</a:t>
            </a:r>
            <a:r>
              <a:rPr sz="2800" baseline="31999" dirty="0"/>
              <a:t>2</a:t>
            </a:r>
          </a:p>
        </p:txBody>
      </p:sp>
      <p:sp>
        <p:nvSpPr>
          <p:cNvPr id="13" name="Total surface O(10000) m2">
            <a:extLst>
              <a:ext uri="{FF2B5EF4-FFF2-40B4-BE49-F238E27FC236}">
                <a16:creationId xmlns:a16="http://schemas.microsoft.com/office/drawing/2014/main" xmlns="" id="{79D5A5C6-4D7D-5E42-B38D-CB039799737C}"/>
              </a:ext>
            </a:extLst>
          </p:cNvPr>
          <p:cNvSpPr txBox="1"/>
          <p:nvPr/>
        </p:nvSpPr>
        <p:spPr>
          <a:xfrm>
            <a:off x="2985104" y="8761574"/>
            <a:ext cx="4806547" cy="58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800" dirty="0"/>
              <a:t>Total surface O(10000) m</a:t>
            </a:r>
            <a:r>
              <a:rPr sz="2800" baseline="31999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78AFDE-2D12-F74A-A727-D5B2814ACBBA}"/>
              </a:ext>
            </a:extLst>
          </p:cNvPr>
          <p:cNvSpPr txBox="1"/>
          <p:nvPr/>
        </p:nvSpPr>
        <p:spPr>
          <a:xfrm>
            <a:off x="4331142" y="6136700"/>
            <a:ext cx="2144836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10,000 m</a:t>
            </a:r>
            <a:r>
              <a:rPr lang="en-GB" sz="3200" baseline="30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DF8A14-84BC-D145-99EA-261AE8DE71C5}"/>
              </a:ext>
            </a:extLst>
          </p:cNvPr>
          <p:cNvSpPr txBox="1"/>
          <p:nvPr/>
        </p:nvSpPr>
        <p:spPr>
          <a:xfrm>
            <a:off x="8034728" y="194872"/>
            <a:ext cx="275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Paolo </a:t>
            </a:r>
            <a:r>
              <a:rPr lang="en-GB" dirty="0" err="1"/>
              <a:t>Giacomelli</a:t>
            </a:r>
            <a:r>
              <a:rPr lang="en-GB" dirty="0"/>
              <a:t>, Marco </a:t>
            </a:r>
            <a:r>
              <a:rPr lang="en-GB" dirty="0" err="1"/>
              <a:t>Poli</a:t>
            </a:r>
            <a:r>
              <a:rPr lang="en-GB" dirty="0"/>
              <a:t> </a:t>
            </a:r>
            <a:r>
              <a:rPr lang="en-GB" dirty="0" err="1"/>
              <a:t>Lener</a:t>
            </a:r>
            <a:r>
              <a:rPr lang="en-GB" dirty="0"/>
              <a:t> </a:t>
            </a:r>
            <a:r>
              <a:rPr lang="en-GB" dirty="0" smtClean="0"/>
              <a:t>, </a:t>
            </a:r>
            <a:r>
              <a:rPr lang="en-GB" dirty="0"/>
              <a:t>Liang Li (RPC)</a:t>
            </a:r>
          </a:p>
        </p:txBody>
      </p:sp>
      <p:sp>
        <p:nvSpPr>
          <p:cNvPr id="8" name="Rectangle 7"/>
          <p:cNvSpPr/>
          <p:nvPr/>
        </p:nvSpPr>
        <p:spPr>
          <a:xfrm>
            <a:off x="973404" y="5987018"/>
            <a:ext cx="290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Position resolution: 5-10 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8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10" grpId="0" animBg="1" advAuto="0"/>
      <p:bldP spid="11" grpId="0" animBg="1" advAuto="0"/>
      <p:bldP spid="12" grpId="0" animBg="1" advAuto="0"/>
      <p:bldP spid="13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12983</TotalTime>
  <Words>1182</Words>
  <Application>Microsoft Macintosh PowerPoint</Application>
  <PresentationFormat>Widescreen</PresentationFormat>
  <Paragraphs>177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 Rounded MT Bold</vt:lpstr>
      <vt:lpstr>Calibri</vt:lpstr>
      <vt:lpstr>Helvetica</vt:lpstr>
      <vt:lpstr>Symbol</vt:lpstr>
      <vt:lpstr>System Font Regular</vt:lpstr>
      <vt:lpstr>等线</vt:lpstr>
      <vt:lpstr>等线 Light</vt:lpstr>
      <vt:lpstr>Arial</vt:lpstr>
      <vt:lpstr>Office Theme</vt:lpstr>
      <vt:lpstr>CepC  Tracker Summary</vt:lpstr>
      <vt:lpstr>Detector Conceptual Designs (CDR) </vt:lpstr>
      <vt:lpstr>JADEPIX1 studies</vt:lpstr>
      <vt:lpstr>JadePix2 in CMOS technology  </vt:lpstr>
      <vt:lpstr>SOI</vt:lpstr>
      <vt:lpstr>IDEA Drift Chamber and Tracking system</vt:lpstr>
      <vt:lpstr>High granularity and high transparency Drift Chambers </vt:lpstr>
      <vt:lpstr>CepC full silicon option</vt:lpstr>
      <vt:lpstr>MUON DETECTORS</vt:lpstr>
      <vt:lpstr>𝜇-RWELL</vt:lpstr>
      <vt:lpstr>MUON DETECTORS - IDEA</vt:lpstr>
      <vt:lpstr>ALICE </vt:lpstr>
      <vt:lpstr>PowerPoint Presentation</vt:lpstr>
      <vt:lpstr>Development of CFRP Structures </vt:lpstr>
      <vt:lpstr> Magnet</vt:lpstr>
      <vt:lpstr>Technology R&amp;D for CLIC &amp; FCC-ee</vt:lpstr>
      <vt:lpstr>Integrated HR-CMOS sensors </vt:lpstr>
      <vt:lpstr>comments from tracker section conveners 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zhijun liang</cp:lastModifiedBy>
  <cp:revision>559</cp:revision>
  <cp:lastPrinted>2018-05-30T07:19:42Z</cp:lastPrinted>
  <dcterms:created xsi:type="dcterms:W3CDTF">2016-09-26T17:57:50Z</dcterms:created>
  <dcterms:modified xsi:type="dcterms:W3CDTF">2018-05-30T07:43:14Z</dcterms:modified>
</cp:coreProperties>
</file>