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782" r:id="rId2"/>
    <p:sldId id="783" r:id="rId3"/>
    <p:sldId id="806" r:id="rId4"/>
    <p:sldId id="712" r:id="rId5"/>
    <p:sldId id="713" r:id="rId6"/>
    <p:sldId id="791" r:id="rId7"/>
    <p:sldId id="765" r:id="rId8"/>
    <p:sldId id="830" r:id="rId9"/>
    <p:sldId id="714" r:id="rId10"/>
    <p:sldId id="715" r:id="rId11"/>
    <p:sldId id="784" r:id="rId12"/>
    <p:sldId id="716" r:id="rId13"/>
    <p:sldId id="824" r:id="rId14"/>
    <p:sldId id="809" r:id="rId15"/>
    <p:sldId id="769" r:id="rId16"/>
    <p:sldId id="771" r:id="rId17"/>
    <p:sldId id="772" r:id="rId18"/>
    <p:sldId id="774" r:id="rId19"/>
    <p:sldId id="775" r:id="rId20"/>
    <p:sldId id="807" r:id="rId21"/>
    <p:sldId id="808" r:id="rId22"/>
    <p:sldId id="822" r:id="rId23"/>
    <p:sldId id="823" r:id="rId24"/>
    <p:sldId id="825" r:id="rId25"/>
    <p:sldId id="827" r:id="rId26"/>
    <p:sldId id="828" r:id="rId27"/>
    <p:sldId id="764" r:id="rId28"/>
    <p:sldId id="753" r:id="rId29"/>
    <p:sldId id="811" r:id="rId30"/>
    <p:sldId id="812" r:id="rId31"/>
    <p:sldId id="813" r:id="rId32"/>
    <p:sldId id="815" r:id="rId33"/>
    <p:sldId id="816" r:id="rId34"/>
    <p:sldId id="821" r:id="rId35"/>
    <p:sldId id="817" r:id="rId36"/>
    <p:sldId id="818" r:id="rId37"/>
    <p:sldId id="819" r:id="rId38"/>
    <p:sldId id="820" r:id="rId39"/>
    <p:sldId id="792" r:id="rId40"/>
    <p:sldId id="803" r:id="rId41"/>
    <p:sldId id="748" r:id="rId42"/>
    <p:sldId id="826" r:id="rId43"/>
    <p:sldId id="829" r:id="rId4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5A1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5248" autoAdjust="0"/>
  </p:normalViewPr>
  <p:slideViewPr>
    <p:cSldViewPr>
      <p:cViewPr varScale="1">
        <p:scale>
          <a:sx n="59" d="100"/>
          <a:sy n="59" d="100"/>
        </p:scale>
        <p:origin x="-91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74"/>
    </p:cViewPr>
  </p:sorterViewPr>
  <p:notesViewPr>
    <p:cSldViewPr>
      <p:cViewPr varScale="1">
        <p:scale>
          <a:sx n="36" d="100"/>
          <a:sy n="36" d="100"/>
        </p:scale>
        <p:origin x="-2381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3F29B1D-61E0-411E-9638-0788EFFC3E6F}" type="datetimeFigureOut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7564F41-FA35-4112-8B89-D414A4EE1D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3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41C70E7-72E7-4841-9A65-DD9CDE53FC52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AA8B-8ED3-42AD-850F-242CD39319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B316A7A-6142-404D-854B-69685800DBAD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4A42-5395-4214-9A0D-6E57E13AF2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4F4442E-610C-453F-BAAB-EC04ADEA5D30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4C58-88D4-4F7E-9A05-1ECFBE6C2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1B07B92-D0A1-42B5-8A18-1BE2501B3B62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F0B3-20A2-41DA-A30F-89D7CF17F1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958ABD7-967B-4D8E-914D-5E13BE9043A9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A94AD-1819-43A4-BFB2-5B9EAEC570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3FBDCDB-BBFD-454B-BB98-AB97B2E53561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DEC0B-B59D-4CE6-98C7-87458C16C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F3136B3-6BE3-48A1-895A-B7E514CBECB4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18692-50E4-4189-883A-B0CAA39B09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28601B3-CF5B-4381-BC87-8C14FFF5238F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8A67-96EE-4D01-AD5A-411370BA19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28625" y="6357938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4646D42-EB72-47F4-AA91-90B341022073}" type="datetime1">
              <a:rPr lang="zh-CN" altLang="en-US"/>
              <a:pPr>
                <a:defRPr/>
              </a:pPr>
              <a:t>2018/11/5</a:t>
            </a:fld>
            <a:r>
              <a:rPr lang="zh-CN" altLang="en-US" dirty="0"/>
              <a:t> </a:t>
            </a:r>
            <a:r>
              <a:rPr lang="en-US" altLang="zh-CN" dirty="0"/>
              <a:t>Yi Wang , </a:t>
            </a:r>
            <a:r>
              <a:rPr lang="en-US" altLang="zh-CN" dirty="0" err="1"/>
              <a:t>Tsinghua</a:t>
            </a:r>
            <a:r>
              <a:rPr lang="en-US" altLang="zh-CN" dirty="0"/>
              <a:t> University</a:t>
            </a:r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MTD Review @BNL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A7A3-4D64-4933-944C-AE54015369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8B8E240-979E-4652-8110-E660FD78FFDE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16DC-E486-4B58-8AA9-0DC8751E77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2DF126B-6885-4489-A4CE-62457C49E3AE}" type="datetime1">
              <a:rPr lang="zh-CN" altLang="en-US"/>
              <a:pPr>
                <a:defRPr/>
              </a:pPr>
              <a:t>2018/11/5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3B86-3401-412B-A290-396D0138F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DFE98-65DE-4C98-989F-9E5CC6BDABD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92125" y="6400800"/>
            <a:ext cx="1966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latin typeface="+mn-lt"/>
                <a:ea typeface="+mn-ea"/>
              </a:rPr>
              <a:t>Wang Yi, </a:t>
            </a:r>
            <a:r>
              <a:rPr lang="en-US" altLang="zh-CN" sz="1200" dirty="0" err="1">
                <a:latin typeface="+mn-lt"/>
                <a:ea typeface="+mn-ea"/>
              </a:rPr>
              <a:t>Tsinghua</a:t>
            </a:r>
            <a:r>
              <a:rPr lang="en-US" altLang="zh-CN" sz="1200" dirty="0">
                <a:latin typeface="+mn-lt"/>
                <a:ea typeface="+mn-ea"/>
              </a:rPr>
              <a:t> University</a:t>
            </a:r>
            <a:endParaRPr lang="zh-CN" altLang="en-US" sz="1200" dirty="0">
              <a:latin typeface="+mn-lt"/>
              <a:ea typeface="+mn-ea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2992183" y="6475254"/>
            <a:ext cx="22926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ATHIC2018, USTC</a:t>
            </a:r>
            <a:r>
              <a:rPr lang="zh-CN" altLang="en-US" sz="10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 </a:t>
            </a:r>
            <a:r>
              <a:rPr lang="en-US" altLang="zh-CN" sz="10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Nov.3-6, 2018</a:t>
            </a:r>
            <a:r>
              <a:rPr lang="en-US" altLang="zh-CN" sz="10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</a:t>
            </a:r>
            <a:endParaRPr lang="zh-CN" altLang="en-US" sz="10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20" r:id="rId8"/>
    <p:sldLayoutId id="2147484118" r:id="rId9"/>
    <p:sldLayoutId id="2147484119" r:id="rId10"/>
    <p:sldLayoutId id="21474841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jpeg"/><Relationship Id="rId10" Type="http://schemas.openxmlformats.org/officeDocument/2006/relationships/image" Target="../media/image54.emf"/><Relationship Id="rId4" Type="http://schemas.openxmlformats.org/officeDocument/2006/relationships/image" Target="../media/image48.tmp"/><Relationship Id="rId9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17684" y="2348880"/>
            <a:ext cx="9379370" cy="64293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FF0000"/>
                </a:solidFill>
              </a:rPr>
              <a:t>The evolution  of MRPC TOF technology</a:t>
            </a:r>
            <a:endParaRPr lang="en-US" altLang="zh-CN" sz="3200" b="1" dirty="0" smtClean="0">
              <a:solidFill>
                <a:srgbClr val="FF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7291" y="4564793"/>
            <a:ext cx="64294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Wang Yi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Department of Engineering Physics, </a:t>
            </a:r>
            <a:r>
              <a:rPr lang="en-US" altLang="zh-CN" sz="2000" b="1" dirty="0" err="1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Tsinghua</a:t>
            </a: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University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yiwang@mail.tsinghua.edu.cn</a:t>
            </a:r>
            <a:endParaRPr lang="zh-CN" altLang="en-US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4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 flipV="1">
            <a:off x="5653089" y="4329104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4892677" y="4103679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 flipV="1">
            <a:off x="6492877" y="4179879"/>
            <a:ext cx="533400" cy="228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33389" y="3857617"/>
            <a:ext cx="47371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Glass:  </a:t>
            </a:r>
            <a:r>
              <a:rPr lang="zh-CN" altLang="en-US" dirty="0">
                <a:solidFill>
                  <a:srgbClr val="0000FF"/>
                </a:solidFill>
                <a:sym typeface="Symbol" pitchFamily="18" charset="2"/>
              </a:rPr>
              <a:t>～</a:t>
            </a:r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4×10</a:t>
            </a:r>
            <a:r>
              <a:rPr lang="en-US" altLang="zh-CN" baseline="30000" dirty="0">
                <a:solidFill>
                  <a:srgbClr val="0000FF"/>
                </a:solidFill>
                <a:sym typeface="Symbol" pitchFamily="18" charset="2"/>
              </a:rPr>
              <a:t>12</a:t>
            </a:r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.cm</a:t>
            </a:r>
          </a:p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Carbon tape: 500k /</a:t>
            </a:r>
          </a:p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Gas gap: 6×0.22mm</a:t>
            </a:r>
          </a:p>
          <a:p>
            <a:pPr eaLnBrk="0" hangingPunct="0"/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Working gas: 95% F134a+5% </a:t>
            </a:r>
            <a:r>
              <a:rPr lang="en-US" altLang="zh-CN" dirty="0" err="1">
                <a:solidFill>
                  <a:srgbClr val="0000FF"/>
                </a:solidFill>
                <a:sym typeface="Symbol" pitchFamily="18" charset="2"/>
              </a:rPr>
              <a:t>iso</a:t>
            </a:r>
            <a:r>
              <a:rPr lang="en-US" altLang="zh-CN" dirty="0">
                <a:solidFill>
                  <a:srgbClr val="0000FF"/>
                </a:solidFill>
                <a:sym typeface="Symbol" pitchFamily="18" charset="2"/>
              </a:rPr>
              <a:t>-butane</a:t>
            </a:r>
          </a:p>
          <a:p>
            <a:pPr eaLnBrk="0" hangingPunct="0"/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Time resolution: 70ps</a:t>
            </a:r>
          </a:p>
          <a:p>
            <a:pPr eaLnBrk="0" hangingPunct="0"/>
            <a:r>
              <a:rPr lang="en-US" altLang="zh-CN" dirty="0">
                <a:solidFill>
                  <a:srgbClr val="FF0000"/>
                </a:solidFill>
                <a:sym typeface="Symbol" pitchFamily="18" charset="2"/>
              </a:rPr>
              <a:t>Efficiency &gt;90%</a:t>
            </a:r>
            <a:endParaRPr lang="en-US" altLang="zh-CN" dirty="0">
              <a:solidFill>
                <a:srgbClr val="FF0000"/>
              </a:solidFill>
            </a:endParaRPr>
          </a:p>
          <a:p>
            <a:pPr eaLnBrk="0" hangingPunct="0"/>
            <a:r>
              <a:rPr lang="en-US" altLang="zh-CN" dirty="0">
                <a:solidFill>
                  <a:srgbClr val="FF0000"/>
                </a:solidFill>
              </a:rPr>
              <a:t>Rates capability: </a:t>
            </a:r>
            <a:r>
              <a:rPr lang="en-US" altLang="zh-CN" dirty="0" smtClean="0">
                <a:solidFill>
                  <a:srgbClr val="FF0000"/>
                </a:solidFill>
              </a:rPr>
              <a:t>&lt;100Hz/cm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!</a:t>
            </a:r>
            <a:endParaRPr lang="el-GR" altLang="zh-CN" dirty="0">
              <a:solidFill>
                <a:srgbClr val="FF0000"/>
              </a:solidFill>
            </a:endParaRPr>
          </a:p>
        </p:txBody>
      </p:sp>
      <p:grpSp>
        <p:nvGrpSpPr>
          <p:cNvPr id="7" name="组合 20"/>
          <p:cNvGrpSpPr>
            <a:grpSpLocks/>
          </p:cNvGrpSpPr>
          <p:nvPr/>
        </p:nvGrpSpPr>
        <p:grpSpPr bwMode="auto">
          <a:xfrm>
            <a:off x="290514" y="1214429"/>
            <a:ext cx="4146550" cy="2628900"/>
            <a:chOff x="1485900" y="762000"/>
            <a:chExt cx="4146745" cy="2628900"/>
          </a:xfrm>
        </p:grpSpPr>
        <p:pic>
          <p:nvPicPr>
            <p:cNvPr id="8" name="Picture 3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85900" y="762000"/>
              <a:ext cx="3616276" cy="2232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36"/>
            <p:cNvSpPr>
              <a:spLocks noChangeShapeType="1"/>
            </p:cNvSpPr>
            <p:nvPr/>
          </p:nvSpPr>
          <p:spPr bwMode="auto">
            <a:xfrm>
              <a:off x="4463855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37"/>
            <p:cNvSpPr>
              <a:spLocks noChangeShapeType="1"/>
            </p:cNvSpPr>
            <p:nvPr/>
          </p:nvSpPr>
          <p:spPr bwMode="auto">
            <a:xfrm>
              <a:off x="5001944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38"/>
            <p:cNvSpPr>
              <a:spLocks noChangeShapeType="1"/>
            </p:cNvSpPr>
            <p:nvPr/>
          </p:nvSpPr>
          <p:spPr bwMode="auto">
            <a:xfrm>
              <a:off x="4457700" y="12954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>
              <a:off x="4495800" y="27051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Text Box 53"/>
            <p:cNvSpPr txBox="1">
              <a:spLocks noChangeArrowheads="1"/>
            </p:cNvSpPr>
            <p:nvPr/>
          </p:nvSpPr>
          <p:spPr bwMode="auto">
            <a:xfrm>
              <a:off x="4486275" y="3046126"/>
              <a:ext cx="411171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  <p:sp>
          <p:nvSpPr>
            <p:cNvPr id="14" name="Text Box 55"/>
            <p:cNvSpPr txBox="1">
              <a:spLocks noChangeArrowheads="1"/>
            </p:cNvSpPr>
            <p:nvPr/>
          </p:nvSpPr>
          <p:spPr bwMode="auto">
            <a:xfrm>
              <a:off x="5152291" y="1860981"/>
              <a:ext cx="398547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  <p:sp>
          <p:nvSpPr>
            <p:cNvPr id="15" name="Line 56"/>
            <p:cNvSpPr>
              <a:spLocks noChangeShapeType="1"/>
            </p:cNvSpPr>
            <p:nvPr/>
          </p:nvSpPr>
          <p:spPr bwMode="auto">
            <a:xfrm flipV="1">
              <a:off x="5219700" y="1295400"/>
              <a:ext cx="0" cy="470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57"/>
            <p:cNvSpPr>
              <a:spLocks noChangeShapeType="1"/>
            </p:cNvSpPr>
            <p:nvPr/>
          </p:nvSpPr>
          <p:spPr bwMode="auto">
            <a:xfrm>
              <a:off x="5219700" y="2133600"/>
              <a:ext cx="0" cy="550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4500562" y="1571612"/>
            <a:ext cx="1828800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Readout  pad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14554"/>
            <a:ext cx="421957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030"/>
          <p:cNvSpPr txBox="1">
            <a:spLocks noChangeArrowheads="1"/>
          </p:cNvSpPr>
          <p:nvPr/>
        </p:nvSpPr>
        <p:spPr bwMode="auto">
          <a:xfrm>
            <a:off x="1115616" y="363529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 MRPC performance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106545E0-BEB2-4318-9E9B-6A3FAEE1189E}" type="slidenum">
              <a:rPr lang="zh-CN" altLang="en-US" smtClean="0"/>
              <a:pPr>
                <a:defRPr/>
              </a:pPr>
              <a:t>11</a:t>
            </a:fld>
            <a:endParaRPr lang="zh-CN" altLang="en-US" dirty="0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FB03AA-D28C-4FCC-A411-4D511EB668DB}" type="slidenum">
              <a:rPr lang="zh-CN" altLang="en-US" sz="140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zh-CN" altLang="en-US" sz="1400" dirty="0">
              <a:latin typeface="+mn-lt"/>
              <a:ea typeface="+mn-ea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28688" y="214313"/>
            <a:ext cx="7072312" cy="65722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+mj-lt"/>
                <a:cs typeface="+mj-cs"/>
              </a:rPr>
              <a:t>MRPC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+mj-lt"/>
                <a:cs typeface="+mj-cs"/>
              </a:rPr>
              <a:t>mass production</a:t>
            </a:r>
            <a:endParaRPr lang="en-US" altLang="zh-CN" sz="3200" b="1" kern="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4876" r="13947" b="33058"/>
          <a:stretch>
            <a:fillRect/>
          </a:stretch>
        </p:blipFill>
        <p:spPr bwMode="auto">
          <a:xfrm>
            <a:off x="755576" y="1158875"/>
            <a:ext cx="67865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ic1_2 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3754" y="4914864"/>
            <a:ext cx="2254491" cy="90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:\工作\CBM合作\文章和报告\FS300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257281"/>
            <a:ext cx="3191998" cy="2071702"/>
          </a:xfrm>
          <a:prstGeom prst="rect">
            <a:avLst/>
          </a:prstGeom>
          <a:noFill/>
        </p:spPr>
      </p:pic>
      <p:pic>
        <p:nvPicPr>
          <p:cNvPr id="10" name="Picture 5" descr="照片MRPC0606 0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7500"/>
            <a:ext cx="3415992" cy="248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1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7023" y="1269441"/>
            <a:ext cx="4724400" cy="3625850"/>
            <a:chOff x="4140200" y="2581260"/>
            <a:chExt cx="4724400" cy="3625850"/>
          </a:xfrm>
        </p:grpSpPr>
        <p:pic>
          <p:nvPicPr>
            <p:cNvPr id="4" name="Picture 5" descr="tofr_beta_p_prplot0910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40200" y="2581260"/>
              <a:ext cx="4724400" cy="362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5715000" y="2595548"/>
              <a:ext cx="2439988" cy="3216275"/>
              <a:chOff x="0" y="0"/>
              <a:chExt cx="3843" cy="5064"/>
            </a:xfrm>
          </p:grpSpPr>
          <p:sp>
            <p:nvSpPr>
              <p:cNvPr id="6" name="Line 8"/>
              <p:cNvSpPr>
                <a:spLocks noChangeShapeType="1"/>
              </p:cNvSpPr>
              <p:nvPr/>
            </p:nvSpPr>
            <p:spPr bwMode="auto">
              <a:xfrm flipV="1">
                <a:off x="1318" y="2642"/>
                <a:ext cx="0" cy="2423"/>
              </a:xfrm>
              <a:prstGeom prst="line">
                <a:avLst/>
              </a:prstGeom>
              <a:noFill/>
              <a:ln w="19050">
                <a:solidFill>
                  <a:srgbClr val="CD031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Line 9"/>
              <p:cNvSpPr>
                <a:spLocks noChangeShapeType="1"/>
              </p:cNvSpPr>
              <p:nvPr/>
            </p:nvSpPr>
            <p:spPr bwMode="auto">
              <a:xfrm flipH="1" flipV="1">
                <a:off x="3813" y="2757"/>
                <a:ext cx="30" cy="2305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33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Verdana" pitchFamily="34" charset="0"/>
                  </a:rPr>
                  <a:t>TOF</a:t>
                </a:r>
              </a:p>
            </p:txBody>
          </p:sp>
        </p:grpSp>
      </p:grp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11560" y="4895291"/>
            <a:ext cx="3244529" cy="1200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 smtClean="0"/>
              <a:t>TOF PID:</a:t>
            </a:r>
            <a:endParaRPr lang="en-US" altLang="zh-CN" dirty="0"/>
          </a:p>
          <a:p>
            <a:pPr>
              <a:spcBef>
                <a:spcPct val="50000"/>
              </a:spcBef>
            </a:pPr>
            <a:r>
              <a:rPr lang="en-US" altLang="zh-CN" dirty="0">
                <a:sym typeface="Symbol" pitchFamily="18" charset="2"/>
              </a:rPr>
              <a:t>  </a:t>
            </a:r>
            <a:r>
              <a:rPr lang="en-US" altLang="zh-CN" dirty="0"/>
              <a:t> /k   ~1.6 GeV/c,       </a:t>
            </a:r>
          </a:p>
          <a:p>
            <a:pPr>
              <a:spcBef>
                <a:spcPct val="50000"/>
              </a:spcBef>
            </a:pPr>
            <a:r>
              <a:rPr lang="en-US" altLang="zh-CN" dirty="0"/>
              <a:t>(</a:t>
            </a:r>
            <a:r>
              <a:rPr lang="en-US" altLang="zh-CN" dirty="0">
                <a:sym typeface="Symbol" pitchFamily="18" charset="2"/>
              </a:rPr>
              <a:t></a:t>
            </a:r>
            <a:r>
              <a:rPr lang="en-US" altLang="zh-CN" dirty="0"/>
              <a:t>,k)/p ~ 3.0 GeV/c</a:t>
            </a:r>
          </a:p>
        </p:txBody>
      </p:sp>
      <p:sp>
        <p:nvSpPr>
          <p:cNvPr id="21" name="Text Box 1030"/>
          <p:cNvSpPr txBox="1">
            <a:spLocks noChangeArrowheads="1"/>
          </p:cNvSpPr>
          <p:nvPr/>
        </p:nvSpPr>
        <p:spPr bwMode="auto">
          <a:xfrm>
            <a:off x="1071538" y="285728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PID of STAR-TOF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512374"/>
            <a:ext cx="3223964" cy="347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组合 24"/>
          <p:cNvGrpSpPr/>
          <p:nvPr/>
        </p:nvGrpSpPr>
        <p:grpSpPr>
          <a:xfrm>
            <a:off x="3885536" y="5172932"/>
            <a:ext cx="5265280" cy="802158"/>
            <a:chOff x="3707904" y="3460941"/>
            <a:chExt cx="5265280" cy="802158"/>
          </a:xfrm>
        </p:grpSpPr>
        <p:pic>
          <p:nvPicPr>
            <p:cNvPr id="26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7904" y="3460941"/>
              <a:ext cx="5265280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4981206" y="3977349"/>
              <a:ext cx="38163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lnSpc>
                  <a:spcPct val="70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b="1" i="1" u="sng" dirty="0">
                  <a:solidFill>
                    <a:srgbClr val="CC0000"/>
                  </a:solidFill>
                  <a:ea typeface="MS PGothic" pitchFamily="34" charset="-128"/>
                </a:rPr>
                <a:t>Nature 473 (2011) 353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3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0" y="392655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46445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6052614" y="3879757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232254" y="3903439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0000FF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0000FF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12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13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14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15" name="TextBox 36"/>
          <p:cNvSpPr txBox="1"/>
          <p:nvPr/>
        </p:nvSpPr>
        <p:spPr>
          <a:xfrm>
            <a:off x="3719442" y="2476926"/>
            <a:ext cx="221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0000FF"/>
                </a:solidFill>
                <a:latin typeface="Verdana"/>
                <a:cs typeface="Arial" charset="0"/>
              </a:rPr>
              <a:t>Atomic, Plasma, Applied Physics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-26988"/>
            <a:ext cx="9144000" cy="6111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en-US" altLang="zh-CN" sz="3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Facility for Antiproton and Ion Research</a:t>
            </a:r>
            <a:endParaRPr lang="en-GB" altLang="zh-CN" sz="32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1" descr="CBM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214686"/>
            <a:ext cx="500066" cy="6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324325" y="3929483"/>
            <a:ext cx="1744663" cy="409575"/>
          </a:xfrm>
          <a:prstGeom prst="roundRect">
            <a:avLst>
              <a:gd name="adj" fmla="val 16667"/>
            </a:avLst>
          </a:prstGeom>
          <a:solidFill>
            <a:srgbClr val="FFFFFF">
              <a:alpha val="6196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altLang="zh-CN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Primary Beams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20332" y="4402588"/>
            <a:ext cx="3095625" cy="896937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</a:rPr>
              <a:t>12</a:t>
            </a:r>
            <a:r>
              <a:rPr lang="en-GB" altLang="zh-CN" sz="1600" dirty="0">
                <a:solidFill>
                  <a:srgbClr val="000000"/>
                </a:solidFill>
              </a:rPr>
              <a:t>/s; 1.5 GeV/u; </a:t>
            </a:r>
            <a:r>
              <a:rPr lang="en-GB" altLang="zh-CN" sz="1600" baseline="30000" dirty="0">
                <a:solidFill>
                  <a:srgbClr val="000000"/>
                </a:solidFill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</a:rPr>
              <a:t>28+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</a:rPr>
              <a:t>10</a:t>
            </a:r>
            <a:r>
              <a:rPr lang="en-GB" altLang="zh-CN" sz="1600" dirty="0">
                <a:solidFill>
                  <a:srgbClr val="000000"/>
                </a:solidFill>
              </a:rPr>
              <a:t>/s </a:t>
            </a:r>
            <a:r>
              <a:rPr lang="en-GB" altLang="zh-CN" sz="1600" baseline="30000" dirty="0">
                <a:solidFill>
                  <a:srgbClr val="000000"/>
                </a:solidFill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</a:rPr>
              <a:t>73+</a:t>
            </a:r>
            <a:r>
              <a:rPr lang="en-GB" altLang="zh-CN" sz="1600" dirty="0">
                <a:solidFill>
                  <a:srgbClr val="000000"/>
                </a:solidFill>
              </a:rPr>
              <a:t> up to 35 GeV/u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3x10</a:t>
            </a:r>
            <a:r>
              <a:rPr lang="en-GB" altLang="zh-CN" sz="1600" baseline="30000" dirty="0">
                <a:solidFill>
                  <a:srgbClr val="000000"/>
                </a:solidFill>
              </a:rPr>
              <a:t>13</a:t>
            </a:r>
            <a:r>
              <a:rPr lang="en-GB" altLang="zh-CN" sz="1600" dirty="0">
                <a:solidFill>
                  <a:srgbClr val="000000"/>
                </a:solidFill>
              </a:rPr>
              <a:t>/s 30 GeV protons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24325" y="5369710"/>
            <a:ext cx="2032000" cy="407987"/>
          </a:xfrm>
          <a:prstGeom prst="roundRect">
            <a:avLst>
              <a:gd name="adj" fmla="val 16667"/>
            </a:avLst>
          </a:prstGeom>
          <a:solidFill>
            <a:srgbClr val="FFFFFF">
              <a:alpha val="7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altLang="zh-CN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Secondary Beams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43437" y="5734565"/>
            <a:ext cx="3660775" cy="1171575"/>
          </a:xfrm>
          <a:prstGeom prst="rect">
            <a:avLst/>
          </a:prstGeom>
          <a:solidFill>
            <a:srgbClr val="FFFFFF">
              <a:alpha val="6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range of radioactive beams up to</a:t>
            </a:r>
            <a:br>
              <a:rPr lang="en-GB" altLang="zh-CN" sz="1600" dirty="0">
                <a:solidFill>
                  <a:srgbClr val="000000"/>
                </a:solidFill>
              </a:rPr>
            </a:br>
            <a:r>
              <a:rPr lang="en-GB" altLang="zh-CN" sz="1600" dirty="0">
                <a:solidFill>
                  <a:srgbClr val="000000"/>
                </a:solidFill>
              </a:rPr>
              <a:t>  1.5 - 2 GeV/u; up to factor 10 000          higher in intensity than presently 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</a:rPr>
              <a:t> antiprotons 3 - 30 GeV</a:t>
            </a:r>
          </a:p>
        </p:txBody>
      </p:sp>
      <p:sp>
        <p:nvSpPr>
          <p:cNvPr id="22" name="椭圆 21"/>
          <p:cNvSpPr/>
          <p:nvPr/>
        </p:nvSpPr>
        <p:spPr>
          <a:xfrm>
            <a:off x="5857884" y="2571744"/>
            <a:ext cx="642942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7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pic>
        <p:nvPicPr>
          <p:cNvPr id="565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840"/>
            <a:ext cx="897757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21"/>
          <p:cNvSpPr txBox="1"/>
          <p:nvPr/>
        </p:nvSpPr>
        <p:spPr>
          <a:xfrm>
            <a:off x="899592" y="269703"/>
            <a:ext cx="7704856" cy="584775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Layout of CBM detector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15</a:t>
            </a:fld>
            <a:endParaRPr lang="zh-CN" altLang="en-US" dirty="0"/>
          </a:p>
        </p:txBody>
      </p:sp>
      <p:sp>
        <p:nvSpPr>
          <p:cNvPr id="4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15616" y="357164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The structure of CBM-TOF wall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7" name="Text Box 2085"/>
          <p:cNvSpPr txBox="1">
            <a:spLocks noChangeArrowheads="1"/>
          </p:cNvSpPr>
          <p:nvPr/>
        </p:nvSpPr>
        <p:spPr bwMode="auto">
          <a:xfrm>
            <a:off x="4214810" y="1214422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30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2.5°–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25°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  <a:endParaRPr lang="en-US" altLang="en-US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   (~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100.000 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l="29911" t="33571" r="41964" b="18571"/>
          <a:stretch>
            <a:fillRect/>
          </a:stretch>
        </p:blipFill>
        <p:spPr bwMode="auto">
          <a:xfrm>
            <a:off x="4429124" y="3895024"/>
            <a:ext cx="2786082" cy="29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7"/>
          <p:cNvSpPr txBox="1"/>
          <p:nvPr/>
        </p:nvSpPr>
        <p:spPr>
          <a:xfrm>
            <a:off x="7072330" y="5000636"/>
            <a:ext cx="1785950" cy="13111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 smtClean="0"/>
              <a:t>Au+Au</a:t>
            </a:r>
            <a:r>
              <a:rPr lang="en-US" altLang="zh-CN" dirty="0" smtClean="0"/>
              <a:t>, Center, 10AGeV</a:t>
            </a:r>
          </a:p>
          <a:p>
            <a:r>
              <a:rPr lang="en-US" altLang="zh-CN" dirty="0" smtClean="0"/>
              <a:t>Simulated with CBM ROOT</a:t>
            </a:r>
            <a:endParaRPr lang="zh-CN" alt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235766" cy="457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8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16</a:t>
            </a:fld>
            <a:endParaRPr lang="zh-CN" altLang="en-US" dirty="0"/>
          </a:p>
        </p:txBody>
      </p:sp>
      <p:pic>
        <p:nvPicPr>
          <p:cNvPr id="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4929190" y="1214423"/>
            <a:ext cx="3357586" cy="2347694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Development of low resistive glass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214810" cy="20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5"/>
          <p:cNvSpPr txBox="1"/>
          <p:nvPr/>
        </p:nvSpPr>
        <p:spPr>
          <a:xfrm>
            <a:off x="1000100" y="12144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Performance of the glass</a:t>
            </a:r>
            <a:endParaRPr lang="zh-CN" altLang="en-US" dirty="0"/>
          </a:p>
        </p:txBody>
      </p:sp>
      <p:sp>
        <p:nvSpPr>
          <p:cNvPr id="8" name="TextBox 6"/>
          <p:cNvSpPr txBox="1"/>
          <p:nvPr/>
        </p:nvSpPr>
        <p:spPr>
          <a:xfrm>
            <a:off x="5000628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Glass mass production</a:t>
            </a:r>
          </a:p>
          <a:p>
            <a:r>
              <a:rPr lang="en-US" altLang="zh-CN" dirty="0" smtClean="0"/>
              <a:t> Yield &gt;100m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/month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14348" y="3714752"/>
            <a:ext cx="2500330" cy="2286016"/>
            <a:chOff x="571472" y="3929066"/>
            <a:chExt cx="2500330" cy="2286016"/>
          </a:xfrm>
        </p:grpSpPr>
        <p:pic>
          <p:nvPicPr>
            <p:cNvPr id="10" name="图片 9" descr="D:\王杰\Aging test\素材\PPT做图\QQ截图2015111110464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2"/>
              <a:ext cx="2500330" cy="20002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直接箭头连接符 10"/>
            <p:cNvCxnSpPr/>
            <p:nvPr/>
          </p:nvCxnSpPr>
          <p:spPr>
            <a:xfrm rot="16200000" flipH="1">
              <a:off x="285720" y="4857760"/>
              <a:ext cx="2286016" cy="42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00034" y="6000768"/>
            <a:ext cx="27398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Aging test with X-ray source</a:t>
            </a:r>
            <a:endParaRPr lang="zh-CN" altLang="en-US" sz="1600" dirty="0"/>
          </a:p>
        </p:txBody>
      </p:sp>
      <p:pic>
        <p:nvPicPr>
          <p:cNvPr id="13" name="Picture 3" descr="两个时间分辨 (2)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21481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643702" y="4286256"/>
            <a:ext cx="2357422" cy="2162773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Online test system. The efficiency and time resolution can be obtained by cosmic ray while irradiated by X-rays. 0.1C/cm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charge is accumulated in 35 days.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pic>
        <p:nvPicPr>
          <p:cNvPr id="4" name="Picture 16" descr="C:\Users\wjb\Desktop\eff-20th-cbm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096" y="1125536"/>
            <a:ext cx="27209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C:\Users\wjb\Desktop\res-20th-cbm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58" y="3763961"/>
            <a:ext cx="27273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232583" y="3457573"/>
            <a:ext cx="2218886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Rate: 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70kHz/cm</a:t>
            </a:r>
            <a:r>
              <a:rPr kumimoji="0" lang="en-US" altLang="zh-CN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</a:t>
            </a:r>
            <a:endParaRPr kumimoji="0" lang="en-US" altLang="zh-CN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Time resolution: 40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ps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H="1">
            <a:off x="1284722" y="4041773"/>
            <a:ext cx="2135150" cy="15462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" name="直接箭头连接符 13"/>
          <p:cNvCxnSpPr>
            <a:cxnSpLocks noChangeShapeType="1"/>
          </p:cNvCxnSpPr>
          <p:nvPr/>
        </p:nvCxnSpPr>
        <p:spPr bwMode="auto">
          <a:xfrm flipH="1" flipV="1">
            <a:off x="2484871" y="1835149"/>
            <a:ext cx="804347" cy="173786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600" y="28162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Rate capability of high rate 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10" name="图片 3" descr="High_Rate_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451469" y="1988840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628262" y="4855364"/>
            <a:ext cx="5328592" cy="830997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1600" b="1" i="1">
                <a:solidFill>
                  <a:srgbClr val="002060"/>
                </a:solidFill>
              </a:rPr>
              <a:t>Even though the rate is </a:t>
            </a:r>
            <a:r>
              <a:rPr lang="en-US" altLang="zh-CN" sz="1600" b="1" i="1">
                <a:solidFill>
                  <a:srgbClr val="FF0000"/>
                </a:solidFill>
              </a:rPr>
              <a:t>70kHz/cm</a:t>
            </a:r>
            <a:r>
              <a:rPr lang="en-US" altLang="zh-CN" sz="1600" b="1" i="1" baseline="30000">
                <a:solidFill>
                  <a:srgbClr val="FF0000"/>
                </a:solidFill>
              </a:rPr>
              <a:t>2</a:t>
            </a:r>
            <a:r>
              <a:rPr lang="en-US" altLang="zh-CN" sz="1600" b="1" i="1">
                <a:solidFill>
                  <a:srgbClr val="002060"/>
                </a:solidFill>
              </a:rPr>
              <a:t>, the efficiency is still higher than </a:t>
            </a:r>
            <a:r>
              <a:rPr lang="en-US" altLang="zh-CN" sz="1600" b="1" i="1">
                <a:solidFill>
                  <a:srgbClr val="FF0000"/>
                </a:solidFill>
              </a:rPr>
              <a:t>90%</a:t>
            </a:r>
            <a:r>
              <a:rPr lang="en-US" altLang="zh-CN" sz="1600" b="1" i="1">
                <a:solidFill>
                  <a:srgbClr val="002060"/>
                </a:solidFill>
              </a:rPr>
              <a:t> and the time resolution  is about </a:t>
            </a:r>
            <a:r>
              <a:rPr lang="en-US" altLang="zh-CN" sz="1600" b="1" i="1">
                <a:solidFill>
                  <a:srgbClr val="FF0000"/>
                </a:solidFill>
              </a:rPr>
              <a:t>80ps</a:t>
            </a:r>
            <a:r>
              <a:rPr lang="en-US" altLang="zh-CN" sz="1600" b="1" i="1">
                <a:solidFill>
                  <a:srgbClr val="002060"/>
                </a:solidFill>
              </a:rPr>
              <a:t>.</a:t>
            </a:r>
            <a:endParaRPr lang="zh-CN" altLang="en-US" sz="1600" b="1">
              <a:solidFill>
                <a:srgbClr val="002060"/>
              </a:solidFill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932040" y="1553029"/>
            <a:ext cx="3913451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Test results at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Nuclotron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Dubna</a:t>
            </a: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，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2013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23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96181" y="1117437"/>
            <a:ext cx="4792616" cy="1424109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Glass: low resistive glass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0.7mm thick, 33cm x 27.6cm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27cm x 0.7cm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0.3cm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interval,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gap: 8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x 0.25mm, two stacks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978896" y="234952"/>
            <a:ext cx="8075240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strip-MRPC for high rate region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0" descr="F:\工作\CBM合作\CBM 973\文章和报告\5.2-2.JPG"/>
          <p:cNvPicPr>
            <a:picLocks noChangeAspect="1" noChangeArrowheads="1"/>
          </p:cNvPicPr>
          <p:nvPr/>
        </p:nvPicPr>
        <p:blipFill>
          <a:blip r:embed="rId2"/>
          <a:srcRect l="17391" t="46193" r="18670" b="13198"/>
          <a:stretch>
            <a:fillRect/>
          </a:stretch>
        </p:blipFill>
        <p:spPr bwMode="auto">
          <a:xfrm>
            <a:off x="31913" y="1238260"/>
            <a:ext cx="4000528" cy="1280169"/>
          </a:xfrm>
          <a:prstGeom prst="rect">
            <a:avLst/>
          </a:prstGeom>
          <a:noFill/>
        </p:spPr>
      </p:pic>
      <p:grpSp>
        <p:nvGrpSpPr>
          <p:cNvPr id="44" name="组合 43"/>
          <p:cNvGrpSpPr/>
          <p:nvPr/>
        </p:nvGrpSpPr>
        <p:grpSpPr>
          <a:xfrm>
            <a:off x="-46533" y="2703756"/>
            <a:ext cx="6280011" cy="3102398"/>
            <a:chOff x="-46533" y="3049210"/>
            <a:chExt cx="6280011" cy="310239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/>
            <a:srcRect t="40617"/>
            <a:stretch/>
          </p:blipFill>
          <p:spPr>
            <a:xfrm>
              <a:off x="-46533" y="3356992"/>
              <a:ext cx="5693106" cy="27946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982" y="307095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Honey</a:t>
              </a:r>
              <a:endParaRPr lang="zh-CN" alt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99592" y="3083028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PCB</a:t>
              </a:r>
              <a:endParaRPr lang="zh-CN" alt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54697" y="3070957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Mylar</a:t>
              </a:r>
              <a:endParaRPr lang="zh-CN" alt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76983" y="3074514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Graphite</a:t>
              </a:r>
              <a:endParaRPr lang="zh-CN" alt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89052" y="3049212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Fish line</a:t>
              </a:r>
              <a:endParaRPr lang="zh-CN" alt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28532" y="304921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Glass</a:t>
              </a:r>
              <a:endParaRPr lang="zh-CN" alt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06517" y="3049210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Upper stack</a:t>
              </a:r>
              <a:endParaRPr lang="zh-CN" alt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52733" y="3265239"/>
              <a:ext cx="10807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lower stack</a:t>
              </a:r>
              <a:endParaRPr lang="zh-CN" altLang="en-US" sz="1400" dirty="0"/>
            </a:p>
          </p:txBody>
        </p:sp>
      </p:grpSp>
      <p:pic>
        <p:nvPicPr>
          <p:cNvPr id="524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97" y="3227562"/>
            <a:ext cx="3991267" cy="267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/>
              <p:cNvSpPr/>
              <p:nvPr/>
            </p:nvSpPr>
            <p:spPr>
              <a:xfrm>
                <a:off x="349399" y="5903071"/>
                <a:ext cx="8794601" cy="810863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4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"/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(1</m:t>
                                  </m:r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(2</m:t>
                                      </m:r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d>
                                    <m:dPr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(4)×</m:t>
                                  </m:r>
                                  <m:d>
                                    <m:dPr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(5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d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×</m:t>
                          </m:r>
                          <m:rad>
                            <m:radPr>
                              <m:degHide m:val="on"/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d>
                                    <m:dPr>
                                      <m:ctrlPr>
                                        <a:rPr lang="zh-CN" alt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</m:e>
                          </m:rad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(7)×</m:t>
                          </m:r>
                          <m:func>
                            <m:funcPr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d>
                            <m:dPr>
                              <m:begChr m:val=""/>
                              <m:ctrlPr>
                                <a:rPr lang="zh-CN" alt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1400" i="0">
                                  <a:latin typeface="Cambria Math" panose="02040503050406030204" pitchFamily="18" charset="0"/>
                                </a:rPr>
                                <m:t>(8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99" y="5903071"/>
                <a:ext cx="8794601" cy="81086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2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31" y="1484784"/>
            <a:ext cx="5050228" cy="4584603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152509" y="5494142"/>
            <a:ext cx="439248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rate test in February 2015 at SPS CERN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GeV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rate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1kHz/cm</a:t>
            </a:r>
            <a:r>
              <a:rPr lang="en-US" altLang="zh-CN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5287971" y="606241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Buc-2013</a:t>
            </a:r>
            <a:endParaRPr lang="zh-CN" altLang="en-US" dirty="0"/>
          </a:p>
        </p:txBody>
      </p:sp>
      <p:sp>
        <p:nvSpPr>
          <p:cNvPr id="8" name="文本框 12"/>
          <p:cNvSpPr txBox="1"/>
          <p:nvPr/>
        </p:nvSpPr>
        <p:spPr>
          <a:xfrm>
            <a:off x="6619145" y="5927686"/>
            <a:ext cx="10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THU-Pad</a:t>
            </a:r>
            <a:endParaRPr lang="zh-CN" altLang="en-US" dirty="0"/>
          </a:p>
        </p:txBody>
      </p:sp>
      <p:sp>
        <p:nvSpPr>
          <p:cNvPr id="9" name="文本框 15"/>
          <p:cNvSpPr txBox="1"/>
          <p:nvPr/>
        </p:nvSpPr>
        <p:spPr>
          <a:xfrm>
            <a:off x="7771721" y="5711662"/>
            <a:ext cx="90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Buc-Ref</a:t>
            </a:r>
            <a:endParaRPr lang="zh-CN" altLang="en-US" dirty="0"/>
          </a:p>
        </p:txBody>
      </p:sp>
      <p:sp>
        <p:nvSpPr>
          <p:cNvPr id="10" name="文本框 16"/>
          <p:cNvSpPr txBox="1"/>
          <p:nvPr/>
        </p:nvSpPr>
        <p:spPr>
          <a:xfrm>
            <a:off x="7848043" y="3779597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</a:t>
            </a:r>
            <a:endParaRPr lang="zh-CN" altLang="en-US" dirty="0"/>
          </a:p>
        </p:txBody>
      </p:sp>
      <p:sp>
        <p:nvSpPr>
          <p:cNvPr id="11" name="文本框 17"/>
          <p:cNvSpPr txBox="1"/>
          <p:nvPr/>
        </p:nvSpPr>
        <p:spPr>
          <a:xfrm>
            <a:off x="7653073" y="1308952"/>
            <a:ext cx="84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HD-Ref</a:t>
            </a:r>
            <a:endParaRPr lang="zh-CN" altLang="en-US" dirty="0"/>
          </a:p>
        </p:txBody>
      </p:sp>
      <p:sp>
        <p:nvSpPr>
          <p:cNvPr id="12" name="文本框 19"/>
          <p:cNvSpPr txBox="1"/>
          <p:nvPr/>
        </p:nvSpPr>
        <p:spPr>
          <a:xfrm>
            <a:off x="5004048" y="142893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THU-Strip</a:t>
            </a:r>
            <a:endParaRPr lang="zh-CN" altLang="en-US" dirty="0"/>
          </a:p>
        </p:txBody>
      </p:sp>
      <p:sp>
        <p:nvSpPr>
          <p:cNvPr id="13" name="文本框 20"/>
          <p:cNvSpPr txBox="1"/>
          <p:nvPr/>
        </p:nvSpPr>
        <p:spPr>
          <a:xfrm>
            <a:off x="3923928" y="178801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HD-P2</a:t>
            </a:r>
            <a:endParaRPr lang="zh-CN" altLang="en-US" dirty="0"/>
          </a:p>
        </p:txBody>
      </p:sp>
      <p:sp>
        <p:nvSpPr>
          <p:cNvPr id="14" name="TextBox 23"/>
          <p:cNvSpPr txBox="1"/>
          <p:nvPr/>
        </p:nvSpPr>
        <p:spPr>
          <a:xfrm>
            <a:off x="783884" y="1097913"/>
            <a:ext cx="220393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4402934" y="2296668"/>
            <a:ext cx="4561554" cy="1678218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4769708" y="4834601"/>
            <a:ext cx="4242487" cy="667263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文本框 48"/>
          <p:cNvSpPr txBox="1"/>
          <p:nvPr/>
        </p:nvSpPr>
        <p:spPr>
          <a:xfrm>
            <a:off x="6307670" y="1175158"/>
            <a:ext cx="66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USTC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4572000" y="2079347"/>
            <a:ext cx="197709" cy="21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5628844" y="1750099"/>
            <a:ext cx="75896" cy="1639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6771503" y="1543888"/>
            <a:ext cx="105445" cy="2179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8138984" y="1675693"/>
            <a:ext cx="30787" cy="337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8203538" y="2657352"/>
            <a:ext cx="472918" cy="1101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0" idx="2"/>
          </p:cNvCxnSpPr>
          <p:nvPr/>
        </p:nvCxnSpPr>
        <p:spPr>
          <a:xfrm>
            <a:off x="8154377" y="4148929"/>
            <a:ext cx="345723" cy="511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5821932" y="5901704"/>
            <a:ext cx="68122" cy="1904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936259" y="5852277"/>
            <a:ext cx="25033" cy="1497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8015416" y="5563952"/>
            <a:ext cx="140043" cy="2388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7" name="图片 26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" y="1706613"/>
            <a:ext cx="1762371" cy="3486637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>
            <a:off x="1660629" y="3951221"/>
            <a:ext cx="1121967" cy="6803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 flipV="1">
            <a:off x="4544997" y="4660558"/>
            <a:ext cx="827148" cy="339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4187536" y="2969228"/>
            <a:ext cx="483318" cy="67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774301" y="3088621"/>
            <a:ext cx="1013273" cy="47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3"/>
          <p:cNvSpPr txBox="1"/>
          <p:nvPr/>
        </p:nvSpPr>
        <p:spPr>
          <a:xfrm>
            <a:off x="2927942" y="2869458"/>
            <a:ext cx="121477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3"/>
          <p:cNvSpPr txBox="1"/>
          <p:nvPr/>
        </p:nvSpPr>
        <p:spPr>
          <a:xfrm>
            <a:off x="2916402" y="4451059"/>
            <a:ext cx="14865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Beam test @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SPS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Feb 2015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87624" y="1556792"/>
            <a:ext cx="6643734" cy="3071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Abstract: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Introduction of MRPC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Introduction of three generation MRPC TOF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Status of TOF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of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STAR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 CB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Ｍ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and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SoLID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Conclusions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b="1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1052736"/>
            <a:ext cx="9793088" cy="3448968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7362526" y="1360399"/>
            <a:ext cx="16739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SPS Nov 2015 THU-DU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7362527" y="2359800"/>
            <a:ext cx="1529954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each run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4293096"/>
            <a:ext cx="2824239" cy="2160240"/>
          </a:xfrm>
          <a:prstGeom prst="rect">
            <a:avLst/>
          </a:prstGeom>
        </p:spPr>
      </p:pic>
      <p:sp>
        <p:nvSpPr>
          <p:cNvPr id="8" name="TextBox 28"/>
          <p:cNvSpPr txBox="1"/>
          <p:nvPr/>
        </p:nvSpPr>
        <p:spPr>
          <a:xfrm>
            <a:off x="5004048" y="5808768"/>
            <a:ext cx="3365304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from tracking method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292" y="4334166"/>
            <a:ext cx="3150566" cy="2409844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of the prototype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4" name="TextBox 28"/>
          <p:cNvSpPr txBox="1"/>
          <p:nvPr/>
        </p:nvSpPr>
        <p:spPr>
          <a:xfrm>
            <a:off x="413477" y="1261255"/>
            <a:ext cx="326719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Two-dimensional </a:t>
            </a:r>
            <a:r>
              <a:rPr lang="en-US" altLang="zh-CN" sz="1600" dirty="0" smtClean="0"/>
              <a:t>code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0" y="1709963"/>
            <a:ext cx="1942059" cy="19420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2" y="1709963"/>
            <a:ext cx="1911886" cy="2095554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4" y="3854908"/>
            <a:ext cx="3984002" cy="2577304"/>
          </a:xfrm>
          <a:prstGeom prst="rect">
            <a:avLst/>
          </a:prstGeom>
        </p:spPr>
      </p:pic>
      <p:sp>
        <p:nvSpPr>
          <p:cNvPr id="8" name="TextBox 28"/>
          <p:cNvSpPr txBox="1"/>
          <p:nvPr/>
        </p:nvSpPr>
        <p:spPr>
          <a:xfrm>
            <a:off x="670707" y="5791418"/>
            <a:ext cx="3744415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Producttion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ebsite: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://hepd.ep.tsinghua.edu.cn/CBM_TOF/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7" y="1340768"/>
            <a:ext cx="3611017" cy="270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282037" y="4113340"/>
            <a:ext cx="3389811" cy="2425572"/>
            <a:chOff x="264804" y="1842639"/>
            <a:chExt cx="7111921" cy="467429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804" y="1842639"/>
              <a:ext cx="6648287" cy="4320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484" y="1912597"/>
              <a:ext cx="6648287" cy="4320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386" y="1983742"/>
              <a:ext cx="6648287" cy="4320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5177" y="2059156"/>
              <a:ext cx="6648287" cy="4320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68" y="2130057"/>
              <a:ext cx="6648287" cy="4320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8438" y="2196936"/>
              <a:ext cx="6648287" cy="4320000"/>
            </a:xfrm>
            <a:prstGeom prst="rect">
              <a:avLst/>
            </a:prstGeom>
          </p:spPr>
        </p:pic>
      </p:grpSp>
      <p:sp>
        <p:nvSpPr>
          <p:cNvPr id="17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ss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production of high rate MRPC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9" y="1052736"/>
            <a:ext cx="8932651" cy="5180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1600" y="20475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CBM Phase0: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eTOF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 @STAR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50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3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775731"/>
            <a:ext cx="3509399" cy="2196279"/>
          </a:xfrm>
          <a:prstGeom prst="rect">
            <a:avLst/>
          </a:prstGeom>
        </p:spPr>
      </p:pic>
      <p:grpSp>
        <p:nvGrpSpPr>
          <p:cNvPr id="5" name="Gruppieren 9"/>
          <p:cNvGrpSpPr>
            <a:grpSpLocks noChangeAspect="1"/>
          </p:cNvGrpSpPr>
          <p:nvPr/>
        </p:nvGrpSpPr>
        <p:grpSpPr>
          <a:xfrm flipH="1">
            <a:off x="6520298" y="4873870"/>
            <a:ext cx="2501174" cy="1728241"/>
            <a:chOff x="7049793" y="1449583"/>
            <a:chExt cx="1887692" cy="1304342"/>
          </a:xfrm>
        </p:grpSpPr>
        <p:pic>
          <p:nvPicPr>
            <p:cNvPr id="6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  <a:cs typeface="Arial" charset="0"/>
                </a:rPr>
                <a:t> IT cube</a:t>
              </a:r>
            </a:p>
          </p:txBody>
        </p:sp>
      </p:grp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4679" y="4873870"/>
            <a:ext cx="1142546" cy="172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811" y="4873870"/>
            <a:ext cx="1151237" cy="17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15"/>
          <p:cNvGrpSpPr/>
          <p:nvPr/>
        </p:nvGrpSpPr>
        <p:grpSpPr>
          <a:xfrm>
            <a:off x="1144704" y="5714302"/>
            <a:ext cx="2585511" cy="827682"/>
            <a:chOff x="1144704" y="5547590"/>
            <a:chExt cx="2585511" cy="827682"/>
          </a:xfrm>
        </p:grpSpPr>
        <p:sp>
          <p:nvSpPr>
            <p:cNvPr id="11" name="Line 14"/>
            <p:cNvSpPr>
              <a:spLocks noChangeShapeType="1"/>
            </p:cNvSpPr>
            <p:nvPr/>
          </p:nvSpPr>
          <p:spPr bwMode="auto">
            <a:xfrm rot="16200000">
              <a:off x="735627" y="5956669"/>
              <a:ext cx="827680" cy="95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16200000" flipH="1">
              <a:off x="2775594" y="4963458"/>
              <a:ext cx="2" cy="190923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rot="16200000" flipH="1">
              <a:off x="2666058" y="4988855"/>
              <a:ext cx="1" cy="212830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rot="16200000">
              <a:off x="2551758" y="5026955"/>
              <a:ext cx="0" cy="235690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rot="16200000">
              <a:off x="2437459" y="5065053"/>
              <a:ext cx="2" cy="258551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rot="16200000">
              <a:off x="1033282" y="5887611"/>
              <a:ext cx="680044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rot="16200000" flipV="1">
              <a:off x="1346813" y="5797918"/>
              <a:ext cx="505419" cy="476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rot="16200000" flipV="1">
              <a:off x="1635738" y="5732832"/>
              <a:ext cx="37048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Line 18"/>
          <p:cNvSpPr>
            <a:spLocks noChangeShapeType="1"/>
          </p:cNvSpPr>
          <p:nvPr/>
        </p:nvSpPr>
        <p:spPr bwMode="auto">
          <a:xfrm rot="16200000">
            <a:off x="5199600" y="5893122"/>
            <a:ext cx="3" cy="44511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rot="16200000" flipH="1">
            <a:off x="5199603" y="6018786"/>
            <a:ext cx="0" cy="44511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graphicFrame>
        <p:nvGraphicFramePr>
          <p:cNvPr id="21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635866"/>
              </p:ext>
            </p:extLst>
          </p:nvPr>
        </p:nvGraphicFramePr>
        <p:xfrm>
          <a:off x="3622261" y="818710"/>
          <a:ext cx="5413789" cy="41249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FFFFFF">
                        <a:tint val="50000"/>
                        <a:satMod val="300000"/>
                      </a:srgbClr>
                    </a:gs>
                    <a:gs pos="35000">
                      <a:srgbClr val="FFFFFF">
                        <a:tint val="37000"/>
                        <a:satMod val="300000"/>
                      </a:srgbClr>
                    </a:gs>
                    <a:gs pos="100000">
                      <a:srgbClr val="FFFFF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0218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1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Schedule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10/2017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HTD cave &amp; beam line: preparation of construction, start</a:t>
                      </a:r>
                      <a:r>
                        <a:rPr lang="en-US" sz="1600" baseline="0" dirty="0" smtClean="0"/>
                        <a:t> of </a:t>
                      </a:r>
                      <a:r>
                        <a:rPr lang="en-US" sz="1600" dirty="0" smtClean="0"/>
                        <a:t>procurement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11/2017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/>
                        <a:t>HTD cave &amp; beam line: start of construction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11/2017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mDAQ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test stand @ Heidelberg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operational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11/2017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installation of detector subsystems: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mechanical design freeze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03/2018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HTD cave construction completed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04/2018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mFLES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cluster @ Green IT Cube installed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installation of detector stations</a:t>
                      </a: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06/2018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start commissioning w/o beam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09/2018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start commissioning with beam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FFFF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71600" y="20475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mCBM@SIS18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7" y="1276123"/>
            <a:ext cx="3552364" cy="19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41869"/>
            <a:ext cx="8208912" cy="5214481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1600" y="260648"/>
            <a:ext cx="7715200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Production of modules for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eTOF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 and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mCBM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29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04000" cy="5055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8"/>
              <p:cNvSpPr txBox="1"/>
              <p:nvPr/>
            </p:nvSpPr>
            <p:spPr>
              <a:xfrm>
                <a:off x="4912802" y="4263302"/>
                <a:ext cx="3434140" cy="166122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glow rad="63500">
                  <a:srgbClr val="C0504D">
                    <a:satMod val="175000"/>
                    <a:alpha val="40000"/>
                  </a:srgbClr>
                </a:glow>
                <a:softEdge rad="31750"/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000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independent resolution of each counter is around 100 </a:t>
                </a:r>
                <a:r>
                  <a:rPr lang="en-US" altLang="zh-CN" sz="2000" kern="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ps</a:t>
                </a:r>
                <a:r>
                  <a:rPr lang="en-US" altLang="zh-CN" sz="2000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(after divided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 kern="0" smtClean="0">
                            <a:solidFill>
                              <a:prstClr val="black"/>
                            </a:solidFill>
                            <a:latin typeface="Cambria Math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000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Should get improved </a:t>
                </a:r>
                <a:r>
                  <a:rPr lang="en-US" altLang="zh-CN" sz="2000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with calibration.</a:t>
                </a:r>
                <a:endPara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802" y="4263302"/>
                <a:ext cx="3434140" cy="1661224"/>
              </a:xfrm>
              <a:prstGeom prst="rect">
                <a:avLst/>
              </a:prstGeom>
              <a:blipFill>
                <a:blip r:embed="rId3"/>
                <a:stretch>
                  <a:fillRect b="-669"/>
                </a:stretch>
              </a:blipFill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glow rad="63500">
                  <a:srgbClr val="C0504D">
                    <a:satMod val="175000"/>
                    <a:alpha val="40000"/>
                  </a:srgbClr>
                </a:glow>
                <a:softEdge rad="3175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498070" y="1060897"/>
            <a:ext cx="5551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StETofAnalysisMaker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Time Resolution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71600" y="260648"/>
            <a:ext cx="7715200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Time resolution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1746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39552" y="1306715"/>
            <a:ext cx="5357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StETofMatchMaker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PID Information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84" y="1989081"/>
            <a:ext cx="4435335" cy="43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989081"/>
            <a:ext cx="4431232" cy="432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43608" y="5085184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4018" y="466685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1784" y="41490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66464" y="516422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65698" y="463425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8"/>
              <p:cNvSpPr txBox="1"/>
              <p:nvPr/>
            </p:nvSpPr>
            <p:spPr>
              <a:xfrm>
                <a:off x="7429322" y="4851518"/>
                <a:ext cx="1368152" cy="8499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n-US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:139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:493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:938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322" y="4851518"/>
                <a:ext cx="1368152" cy="8499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71600" y="260648"/>
            <a:ext cx="7715200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PID of STAR-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eTOF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837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20663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  <a:ea typeface="宋体"/>
              </a:rPr>
              <a:t>Overview of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/>
                <a:ea typeface="宋体"/>
              </a:rPr>
              <a:t>SoLID</a:t>
            </a:r>
            <a:endParaRPr lang="zh-CN" altLang="en-US" sz="3200" b="1" dirty="0">
              <a:solidFill>
                <a:srgbClr val="FF0000"/>
              </a:solidFill>
              <a:latin typeface="Calibri"/>
              <a:ea typeface="宋体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4242853"/>
            <a:ext cx="68262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856" y="1062296"/>
            <a:ext cx="9144000" cy="31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Full exploitation of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JLab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12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GeV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Upgrade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 Acceptance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Detector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Can Handle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High Luminosity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37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39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Take advantage of latest development  in detectors , data acquisitions and 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simulations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Reach ultimate precision for SIDIS (TMDs), PVDIS in high-x region and threshold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5 highly rated experiments approved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(+</a:t>
            </a:r>
            <a:r>
              <a:rPr lang="en-US" altLang="zh-CN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 SIDIS experiments,  one PVDIS,  one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 production (+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run group experiments)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Strong collaboration (250+ collaborators from 70+ institutes, 13 countries)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Significant international contributions (Chinese collaboration)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695431" y="612341"/>
            <a:ext cx="3280064" cy="3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lenoidal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arge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ntensity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evice</a:t>
            </a:r>
          </a:p>
        </p:txBody>
      </p:sp>
    </p:spTree>
    <p:extLst>
      <p:ext uri="{BB962C8B-B14F-4D97-AF65-F5344CB8AC3E}">
        <p14:creationId xmlns:p14="http://schemas.microsoft.com/office/powerpoint/2010/main" val="25347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534800" y="1196752"/>
            <a:ext cx="4857784" cy="250033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MRPC is developed for the TOF of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Requirements for TOF: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 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/k separation up to 7GeV/c 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Time resolution &lt;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20ps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Rate capability &gt; 20kHz/cm²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9" descr="F:\工作\12GeV\JLab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857628"/>
            <a:ext cx="2357454" cy="244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14282" y="4000504"/>
            <a:ext cx="5429288" cy="2071702"/>
            <a:chOff x="-1285884" y="3786191"/>
            <a:chExt cx="5743040" cy="2441033"/>
          </a:xfrm>
        </p:grpSpPr>
        <p:grpSp>
          <p:nvGrpSpPr>
            <p:cNvPr id="9" name="组合 123"/>
            <p:cNvGrpSpPr/>
            <p:nvPr/>
          </p:nvGrpSpPr>
          <p:grpSpPr>
            <a:xfrm rot="16200000">
              <a:off x="357179" y="2928925"/>
              <a:ext cx="2000235" cy="3714776"/>
              <a:chOff x="4286248" y="2610122"/>
              <a:chExt cx="2000235" cy="3714776"/>
            </a:xfrm>
          </p:grpSpPr>
          <p:sp>
            <p:nvSpPr>
              <p:cNvPr id="22" name="梯形 21"/>
              <p:cNvSpPr/>
              <p:nvPr/>
            </p:nvSpPr>
            <p:spPr>
              <a:xfrm flipV="1">
                <a:off x="4286248" y="2610122"/>
                <a:ext cx="1643074" cy="3714776"/>
              </a:xfrm>
              <a:prstGeom prst="trapezoid">
                <a:avLst>
                  <a:gd name="adj" fmla="val 20438"/>
                </a:avLst>
              </a:prstGeom>
              <a:solidFill>
                <a:srgbClr val="00CC99">
                  <a:lumMod val="60000"/>
                  <a:lumOff val="40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otumChe" pitchFamily="49" charset="-127"/>
                  <a:ea typeface="DotumChe" pitchFamily="49" charset="-127"/>
                  <a:cs typeface="+mn-cs"/>
                </a:endParaRPr>
              </a:p>
            </p:txBody>
          </p:sp>
          <p:grpSp>
            <p:nvGrpSpPr>
              <p:cNvPr id="23" name="组合 113"/>
              <p:cNvGrpSpPr/>
              <p:nvPr/>
            </p:nvGrpSpPr>
            <p:grpSpPr>
              <a:xfrm>
                <a:off x="4429124" y="2681560"/>
                <a:ext cx="1357322" cy="3558252"/>
                <a:chOff x="1098834" y="2799706"/>
                <a:chExt cx="1357322" cy="3558252"/>
              </a:xfrm>
            </p:grpSpPr>
            <p:grpSp>
              <p:nvGrpSpPr>
                <p:cNvPr id="27" name="组合 86"/>
                <p:cNvGrpSpPr/>
                <p:nvPr/>
              </p:nvGrpSpPr>
              <p:grpSpPr>
                <a:xfrm rot="16200000">
                  <a:off x="1178695" y="5322107"/>
                  <a:ext cx="1214446" cy="857256"/>
                  <a:chOff x="1200981" y="4429134"/>
                  <a:chExt cx="1214446" cy="857256"/>
                </a:xfrm>
              </p:grpSpPr>
              <p:sp>
                <p:nvSpPr>
                  <p:cNvPr id="54" name="梯形 53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6" name="矩形 2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7" name="矩形 2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8" name="矩形 2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1" name="矩形 60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2" name="矩形 61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3" name="矩形 62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4" name="矩形 63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8" name="组合 87"/>
                <p:cNvGrpSpPr/>
                <p:nvPr/>
              </p:nvGrpSpPr>
              <p:grpSpPr>
                <a:xfrm rot="16200000">
                  <a:off x="1173470" y="4068744"/>
                  <a:ext cx="1214446" cy="1071570"/>
                  <a:chOff x="1200981" y="4429134"/>
                  <a:chExt cx="1214446" cy="857256"/>
                </a:xfrm>
              </p:grpSpPr>
              <p:sp>
                <p:nvSpPr>
                  <p:cNvPr id="42" name="梯形 41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3" name="矩形 42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2" name="矩形 51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3" name="矩形 52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9" name="组合 100"/>
                <p:cNvGrpSpPr/>
                <p:nvPr/>
              </p:nvGrpSpPr>
              <p:grpSpPr>
                <a:xfrm rot="16200000">
                  <a:off x="1170272" y="2728268"/>
                  <a:ext cx="1214446" cy="1357322"/>
                  <a:chOff x="1200981" y="4429134"/>
                  <a:chExt cx="1214446" cy="857256"/>
                </a:xfrm>
              </p:grpSpPr>
              <p:sp>
                <p:nvSpPr>
                  <p:cNvPr id="30" name="梯形 29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3" name="矩形 3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5" name="矩形 34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6" name="矩形 35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9" name="矩形 38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0" name="矩形 39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TextBox 23"/>
              <p:cNvSpPr txBox="1"/>
              <p:nvPr/>
            </p:nvSpPr>
            <p:spPr>
              <a:xfrm rot="5400000">
                <a:off x="5328494" y="5564950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MRPC1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5400000">
                <a:off x="5462651" y="4421942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MRPC2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5400000">
                <a:off x="5605527" y="3350374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MRPC3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 rot="5400000">
              <a:off x="3072596" y="5000636"/>
              <a:ext cx="570710" cy="79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1" name="直接箭头连接符 10"/>
            <p:cNvCxnSpPr/>
            <p:nvPr/>
          </p:nvCxnSpPr>
          <p:spPr>
            <a:xfrm rot="5400000">
              <a:off x="-1393073" y="4964917"/>
              <a:ext cx="1357322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2" name="直接箭头连接符 11"/>
            <p:cNvCxnSpPr/>
            <p:nvPr/>
          </p:nvCxnSpPr>
          <p:spPr>
            <a:xfrm>
              <a:off x="-428660" y="5929330"/>
              <a:ext cx="35719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3" name="直接箭头连接符 12"/>
            <p:cNvCxnSpPr/>
            <p:nvPr/>
          </p:nvCxnSpPr>
          <p:spPr>
            <a:xfrm rot="5400000">
              <a:off x="2858282" y="5857098"/>
              <a:ext cx="57150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4" name="直接箭头连接符 13"/>
            <p:cNvCxnSpPr/>
            <p:nvPr/>
          </p:nvCxnSpPr>
          <p:spPr>
            <a:xfrm rot="5400000">
              <a:off x="-536611" y="5964255"/>
              <a:ext cx="21431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5" name="直接箭头连接符 14"/>
            <p:cNvCxnSpPr/>
            <p:nvPr/>
          </p:nvCxnSpPr>
          <p:spPr>
            <a:xfrm>
              <a:off x="3214678" y="528638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" name="直接箭头连接符 15"/>
            <p:cNvCxnSpPr/>
            <p:nvPr/>
          </p:nvCxnSpPr>
          <p:spPr>
            <a:xfrm>
              <a:off x="3214678" y="464185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7" name="直接箭头连接符 16"/>
            <p:cNvCxnSpPr/>
            <p:nvPr/>
          </p:nvCxnSpPr>
          <p:spPr>
            <a:xfrm>
              <a:off x="-857288" y="4286256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8" name="直接箭头连接符 17"/>
            <p:cNvCxnSpPr/>
            <p:nvPr/>
          </p:nvCxnSpPr>
          <p:spPr>
            <a:xfrm>
              <a:off x="-857288" y="564357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00100" y="585789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100cm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86116" y="4786321"/>
              <a:ext cx="1171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16cm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285884" y="471488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28cm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084168" y="6356350"/>
            <a:ext cx="2086918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structure</a:t>
            </a:r>
            <a:endParaRPr lang="zh-CN" alt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1357290" y="6072206"/>
            <a:ext cx="2529347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super module</a:t>
            </a:r>
            <a:endParaRPr lang="zh-CN" altLang="en-US" sz="1600" dirty="0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-TOF 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2178" name="图片 1" descr="Z:\work\Solid\ForJP\SeparationPower_P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38" y="1188760"/>
            <a:ext cx="3898183" cy="26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接连接符 69"/>
          <p:cNvCxnSpPr/>
          <p:nvPr/>
        </p:nvCxnSpPr>
        <p:spPr>
          <a:xfrm>
            <a:off x="5572132" y="2708920"/>
            <a:ext cx="27520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8324160" y="2708920"/>
            <a:ext cx="0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pic>
        <p:nvPicPr>
          <p:cNvPr id="17" name="对象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6"/>
          <a:stretch>
            <a:fillRect/>
          </a:stretch>
        </p:blipFill>
        <p:spPr bwMode="auto">
          <a:xfrm>
            <a:off x="755576" y="2890272"/>
            <a:ext cx="65527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485016" y="126876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for both MRPC and electronics.</a:t>
            </a:r>
          </a:p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Electronics: Fast amplifier + pulse sampling</a:t>
            </a:r>
          </a:p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method: take the advantage of the entire waveform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Technical route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5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428596" y="5286388"/>
            <a:ext cx="5318134" cy="117262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nuclear physics experiments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industry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 err="1">
                <a:solidFill>
                  <a:srgbClr val="0000FF"/>
                </a:solidFill>
              </a:rPr>
              <a:t>Muon</a:t>
            </a:r>
            <a:r>
              <a:rPr lang="en-US" altLang="zh-CN" dirty="0">
                <a:solidFill>
                  <a:srgbClr val="0000FF"/>
                </a:solidFill>
              </a:rPr>
              <a:t> tomography)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medicine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>
                <a:solidFill>
                  <a:srgbClr val="0000FF"/>
                </a:solidFill>
              </a:rPr>
              <a:t>TOF-PET</a:t>
            </a:r>
            <a:r>
              <a:rPr lang="zh-CN" altLang="en-US" dirty="0">
                <a:solidFill>
                  <a:srgbClr val="0000FF"/>
                </a:solidFill>
              </a:rPr>
              <a:t>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1128" y="1228725"/>
            <a:ext cx="3714781" cy="4052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</a:rPr>
              <a:t>Standard parameters: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Resistivity of glass: ~10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12 </a:t>
            </a:r>
            <a:r>
              <a:rPr lang="el-GR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Ω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.cm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Working gas: 90%Freon+5%iso-butane+5% SF6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altLang="zh-CN" b="1" dirty="0">
                <a:solidFill>
                  <a:srgbClr val="FF0000"/>
                </a:solidFill>
              </a:rPr>
              <a:t>Time resolution &lt;100ps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Efficiency &gt;95%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Charge: a few PC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Dark current: a few </a:t>
            </a:r>
            <a:r>
              <a:rPr lang="en-US" altLang="zh-CN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Noise ~1Hz/cm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Rate &lt;100 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        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Large area, low cost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组合 7"/>
          <p:cNvGrpSpPr>
            <a:grpSpLocks/>
          </p:cNvGrpSpPr>
          <p:nvPr/>
        </p:nvGrpSpPr>
        <p:grpSpPr bwMode="auto">
          <a:xfrm>
            <a:off x="0" y="1214422"/>
            <a:ext cx="5297488" cy="2857500"/>
            <a:chOff x="0" y="1785926"/>
            <a:chExt cx="5782159" cy="3143272"/>
          </a:xfrm>
        </p:grpSpPr>
        <p:pic>
          <p:nvPicPr>
            <p:cNvPr id="6" name="Picture 8" descr="E:\博士论文\002\第三章-MRPC物理机制\2013-9-9 20-46-59.tif"/>
            <p:cNvPicPr>
              <a:picLocks noChangeAspect="1" noChangeArrowheads="1"/>
            </p:cNvPicPr>
            <p:nvPr/>
          </p:nvPicPr>
          <p:blipFill>
            <a:blip r:embed="rId2"/>
            <a:srcRect b="-5351"/>
            <a:stretch>
              <a:fillRect/>
            </a:stretch>
          </p:blipFill>
          <p:spPr bwMode="auto">
            <a:xfrm>
              <a:off x="500034" y="1785926"/>
              <a:ext cx="4929222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072360" y="1857523"/>
              <a:ext cx="1119351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05281" y="4536290"/>
              <a:ext cx="1121084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2213761"/>
              <a:ext cx="1069102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861" y="3214368"/>
              <a:ext cx="940878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Carbon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4143380"/>
              <a:ext cx="1069102" cy="36846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85833" y="3214368"/>
              <a:ext cx="996326" cy="57626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Resistive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 plate</a:t>
              </a:r>
              <a:endParaRPr lang="zh-CN" altLang="en-US" sz="1400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4857760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application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：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4071942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structure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142976" y="285728"/>
            <a:ext cx="6929486" cy="642942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            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MRPC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introduction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13" name="The analysis method is based on the neural network.…"/>
          <p:cNvSpPr txBox="1">
            <a:spLocks/>
          </p:cNvSpPr>
          <p:nvPr/>
        </p:nvSpPr>
        <p:spPr>
          <a:xfrm>
            <a:off x="476518" y="1061988"/>
            <a:ext cx="8306875" cy="511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analysis method is based on the 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/>
                <a:sym typeface="Calibri"/>
              </a:rPr>
              <a:t>neural network.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Artificial neural network(NN):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powerful &amp;&amp; widely used in high energy physics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Introduce NN to obtain good time resolution:</a:t>
            </a:r>
            <a:b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  —— Find out the patterns from the MRPC signal and estimate the particle 1st interaction time more precisely.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14" name="waveform.pdf" descr="wavefor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3951" y="3028686"/>
            <a:ext cx="3437815" cy="329229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irst interaction time"/>
          <p:cNvSpPr txBox="1"/>
          <p:nvPr/>
        </p:nvSpPr>
        <p:spPr>
          <a:xfrm>
            <a:off x="5265030" y="4963724"/>
            <a:ext cx="2515657" cy="363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First interaction time</a:t>
            </a:r>
          </a:p>
        </p:txBody>
      </p:sp>
      <p:sp>
        <p:nvSpPr>
          <p:cNvPr id="16" name="Line"/>
          <p:cNvSpPr/>
          <p:nvPr/>
        </p:nvSpPr>
        <p:spPr>
          <a:xfrm flipH="1">
            <a:off x="5363796" y="5358746"/>
            <a:ext cx="440998" cy="440998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1323198" y="3257894"/>
            <a:ext cx="2617717" cy="2654983"/>
            <a:chOff x="0" y="0"/>
            <a:chExt cx="2617715" cy="2654981"/>
          </a:xfrm>
        </p:grpSpPr>
        <p:sp>
          <p:nvSpPr>
            <p:cNvPr id="18" name="Learn from the simulation waveforms"/>
            <p:cNvSpPr txBox="1"/>
            <p:nvPr/>
          </p:nvSpPr>
          <p:spPr>
            <a:xfrm>
              <a:off x="0" y="0"/>
              <a:ext cx="2617716" cy="7010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Learn from the simulation waveforms</a:t>
              </a:r>
            </a:p>
          </p:txBody>
        </p:sp>
        <p:sp>
          <p:nvSpPr>
            <p:cNvPr id="19" name="Test with experiment data"/>
            <p:cNvSpPr txBox="1"/>
            <p:nvPr/>
          </p:nvSpPr>
          <p:spPr>
            <a:xfrm>
              <a:off x="593156" y="1953941"/>
              <a:ext cx="1874129" cy="7010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Test with experiment data</a:t>
              </a:r>
            </a:p>
          </p:txBody>
        </p:sp>
        <p:sp>
          <p:nvSpPr>
            <p:cNvPr id="20" name="Test with simulation data"/>
            <p:cNvSpPr txBox="1"/>
            <p:nvPr/>
          </p:nvSpPr>
          <p:spPr>
            <a:xfrm>
              <a:off x="593156" y="976970"/>
              <a:ext cx="1874129" cy="7010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Test with simulation data</a:t>
              </a:r>
            </a:p>
          </p:txBody>
        </p:sp>
        <p:sp>
          <p:nvSpPr>
            <p:cNvPr id="21" name="1"/>
            <p:cNvSpPr txBox="1"/>
            <p:nvPr/>
          </p:nvSpPr>
          <p:spPr>
            <a:xfrm>
              <a:off x="67960" y="1176465"/>
              <a:ext cx="231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1</a:t>
              </a:r>
            </a:p>
          </p:txBody>
        </p:sp>
        <p:sp>
          <p:nvSpPr>
            <p:cNvPr id="22" name="2"/>
            <p:cNvSpPr txBox="1"/>
            <p:nvPr/>
          </p:nvSpPr>
          <p:spPr>
            <a:xfrm>
              <a:off x="67960" y="2119041"/>
              <a:ext cx="231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2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Neural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network was used to reconstruct timing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3" name="MRPC structure…"/>
          <p:cNvSpPr txBox="1">
            <a:spLocks/>
          </p:cNvSpPr>
          <p:nvPr/>
        </p:nvSpPr>
        <p:spPr>
          <a:xfrm>
            <a:off x="3820998" y="975148"/>
            <a:ext cx="4199318" cy="521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MRPC structure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8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Avalanche through drifting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Induced current: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Front-end electronics + noise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*F. Wang, et al., A standalone simulation framework of the mrpc detector read out in waveforms, arXiv:1805.02387."/>
          <p:cNvSpPr txBox="1"/>
          <p:nvPr/>
        </p:nvSpPr>
        <p:spPr>
          <a:xfrm>
            <a:off x="382528" y="5866773"/>
            <a:ext cx="84430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 algn="l" defTabSz="457200">
              <a:lnSpc>
                <a:spcPts val="3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1333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457200" marR="0" lvl="0" indent="-457200" algn="l" defTabSz="45720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*F. Wang, et al., A standalone simulation framework of the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mrpc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 detector read out in waveforms, 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arXiv:1805.02387</a:t>
            </a:r>
            <a:r>
              <a:rPr kumimoji="0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. </a:t>
            </a:r>
          </a:p>
        </p:txBody>
      </p:sp>
      <p:sp>
        <p:nvSpPr>
          <p:cNvPr id="5" name="6-gas MRPC…"/>
          <p:cNvSpPr txBox="1"/>
          <p:nvPr/>
        </p:nvSpPr>
        <p:spPr>
          <a:xfrm>
            <a:off x="4159725" y="1340312"/>
            <a:ext cx="4512147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6-gas MRPC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Gap/glass thickness: 0.25/0.7 mm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Gas: 90% C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2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H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2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F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, 5% C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H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10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and 5% SF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6</a:t>
            </a:r>
          </a:p>
        </p:txBody>
      </p:sp>
      <p:grpSp>
        <p:nvGrpSpPr>
          <p:cNvPr id="6" name="Group"/>
          <p:cNvGrpSpPr/>
          <p:nvPr/>
        </p:nvGrpSpPr>
        <p:grpSpPr>
          <a:xfrm>
            <a:off x="4198903" y="2413138"/>
            <a:ext cx="3856773" cy="1667996"/>
            <a:chOff x="0" y="0"/>
            <a:chExt cx="3856771" cy="1667994"/>
          </a:xfrm>
        </p:grpSpPr>
        <p:pic>
          <p:nvPicPr>
            <p:cNvPr id="7" name="MRPCgap6.pdf" descr="MRPCgap6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7762"/>
              <a:ext cx="2796092" cy="1164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Line"/>
            <p:cNvSpPr/>
            <p:nvPr/>
          </p:nvSpPr>
          <p:spPr>
            <a:xfrm>
              <a:off x="660760" y="-1"/>
              <a:ext cx="595064" cy="15691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9" name="Cosmic muons: ~ 4GeV"/>
            <p:cNvSpPr txBox="1"/>
            <p:nvPr/>
          </p:nvSpPr>
          <p:spPr>
            <a:xfrm>
              <a:off x="1332351" y="1297154"/>
              <a:ext cx="252442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Cosmic muons: ~ 4GeV</a:t>
              </a:r>
            </a:p>
          </p:txBody>
        </p:sp>
      </p:grpSp>
      <p:grpSp>
        <p:nvGrpSpPr>
          <p:cNvPr id="10" name="Group"/>
          <p:cNvGrpSpPr/>
          <p:nvPr/>
        </p:nvGrpSpPr>
        <p:grpSpPr>
          <a:xfrm>
            <a:off x="6094136" y="4444033"/>
            <a:ext cx="2624491" cy="650241"/>
            <a:chOff x="0" y="0"/>
            <a:chExt cx="2624489" cy="650240"/>
          </a:xfrm>
        </p:grpSpPr>
        <p:sp>
          <p:nvSpPr>
            <p:cNvPr id="11" name=": Townsend coefficient…"/>
            <p:cNvSpPr txBox="1"/>
            <p:nvPr/>
          </p:nvSpPr>
          <p:spPr>
            <a:xfrm>
              <a:off x="152196" y="0"/>
              <a:ext cx="2472294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: Townsend coefficient </a:t>
              </a: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: Attachment coefficient</a:t>
              </a:r>
            </a:p>
          </p:txBody>
        </p:sp>
        <p:pic>
          <p:nvPicPr>
            <p:cNvPr id="1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52950"/>
              <a:ext cx="152400" cy="117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424643"/>
              <a:ext cx="127000" cy="176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64505" y="5135052"/>
            <a:ext cx="1906271" cy="48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/>
          <p:cNvGrpSpPr/>
          <p:nvPr/>
        </p:nvGrpSpPr>
        <p:grpSpPr>
          <a:xfrm>
            <a:off x="688543" y="1173373"/>
            <a:ext cx="2794001" cy="4674684"/>
            <a:chOff x="0" y="4262"/>
            <a:chExt cx="2794000" cy="4674683"/>
          </a:xfrm>
        </p:grpSpPr>
        <p:sp>
          <p:nvSpPr>
            <p:cNvPr id="16" name="Shoot a particle"/>
            <p:cNvSpPr/>
            <p:nvPr/>
          </p:nvSpPr>
          <p:spPr>
            <a:xfrm>
              <a:off x="231625" y="848130"/>
              <a:ext cx="233075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Shoot a particle</a:t>
              </a:r>
            </a:p>
          </p:txBody>
        </p:sp>
        <p:sp>
          <p:nvSpPr>
            <p:cNvPr id="17" name="Drifting &amp; Avalanche"/>
            <p:cNvSpPr/>
            <p:nvPr/>
          </p:nvSpPr>
          <p:spPr>
            <a:xfrm>
              <a:off x="0" y="2545564"/>
              <a:ext cx="27940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Drifting &amp; Avalanche</a:t>
              </a:r>
            </a:p>
          </p:txBody>
        </p:sp>
        <p:sp>
          <p:nvSpPr>
            <p:cNvPr id="18" name="Primary interactions"/>
            <p:cNvSpPr/>
            <p:nvPr/>
          </p:nvSpPr>
          <p:spPr>
            <a:xfrm>
              <a:off x="223745" y="1697133"/>
              <a:ext cx="234651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Primary interactions</a:t>
              </a:r>
            </a:p>
          </p:txBody>
        </p:sp>
        <p:sp>
          <p:nvSpPr>
            <p:cNvPr id="19" name="Original current signal"/>
            <p:cNvSpPr/>
            <p:nvPr/>
          </p:nvSpPr>
          <p:spPr>
            <a:xfrm>
              <a:off x="0" y="3390005"/>
              <a:ext cx="27940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Original current signal</a:t>
              </a:r>
            </a:p>
          </p:txBody>
        </p:sp>
        <p:sp>
          <p:nvSpPr>
            <p:cNvPr id="20" name="Electronics"/>
            <p:cNvSpPr/>
            <p:nvPr/>
          </p:nvSpPr>
          <p:spPr>
            <a:xfrm>
              <a:off x="355600" y="4221745"/>
              <a:ext cx="20828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Electronics</a:t>
              </a:r>
            </a:p>
          </p:txBody>
        </p:sp>
        <p:sp>
          <p:nvSpPr>
            <p:cNvPr id="21" name="Design the structure"/>
            <p:cNvSpPr/>
            <p:nvPr/>
          </p:nvSpPr>
          <p:spPr>
            <a:xfrm>
              <a:off x="100702" y="4262"/>
              <a:ext cx="2592596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Design the structure</a:t>
              </a:r>
            </a:p>
          </p:txBody>
        </p:sp>
        <p:sp>
          <p:nvSpPr>
            <p:cNvPr id="22" name="Line"/>
            <p:cNvSpPr/>
            <p:nvPr/>
          </p:nvSpPr>
          <p:spPr>
            <a:xfrm>
              <a:off x="1396999" y="3834335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" name="Line"/>
            <p:cNvSpPr/>
            <p:nvPr/>
          </p:nvSpPr>
          <p:spPr>
            <a:xfrm>
              <a:off x="1396999" y="2997704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" name="Line"/>
            <p:cNvSpPr/>
            <p:nvPr/>
          </p:nvSpPr>
          <p:spPr>
            <a:xfrm>
              <a:off x="1396999" y="2155978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1396999" y="1305187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" name="Line"/>
            <p:cNvSpPr/>
            <p:nvPr/>
          </p:nvSpPr>
          <p:spPr>
            <a:xfrm>
              <a:off x="1396999" y="455390"/>
              <a:ext cx="1" cy="3923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73550" y="4537927"/>
            <a:ext cx="1553444" cy="51325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Waveform simulation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35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grpSp>
        <p:nvGrpSpPr>
          <p:cNvPr id="3" name="Group"/>
          <p:cNvGrpSpPr/>
          <p:nvPr/>
        </p:nvGrpSpPr>
        <p:grpSpPr>
          <a:xfrm>
            <a:off x="928258" y="2379836"/>
            <a:ext cx="4360855" cy="3432001"/>
            <a:chOff x="0" y="0"/>
            <a:chExt cx="4360853" cy="3431999"/>
          </a:xfrm>
        </p:grpSpPr>
        <p:pic>
          <p:nvPicPr>
            <p:cNvPr id="4" name="Screen Shot 2018-01-12 at 10.42.57 PM.png" descr="Screen Shot 2018-01-12 at 10.42.57 PM.png"/>
            <p:cNvPicPr>
              <a:picLocks/>
            </p:cNvPicPr>
            <p:nvPr/>
          </p:nvPicPr>
          <p:blipFill>
            <a:blip r:embed="rId2">
              <a:extLst/>
            </a:blip>
            <a:srcRect r="33415"/>
            <a:stretch>
              <a:fillRect/>
            </a:stretch>
          </p:blipFill>
          <p:spPr>
            <a:xfrm>
              <a:off x="947978" y="1636953"/>
              <a:ext cx="2564638" cy="1490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MRPC"/>
            <p:cNvSpPr/>
            <p:nvPr/>
          </p:nvSpPr>
          <p:spPr>
            <a:xfrm>
              <a:off x="1064157" y="0"/>
              <a:ext cx="357843" cy="1335406"/>
            </a:xfrm>
            <a:prstGeom prst="rect">
              <a:avLst/>
            </a:prstGeom>
            <a:gradFill flip="none" rotWithShape="1">
              <a:gsLst>
                <a:gs pos="0">
                  <a:srgbClr val="80B860"/>
                </a:gs>
                <a:gs pos="50000">
                  <a:srgbClr val="6FB242"/>
                </a:gs>
                <a:gs pos="100000">
                  <a:srgbClr val="61A236"/>
                </a:gs>
              </a:gsLst>
              <a:lin ang="5400000" scaled="0"/>
            </a:gradFill>
            <a:ln w="6350" cap="flat">
              <a:solidFill>
                <a:srgbClr val="5B9BD5"/>
              </a:solidFill>
              <a:prstDash val="solid"/>
              <a:miter lim="8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sym typeface="Calibri"/>
                </a:rPr>
                <a:t>MRPC</a:t>
              </a:r>
            </a:p>
          </p:txBody>
        </p:sp>
        <p:sp>
          <p:nvSpPr>
            <p:cNvPr id="6" name="Line"/>
            <p:cNvSpPr/>
            <p:nvPr/>
          </p:nvSpPr>
          <p:spPr>
            <a:xfrm>
              <a:off x="481322" y="668532"/>
              <a:ext cx="1523513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7" name="Line"/>
            <p:cNvSpPr/>
            <p:nvPr/>
          </p:nvSpPr>
          <p:spPr>
            <a:xfrm flipV="1">
              <a:off x="840937" y="1444793"/>
              <a:ext cx="1" cy="17225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8" name="Signal"/>
            <p:cNvSpPr txBox="1"/>
            <p:nvPr/>
          </p:nvSpPr>
          <p:spPr>
            <a:xfrm>
              <a:off x="50246" y="1319468"/>
              <a:ext cx="807618" cy="56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/>
            </a:lstStyle>
            <a:p>
              <a:pPr marL="0" marR="0" lvl="0" indent="0" algn="l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Signal</a:t>
              </a:r>
            </a:p>
          </p:txBody>
        </p:sp>
        <p:sp>
          <p:nvSpPr>
            <p:cNvPr id="9" name="t"/>
            <p:cNvSpPr txBox="1"/>
            <p:nvPr/>
          </p:nvSpPr>
          <p:spPr>
            <a:xfrm>
              <a:off x="3053469" y="3081889"/>
              <a:ext cx="145221" cy="32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/>
            </a:lstStyle>
            <a:p>
              <a:pPr marL="0" marR="0" lvl="0" indent="0" algn="l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t</a:t>
              </a:r>
            </a:p>
          </p:txBody>
        </p:sp>
        <p:sp>
          <p:nvSpPr>
            <p:cNvPr id="10" name="Line"/>
            <p:cNvSpPr/>
            <p:nvPr/>
          </p:nvSpPr>
          <p:spPr>
            <a:xfrm>
              <a:off x="832309" y="3159728"/>
              <a:ext cx="23057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1" name="Circle"/>
            <p:cNvSpPr/>
            <p:nvPr/>
          </p:nvSpPr>
          <p:spPr>
            <a:xfrm>
              <a:off x="1667006" y="1615920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2" name="Circle"/>
            <p:cNvSpPr/>
            <p:nvPr/>
          </p:nvSpPr>
          <p:spPr>
            <a:xfrm>
              <a:off x="1239855" y="2886067"/>
              <a:ext cx="31848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3" name="Circle"/>
            <p:cNvSpPr/>
            <p:nvPr/>
          </p:nvSpPr>
          <p:spPr>
            <a:xfrm>
              <a:off x="1307368" y="267969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4" name="Circle"/>
            <p:cNvSpPr/>
            <p:nvPr/>
          </p:nvSpPr>
          <p:spPr>
            <a:xfrm>
              <a:off x="1351818" y="2447917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5" name="Circle"/>
            <p:cNvSpPr/>
            <p:nvPr/>
          </p:nvSpPr>
          <p:spPr>
            <a:xfrm>
              <a:off x="1402618" y="222884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6" name="Circle"/>
            <p:cNvSpPr/>
            <p:nvPr/>
          </p:nvSpPr>
          <p:spPr>
            <a:xfrm>
              <a:off x="1518371" y="181729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7" name="Circle"/>
            <p:cNvSpPr/>
            <p:nvPr/>
          </p:nvSpPr>
          <p:spPr>
            <a:xfrm>
              <a:off x="1466196" y="2028176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8" name="Line"/>
            <p:cNvSpPr/>
            <p:nvPr/>
          </p:nvSpPr>
          <p:spPr>
            <a:xfrm flipV="1">
              <a:off x="1682930" y="1590520"/>
              <a:ext cx="1" cy="1537097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9" name="Line"/>
            <p:cNvSpPr/>
            <p:nvPr/>
          </p:nvSpPr>
          <p:spPr>
            <a:xfrm flipV="1">
              <a:off x="1055209" y="683104"/>
              <a:ext cx="1" cy="248519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6733" y="3223508"/>
              <a:ext cx="165101" cy="184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19051" y="3214688"/>
              <a:ext cx="177801" cy="217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Line"/>
            <p:cNvSpPr/>
            <p:nvPr/>
          </p:nvSpPr>
          <p:spPr>
            <a:xfrm>
              <a:off x="863479" y="2960957"/>
              <a:ext cx="3275335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3" name="Fixed threshold"/>
            <p:cNvSpPr txBox="1"/>
            <p:nvPr/>
          </p:nvSpPr>
          <p:spPr>
            <a:xfrm>
              <a:off x="2693794" y="2590117"/>
              <a:ext cx="166706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Fixed threshold</a:t>
              </a:r>
            </a:p>
          </p:txBody>
        </p:sp>
        <p:sp>
          <p:nvSpPr>
            <p:cNvPr id="24" name="Line"/>
            <p:cNvSpPr/>
            <p:nvPr/>
          </p:nvSpPr>
          <p:spPr>
            <a:xfrm flipV="1">
              <a:off x="1267013" y="2947777"/>
              <a:ext cx="1" cy="21731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1254313" y="2960957"/>
              <a:ext cx="1461774" cy="1"/>
            </a:xfrm>
            <a:prstGeom prst="line">
              <a:avLst/>
            </a:prstGeom>
            <a:noFill/>
            <a:ln w="25400" cap="flat">
              <a:solidFill>
                <a:srgbClr val="4F8F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26509" y="3226683"/>
              <a:ext cx="164226" cy="19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Source"/>
            <p:cNvSpPr txBox="1"/>
            <p:nvPr/>
          </p:nvSpPr>
          <p:spPr>
            <a:xfrm>
              <a:off x="0" y="247502"/>
              <a:ext cx="82845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alibri"/>
                  <a:sym typeface="Calibri"/>
                </a:rPr>
                <a:t>Source</a:t>
              </a:r>
            </a:p>
          </p:txBody>
        </p:sp>
        <p:pic>
          <p:nvPicPr>
            <p:cNvPr id="2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4524" y="746266"/>
              <a:ext cx="381001" cy="231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Circle"/>
            <p:cNvSpPr/>
            <p:nvPr/>
          </p:nvSpPr>
          <p:spPr>
            <a:xfrm>
              <a:off x="418022" y="622310"/>
              <a:ext cx="94005" cy="90785"/>
            </a:xfrm>
            <a:prstGeom prst="ellipse">
              <a:avLst/>
            </a:pr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2600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40019" y="2681557"/>
              <a:ext cx="378374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" name="Group"/>
          <p:cNvGrpSpPr/>
          <p:nvPr/>
        </p:nvGrpSpPr>
        <p:grpSpPr>
          <a:xfrm>
            <a:off x="3762061" y="1767974"/>
            <a:ext cx="5054889" cy="2108338"/>
            <a:chOff x="0" y="0"/>
            <a:chExt cx="5054888" cy="2108337"/>
          </a:xfrm>
        </p:grpSpPr>
        <p:sp>
          <p:nvSpPr>
            <p:cNvPr id="32" name="Simulation dataset :…"/>
            <p:cNvSpPr txBox="1"/>
            <p:nvPr/>
          </p:nvSpPr>
          <p:spPr>
            <a:xfrm>
              <a:off x="0" y="0"/>
              <a:ext cx="5054889" cy="210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defRPr sz="1900" u="sng"/>
              </a:pPr>
              <a:r>
                <a:rPr sz="1900" u="sng" kern="0">
                  <a:solidFill>
                    <a:srgbClr val="000000"/>
                  </a:solidFill>
                  <a:latin typeface="Calibri"/>
                  <a:sym typeface="Calibri"/>
                </a:rPr>
                <a:t>Simulation dataset :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    : first interaction happens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    : the signal reach the peak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7 uniformly distributed points along the  </a:t>
              </a:r>
              <a:b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</a:b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leading edge</a:t>
              </a:r>
            </a:p>
          </p:txBody>
        </p:sp>
        <p:pic>
          <p:nvPicPr>
            <p:cNvPr id="3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7514" y="517569"/>
              <a:ext cx="190501" cy="21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864" y="929990"/>
              <a:ext cx="203201" cy="248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imulation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data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1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sp>
        <p:nvSpPr>
          <p:cNvPr id="3" name="Multilayer perceptron (MLP)"/>
          <p:cNvSpPr txBox="1">
            <a:spLocks/>
          </p:cNvSpPr>
          <p:nvPr/>
        </p:nvSpPr>
        <p:spPr>
          <a:xfrm>
            <a:off x="476518" y="1046823"/>
            <a:ext cx="8306875" cy="545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Multilayer perceptron (MLP)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4" name="MLP.pdf" descr="MLP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661" y="2307926"/>
            <a:ext cx="3894387" cy="3019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/>
          <p:cNvGrpSpPr/>
          <p:nvPr/>
        </p:nvGrpSpPr>
        <p:grpSpPr>
          <a:xfrm>
            <a:off x="806922" y="1608167"/>
            <a:ext cx="7293372" cy="792213"/>
            <a:chOff x="0" y="0"/>
            <a:chExt cx="7293371" cy="792212"/>
          </a:xfrm>
        </p:grpSpPr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537" y="0"/>
              <a:ext cx="7230835" cy="600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Line"/>
            <p:cNvSpPr/>
            <p:nvPr/>
          </p:nvSpPr>
          <p:spPr>
            <a:xfrm>
              <a:off x="4733502" y="411299"/>
              <a:ext cx="265957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8" name="Line"/>
            <p:cNvSpPr/>
            <p:nvPr/>
          </p:nvSpPr>
          <p:spPr>
            <a:xfrm>
              <a:off x="63648" y="388526"/>
              <a:ext cx="612290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9" name="Input"/>
            <p:cNvSpPr txBox="1"/>
            <p:nvPr/>
          </p:nvSpPr>
          <p:spPr>
            <a:xfrm>
              <a:off x="4695180" y="418745"/>
              <a:ext cx="6125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Input</a:t>
              </a:r>
            </a:p>
          </p:txBody>
        </p:sp>
        <p:sp>
          <p:nvSpPr>
            <p:cNvPr id="10" name="Output"/>
            <p:cNvSpPr txBox="1"/>
            <p:nvPr/>
          </p:nvSpPr>
          <p:spPr>
            <a:xfrm>
              <a:off x="-1" y="421372"/>
              <a:ext cx="79038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Output</a:t>
              </a:r>
            </a:p>
          </p:txBody>
        </p:sp>
      </p:grpSp>
      <p:grpSp>
        <p:nvGrpSpPr>
          <p:cNvPr id="11" name="Group"/>
          <p:cNvGrpSpPr/>
          <p:nvPr/>
        </p:nvGrpSpPr>
        <p:grpSpPr>
          <a:xfrm>
            <a:off x="4452986" y="2550935"/>
            <a:ext cx="4504011" cy="1094741"/>
            <a:chOff x="0" y="0"/>
            <a:chExt cx="4504010" cy="1094739"/>
          </a:xfrm>
        </p:grpSpPr>
        <p:sp>
          <p:nvSpPr>
            <p:cNvPr id="12" name="Activation function: g and h —— tanh…"/>
            <p:cNvSpPr txBox="1"/>
            <p:nvPr/>
          </p:nvSpPr>
          <p:spPr>
            <a:xfrm>
              <a:off x="0" y="0"/>
              <a:ext cx="4504011" cy="1094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Activation function: g and h —— tanh</a:t>
              </a:r>
            </a:p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Weights: </a:t>
              </a:r>
            </a:p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“Dropout”: avoid overfitting</a:t>
              </a:r>
            </a:p>
          </p:txBody>
        </p:sp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94370" y="395081"/>
              <a:ext cx="1515271" cy="304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Several uniformly distributed points along the leading edge"/>
          <p:cNvSpPr txBox="1"/>
          <p:nvPr/>
        </p:nvSpPr>
        <p:spPr>
          <a:xfrm>
            <a:off x="468379" y="5551978"/>
            <a:ext cx="3279218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15" name="Line"/>
          <p:cNvSpPr/>
          <p:nvPr/>
        </p:nvSpPr>
        <p:spPr>
          <a:xfrm flipV="1">
            <a:off x="708158" y="5038468"/>
            <a:ext cx="1" cy="501727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6" name="Line"/>
          <p:cNvSpPr/>
          <p:nvPr/>
        </p:nvSpPr>
        <p:spPr>
          <a:xfrm flipH="1">
            <a:off x="4029702" y="4046363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4638729" y="3848243"/>
            <a:ext cx="3738654" cy="396241"/>
            <a:chOff x="0" y="0"/>
            <a:chExt cx="3738653" cy="396240"/>
          </a:xfrm>
        </p:grpSpPr>
        <p:sp>
          <p:nvSpPr>
            <p:cNvPr id="18" name="The length of the leading edge t l"/>
            <p:cNvSpPr txBox="1"/>
            <p:nvPr/>
          </p:nvSpPr>
          <p:spPr>
            <a:xfrm>
              <a:off x="0" y="0"/>
              <a:ext cx="3738654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The length of the leading edge </a:t>
              </a:r>
              <a:r>
                <a:rPr kern="0">
                  <a:solidFill>
                    <a:srgbClr val="FFFFFF"/>
                  </a:solidFill>
                  <a:latin typeface="Calibri"/>
                  <a:sym typeface="Calibri"/>
                </a:rPr>
                <a:t>t l</a:t>
              </a:r>
            </a:p>
          </p:txBody>
        </p:sp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9589" y="117668"/>
              <a:ext cx="153304" cy="211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rain/validate/test set: 20/10/10 k…"/>
          <p:cNvSpPr txBox="1"/>
          <p:nvPr/>
        </p:nvSpPr>
        <p:spPr>
          <a:xfrm>
            <a:off x="4475141" y="5114668"/>
            <a:ext cx="4065830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Train/validate/test set: 20/10/10 k</a:t>
            </a:r>
          </a:p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Tensorflow &amp; GPU: GTX 1080 Ti</a:t>
            </a:r>
          </a:p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~ 10 mins for training</a:t>
            </a:r>
          </a:p>
        </p:txBody>
      </p:sp>
      <p:grpSp>
        <p:nvGrpSpPr>
          <p:cNvPr id="21" name="Group"/>
          <p:cNvGrpSpPr/>
          <p:nvPr/>
        </p:nvGrpSpPr>
        <p:grpSpPr>
          <a:xfrm>
            <a:off x="4205690" y="4459751"/>
            <a:ext cx="4769675" cy="528392"/>
            <a:chOff x="0" y="0"/>
            <a:chExt cx="4769673" cy="528390"/>
          </a:xfrm>
        </p:grpSpPr>
        <p:sp>
          <p:nvSpPr>
            <p:cNvPr id="22" name="Rectangle"/>
            <p:cNvSpPr/>
            <p:nvPr/>
          </p:nvSpPr>
          <p:spPr>
            <a:xfrm>
              <a:off x="0" y="0"/>
              <a:ext cx="4769674" cy="528391"/>
            </a:xfrm>
            <a:prstGeom prst="rect">
              <a:avLst/>
            </a:prstGeom>
            <a:solidFill>
              <a:srgbClr val="B98FA8">
                <a:alpha val="5765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2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74744" y="186220"/>
              <a:ext cx="1065079" cy="20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Time of the very first interaction:"/>
            <p:cNvSpPr txBox="1"/>
            <p:nvPr/>
          </p:nvSpPr>
          <p:spPr>
            <a:xfrm>
              <a:off x="46473" y="78774"/>
              <a:ext cx="341158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Time of the very first interaction: 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One NN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Multilayer perception (MLP)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41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  <p:sp>
        <p:nvSpPr>
          <p:cNvPr id="4" name="Recurrent neural networks(RNN): Long Short Term Memory network(LSTM)…"/>
          <p:cNvSpPr txBox="1">
            <a:spLocks/>
          </p:cNvSpPr>
          <p:nvPr/>
        </p:nvSpPr>
        <p:spPr>
          <a:xfrm>
            <a:off x="313713" y="1046823"/>
            <a:ext cx="8734085" cy="546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Recurrent neural networks(RNN): Long Short Term Memory network(LSTM)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400"/>
            </a:pPr>
            <a:endParaRPr kumimoji="0" lang="en-US" sz="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Train/validate/test set: 20/10/10 k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Tensorflow &amp; GPU: GTX 1080 Ti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5" name="Group"/>
          <p:cNvGrpSpPr/>
          <p:nvPr/>
        </p:nvGrpSpPr>
        <p:grpSpPr>
          <a:xfrm>
            <a:off x="261526" y="1678232"/>
            <a:ext cx="4584631" cy="3753643"/>
            <a:chOff x="44804" y="135419"/>
            <a:chExt cx="4584630" cy="3753642"/>
          </a:xfrm>
        </p:grpSpPr>
        <p:pic>
          <p:nvPicPr>
            <p:cNvPr id="6" name="LSTM.pdf" descr="LSTM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5389"/>
            <a:stretch>
              <a:fillRect/>
            </a:stretch>
          </p:blipFill>
          <p:spPr>
            <a:xfrm>
              <a:off x="44804" y="135419"/>
              <a:ext cx="4584631" cy="3753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ectangle"/>
            <p:cNvSpPr/>
            <p:nvPr/>
          </p:nvSpPr>
          <p:spPr>
            <a:xfrm>
              <a:off x="2356772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8" name="F"/>
            <p:cNvSpPr txBox="1"/>
            <p:nvPr/>
          </p:nvSpPr>
          <p:spPr>
            <a:xfrm>
              <a:off x="2364145" y="3242034"/>
              <a:ext cx="24377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F</a:t>
              </a:r>
            </a:p>
          </p:txBody>
        </p:sp>
        <p:sp>
          <p:nvSpPr>
            <p:cNvPr id="9" name="Rectangle"/>
            <p:cNvSpPr/>
            <p:nvPr/>
          </p:nvSpPr>
          <p:spPr>
            <a:xfrm>
              <a:off x="2663740" y="2876172"/>
              <a:ext cx="243199" cy="337850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2940565" y="2875962"/>
              <a:ext cx="454442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1" name="Rectangle"/>
            <p:cNvSpPr/>
            <p:nvPr/>
          </p:nvSpPr>
          <p:spPr>
            <a:xfrm>
              <a:off x="3416527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2" name="I"/>
            <p:cNvSpPr txBox="1"/>
            <p:nvPr/>
          </p:nvSpPr>
          <p:spPr>
            <a:xfrm>
              <a:off x="2717858" y="3243884"/>
              <a:ext cx="1676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I</a:t>
              </a:r>
            </a:p>
          </p:txBody>
        </p:sp>
        <p:sp>
          <p:nvSpPr>
            <p:cNvPr id="13" name="G"/>
            <p:cNvSpPr txBox="1"/>
            <p:nvPr/>
          </p:nvSpPr>
          <p:spPr>
            <a:xfrm>
              <a:off x="3022069" y="3242034"/>
              <a:ext cx="28195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G</a:t>
              </a:r>
            </a:p>
          </p:txBody>
        </p:sp>
        <p:sp>
          <p:nvSpPr>
            <p:cNvPr id="14" name="O"/>
            <p:cNvSpPr txBox="1"/>
            <p:nvPr/>
          </p:nvSpPr>
          <p:spPr>
            <a:xfrm>
              <a:off x="3417512" y="3242034"/>
              <a:ext cx="2819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O</a:t>
              </a:r>
            </a:p>
          </p:txBody>
        </p:sp>
      </p:grpSp>
      <p:sp>
        <p:nvSpPr>
          <p:cNvPr id="15" name="f : forget gate: Whether to erase…"/>
          <p:cNvSpPr txBox="1"/>
          <p:nvPr/>
        </p:nvSpPr>
        <p:spPr>
          <a:xfrm>
            <a:off x="4970100" y="3770275"/>
            <a:ext cx="3894387" cy="1347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f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: forget gate: Whether to erase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I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: Input gate, whether to write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g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: gate gate, How much to write 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o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: output gate, How much to reveal  </a:t>
            </a:r>
          </a:p>
        </p:txBody>
      </p:sp>
      <p:sp>
        <p:nvSpPr>
          <p:cNvPr id="16" name="Line"/>
          <p:cNvSpPr/>
          <p:nvPr/>
        </p:nvSpPr>
        <p:spPr>
          <a:xfrm flipH="1">
            <a:off x="4723332" y="1968120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5332359" y="1770000"/>
            <a:ext cx="3504206" cy="396241"/>
            <a:chOff x="0" y="0"/>
            <a:chExt cx="3504205" cy="396240"/>
          </a:xfrm>
        </p:grpSpPr>
        <p:sp>
          <p:nvSpPr>
            <p:cNvPr id="18" name="The length of the leading edge t l"/>
            <p:cNvSpPr txBox="1"/>
            <p:nvPr/>
          </p:nvSpPr>
          <p:spPr>
            <a:xfrm>
              <a:off x="0" y="0"/>
              <a:ext cx="3504206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The length of the leading edge </a:t>
              </a:r>
              <a:r>
                <a:rPr kern="0">
                  <a:solidFill>
                    <a:srgbClr val="FFFFFF"/>
                  </a:solidFill>
                  <a:latin typeface="Calibri"/>
                  <a:sym typeface="Calibri"/>
                </a:rPr>
                <a:t>t l</a:t>
              </a:r>
            </a:p>
          </p:txBody>
        </p:sp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46377" y="116451"/>
              <a:ext cx="153304" cy="211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Several uniformly distributed points along the leading edge"/>
          <p:cNvSpPr txBox="1"/>
          <p:nvPr/>
        </p:nvSpPr>
        <p:spPr>
          <a:xfrm>
            <a:off x="5444853" y="2697644"/>
            <a:ext cx="3279217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21" name="Line"/>
          <p:cNvSpPr/>
          <p:nvPr/>
        </p:nvSpPr>
        <p:spPr>
          <a:xfrm flipH="1">
            <a:off x="4723332" y="3035463"/>
            <a:ext cx="646021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2" name="&gt; 30 mins for training"/>
          <p:cNvSpPr txBox="1"/>
          <p:nvPr/>
        </p:nvSpPr>
        <p:spPr>
          <a:xfrm>
            <a:off x="5344891" y="5616335"/>
            <a:ext cx="2876941" cy="4089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 sz="1900"/>
            </a:lvl1pPr>
          </a:lstStyle>
          <a:p>
            <a:pPr algn="ctr" fontAlgn="auto" hangingPunct="0"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&gt; 30 mins for training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Another  NN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LSTM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1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sp>
        <p:nvSpPr>
          <p:cNvPr id="3" name="Define bias:…"/>
          <p:cNvSpPr txBox="1">
            <a:spLocks/>
          </p:cNvSpPr>
          <p:nvPr/>
        </p:nvSpPr>
        <p:spPr>
          <a:xfrm>
            <a:off x="476518" y="1061988"/>
            <a:ext cx="8306875" cy="576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Define bias: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300"/>
            </a:pPr>
            <a:endParaRPr kumimoji="0" lang="en-US" sz="13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Accuracy is good and stable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best time resolution can reach around 20 ps.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Slide Number"/>
          <p:cNvSpPr txBox="1">
            <a:spLocks/>
          </p:cNvSpPr>
          <p:nvPr/>
        </p:nvSpPr>
        <p:spPr>
          <a:xfrm>
            <a:off x="8721349" y="6495996"/>
            <a:ext cx="34390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5" name="Group"/>
          <p:cNvGrpSpPr/>
          <p:nvPr/>
        </p:nvGrpSpPr>
        <p:grpSpPr>
          <a:xfrm>
            <a:off x="714115" y="1513133"/>
            <a:ext cx="3810001" cy="3984134"/>
            <a:chOff x="0" y="0"/>
            <a:chExt cx="3810000" cy="3984133"/>
          </a:xfrm>
        </p:grpSpPr>
        <p:sp>
          <p:nvSpPr>
            <p:cNvPr id="6" name="Accuracy"/>
            <p:cNvSpPr txBox="1"/>
            <p:nvPr/>
          </p:nvSpPr>
          <p:spPr>
            <a:xfrm>
              <a:off x="1356780" y="0"/>
              <a:ext cx="109644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Accuracy</a:t>
              </a:r>
            </a:p>
          </p:txBody>
        </p:sp>
        <p:pic>
          <p:nvPicPr>
            <p:cNvPr id="7" name="DoubleModelbias.pdf" descr="DoubleModelbias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35403"/>
              <a:ext cx="3810000" cy="3648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Precision"/>
          <p:cNvSpPr txBox="1"/>
          <p:nvPr/>
        </p:nvSpPr>
        <p:spPr>
          <a:xfrm>
            <a:off x="5951914" y="1514925"/>
            <a:ext cx="109655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900"/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Precision</a:t>
            </a:r>
          </a:p>
        </p:txBody>
      </p:sp>
      <p:pic>
        <p:nvPicPr>
          <p:cNvPr id="9" name="Doubleperformance.pdf" descr="Doubleperformanc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5192" y="1846744"/>
            <a:ext cx="3810001" cy="364873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Oval"/>
          <p:cNvSpPr/>
          <p:nvPr/>
        </p:nvSpPr>
        <p:spPr>
          <a:xfrm>
            <a:off x="6650677" y="3489273"/>
            <a:ext cx="223719" cy="370841"/>
          </a:xfrm>
          <a:prstGeom prst="ellipse">
            <a:avLst/>
          </a:prstGeom>
          <a:ln w="25400">
            <a:solidFill>
              <a:srgbClr val="0096FF"/>
            </a:solidFill>
            <a:miter/>
          </a:ln>
        </p:spPr>
        <p:txBody>
          <a:bodyPr lIns="45719" rIns="45719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1" name="Experiment point"/>
          <p:cNvSpPr txBox="1"/>
          <p:nvPr/>
        </p:nvSpPr>
        <p:spPr>
          <a:xfrm>
            <a:off x="6603972" y="2812834"/>
            <a:ext cx="12620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Experiment point</a:t>
            </a:r>
          </a:p>
        </p:txBody>
      </p:sp>
      <p:sp>
        <p:nvSpPr>
          <p:cNvPr id="12" name="Streamer may happen"/>
          <p:cNvSpPr txBox="1"/>
          <p:nvPr/>
        </p:nvSpPr>
        <p:spPr>
          <a:xfrm>
            <a:off x="6389839" y="5538307"/>
            <a:ext cx="23659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Streamer may happen</a:t>
            </a:r>
          </a:p>
        </p:txBody>
      </p:sp>
      <p:sp>
        <p:nvSpPr>
          <p:cNvPr id="13" name="Oval"/>
          <p:cNvSpPr/>
          <p:nvPr/>
        </p:nvSpPr>
        <p:spPr>
          <a:xfrm>
            <a:off x="7642462" y="4099687"/>
            <a:ext cx="1071158" cy="370841"/>
          </a:xfrm>
          <a:prstGeom prst="ellipse">
            <a:avLst/>
          </a:prstGeom>
          <a:ln w="25400">
            <a:solidFill>
              <a:srgbClr val="0096FF"/>
            </a:solidFill>
            <a:miter/>
          </a:ln>
        </p:spPr>
        <p:txBody>
          <a:bodyPr lIns="45719" rIns="45719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4" name="Line"/>
          <p:cNvSpPr/>
          <p:nvPr/>
        </p:nvSpPr>
        <p:spPr>
          <a:xfrm>
            <a:off x="8381241" y="4541951"/>
            <a:ext cx="1" cy="1051932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16755"/>
          <a:stretch>
            <a:fillRect/>
          </a:stretch>
        </p:blipFill>
        <p:spPr>
          <a:xfrm>
            <a:off x="2292136" y="1185341"/>
            <a:ext cx="1991590" cy="1892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Simulation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89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  <p:sp>
        <p:nvSpPr>
          <p:cNvPr id="3" name="Experiment of the cosmic ray…"/>
          <p:cNvSpPr txBox="1">
            <a:spLocks/>
          </p:cNvSpPr>
          <p:nvPr/>
        </p:nvSpPr>
        <p:spPr>
          <a:xfrm>
            <a:off x="476518" y="1061988"/>
            <a:ext cx="8306875" cy="5342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Experiment of the cosmic ray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2 identical MRPC: 6-gap, 0.25mm gap, working at E=109 kV/cm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3200"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Oscilloscope bandwidth: 1 GHz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Sampling rate: 10 GS/s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4" name="Group"/>
          <p:cNvGrpSpPr/>
          <p:nvPr/>
        </p:nvGrpSpPr>
        <p:grpSpPr>
          <a:xfrm>
            <a:off x="418129" y="2047084"/>
            <a:ext cx="5361322" cy="3250925"/>
            <a:chOff x="0" y="0"/>
            <a:chExt cx="5361320" cy="3250923"/>
          </a:xfrm>
        </p:grpSpPr>
        <p:sp>
          <p:nvSpPr>
            <p:cNvPr id="5" name="MRPC1"/>
            <p:cNvSpPr/>
            <p:nvPr/>
          </p:nvSpPr>
          <p:spPr>
            <a:xfrm>
              <a:off x="1649981" y="541112"/>
              <a:ext cx="1909570" cy="502379"/>
            </a:xfrm>
            <a:prstGeom prst="rect">
              <a:avLst/>
            </a:prstGeom>
            <a:solidFill>
              <a:srgbClr val="B7CD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MRPC1</a:t>
              </a:r>
            </a:p>
          </p:txBody>
        </p:sp>
        <p:sp>
          <p:nvSpPr>
            <p:cNvPr id="6" name="MRPC2"/>
            <p:cNvSpPr/>
            <p:nvPr/>
          </p:nvSpPr>
          <p:spPr>
            <a:xfrm>
              <a:off x="1649981" y="1241561"/>
              <a:ext cx="1909570" cy="502379"/>
            </a:xfrm>
            <a:prstGeom prst="rect">
              <a:avLst/>
            </a:prstGeom>
            <a:solidFill>
              <a:srgbClr val="B7CD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MRPC2</a:t>
              </a:r>
            </a:p>
          </p:txBody>
        </p:sp>
        <p:sp>
          <p:nvSpPr>
            <p:cNvPr id="7" name="Rectangle"/>
            <p:cNvSpPr/>
            <p:nvPr/>
          </p:nvSpPr>
          <p:spPr>
            <a:xfrm>
              <a:off x="1485494" y="1042733"/>
              <a:ext cx="2238544" cy="198563"/>
            </a:xfrm>
            <a:prstGeom prst="rect">
              <a:avLst/>
            </a:prstGeom>
            <a:solidFill>
              <a:srgbClr val="518A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96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8" name="FEE"/>
            <p:cNvSpPr/>
            <p:nvPr/>
          </p:nvSpPr>
          <p:spPr>
            <a:xfrm>
              <a:off x="3968244" y="616816"/>
              <a:ext cx="1033217" cy="350971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9" name="FEE"/>
            <p:cNvSpPr/>
            <p:nvPr/>
          </p:nvSpPr>
          <p:spPr>
            <a:xfrm>
              <a:off x="3968244" y="1317265"/>
              <a:ext cx="1033217" cy="350971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0" name="FEE"/>
            <p:cNvSpPr/>
            <p:nvPr/>
          </p:nvSpPr>
          <p:spPr>
            <a:xfrm>
              <a:off x="208070" y="616304"/>
              <a:ext cx="1033217" cy="350972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1" name="FEE"/>
            <p:cNvSpPr/>
            <p:nvPr/>
          </p:nvSpPr>
          <p:spPr>
            <a:xfrm>
              <a:off x="208070" y="1316753"/>
              <a:ext cx="1033217" cy="350972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2" name="Line"/>
            <p:cNvSpPr/>
            <p:nvPr/>
          </p:nvSpPr>
          <p:spPr>
            <a:xfrm>
              <a:off x="3553846" y="1492750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3" name="Line"/>
            <p:cNvSpPr/>
            <p:nvPr/>
          </p:nvSpPr>
          <p:spPr>
            <a:xfrm>
              <a:off x="3553846" y="791278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4" name="Line"/>
            <p:cNvSpPr/>
            <p:nvPr/>
          </p:nvSpPr>
          <p:spPr>
            <a:xfrm>
              <a:off x="1253352" y="792301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5" name="Line"/>
            <p:cNvSpPr/>
            <p:nvPr/>
          </p:nvSpPr>
          <p:spPr>
            <a:xfrm>
              <a:off x="1253352" y="1492750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6" name="Oscilloscope"/>
            <p:cNvSpPr/>
            <p:nvPr/>
          </p:nvSpPr>
          <p:spPr>
            <a:xfrm>
              <a:off x="1654646" y="2378378"/>
              <a:ext cx="1896870" cy="5606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Oscilloscope</a:t>
              </a:r>
            </a:p>
          </p:txBody>
        </p:sp>
        <p:sp>
          <p:nvSpPr>
            <p:cNvPr id="17" name="Line"/>
            <p:cNvSpPr/>
            <p:nvPr/>
          </p:nvSpPr>
          <p:spPr>
            <a:xfrm>
              <a:off x="110982" y="1492750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8" name="Line"/>
            <p:cNvSpPr/>
            <p:nvPr/>
          </p:nvSpPr>
          <p:spPr>
            <a:xfrm flipH="1">
              <a:off x="112000" y="1480050"/>
              <a:ext cx="1" cy="16662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9" name="Line"/>
            <p:cNvSpPr/>
            <p:nvPr/>
          </p:nvSpPr>
          <p:spPr>
            <a:xfrm>
              <a:off x="0" y="3245942"/>
              <a:ext cx="23923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0" name="Line"/>
            <p:cNvSpPr/>
            <p:nvPr/>
          </p:nvSpPr>
          <p:spPr>
            <a:xfrm>
              <a:off x="7847" y="804926"/>
              <a:ext cx="2083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1" name="Line"/>
            <p:cNvSpPr/>
            <p:nvPr/>
          </p:nvSpPr>
          <p:spPr>
            <a:xfrm flipH="1">
              <a:off x="3230" y="799944"/>
              <a:ext cx="1" cy="24509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2" name="Line"/>
            <p:cNvSpPr/>
            <p:nvPr/>
          </p:nvSpPr>
          <p:spPr>
            <a:xfrm>
              <a:off x="111833" y="3151171"/>
              <a:ext cx="1909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3" name="Line"/>
            <p:cNvSpPr/>
            <p:nvPr/>
          </p:nvSpPr>
          <p:spPr>
            <a:xfrm>
              <a:off x="2015315" y="2933514"/>
              <a:ext cx="1" cy="2303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4" name="Line"/>
            <p:cNvSpPr/>
            <p:nvPr/>
          </p:nvSpPr>
          <p:spPr>
            <a:xfrm>
              <a:off x="2389965" y="2933514"/>
              <a:ext cx="1" cy="307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5097531" y="1480125"/>
              <a:ext cx="1" cy="166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6" name="Line"/>
            <p:cNvSpPr/>
            <p:nvPr/>
          </p:nvSpPr>
          <p:spPr>
            <a:xfrm>
              <a:off x="2817209" y="3245942"/>
              <a:ext cx="23923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7" name="Line"/>
            <p:cNvSpPr/>
            <p:nvPr/>
          </p:nvSpPr>
          <p:spPr>
            <a:xfrm flipH="1">
              <a:off x="5206301" y="803349"/>
              <a:ext cx="1" cy="24441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8" name="Line"/>
            <p:cNvSpPr/>
            <p:nvPr/>
          </p:nvSpPr>
          <p:spPr>
            <a:xfrm>
              <a:off x="3186277" y="3151171"/>
              <a:ext cx="1909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9" name="Line"/>
            <p:cNvSpPr/>
            <p:nvPr/>
          </p:nvSpPr>
          <p:spPr>
            <a:xfrm>
              <a:off x="5002021" y="1492825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0" name="Line"/>
            <p:cNvSpPr/>
            <p:nvPr/>
          </p:nvSpPr>
          <p:spPr>
            <a:xfrm>
              <a:off x="5000487" y="805001"/>
              <a:ext cx="2083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1" name="Line"/>
            <p:cNvSpPr/>
            <p:nvPr/>
          </p:nvSpPr>
          <p:spPr>
            <a:xfrm>
              <a:off x="2819871" y="2933514"/>
              <a:ext cx="1" cy="307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2" name="Line"/>
            <p:cNvSpPr/>
            <p:nvPr/>
          </p:nvSpPr>
          <p:spPr>
            <a:xfrm>
              <a:off x="3188434" y="2933514"/>
              <a:ext cx="1" cy="2303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3" name="PMT1"/>
            <p:cNvSpPr/>
            <p:nvPr/>
          </p:nvSpPr>
          <p:spPr>
            <a:xfrm>
              <a:off x="2094508" y="0"/>
              <a:ext cx="1020517" cy="395570"/>
            </a:xfrm>
            <a:prstGeom prst="rect">
              <a:avLst/>
            </a:prstGeom>
            <a:solidFill>
              <a:srgbClr val="7495C4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PMT1</a:t>
              </a:r>
            </a:p>
          </p:txBody>
        </p:sp>
        <p:sp>
          <p:nvSpPr>
            <p:cNvPr id="34" name="PMT2"/>
            <p:cNvSpPr/>
            <p:nvPr/>
          </p:nvSpPr>
          <p:spPr>
            <a:xfrm>
              <a:off x="2094508" y="1857023"/>
              <a:ext cx="1020517" cy="395571"/>
            </a:xfrm>
            <a:prstGeom prst="rect">
              <a:avLst/>
            </a:prstGeom>
            <a:solidFill>
              <a:srgbClr val="7495C4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PMT2</a:t>
              </a:r>
            </a:p>
          </p:txBody>
        </p:sp>
        <p:sp>
          <p:nvSpPr>
            <p:cNvPr id="35" name="Line"/>
            <p:cNvSpPr/>
            <p:nvPr/>
          </p:nvSpPr>
          <p:spPr>
            <a:xfrm>
              <a:off x="3122777" y="211806"/>
              <a:ext cx="223854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6" name="Line"/>
            <p:cNvSpPr/>
            <p:nvPr/>
          </p:nvSpPr>
          <p:spPr>
            <a:xfrm>
              <a:off x="3117852" y="2054808"/>
              <a:ext cx="172669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7" name="Line"/>
            <p:cNvSpPr/>
            <p:nvPr/>
          </p:nvSpPr>
          <p:spPr>
            <a:xfrm flipH="1">
              <a:off x="5346001" y="219865"/>
              <a:ext cx="1" cy="24441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8" name="Line"/>
            <p:cNvSpPr/>
            <p:nvPr/>
          </p:nvSpPr>
          <p:spPr>
            <a:xfrm>
              <a:off x="3538852" y="2658725"/>
              <a:ext cx="14791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9" name="Line"/>
            <p:cNvSpPr/>
            <p:nvPr/>
          </p:nvSpPr>
          <p:spPr>
            <a:xfrm>
              <a:off x="4844544" y="2057946"/>
              <a:ext cx="4517" cy="6043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40" name="trigger"/>
            <p:cNvSpPr txBox="1"/>
            <p:nvPr/>
          </p:nvSpPr>
          <p:spPr>
            <a:xfrm>
              <a:off x="3824237" y="2259321"/>
              <a:ext cx="75210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trigger</a:t>
              </a:r>
            </a:p>
          </p:txBody>
        </p:sp>
        <p:sp>
          <p:nvSpPr>
            <p:cNvPr id="41" name="Connection Line"/>
            <p:cNvSpPr/>
            <p:nvPr/>
          </p:nvSpPr>
          <p:spPr>
            <a:xfrm>
              <a:off x="5007832" y="2559957"/>
              <a:ext cx="261467" cy="9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16203"/>
                  </a:moveTo>
                  <a:cubicBezTo>
                    <a:pt x="7076" y="-5101"/>
                    <a:pt x="14276" y="-5397"/>
                    <a:pt x="21600" y="1531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42" name="Line"/>
            <p:cNvSpPr/>
            <p:nvPr/>
          </p:nvSpPr>
          <p:spPr>
            <a:xfrm flipV="1">
              <a:off x="5262371" y="2654846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</p:grpSp>
      <p:sp>
        <p:nvSpPr>
          <p:cNvPr id="43" name="Group"/>
          <p:cNvSpPr/>
          <p:nvPr/>
        </p:nvSpPr>
        <p:spPr>
          <a:xfrm>
            <a:off x="4880745" y="5494347"/>
            <a:ext cx="3212348" cy="376371"/>
          </a:xfrm>
          <a:prstGeom prst="rect">
            <a:avLst/>
          </a:prstGeom>
          <a:solidFill>
            <a:srgbClr val="B98FA8">
              <a:alpha val="576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Leading edge: 700~800 ps</a:t>
            </a:r>
          </a:p>
        </p:txBody>
      </p:sp>
      <p:sp>
        <p:nvSpPr>
          <p:cNvPr id="44" name="Group"/>
          <p:cNvSpPr/>
          <p:nvPr/>
        </p:nvSpPr>
        <p:spPr>
          <a:xfrm>
            <a:off x="4868045" y="5987439"/>
            <a:ext cx="3212348" cy="363672"/>
          </a:xfrm>
          <a:prstGeom prst="rect">
            <a:avLst/>
          </a:prstGeom>
          <a:solidFill>
            <a:srgbClr val="B98FA8">
              <a:alpha val="576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7~8 points along the edge</a:t>
            </a:r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9461" y="1565386"/>
            <a:ext cx="2037405" cy="203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AB81486C-CF02-4C8A-AA12-89A8FD57368F-16344-00001417ADFA90B9_tmp.JPG" descr="AB81486C-CF02-4C8A-AA12-89A8FD57368F-16344-00001417ADFA90B9_tmp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6024947" y="3260604"/>
            <a:ext cx="2716540" cy="203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6166844" y="1953056"/>
            <a:ext cx="985754" cy="1262064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Experimental setup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90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  <p:sp>
        <p:nvSpPr>
          <p:cNvPr id="3" name="Compare the waveform"/>
          <p:cNvSpPr txBox="1">
            <a:spLocks/>
          </p:cNvSpPr>
          <p:nvPr/>
        </p:nvSpPr>
        <p:spPr>
          <a:xfrm>
            <a:off x="476518" y="1061988"/>
            <a:ext cx="8306875" cy="51149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Compare the waveform</a:t>
            </a:r>
            <a:endParaRPr lang="en-US"/>
          </a:p>
        </p:txBody>
      </p:sp>
      <p:pic>
        <p:nvPicPr>
          <p:cNvPr id="4" name="waveform.pdf" descr="wavefor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5241" y="1604086"/>
            <a:ext cx="4133667" cy="39586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early the same!"/>
          <p:cNvSpPr txBox="1"/>
          <p:nvPr/>
        </p:nvSpPr>
        <p:spPr>
          <a:xfrm>
            <a:off x="5281582" y="5542279"/>
            <a:ext cx="183203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Nearly the same!</a:t>
            </a:r>
          </a:p>
        </p:txBody>
      </p:sp>
      <p:sp>
        <p:nvSpPr>
          <p:cNvPr id="6" name="Still with differences!"/>
          <p:cNvSpPr txBox="1"/>
          <p:nvPr/>
        </p:nvSpPr>
        <p:spPr>
          <a:xfrm>
            <a:off x="5283523" y="5947905"/>
            <a:ext cx="218375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Still with differences!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4584" b="51055"/>
          <a:stretch>
            <a:fillRect/>
          </a:stretch>
        </p:blipFill>
        <p:spPr>
          <a:xfrm>
            <a:off x="275191" y="1912416"/>
            <a:ext cx="4488563" cy="135199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Waveforms of 1 event"/>
          <p:cNvSpPr txBox="1"/>
          <p:nvPr/>
        </p:nvSpPr>
        <p:spPr>
          <a:xfrm>
            <a:off x="1359944" y="5173979"/>
            <a:ext cx="23191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Waveforms of 1 event</a:t>
            </a:r>
          </a:p>
        </p:txBody>
      </p:sp>
      <p:sp>
        <p:nvSpPr>
          <p:cNvPr id="9" name="1L"/>
          <p:cNvSpPr txBox="1"/>
          <p:nvPr/>
        </p:nvSpPr>
        <p:spPr>
          <a:xfrm>
            <a:off x="1179693" y="1567180"/>
            <a:ext cx="3584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1L</a:t>
            </a:r>
          </a:p>
        </p:txBody>
      </p:sp>
      <p:sp>
        <p:nvSpPr>
          <p:cNvPr id="10" name="1R"/>
          <p:cNvSpPr txBox="1"/>
          <p:nvPr/>
        </p:nvSpPr>
        <p:spPr>
          <a:xfrm>
            <a:off x="3415124" y="1567180"/>
            <a:ext cx="39636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1R</a:t>
            </a: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54915"/>
          <a:stretch>
            <a:fillRect/>
          </a:stretch>
        </p:blipFill>
        <p:spPr>
          <a:xfrm>
            <a:off x="275191" y="3665434"/>
            <a:ext cx="4488563" cy="137409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2L"/>
          <p:cNvSpPr txBox="1"/>
          <p:nvPr/>
        </p:nvSpPr>
        <p:spPr>
          <a:xfrm>
            <a:off x="1203621" y="3307055"/>
            <a:ext cx="3584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2L</a:t>
            </a:r>
          </a:p>
        </p:txBody>
      </p:sp>
      <p:sp>
        <p:nvSpPr>
          <p:cNvPr id="13" name="2R"/>
          <p:cNvSpPr txBox="1"/>
          <p:nvPr/>
        </p:nvSpPr>
        <p:spPr>
          <a:xfrm>
            <a:off x="3439053" y="3307055"/>
            <a:ext cx="39636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2R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Signal waveform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sp>
        <p:nvSpPr>
          <p:cNvPr id="3" name="The 4 waveforms are estimated by the LSTM models separately…"/>
          <p:cNvSpPr txBox="1">
            <a:spLocks/>
          </p:cNvSpPr>
          <p:nvPr/>
        </p:nvSpPr>
        <p:spPr>
          <a:xfrm>
            <a:off x="432666" y="1346290"/>
            <a:ext cx="8306875" cy="4755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4 waveforms are estimated by the LSTM models separately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Define: 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for vertical particles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time resolution of two MRPCs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are independent: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With LSTM model, for vertical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particles, the time resolution is: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4" name="Group"/>
          <p:cNvGrpSpPr/>
          <p:nvPr/>
        </p:nvGrpSpPr>
        <p:grpSpPr>
          <a:xfrm>
            <a:off x="833270" y="1817761"/>
            <a:ext cx="3329451" cy="3830297"/>
            <a:chOff x="25400" y="0"/>
            <a:chExt cx="3329449" cy="3830296"/>
          </a:xfrm>
        </p:grpSpPr>
        <p:pic>
          <p:nvPicPr>
            <p:cNvPr id="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3559976"/>
              <a:ext cx="1892245" cy="270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19927" y="0"/>
              <a:ext cx="2385878" cy="206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9048" y="2088775"/>
              <a:ext cx="1568631" cy="514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277" y="741572"/>
              <a:ext cx="3317573" cy="428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Group"/>
          <p:cNvGrpSpPr/>
          <p:nvPr/>
        </p:nvGrpSpPr>
        <p:grpSpPr>
          <a:xfrm>
            <a:off x="4568917" y="1936538"/>
            <a:ext cx="4133667" cy="3958697"/>
            <a:chOff x="0" y="0"/>
            <a:chExt cx="4133665" cy="3958695"/>
          </a:xfrm>
        </p:grpSpPr>
        <p:pic>
          <p:nvPicPr>
            <p:cNvPr id="10" name="lstm.pdf" descr="lstm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33666" cy="3958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Line"/>
            <p:cNvSpPr/>
            <p:nvPr/>
          </p:nvSpPr>
          <p:spPr>
            <a:xfrm>
              <a:off x="3123758" y="1598379"/>
              <a:ext cx="766494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2" name="Line"/>
            <p:cNvSpPr/>
            <p:nvPr/>
          </p:nvSpPr>
          <p:spPr>
            <a:xfrm>
              <a:off x="3006841" y="1768058"/>
              <a:ext cx="914893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Experimental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48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68889"/>
              </p:ext>
            </p:extLst>
          </p:nvPr>
        </p:nvGraphicFramePr>
        <p:xfrm>
          <a:off x="571472" y="1357298"/>
          <a:ext cx="4071966" cy="3786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9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Item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Honeycomb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90×265×7.5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Outer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120×298×0.6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120×328×1.2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 length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268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width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Mylar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90×268×0.25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Glass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80×258×0.5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Carbon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72×250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en-US" altLang="zh-CN" sz="18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gap width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0.104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Number of gas gap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971599" y="260648"/>
            <a:ext cx="5867979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Design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of 3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MRPC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r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SoLID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18750" t="25000" r="18750" b="14285"/>
          <a:stretch>
            <a:fillRect/>
          </a:stretch>
        </p:blipFill>
        <p:spPr bwMode="auto">
          <a:xfrm>
            <a:off x="4672821" y="1214422"/>
            <a:ext cx="447117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组合 6"/>
          <p:cNvGrpSpPr/>
          <p:nvPr/>
        </p:nvGrpSpPr>
        <p:grpSpPr>
          <a:xfrm>
            <a:off x="5500694" y="3929066"/>
            <a:ext cx="2786082" cy="2500330"/>
            <a:chOff x="9061240" y="181823"/>
            <a:chExt cx="3048000" cy="2709098"/>
          </a:xfrm>
        </p:grpSpPr>
        <p:sp>
          <p:nvSpPr>
            <p:cNvPr id="8" name="矩形 7"/>
            <p:cNvSpPr/>
            <p:nvPr/>
          </p:nvSpPr>
          <p:spPr>
            <a:xfrm>
              <a:off x="9087479" y="319181"/>
              <a:ext cx="710697" cy="117683"/>
            </a:xfrm>
            <a:prstGeom prst="rect">
              <a:avLst/>
            </a:prstGeom>
            <a:pattFill prst="sphere">
              <a:fgClr>
                <a:srgbClr val="FFC000"/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0018637" y="377049"/>
              <a:ext cx="5073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0" name="文本框 114"/>
            <p:cNvSpPr txBox="1"/>
            <p:nvPr/>
          </p:nvSpPr>
          <p:spPr>
            <a:xfrm>
              <a:off x="10525993" y="181823"/>
              <a:ext cx="15832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Honey comb plate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10018637" y="1054970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2" name="文本框 116"/>
            <p:cNvSpPr txBox="1"/>
            <p:nvPr/>
          </p:nvSpPr>
          <p:spPr>
            <a:xfrm>
              <a:off x="10602193" y="874796"/>
              <a:ext cx="1392024" cy="26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PCB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10018637" y="1531703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4" name="文本框 118"/>
            <p:cNvSpPr txBox="1"/>
            <p:nvPr/>
          </p:nvSpPr>
          <p:spPr>
            <a:xfrm>
              <a:off x="10602193" y="1357987"/>
              <a:ext cx="875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Mylar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0018637" y="2016386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6" name="文本框 120"/>
            <p:cNvSpPr txBox="1"/>
            <p:nvPr/>
          </p:nvSpPr>
          <p:spPr>
            <a:xfrm>
              <a:off x="10602193" y="1845027"/>
              <a:ext cx="1392024" cy="26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Carbon electrode</a:t>
              </a:r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10018637" y="2703479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8" name="文本框 139"/>
            <p:cNvSpPr txBox="1"/>
            <p:nvPr/>
          </p:nvSpPr>
          <p:spPr>
            <a:xfrm>
              <a:off x="10623340" y="2521589"/>
              <a:ext cx="139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Glass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065104" y="1048097"/>
              <a:ext cx="794463" cy="3262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065737" y="1495953"/>
              <a:ext cx="774779" cy="45535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9065104" y="2014637"/>
              <a:ext cx="77117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矩形 21"/>
            <p:cNvSpPr/>
            <p:nvPr/>
          </p:nvSpPr>
          <p:spPr>
            <a:xfrm flipV="1">
              <a:off x="9061240" y="2687644"/>
              <a:ext cx="798326" cy="3722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6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graphicFrame>
        <p:nvGraphicFramePr>
          <p:cNvPr id="8" name="_x0000_i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93130"/>
              </p:ext>
            </p:extLst>
          </p:nvPr>
        </p:nvGraphicFramePr>
        <p:xfrm>
          <a:off x="856514" y="2016759"/>
          <a:ext cx="42433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54" r:id="rId3" imgW="587699" imgH="82775" progId="Equation.DSMT4">
                  <p:embed/>
                </p:oleObj>
              </mc:Choice>
              <mc:Fallback>
                <p:oleObj r:id="rId3" imgW="587699" imgH="82775" progId="Equation.DSMT4">
                  <p:embed/>
                  <p:pic>
                    <p:nvPicPr>
                      <p:cNvPr id="3" name="_x0000_i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14" y="2016759"/>
                        <a:ext cx="4243387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00034" y="1214422"/>
            <a:ext cx="4979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The voltage drop in the gas gap: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81964" y="3789040"/>
            <a:ext cx="7482408" cy="189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FF0000"/>
                </a:solidFill>
              </a:rPr>
              <a:t>Two </a:t>
            </a:r>
            <a:r>
              <a:rPr lang="en-US" altLang="zh-CN" sz="2400" dirty="0" smtClean="0">
                <a:solidFill>
                  <a:srgbClr val="FF0000"/>
                </a:solidFill>
              </a:rPr>
              <a:t>main ways </a:t>
            </a:r>
            <a:r>
              <a:rPr lang="en-US" altLang="zh-CN" sz="2400" dirty="0">
                <a:solidFill>
                  <a:srgbClr val="FF0000"/>
                </a:solidFill>
              </a:rPr>
              <a:t>to improve rate capability</a:t>
            </a:r>
            <a:r>
              <a:rPr lang="en-US" altLang="zh-CN" sz="2400" dirty="0" smtClean="0">
                <a:solidFill>
                  <a:srgbClr val="FF0000"/>
                </a:solidFill>
              </a:rPr>
              <a:t>: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</a:rPr>
              <a:t>Reducing </a:t>
            </a:r>
            <a:r>
              <a:rPr lang="en-US" altLang="zh-CN" sz="2400" dirty="0">
                <a:solidFill>
                  <a:schemeClr val="tx1"/>
                </a:solidFill>
              </a:rPr>
              <a:t>bulky resistivity of electrode </a:t>
            </a:r>
            <a:r>
              <a:rPr lang="en-US" altLang="zh-CN" sz="2400" dirty="0" smtClean="0">
                <a:solidFill>
                  <a:schemeClr val="tx1"/>
                </a:solidFill>
              </a:rPr>
              <a:t>glass   (CBM)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 Reducing the </a:t>
            </a:r>
            <a:r>
              <a:rPr lang="en-US" altLang="zh-CN" sz="2400" dirty="0" smtClean="0"/>
              <a:t>avalanche charge   (ATLAS)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000" dirty="0" smtClean="0"/>
          </a:p>
        </p:txBody>
      </p:sp>
      <p:sp>
        <p:nvSpPr>
          <p:cNvPr id="11" name="TextBox 5"/>
          <p:cNvSpPr txBox="1"/>
          <p:nvPr/>
        </p:nvSpPr>
        <p:spPr>
          <a:xfrm>
            <a:off x="570789" y="2874015"/>
            <a:ext cx="8033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   The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smaller the voltage drop, the higher efficiency and higher rate capability</a:t>
            </a:r>
            <a:r>
              <a:rPr lang="en-US" altLang="zh-CN" b="1" dirty="0" smtClean="0">
                <a:solidFill>
                  <a:srgbClr val="0000FF"/>
                </a:solidFill>
              </a:rPr>
              <a:t>!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928662" y="285728"/>
            <a:ext cx="7000924" cy="642942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How to increase rate of MRPC</a:t>
            </a:r>
            <a:endParaRPr lang="zh-CN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038923" cy="47525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FF0000"/>
                </a:solidFill>
                <a:latin typeface="Calibri"/>
              </a:rPr>
              <a:t>Analysis with neural network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1880" y="1274777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48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41</a:t>
            </a:fld>
            <a:endParaRPr lang="zh-CN" alt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42976" y="357166"/>
            <a:ext cx="642942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</a:rPr>
              <a:t>Conclusions</a:t>
            </a:r>
            <a:endParaRPr kumimoji="1" lang="zh-CN" altLang="en-US" sz="3200" b="1" dirty="0">
              <a:solidFill>
                <a:srgbClr val="FF0000"/>
              </a:solidFill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395536" y="1412776"/>
            <a:ext cx="8321008" cy="408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MTRC-TOF played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an important </a:t>
            </a:r>
            <a:r>
              <a:rPr lang="en-US" altLang="zh-CN" sz="2400" b="1" dirty="0">
                <a:solidFill>
                  <a:srgbClr val="0000FF"/>
                </a:solidFill>
              </a:rPr>
              <a:t>role in modern high energy nuclear physics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experiments. 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7030A0"/>
                </a:solidFill>
              </a:rPr>
              <a:t>High rate and high </a:t>
            </a:r>
            <a:r>
              <a:rPr lang="en-US" altLang="zh-CN" sz="2400" b="1" dirty="0">
                <a:solidFill>
                  <a:srgbClr val="7030A0"/>
                </a:solidFill>
              </a:rPr>
              <a:t>resolution TOF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is being developed.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New </a:t>
            </a:r>
            <a:r>
              <a:rPr lang="en-US" altLang="zh-CN" sz="2400" b="1" dirty="0" smtClean="0"/>
              <a:t>technology should be studied:</a:t>
            </a:r>
          </a:p>
          <a:p>
            <a:pPr algn="just">
              <a:spcBef>
                <a:spcPts val="1200"/>
              </a:spcBef>
            </a:pPr>
            <a:r>
              <a:rPr lang="en-US" altLang="zh-CN" sz="2400" b="1" dirty="0"/>
              <a:t> </a:t>
            </a:r>
            <a:r>
              <a:rPr lang="en-US" altLang="zh-CN" sz="2400" b="1" dirty="0" smtClean="0"/>
              <a:t>  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New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material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(low resistive glass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)</a:t>
            </a:r>
          </a:p>
          <a:p>
            <a:pPr algn="just">
              <a:spcBef>
                <a:spcPts val="1200"/>
              </a:spcBef>
            </a:pP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 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New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electronics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(switched capacitor array (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SCA)</a:t>
            </a:r>
          </a:p>
          <a:p>
            <a:pPr algn="just"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                                   and high precision TDC) </a:t>
            </a:r>
          </a:p>
          <a:p>
            <a:pPr algn="just">
              <a:spcBef>
                <a:spcPts val="1200"/>
              </a:spcBef>
            </a:pPr>
            <a:r>
              <a:rPr lang="en-US" altLang="zh-CN" sz="2400" b="1" dirty="0"/>
              <a:t> </a:t>
            </a:r>
            <a:r>
              <a:rPr lang="en-US" altLang="zh-CN" sz="2400" b="1" dirty="0" smtClean="0"/>
              <a:t>    </a:t>
            </a:r>
            <a:r>
              <a:rPr lang="en-US" altLang="zh-CN" sz="2400" b="1" dirty="0" smtClean="0"/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New analysis method </a:t>
            </a:r>
            <a:r>
              <a:rPr lang="en-US" altLang="zh-CN" sz="2400" b="1" dirty="0">
                <a:solidFill>
                  <a:srgbClr val="002060"/>
                </a:solidFill>
              </a:rPr>
              <a:t>(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deep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learning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technology)</a:t>
            </a:r>
            <a:endParaRPr lang="en-US" altLang="zh-CN" sz="2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30000"/>
              </a:lnSpc>
              <a:defRPr/>
            </a:pPr>
            <a:endParaRPr lang="en-US" altLang="zh-CN" sz="24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456384" cy="23042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9918" r="9052" b="13382"/>
          <a:stretch/>
        </p:blipFill>
        <p:spPr>
          <a:xfrm>
            <a:off x="251520" y="3717032"/>
            <a:ext cx="5328592" cy="24359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5"/>
          <a:stretch/>
        </p:blipFill>
        <p:spPr>
          <a:xfrm>
            <a:off x="4499992" y="1325228"/>
            <a:ext cx="3995936" cy="1961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>
          <a:xfrm>
            <a:off x="2915816" y="3583306"/>
            <a:ext cx="6300192" cy="24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714500" y="2786063"/>
            <a:ext cx="601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  <a:latin typeface="Arial Black" pitchFamily="34" charset="0"/>
              </a:rPr>
              <a:t>Thanks for your attention!</a:t>
            </a:r>
            <a:endParaRPr lang="zh-CN" altLang="en-US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Typical MRPC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TOF system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1" descr="D:\工作\STAR MTD\参考材料\STAR_V19_M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456384" cy="25922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214422"/>
            <a:ext cx="194175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RHIC-STAR TOF</a:t>
            </a:r>
          </a:p>
          <a:p>
            <a:r>
              <a:rPr lang="en-US" altLang="zh-CN" dirty="0" smtClean="0"/>
              <a:t>Float glass</a:t>
            </a:r>
            <a:endParaRPr lang="zh-CN" altLang="en-US" dirty="0"/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10" y="1928802"/>
            <a:ext cx="3929090" cy="29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14810" y="5715016"/>
            <a:ext cx="312136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FAIR-CBM TOF</a:t>
            </a:r>
          </a:p>
          <a:p>
            <a:r>
              <a:rPr lang="en-US" altLang="zh-CN" dirty="0" smtClean="0"/>
              <a:t>High rate- low resistive glass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89614" y="4834042"/>
            <a:ext cx="3198311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JLab-SoLID</a:t>
            </a:r>
            <a:r>
              <a:rPr lang="en-US" altLang="zh-CN" dirty="0" smtClean="0"/>
              <a:t> TOF</a:t>
            </a:r>
          </a:p>
          <a:p>
            <a:r>
              <a:rPr lang="en-US" altLang="zh-CN" dirty="0" smtClean="0"/>
              <a:t>High rate and 20ps resolution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5" idx="1"/>
          </p:cNvCxnSpPr>
          <p:nvPr/>
        </p:nvCxnSpPr>
        <p:spPr>
          <a:xfrm flipH="1">
            <a:off x="2195736" y="1537588"/>
            <a:ext cx="2019074" cy="3231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7311538" y="3093762"/>
            <a:ext cx="1115616" cy="17402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12988" r="12595"/>
          <a:stretch/>
        </p:blipFill>
        <p:spPr>
          <a:xfrm>
            <a:off x="534388" y="3843476"/>
            <a:ext cx="3476084" cy="2627462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3535152" y="5013176"/>
            <a:ext cx="679658" cy="10904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Key technology 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780" y="1189544"/>
            <a:ext cx="763284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baseline="30000" dirty="0" smtClean="0"/>
              <a:t>st </a:t>
            </a:r>
            <a:r>
              <a:rPr lang="en-US" altLang="zh-CN" dirty="0" smtClean="0"/>
              <a:t>generation TOF (from 2000):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Requirement:  Time resolution: &lt;80ps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Rate : &lt;1kHz/cm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Technology: common glass MRPC+NINOs +HPTDC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Analysis method: TOT slewing correction</a:t>
            </a:r>
          </a:p>
          <a:p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 2</a:t>
            </a:r>
            <a:r>
              <a:rPr lang="en-US" altLang="zh-CN" baseline="30000" dirty="0" smtClean="0"/>
              <a:t>st </a:t>
            </a:r>
            <a:r>
              <a:rPr lang="en-US" altLang="zh-CN" dirty="0"/>
              <a:t>generation </a:t>
            </a:r>
            <a:r>
              <a:rPr lang="en-US" altLang="zh-CN" dirty="0" smtClean="0"/>
              <a:t>TOF (from 2008):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en-US" altLang="zh-CN" dirty="0" smtClean="0"/>
              <a:t>Requirement</a:t>
            </a:r>
            <a:r>
              <a:rPr lang="en-US" altLang="zh-CN" dirty="0"/>
              <a:t>:  Time resolution: &lt;80ps</a:t>
            </a:r>
          </a:p>
          <a:p>
            <a:r>
              <a:rPr lang="en-US" altLang="zh-CN" dirty="0"/>
              <a:t>                             Rate : </a:t>
            </a:r>
            <a:r>
              <a:rPr lang="en-US" altLang="zh-CN" dirty="0" smtClean="0"/>
              <a:t>30kHz/cm</a:t>
            </a:r>
            <a:r>
              <a:rPr lang="en-US" altLang="zh-CN" baseline="30000" dirty="0" smtClean="0"/>
              <a:t>2</a:t>
            </a:r>
            <a:endParaRPr lang="en-US" altLang="zh-CN" baseline="30000" dirty="0"/>
          </a:p>
          <a:p>
            <a:r>
              <a:rPr lang="en-US" altLang="zh-CN" dirty="0"/>
              <a:t>      Technology: </a:t>
            </a:r>
            <a:r>
              <a:rPr lang="en-US" altLang="zh-CN" dirty="0" smtClean="0"/>
              <a:t>low resistive glass MRPC+PADI +GET4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Analysis method: </a:t>
            </a:r>
            <a:r>
              <a:rPr lang="en-US" altLang="zh-CN" dirty="0"/>
              <a:t>TOT slewing </a:t>
            </a:r>
            <a:r>
              <a:rPr lang="en-US" altLang="zh-CN" dirty="0" smtClean="0"/>
              <a:t>correction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en-US" altLang="zh-CN" baseline="30000" dirty="0" smtClean="0"/>
              <a:t>st </a:t>
            </a:r>
            <a:r>
              <a:rPr lang="en-US" altLang="zh-CN" dirty="0"/>
              <a:t>generation </a:t>
            </a:r>
            <a:r>
              <a:rPr lang="en-US" altLang="zh-CN" dirty="0" smtClean="0"/>
              <a:t>TOF (from 2012):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en-US" altLang="zh-CN" dirty="0" smtClean="0"/>
              <a:t>Requirement</a:t>
            </a:r>
            <a:r>
              <a:rPr lang="en-US" altLang="zh-CN" dirty="0"/>
              <a:t>:  Time resolution: </a:t>
            </a:r>
            <a:r>
              <a:rPr lang="en-US" altLang="zh-CN" dirty="0" smtClean="0"/>
              <a:t>&lt;20ps</a:t>
            </a:r>
            <a:endParaRPr lang="en-US" altLang="zh-CN" dirty="0"/>
          </a:p>
          <a:p>
            <a:r>
              <a:rPr lang="en-US" altLang="zh-CN" dirty="0"/>
              <a:t>                             Rate : </a:t>
            </a:r>
            <a:r>
              <a:rPr lang="en-US" altLang="zh-CN" dirty="0" smtClean="0"/>
              <a:t>20kHz/cm</a:t>
            </a:r>
            <a:r>
              <a:rPr lang="en-US" altLang="zh-CN" baseline="30000" dirty="0" smtClean="0"/>
              <a:t>2</a:t>
            </a:r>
            <a:endParaRPr lang="en-US" altLang="zh-CN" baseline="30000" dirty="0"/>
          </a:p>
          <a:p>
            <a:r>
              <a:rPr lang="en-US" altLang="zh-CN" dirty="0"/>
              <a:t>      Technology: low resistive glass </a:t>
            </a:r>
            <a:r>
              <a:rPr lang="en-US" altLang="zh-CN" dirty="0" smtClean="0"/>
              <a:t>MRPC+SCA +ADC</a:t>
            </a:r>
            <a:endParaRPr lang="en-US" altLang="zh-CN" dirty="0"/>
          </a:p>
          <a:p>
            <a:r>
              <a:rPr lang="en-US" altLang="zh-CN" dirty="0"/>
              <a:t>      Analysis method: TOT slewing </a:t>
            </a:r>
            <a:r>
              <a:rPr lang="en-US" altLang="zh-CN" dirty="0" smtClean="0"/>
              <a:t>correction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   </a:t>
            </a:r>
            <a:r>
              <a:rPr lang="en-US" altLang="zh-CN" dirty="0" smtClean="0">
                <a:solidFill>
                  <a:srgbClr val="FF0000"/>
                </a:solidFill>
              </a:rPr>
              <a:t>Deep learning+ Neural network</a:t>
            </a:r>
            <a:r>
              <a:rPr lang="en-US" altLang="zh-CN" sz="2000" dirty="0" smtClean="0">
                <a:solidFill>
                  <a:srgbClr val="FF0000"/>
                </a:solidFill>
              </a:rPr>
              <a:t> 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61685" y="1156151"/>
            <a:ext cx="3482315" cy="1450785"/>
            <a:chOff x="1500166" y="1428736"/>
            <a:chExt cx="3482315" cy="1450785"/>
          </a:xfrm>
        </p:grpSpPr>
        <p:sp>
          <p:nvSpPr>
            <p:cNvPr id="6" name="矩形 5"/>
            <p:cNvSpPr/>
            <p:nvPr/>
          </p:nvSpPr>
          <p:spPr>
            <a:xfrm>
              <a:off x="1500166" y="1643050"/>
              <a:ext cx="857256" cy="357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43042" y="1571612"/>
              <a:ext cx="571504" cy="7143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643042" y="2000240"/>
              <a:ext cx="571504" cy="7143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 flipV="1">
              <a:off x="2214546" y="2071678"/>
              <a:ext cx="488897" cy="116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2214546" y="1571612"/>
              <a:ext cx="488897" cy="116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等腰三角形 10"/>
            <p:cNvSpPr/>
            <p:nvPr/>
          </p:nvSpPr>
          <p:spPr>
            <a:xfrm>
              <a:off x="2846938" y="1637845"/>
              <a:ext cx="571504" cy="357190"/>
            </a:xfrm>
            <a:prstGeom prst="triangle">
              <a:avLst/>
            </a:prstGeom>
            <a:noFill/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 rot="5400000">
              <a:off x="2643174" y="1643050"/>
              <a:ext cx="142876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714612" y="1714488"/>
              <a:ext cx="214314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5400000" flipH="1" flipV="1">
              <a:off x="2607455" y="1964521"/>
              <a:ext cx="214314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714612" y="1857364"/>
              <a:ext cx="214314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11" idx="5"/>
            </p:cNvCxnSpPr>
            <p:nvPr/>
          </p:nvCxnSpPr>
          <p:spPr>
            <a:xfrm flipV="1">
              <a:off x="3275566" y="1812897"/>
              <a:ext cx="803453" cy="3543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4071934" y="1428736"/>
              <a:ext cx="357190" cy="12144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3071802" y="2500306"/>
              <a:ext cx="1000132" cy="1588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9"/>
            <p:cNvSpPr txBox="1"/>
            <p:nvPr/>
          </p:nvSpPr>
          <p:spPr>
            <a:xfrm>
              <a:off x="1500166" y="2143116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MRPC</a:t>
              </a:r>
              <a:endParaRPr lang="zh-CN" altLang="en-US" sz="1400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500298" y="2143116"/>
              <a:ext cx="1436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Differential FEE</a:t>
              </a:r>
              <a:endParaRPr lang="zh-CN" altLang="en-US" sz="1400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429124" y="2071678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TDC</a:t>
              </a:r>
              <a:endParaRPr lang="zh-CN" altLang="en-US" sz="140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71802" y="2571744"/>
              <a:ext cx="756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START</a:t>
              </a:r>
              <a:endParaRPr lang="zh-CN" altLang="en-US" sz="14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00893" y="3083777"/>
            <a:ext cx="2450224" cy="973455"/>
            <a:chOff x="6200893" y="3083777"/>
            <a:chExt cx="2450224" cy="973455"/>
          </a:xfrm>
        </p:grpSpPr>
        <p:grpSp>
          <p:nvGrpSpPr>
            <p:cNvPr id="35" name="组合 34"/>
            <p:cNvGrpSpPr/>
            <p:nvPr/>
          </p:nvGrpSpPr>
          <p:grpSpPr>
            <a:xfrm>
              <a:off x="6357497" y="3083777"/>
              <a:ext cx="2293620" cy="973455"/>
              <a:chOff x="0" y="0"/>
              <a:chExt cx="2293620" cy="973455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733425" y="295275"/>
                <a:ext cx="259080" cy="6781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38" name="组合 37"/>
              <p:cNvGrpSpPr/>
              <p:nvPr/>
            </p:nvGrpSpPr>
            <p:grpSpPr>
              <a:xfrm>
                <a:off x="0" y="0"/>
                <a:ext cx="2293620" cy="969645"/>
                <a:chOff x="0" y="0"/>
                <a:chExt cx="2293620" cy="96964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 flipV="1">
                  <a:off x="981075" y="276225"/>
                  <a:ext cx="320040" cy="6934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0" y="266700"/>
                  <a:ext cx="2293620" cy="762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733425" y="276225"/>
                  <a:ext cx="220980" cy="39624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 flipV="1">
                  <a:off x="952500" y="276225"/>
                  <a:ext cx="327660" cy="41148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文本框 2"/>
                <p:cNvSpPr txBox="1">
                  <a:spLocks noChangeArrowheads="1"/>
                </p:cNvSpPr>
                <p:nvPr/>
              </p:nvSpPr>
              <p:spPr bwMode="auto">
                <a:xfrm>
                  <a:off x="695325" y="0"/>
                  <a:ext cx="182880" cy="2438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sz="1100" baseline="-250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0</a:t>
                  </a:r>
                  <a:endParaRPr lang="zh-CN" sz="110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4" name="直接连接符 43"/>
                <p:cNvCxnSpPr/>
                <p:nvPr/>
              </p:nvCxnSpPr>
              <p:spPr>
                <a:xfrm flipV="1">
                  <a:off x="209550" y="514350"/>
                  <a:ext cx="1691640" cy="1524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 flipH="1" flipV="1">
                  <a:off x="800100" y="266700"/>
                  <a:ext cx="15240" cy="23622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文本框 2"/>
                <p:cNvSpPr txBox="1">
                  <a:spLocks noChangeArrowheads="1"/>
                </p:cNvSpPr>
                <p:nvPr/>
              </p:nvSpPr>
              <p:spPr bwMode="auto">
                <a:xfrm>
                  <a:off x="847725" y="9525"/>
                  <a:ext cx="182880" cy="2438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sz="1100" baseline="-25000">
                      <a:effectLst/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1</a:t>
                  </a:r>
                  <a:endParaRPr lang="zh-CN" sz="110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6" name="文本框 50"/>
            <p:cNvSpPr txBox="1"/>
            <p:nvPr/>
          </p:nvSpPr>
          <p:spPr>
            <a:xfrm>
              <a:off x="6200893" y="3417420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V</a:t>
              </a:r>
              <a:r>
                <a:rPr lang="en-US" altLang="zh-CN" sz="1600" baseline="-25000" dirty="0" smtClean="0"/>
                <a:t>th</a:t>
              </a:r>
              <a:endParaRPr lang="zh-CN" altLang="en-US" sz="1600" baseline="-25000" dirty="0"/>
            </a:p>
          </p:txBody>
        </p:sp>
      </p:grpSp>
      <p:pic>
        <p:nvPicPr>
          <p:cNvPr id="47" name="对象 7"/>
          <p:cNvPicPr>
            <a:picLocks noChangeArrowheads="1"/>
          </p:cNvPicPr>
          <p:nvPr/>
        </p:nvPicPr>
        <p:blipFill>
          <a:blip r:embed="rId2"/>
          <a:srcRect b="-3056"/>
          <a:stretch>
            <a:fillRect/>
          </a:stretch>
        </p:blipFill>
        <p:spPr bwMode="auto">
          <a:xfrm>
            <a:off x="5378587" y="4672164"/>
            <a:ext cx="3714229" cy="122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直接连接符 48"/>
          <p:cNvCxnSpPr/>
          <p:nvPr/>
        </p:nvCxnSpPr>
        <p:spPr>
          <a:xfrm flipV="1">
            <a:off x="7235702" y="3360002"/>
            <a:ext cx="0" cy="245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pic>
        <p:nvPicPr>
          <p:cNvPr id="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15" y="1275748"/>
            <a:ext cx="3746912" cy="2356118"/>
          </a:xfrm>
          <a:prstGeom prst="rect">
            <a:avLst/>
          </a:prstGeom>
        </p:spPr>
      </p:pic>
      <p:pic>
        <p:nvPicPr>
          <p:cNvPr id="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3660" y="1210984"/>
            <a:ext cx="5181616" cy="2485646"/>
          </a:xfrm>
          <a:prstGeom prst="rect">
            <a:avLst/>
          </a:prstGeom>
        </p:spPr>
      </p:pic>
      <p:pic>
        <p:nvPicPr>
          <p:cNvPr id="5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182" y="3833531"/>
            <a:ext cx="4472597" cy="2945633"/>
          </a:xfrm>
          <a:prstGeom prst="rect">
            <a:avLst/>
          </a:prstGeom>
        </p:spPr>
      </p:pic>
      <p:pic>
        <p:nvPicPr>
          <p:cNvPr id="6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3240" y="3685677"/>
            <a:ext cx="3878456" cy="3093531"/>
          </a:xfrm>
          <a:prstGeom prst="rect">
            <a:avLst/>
          </a:prstGeom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RHIC-STAR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650" y="1196975"/>
            <a:ext cx="7454900" cy="5040313"/>
          </a:xfrm>
          <a:prstGeom prst="rect">
            <a:avLst/>
          </a:prstGeom>
          <a:solidFill>
            <a:srgbClr val="CCFF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00FF"/>
              </a:buClr>
              <a:buFont typeface="Wingdings" panose="05000000000000000000" pitchFamily="2" charset="2"/>
              <a:buNone/>
            </a:pPr>
            <a:endParaRPr lang="zh-CN" altLang="zh-CN" sz="2600" b="1" baseline="30000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600" b="1" dirty="0" smtClean="0"/>
              <a:t>System resolution: </a:t>
            </a:r>
            <a:r>
              <a:rPr lang="en-US" altLang="zh-CN" sz="2600" b="1" dirty="0"/>
              <a:t>&lt; 100 </a:t>
            </a:r>
            <a:r>
              <a:rPr lang="en-US" altLang="zh-CN" sz="2600" b="1" dirty="0" err="1"/>
              <a:t>ps</a:t>
            </a:r>
            <a:r>
              <a:rPr lang="en-US" altLang="zh-CN" sz="2600" b="1" dirty="0"/>
              <a:t>  </a:t>
            </a:r>
            <a:r>
              <a:rPr lang="zh-CN" altLang="zh-CN" sz="2600" b="1" dirty="0"/>
              <a:t>（</a:t>
            </a:r>
            <a:r>
              <a:rPr lang="en-US" altLang="zh-CN" sz="2600" b="1" dirty="0" err="1"/>
              <a:t>Au+Au</a:t>
            </a:r>
            <a:r>
              <a:rPr lang="en-US" altLang="zh-CN" sz="2600" b="1" dirty="0"/>
              <a:t> </a:t>
            </a:r>
            <a:r>
              <a:rPr lang="zh-CN" altLang="zh-CN" sz="2600" b="1" dirty="0" smtClean="0"/>
              <a:t>） </a:t>
            </a:r>
            <a:endParaRPr lang="zh-CN" altLang="zh-CN" sz="2600" b="1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zh-CN" altLang="zh-CN" sz="2600" b="1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600" b="1" dirty="0" smtClean="0"/>
              <a:t>Occupancy: </a:t>
            </a:r>
            <a:r>
              <a:rPr lang="en-US" altLang="zh-CN" sz="2600" b="1" dirty="0"/>
              <a:t>&lt; 10%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2600" b="1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600" b="1" dirty="0"/>
              <a:t>Efficiency: &gt; 90%</a:t>
            </a:r>
            <a:endParaRPr lang="en-US" altLang="zh-CN" sz="2600" b="1" baseline="30000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2600" b="1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600" b="1" dirty="0"/>
              <a:t>Rate: 1</a:t>
            </a:r>
            <a:r>
              <a:rPr lang="en-US" altLang="zh-CN" sz="2600" b="1" dirty="0" smtClean="0"/>
              <a:t>00 </a:t>
            </a:r>
            <a:r>
              <a:rPr lang="en-US" altLang="zh-CN" sz="2600" b="1" dirty="0"/>
              <a:t>Hz/cm</a:t>
            </a:r>
            <a:r>
              <a:rPr lang="en-US" altLang="zh-CN" sz="2600" b="1" baseline="30000" dirty="0"/>
              <a:t>2</a:t>
            </a:r>
            <a:endParaRPr lang="en-US" altLang="zh-CN" sz="2600" b="1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2600" b="1" dirty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600" b="1" dirty="0" smtClean="0"/>
              <a:t>Replace CTB</a:t>
            </a:r>
            <a:endParaRPr lang="en-US" altLang="zh-CN" sz="2600" b="1" dirty="0"/>
          </a:p>
        </p:txBody>
      </p:sp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 –TOF requirement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142976" y="14285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STAR-TOF MRPC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2D0C2-43E3-47DB-ABA1-267DEC1CB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876300"/>
            <a:ext cx="7772400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581400" y="5943600"/>
            <a:ext cx="202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</a:rPr>
              <a:t>Long side view</a:t>
            </a:r>
            <a:endParaRPr lang="zh-CN" altLang="en-US" sz="2000">
              <a:solidFill>
                <a:srgbClr val="0000FF"/>
              </a:solidFill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TOFrConst%5F10traydetseta0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3236912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2071688"/>
            <a:ext cx="442912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276289</TotalTime>
  <Words>1832</Words>
  <Application>Microsoft Office PowerPoint</Application>
  <PresentationFormat>全屏显示(4:3)</PresentationFormat>
  <Paragraphs>497</Paragraphs>
  <Slides>43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5" baseType="lpstr">
      <vt:lpstr>Office 主题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Tsinghua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wy</dc:creator>
  <cp:lastModifiedBy>Windows 用户</cp:lastModifiedBy>
  <cp:revision>12391</cp:revision>
  <dcterms:created xsi:type="dcterms:W3CDTF">2010-09-03T00:52:09Z</dcterms:created>
  <dcterms:modified xsi:type="dcterms:W3CDTF">2018-11-05T03:27:28Z</dcterms:modified>
</cp:coreProperties>
</file>