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53" r:id="rId2"/>
    <p:sldMasterId id="2147484219" r:id="rId3"/>
    <p:sldMasterId id="2147484232" r:id="rId4"/>
    <p:sldMasterId id="2147484258" r:id="rId5"/>
    <p:sldMasterId id="2147484271" r:id="rId6"/>
    <p:sldMasterId id="2147484364" r:id="rId7"/>
  </p:sldMasterIdLst>
  <p:notesMasterIdLst>
    <p:notesMasterId r:id="rId33"/>
  </p:notesMasterIdLst>
  <p:handoutMasterIdLst>
    <p:handoutMasterId r:id="rId34"/>
  </p:handoutMasterIdLst>
  <p:sldIdLst>
    <p:sldId id="256" r:id="rId8"/>
    <p:sldId id="427" r:id="rId9"/>
    <p:sldId id="397" r:id="rId10"/>
    <p:sldId id="505" r:id="rId11"/>
    <p:sldId id="431" r:id="rId12"/>
    <p:sldId id="433" r:id="rId13"/>
    <p:sldId id="506" r:id="rId14"/>
    <p:sldId id="435" r:id="rId15"/>
    <p:sldId id="436" r:id="rId16"/>
    <p:sldId id="507" r:id="rId17"/>
    <p:sldId id="509" r:id="rId18"/>
    <p:sldId id="515" r:id="rId19"/>
    <p:sldId id="487" r:id="rId20"/>
    <p:sldId id="491" r:id="rId21"/>
    <p:sldId id="489" r:id="rId22"/>
    <p:sldId id="511" r:id="rId23"/>
    <p:sldId id="512" r:id="rId24"/>
    <p:sldId id="510" r:id="rId25"/>
    <p:sldId id="335" r:id="rId26"/>
    <p:sldId id="267" r:id="rId27"/>
    <p:sldId id="514" r:id="rId28"/>
    <p:sldId id="393" r:id="rId29"/>
    <p:sldId id="404" r:id="rId30"/>
    <p:sldId id="513" r:id="rId31"/>
    <p:sldId id="432"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F6"/>
    <a:srgbClr val="DDE5E5"/>
    <a:srgbClr val="60DADA"/>
    <a:srgbClr val="E25879"/>
    <a:srgbClr val="EE9CB0"/>
    <a:srgbClr val="F694CE"/>
    <a:srgbClr val="E8E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59" autoAdjust="0"/>
    <p:restoredTop sz="83444" autoAdjust="0"/>
  </p:normalViewPr>
  <p:slideViewPr>
    <p:cSldViewPr>
      <p:cViewPr varScale="1">
        <p:scale>
          <a:sx n="76" d="100"/>
          <a:sy n="76" d="100"/>
        </p:scale>
        <p:origin x="1766" y="62"/>
      </p:cViewPr>
      <p:guideLst>
        <p:guide orient="horz" pos="2160"/>
        <p:guide pos="2880"/>
      </p:guideLst>
    </p:cSldViewPr>
  </p:slideViewPr>
  <p:outlineViewPr>
    <p:cViewPr>
      <p:scale>
        <a:sx n="33" d="100"/>
        <a:sy n="33" d="100"/>
      </p:scale>
      <p:origin x="0" y="-156"/>
    </p:cViewPr>
  </p:outlineViewPr>
  <p:notesTextViewPr>
    <p:cViewPr>
      <p:scale>
        <a:sx n="100" d="100"/>
        <a:sy n="100" d="100"/>
      </p:scale>
      <p:origin x="0" y="0"/>
    </p:cViewPr>
  </p:notesTextViewPr>
  <p:sorterViewPr>
    <p:cViewPr>
      <p:scale>
        <a:sx n="100" d="100"/>
        <a:sy n="100" d="100"/>
      </p:scale>
      <p:origin x="0" y="-3780"/>
    </p:cViewPr>
  </p:sorterViewPr>
  <p:notesViewPr>
    <p:cSldViewPr>
      <p:cViewPr varScale="1">
        <p:scale>
          <a:sx n="56" d="100"/>
          <a:sy n="56" d="100"/>
        </p:scale>
        <p:origin x="2404"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AC511D-EBD4-468F-9213-E0D2388DBF38}" type="datetimeFigureOut">
              <a:rPr lang="zh-CN" altLang="en-US" smtClean="0"/>
              <a:pPr/>
              <a:t>2018/11/3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1A7343-F24F-40FB-AE9D-8A249AB9D350}" type="slidenum">
              <a:rPr lang="zh-CN" altLang="en-US" smtClean="0"/>
              <a:pPr/>
              <a:t>‹#›</a:t>
            </a:fld>
            <a:endParaRPr lang="zh-CN" altLang="en-US"/>
          </a:p>
        </p:txBody>
      </p:sp>
    </p:spTree>
    <p:extLst>
      <p:ext uri="{BB962C8B-B14F-4D97-AF65-F5344CB8AC3E}">
        <p14:creationId xmlns:p14="http://schemas.microsoft.com/office/powerpoint/2010/main" val="354565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FE90A-C86F-4BB7-9EC3-D7E7EAED60C3}" type="datetimeFigureOut">
              <a:rPr lang="zh-CN" altLang="en-US" smtClean="0"/>
              <a:pPr/>
              <a:t>2018/11/3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F4DDB-E4D9-4A0F-BF92-118BCD8D8B06}" type="slidenum">
              <a:rPr lang="zh-CN" altLang="en-US" smtClean="0"/>
              <a:pPr/>
              <a:t>‹#›</a:t>
            </a:fld>
            <a:endParaRPr lang="zh-CN" altLang="en-US"/>
          </a:p>
        </p:txBody>
      </p:sp>
    </p:spTree>
    <p:extLst>
      <p:ext uri="{BB962C8B-B14F-4D97-AF65-F5344CB8AC3E}">
        <p14:creationId xmlns:p14="http://schemas.microsoft.com/office/powerpoint/2010/main" val="14263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a:t>
            </a:fld>
            <a:endParaRPr lang="zh-CN" altLang="en-US"/>
          </a:p>
        </p:txBody>
      </p:sp>
    </p:spTree>
    <p:extLst>
      <p:ext uri="{BB962C8B-B14F-4D97-AF65-F5344CB8AC3E}">
        <p14:creationId xmlns:p14="http://schemas.microsoft.com/office/powerpoint/2010/main" val="62508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F4DDB-E4D9-4A0F-BF92-118BCD8D8B06}" type="slidenum">
              <a:rPr lang="zh-CN" altLang="en-US" smtClean="0"/>
              <a:pPr/>
              <a:t>10</a:t>
            </a:fld>
            <a:endParaRPr lang="zh-CN" altLang="en-US"/>
          </a:p>
        </p:txBody>
      </p:sp>
    </p:spTree>
    <p:extLst>
      <p:ext uri="{BB962C8B-B14F-4D97-AF65-F5344CB8AC3E}">
        <p14:creationId xmlns:p14="http://schemas.microsoft.com/office/powerpoint/2010/main" val="349125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To show all</a:t>
                </a:r>
                <a:r>
                  <a:rPr lang="en-US" altLang="zh-CN" baseline="0" dirty="0" smtClean="0"/>
                  <a:t> the dependence clearly, this slide shows the comparison at two collision energy, for two </a:t>
                </a:r>
                <a:r>
                  <a:rPr lang="en-US" altLang="zh-CN" baseline="0" dirty="0" err="1" smtClean="0"/>
                  <a:t>pt</a:t>
                </a:r>
                <a:r>
                  <a:rPr lang="en-US" altLang="zh-CN" baseline="0" dirty="0" smtClean="0"/>
                  <a:t> ranges , in gamma-jets and inclusive jet events. You can see the modification is </a:t>
                </a:r>
                <a:r>
                  <a:rPr lang="en-US" altLang="zh-CN" sz="1200" dirty="0" smtClean="0"/>
                  <a:t>is sensitive to </a:t>
                </a:r>
                <a:r>
                  <a:rPr lang="en-US" altLang="zh-CN" sz="1200" i="0">
                    <a:solidFill>
                      <a:srgbClr val="FF0000"/>
                    </a:solidFill>
                    <a:latin typeface="Cambria Math" panose="02040503050406030204" pitchFamily="18" charset="0"/>
                  </a:rPr>
                  <a:t>𝑃</a:t>
                </a:r>
                <a:r>
                  <a:rPr lang="el-GR" altLang="zh-CN" sz="1200" i="0" smtClean="0">
                    <a:solidFill>
                      <a:srgbClr val="FF0000"/>
                    </a:solidFill>
                    <a:latin typeface="Cambria Math" panose="02040503050406030204" pitchFamily="18" charset="0"/>
                  </a:rPr>
                  <a:t>_</a:t>
                </a:r>
                <a:r>
                  <a:rPr lang="en-US" altLang="zh-CN" sz="1200" i="0">
                    <a:solidFill>
                      <a:srgbClr val="FF0000"/>
                    </a:solidFill>
                    <a:latin typeface="Cambria Math" panose="02040503050406030204" pitchFamily="18" charset="0"/>
                  </a:rPr>
                  <a:t>𝑇^𝐽𝑒𝑡</a:t>
                </a:r>
                <a:r>
                  <a:rPr lang="en-US" altLang="zh-CN" sz="1200" dirty="0">
                    <a:solidFill>
                      <a:srgbClr val="FF0000"/>
                    </a:solidFill>
                  </a:rPr>
                  <a:t> and </a:t>
                </a:r>
                <a:r>
                  <a:rPr lang="en-US" altLang="zh-CN" sz="1200" i="0">
                    <a:solidFill>
                      <a:srgbClr val="FF0000"/>
                    </a:solidFill>
                    <a:latin typeface="Cambria Math" panose="02040503050406030204" pitchFamily="18" charset="0"/>
                  </a:rPr>
                  <a:t>√𝑠</a:t>
                </a:r>
                <a:r>
                  <a:rPr lang="en-US" altLang="zh-CN" sz="1200" dirty="0">
                    <a:solidFill>
                      <a:srgbClr val="FF0000"/>
                    </a:solidFill>
                  </a:rPr>
                  <a:t>, </a:t>
                </a:r>
                <a:r>
                  <a:rPr lang="en-US" altLang="zh-CN" sz="1200" dirty="0" smtClean="0">
                    <a:solidFill>
                      <a:schemeClr val="tx1"/>
                    </a:solidFill>
                  </a:rPr>
                  <a:t>and</a:t>
                </a:r>
                <a:r>
                  <a:rPr lang="en-US" altLang="zh-CN" sz="1200" baseline="0" dirty="0" smtClean="0">
                    <a:solidFill>
                      <a:schemeClr val="tx1"/>
                    </a:solidFill>
                  </a:rPr>
                  <a:t> insensitive </a:t>
                </a:r>
                <a:r>
                  <a:rPr lang="en-US" altLang="zh-CN" sz="1200" dirty="0" smtClean="0"/>
                  <a:t> </a:t>
                </a:r>
                <a:r>
                  <a:rPr lang="en-US" altLang="zh-CN" sz="1200" dirty="0"/>
                  <a:t>to </a:t>
                </a:r>
                <a:r>
                  <a:rPr lang="en-US" altLang="zh-CN" sz="1200" dirty="0" smtClean="0"/>
                  <a:t>jet flavor.</a:t>
                </a:r>
                <a:endParaRPr lang="zh-CN" altLang="en-US" dirty="0"/>
              </a:p>
            </p:txBody>
          </p:sp>
        </mc:Fallback>
      </mc:AlternateContent>
      <p:sp>
        <p:nvSpPr>
          <p:cNvPr id="4" name="灯片编号占位符 3"/>
          <p:cNvSpPr>
            <a:spLocks noGrp="1"/>
          </p:cNvSpPr>
          <p:nvPr>
            <p:ph type="sldNum" sz="quarter" idx="10"/>
          </p:nvPr>
        </p:nvSpPr>
        <p:spPr/>
        <p:txBody>
          <a:bodyPr/>
          <a:lstStyle/>
          <a:p>
            <a:fld id="{6B4F4DDB-E4D9-4A0F-BF92-118BCD8D8B06}" type="slidenum">
              <a:rPr lang="zh-CN" altLang="en-US" smtClean="0"/>
              <a:pPr/>
              <a:t>11</a:t>
            </a:fld>
            <a:endParaRPr lang="zh-CN" altLang="en-US"/>
          </a:p>
        </p:txBody>
      </p:sp>
    </p:spTree>
    <p:extLst>
      <p:ext uri="{BB962C8B-B14F-4D97-AF65-F5344CB8AC3E}">
        <p14:creationId xmlns:p14="http://schemas.microsoft.com/office/powerpoint/2010/main" val="93116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To show all</a:t>
                </a:r>
                <a:r>
                  <a:rPr lang="en-US" altLang="zh-CN" baseline="0" dirty="0" smtClean="0"/>
                  <a:t> the dependence clearly, this slide shows the comparison at two collision energy, for two </a:t>
                </a:r>
                <a:r>
                  <a:rPr lang="en-US" altLang="zh-CN" baseline="0" dirty="0" err="1" smtClean="0"/>
                  <a:t>pt</a:t>
                </a:r>
                <a:r>
                  <a:rPr lang="en-US" altLang="zh-CN" baseline="0" dirty="0" smtClean="0"/>
                  <a:t> ranges , in gamma-jets and inclusive jet events. You can see the modification is </a:t>
                </a:r>
                <a:r>
                  <a:rPr lang="en-US" altLang="zh-CN" sz="1200" dirty="0" smtClean="0"/>
                  <a:t>is sensitive to </a:t>
                </a:r>
                <a:r>
                  <a:rPr lang="en-US" altLang="zh-CN" sz="1200" i="0">
                    <a:solidFill>
                      <a:srgbClr val="FF0000"/>
                    </a:solidFill>
                    <a:latin typeface="Cambria Math" panose="02040503050406030204" pitchFamily="18" charset="0"/>
                  </a:rPr>
                  <a:t>𝑃</a:t>
                </a:r>
                <a:r>
                  <a:rPr lang="el-GR" altLang="zh-CN" sz="1200" i="0" smtClean="0">
                    <a:solidFill>
                      <a:srgbClr val="FF0000"/>
                    </a:solidFill>
                    <a:latin typeface="Cambria Math" panose="02040503050406030204" pitchFamily="18" charset="0"/>
                  </a:rPr>
                  <a:t>_</a:t>
                </a:r>
                <a:r>
                  <a:rPr lang="en-US" altLang="zh-CN" sz="1200" i="0">
                    <a:solidFill>
                      <a:srgbClr val="FF0000"/>
                    </a:solidFill>
                    <a:latin typeface="Cambria Math" panose="02040503050406030204" pitchFamily="18" charset="0"/>
                  </a:rPr>
                  <a:t>𝑇^𝐽𝑒𝑡</a:t>
                </a:r>
                <a:r>
                  <a:rPr lang="en-US" altLang="zh-CN" sz="1200" dirty="0">
                    <a:solidFill>
                      <a:srgbClr val="FF0000"/>
                    </a:solidFill>
                  </a:rPr>
                  <a:t> and </a:t>
                </a:r>
                <a:r>
                  <a:rPr lang="en-US" altLang="zh-CN" sz="1200" i="0">
                    <a:solidFill>
                      <a:srgbClr val="FF0000"/>
                    </a:solidFill>
                    <a:latin typeface="Cambria Math" panose="02040503050406030204" pitchFamily="18" charset="0"/>
                  </a:rPr>
                  <a:t>√𝑠</a:t>
                </a:r>
                <a:r>
                  <a:rPr lang="en-US" altLang="zh-CN" sz="1200" dirty="0">
                    <a:solidFill>
                      <a:srgbClr val="FF0000"/>
                    </a:solidFill>
                  </a:rPr>
                  <a:t>, </a:t>
                </a:r>
                <a:r>
                  <a:rPr lang="en-US" altLang="zh-CN" sz="1200" dirty="0" smtClean="0">
                    <a:solidFill>
                      <a:schemeClr val="tx1"/>
                    </a:solidFill>
                  </a:rPr>
                  <a:t>and</a:t>
                </a:r>
                <a:r>
                  <a:rPr lang="en-US" altLang="zh-CN" sz="1200" baseline="0" dirty="0" smtClean="0">
                    <a:solidFill>
                      <a:schemeClr val="tx1"/>
                    </a:solidFill>
                  </a:rPr>
                  <a:t> insensitive </a:t>
                </a:r>
                <a:r>
                  <a:rPr lang="en-US" altLang="zh-CN" sz="1200" dirty="0" smtClean="0"/>
                  <a:t> </a:t>
                </a:r>
                <a:r>
                  <a:rPr lang="en-US" altLang="zh-CN" sz="1200" dirty="0"/>
                  <a:t>to </a:t>
                </a:r>
                <a:r>
                  <a:rPr lang="en-US" altLang="zh-CN" sz="1200" dirty="0" smtClean="0"/>
                  <a:t>jet flavor.</a:t>
                </a:r>
                <a:endParaRPr lang="zh-CN" altLang="en-US" dirty="0"/>
              </a:p>
            </p:txBody>
          </p:sp>
        </mc:Fallback>
      </mc:AlternateContent>
      <p:sp>
        <p:nvSpPr>
          <p:cNvPr id="4" name="灯片编号占位符 3"/>
          <p:cNvSpPr>
            <a:spLocks noGrp="1"/>
          </p:cNvSpPr>
          <p:nvPr>
            <p:ph type="sldNum" sz="quarter" idx="10"/>
          </p:nvPr>
        </p:nvSpPr>
        <p:spPr/>
        <p:txBody>
          <a:bodyPr/>
          <a:lstStyle/>
          <a:p>
            <a:fld id="{6B4F4DDB-E4D9-4A0F-BF92-118BCD8D8B06}" type="slidenum">
              <a:rPr lang="zh-CN" altLang="en-US" smtClean="0"/>
              <a:pPr/>
              <a:t>12</a:t>
            </a:fld>
            <a:endParaRPr lang="zh-CN" altLang="en-US"/>
          </a:p>
        </p:txBody>
      </p:sp>
    </p:spTree>
    <p:extLst>
      <p:ext uri="{BB962C8B-B14F-4D97-AF65-F5344CB8AC3E}">
        <p14:creationId xmlns:p14="http://schemas.microsoft.com/office/powerpoint/2010/main" val="92462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13</a:t>
            </a:fld>
            <a:endParaRPr lang="zh-CN" altLang="en-US"/>
          </a:p>
        </p:txBody>
      </p:sp>
    </p:spTree>
    <p:extLst>
      <p:ext uri="{BB962C8B-B14F-4D97-AF65-F5344CB8AC3E}">
        <p14:creationId xmlns:p14="http://schemas.microsoft.com/office/powerpoint/2010/main" val="319433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14</a:t>
            </a:fld>
            <a:endParaRPr lang="zh-CN" altLang="en-US"/>
          </a:p>
        </p:txBody>
      </p:sp>
    </p:spTree>
    <p:extLst>
      <p:ext uri="{BB962C8B-B14F-4D97-AF65-F5344CB8AC3E}">
        <p14:creationId xmlns:p14="http://schemas.microsoft.com/office/powerpoint/2010/main" val="4112743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F4DDB-E4D9-4A0F-BF92-118BCD8D8B06}" type="slidenum">
              <a:rPr lang="zh-CN" altLang="en-US" smtClean="0"/>
              <a:pPr/>
              <a:t>15</a:t>
            </a:fld>
            <a:endParaRPr lang="zh-CN" altLang="en-US"/>
          </a:p>
        </p:txBody>
      </p:sp>
    </p:spTree>
    <p:extLst>
      <p:ext uri="{BB962C8B-B14F-4D97-AF65-F5344CB8AC3E}">
        <p14:creationId xmlns:p14="http://schemas.microsoft.com/office/powerpoint/2010/main" val="694013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16</a:t>
            </a:fld>
            <a:endParaRPr lang="zh-CN" altLang="en-US"/>
          </a:p>
        </p:txBody>
      </p:sp>
    </p:spTree>
    <p:extLst>
      <p:ext uri="{BB962C8B-B14F-4D97-AF65-F5344CB8AC3E}">
        <p14:creationId xmlns:p14="http://schemas.microsoft.com/office/powerpoint/2010/main" val="278058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17</a:t>
            </a:fld>
            <a:endParaRPr lang="zh-CN" altLang="en-US"/>
          </a:p>
        </p:txBody>
      </p:sp>
    </p:spTree>
    <p:extLst>
      <p:ext uri="{BB962C8B-B14F-4D97-AF65-F5344CB8AC3E}">
        <p14:creationId xmlns:p14="http://schemas.microsoft.com/office/powerpoint/2010/main" val="394009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18</a:t>
            </a:fld>
            <a:endParaRPr lang="zh-CN" altLang="en-US"/>
          </a:p>
        </p:txBody>
      </p:sp>
    </p:spTree>
    <p:extLst>
      <p:ext uri="{BB962C8B-B14F-4D97-AF65-F5344CB8AC3E}">
        <p14:creationId xmlns:p14="http://schemas.microsoft.com/office/powerpoint/2010/main" val="1380250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19</a:t>
            </a:fld>
            <a:endParaRPr lang="zh-CN" altLang="en-US"/>
          </a:p>
        </p:txBody>
      </p:sp>
    </p:spTree>
    <p:extLst>
      <p:ext uri="{BB962C8B-B14F-4D97-AF65-F5344CB8AC3E}">
        <p14:creationId xmlns:p14="http://schemas.microsoft.com/office/powerpoint/2010/main" val="307707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a:t>
            </a:fld>
            <a:endParaRPr lang="zh-CN" altLang="en-US"/>
          </a:p>
        </p:txBody>
      </p:sp>
    </p:spTree>
    <p:extLst>
      <p:ext uri="{BB962C8B-B14F-4D97-AF65-F5344CB8AC3E}">
        <p14:creationId xmlns:p14="http://schemas.microsoft.com/office/powerpoint/2010/main" val="921317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21</a:t>
            </a:fld>
            <a:endParaRPr lang="zh-CN" altLang="en-US"/>
          </a:p>
        </p:txBody>
      </p:sp>
    </p:spTree>
    <p:extLst>
      <p:ext uri="{BB962C8B-B14F-4D97-AF65-F5344CB8AC3E}">
        <p14:creationId xmlns:p14="http://schemas.microsoft.com/office/powerpoint/2010/main" val="727891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23</a:t>
            </a:fld>
            <a:endParaRPr lang="zh-CN" altLang="en-US"/>
          </a:p>
        </p:txBody>
      </p:sp>
    </p:spTree>
    <p:extLst>
      <p:ext uri="{BB962C8B-B14F-4D97-AF65-F5344CB8AC3E}">
        <p14:creationId xmlns:p14="http://schemas.microsoft.com/office/powerpoint/2010/main" val="295328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a:p>
            <a:r>
              <a:rPr lang="en-US" altLang="zh-CN" baseline="0" dirty="0"/>
              <a:t>(see the situation at 5.02 </a:t>
            </a:r>
            <a:r>
              <a:rPr lang="en-US" altLang="zh-CN" baseline="0" dirty="0" err="1"/>
              <a:t>TeV</a:t>
            </a:r>
            <a:r>
              <a:rPr lang="en-US" altLang="zh-CN" baseline="0" dirty="0"/>
              <a:t>)</a:t>
            </a:r>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24</a:t>
            </a:fld>
            <a:endParaRPr lang="zh-CN" altLang="en-US"/>
          </a:p>
        </p:txBody>
      </p:sp>
    </p:spTree>
    <p:extLst>
      <p:ext uri="{BB962C8B-B14F-4D97-AF65-F5344CB8AC3E}">
        <p14:creationId xmlns:p14="http://schemas.microsoft.com/office/powerpoint/2010/main" val="2081253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25</a:t>
            </a:fld>
            <a:endParaRPr lang="zh-CN" altLang="en-US"/>
          </a:p>
        </p:txBody>
      </p:sp>
    </p:spTree>
    <p:extLst>
      <p:ext uri="{BB962C8B-B14F-4D97-AF65-F5344CB8AC3E}">
        <p14:creationId xmlns:p14="http://schemas.microsoft.com/office/powerpoint/2010/main" val="167197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3</a:t>
            </a:fld>
            <a:endParaRPr lang="zh-CN" altLang="en-US"/>
          </a:p>
        </p:txBody>
      </p:sp>
    </p:spTree>
    <p:extLst>
      <p:ext uri="{BB962C8B-B14F-4D97-AF65-F5344CB8AC3E}">
        <p14:creationId xmlns:p14="http://schemas.microsoft.com/office/powerpoint/2010/main" val="74145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4</a:t>
            </a:fld>
            <a:endParaRPr lang="zh-CN" altLang="en-US"/>
          </a:p>
        </p:txBody>
      </p:sp>
    </p:spTree>
    <p:extLst>
      <p:ext uri="{BB962C8B-B14F-4D97-AF65-F5344CB8AC3E}">
        <p14:creationId xmlns:p14="http://schemas.microsoft.com/office/powerpoint/2010/main" val="131448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5</a:t>
            </a:fld>
            <a:endParaRPr lang="zh-CN" altLang="en-US"/>
          </a:p>
        </p:txBody>
      </p:sp>
    </p:spTree>
    <p:extLst>
      <p:ext uri="{BB962C8B-B14F-4D97-AF65-F5344CB8AC3E}">
        <p14:creationId xmlns:p14="http://schemas.microsoft.com/office/powerpoint/2010/main" val="134751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6</a:t>
            </a:fld>
            <a:endParaRPr lang="zh-CN" altLang="en-US"/>
          </a:p>
        </p:txBody>
      </p:sp>
    </p:spTree>
    <p:extLst>
      <p:ext uri="{BB962C8B-B14F-4D97-AF65-F5344CB8AC3E}">
        <p14:creationId xmlns:p14="http://schemas.microsoft.com/office/powerpoint/2010/main" val="18230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4F4DDB-E4D9-4A0F-BF92-118BCD8D8B06}" type="slidenum">
              <a:rPr lang="zh-CN" altLang="en-US" smtClean="0"/>
              <a:pPr/>
              <a:t>7</a:t>
            </a:fld>
            <a:endParaRPr lang="zh-CN" altLang="en-US"/>
          </a:p>
        </p:txBody>
      </p:sp>
    </p:spTree>
    <p:extLst>
      <p:ext uri="{BB962C8B-B14F-4D97-AF65-F5344CB8AC3E}">
        <p14:creationId xmlns:p14="http://schemas.microsoft.com/office/powerpoint/2010/main" val="158098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8</a:t>
            </a:fld>
            <a:endParaRPr lang="zh-CN" altLang="en-US"/>
          </a:p>
        </p:txBody>
      </p:sp>
    </p:spTree>
    <p:extLst>
      <p:ext uri="{BB962C8B-B14F-4D97-AF65-F5344CB8AC3E}">
        <p14:creationId xmlns:p14="http://schemas.microsoft.com/office/powerpoint/2010/main" val="423015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B4F4DDB-E4D9-4A0F-BF92-118BCD8D8B06}" type="slidenum">
              <a:rPr lang="zh-CN" altLang="en-US" smtClean="0"/>
              <a:pPr/>
              <a:t>9</a:t>
            </a:fld>
            <a:endParaRPr lang="zh-CN" altLang="en-US"/>
          </a:p>
        </p:txBody>
      </p:sp>
    </p:spTree>
    <p:extLst>
      <p:ext uri="{BB962C8B-B14F-4D97-AF65-F5344CB8AC3E}">
        <p14:creationId xmlns:p14="http://schemas.microsoft.com/office/powerpoint/2010/main" val="133634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8DE6337A-5411-499B-8488-D49F12F53375}"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3041131C-761D-4F63-8DE3-4B8C210538AB}"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38598D4F-CCDC-4128-901F-C4C3D15F1F77}"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457200"/>
            <a:ext cx="8229600" cy="1371600"/>
          </a:xfrm>
        </p:spPr>
        <p:txBody>
          <a:bodyPr/>
          <a:lstStyle/>
          <a:p>
            <a:r>
              <a:rPr lang="zh-CN" altLang="en-US"/>
              <a:t>单击此处编辑母版标题样式</a:t>
            </a:r>
          </a:p>
        </p:txBody>
      </p:sp>
      <p:sp>
        <p:nvSpPr>
          <p:cNvPr id="3" name="内容占位符 2"/>
          <p:cNvSpPr>
            <a:spLocks noGrp="1"/>
          </p:cNvSpPr>
          <p:nvPr>
            <p:ph sz="quarter" idx="1"/>
          </p:nvPr>
        </p:nvSpPr>
        <p:spPr>
          <a:xfrm>
            <a:off x="457200" y="19812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9812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40005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40005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7D313FE4-7FA3-419B-B216-295246712E37}" type="slidenum">
              <a:rPr lang="en-US" altLang="zh-CN"/>
              <a:pPr>
                <a:defRPr/>
              </a:pPr>
              <a:t>‹#›</a:t>
            </a:fld>
            <a:endParaRPr lang="en-US" altLang="zh-CN"/>
          </a:p>
        </p:txBody>
      </p:sp>
      <p:sp>
        <p:nvSpPr>
          <p:cNvPr id="9" name="Rectangle 16"/>
          <p:cNvSpPr>
            <a:spLocks noGrp="1" noChangeArrowheads="1"/>
          </p:cNvSpPr>
          <p:nvPr>
            <p:ph type="dt" sz="half" idx="12"/>
          </p:nvPr>
        </p:nvSpPr>
        <p:spPr>
          <a:xfrm>
            <a:off x="457200" y="6356350"/>
            <a:ext cx="2133600" cy="365125"/>
          </a:xfrm>
          <a:prstGeom prst="rect">
            <a:avLst/>
          </a:prstGeom>
          <a:ln/>
        </p:spPr>
        <p:txBody>
          <a:bodyPr/>
          <a:lstStyle>
            <a:lvl1pPr>
              <a:defRPr/>
            </a:lvl1pPr>
          </a:lstStyle>
          <a:p>
            <a:pPr>
              <a:defRPr/>
            </a:pPr>
            <a:fld id="{1888D789-E30A-40AB-8C4F-4D9B13A798AC}" type="datetime1">
              <a:rPr lang="zh-CN" altLang="en-US" smtClean="0"/>
              <a:pPr>
                <a:defRPr/>
              </a:pPr>
              <a:t>2018/11/3</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B2566B69-5E98-4514-8F8B-98D9D4267CC7}"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a:t>单击此处编辑母版标题样式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8928A54D-C1DB-4DB6-AFF1-9F2F970E6700}"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dirty="0"/>
          </a:p>
        </p:txBody>
      </p:sp>
      <p:pic>
        <p:nvPicPr>
          <p:cNvPr id="7" name="图片 6" descr="sdu.jpg"/>
          <p:cNvPicPr>
            <a:picLocks noChangeAspect="1"/>
          </p:cNvPicPr>
          <p:nvPr userDrawn="1"/>
        </p:nvPicPr>
        <p:blipFill>
          <a:blip r:embed="rId2" cstate="print"/>
          <a:stretch>
            <a:fillRect/>
          </a:stretch>
        </p:blipFill>
        <p:spPr>
          <a:xfrm>
            <a:off x="8207896" y="0"/>
            <a:ext cx="936104" cy="908720"/>
          </a:xfrm>
          <a:prstGeom prst="rect">
            <a:avLst/>
          </a:prstGeom>
        </p:spPr>
      </p:pic>
      <p:cxnSp>
        <p:nvCxnSpPr>
          <p:cNvPr id="9" name="直接连接符 8"/>
          <p:cNvCxnSpPr/>
          <p:nvPr userDrawn="1"/>
        </p:nvCxnSpPr>
        <p:spPr>
          <a:xfrm>
            <a:off x="0" y="548680"/>
            <a:ext cx="82444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A68E021E-D60E-482F-A2B7-9BD623FFA58A}"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DA8E0185-86B5-4EF2-8BB5-A3F5D95F9CFA}"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524000" y="6372285"/>
            <a:ext cx="2133600" cy="365125"/>
          </a:xfrm>
          <a:prstGeom prst="rect">
            <a:avLst/>
          </a:prstGeom>
        </p:spPr>
        <p:txBody>
          <a:bodyPr/>
          <a:lstStyle/>
          <a:p>
            <a:fld id="{B2566B69-5E98-4514-8F8B-98D9D4267CC7}" type="datetime1">
              <a:rPr lang="zh-CN" altLang="en-US" smtClean="0"/>
              <a:pPr/>
              <a:t>2018/11/3</a:t>
            </a:fld>
            <a:endParaRPr lang="zh-CN" altLang="en-US"/>
          </a:p>
        </p:txBody>
      </p:sp>
      <p:sp>
        <p:nvSpPr>
          <p:cNvPr id="4" name="页脚占位符 3"/>
          <p:cNvSpPr>
            <a:spLocks noGrp="1"/>
          </p:cNvSpPr>
          <p:nvPr>
            <p:ph type="ftr" sz="quarter" idx="11"/>
          </p:nvPr>
        </p:nvSpPr>
        <p:spPr>
          <a:xfrm>
            <a:off x="3657600" y="6376243"/>
            <a:ext cx="2895600" cy="365125"/>
          </a:xfrm>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94" y="6128119"/>
            <a:ext cx="1501306" cy="71531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81F46CE4-7C0E-489B-9E27-6536DF257CCE}"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075952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098B347-B7BF-4AF4-BD9D-604D0C82453D}"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C39852F0-C85A-4A28-9CD6-4A26ADA5B30F}"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41B694-B21A-42B0-8402-A75927620482}"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0F66E0E-731F-4E03-ACE0-69B4BBAD82AD}"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926FCF3-EAA2-4B33-B69F-9466C44C599B}" type="datetime1">
              <a:rPr lang="zh-CN" altLang="en-US" smtClean="0"/>
              <a:pPr/>
              <a:t>2018/11/3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C17F2-131C-464F-BFEB-323F1F44CBEF}" type="datetime1">
              <a:rPr lang="zh-CN" altLang="en-US" smtClean="0"/>
              <a:pPr/>
              <a:t>2018/11/3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988648D-69A5-43F7-917D-81B9097E1BF0}"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276653-95D3-44D2-A7CF-43204178267B}" type="datetime1">
              <a:rPr lang="zh-CN" altLang="en-US" smtClean="0"/>
              <a:pPr/>
              <a:t>2018/11/3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4517BF-CA19-46B5-B5A8-E59DB146F59A}" type="datetime1">
              <a:rPr lang="zh-CN" altLang="en-US" smtClean="0"/>
              <a:pPr/>
              <a:t>2018/11/3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7CCD00-F323-4B52-AAAA-FC31B9079D65}" type="datetime1">
              <a:rPr lang="zh-CN" altLang="en-US" smtClean="0"/>
              <a:pPr/>
              <a:t>2018/11/3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0E4E673-CAC2-4500-ABA1-3FC647036EE1}"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6C4A30-D3DD-48B9-9D20-A8DA24579702}"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4D11E75C-FE5B-4459-B3BB-426D820E1D54}" type="datetime1">
              <a:rPr lang="zh-CN" altLang="en-US" smtClean="0"/>
              <a:pPr/>
              <a:t>2018/11/3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1F46CE4-7C0E-489B-9E27-6536DF257CCE}"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457200"/>
            <a:ext cx="8229600" cy="1371600"/>
          </a:xfrm>
        </p:spPr>
        <p:txBody>
          <a:bodyPr/>
          <a:lstStyle/>
          <a:p>
            <a:r>
              <a:rPr lang="zh-CN" altLang="en-US"/>
              <a:t>单击此处编辑母版标题样式</a:t>
            </a:r>
          </a:p>
        </p:txBody>
      </p:sp>
      <p:sp>
        <p:nvSpPr>
          <p:cNvPr id="3" name="内容占位符 2"/>
          <p:cNvSpPr>
            <a:spLocks noGrp="1"/>
          </p:cNvSpPr>
          <p:nvPr>
            <p:ph sz="quarter" idx="1"/>
          </p:nvPr>
        </p:nvSpPr>
        <p:spPr>
          <a:xfrm>
            <a:off x="457200" y="19812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9812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40005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40005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7D313FE4-7FA3-419B-B216-295246712E37}" type="slidenum">
              <a:rPr lang="en-US" altLang="zh-CN"/>
              <a:pPr>
                <a:defRPr/>
              </a:pPr>
              <a:t>‹#›</a:t>
            </a:fld>
            <a:endParaRPr lang="en-US" altLang="zh-CN"/>
          </a:p>
        </p:txBody>
      </p:sp>
      <p:sp>
        <p:nvSpPr>
          <p:cNvPr id="9" name="Rectangle 16"/>
          <p:cNvSpPr>
            <a:spLocks noGrp="1" noChangeArrowheads="1"/>
          </p:cNvSpPr>
          <p:nvPr>
            <p:ph type="dt" sz="half" idx="12"/>
          </p:nvPr>
        </p:nvSpPr>
        <p:spPr>
          <a:ln/>
        </p:spPr>
        <p:txBody>
          <a:bodyPr/>
          <a:lstStyle>
            <a:lvl1pPr>
              <a:defRPr/>
            </a:lvl1pPr>
          </a:lstStyle>
          <a:p>
            <a:pPr>
              <a:defRPr/>
            </a:pPr>
            <a:fld id="{D64E57C1-D447-4FEF-837C-20FAF3861322}" type="datetime1">
              <a:rPr lang="zh-CN" altLang="en-US" smtClean="0"/>
              <a:pPr>
                <a:defRPr/>
              </a:pPr>
              <a:t>2018/11/3</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1F46CE4-7C0E-489B-9E27-6536DF257CCE}"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807627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098B347-B7BF-4AF4-BD9D-604D0C82453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020812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41B694-B21A-42B0-8402-A75927620482}"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020677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0F66E0E-731F-4E03-ACE0-69B4BBAD82A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883116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26FCF3-EAA2-4B33-B69F-9466C44C599B}"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041992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33845" y="2507551"/>
            <a:ext cx="386715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7551"/>
            <a:ext cx="38862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FF9C17F2-131C-464F-BFEB-323F1F44CBEF}" type="datetime1">
              <a:rPr lang="zh-CN" altLang="en-US" smtClean="0"/>
              <a:pPr/>
              <a:t>2018/11/3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591352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88648D-69A5-43F7-917D-81B9097E1BF0}" type="datetime1">
              <a:rPr lang="zh-CN" altLang="en-US" smtClean="0"/>
              <a:pPr/>
              <a:t>2018/11/3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03712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76653-95D3-44D2-A7CF-43204178267B}" type="datetime1">
              <a:rPr lang="zh-CN" altLang="en-US" smtClean="0"/>
              <a:pPr/>
              <a:t>2018/11/3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05082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CA275E35-5158-40C7-8F81-9EC1BA1D201F}" type="datetime1">
              <a:rPr lang="zh-CN" altLang="en-US" smtClean="0"/>
              <a:pPr/>
              <a:t>2018/11/3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AA4517BF-CA19-46B5-B5A8-E59DB146F59A}"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693040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557CCD00-F323-4B52-AAAA-FC31B9079D65}"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734161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0E4E673-CAC2-4500-ABA1-3FC647036EE1}"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123128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B3FF52D-F084-4190-8769-86528494BF45}"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94889525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1F46CE4-7C0E-489B-9E27-6536DF257CCE}"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961002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098B347-B7BF-4AF4-BD9D-604D0C82453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6939605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41B694-B21A-42B0-8402-A75927620482}"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852899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0F66E0E-731F-4E03-ACE0-69B4BBAD82A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620948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26FCF3-EAA2-4B33-B69F-9466C44C599B}"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618329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33845" y="2507551"/>
            <a:ext cx="386715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7551"/>
            <a:ext cx="38862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FF9C17F2-131C-464F-BFEB-323F1F44CBEF}" type="datetime1">
              <a:rPr lang="zh-CN" altLang="en-US" smtClean="0"/>
              <a:pPr/>
              <a:t>2018/11/3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62922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F0F9410F-AABE-421B-BFEA-B93A227B4818}" type="datetime1">
              <a:rPr lang="zh-CN" altLang="en-US" smtClean="0"/>
              <a:pPr/>
              <a:t>2018/11/3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88648D-69A5-43F7-917D-81B9097E1BF0}" type="datetime1">
              <a:rPr lang="zh-CN" altLang="en-US" smtClean="0"/>
              <a:pPr/>
              <a:t>2018/11/3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388674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76653-95D3-44D2-A7CF-43204178267B}" type="datetime1">
              <a:rPr lang="zh-CN" altLang="en-US" smtClean="0"/>
              <a:pPr/>
              <a:t>2018/11/3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431875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AA4517BF-CA19-46B5-B5A8-E59DB146F59A}"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8999475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557CCD00-F323-4B52-AAAA-FC31B9079D65}"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448829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0E4E673-CAC2-4500-ABA1-3FC647036EE1}"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814966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B3FF52D-F084-4190-8769-86528494BF45}"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911433643"/>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1F46CE4-7C0E-489B-9E27-6536DF257CCE}"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10383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098B347-B7BF-4AF4-BD9D-604D0C82453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853956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41B694-B21A-42B0-8402-A75927620482}"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7549058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0F66E0E-731F-4E03-ACE0-69B4BBAD82A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87313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97DACB38-E956-4202-918A-3B737A08BBC1}"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26FCF3-EAA2-4B33-B69F-9466C44C599B}"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277731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33845" y="2507551"/>
            <a:ext cx="386715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7551"/>
            <a:ext cx="38862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FF9C17F2-131C-464F-BFEB-323F1F44CBEF}" type="datetime1">
              <a:rPr lang="zh-CN" altLang="en-US" smtClean="0"/>
              <a:pPr/>
              <a:t>2018/11/3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73048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88648D-69A5-43F7-917D-81B9097E1BF0}" type="datetime1">
              <a:rPr lang="zh-CN" altLang="en-US" smtClean="0"/>
              <a:pPr/>
              <a:t>2018/11/3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637712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76653-95D3-44D2-A7CF-43204178267B}" type="datetime1">
              <a:rPr lang="zh-CN" altLang="en-US" smtClean="0"/>
              <a:pPr/>
              <a:t>2018/11/3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178886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AA4517BF-CA19-46B5-B5A8-E59DB146F59A}"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3431581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557CCD00-F323-4B52-AAAA-FC31B9079D65}"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918003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0E4E673-CAC2-4500-ABA1-3FC647036EE1}"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839403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B3FF52D-F084-4190-8769-86528494BF45}"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12332469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1F46CE4-7C0E-489B-9E27-6536DF257CCE}"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902615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098B347-B7BF-4AF4-BD9D-604D0C82453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86368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41B694-B21A-42B0-8402-A75927620482}"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0910078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0F66E0E-731F-4E03-ACE0-69B4BBAD82A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475394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26FCF3-EAA2-4B33-B69F-9466C44C599B}"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964011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33845" y="2507551"/>
            <a:ext cx="386715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7551"/>
            <a:ext cx="38862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FF9C17F2-131C-464F-BFEB-323F1F44CBEF}" type="datetime1">
              <a:rPr lang="zh-CN" altLang="en-US" smtClean="0"/>
              <a:pPr/>
              <a:t>2018/11/3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90456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88648D-69A5-43F7-917D-81B9097E1BF0}" type="datetime1">
              <a:rPr lang="zh-CN" altLang="en-US" smtClean="0"/>
              <a:pPr/>
              <a:t>2018/11/3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8280978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76653-95D3-44D2-A7CF-43204178267B}" type="datetime1">
              <a:rPr lang="zh-CN" altLang="en-US" smtClean="0"/>
              <a:pPr/>
              <a:t>2018/11/3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699269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AA4517BF-CA19-46B5-B5A8-E59DB146F59A}"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6839881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p:txBody>
          <a:bodyPr/>
          <a:lstStyle/>
          <a:p>
            <a:fld id="{557CCD00-F323-4B52-AAAA-FC31B9079D65}"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1674555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0E4E673-CAC2-4500-ABA1-3FC647036EE1}"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83141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B3FF52D-F084-4190-8769-86528494BF45}"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3230996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A0CE1625-12D9-49E8-B012-876B87E3FBE7}" type="datetime1">
              <a:rPr lang="zh-CN" altLang="en-US" smtClean="0"/>
              <a:pPr/>
              <a:t>2018/11/3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1F46CE4-7C0E-489B-9E27-6536DF257CCE}" type="datetime1">
              <a:rPr lang="zh-CN" altLang="en-US" smtClean="0"/>
              <a:pPr/>
              <a:t>2018/11/3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8475229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098B347-B7BF-4AF4-BD9D-604D0C82453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294778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051104" y="6520259"/>
            <a:ext cx="2057400" cy="365125"/>
          </a:xfrm>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6558411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0F66E0E-731F-4E03-ACE0-69B4BBAD82AD}"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781385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26FCF3-EAA2-4B33-B69F-9466C44C599B}"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3747924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F9C17F2-131C-464F-BFEB-323F1F44CBEF}" type="datetime1">
              <a:rPr lang="zh-CN" altLang="en-US" smtClean="0"/>
              <a:pPr/>
              <a:t>2018/11/3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97497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988648D-69A5-43F7-917D-81B9097E1BF0}" type="datetime1">
              <a:rPr lang="zh-CN" altLang="en-US" smtClean="0"/>
              <a:pPr/>
              <a:t>2018/11/3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2914523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76653-95D3-44D2-A7CF-43204178267B}" type="datetime1">
              <a:rPr lang="zh-CN" altLang="en-US" smtClean="0"/>
              <a:pPr/>
              <a:t>2018/11/3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4487009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A4517BF-CA19-46B5-B5A8-E59DB146F59A}"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39560268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57CCD00-F323-4B52-AAAA-FC31B9079D65}" type="datetime1">
              <a:rPr lang="zh-CN" altLang="en-US" smtClean="0"/>
              <a:pPr/>
              <a:t>2018/11/3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73633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6E8E14A6-89B1-472F-A0B2-566689F91199}" type="datetime1">
              <a:rPr lang="zh-CN" altLang="en-US" smtClean="0"/>
              <a:pPr/>
              <a:t>2018/11/3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69932F-4DB5-4C77-9186-4D9F8141AEBF}" type="slidenum">
              <a:rPr lang="zh-CN" altLang="en-US" smtClean="0"/>
              <a:pPr/>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0E4E673-CAC2-4500-ABA1-3FC647036EE1}"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9618300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B3FF52D-F084-4190-8769-86528494BF45}" type="datetime1">
              <a:rPr lang="zh-CN" altLang="en-US" smtClean="0"/>
              <a:pPr/>
              <a:t>2018/11/3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4167104191"/>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页脚占位符 3"/>
          <p:cNvSpPr>
            <a:spLocks noGrp="1"/>
          </p:cNvSpPr>
          <p:nvPr>
            <p:ph type="ftr" sz="quarter" idx="11"/>
          </p:nvPr>
        </p:nvSpPr>
        <p:spPr>
          <a:xfrm>
            <a:off x="3358108" y="6356351"/>
            <a:ext cx="3086100" cy="365125"/>
          </a:xfrm>
        </p:spPr>
        <p:txBody>
          <a:bodyPr/>
          <a:lstStyle/>
          <a:p>
            <a:endParaRPr lang="zh-CN" altLang="en-US"/>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a:t>
            </a:fld>
            <a:endParaRPr lang="zh-CN" altLang="en-US"/>
          </a:p>
        </p:txBody>
      </p:sp>
    </p:spTree>
    <p:extLst>
      <p:ext uri="{BB962C8B-B14F-4D97-AF65-F5344CB8AC3E}">
        <p14:creationId xmlns:p14="http://schemas.microsoft.com/office/powerpoint/2010/main" val="26789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CN" alt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38" r:id="rId12"/>
    <p:sldLayoutId id="2147483808" r:id="rId13"/>
    <p:sldLayoutId id="2147483740" r:id="rId14"/>
    <p:sldLayoutId id="2147483752" r:id="rId15"/>
    <p:sldLayoutId id="2147484057" r:id="rId16"/>
    <p:sldLayoutId id="2147484070" r:id="rId17"/>
    <p:sldLayoutId id="2147484160"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FF52D-F084-4190-8769-86528494BF45}" type="datetime1">
              <a:rPr lang="zh-CN" altLang="en-US" smtClean="0"/>
              <a:pPr/>
              <a:t>2018/11/3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CF967-BD37-414D-A26B-F775F31B404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809" r:id="rId13"/>
    <p:sldLayoutId id="214748421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228A264B-9A15-409F-887E-8A8DE786C7A0}" type="datetime1">
              <a:rPr lang="zh-CN" altLang="en-US" smtClean="0"/>
              <a:pPr/>
              <a:t>2018/11/3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287512866"/>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228A264B-9A15-409F-887E-8A8DE786C7A0}" type="datetime1">
              <a:rPr lang="zh-CN" altLang="en-US" smtClean="0"/>
              <a:pPr/>
              <a:t>2018/11/3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1575340362"/>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228A264B-9A15-409F-887E-8A8DE786C7A0}" type="datetime1">
              <a:rPr lang="zh-CN" altLang="en-US" smtClean="0"/>
              <a:pPr/>
              <a:t>2018/11/3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133349927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228A264B-9A15-409F-887E-8A8DE786C7A0}" type="datetime1">
              <a:rPr lang="zh-CN" altLang="en-US" smtClean="0"/>
              <a:pPr/>
              <a:t>2018/11/3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2375559318"/>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0DADA">
            <a:alpha val="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A264B-9A15-409F-887E-8A8DE786C7A0}" type="datetime1">
              <a:rPr lang="zh-CN" altLang="en-US" smtClean="0"/>
              <a:pPr/>
              <a:t>2018/11/3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1991947823"/>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82.xml"/><Relationship Id="rId5" Type="http://schemas.openxmlformats.org/officeDocument/2006/relationships/image" Target="../media/image33.emf"/><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emf"/><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8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jpe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emf"/><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8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36.png"/><Relationship Id="rId4" Type="http://schemas.openxmlformats.org/officeDocument/2006/relationships/image" Target="../media/image5.jpe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82.xml"/><Relationship Id="rId5" Type="http://schemas.openxmlformats.org/officeDocument/2006/relationships/image" Target="../media/image36.emf"/><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5.jpeg"/><Relationship Id="rId7" Type="http://schemas.openxmlformats.org/officeDocument/2006/relationships/image" Target="../media/image40.emf"/><Relationship Id="rId2" Type="http://schemas.openxmlformats.org/officeDocument/2006/relationships/notesSlide" Target="../notesSlides/notesSlide14.xml"/><Relationship Id="rId1" Type="http://schemas.openxmlformats.org/officeDocument/2006/relationships/slideLayout" Target="../slideLayouts/slideLayout8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82.xml"/><Relationship Id="rId5" Type="http://schemas.openxmlformats.org/officeDocument/2006/relationships/image" Target="../media/image43.emf"/><Relationship Id="rId4" Type="http://schemas.openxmlformats.org/officeDocument/2006/relationships/image" Target="../media/image42.emf"/></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6.xml"/><Relationship Id="rId1" Type="http://schemas.openxmlformats.org/officeDocument/2006/relationships/slideLayout" Target="../slideLayouts/slideLayout82.xml"/><Relationship Id="rId5" Type="http://schemas.openxmlformats.org/officeDocument/2006/relationships/image" Target="../media/image45.emf"/><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7.xml"/><Relationship Id="rId1" Type="http://schemas.openxmlformats.org/officeDocument/2006/relationships/slideLayout" Target="../slideLayouts/slideLayout82.xml"/><Relationship Id="rId5" Type="http://schemas.openxmlformats.org/officeDocument/2006/relationships/image" Target="../media/image47.emf"/><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8.xml"/><Relationship Id="rId1" Type="http://schemas.openxmlformats.org/officeDocument/2006/relationships/slideLayout" Target="../slideLayouts/slideLayout82.xml"/><Relationship Id="rId5" Type="http://schemas.openxmlformats.org/officeDocument/2006/relationships/image" Target="../media/image54.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8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82.xml"/><Relationship Id="rId6" Type="http://schemas.microsoft.com/office/2007/relationships/hdphoto" Target="../media/hdphoto1.wdp"/><Relationship Id="rId5" Type="http://schemas.openxmlformats.org/officeDocument/2006/relationships/image" Target="../media/image5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82.xml"/><Relationship Id="rId5" Type="http://schemas.openxmlformats.org/officeDocument/2006/relationships/image" Target="../media/image58.emf"/><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8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82.xml"/><Relationship Id="rId6" Type="http://schemas.openxmlformats.org/officeDocument/2006/relationships/image" Target="../media/image27.emf"/><Relationship Id="rId5" Type="http://schemas.openxmlformats.org/officeDocument/2006/relationships/image" Target="../media/image5.jpeg"/><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385765"/>
            <a:ext cx="9298843" cy="1656184"/>
          </a:xfrm>
        </p:spPr>
        <p:txBody>
          <a:bodyPr>
            <a:normAutofit/>
          </a:bodyPr>
          <a:lstStyle/>
          <a:p>
            <a:pPr algn="ctr"/>
            <a:r>
              <a:rPr lang="en-US" altLang="zh-CN" sz="3600" b="1" dirty="0"/>
              <a:t>Nuclear modification of full jets and jet structure in </a:t>
            </a:r>
            <a:r>
              <a:rPr lang="en-US" altLang="zh-CN" sz="3600" b="1" dirty="0" err="1"/>
              <a:t>PbPb</a:t>
            </a:r>
            <a:r>
              <a:rPr lang="en-US" altLang="zh-CN" sz="3600" b="1" dirty="0"/>
              <a:t> collisions at 2.76 </a:t>
            </a:r>
            <a:r>
              <a:rPr lang="en-US" altLang="zh-CN" sz="3600" b="1" dirty="0" err="1"/>
              <a:t>TeV</a:t>
            </a:r>
            <a:r>
              <a:rPr lang="en-US" altLang="zh-CN" sz="3600" b="1" dirty="0"/>
              <a:t> and 5.02 </a:t>
            </a:r>
            <a:r>
              <a:rPr lang="en-US" altLang="zh-CN" sz="3600" b="1" dirty="0" err="1"/>
              <a:t>TeV</a:t>
            </a:r>
            <a:endParaRPr lang="en-US" altLang="zh-CN" sz="3600" b="1" dirty="0"/>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1</a:t>
            </a:fld>
            <a:endParaRPr lang="zh-CN" altLang="en-US"/>
          </a:p>
        </p:txBody>
      </p:sp>
      <p:graphicFrame>
        <p:nvGraphicFramePr>
          <p:cNvPr id="1026" name="Object 3"/>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1388" name="Equation" r:id="rId4" imgW="114102" imgH="177492" progId="">
                  <p:embed/>
                </p:oleObj>
              </mc:Choice>
              <mc:Fallback>
                <p:oleObj name="Equation" r:id="rId4" imgW="114102" imgH="177492" progId="">
                  <p:embed/>
                  <p:pic>
                    <p:nvPicPr>
                      <p:cNvPr id="0"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p:cNvSpPr txBox="1">
            <a:spLocks noChangeArrowheads="1"/>
          </p:cNvSpPr>
          <p:nvPr/>
        </p:nvSpPr>
        <p:spPr>
          <a:xfrm>
            <a:off x="1080120" y="3356992"/>
            <a:ext cx="7236296" cy="2304256"/>
          </a:xfrm>
          <a:prstGeom prst="rect">
            <a:avLst/>
          </a:prstGeom>
        </p:spPr>
        <p:txBody>
          <a:bodyPr vert="horz" lIns="91440" tIns="45720" rIns="91440" bIns="45720" rtlCol="0" anchor="ctr">
            <a:normAutofit fontScale="75000" lnSpcReduction="20000"/>
          </a:bodyPr>
          <a:lstStyle/>
          <a:p>
            <a:r>
              <a:rPr lang="en-US" altLang="zh-CN" sz="4300" dirty="0">
                <a:solidFill>
                  <a:srgbClr val="002060"/>
                </a:solidFill>
              </a:rPr>
              <a:t>                  Ning-Bo Chang</a:t>
            </a:r>
            <a:endParaRPr lang="en-US" altLang="zh-CN" sz="4300" dirty="0">
              <a:solidFill>
                <a:srgbClr val="002060"/>
              </a:solidFill>
              <a:latin typeface="+mj-lt"/>
            </a:endParaRPr>
          </a:p>
          <a:p>
            <a:endParaRPr lang="en-US" altLang="zh-CN" sz="4300" dirty="0">
              <a:solidFill>
                <a:srgbClr val="002060"/>
              </a:solidFill>
              <a:latin typeface="+mj-lt"/>
            </a:endParaRPr>
          </a:p>
          <a:p>
            <a:r>
              <a:rPr lang="en-US" altLang="zh-CN" sz="4300" dirty="0">
                <a:solidFill>
                  <a:srgbClr val="002060"/>
                </a:solidFill>
              </a:rPr>
              <a:t>       </a:t>
            </a:r>
            <a:r>
              <a:rPr lang="en-US" altLang="zh-CN" sz="4300" dirty="0" err="1">
                <a:solidFill>
                  <a:srgbClr val="002060"/>
                </a:solidFill>
              </a:rPr>
              <a:t>Xinyang</a:t>
            </a:r>
            <a:r>
              <a:rPr lang="en-US" altLang="zh-CN" sz="4300" dirty="0">
                <a:solidFill>
                  <a:srgbClr val="002060"/>
                </a:solidFill>
              </a:rPr>
              <a:t> Normal University &amp;</a:t>
            </a:r>
          </a:p>
          <a:p>
            <a:r>
              <a:rPr lang="en-US" altLang="zh-CN" sz="4300" dirty="0">
                <a:solidFill>
                  <a:srgbClr val="002060"/>
                </a:solidFill>
              </a:rPr>
              <a:t>   Central China Normal University</a:t>
            </a:r>
          </a:p>
          <a:p>
            <a:r>
              <a:rPr lang="en-US" altLang="zh-CN" sz="2900" dirty="0">
                <a:solidFill>
                  <a:srgbClr val="002060"/>
                </a:solidFill>
              </a:rPr>
              <a:t>               </a:t>
            </a:r>
          </a:p>
          <a:p>
            <a:r>
              <a:rPr lang="en-US" altLang="zh-CN" sz="3200" dirty="0"/>
              <a:t>      </a:t>
            </a:r>
            <a:endParaRPr lang="en-US" altLang="zh-CN" sz="2900" dirty="0"/>
          </a:p>
        </p:txBody>
      </p:sp>
      <p:sp>
        <p:nvSpPr>
          <p:cNvPr id="9" name="Rectangle 2"/>
          <p:cNvSpPr txBox="1">
            <a:spLocks noChangeArrowheads="1"/>
          </p:cNvSpPr>
          <p:nvPr/>
        </p:nvSpPr>
        <p:spPr>
          <a:xfrm>
            <a:off x="19837" y="5310336"/>
            <a:ext cx="9144000" cy="2016224"/>
          </a:xfrm>
          <a:prstGeom prst="rect">
            <a:avLst/>
          </a:prstGeom>
        </p:spPr>
        <p:txBody>
          <a:bodyPr vert="horz" lIns="91440" tIns="45720" rIns="91440" bIns="45720" rtlCol="0" anchor="ctr">
            <a:normAutofit fontScale="97500"/>
          </a:bodyPr>
          <a:lstStyle/>
          <a:p>
            <a:r>
              <a:rPr lang="en-US" altLang="zh-CN" sz="3000" dirty="0"/>
              <a:t>In collaboration with </a:t>
            </a:r>
            <a:r>
              <a:rPr lang="en-US" altLang="zh-CN" sz="3000" dirty="0" err="1"/>
              <a:t>Guang</a:t>
            </a:r>
            <a:r>
              <a:rPr lang="en-US" altLang="zh-CN" sz="3000" dirty="0"/>
              <a:t>-You Qin and </a:t>
            </a:r>
            <a:r>
              <a:rPr lang="en-US" altLang="zh-CN" sz="3000" dirty="0" err="1"/>
              <a:t>Yasuki</a:t>
            </a:r>
            <a:r>
              <a:rPr lang="en-US" altLang="zh-CN" sz="3000" dirty="0"/>
              <a:t> Tachibana</a:t>
            </a:r>
          </a:p>
          <a:p>
            <a:r>
              <a:rPr lang="en-US" altLang="zh-CN" sz="2500" dirty="0"/>
              <a:t>Based on PRC.94.024902, PRC.95.044909 and paper in preparation. </a:t>
            </a:r>
          </a:p>
        </p:txBody>
      </p:sp>
      <p:sp>
        <p:nvSpPr>
          <p:cNvPr id="2" name="文本框 1"/>
          <p:cNvSpPr txBox="1"/>
          <p:nvPr/>
        </p:nvSpPr>
        <p:spPr>
          <a:xfrm>
            <a:off x="1" y="0"/>
            <a:ext cx="9144000" cy="538609"/>
          </a:xfrm>
          <a:prstGeom prst="rect">
            <a:avLst/>
          </a:prstGeom>
          <a:solidFill>
            <a:srgbClr val="0070C0"/>
          </a:solidFill>
        </p:spPr>
        <p:txBody>
          <a:bodyPr wrap="square" rtlCol="0">
            <a:spAutoFit/>
          </a:bodyPr>
          <a:lstStyle/>
          <a:p>
            <a:r>
              <a:rPr lang="en-US" altLang="zh-CN" sz="2900" b="1" dirty="0">
                <a:solidFill>
                  <a:srgbClr val="FF0000"/>
                </a:solidFill>
              </a:rPr>
              <a:t>The 7th Asian Triangle Heavy-Ion Conference (ATHIC 2018)</a:t>
            </a:r>
            <a:endParaRPr lang="zh-CN" altLang="en-US" sz="29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6F64C68-4286-4EB3-9F34-CFD93EC0CE82}"/>
              </a:ext>
            </a:extLst>
          </p:cNvPr>
          <p:cNvSpPr>
            <a:spLocks noGrp="1"/>
          </p:cNvSpPr>
          <p:nvPr>
            <p:ph type="sldNum" sz="quarter" idx="12"/>
          </p:nvPr>
        </p:nvSpPr>
        <p:spPr/>
        <p:txBody>
          <a:bodyPr/>
          <a:lstStyle/>
          <a:p>
            <a:fld id="{02ECF967-BD37-414D-A26B-F775F31B4047}" type="slidenum">
              <a:rPr lang="zh-CN" altLang="en-US" smtClean="0"/>
              <a:pPr/>
              <a:t>10</a:t>
            </a:fld>
            <a:endParaRPr lang="zh-CN" altLang="en-US"/>
          </a:p>
        </p:txBody>
      </p:sp>
      <p:pic>
        <p:nvPicPr>
          <p:cNvPr id="5" name="图片 4">
            <a:extLst>
              <a:ext uri="{FF2B5EF4-FFF2-40B4-BE49-F238E27FC236}">
                <a16:creationId xmlns:a16="http://schemas.microsoft.com/office/drawing/2014/main" id="{3DEE59DD-E376-4D63-AF24-F8B1423DA25B}"/>
              </a:ext>
            </a:extLst>
          </p:cNvPr>
          <p:cNvPicPr>
            <a:picLocks noChangeAspect="1"/>
          </p:cNvPicPr>
          <p:nvPr/>
        </p:nvPicPr>
        <p:blipFill>
          <a:blip r:embed="rId3">
            <a:clrChange>
              <a:clrFrom>
                <a:srgbClr val="FFFFFF"/>
              </a:clrFrom>
              <a:clrTo>
                <a:srgbClr val="FFFFFF">
                  <a:alpha val="0"/>
                </a:srgbClr>
              </a:clrTo>
            </a:clrChange>
            <a:lum bright="-10000" contrast="10000"/>
          </a:blip>
          <a:stretch>
            <a:fillRect/>
          </a:stretch>
        </p:blipFill>
        <p:spPr>
          <a:xfrm>
            <a:off x="4572000" y="1446888"/>
            <a:ext cx="4572000" cy="3422272"/>
          </a:xfrm>
          <a:prstGeom prst="rect">
            <a:avLst/>
          </a:prstGeom>
        </p:spPr>
      </p:pic>
      <p:sp>
        <p:nvSpPr>
          <p:cNvPr id="7" name="Rectangle 2">
            <a:extLst>
              <a:ext uri="{FF2B5EF4-FFF2-40B4-BE49-F238E27FC236}">
                <a16:creationId xmlns:a16="http://schemas.microsoft.com/office/drawing/2014/main" id="{5D4A415A-F528-4D0D-AED0-015D598BD91B}"/>
              </a:ext>
            </a:extLst>
          </p:cNvPr>
          <p:cNvSpPr txBox="1">
            <a:spLocks noChangeArrowheads="1"/>
          </p:cNvSpPr>
          <p:nvPr/>
        </p:nvSpPr>
        <p:spPr>
          <a:xfrm>
            <a:off x="539552" y="1052736"/>
            <a:ext cx="2160240" cy="394152"/>
          </a:xfrm>
          <a:prstGeom prst="rect">
            <a:avLst/>
          </a:prstGeom>
          <a:solidFill>
            <a:schemeClr val="accent6">
              <a:lumMod val="20000"/>
              <a:lumOff val="80000"/>
            </a:schemeClr>
          </a:solidFill>
        </p:spPr>
        <p:txBody>
          <a:bodyPr vert="horz" lIns="91440" tIns="45720" rIns="91440" bIns="45720" rtlCol="0" anchor="ctr">
            <a:normAutofit fontScale="67500" lnSpcReduction="20000"/>
          </a:bodyPr>
          <a:lstStyle/>
          <a:p>
            <a:r>
              <a:rPr lang="en-US" altLang="zh-CN" sz="2500" dirty="0"/>
              <a:t>CMS, PAS HIN-18-006</a:t>
            </a:r>
          </a:p>
        </p:txBody>
      </p:sp>
      <p:sp>
        <p:nvSpPr>
          <p:cNvPr id="8" name="标题 1">
            <a:extLst>
              <a:ext uri="{FF2B5EF4-FFF2-40B4-BE49-F238E27FC236}">
                <a16:creationId xmlns:a16="http://schemas.microsoft.com/office/drawing/2014/main" id="{E466F26D-34B9-4225-8B56-276551AE56A7}"/>
              </a:ext>
            </a:extLst>
          </p:cNvPr>
          <p:cNvSpPr txBox="1">
            <a:spLocks/>
          </p:cNvSpPr>
          <p:nvPr/>
        </p:nvSpPr>
        <p:spPr>
          <a:xfrm>
            <a:off x="0" y="0"/>
            <a:ext cx="9144000" cy="692696"/>
          </a:xfrm>
          <a:prstGeom prst="rect">
            <a:avLst/>
          </a:prstGeom>
          <a:blipFill>
            <a:blip r:embed="rId4" cstate="print"/>
            <a:tile tx="0" ty="0" sx="100000" sy="100000" flip="none" algn="tl"/>
          </a:blipFill>
        </p:spPr>
        <p:txBody>
          <a:bodyPr vert="horz" lIns="91440" tIns="45720" rIns="91440" bIns="45720" rtlCol="0" anchor="ctr">
            <a:normAutofit fontScale="62500" lnSpcReduction="20000"/>
          </a:bodyPr>
          <a:lstStyle/>
          <a:p>
            <a:pPr lvl="0">
              <a:spcBef>
                <a:spcPct val="0"/>
              </a:spcBef>
              <a:defRPr/>
            </a:pPr>
            <a:r>
              <a:rPr lang="en-US" altLang="zh-CN" sz="4400" dirty="0">
                <a:latin typeface="+mj-lt"/>
                <a:ea typeface="+mj-ea"/>
                <a:cs typeface="+mj-cs"/>
              </a:rPr>
              <a:t>Jet shape modification in </a:t>
            </a:r>
            <a:r>
              <a:rPr lang="el-GR" altLang="zh-CN" sz="4400" dirty="0"/>
              <a:t>γ</a:t>
            </a:r>
            <a:r>
              <a:rPr lang="en-US" altLang="zh-CN" sz="4400" dirty="0">
                <a:latin typeface="+mj-lt"/>
                <a:ea typeface="+mj-ea"/>
                <a:cs typeface="+mj-cs"/>
              </a:rPr>
              <a:t>-jets and inclusive jets </a:t>
            </a:r>
            <a:r>
              <a:rPr lang="en-US" altLang="zh-CN" sz="4400" dirty="0">
                <a:solidFill>
                  <a:srgbClr val="FF0000"/>
                </a:solidFill>
              </a:rPr>
              <a:t>@ 5.02A </a:t>
            </a:r>
            <a:r>
              <a:rPr lang="en-US" altLang="zh-CN" sz="4400" dirty="0" err="1">
                <a:solidFill>
                  <a:srgbClr val="FF0000"/>
                </a:solidFill>
              </a:rPr>
              <a:t>TeV</a:t>
            </a:r>
            <a:r>
              <a:rPr lang="en-US" altLang="zh-CN" sz="4400" dirty="0">
                <a:solidFill>
                  <a:srgbClr val="FF0000"/>
                </a:solidFill>
                <a:latin typeface="+mj-lt"/>
                <a:ea typeface="+mj-ea"/>
                <a:cs typeface="+mj-cs"/>
              </a:rPr>
              <a:t> </a:t>
            </a:r>
            <a:endParaRPr lang="zh-CN" altLang="en-US" sz="4400" dirty="0">
              <a:solidFill>
                <a:srgbClr val="FF0000"/>
              </a:solidFill>
              <a:latin typeface="+mj-lt"/>
              <a:ea typeface="+mj-ea"/>
              <a:cs typeface="+mj-cs"/>
            </a:endParaRPr>
          </a:p>
        </p:txBody>
      </p:sp>
      <p:sp>
        <p:nvSpPr>
          <p:cNvPr id="9" name="Rectangle 2">
            <a:extLst>
              <a:ext uri="{FF2B5EF4-FFF2-40B4-BE49-F238E27FC236}">
                <a16:creationId xmlns:a16="http://schemas.microsoft.com/office/drawing/2014/main" id="{7F74073E-323F-4D03-9363-4ABA0585E41C}"/>
              </a:ext>
            </a:extLst>
          </p:cNvPr>
          <p:cNvSpPr txBox="1">
            <a:spLocks noChangeArrowheads="1"/>
          </p:cNvSpPr>
          <p:nvPr/>
        </p:nvSpPr>
        <p:spPr>
          <a:xfrm>
            <a:off x="5085888" y="1052736"/>
            <a:ext cx="2582456" cy="402552"/>
          </a:xfrm>
          <a:prstGeom prst="rect">
            <a:avLst/>
          </a:prstGeom>
          <a:solidFill>
            <a:schemeClr val="accent6">
              <a:lumMod val="20000"/>
              <a:lumOff val="80000"/>
            </a:schemeClr>
          </a:solidFill>
        </p:spPr>
        <p:txBody>
          <a:bodyPr vert="horz" lIns="91440" tIns="45720" rIns="91440" bIns="45720" rtlCol="0" anchor="ctr">
            <a:noAutofit/>
          </a:bodyPr>
          <a:lstStyle/>
          <a:p>
            <a:r>
              <a:rPr lang="en-US" altLang="zh-CN" sz="1700" dirty="0"/>
              <a:t>CMS, JHEP.1805(2018),006</a:t>
            </a:r>
          </a:p>
        </p:txBody>
      </p:sp>
      <p:sp>
        <p:nvSpPr>
          <p:cNvPr id="10" name="TextBox 9">
            <a:extLst>
              <a:ext uri="{FF2B5EF4-FFF2-40B4-BE49-F238E27FC236}">
                <a16:creationId xmlns:a16="http://schemas.microsoft.com/office/drawing/2014/main" id="{913E5821-94B5-4C4F-AFA0-61DC9043C4CB}"/>
              </a:ext>
            </a:extLst>
          </p:cNvPr>
          <p:cNvSpPr txBox="1"/>
          <p:nvPr/>
        </p:nvSpPr>
        <p:spPr>
          <a:xfrm>
            <a:off x="467544" y="5255622"/>
            <a:ext cx="8208912" cy="954107"/>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dirty="0">
                <a:ea typeface="Microsoft JhengHei UI" pitchFamily="34" charset="-120"/>
              </a:rPr>
              <a:t>Describe the </a:t>
            </a:r>
            <a:r>
              <a:rPr lang="en-US" altLang="zh-CN" sz="2800" dirty="0"/>
              <a:t>jet shape modification </a:t>
            </a:r>
          </a:p>
          <a:p>
            <a:r>
              <a:rPr lang="en-US" altLang="zh-CN" sz="2800" dirty="0"/>
              <a:t>for </a:t>
            </a:r>
            <a:r>
              <a:rPr lang="el-GR" altLang="zh-CN" sz="2800" dirty="0"/>
              <a:t>γ</a:t>
            </a:r>
            <a:r>
              <a:rPr lang="en-US" altLang="zh-CN" sz="2800" dirty="0"/>
              <a:t>-jets and inclusive jets, in two </a:t>
            </a:r>
            <a:r>
              <a:rPr lang="en-US" altLang="zh-CN" sz="2800" dirty="0" err="1"/>
              <a:t>p</a:t>
            </a:r>
            <a:r>
              <a:rPr lang="en-US" altLang="zh-CN" sz="2800" baseline="-25000" dirty="0" err="1"/>
              <a:t>T</a:t>
            </a:r>
            <a:r>
              <a:rPr lang="en-US" altLang="zh-CN" sz="2800" dirty="0"/>
              <a:t> ranges .</a:t>
            </a:r>
          </a:p>
        </p:txBody>
      </p:sp>
      <p:pic>
        <p:nvPicPr>
          <p:cNvPr id="2" name="图片 1">
            <a:extLst>
              <a:ext uri="{FF2B5EF4-FFF2-40B4-BE49-F238E27FC236}">
                <a16:creationId xmlns:a16="http://schemas.microsoft.com/office/drawing/2014/main" id="{BBD318A5-05AB-4369-B7A6-CD034F3DDF14}"/>
              </a:ext>
            </a:extLst>
          </p:cNvPr>
          <p:cNvPicPr>
            <a:picLocks noChangeAspect="1"/>
          </p:cNvPicPr>
          <p:nvPr/>
        </p:nvPicPr>
        <p:blipFill>
          <a:blip r:embed="rId5">
            <a:clrChange>
              <a:clrFrom>
                <a:srgbClr val="FFFFFF"/>
              </a:clrFrom>
              <a:clrTo>
                <a:srgbClr val="FFFFFF">
                  <a:alpha val="0"/>
                </a:srgbClr>
              </a:clrTo>
            </a:clrChange>
            <a:lum bright="-10000" contrast="10000"/>
          </a:blip>
          <a:stretch>
            <a:fillRect/>
          </a:stretch>
        </p:blipFill>
        <p:spPr>
          <a:xfrm>
            <a:off x="0" y="1446888"/>
            <a:ext cx="4572000" cy="3422272"/>
          </a:xfrm>
          <a:prstGeom prst="rect">
            <a:avLst/>
          </a:prstGeom>
        </p:spPr>
      </p:pic>
    </p:spTree>
    <p:extLst>
      <p:ext uri="{BB962C8B-B14F-4D97-AF65-F5344CB8AC3E}">
        <p14:creationId xmlns:p14="http://schemas.microsoft.com/office/powerpoint/2010/main" val="259798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11</a:t>
            </a:fld>
            <a:endParaRPr lang="zh-CN" altLang="en-US"/>
          </a:p>
        </p:txBody>
      </p:sp>
      <p:pic>
        <p:nvPicPr>
          <p:cNvPr id="5" name="图片 4"/>
          <p:cNvPicPr>
            <a:picLocks noChangeAspect="1"/>
          </p:cNvPicPr>
          <p:nvPr/>
        </p:nvPicPr>
        <p:blipFill>
          <a:blip r:embed="rId3">
            <a:clrChange>
              <a:clrFrom>
                <a:srgbClr val="FFFFFF"/>
              </a:clrFrom>
              <a:clrTo>
                <a:srgbClr val="FFFFFF">
                  <a:alpha val="0"/>
                </a:srgbClr>
              </a:clrTo>
            </a:clrChange>
            <a:lum bright="-10000" contrast="10000"/>
          </a:blip>
          <a:stretch>
            <a:fillRect/>
          </a:stretch>
        </p:blipFill>
        <p:spPr>
          <a:xfrm>
            <a:off x="233772" y="808789"/>
            <a:ext cx="8676456" cy="5879571"/>
          </a:xfrm>
          <a:prstGeom prst="rect">
            <a:avLst/>
          </a:prstGeom>
        </p:spPr>
      </p:pic>
      <mc:AlternateContent xmlns:mc="http://schemas.openxmlformats.org/markup-compatibility/2006" xmlns:a14="http://schemas.microsoft.com/office/drawing/2010/main">
        <mc:Choice Requires="a14">
          <p:sp>
            <p:nvSpPr>
              <p:cNvPr id="6" name="标题 1">
                <a:extLst>
                  <a:ext uri="{FF2B5EF4-FFF2-40B4-BE49-F238E27FC236}">
                    <a16:creationId xmlns:a16="http://schemas.microsoft.com/office/drawing/2014/main" id="{E466F26D-34B9-4225-8B56-276551AE56A7}"/>
                  </a:ext>
                </a:extLst>
              </p:cNvPr>
              <p:cNvSpPr txBox="1">
                <a:spLocks/>
              </p:cNvSpPr>
              <p:nvPr/>
            </p:nvSpPr>
            <p:spPr>
              <a:xfrm>
                <a:off x="0" y="0"/>
                <a:ext cx="9144000" cy="692696"/>
              </a:xfrm>
              <a:prstGeom prst="rect">
                <a:avLst/>
              </a:prstGeom>
              <a:blipFill>
                <a:blip r:embed="rId4" cstate="print"/>
                <a:tile tx="0" ty="0" sx="100000" sy="100000" flip="none" algn="tl"/>
              </a:blipFill>
            </p:spPr>
            <p:txBody>
              <a:bodyPr vert="horz" lIns="91440" tIns="45720" rIns="91440" bIns="45720" rtlCol="0" anchor="ctr">
                <a:normAutofit fontScale="92500" lnSpcReduction="10000"/>
              </a:bodyPr>
              <a:lstStyle/>
              <a:p>
                <a:pPr lvl="0">
                  <a:spcBef>
                    <a:spcPct val="0"/>
                  </a:spcBef>
                  <a:defRPr/>
                </a:pPr>
                <a14:m>
                  <m:oMath xmlns:m="http://schemas.openxmlformats.org/officeDocument/2006/math">
                    <m:sSubSup>
                      <m:sSubSupPr>
                        <m:ctrlPr>
                          <a:rPr lang="el-GR" altLang="zh-CN" sz="3900" i="1" smtClean="0">
                            <a:solidFill>
                              <a:schemeClr val="tx1"/>
                            </a:solidFill>
                            <a:latin typeface="Cambria Math" panose="02040503050406030204" pitchFamily="18" charset="0"/>
                          </a:rPr>
                        </m:ctrlPr>
                      </m:sSubSupPr>
                      <m:e>
                        <m:r>
                          <a:rPr lang="en-US" altLang="zh-CN" sz="3900" i="1">
                            <a:solidFill>
                              <a:schemeClr val="tx1"/>
                            </a:solidFill>
                            <a:latin typeface="Cambria Math" panose="02040503050406030204" pitchFamily="18" charset="0"/>
                          </a:rPr>
                          <m:t>𝑃</m:t>
                        </m:r>
                      </m:e>
                      <m:sub>
                        <m:r>
                          <a:rPr lang="en-US" altLang="zh-CN" sz="3900" i="1">
                            <a:solidFill>
                              <a:schemeClr val="tx1"/>
                            </a:solidFill>
                            <a:latin typeface="Cambria Math" panose="02040503050406030204" pitchFamily="18" charset="0"/>
                          </a:rPr>
                          <m:t>𝑇</m:t>
                        </m:r>
                      </m:sub>
                      <m:sup>
                        <m:r>
                          <a:rPr lang="en-US" altLang="zh-CN" sz="3900" i="1">
                            <a:solidFill>
                              <a:schemeClr val="tx1"/>
                            </a:solidFill>
                            <a:latin typeface="Cambria Math" panose="02040503050406030204" pitchFamily="18" charset="0"/>
                          </a:rPr>
                          <m:t>𝐽𝑒𝑡</m:t>
                        </m:r>
                      </m:sup>
                    </m:sSubSup>
                  </m:oMath>
                </a14:m>
                <a:r>
                  <a:rPr lang="en-US" altLang="zh-CN" sz="4400" dirty="0">
                    <a:solidFill>
                      <a:schemeClr val="tx1"/>
                    </a:solidFill>
                  </a:rPr>
                  <a:t> </a:t>
                </a:r>
                <a14:m>
                  <m:oMath xmlns:m="http://schemas.openxmlformats.org/officeDocument/2006/math">
                    <m:r>
                      <a:rPr lang="en-US" altLang="zh-CN" sz="4400" b="0" i="0" smtClean="0">
                        <a:solidFill>
                          <a:schemeClr val="tx1"/>
                        </a:solidFill>
                        <a:latin typeface="Cambria Math" panose="02040503050406030204" pitchFamily="18" charset="0"/>
                      </a:rPr>
                      <m:t>,  </m:t>
                    </m:r>
                    <m:rad>
                      <m:radPr>
                        <m:degHide m:val="on"/>
                        <m:ctrlPr>
                          <a:rPr lang="en-US" altLang="zh-CN" sz="4400" i="1">
                            <a:solidFill>
                              <a:schemeClr val="tx1"/>
                            </a:solidFill>
                            <a:latin typeface="Cambria Math" panose="02040503050406030204" pitchFamily="18" charset="0"/>
                          </a:rPr>
                        </m:ctrlPr>
                      </m:radPr>
                      <m:deg/>
                      <m:e>
                        <m:r>
                          <a:rPr lang="en-US" altLang="zh-CN" sz="4400" i="1">
                            <a:solidFill>
                              <a:schemeClr val="tx1"/>
                            </a:solidFill>
                            <a:latin typeface="Cambria Math" panose="02040503050406030204" pitchFamily="18" charset="0"/>
                          </a:rPr>
                          <m:t>𝑠</m:t>
                        </m:r>
                      </m:e>
                    </m:rad>
                  </m:oMath>
                </a14:m>
                <a:r>
                  <a:rPr lang="en-US" altLang="zh-CN" sz="4400" dirty="0">
                    <a:solidFill>
                      <a:schemeClr val="tx1"/>
                    </a:solidFill>
                  </a:rPr>
                  <a:t> and </a:t>
                </a:r>
                <a:r>
                  <a:rPr lang="en-US" altLang="zh-CN" sz="4400" dirty="0"/>
                  <a:t>flavor dependence</a:t>
                </a:r>
                <a:endParaRPr lang="zh-CN" altLang="en-US" sz="4400" dirty="0">
                  <a:latin typeface="+mj-lt"/>
                  <a:ea typeface="+mj-ea"/>
                  <a:cs typeface="+mj-cs"/>
                </a:endParaRPr>
              </a:p>
            </p:txBody>
          </p:sp>
        </mc:Choice>
        <mc:Fallback xmlns="">
          <p:sp>
            <p:nvSpPr>
              <p:cNvPr id="6" name="标题 1">
                <a:extLst>
                  <a:ext uri="{FF2B5EF4-FFF2-40B4-BE49-F238E27FC236}">
                    <a16:creationId xmlns:a16="http://schemas.microsoft.com/office/drawing/2014/main" xmlns:a14="http://schemas.microsoft.com/office/drawing/2010/main" xmlns="" id="{E466F26D-34B9-4225-8B56-276551AE56A7}"/>
                  </a:ext>
                </a:extLst>
              </p:cNvPr>
              <p:cNvSpPr txBox="1">
                <a:spLocks noRot="1" noChangeAspect="1" noMove="1" noResize="1" noEditPoints="1" noAdjustHandles="1" noChangeArrowheads="1" noChangeShapeType="1" noTextEdit="1"/>
              </p:cNvSpPr>
              <p:nvPr/>
            </p:nvSpPr>
            <p:spPr>
              <a:xfrm>
                <a:off x="0" y="0"/>
                <a:ext cx="9144000" cy="692696"/>
              </a:xfrm>
              <a:prstGeom prst="rect">
                <a:avLst/>
              </a:prstGeom>
              <a:blipFill rotWithShape="0">
                <a:blip r:embed="rId5"/>
                <a:stretch>
                  <a:fillRect t="-20175" b="-368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51BD074-3C30-4085-BF5A-60D60BFA11B0}"/>
                  </a:ext>
                </a:extLst>
              </p:cNvPr>
              <p:cNvSpPr txBox="1"/>
              <p:nvPr/>
            </p:nvSpPr>
            <p:spPr>
              <a:xfrm>
                <a:off x="3903406" y="688258"/>
                <a:ext cx="1820721" cy="315551"/>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CN" sz="2000" b="0" i="1" smtClean="0">
                              <a:latin typeface="Cambria Math" panose="02040503050406030204" pitchFamily="18" charset="0"/>
                              <a:ea typeface="Cambria Math" panose="02040503050406030204" pitchFamily="18" charset="0"/>
                            </a:rPr>
                          </m:ctrlPr>
                        </m:radPr>
                        <m:deg/>
                        <m:e>
                          <m:r>
                            <a:rPr lang="en-US" altLang="zh-CN" sz="2000" b="0" i="1" smtClean="0">
                              <a:latin typeface="Cambria Math" panose="02040503050406030204" pitchFamily="18" charset="0"/>
                              <a:ea typeface="Cambria Math" panose="02040503050406030204" pitchFamily="18" charset="0"/>
                            </a:rPr>
                            <m:t>𝑠</m:t>
                          </m:r>
                        </m:e>
                      </m:rad>
                      <m:r>
                        <a:rPr lang="en-US" altLang="zh-CN" sz="2000" b="0" i="1" smtClean="0">
                          <a:latin typeface="Cambria Math" panose="02040503050406030204" pitchFamily="18" charset="0"/>
                          <a:ea typeface="Cambria Math" panose="02040503050406030204" pitchFamily="18" charset="0"/>
                        </a:rPr>
                        <m:t>=2.76 </m:t>
                      </m:r>
                      <m:r>
                        <a:rPr lang="en-US" altLang="zh-CN" sz="2000" b="0" i="1" smtClean="0">
                          <a:latin typeface="Cambria Math" panose="02040503050406030204" pitchFamily="18" charset="0"/>
                          <a:ea typeface="Cambria Math" panose="02040503050406030204" pitchFamily="18" charset="0"/>
                        </a:rPr>
                        <m:t>𝑇𝑒𝑉</m:t>
                      </m:r>
                    </m:oMath>
                  </m:oMathPara>
                </a14:m>
                <a:endParaRPr lang="zh-CN" altLang="en-US" sz="2000" dirty="0"/>
              </a:p>
            </p:txBody>
          </p:sp>
        </mc:Choice>
        <mc:Fallback xmlns="">
          <p:sp>
            <p:nvSpPr>
              <p:cNvPr id="7" name="文本框 6">
                <a:extLst>
                  <a:ext uri="{FF2B5EF4-FFF2-40B4-BE49-F238E27FC236}">
                    <a16:creationId xmlns:a16="http://schemas.microsoft.com/office/drawing/2014/main" xmlns:a14="http://schemas.microsoft.com/office/drawing/2010/main" xmlns="" id="{151BD074-3C30-4085-BF5A-60D60BFA11B0}"/>
                  </a:ext>
                </a:extLst>
              </p:cNvPr>
              <p:cNvSpPr txBox="1">
                <a:spLocks noRot="1" noChangeAspect="1" noMove="1" noResize="1" noEditPoints="1" noAdjustHandles="1" noChangeArrowheads="1" noChangeShapeType="1" noTextEdit="1"/>
              </p:cNvSpPr>
              <p:nvPr/>
            </p:nvSpPr>
            <p:spPr>
              <a:xfrm>
                <a:off x="3903406" y="688258"/>
                <a:ext cx="1820721" cy="315551"/>
              </a:xfrm>
              <a:prstGeom prst="rect">
                <a:avLst/>
              </a:prstGeom>
              <a:blipFill rotWithShape="0">
                <a:blip r:embed="rId6"/>
                <a:stretch>
                  <a:fillRect b="-38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C832CDB-1644-4088-B822-FE74A59F0A24}"/>
                  </a:ext>
                </a:extLst>
              </p:cNvPr>
              <p:cNvSpPr txBox="1"/>
              <p:nvPr/>
            </p:nvSpPr>
            <p:spPr>
              <a:xfrm>
                <a:off x="4055806" y="6309320"/>
                <a:ext cx="1820721" cy="315551"/>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CN" sz="2000" b="0" i="1" smtClean="0">
                              <a:latin typeface="Cambria Math" panose="02040503050406030204" pitchFamily="18" charset="0"/>
                              <a:ea typeface="Cambria Math" panose="02040503050406030204" pitchFamily="18" charset="0"/>
                            </a:rPr>
                          </m:ctrlPr>
                        </m:radPr>
                        <m:deg/>
                        <m:e>
                          <m:r>
                            <a:rPr lang="en-US" altLang="zh-CN" sz="2000" b="0" i="1" smtClean="0">
                              <a:latin typeface="Cambria Math" panose="02040503050406030204" pitchFamily="18" charset="0"/>
                              <a:ea typeface="Cambria Math" panose="02040503050406030204" pitchFamily="18" charset="0"/>
                            </a:rPr>
                            <m:t>𝑠</m:t>
                          </m:r>
                        </m:e>
                      </m:rad>
                      <m:r>
                        <a:rPr lang="en-US" altLang="zh-CN" sz="2000" b="0" i="1" smtClean="0">
                          <a:latin typeface="Cambria Math" panose="02040503050406030204" pitchFamily="18" charset="0"/>
                          <a:ea typeface="Cambria Math" panose="02040503050406030204" pitchFamily="18" charset="0"/>
                        </a:rPr>
                        <m:t>=5.02 </m:t>
                      </m:r>
                      <m:r>
                        <a:rPr lang="en-US" altLang="zh-CN" sz="2000" b="0" i="1" smtClean="0">
                          <a:latin typeface="Cambria Math" panose="02040503050406030204" pitchFamily="18" charset="0"/>
                          <a:ea typeface="Cambria Math" panose="02040503050406030204" pitchFamily="18" charset="0"/>
                        </a:rPr>
                        <m:t>𝑇𝑒𝑉</m:t>
                      </m:r>
                    </m:oMath>
                  </m:oMathPara>
                </a14:m>
                <a:endParaRPr lang="zh-CN" altLang="en-US" sz="2000" dirty="0"/>
              </a:p>
            </p:txBody>
          </p:sp>
        </mc:Choice>
        <mc:Fallback xmlns="">
          <p:sp>
            <p:nvSpPr>
              <p:cNvPr id="8" name="文本框 7">
                <a:extLst>
                  <a:ext uri="{FF2B5EF4-FFF2-40B4-BE49-F238E27FC236}">
                    <a16:creationId xmlns:a16="http://schemas.microsoft.com/office/drawing/2014/main" id="{EC832CDB-1644-4088-B822-FE74A59F0A24}"/>
                  </a:ext>
                </a:extLst>
              </p:cNvPr>
              <p:cNvSpPr txBox="1">
                <a:spLocks noRot="1" noChangeAspect="1" noMove="1" noResize="1" noEditPoints="1" noAdjustHandles="1" noChangeArrowheads="1" noChangeShapeType="1" noTextEdit="1"/>
              </p:cNvSpPr>
              <p:nvPr/>
            </p:nvSpPr>
            <p:spPr>
              <a:xfrm>
                <a:off x="4055806" y="6309320"/>
                <a:ext cx="1820721" cy="315551"/>
              </a:xfrm>
              <a:prstGeom prst="rect">
                <a:avLst/>
              </a:prstGeom>
              <a:blipFill>
                <a:blip r:embed="rId7"/>
                <a:stretch>
                  <a:fillRect b="-5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51BD074-3C30-4085-BF5A-60D60BFA11B0}"/>
                  </a:ext>
                </a:extLst>
              </p:cNvPr>
              <p:cNvSpPr txBox="1"/>
              <p:nvPr/>
            </p:nvSpPr>
            <p:spPr>
              <a:xfrm>
                <a:off x="2051720" y="3501007"/>
                <a:ext cx="1003226" cy="307777"/>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l-GR" altLang="zh-CN" sz="2000" dirty="0"/>
                        <m:t>γ</m:t>
                      </m:r>
                      <m:r>
                        <m:rPr>
                          <m:nor/>
                        </m:rPr>
                        <a:rPr lang="en-US" altLang="zh-CN" sz="2000" dirty="0"/>
                        <m:t>−</m:t>
                      </m:r>
                      <m:r>
                        <m:rPr>
                          <m:nor/>
                        </m:rPr>
                        <a:rPr lang="en-US" altLang="zh-CN" sz="2000" dirty="0"/>
                        <m:t>jets</m:t>
                      </m:r>
                    </m:oMath>
                  </m:oMathPara>
                </a14:m>
                <a:endParaRPr lang="zh-CN" altLang="en-US" sz="2000" dirty="0"/>
              </a:p>
            </p:txBody>
          </p:sp>
        </mc:Choice>
        <mc:Fallback xmlns="">
          <p:sp>
            <p:nvSpPr>
              <p:cNvPr id="9" name="文本框 8">
                <a:extLst>
                  <a:ext uri="{FF2B5EF4-FFF2-40B4-BE49-F238E27FC236}">
                    <a16:creationId xmlns:a16="http://schemas.microsoft.com/office/drawing/2014/main" xmlns:a14="http://schemas.microsoft.com/office/drawing/2010/main" xmlns="" id="{151BD074-3C30-4085-BF5A-60D60BFA11B0}"/>
                  </a:ext>
                </a:extLst>
              </p:cNvPr>
              <p:cNvSpPr txBox="1">
                <a:spLocks noRot="1" noChangeAspect="1" noMove="1" noResize="1" noEditPoints="1" noAdjustHandles="1" noChangeArrowheads="1" noChangeShapeType="1" noTextEdit="1"/>
              </p:cNvSpPr>
              <p:nvPr/>
            </p:nvSpPr>
            <p:spPr>
              <a:xfrm>
                <a:off x="2051720" y="3501007"/>
                <a:ext cx="1003226" cy="307777"/>
              </a:xfrm>
              <a:prstGeom prst="rect">
                <a:avLst/>
              </a:prstGeom>
              <a:blipFill rotWithShape="0">
                <a:blip r:embed="rId8"/>
                <a:stretch>
                  <a:fillRect b="-294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51BD074-3C30-4085-BF5A-60D60BFA11B0}"/>
                  </a:ext>
                </a:extLst>
              </p:cNvPr>
              <p:cNvSpPr txBox="1"/>
              <p:nvPr/>
            </p:nvSpPr>
            <p:spPr>
              <a:xfrm>
                <a:off x="6389885" y="3501006"/>
                <a:ext cx="1322437" cy="307777"/>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altLang="zh-CN" sz="2000" b="0" i="0" dirty="0" smtClean="0"/>
                        <m:t>inclusive</m:t>
                      </m:r>
                      <m:r>
                        <m:rPr>
                          <m:nor/>
                        </m:rPr>
                        <a:rPr lang="en-US" altLang="zh-CN" sz="2000" b="0" i="0" dirty="0" smtClean="0"/>
                        <m:t> </m:t>
                      </m:r>
                      <m:r>
                        <m:rPr>
                          <m:nor/>
                        </m:rPr>
                        <a:rPr lang="en-US" altLang="zh-CN" sz="2000" dirty="0"/>
                        <m:t>jets</m:t>
                      </m:r>
                    </m:oMath>
                  </m:oMathPara>
                </a14:m>
                <a:endParaRPr lang="zh-CN" altLang="en-US" sz="2000" dirty="0"/>
              </a:p>
            </p:txBody>
          </p:sp>
        </mc:Choice>
        <mc:Fallback xmlns="">
          <p:sp>
            <p:nvSpPr>
              <p:cNvPr id="10" name="文本框 9">
                <a:extLst>
                  <a:ext uri="{FF2B5EF4-FFF2-40B4-BE49-F238E27FC236}">
                    <a16:creationId xmlns:a16="http://schemas.microsoft.com/office/drawing/2014/main" xmlns:a14="http://schemas.microsoft.com/office/drawing/2010/main" xmlns="" id="{151BD074-3C30-4085-BF5A-60D60BFA11B0}"/>
                  </a:ext>
                </a:extLst>
              </p:cNvPr>
              <p:cNvSpPr txBox="1">
                <a:spLocks noRot="1" noChangeAspect="1" noMove="1" noResize="1" noEditPoints="1" noAdjustHandles="1" noChangeArrowheads="1" noChangeShapeType="1" noTextEdit="1"/>
              </p:cNvSpPr>
              <p:nvPr/>
            </p:nvSpPr>
            <p:spPr>
              <a:xfrm>
                <a:off x="6389885" y="3501006"/>
                <a:ext cx="1322437" cy="307777"/>
              </a:xfrm>
              <a:prstGeom prst="rect">
                <a:avLst/>
              </a:prstGeom>
              <a:blipFill rotWithShape="0">
                <a:blip r:embed="rId9"/>
                <a:stretch>
                  <a:fillRect l="-6912" r="-8756" b="-294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5436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12</a:t>
            </a:fld>
            <a:endParaRPr lang="zh-CN" altLang="en-US"/>
          </a:p>
        </p:txBody>
      </p:sp>
      <p:pic>
        <p:nvPicPr>
          <p:cNvPr id="5" name="图片 4"/>
          <p:cNvPicPr>
            <a:picLocks noChangeAspect="1"/>
          </p:cNvPicPr>
          <p:nvPr/>
        </p:nvPicPr>
        <p:blipFill>
          <a:blip r:embed="rId3">
            <a:clrChange>
              <a:clrFrom>
                <a:srgbClr val="FFFFFF"/>
              </a:clrFrom>
              <a:clrTo>
                <a:srgbClr val="FFFFFF">
                  <a:alpha val="0"/>
                </a:srgbClr>
              </a:clrTo>
            </a:clrChange>
            <a:lum bright="-10000" contrast="10000"/>
          </a:blip>
          <a:stretch>
            <a:fillRect/>
          </a:stretch>
        </p:blipFill>
        <p:spPr>
          <a:xfrm>
            <a:off x="233772" y="808789"/>
            <a:ext cx="8676456" cy="5879571"/>
          </a:xfrm>
          <a:prstGeom prst="rect">
            <a:avLst/>
          </a:prstGeom>
        </p:spPr>
      </p:pic>
      <mc:AlternateContent xmlns:mc="http://schemas.openxmlformats.org/markup-compatibility/2006" xmlns:a14="http://schemas.microsoft.com/office/drawing/2010/main">
        <mc:Choice Requires="a14">
          <p:sp>
            <p:nvSpPr>
              <p:cNvPr id="6" name="标题 1">
                <a:extLst>
                  <a:ext uri="{FF2B5EF4-FFF2-40B4-BE49-F238E27FC236}">
                    <a16:creationId xmlns:a16="http://schemas.microsoft.com/office/drawing/2014/main" id="{E466F26D-34B9-4225-8B56-276551AE56A7}"/>
                  </a:ext>
                </a:extLst>
              </p:cNvPr>
              <p:cNvSpPr txBox="1">
                <a:spLocks/>
              </p:cNvSpPr>
              <p:nvPr/>
            </p:nvSpPr>
            <p:spPr>
              <a:xfrm>
                <a:off x="0" y="0"/>
                <a:ext cx="9144000" cy="692696"/>
              </a:xfrm>
              <a:prstGeom prst="rect">
                <a:avLst/>
              </a:prstGeom>
              <a:blipFill>
                <a:blip r:embed="rId4" cstate="print"/>
                <a:tile tx="0" ty="0" sx="100000" sy="100000" flip="none" algn="tl"/>
              </a:blipFill>
            </p:spPr>
            <p:txBody>
              <a:bodyPr vert="horz" lIns="91440" tIns="45720" rIns="91440" bIns="45720" rtlCol="0" anchor="ctr">
                <a:normAutofit fontScale="92500" lnSpcReduction="10000"/>
              </a:bodyPr>
              <a:lstStyle/>
              <a:p>
                <a:pPr lvl="0">
                  <a:spcBef>
                    <a:spcPct val="0"/>
                  </a:spcBef>
                  <a:defRPr/>
                </a:pPr>
                <a14:m>
                  <m:oMath xmlns:m="http://schemas.openxmlformats.org/officeDocument/2006/math">
                    <m:sSubSup>
                      <m:sSubSupPr>
                        <m:ctrlPr>
                          <a:rPr lang="el-GR" altLang="zh-CN" sz="3900" i="1" smtClean="0">
                            <a:solidFill>
                              <a:schemeClr val="tx1"/>
                            </a:solidFill>
                            <a:latin typeface="Cambria Math" panose="02040503050406030204" pitchFamily="18" charset="0"/>
                          </a:rPr>
                        </m:ctrlPr>
                      </m:sSubSupPr>
                      <m:e>
                        <m:r>
                          <a:rPr lang="en-US" altLang="zh-CN" sz="3900" i="1">
                            <a:solidFill>
                              <a:schemeClr val="tx1"/>
                            </a:solidFill>
                            <a:latin typeface="Cambria Math" panose="02040503050406030204" pitchFamily="18" charset="0"/>
                          </a:rPr>
                          <m:t>𝑃</m:t>
                        </m:r>
                      </m:e>
                      <m:sub>
                        <m:r>
                          <a:rPr lang="en-US" altLang="zh-CN" sz="3900" i="1">
                            <a:solidFill>
                              <a:schemeClr val="tx1"/>
                            </a:solidFill>
                            <a:latin typeface="Cambria Math" panose="02040503050406030204" pitchFamily="18" charset="0"/>
                          </a:rPr>
                          <m:t>𝑇</m:t>
                        </m:r>
                      </m:sub>
                      <m:sup>
                        <m:r>
                          <a:rPr lang="en-US" altLang="zh-CN" sz="3900" i="1">
                            <a:solidFill>
                              <a:schemeClr val="tx1"/>
                            </a:solidFill>
                            <a:latin typeface="Cambria Math" panose="02040503050406030204" pitchFamily="18" charset="0"/>
                          </a:rPr>
                          <m:t>𝐽𝑒𝑡</m:t>
                        </m:r>
                      </m:sup>
                    </m:sSubSup>
                  </m:oMath>
                </a14:m>
                <a:r>
                  <a:rPr lang="en-US" altLang="zh-CN" sz="4400" dirty="0">
                    <a:solidFill>
                      <a:schemeClr val="tx1"/>
                    </a:solidFill>
                  </a:rPr>
                  <a:t> </a:t>
                </a:r>
                <a14:m>
                  <m:oMath xmlns:m="http://schemas.openxmlformats.org/officeDocument/2006/math">
                    <m:r>
                      <a:rPr lang="en-US" altLang="zh-CN" sz="4400" b="0" i="0" smtClean="0">
                        <a:solidFill>
                          <a:schemeClr val="tx1"/>
                        </a:solidFill>
                        <a:latin typeface="Cambria Math" panose="02040503050406030204" pitchFamily="18" charset="0"/>
                      </a:rPr>
                      <m:t>,  </m:t>
                    </m:r>
                    <m:rad>
                      <m:radPr>
                        <m:degHide m:val="on"/>
                        <m:ctrlPr>
                          <a:rPr lang="en-US" altLang="zh-CN" sz="4400" i="1">
                            <a:solidFill>
                              <a:schemeClr val="tx1"/>
                            </a:solidFill>
                            <a:latin typeface="Cambria Math" panose="02040503050406030204" pitchFamily="18" charset="0"/>
                          </a:rPr>
                        </m:ctrlPr>
                      </m:radPr>
                      <m:deg/>
                      <m:e>
                        <m:r>
                          <a:rPr lang="en-US" altLang="zh-CN" sz="4400" i="1">
                            <a:solidFill>
                              <a:schemeClr val="tx1"/>
                            </a:solidFill>
                            <a:latin typeface="Cambria Math" panose="02040503050406030204" pitchFamily="18" charset="0"/>
                          </a:rPr>
                          <m:t>𝑠</m:t>
                        </m:r>
                      </m:e>
                    </m:rad>
                  </m:oMath>
                </a14:m>
                <a:r>
                  <a:rPr lang="en-US" altLang="zh-CN" sz="4400" dirty="0">
                    <a:solidFill>
                      <a:schemeClr val="tx1"/>
                    </a:solidFill>
                  </a:rPr>
                  <a:t> and </a:t>
                </a:r>
                <a:r>
                  <a:rPr lang="en-US" altLang="zh-CN" sz="4400" dirty="0"/>
                  <a:t>flavor dependence</a:t>
                </a:r>
                <a:endParaRPr lang="zh-CN" altLang="en-US" sz="4400" dirty="0">
                  <a:latin typeface="+mj-lt"/>
                  <a:ea typeface="+mj-ea"/>
                  <a:cs typeface="+mj-cs"/>
                </a:endParaRPr>
              </a:p>
            </p:txBody>
          </p:sp>
        </mc:Choice>
        <mc:Fallback xmlns="">
          <p:sp>
            <p:nvSpPr>
              <p:cNvPr id="6" name="标题 1">
                <a:extLst>
                  <a:ext uri="{FF2B5EF4-FFF2-40B4-BE49-F238E27FC236}">
                    <a16:creationId xmlns:a16="http://schemas.microsoft.com/office/drawing/2014/main" xmlns:a14="http://schemas.microsoft.com/office/drawing/2010/main" xmlns="" id="{E466F26D-34B9-4225-8B56-276551AE56A7}"/>
                  </a:ext>
                </a:extLst>
              </p:cNvPr>
              <p:cNvSpPr txBox="1">
                <a:spLocks noRot="1" noChangeAspect="1" noMove="1" noResize="1" noEditPoints="1" noAdjustHandles="1" noChangeArrowheads="1" noChangeShapeType="1" noTextEdit="1"/>
              </p:cNvSpPr>
              <p:nvPr/>
            </p:nvSpPr>
            <p:spPr>
              <a:xfrm>
                <a:off x="0" y="0"/>
                <a:ext cx="9144000" cy="692696"/>
              </a:xfrm>
              <a:prstGeom prst="rect">
                <a:avLst/>
              </a:prstGeom>
              <a:blipFill rotWithShape="0">
                <a:blip r:embed="rId5"/>
                <a:stretch>
                  <a:fillRect t="-20175" b="-368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51BD074-3C30-4085-BF5A-60D60BFA11B0}"/>
                  </a:ext>
                </a:extLst>
              </p:cNvPr>
              <p:cNvSpPr txBox="1"/>
              <p:nvPr/>
            </p:nvSpPr>
            <p:spPr>
              <a:xfrm>
                <a:off x="3903406" y="688258"/>
                <a:ext cx="1820721" cy="315551"/>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CN" sz="2000" b="0" i="1" smtClean="0">
                              <a:latin typeface="Cambria Math" panose="02040503050406030204" pitchFamily="18" charset="0"/>
                              <a:ea typeface="Cambria Math" panose="02040503050406030204" pitchFamily="18" charset="0"/>
                            </a:rPr>
                          </m:ctrlPr>
                        </m:radPr>
                        <m:deg/>
                        <m:e>
                          <m:r>
                            <a:rPr lang="en-US" altLang="zh-CN" sz="2000" b="0" i="1" smtClean="0">
                              <a:latin typeface="Cambria Math" panose="02040503050406030204" pitchFamily="18" charset="0"/>
                              <a:ea typeface="Cambria Math" panose="02040503050406030204" pitchFamily="18" charset="0"/>
                            </a:rPr>
                            <m:t>𝑠</m:t>
                          </m:r>
                        </m:e>
                      </m:rad>
                      <m:r>
                        <a:rPr lang="en-US" altLang="zh-CN" sz="2000" b="0" i="1" smtClean="0">
                          <a:latin typeface="Cambria Math" panose="02040503050406030204" pitchFamily="18" charset="0"/>
                          <a:ea typeface="Cambria Math" panose="02040503050406030204" pitchFamily="18" charset="0"/>
                        </a:rPr>
                        <m:t>=2.76 </m:t>
                      </m:r>
                      <m:r>
                        <a:rPr lang="en-US" altLang="zh-CN" sz="2000" b="0" i="1" smtClean="0">
                          <a:latin typeface="Cambria Math" panose="02040503050406030204" pitchFamily="18" charset="0"/>
                          <a:ea typeface="Cambria Math" panose="02040503050406030204" pitchFamily="18" charset="0"/>
                        </a:rPr>
                        <m:t>𝑇𝑒𝑉</m:t>
                      </m:r>
                    </m:oMath>
                  </m:oMathPara>
                </a14:m>
                <a:endParaRPr lang="zh-CN" altLang="en-US" sz="2000" dirty="0"/>
              </a:p>
            </p:txBody>
          </p:sp>
        </mc:Choice>
        <mc:Fallback xmlns="">
          <p:sp>
            <p:nvSpPr>
              <p:cNvPr id="7" name="文本框 6">
                <a:extLst>
                  <a:ext uri="{FF2B5EF4-FFF2-40B4-BE49-F238E27FC236}">
                    <a16:creationId xmlns:a16="http://schemas.microsoft.com/office/drawing/2014/main" xmlns:a14="http://schemas.microsoft.com/office/drawing/2010/main" xmlns="" id="{151BD074-3C30-4085-BF5A-60D60BFA11B0}"/>
                  </a:ext>
                </a:extLst>
              </p:cNvPr>
              <p:cNvSpPr txBox="1">
                <a:spLocks noRot="1" noChangeAspect="1" noMove="1" noResize="1" noEditPoints="1" noAdjustHandles="1" noChangeArrowheads="1" noChangeShapeType="1" noTextEdit="1"/>
              </p:cNvSpPr>
              <p:nvPr/>
            </p:nvSpPr>
            <p:spPr>
              <a:xfrm>
                <a:off x="3903406" y="688258"/>
                <a:ext cx="1820721" cy="315551"/>
              </a:xfrm>
              <a:prstGeom prst="rect">
                <a:avLst/>
              </a:prstGeom>
              <a:blipFill rotWithShape="0">
                <a:blip r:embed="rId6"/>
                <a:stretch>
                  <a:fillRect b="-38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C832CDB-1644-4088-B822-FE74A59F0A24}"/>
                  </a:ext>
                </a:extLst>
              </p:cNvPr>
              <p:cNvSpPr txBox="1"/>
              <p:nvPr/>
            </p:nvSpPr>
            <p:spPr>
              <a:xfrm>
                <a:off x="4055806" y="6309320"/>
                <a:ext cx="1820721" cy="315551"/>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altLang="zh-CN" sz="2000" b="0" i="1" smtClean="0">
                              <a:latin typeface="Cambria Math" panose="02040503050406030204" pitchFamily="18" charset="0"/>
                              <a:ea typeface="Cambria Math" panose="02040503050406030204" pitchFamily="18" charset="0"/>
                            </a:rPr>
                          </m:ctrlPr>
                        </m:radPr>
                        <m:deg/>
                        <m:e>
                          <m:r>
                            <a:rPr lang="en-US" altLang="zh-CN" sz="2000" b="0" i="1" smtClean="0">
                              <a:latin typeface="Cambria Math" panose="02040503050406030204" pitchFamily="18" charset="0"/>
                              <a:ea typeface="Cambria Math" panose="02040503050406030204" pitchFamily="18" charset="0"/>
                            </a:rPr>
                            <m:t>𝑠</m:t>
                          </m:r>
                        </m:e>
                      </m:rad>
                      <m:r>
                        <a:rPr lang="en-US" altLang="zh-CN" sz="2000" b="0" i="1" smtClean="0">
                          <a:latin typeface="Cambria Math" panose="02040503050406030204" pitchFamily="18" charset="0"/>
                          <a:ea typeface="Cambria Math" panose="02040503050406030204" pitchFamily="18" charset="0"/>
                        </a:rPr>
                        <m:t>=5.02 </m:t>
                      </m:r>
                      <m:r>
                        <a:rPr lang="en-US" altLang="zh-CN" sz="2000" b="0" i="1" smtClean="0">
                          <a:latin typeface="Cambria Math" panose="02040503050406030204" pitchFamily="18" charset="0"/>
                          <a:ea typeface="Cambria Math" panose="02040503050406030204" pitchFamily="18" charset="0"/>
                        </a:rPr>
                        <m:t>𝑇𝑒𝑉</m:t>
                      </m:r>
                    </m:oMath>
                  </m:oMathPara>
                </a14:m>
                <a:endParaRPr lang="zh-CN" altLang="en-US" sz="2000" dirty="0"/>
              </a:p>
            </p:txBody>
          </p:sp>
        </mc:Choice>
        <mc:Fallback xmlns="">
          <p:sp>
            <p:nvSpPr>
              <p:cNvPr id="8" name="文本框 7">
                <a:extLst>
                  <a:ext uri="{FF2B5EF4-FFF2-40B4-BE49-F238E27FC236}">
                    <a16:creationId xmlns:a16="http://schemas.microsoft.com/office/drawing/2014/main" id="{EC832CDB-1644-4088-B822-FE74A59F0A24}"/>
                  </a:ext>
                </a:extLst>
              </p:cNvPr>
              <p:cNvSpPr txBox="1">
                <a:spLocks noRot="1" noChangeAspect="1" noMove="1" noResize="1" noEditPoints="1" noAdjustHandles="1" noChangeArrowheads="1" noChangeShapeType="1" noTextEdit="1"/>
              </p:cNvSpPr>
              <p:nvPr/>
            </p:nvSpPr>
            <p:spPr>
              <a:xfrm>
                <a:off x="4055806" y="6309320"/>
                <a:ext cx="1820721" cy="315551"/>
              </a:xfrm>
              <a:prstGeom prst="rect">
                <a:avLst/>
              </a:prstGeom>
              <a:blipFill>
                <a:blip r:embed="rId7"/>
                <a:stretch>
                  <a:fillRect b="-5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51BD074-3C30-4085-BF5A-60D60BFA11B0}"/>
                  </a:ext>
                </a:extLst>
              </p:cNvPr>
              <p:cNvSpPr txBox="1"/>
              <p:nvPr/>
            </p:nvSpPr>
            <p:spPr>
              <a:xfrm>
                <a:off x="2051720" y="3501007"/>
                <a:ext cx="1003226" cy="307777"/>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l-GR" altLang="zh-CN" sz="2000" dirty="0"/>
                        <m:t>γ</m:t>
                      </m:r>
                      <m:r>
                        <m:rPr>
                          <m:nor/>
                        </m:rPr>
                        <a:rPr lang="en-US" altLang="zh-CN" sz="2000" dirty="0"/>
                        <m:t>−</m:t>
                      </m:r>
                      <m:r>
                        <m:rPr>
                          <m:nor/>
                        </m:rPr>
                        <a:rPr lang="en-US" altLang="zh-CN" sz="2000" dirty="0"/>
                        <m:t>jets</m:t>
                      </m:r>
                    </m:oMath>
                  </m:oMathPara>
                </a14:m>
                <a:endParaRPr lang="zh-CN" altLang="en-US" sz="2000" dirty="0"/>
              </a:p>
            </p:txBody>
          </p:sp>
        </mc:Choice>
        <mc:Fallback xmlns="">
          <p:sp>
            <p:nvSpPr>
              <p:cNvPr id="9" name="文本框 8">
                <a:extLst>
                  <a:ext uri="{FF2B5EF4-FFF2-40B4-BE49-F238E27FC236}">
                    <a16:creationId xmlns:a16="http://schemas.microsoft.com/office/drawing/2014/main" xmlns:a14="http://schemas.microsoft.com/office/drawing/2010/main" xmlns="" id="{151BD074-3C30-4085-BF5A-60D60BFA11B0}"/>
                  </a:ext>
                </a:extLst>
              </p:cNvPr>
              <p:cNvSpPr txBox="1">
                <a:spLocks noRot="1" noChangeAspect="1" noMove="1" noResize="1" noEditPoints="1" noAdjustHandles="1" noChangeArrowheads="1" noChangeShapeType="1" noTextEdit="1"/>
              </p:cNvSpPr>
              <p:nvPr/>
            </p:nvSpPr>
            <p:spPr>
              <a:xfrm>
                <a:off x="2051720" y="3501007"/>
                <a:ext cx="1003226" cy="307777"/>
              </a:xfrm>
              <a:prstGeom prst="rect">
                <a:avLst/>
              </a:prstGeom>
              <a:blipFill rotWithShape="0">
                <a:blip r:embed="rId8"/>
                <a:stretch>
                  <a:fillRect b="-294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51BD074-3C30-4085-BF5A-60D60BFA11B0}"/>
                  </a:ext>
                </a:extLst>
              </p:cNvPr>
              <p:cNvSpPr txBox="1"/>
              <p:nvPr/>
            </p:nvSpPr>
            <p:spPr>
              <a:xfrm>
                <a:off x="6389885" y="3501006"/>
                <a:ext cx="1322437" cy="307777"/>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altLang="zh-CN" sz="2000" b="0" i="0" dirty="0" smtClean="0"/>
                        <m:t>inclusive</m:t>
                      </m:r>
                      <m:r>
                        <m:rPr>
                          <m:nor/>
                        </m:rPr>
                        <a:rPr lang="en-US" altLang="zh-CN" sz="2000" b="0" i="0" dirty="0" smtClean="0"/>
                        <m:t> </m:t>
                      </m:r>
                      <m:r>
                        <m:rPr>
                          <m:nor/>
                        </m:rPr>
                        <a:rPr lang="en-US" altLang="zh-CN" sz="2000" dirty="0"/>
                        <m:t>jets</m:t>
                      </m:r>
                    </m:oMath>
                  </m:oMathPara>
                </a14:m>
                <a:endParaRPr lang="zh-CN" altLang="en-US" sz="2000" dirty="0"/>
              </a:p>
            </p:txBody>
          </p:sp>
        </mc:Choice>
        <mc:Fallback xmlns="">
          <p:sp>
            <p:nvSpPr>
              <p:cNvPr id="10" name="文本框 9">
                <a:extLst>
                  <a:ext uri="{FF2B5EF4-FFF2-40B4-BE49-F238E27FC236}">
                    <a16:creationId xmlns:a16="http://schemas.microsoft.com/office/drawing/2014/main" xmlns:a14="http://schemas.microsoft.com/office/drawing/2010/main" xmlns="" id="{151BD074-3C30-4085-BF5A-60D60BFA11B0}"/>
                  </a:ext>
                </a:extLst>
              </p:cNvPr>
              <p:cNvSpPr txBox="1">
                <a:spLocks noRot="1" noChangeAspect="1" noMove="1" noResize="1" noEditPoints="1" noAdjustHandles="1" noChangeArrowheads="1" noChangeShapeType="1" noTextEdit="1"/>
              </p:cNvSpPr>
              <p:nvPr/>
            </p:nvSpPr>
            <p:spPr>
              <a:xfrm>
                <a:off x="6389885" y="3501006"/>
                <a:ext cx="1322437" cy="307777"/>
              </a:xfrm>
              <a:prstGeom prst="rect">
                <a:avLst/>
              </a:prstGeom>
              <a:blipFill rotWithShape="0">
                <a:blip r:embed="rId9"/>
                <a:stretch>
                  <a:fillRect l="-6912" r="-8756" b="-294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9">
                <a:extLst>
                  <a:ext uri="{FF2B5EF4-FFF2-40B4-BE49-F238E27FC236}">
                    <a16:creationId xmlns:a16="http://schemas.microsoft.com/office/drawing/2014/main" id="{C9477625-42AC-40E4-A891-2FD96927D531}"/>
                  </a:ext>
                </a:extLst>
              </p:cNvPr>
              <p:cNvSpPr txBox="1"/>
              <p:nvPr/>
            </p:nvSpPr>
            <p:spPr>
              <a:xfrm>
                <a:off x="0" y="2915370"/>
                <a:ext cx="9067538" cy="595163"/>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dirty="0">
                    <a:ea typeface="Microsoft JhengHei UI" pitchFamily="34" charset="-120"/>
                  </a:rPr>
                  <a:t>M</a:t>
                </a:r>
                <a:r>
                  <a:rPr lang="en-US" altLang="zh-CN" sz="2800" dirty="0"/>
                  <a:t>odification of </a:t>
                </a:r>
                <a14:m>
                  <m:oMath xmlns:m="http://schemas.openxmlformats.org/officeDocument/2006/math">
                    <m:r>
                      <a:rPr lang="zh-CN" altLang="el-GR" sz="2800" i="1" smtClean="0">
                        <a:latin typeface="Cambria Math" panose="02040503050406030204" pitchFamily="18" charset="0"/>
                      </a:rPr>
                      <m:t>𝜌</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𝑟</m:t>
                    </m:r>
                    <m:r>
                      <a:rPr lang="en-US" altLang="zh-CN" sz="2800" b="0" i="1" smtClean="0">
                        <a:latin typeface="Cambria Math" panose="02040503050406030204" pitchFamily="18" charset="0"/>
                      </a:rPr>
                      <m:t>)</m:t>
                    </m:r>
                  </m:oMath>
                </a14:m>
                <a:r>
                  <a:rPr lang="en-US" altLang="zh-CN" sz="2800" dirty="0"/>
                  <a:t> is sensitive to </a:t>
                </a:r>
                <a14:m>
                  <m:oMath xmlns:m="http://schemas.openxmlformats.org/officeDocument/2006/math">
                    <m:sSubSup>
                      <m:sSubSupPr>
                        <m:ctrlPr>
                          <a:rPr lang="el-GR" altLang="zh-CN" sz="2800" i="1" smtClean="0">
                            <a:solidFill>
                              <a:srgbClr val="FF0000"/>
                            </a:solidFill>
                            <a:latin typeface="Cambria Math" panose="02040503050406030204" pitchFamily="18" charset="0"/>
                          </a:rPr>
                        </m:ctrlPr>
                      </m:sSubSupPr>
                      <m:e>
                        <m:r>
                          <a:rPr lang="en-US" altLang="zh-CN" sz="2800" i="1">
                            <a:solidFill>
                              <a:srgbClr val="FF0000"/>
                            </a:solidFill>
                            <a:latin typeface="Cambria Math" panose="02040503050406030204" pitchFamily="18" charset="0"/>
                          </a:rPr>
                          <m:t>𝑃</m:t>
                        </m:r>
                      </m:e>
                      <m:sub>
                        <m:r>
                          <a:rPr lang="en-US" altLang="zh-CN" sz="2800" i="1">
                            <a:solidFill>
                              <a:srgbClr val="FF0000"/>
                            </a:solidFill>
                            <a:latin typeface="Cambria Math" panose="02040503050406030204" pitchFamily="18" charset="0"/>
                          </a:rPr>
                          <m:t>𝑇</m:t>
                        </m:r>
                      </m:sub>
                      <m:sup>
                        <m:r>
                          <a:rPr lang="en-US" altLang="zh-CN" sz="2800" i="1">
                            <a:solidFill>
                              <a:srgbClr val="FF0000"/>
                            </a:solidFill>
                            <a:latin typeface="Cambria Math" panose="02040503050406030204" pitchFamily="18" charset="0"/>
                          </a:rPr>
                          <m:t>𝐽𝑒𝑡</m:t>
                        </m:r>
                      </m:sup>
                    </m:sSubSup>
                  </m:oMath>
                </a14:m>
                <a:r>
                  <a:rPr lang="en-US" altLang="zh-CN" sz="2800" dirty="0">
                    <a:solidFill>
                      <a:srgbClr val="FF0000"/>
                    </a:solidFill>
                  </a:rPr>
                  <a:t> and </a:t>
                </a:r>
                <a14:m>
                  <m:oMath xmlns:m="http://schemas.openxmlformats.org/officeDocument/2006/math">
                    <m:rad>
                      <m:radPr>
                        <m:degHide m:val="on"/>
                        <m:ctrlPr>
                          <a:rPr lang="en-US" altLang="zh-CN" sz="2800" i="1">
                            <a:solidFill>
                              <a:srgbClr val="FF0000"/>
                            </a:solidFill>
                            <a:latin typeface="Cambria Math" panose="02040503050406030204" pitchFamily="18" charset="0"/>
                          </a:rPr>
                        </m:ctrlPr>
                      </m:radPr>
                      <m:deg/>
                      <m:e>
                        <m:r>
                          <a:rPr lang="en-US" altLang="zh-CN" sz="2800" i="1">
                            <a:solidFill>
                              <a:srgbClr val="FF0000"/>
                            </a:solidFill>
                            <a:latin typeface="Cambria Math" panose="02040503050406030204" pitchFamily="18" charset="0"/>
                          </a:rPr>
                          <m:t>𝑠</m:t>
                        </m:r>
                      </m:e>
                    </m:rad>
                  </m:oMath>
                </a14:m>
                <a:r>
                  <a:rPr lang="en-US" altLang="zh-CN" sz="2800" dirty="0">
                    <a:solidFill>
                      <a:srgbClr val="FF0000"/>
                    </a:solidFill>
                  </a:rPr>
                  <a:t>, </a:t>
                </a:r>
                <a:r>
                  <a:rPr lang="en-US" altLang="zh-CN" sz="2800" dirty="0"/>
                  <a:t>less to flavor.  </a:t>
                </a:r>
              </a:p>
            </p:txBody>
          </p:sp>
        </mc:Choice>
        <mc:Fallback xmlns="">
          <p:sp>
            <p:nvSpPr>
              <p:cNvPr id="12" name="TextBox 9">
                <a:extLst>
                  <a:ext uri="{FF2B5EF4-FFF2-40B4-BE49-F238E27FC236}">
                    <a16:creationId xmlns="" xmlns:a16="http://schemas.microsoft.com/office/drawing/2014/main" xmlns:a14="http://schemas.microsoft.com/office/drawing/2010/main" id="{C9477625-42AC-40E4-A891-2FD96927D531}"/>
                  </a:ext>
                </a:extLst>
              </p:cNvPr>
              <p:cNvSpPr txBox="1">
                <a:spLocks noRot="1" noChangeAspect="1" noMove="1" noResize="1" noEditPoints="1" noAdjustHandles="1" noChangeArrowheads="1" noChangeShapeType="1" noTextEdit="1"/>
              </p:cNvSpPr>
              <p:nvPr/>
            </p:nvSpPr>
            <p:spPr>
              <a:xfrm>
                <a:off x="0" y="2915370"/>
                <a:ext cx="9067538" cy="595163"/>
              </a:xfrm>
              <a:prstGeom prst="rect">
                <a:avLst/>
              </a:prstGeom>
              <a:blipFill rotWithShape="0">
                <a:blip r:embed="rId10"/>
                <a:stretch>
                  <a:fillRect/>
                </a:stretch>
              </a:blipFill>
              <a:ln>
                <a:noFill/>
              </a:ln>
              <a:effectLst>
                <a:outerShdw blurRad="50800" dist="38100" dir="2700000" algn="tl" rotWithShape="0">
                  <a:prstClr val="black">
                    <a:alpha val="40000"/>
                  </a:prstClr>
                </a:outerShdw>
                <a:softEdge rad="12700"/>
              </a:effectLst>
            </p:spPr>
            <p:txBody>
              <a:bodyPr/>
              <a:lstStyle/>
              <a:p>
                <a:r>
                  <a:rPr lang="zh-CN" altLang="en-US">
                    <a:noFill/>
                  </a:rPr>
                  <a:t> </a:t>
                </a:r>
              </a:p>
            </p:txBody>
          </p:sp>
        </mc:Fallback>
      </mc:AlternateContent>
    </p:spTree>
    <p:extLst>
      <p:ext uri="{BB962C8B-B14F-4D97-AF65-F5344CB8AC3E}">
        <p14:creationId xmlns:p14="http://schemas.microsoft.com/office/powerpoint/2010/main" val="82072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13</a:t>
            </a:fld>
            <a:endParaRPr lang="zh-CN" altLang="en-US" dirty="0"/>
          </a:p>
        </p:txBody>
      </p:sp>
      <p:sp>
        <p:nvSpPr>
          <p:cNvPr id="9" name="Rectangle 2"/>
          <p:cNvSpPr txBox="1">
            <a:spLocks noChangeArrowheads="1"/>
          </p:cNvSpPr>
          <p:nvPr/>
        </p:nvSpPr>
        <p:spPr>
          <a:xfrm>
            <a:off x="0" y="0"/>
            <a:ext cx="9144000" cy="908720"/>
          </a:xfrm>
          <a:prstGeom prst="rect">
            <a:avLst/>
          </a:prstGeom>
          <a:blipFill>
            <a:blip r:embed="rId3" cstate="print"/>
            <a:tile tx="0" ty="0" sx="100000" sy="100000" flip="none" algn="tl"/>
          </a:blipFill>
        </p:spPr>
        <p:txBody>
          <a:bodyPr vert="horz" lIns="91440" tIns="45720" rIns="91440" bIns="45720" rtlCol="0" anchor="ctr">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zh-CN" sz="3900" b="0" i="0" u="none" strike="noStrike" kern="1200" cap="none" spc="0" normalizeH="0" baseline="0" noProof="0" dirty="0">
                <a:ln>
                  <a:noFill/>
                </a:ln>
                <a:effectLst/>
                <a:uLnTx/>
                <a:uFillTx/>
                <a:latin typeface="+mj-lt"/>
                <a:ea typeface="+mj-ea"/>
                <a:cs typeface="+mj-cs"/>
              </a:rPr>
              <a:t>Effects of different mechanisms on </a:t>
            </a:r>
            <a:r>
              <a:rPr lang="en-US" altLang="zh-CN" sz="4000" dirty="0"/>
              <a:t>Jet shape</a:t>
            </a:r>
            <a:endParaRPr kumimoji="0" lang="en-US" altLang="zh-CN" sz="3600" b="0" i="0" u="none" strike="noStrike" kern="1200" cap="none" spc="0" normalizeH="0" baseline="0" noProof="0" dirty="0">
              <a:ln>
                <a:noFill/>
              </a:ln>
              <a:solidFill>
                <a:srgbClr val="0070C0"/>
              </a:solidFill>
              <a:effectLst/>
              <a:uLnTx/>
              <a:uFillTx/>
              <a:latin typeface="+mj-lt"/>
              <a:ea typeface="+mj-ea"/>
              <a:cs typeface="+mj-cs"/>
            </a:endParaRPr>
          </a:p>
        </p:txBody>
      </p:sp>
      <p:sp>
        <p:nvSpPr>
          <p:cNvPr id="8" name="TextBox 7"/>
          <p:cNvSpPr txBox="1"/>
          <p:nvPr/>
        </p:nvSpPr>
        <p:spPr>
          <a:xfrm>
            <a:off x="591928" y="6135687"/>
            <a:ext cx="8156536" cy="461665"/>
          </a:xfrm>
          <a:prstGeom prst="rect">
            <a:avLst/>
          </a:prstGeom>
          <a:noFill/>
        </p:spPr>
        <p:txBody>
          <a:bodyPr wrap="square" rtlCol="0">
            <a:spAutoFit/>
          </a:bodyPr>
          <a:lstStyle/>
          <a:p>
            <a:r>
              <a:rPr lang="en-US" altLang="zh-CN" sz="2400" dirty="0">
                <a:solidFill>
                  <a:srgbClr val="7030A0"/>
                </a:solidFill>
              </a:rPr>
              <a:t>For lower energy jet, its inner core is changed more.</a:t>
            </a:r>
            <a:endParaRPr lang="zh-CN" altLang="en-US" sz="2400" dirty="0">
              <a:solidFill>
                <a:srgbClr val="7030A0"/>
              </a:solidFill>
            </a:endParaRPr>
          </a:p>
        </p:txBody>
      </p:sp>
      <p:sp>
        <p:nvSpPr>
          <p:cNvPr id="15" name="TextBox 7">
            <a:extLst>
              <a:ext uri="{FF2B5EF4-FFF2-40B4-BE49-F238E27FC236}">
                <a16:creationId xmlns:a16="http://schemas.microsoft.com/office/drawing/2014/main" id="{738B91CA-41F7-4160-942E-FB9DB6CB0476}"/>
              </a:ext>
            </a:extLst>
          </p:cNvPr>
          <p:cNvSpPr txBox="1"/>
          <p:nvPr/>
        </p:nvSpPr>
        <p:spPr>
          <a:xfrm>
            <a:off x="575556" y="5085184"/>
            <a:ext cx="8532947" cy="995337"/>
          </a:xfrm>
          <a:prstGeom prst="rect">
            <a:avLst/>
          </a:prstGeom>
          <a:noFill/>
        </p:spPr>
        <p:txBody>
          <a:bodyPr wrap="square" rtlCol="0">
            <a:spAutoFit/>
          </a:bodyPr>
          <a:lstStyle/>
          <a:p>
            <a:pPr>
              <a:lnSpc>
                <a:spcPct val="110000"/>
              </a:lnSpc>
            </a:pPr>
            <a:r>
              <a:rPr lang="en-US" altLang="zh-CN" sz="2400" dirty="0">
                <a:solidFill>
                  <a:srgbClr val="FF0000"/>
                </a:solidFill>
              </a:rPr>
              <a:t>Rad. and Broad. transport energy from center to periphery,</a:t>
            </a:r>
          </a:p>
          <a:p>
            <a:pPr>
              <a:lnSpc>
                <a:spcPct val="150000"/>
              </a:lnSpc>
            </a:pPr>
            <a:r>
              <a:rPr lang="en-US" altLang="zh-CN" sz="2400" dirty="0">
                <a:solidFill>
                  <a:srgbClr val="002060"/>
                </a:solidFill>
              </a:rPr>
              <a:t>Coll.  leads inner core losing less fraction of energy than outer part.</a:t>
            </a:r>
            <a:endParaRPr lang="zh-CN" altLang="en-US" sz="2400" dirty="0">
              <a:solidFill>
                <a:srgbClr val="002060"/>
              </a:solidFill>
            </a:endParaRPr>
          </a:p>
        </p:txBody>
      </p:sp>
      <p:sp>
        <p:nvSpPr>
          <p:cNvPr id="10" name="TextBox 53"/>
          <p:cNvSpPr txBox="1">
            <a:spLocks noChangeArrowheads="1"/>
          </p:cNvSpPr>
          <p:nvPr/>
        </p:nvSpPr>
        <p:spPr bwMode="auto">
          <a:xfrm>
            <a:off x="3649834" y="908720"/>
            <a:ext cx="1844331" cy="461665"/>
          </a:xfrm>
          <a:prstGeom prst="rect">
            <a:avLst/>
          </a:prstGeom>
          <a:solidFill>
            <a:srgbClr val="FFFF00"/>
          </a:solidFill>
          <a:ln w="9525">
            <a:noFill/>
            <a:miter lim="800000"/>
            <a:headEnd/>
            <a:tailEnd/>
          </a:ln>
        </p:spPr>
        <p:txBody>
          <a:bodyPr wrap="square">
            <a:spAutoFit/>
          </a:bodyPr>
          <a:lstStyle/>
          <a:p>
            <a:r>
              <a:rPr lang="en-US" altLang="zh-CN" sz="2400" dirty="0">
                <a:solidFill>
                  <a:srgbClr val="FF0000"/>
                </a:solidFill>
              </a:rPr>
              <a:t>@ 2.76A </a:t>
            </a:r>
            <a:r>
              <a:rPr lang="en-US" altLang="zh-CN" sz="2400" dirty="0" err="1">
                <a:solidFill>
                  <a:srgbClr val="FF0000"/>
                </a:solidFill>
              </a:rPr>
              <a:t>TeV</a:t>
            </a:r>
            <a:endParaRPr lang="zh-CN" altLang="en-US" sz="2400" dirty="0">
              <a:solidFill>
                <a:srgbClr val="FF0000"/>
              </a:solidFill>
            </a:endParaRPr>
          </a:p>
        </p:txBody>
      </p:sp>
      <p:pic>
        <p:nvPicPr>
          <p:cNvPr id="3" name="图片 2"/>
          <p:cNvPicPr>
            <a:picLocks noChangeAspect="1"/>
          </p:cNvPicPr>
          <p:nvPr/>
        </p:nvPicPr>
        <p:blipFill>
          <a:blip r:embed="rId4">
            <a:clrChange>
              <a:clrFrom>
                <a:srgbClr val="FFFFFF"/>
              </a:clrFrom>
              <a:clrTo>
                <a:srgbClr val="FFFFFF">
                  <a:alpha val="0"/>
                </a:srgbClr>
              </a:clrTo>
            </a:clrChange>
            <a:lum bright="-10000" contrast="20000"/>
          </a:blip>
          <a:stretch>
            <a:fillRect/>
          </a:stretch>
        </p:blipFill>
        <p:spPr>
          <a:xfrm>
            <a:off x="28575" y="1401414"/>
            <a:ext cx="4732914" cy="3532064"/>
          </a:xfrm>
          <a:prstGeom prst="rect">
            <a:avLst/>
          </a:prstGeom>
        </p:spPr>
      </p:pic>
      <p:pic>
        <p:nvPicPr>
          <p:cNvPr id="5" name="图片 4"/>
          <p:cNvPicPr>
            <a:picLocks noChangeAspect="1"/>
          </p:cNvPicPr>
          <p:nvPr/>
        </p:nvPicPr>
        <p:blipFill rotWithShape="1">
          <a:blip r:embed="rId5">
            <a:lum bright="-10000" contrast="20000"/>
            <a:clrChange>
              <a:clrFrom>
                <a:srgbClr val="FFFFFF"/>
              </a:clrFrom>
              <a:clrTo>
                <a:srgbClr val="FFFFFF">
                  <a:alpha val="0"/>
                </a:srgbClr>
              </a:clrTo>
            </a:clrChange>
          </a:blip>
          <a:srcRect l="12201" t="-1" b="712"/>
          <a:stretch/>
        </p:blipFill>
        <p:spPr>
          <a:xfrm>
            <a:off x="4742439" y="1401414"/>
            <a:ext cx="4406334" cy="3532064"/>
          </a:xfrm>
          <a:prstGeom prst="rect">
            <a:avLst/>
          </a:prstGeom>
        </p:spPr>
      </p:pic>
    </p:spTree>
    <p:extLst>
      <p:ext uri="{BB962C8B-B14F-4D97-AF65-F5344CB8AC3E}">
        <p14:creationId xmlns:p14="http://schemas.microsoft.com/office/powerpoint/2010/main" val="169835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D5FB04D-595A-4CEF-94F3-CD9C39AFB640}"/>
              </a:ext>
            </a:extLst>
          </p:cNvPr>
          <p:cNvSpPr>
            <a:spLocks noGrp="1"/>
          </p:cNvSpPr>
          <p:nvPr>
            <p:ph type="sldNum" sz="quarter" idx="12"/>
          </p:nvPr>
        </p:nvSpPr>
        <p:spPr/>
        <p:txBody>
          <a:bodyPr/>
          <a:lstStyle/>
          <a:p>
            <a:fld id="{02ECF967-BD37-414D-A26B-F775F31B4047}" type="slidenum">
              <a:rPr lang="zh-CN" altLang="en-US" smtClean="0"/>
              <a:pPr/>
              <a:t>14</a:t>
            </a:fld>
            <a:endParaRPr lang="zh-CN" altLang="en-US"/>
          </a:p>
        </p:txBody>
      </p:sp>
      <p:sp>
        <p:nvSpPr>
          <p:cNvPr id="7" name="标题 1">
            <a:extLst>
              <a:ext uri="{FF2B5EF4-FFF2-40B4-BE49-F238E27FC236}">
                <a16:creationId xmlns:a16="http://schemas.microsoft.com/office/drawing/2014/main" id="{BA5FE61A-9F2C-4F4E-9965-5209054630A1}"/>
              </a:ext>
            </a:extLst>
          </p:cNvPr>
          <p:cNvSpPr>
            <a:spLocks noGrp="1"/>
          </p:cNvSpPr>
          <p:nvPr>
            <p:ph type="title"/>
          </p:nvPr>
        </p:nvSpPr>
        <p:spPr>
          <a:xfrm>
            <a:off x="0" y="0"/>
            <a:ext cx="9144000" cy="779240"/>
          </a:xfrm>
          <a:blipFill>
            <a:blip r:embed="rId3" cstate="print"/>
            <a:tile tx="0" ty="0" sx="100000" sy="100000" flip="none" algn="tl"/>
          </a:blipFill>
        </p:spPr>
        <p:txBody>
          <a:bodyPr vert="horz" lIns="91440" tIns="45720" rIns="91440" bIns="45720" rtlCol="0" anchor="ctr">
            <a:normAutofit/>
          </a:bodyPr>
          <a:lstStyle/>
          <a:p>
            <a:r>
              <a:rPr lang="en-US" altLang="zh-CN" sz="4000" dirty="0"/>
              <a:t>Medium response</a:t>
            </a:r>
            <a:endParaRPr lang="zh-CN" altLang="en-US" sz="4000" dirty="0"/>
          </a:p>
        </p:txBody>
      </p:sp>
      <p:pic>
        <p:nvPicPr>
          <p:cNvPr id="8" name="图片 7">
            <a:extLst>
              <a:ext uri="{FF2B5EF4-FFF2-40B4-BE49-F238E27FC236}">
                <a16:creationId xmlns:a16="http://schemas.microsoft.com/office/drawing/2014/main" id="{D4D24EE6-D9C1-4114-BB52-EE4BB6D0DD51}"/>
              </a:ext>
            </a:extLst>
          </p:cNvPr>
          <p:cNvPicPr>
            <a:picLocks noChangeAspect="1"/>
          </p:cNvPicPr>
          <p:nvPr/>
        </p:nvPicPr>
        <p:blipFill rotWithShape="1">
          <a:blip r:embed="rId4">
            <a:clrChange>
              <a:clrFrom>
                <a:srgbClr val="FFFFFF"/>
              </a:clrFrom>
              <a:clrTo>
                <a:srgbClr val="FFFFFF">
                  <a:alpha val="0"/>
                </a:srgbClr>
              </a:clrTo>
            </a:clrChange>
            <a:lum bright="-10000" contrast="20000"/>
          </a:blip>
          <a:srcRect r="398"/>
          <a:stretch/>
        </p:blipFill>
        <p:spPr>
          <a:xfrm>
            <a:off x="107504" y="1633133"/>
            <a:ext cx="4771375" cy="715747"/>
          </a:xfrm>
          <a:prstGeom prst="rect">
            <a:avLst/>
          </a:prstGeom>
        </p:spPr>
      </p:pic>
      <p:pic>
        <p:nvPicPr>
          <p:cNvPr id="9" name="图片 8">
            <a:extLst>
              <a:ext uri="{FF2B5EF4-FFF2-40B4-BE49-F238E27FC236}">
                <a16:creationId xmlns:a16="http://schemas.microsoft.com/office/drawing/2014/main" id="{A0E49D7F-6EA3-4C61-9466-46021FF1F6DE}"/>
              </a:ext>
            </a:extLst>
          </p:cNvPr>
          <p:cNvPicPr>
            <a:picLocks noChangeAspect="1"/>
          </p:cNvPicPr>
          <p:nvPr/>
        </p:nvPicPr>
        <p:blipFill>
          <a:blip r:embed="rId5">
            <a:clrChange>
              <a:clrFrom>
                <a:srgbClr val="FFFFFF"/>
              </a:clrFrom>
              <a:clrTo>
                <a:srgbClr val="FFFFFF">
                  <a:alpha val="0"/>
                </a:srgbClr>
              </a:clrTo>
            </a:clrChange>
            <a:lum bright="-10000" contrast="20000"/>
          </a:blip>
          <a:stretch>
            <a:fillRect/>
          </a:stretch>
        </p:blipFill>
        <p:spPr>
          <a:xfrm>
            <a:off x="2015207" y="1005992"/>
            <a:ext cx="2304256" cy="441338"/>
          </a:xfrm>
          <a:prstGeom prst="rect">
            <a:avLst/>
          </a:prstGeom>
        </p:spPr>
      </p:pic>
      <p:pic>
        <p:nvPicPr>
          <p:cNvPr id="10" name="图片 9">
            <a:extLst>
              <a:ext uri="{FF2B5EF4-FFF2-40B4-BE49-F238E27FC236}">
                <a16:creationId xmlns:a16="http://schemas.microsoft.com/office/drawing/2014/main" id="{F56C137F-4DD6-46A2-941D-5B23E2A1DECC}"/>
              </a:ext>
            </a:extLst>
          </p:cNvPr>
          <p:cNvPicPr>
            <a:picLocks noChangeAspect="1"/>
          </p:cNvPicPr>
          <p:nvPr/>
        </p:nvPicPr>
        <p:blipFill>
          <a:blip r:embed="rId6">
            <a:clrChange>
              <a:clrFrom>
                <a:srgbClr val="FFFFFF"/>
              </a:clrFrom>
              <a:clrTo>
                <a:srgbClr val="FFFFFF">
                  <a:alpha val="0"/>
                </a:srgbClr>
              </a:clrTo>
            </a:clrChange>
            <a:lum bright="-10000"/>
          </a:blip>
          <a:stretch>
            <a:fillRect/>
          </a:stretch>
        </p:blipFill>
        <p:spPr>
          <a:xfrm>
            <a:off x="142999" y="1012357"/>
            <a:ext cx="1454582" cy="434973"/>
          </a:xfrm>
          <a:prstGeom prst="rect">
            <a:avLst/>
          </a:prstGeom>
        </p:spPr>
      </p:pic>
      <p:sp>
        <p:nvSpPr>
          <p:cNvPr id="11" name="箭头: 右 10">
            <a:extLst>
              <a:ext uri="{FF2B5EF4-FFF2-40B4-BE49-F238E27FC236}">
                <a16:creationId xmlns:a16="http://schemas.microsoft.com/office/drawing/2014/main" id="{FA24C62A-ACFE-4940-AE35-2F3EDF05E7C2}"/>
              </a:ext>
            </a:extLst>
          </p:cNvPr>
          <p:cNvSpPr/>
          <p:nvPr/>
        </p:nvSpPr>
        <p:spPr>
          <a:xfrm>
            <a:off x="1655167" y="1124744"/>
            <a:ext cx="288032" cy="154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7DA8C1A0-FDC0-4667-B0A0-B875DA761091}"/>
              </a:ext>
            </a:extLst>
          </p:cNvPr>
          <p:cNvPicPr>
            <a:picLocks noChangeAspect="1"/>
          </p:cNvPicPr>
          <p:nvPr/>
        </p:nvPicPr>
        <p:blipFill>
          <a:blip r:embed="rId7">
            <a:clrChange>
              <a:clrFrom>
                <a:srgbClr val="FFFFFF"/>
              </a:clrFrom>
              <a:clrTo>
                <a:srgbClr val="FFFFFF">
                  <a:alpha val="0"/>
                </a:srgbClr>
              </a:clrTo>
            </a:clrChange>
            <a:lum bright="-10000" contrast="20000"/>
          </a:blip>
          <a:stretch>
            <a:fillRect/>
          </a:stretch>
        </p:blipFill>
        <p:spPr>
          <a:xfrm>
            <a:off x="1373691" y="4684355"/>
            <a:ext cx="5500775" cy="2089153"/>
          </a:xfrm>
          <a:prstGeom prst="rect">
            <a:avLst/>
          </a:prstGeom>
        </p:spPr>
      </p:pic>
      <p:pic>
        <p:nvPicPr>
          <p:cNvPr id="3" name="图片 2">
            <a:extLst>
              <a:ext uri="{FF2B5EF4-FFF2-40B4-BE49-F238E27FC236}">
                <a16:creationId xmlns:a16="http://schemas.microsoft.com/office/drawing/2014/main" id="{92E8B358-E5B5-4E37-BD9D-43D779711EB5}"/>
              </a:ext>
            </a:extLst>
          </p:cNvPr>
          <p:cNvPicPr>
            <a:picLocks noChangeAspect="1"/>
          </p:cNvPicPr>
          <p:nvPr/>
        </p:nvPicPr>
        <p:blipFill>
          <a:blip r:embed="rId8">
            <a:clrChange>
              <a:clrFrom>
                <a:srgbClr val="FFFFFF"/>
              </a:clrFrom>
              <a:clrTo>
                <a:srgbClr val="FFFFFF">
                  <a:alpha val="0"/>
                </a:srgbClr>
              </a:clrTo>
            </a:clrChange>
            <a:lum bright="-10000" contrast="20000"/>
          </a:blip>
          <a:stretch>
            <a:fillRect/>
          </a:stretch>
        </p:blipFill>
        <p:spPr>
          <a:xfrm>
            <a:off x="1373691" y="2392394"/>
            <a:ext cx="5502565" cy="2145301"/>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048C80C-9554-4647-AE05-E429530E87ED}"/>
                  </a:ext>
                </a:extLst>
              </p:cNvPr>
              <p:cNvSpPr txBox="1"/>
              <p:nvPr/>
            </p:nvSpPr>
            <p:spPr>
              <a:xfrm>
                <a:off x="6588224" y="4207242"/>
                <a:ext cx="2434190" cy="3018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𝑒</m:t>
                      </m:r>
                      <m:r>
                        <a:rPr lang="en-US" altLang="zh-CN" i="1" smtClean="0">
                          <a:latin typeface="Cambria Math" panose="02040503050406030204" pitchFamily="18" charset="0"/>
                        </a:rPr>
                        <m:t>=</m:t>
                      </m:r>
                      <m:r>
                        <a:rPr lang="en-US" altLang="zh-CN" b="0" i="1" smtClean="0">
                          <a:latin typeface="Cambria Math" panose="02040503050406030204" pitchFamily="18" charset="0"/>
                        </a:rPr>
                        <m:t>𝑒</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e>
                        <m:sub>
                          <m:r>
                            <a:rPr lang="en-US" altLang="zh-CN" b="0" i="1" smtClean="0">
                              <a:latin typeface="Cambria Math" panose="02040503050406030204" pitchFamily="18" charset="0"/>
                            </a:rPr>
                            <m:t>𝑤</m:t>
                          </m:r>
                          <m:r>
                            <a:rPr lang="en-US" altLang="zh-CN" b="0" i="1" smtClean="0">
                              <a:latin typeface="Cambria Math" panose="02040503050406030204" pitchFamily="18" charset="0"/>
                            </a:rPr>
                            <m:t>/</m:t>
                          </m:r>
                          <m:r>
                            <a:rPr lang="en-US" altLang="zh-CN" b="0" i="1" smtClean="0">
                              <a:latin typeface="Cambria Math" panose="02040503050406030204" pitchFamily="18" charset="0"/>
                            </a:rPr>
                            <m:t>𝑗𝑒𝑡</m:t>
                          </m:r>
                        </m:sub>
                      </m:sSub>
                      <m:r>
                        <a:rPr lang="en-US" altLang="zh-CN" b="0" i="1" smtClean="0">
                          <a:latin typeface="Cambria Math" panose="02040503050406030204" pitchFamily="18" charset="0"/>
                        </a:rPr>
                        <m:t>−</m:t>
                      </m:r>
                      <m:r>
                        <a:rPr lang="en-US" altLang="zh-CN" i="1">
                          <a:latin typeface="Cambria Math" panose="02040503050406030204" pitchFamily="18" charset="0"/>
                        </a:rPr>
                        <m:t>𝑒</m:t>
                      </m:r>
                      <m:sSub>
                        <m:sSubPr>
                          <m:ctrlPr>
                            <a:rPr lang="en-US" altLang="zh-CN" i="1">
                              <a:latin typeface="Cambria Math" panose="02040503050406030204" pitchFamily="18" charset="0"/>
                            </a:rPr>
                          </m:ctrlPr>
                        </m:sSubPr>
                        <m:e>
                          <m:r>
                            <a:rPr lang="en-US" altLang="zh-CN" i="1">
                              <a:latin typeface="Cambria Math" panose="02040503050406030204" pitchFamily="18" charset="0"/>
                            </a:rPr>
                            <m:t>|</m:t>
                          </m:r>
                        </m:e>
                        <m:sub>
                          <m:r>
                            <a:rPr lang="en-US" altLang="zh-CN" i="1">
                              <a:latin typeface="Cambria Math" panose="02040503050406030204" pitchFamily="18" charset="0"/>
                            </a:rPr>
                            <m:t>𝑤</m:t>
                          </m:r>
                          <m:r>
                            <a:rPr lang="en-US" altLang="zh-CN" i="1">
                              <a:latin typeface="Cambria Math" panose="02040503050406030204" pitchFamily="18" charset="0"/>
                            </a:rPr>
                            <m:t>/</m:t>
                          </m:r>
                          <m:r>
                            <a:rPr lang="en-US" altLang="zh-CN" b="0" i="1" smtClean="0">
                              <a:latin typeface="Cambria Math" panose="02040503050406030204" pitchFamily="18" charset="0"/>
                            </a:rPr>
                            <m:t>𝑜</m:t>
                          </m:r>
                          <m:r>
                            <a:rPr lang="en-US" altLang="zh-CN" i="1">
                              <a:latin typeface="Cambria Math" panose="02040503050406030204" pitchFamily="18" charset="0"/>
                            </a:rPr>
                            <m:t>𝑗𝑒𝑡</m:t>
                          </m:r>
                        </m:sub>
                      </m:sSub>
                    </m:oMath>
                  </m:oMathPara>
                </a14:m>
                <a:endParaRPr lang="zh-CN" altLang="en-US" dirty="0"/>
              </a:p>
            </p:txBody>
          </p:sp>
        </mc:Choice>
        <mc:Fallback xmlns="">
          <p:sp>
            <p:nvSpPr>
              <p:cNvPr id="6" name="文本框 5">
                <a:extLst>
                  <a:ext uri="{FF2B5EF4-FFF2-40B4-BE49-F238E27FC236}">
                    <a16:creationId xmlns:a16="http://schemas.microsoft.com/office/drawing/2014/main" id="{A048C80C-9554-4647-AE05-E429530E87ED}"/>
                  </a:ext>
                </a:extLst>
              </p:cNvPr>
              <p:cNvSpPr txBox="1">
                <a:spLocks noRot="1" noChangeAspect="1" noMove="1" noResize="1" noEditPoints="1" noAdjustHandles="1" noChangeArrowheads="1" noChangeShapeType="1" noTextEdit="1"/>
              </p:cNvSpPr>
              <p:nvPr/>
            </p:nvSpPr>
            <p:spPr>
              <a:xfrm>
                <a:off x="6588224" y="4207242"/>
                <a:ext cx="2434190" cy="301878"/>
              </a:xfrm>
              <a:prstGeom prst="rect">
                <a:avLst/>
              </a:prstGeom>
              <a:blipFill>
                <a:blip r:embed="rId9"/>
                <a:stretch>
                  <a:fillRect b="-28000"/>
                </a:stretch>
              </a:blipFill>
            </p:spPr>
            <p:txBody>
              <a:bodyPr/>
              <a:lstStyle/>
              <a:p>
                <a:r>
                  <a:rPr lang="zh-CN" altLang="en-US">
                    <a:noFill/>
                  </a:rPr>
                  <a:t> </a:t>
                </a:r>
              </a:p>
            </p:txBody>
          </p:sp>
        </mc:Fallback>
      </mc:AlternateContent>
      <p:sp>
        <p:nvSpPr>
          <p:cNvPr id="13" name="Rectangle 2">
            <a:extLst>
              <a:ext uri="{FF2B5EF4-FFF2-40B4-BE49-F238E27FC236}">
                <a16:creationId xmlns:a16="http://schemas.microsoft.com/office/drawing/2014/main" id="{F3EC3AAA-2B63-4AFD-8936-AF981B59EA76}"/>
              </a:ext>
            </a:extLst>
          </p:cNvPr>
          <p:cNvSpPr txBox="1">
            <a:spLocks noChangeArrowheads="1"/>
          </p:cNvSpPr>
          <p:nvPr/>
        </p:nvSpPr>
        <p:spPr>
          <a:xfrm>
            <a:off x="5148064" y="769670"/>
            <a:ext cx="3960440" cy="779240"/>
          </a:xfrm>
          <a:prstGeom prst="rect">
            <a:avLst/>
          </a:prstGeom>
          <a:solidFill>
            <a:schemeClr val="accent6">
              <a:lumMod val="20000"/>
              <a:lumOff val="80000"/>
            </a:schemeClr>
          </a:solidFill>
        </p:spPr>
        <p:txBody>
          <a:bodyPr vert="horz" lIns="91440" tIns="45720" rIns="91440" bIns="45720" rtlCol="0" anchor="ctr">
            <a:normAutofit fontScale="75000" lnSpcReduction="20000"/>
          </a:bodyPr>
          <a:lstStyle/>
          <a:p>
            <a:r>
              <a:rPr lang="en-US" altLang="zh-CN" sz="2500" dirty="0" err="1"/>
              <a:t>Yasuki</a:t>
            </a:r>
            <a:r>
              <a:rPr lang="en-US" altLang="zh-CN" sz="2500" dirty="0"/>
              <a:t> Tachibana, Ning-Bo Chang and </a:t>
            </a:r>
            <a:r>
              <a:rPr lang="en-US" altLang="zh-CN" sz="2500" dirty="0" err="1"/>
              <a:t>Guang</a:t>
            </a:r>
            <a:r>
              <a:rPr lang="en-US" altLang="zh-CN" sz="2500" dirty="0"/>
              <a:t>-You Qin, PRC.95.044909</a:t>
            </a:r>
          </a:p>
        </p:txBody>
      </p:sp>
    </p:spTree>
    <p:extLst>
      <p:ext uri="{BB962C8B-B14F-4D97-AF65-F5344CB8AC3E}">
        <p14:creationId xmlns:p14="http://schemas.microsoft.com/office/powerpoint/2010/main" val="350577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D5FB04D-595A-4CEF-94F3-CD9C39AFB640}"/>
              </a:ext>
            </a:extLst>
          </p:cNvPr>
          <p:cNvSpPr>
            <a:spLocks noGrp="1"/>
          </p:cNvSpPr>
          <p:nvPr>
            <p:ph type="sldNum" sz="quarter" idx="12"/>
          </p:nvPr>
        </p:nvSpPr>
        <p:spPr/>
        <p:txBody>
          <a:bodyPr/>
          <a:lstStyle/>
          <a:p>
            <a:fld id="{02ECF967-BD37-414D-A26B-F775F31B4047}" type="slidenum">
              <a:rPr lang="zh-CN" altLang="en-US" smtClean="0"/>
              <a:pPr/>
              <a:t>15</a:t>
            </a:fld>
            <a:endParaRPr lang="zh-CN" altLang="en-US"/>
          </a:p>
        </p:txBody>
      </p:sp>
      <p:sp>
        <p:nvSpPr>
          <p:cNvPr id="7" name="标题 1">
            <a:extLst>
              <a:ext uri="{FF2B5EF4-FFF2-40B4-BE49-F238E27FC236}">
                <a16:creationId xmlns:a16="http://schemas.microsoft.com/office/drawing/2014/main" id="{BA5FE61A-9F2C-4F4E-9965-5209054630A1}"/>
              </a:ext>
            </a:extLst>
          </p:cNvPr>
          <p:cNvSpPr>
            <a:spLocks noGrp="1"/>
          </p:cNvSpPr>
          <p:nvPr>
            <p:ph type="title"/>
          </p:nvPr>
        </p:nvSpPr>
        <p:spPr>
          <a:xfrm>
            <a:off x="0" y="0"/>
            <a:ext cx="9144000" cy="779240"/>
          </a:xfrm>
          <a:blipFill>
            <a:blip r:embed="rId3" cstate="print"/>
            <a:tile tx="0" ty="0" sx="100000" sy="100000" flip="none" algn="tl"/>
          </a:blipFill>
        </p:spPr>
        <p:txBody>
          <a:bodyPr vert="horz" lIns="91440" tIns="45720" rIns="91440" bIns="45720" rtlCol="0" anchor="ctr">
            <a:normAutofit/>
          </a:bodyPr>
          <a:lstStyle/>
          <a:p>
            <a:r>
              <a:rPr lang="en-US" altLang="zh-CN" sz="4000" dirty="0"/>
              <a:t>Effect of medium response</a:t>
            </a:r>
            <a:endParaRPr lang="zh-CN" altLang="en-US" sz="4000" dirty="0"/>
          </a:p>
        </p:txBody>
      </p:sp>
      <p:pic>
        <p:nvPicPr>
          <p:cNvPr id="12" name="图片 11">
            <a:extLst>
              <a:ext uri="{FF2B5EF4-FFF2-40B4-BE49-F238E27FC236}">
                <a16:creationId xmlns:a16="http://schemas.microsoft.com/office/drawing/2014/main" id="{62F6289B-09D7-4872-A499-D7EFEF83DDEF}"/>
              </a:ext>
            </a:extLst>
          </p:cNvPr>
          <p:cNvPicPr>
            <a:picLocks noChangeAspect="1"/>
          </p:cNvPicPr>
          <p:nvPr/>
        </p:nvPicPr>
        <p:blipFill rotWithShape="1">
          <a:blip r:embed="rId4">
            <a:clrChange>
              <a:clrFrom>
                <a:srgbClr val="FFFFFF"/>
              </a:clrFrom>
              <a:clrTo>
                <a:srgbClr val="FFFFFF">
                  <a:alpha val="0"/>
                </a:srgbClr>
              </a:clrTo>
            </a:clrChange>
            <a:lum bright="-10000" contrast="20000"/>
          </a:blip>
          <a:srcRect r="784"/>
          <a:stretch/>
        </p:blipFill>
        <p:spPr>
          <a:xfrm>
            <a:off x="395536" y="1043938"/>
            <a:ext cx="4086409" cy="4164534"/>
          </a:xfrm>
          <a:prstGeom prst="rect">
            <a:avLst/>
          </a:prstGeom>
        </p:spPr>
      </p:pic>
      <p:sp>
        <p:nvSpPr>
          <p:cNvPr id="15" name="TextBox 9">
            <a:extLst>
              <a:ext uri="{FF2B5EF4-FFF2-40B4-BE49-F238E27FC236}">
                <a16:creationId xmlns:a16="http://schemas.microsoft.com/office/drawing/2014/main" id="{0E3101C9-65D7-40B7-8494-45F91A978174}"/>
              </a:ext>
            </a:extLst>
          </p:cNvPr>
          <p:cNvSpPr txBox="1"/>
          <p:nvPr/>
        </p:nvSpPr>
        <p:spPr>
          <a:xfrm>
            <a:off x="1043608" y="5355213"/>
            <a:ext cx="7488832" cy="954107"/>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800" dirty="0">
                <a:ea typeface="Microsoft JhengHei UI" pitchFamily="34" charset="-120"/>
              </a:rPr>
              <a:t> Lost energy is transported to medium at large r,</a:t>
            </a:r>
          </a:p>
          <a:p>
            <a:r>
              <a:rPr lang="en-US" altLang="zh-CN" sz="2800" dirty="0">
                <a:ea typeface="Microsoft JhengHei UI" pitchFamily="34" charset="-120"/>
              </a:rPr>
              <a:t> </a:t>
            </a:r>
            <a:r>
              <a:rPr lang="en-US" altLang="zh-CN" sz="2800" dirty="0">
                <a:solidFill>
                  <a:schemeClr val="accent4"/>
                </a:solidFill>
                <a:ea typeface="Microsoft JhengHei UI" pitchFamily="34" charset="-120"/>
              </a:rPr>
              <a:t>Medium response dominates jet shape at large r.</a:t>
            </a:r>
            <a:endParaRPr lang="zh-CN" altLang="en-US" sz="2800" dirty="0">
              <a:solidFill>
                <a:schemeClr val="accent4"/>
              </a:solidFill>
              <a:ea typeface="Microsoft JhengHei UI" pitchFamily="34" charset="-120"/>
            </a:endParaRPr>
          </a:p>
        </p:txBody>
      </p:sp>
      <p:pic>
        <p:nvPicPr>
          <p:cNvPr id="2" name="图片 1">
            <a:extLst>
              <a:ext uri="{FF2B5EF4-FFF2-40B4-BE49-F238E27FC236}">
                <a16:creationId xmlns:a16="http://schemas.microsoft.com/office/drawing/2014/main" id="{793F7ED3-D15D-422E-9195-88534EBA6458}"/>
              </a:ext>
            </a:extLst>
          </p:cNvPr>
          <p:cNvPicPr>
            <a:picLocks noChangeAspect="1"/>
          </p:cNvPicPr>
          <p:nvPr/>
        </p:nvPicPr>
        <p:blipFill>
          <a:blip r:embed="rId5">
            <a:clrChange>
              <a:clrFrom>
                <a:srgbClr val="FFFFFF"/>
              </a:clrFrom>
              <a:clrTo>
                <a:srgbClr val="FFFFFF">
                  <a:alpha val="0"/>
                </a:srgbClr>
              </a:clrTo>
            </a:clrChange>
            <a:lum bright="-10000" contrast="20000"/>
          </a:blip>
          <a:stretch>
            <a:fillRect/>
          </a:stretch>
        </p:blipFill>
        <p:spPr>
          <a:xfrm>
            <a:off x="4957799" y="1043938"/>
            <a:ext cx="3790665" cy="4041246"/>
          </a:xfrm>
          <a:prstGeom prst="rect">
            <a:avLst/>
          </a:prstGeom>
        </p:spPr>
      </p:pic>
    </p:spTree>
    <p:extLst>
      <p:ext uri="{BB962C8B-B14F-4D97-AF65-F5344CB8AC3E}">
        <p14:creationId xmlns:p14="http://schemas.microsoft.com/office/powerpoint/2010/main" val="180817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16</a:t>
            </a:fld>
            <a:endParaRPr lang="zh-CN" altLang="en-US"/>
          </a:p>
        </p:txBody>
      </p:sp>
      <p:pic>
        <p:nvPicPr>
          <p:cNvPr id="5" name="图片 4"/>
          <p:cNvPicPr>
            <a:picLocks noChangeAspect="1"/>
          </p:cNvPicPr>
          <p:nvPr/>
        </p:nvPicPr>
        <p:blipFill>
          <a:blip r:embed="rId3">
            <a:lum bright="-10000" contrast="20000"/>
            <a:clrChange>
              <a:clrFrom>
                <a:srgbClr val="FFFFFF"/>
              </a:clrFrom>
              <a:clrTo>
                <a:srgbClr val="FFFFFF">
                  <a:alpha val="0"/>
                </a:srgbClr>
              </a:clrTo>
            </a:clrChange>
          </a:blip>
          <a:stretch>
            <a:fillRect/>
          </a:stretch>
        </p:blipFill>
        <p:spPr>
          <a:xfrm>
            <a:off x="4572000" y="1412777"/>
            <a:ext cx="4572000" cy="3537917"/>
          </a:xfrm>
          <a:prstGeom prst="rect">
            <a:avLst/>
          </a:prstGeom>
        </p:spPr>
      </p:pic>
      <p:sp>
        <p:nvSpPr>
          <p:cNvPr id="6" name="TextBox 9">
            <a:extLst>
              <a:ext uri="{FF2B5EF4-FFF2-40B4-BE49-F238E27FC236}">
                <a16:creationId xmlns:a16="http://schemas.microsoft.com/office/drawing/2014/main" id="{3DFAF451-D7B8-46EF-ADAF-3B19C0D35186}"/>
              </a:ext>
            </a:extLst>
          </p:cNvPr>
          <p:cNvSpPr txBox="1"/>
          <p:nvPr/>
        </p:nvSpPr>
        <p:spPr>
          <a:xfrm>
            <a:off x="0" y="5211198"/>
            <a:ext cx="9036496" cy="52322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pPr algn="ctr"/>
            <a:r>
              <a:rPr lang="en-US" altLang="zh-CN" sz="2800" dirty="0">
                <a:ea typeface="Microsoft JhengHei UI" pitchFamily="34" charset="-120"/>
              </a:rPr>
              <a:t> Rise R</a:t>
            </a:r>
            <a:r>
              <a:rPr lang="en-US" altLang="zh-CN" sz="2800" baseline="-25000" dirty="0">
                <a:ea typeface="Microsoft JhengHei UI" pitchFamily="34" charset="-120"/>
              </a:rPr>
              <a:t>AA</a:t>
            </a:r>
            <a:r>
              <a:rPr lang="en-US" altLang="zh-CN" sz="2800" dirty="0">
                <a:ea typeface="Microsoft JhengHei UI" pitchFamily="34" charset="-120"/>
              </a:rPr>
              <a:t> value, important to cone size dependence of jet R</a:t>
            </a:r>
            <a:r>
              <a:rPr lang="en-US" altLang="zh-CN" sz="2800" baseline="-25000" dirty="0">
                <a:ea typeface="Microsoft JhengHei UI" pitchFamily="34" charset="-120"/>
              </a:rPr>
              <a:t>AA</a:t>
            </a:r>
            <a:r>
              <a:rPr lang="en-US" altLang="zh-CN" sz="2800" dirty="0">
                <a:ea typeface="Microsoft JhengHei UI" pitchFamily="34" charset="-120"/>
              </a:rPr>
              <a:t> .</a:t>
            </a:r>
          </a:p>
        </p:txBody>
      </p:sp>
      <p:sp>
        <p:nvSpPr>
          <p:cNvPr id="7" name="标题 1">
            <a:extLst>
              <a:ext uri="{FF2B5EF4-FFF2-40B4-BE49-F238E27FC236}">
                <a16:creationId xmlns:a16="http://schemas.microsoft.com/office/drawing/2014/main" id="{BA5FE61A-9F2C-4F4E-9965-5209054630A1}"/>
              </a:ext>
            </a:extLst>
          </p:cNvPr>
          <p:cNvSpPr>
            <a:spLocks noGrp="1"/>
          </p:cNvSpPr>
          <p:nvPr>
            <p:ph type="title"/>
          </p:nvPr>
        </p:nvSpPr>
        <p:spPr>
          <a:xfrm>
            <a:off x="0" y="0"/>
            <a:ext cx="9144000" cy="779240"/>
          </a:xfrm>
          <a:blipFill>
            <a:blip r:embed="rId4" cstate="print"/>
            <a:tile tx="0" ty="0" sx="100000" sy="100000" flip="none" algn="tl"/>
          </a:blipFill>
        </p:spPr>
        <p:txBody>
          <a:bodyPr vert="horz" lIns="91440" tIns="45720" rIns="91440" bIns="45720" rtlCol="0" anchor="ctr">
            <a:normAutofit/>
          </a:bodyPr>
          <a:lstStyle/>
          <a:p>
            <a:r>
              <a:rPr lang="en-US" altLang="zh-CN" sz="4000" dirty="0"/>
              <a:t>Effect of medium response</a:t>
            </a:r>
            <a:endParaRPr lang="zh-CN" altLang="en-US" sz="4000" dirty="0"/>
          </a:p>
        </p:txBody>
      </p:sp>
      <p:pic>
        <p:nvPicPr>
          <p:cNvPr id="2" name="图片 1"/>
          <p:cNvPicPr>
            <a:picLocks noChangeAspect="1"/>
          </p:cNvPicPr>
          <p:nvPr/>
        </p:nvPicPr>
        <p:blipFill>
          <a:blip r:embed="rId5">
            <a:clrChange>
              <a:clrFrom>
                <a:srgbClr val="FFFFFF"/>
              </a:clrFrom>
              <a:clrTo>
                <a:srgbClr val="FFFFFF">
                  <a:alpha val="0"/>
                </a:srgbClr>
              </a:clrTo>
            </a:clrChange>
            <a:lum bright="-10000" contrast="20000"/>
          </a:blip>
          <a:stretch>
            <a:fillRect/>
          </a:stretch>
        </p:blipFill>
        <p:spPr>
          <a:xfrm>
            <a:off x="35496" y="1412776"/>
            <a:ext cx="4544950" cy="3537918"/>
          </a:xfrm>
          <a:prstGeom prst="rect">
            <a:avLst/>
          </a:prstGeom>
        </p:spPr>
      </p:pic>
    </p:spTree>
    <p:extLst>
      <p:ext uri="{BB962C8B-B14F-4D97-AF65-F5344CB8AC3E}">
        <p14:creationId xmlns:p14="http://schemas.microsoft.com/office/powerpoint/2010/main" val="89827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17</a:t>
            </a:fld>
            <a:endParaRPr lang="zh-CN" altLang="en-US"/>
          </a:p>
        </p:txBody>
      </p:sp>
      <p:pic>
        <p:nvPicPr>
          <p:cNvPr id="5" name="图片 4"/>
          <p:cNvPicPr>
            <a:picLocks noChangeAspect="1"/>
          </p:cNvPicPr>
          <p:nvPr/>
        </p:nvPicPr>
        <p:blipFill>
          <a:blip r:embed="rId3">
            <a:clrChange>
              <a:clrFrom>
                <a:srgbClr val="FFFFFF"/>
              </a:clrFrom>
              <a:clrTo>
                <a:srgbClr val="FFFFFF">
                  <a:alpha val="0"/>
                </a:srgbClr>
              </a:clrTo>
            </a:clrChange>
            <a:lum bright="-10000" contrast="20000"/>
          </a:blip>
          <a:stretch>
            <a:fillRect/>
          </a:stretch>
        </p:blipFill>
        <p:spPr>
          <a:xfrm>
            <a:off x="4644008" y="1533526"/>
            <a:ext cx="4499991" cy="3313822"/>
          </a:xfrm>
          <a:prstGeom prst="rect">
            <a:avLst/>
          </a:prstGeom>
        </p:spPr>
      </p:pic>
      <p:sp>
        <p:nvSpPr>
          <p:cNvPr id="6" name="TextBox 9">
            <a:extLst>
              <a:ext uri="{FF2B5EF4-FFF2-40B4-BE49-F238E27FC236}">
                <a16:creationId xmlns:a16="http://schemas.microsoft.com/office/drawing/2014/main" id="{3DFAF451-D7B8-46EF-ADAF-3B19C0D35186}"/>
              </a:ext>
            </a:extLst>
          </p:cNvPr>
          <p:cNvSpPr txBox="1"/>
          <p:nvPr/>
        </p:nvSpPr>
        <p:spPr>
          <a:xfrm>
            <a:off x="467544" y="5340024"/>
            <a:ext cx="7992888" cy="523220"/>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pPr algn="ctr"/>
            <a:r>
              <a:rPr lang="en-US" altLang="zh-CN" sz="2800" dirty="0"/>
              <a:t>Medium response</a:t>
            </a:r>
            <a:r>
              <a:rPr lang="en-US" altLang="zh-CN" sz="2800" dirty="0">
                <a:ea typeface="Microsoft JhengHei UI" pitchFamily="34" charset="-120"/>
              </a:rPr>
              <a:t> rise the jet shape function at large r.</a:t>
            </a:r>
          </a:p>
        </p:txBody>
      </p:sp>
      <p:sp>
        <p:nvSpPr>
          <p:cNvPr id="8" name="标题 1">
            <a:extLst>
              <a:ext uri="{FF2B5EF4-FFF2-40B4-BE49-F238E27FC236}">
                <a16:creationId xmlns:a16="http://schemas.microsoft.com/office/drawing/2014/main" id="{BA5FE61A-9F2C-4F4E-9965-5209054630A1}"/>
              </a:ext>
            </a:extLst>
          </p:cNvPr>
          <p:cNvSpPr>
            <a:spLocks noGrp="1"/>
          </p:cNvSpPr>
          <p:nvPr>
            <p:ph type="title"/>
          </p:nvPr>
        </p:nvSpPr>
        <p:spPr>
          <a:xfrm>
            <a:off x="0" y="0"/>
            <a:ext cx="9144000" cy="779240"/>
          </a:xfrm>
          <a:blipFill>
            <a:blip r:embed="rId4" cstate="print"/>
            <a:tile tx="0" ty="0" sx="100000" sy="100000" flip="none" algn="tl"/>
          </a:blipFill>
        </p:spPr>
        <p:txBody>
          <a:bodyPr vert="horz" lIns="91440" tIns="45720" rIns="91440" bIns="45720" rtlCol="0" anchor="ctr">
            <a:normAutofit/>
          </a:bodyPr>
          <a:lstStyle/>
          <a:p>
            <a:r>
              <a:rPr lang="en-US" altLang="zh-CN" sz="4000" dirty="0"/>
              <a:t>Effect of medium response</a:t>
            </a:r>
            <a:endParaRPr lang="zh-CN" altLang="en-US" sz="4000" dirty="0"/>
          </a:p>
        </p:txBody>
      </p:sp>
      <p:pic>
        <p:nvPicPr>
          <p:cNvPr id="2" name="图片 1"/>
          <p:cNvPicPr>
            <a:picLocks noChangeAspect="1"/>
          </p:cNvPicPr>
          <p:nvPr/>
        </p:nvPicPr>
        <p:blipFill>
          <a:blip r:embed="rId5">
            <a:lum bright="-10000" contrast="20000"/>
            <a:clrChange>
              <a:clrFrom>
                <a:srgbClr val="FFFFFF"/>
              </a:clrFrom>
              <a:clrTo>
                <a:srgbClr val="FFFFFF">
                  <a:alpha val="0"/>
                </a:srgbClr>
              </a:clrTo>
            </a:clrChange>
          </a:blip>
          <a:stretch>
            <a:fillRect/>
          </a:stretch>
        </p:blipFill>
        <p:spPr>
          <a:xfrm>
            <a:off x="1" y="1552576"/>
            <a:ext cx="4676304" cy="3313822"/>
          </a:xfrm>
          <a:prstGeom prst="rect">
            <a:avLst/>
          </a:prstGeom>
        </p:spPr>
      </p:pic>
    </p:spTree>
    <p:extLst>
      <p:ext uri="{BB962C8B-B14F-4D97-AF65-F5344CB8AC3E}">
        <p14:creationId xmlns:p14="http://schemas.microsoft.com/office/powerpoint/2010/main" val="10182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18</a:t>
            </a:fld>
            <a:endParaRPr lang="zh-CN" altLang="en-US"/>
          </a:p>
        </p:txBody>
      </p:sp>
      <p:pic>
        <p:nvPicPr>
          <p:cNvPr id="5" name="图片 4"/>
          <p:cNvPicPr>
            <a:picLocks noChangeAspect="1"/>
          </p:cNvPicPr>
          <p:nvPr/>
        </p:nvPicPr>
        <p:blipFill>
          <a:blip r:embed="rId3">
            <a:clrChange>
              <a:clrFrom>
                <a:srgbClr val="FFFFFF"/>
              </a:clrFrom>
              <a:clrTo>
                <a:srgbClr val="FFFFFF">
                  <a:alpha val="0"/>
                </a:srgbClr>
              </a:clrTo>
            </a:clrChange>
            <a:lum bright="-10000" contrast="20000"/>
          </a:blip>
          <a:stretch>
            <a:fillRect/>
          </a:stretch>
        </p:blipFill>
        <p:spPr>
          <a:xfrm>
            <a:off x="179512" y="918895"/>
            <a:ext cx="8748464" cy="5939105"/>
          </a:xfrm>
          <a:prstGeom prst="rect">
            <a:avLst/>
          </a:prstGeom>
        </p:spPr>
      </p:pic>
      <p:sp>
        <p:nvSpPr>
          <p:cNvPr id="6" name="标题 1">
            <a:extLst>
              <a:ext uri="{FF2B5EF4-FFF2-40B4-BE49-F238E27FC236}">
                <a16:creationId xmlns:a16="http://schemas.microsoft.com/office/drawing/2014/main" id="{E466F26D-34B9-4225-8B56-276551AE56A7}"/>
              </a:ext>
            </a:extLst>
          </p:cNvPr>
          <p:cNvSpPr txBox="1">
            <a:spLocks/>
          </p:cNvSpPr>
          <p:nvPr/>
        </p:nvSpPr>
        <p:spPr>
          <a:xfrm>
            <a:off x="0" y="0"/>
            <a:ext cx="9144000" cy="692696"/>
          </a:xfrm>
          <a:prstGeom prst="rect">
            <a:avLst/>
          </a:prstGeom>
          <a:blipFill>
            <a:blip r:embed="rId4" cstate="print"/>
            <a:tile tx="0" ty="0" sx="100000" sy="100000" flip="none" algn="tl"/>
          </a:blipFill>
        </p:spPr>
        <p:txBody>
          <a:bodyPr vert="horz" lIns="91440" tIns="45720" rIns="91440" bIns="45720" rtlCol="0" anchor="ctr">
            <a:normAutofit fontScale="92500" lnSpcReduction="10000"/>
          </a:bodyPr>
          <a:lstStyle/>
          <a:p>
            <a:pPr lvl="0">
              <a:spcBef>
                <a:spcPct val="0"/>
              </a:spcBef>
              <a:defRPr/>
            </a:pPr>
            <a:r>
              <a:rPr lang="en-US" altLang="zh-CN" sz="4400" dirty="0"/>
              <a:t>Effect of medium response</a:t>
            </a:r>
            <a:endParaRPr lang="zh-CN" altLang="en-US" sz="4400" dirty="0">
              <a:latin typeface="+mj-lt"/>
              <a:ea typeface="+mj-ea"/>
              <a:cs typeface="+mj-cs"/>
            </a:endParaRPr>
          </a:p>
        </p:txBody>
      </p:sp>
      <mc:AlternateContent xmlns:mc="http://schemas.openxmlformats.org/markup-compatibility/2006" xmlns:a14="http://schemas.microsoft.com/office/drawing/2010/main">
        <mc:Choice Requires="a14">
          <p:sp>
            <p:nvSpPr>
              <p:cNvPr id="7" name="TextBox 9">
                <a:extLst>
                  <a:ext uri="{FF2B5EF4-FFF2-40B4-BE49-F238E27FC236}">
                    <a16:creationId xmlns:a16="http://schemas.microsoft.com/office/drawing/2014/main" id="{C9477625-42AC-40E4-A891-2FD96927D531}"/>
                  </a:ext>
                </a:extLst>
              </p:cNvPr>
              <p:cNvSpPr txBox="1"/>
              <p:nvPr/>
            </p:nvSpPr>
            <p:spPr>
              <a:xfrm>
                <a:off x="40966" y="3337893"/>
                <a:ext cx="9067538" cy="595163"/>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pPr algn="ctr"/>
                <a:r>
                  <a:rPr lang="en-US" altLang="zh-CN" sz="2800" dirty="0">
                    <a:ea typeface="Microsoft JhengHei UI" pitchFamily="34" charset="-120"/>
                  </a:rPr>
                  <a:t>M</a:t>
                </a:r>
                <a:r>
                  <a:rPr lang="en-US" altLang="zh-CN" sz="2800" dirty="0"/>
                  <a:t>odification of </a:t>
                </a:r>
                <a14:m>
                  <m:oMath xmlns:m="http://schemas.openxmlformats.org/officeDocument/2006/math">
                    <m:r>
                      <a:rPr lang="zh-CN" altLang="el-GR" sz="2800" i="1" smtClean="0">
                        <a:latin typeface="Cambria Math" panose="02040503050406030204" pitchFamily="18" charset="0"/>
                      </a:rPr>
                      <m:t>𝜌</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𝑟</m:t>
                    </m:r>
                    <m:r>
                      <a:rPr lang="en-US" altLang="zh-CN" sz="2800" b="0" i="1" smtClean="0">
                        <a:latin typeface="Cambria Math" panose="02040503050406030204" pitchFamily="18" charset="0"/>
                      </a:rPr>
                      <m:t>)</m:t>
                    </m:r>
                  </m:oMath>
                </a14:m>
                <a:r>
                  <a:rPr lang="en-US" altLang="zh-CN" sz="2800" dirty="0"/>
                  <a:t> is still sensitive to </a:t>
                </a:r>
                <a14:m>
                  <m:oMath xmlns:m="http://schemas.openxmlformats.org/officeDocument/2006/math">
                    <m:sSubSup>
                      <m:sSubSupPr>
                        <m:ctrlPr>
                          <a:rPr lang="el-GR" altLang="zh-CN" sz="2800" i="1" smtClean="0">
                            <a:solidFill>
                              <a:srgbClr val="FF0000"/>
                            </a:solidFill>
                            <a:latin typeface="Cambria Math" panose="02040503050406030204" pitchFamily="18" charset="0"/>
                          </a:rPr>
                        </m:ctrlPr>
                      </m:sSubSupPr>
                      <m:e>
                        <m:r>
                          <a:rPr lang="en-US" altLang="zh-CN" sz="2800" i="1">
                            <a:solidFill>
                              <a:srgbClr val="FF0000"/>
                            </a:solidFill>
                            <a:latin typeface="Cambria Math" panose="02040503050406030204" pitchFamily="18" charset="0"/>
                          </a:rPr>
                          <m:t>𝑃</m:t>
                        </m:r>
                      </m:e>
                      <m:sub>
                        <m:r>
                          <a:rPr lang="en-US" altLang="zh-CN" sz="2800" i="1">
                            <a:solidFill>
                              <a:srgbClr val="FF0000"/>
                            </a:solidFill>
                            <a:latin typeface="Cambria Math" panose="02040503050406030204" pitchFamily="18" charset="0"/>
                          </a:rPr>
                          <m:t>𝑇</m:t>
                        </m:r>
                      </m:sub>
                      <m:sup>
                        <m:r>
                          <a:rPr lang="en-US" altLang="zh-CN" sz="2800" i="1">
                            <a:solidFill>
                              <a:srgbClr val="FF0000"/>
                            </a:solidFill>
                            <a:latin typeface="Cambria Math" panose="02040503050406030204" pitchFamily="18" charset="0"/>
                          </a:rPr>
                          <m:t>𝐽𝑒𝑡</m:t>
                        </m:r>
                      </m:sup>
                    </m:sSubSup>
                  </m:oMath>
                </a14:m>
                <a:r>
                  <a:rPr lang="en-US" altLang="zh-CN" sz="2800" dirty="0">
                    <a:solidFill>
                      <a:srgbClr val="FF0000"/>
                    </a:solidFill>
                  </a:rPr>
                  <a:t> and </a:t>
                </a:r>
                <a14:m>
                  <m:oMath xmlns:m="http://schemas.openxmlformats.org/officeDocument/2006/math">
                    <m:rad>
                      <m:radPr>
                        <m:degHide m:val="on"/>
                        <m:ctrlPr>
                          <a:rPr lang="en-US" altLang="zh-CN" sz="2800" i="1">
                            <a:solidFill>
                              <a:srgbClr val="FF0000"/>
                            </a:solidFill>
                            <a:latin typeface="Cambria Math" panose="02040503050406030204" pitchFamily="18" charset="0"/>
                          </a:rPr>
                        </m:ctrlPr>
                      </m:radPr>
                      <m:deg/>
                      <m:e>
                        <m:r>
                          <a:rPr lang="en-US" altLang="zh-CN" sz="2800" i="1">
                            <a:solidFill>
                              <a:srgbClr val="FF0000"/>
                            </a:solidFill>
                            <a:latin typeface="Cambria Math" panose="02040503050406030204" pitchFamily="18" charset="0"/>
                          </a:rPr>
                          <m:t>𝑠</m:t>
                        </m:r>
                      </m:e>
                    </m:rad>
                  </m:oMath>
                </a14:m>
                <a:r>
                  <a:rPr lang="en-US" altLang="zh-CN" sz="2800" dirty="0"/>
                  <a:t> .  </a:t>
                </a:r>
              </a:p>
            </p:txBody>
          </p:sp>
        </mc:Choice>
        <mc:Fallback xmlns="">
          <p:sp>
            <p:nvSpPr>
              <p:cNvPr id="7" name="TextBox 9">
                <a:extLst>
                  <a:ext uri="{FF2B5EF4-FFF2-40B4-BE49-F238E27FC236}">
                    <a16:creationId xmlns:a16="http://schemas.microsoft.com/office/drawing/2014/main" id="{C9477625-42AC-40E4-A891-2FD96927D531}"/>
                  </a:ext>
                </a:extLst>
              </p:cNvPr>
              <p:cNvSpPr txBox="1">
                <a:spLocks noRot="1" noChangeAspect="1" noMove="1" noResize="1" noEditPoints="1" noAdjustHandles="1" noChangeArrowheads="1" noChangeShapeType="1" noTextEdit="1"/>
              </p:cNvSpPr>
              <p:nvPr/>
            </p:nvSpPr>
            <p:spPr>
              <a:xfrm>
                <a:off x="40966" y="3337893"/>
                <a:ext cx="9067538" cy="595163"/>
              </a:xfrm>
              <a:prstGeom prst="rect">
                <a:avLst/>
              </a:prstGeom>
              <a:blipFill>
                <a:blip r:embed="rId5"/>
                <a:stretch>
                  <a:fillRect/>
                </a:stretch>
              </a:blipFill>
              <a:ln>
                <a:noFill/>
              </a:ln>
              <a:effectLst>
                <a:outerShdw blurRad="50800" dist="38100" dir="2700000" algn="tl" rotWithShape="0">
                  <a:prstClr val="black">
                    <a:alpha val="40000"/>
                  </a:prstClr>
                </a:outerShdw>
                <a:softEdge rad="12700"/>
              </a:effectLst>
            </p:spPr>
            <p:txBody>
              <a:bodyPr/>
              <a:lstStyle/>
              <a:p>
                <a:r>
                  <a:rPr lang="zh-CN" altLang="en-US">
                    <a:noFill/>
                  </a:rPr>
                  <a:t> </a:t>
                </a:r>
              </a:p>
            </p:txBody>
          </p:sp>
        </mc:Fallback>
      </mc:AlternateContent>
    </p:spTree>
    <p:extLst>
      <p:ext uri="{BB962C8B-B14F-4D97-AF65-F5344CB8AC3E}">
        <p14:creationId xmlns:p14="http://schemas.microsoft.com/office/powerpoint/2010/main" val="71089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6625"/>
            <a:ext cx="8229600" cy="980728"/>
          </a:xfrm>
        </p:spPr>
        <p:txBody>
          <a:bodyPr/>
          <a:lstStyle/>
          <a:p>
            <a:pPr algn="l"/>
            <a:r>
              <a:rPr lang="en-US" altLang="zh-CN" dirty="0"/>
              <a:t>Summary</a:t>
            </a:r>
          </a:p>
        </p:txBody>
      </p:sp>
      <p:sp>
        <p:nvSpPr>
          <p:cNvPr id="14339" name="Rectangle 4"/>
          <p:cNvSpPr>
            <a:spLocks noGrp="1" noChangeArrowheads="1"/>
          </p:cNvSpPr>
          <p:nvPr>
            <p:ph idx="1"/>
          </p:nvPr>
        </p:nvSpPr>
        <p:spPr>
          <a:xfrm>
            <a:off x="251520" y="764704"/>
            <a:ext cx="8568952" cy="4464496"/>
          </a:xfrm>
          <a:noFill/>
        </p:spPr>
        <p:txBody>
          <a:bodyPr>
            <a:noAutofit/>
          </a:bodyPr>
          <a:lstStyle/>
          <a:p>
            <a:pPr>
              <a:buSzPct val="100000"/>
              <a:buFont typeface="Wingdings" panose="05000000000000000000" pitchFamily="2" charset="2"/>
              <a:buChar char="l"/>
            </a:pPr>
            <a:r>
              <a:rPr lang="en-US" altLang="zh-CN" sz="2500" dirty="0">
                <a:solidFill>
                  <a:schemeClr val="tx1">
                    <a:lumMod val="85000"/>
                    <a:lumOff val="15000"/>
                  </a:schemeClr>
                </a:solidFill>
                <a:latin typeface="+mj-lt"/>
                <a:ea typeface="+mj-ea"/>
                <a:cs typeface="+mj-cs"/>
              </a:rPr>
              <a:t> Coupled differential transport equations are constructed to study the evolution of the partonic jet shower in the QGP medium, can describe the nuclear modification of  the full jet energy and jet structure at both 2.76A </a:t>
            </a:r>
            <a:r>
              <a:rPr lang="en-US" altLang="zh-CN" sz="2500" dirty="0" err="1">
                <a:solidFill>
                  <a:schemeClr val="tx1">
                    <a:lumMod val="85000"/>
                    <a:lumOff val="15000"/>
                  </a:schemeClr>
                </a:solidFill>
                <a:latin typeface="+mj-lt"/>
                <a:ea typeface="+mj-ea"/>
                <a:cs typeface="+mj-cs"/>
              </a:rPr>
              <a:t>TeV</a:t>
            </a:r>
            <a:r>
              <a:rPr lang="en-US" altLang="zh-CN" sz="2500" dirty="0">
                <a:solidFill>
                  <a:schemeClr val="tx1">
                    <a:lumMod val="85000"/>
                    <a:lumOff val="15000"/>
                  </a:schemeClr>
                </a:solidFill>
                <a:latin typeface="+mj-lt"/>
                <a:ea typeface="+mj-ea"/>
                <a:cs typeface="+mj-cs"/>
              </a:rPr>
              <a:t> and 5.02A </a:t>
            </a:r>
            <a:r>
              <a:rPr lang="en-US" altLang="zh-CN" sz="2500" dirty="0" err="1">
                <a:solidFill>
                  <a:schemeClr val="tx1">
                    <a:lumMod val="85000"/>
                    <a:lumOff val="15000"/>
                  </a:schemeClr>
                </a:solidFill>
                <a:latin typeface="+mj-lt"/>
                <a:ea typeface="+mj-ea"/>
                <a:cs typeface="+mj-cs"/>
              </a:rPr>
              <a:t>TeV</a:t>
            </a:r>
            <a:r>
              <a:rPr lang="en-US" altLang="zh-CN" sz="2500" dirty="0">
                <a:solidFill>
                  <a:schemeClr val="tx1">
                    <a:lumMod val="85000"/>
                    <a:lumOff val="15000"/>
                  </a:schemeClr>
                </a:solidFill>
                <a:latin typeface="+mj-lt"/>
                <a:ea typeface="+mj-ea"/>
                <a:cs typeface="+mj-cs"/>
              </a:rPr>
              <a:t>.</a:t>
            </a:r>
          </a:p>
          <a:p>
            <a:pPr>
              <a:buSzPct val="100000"/>
              <a:buFont typeface="Wingdings" panose="05000000000000000000" pitchFamily="2" charset="2"/>
              <a:buChar char="l"/>
            </a:pPr>
            <a:r>
              <a:rPr lang="en-US" altLang="zh-CN" sz="2500" dirty="0">
                <a:solidFill>
                  <a:srgbClr val="7030A0"/>
                </a:solidFill>
                <a:latin typeface="+mj-lt"/>
                <a:ea typeface="+mj-ea"/>
                <a:cs typeface="+mj-cs"/>
              </a:rPr>
              <a:t> Collisional energy loss contributes most to full jet energy loss, and must be combined with other mechanisms to explain the modification of jet shape function.</a:t>
            </a:r>
          </a:p>
          <a:p>
            <a:pPr>
              <a:buSzPct val="100000"/>
              <a:buFont typeface="Wingdings" panose="05000000000000000000" pitchFamily="2" charset="2"/>
              <a:buChar char="l"/>
            </a:pPr>
            <a:r>
              <a:rPr lang="en-US" altLang="zh-CN" sz="2500" dirty="0">
                <a:solidFill>
                  <a:srgbClr val="0070C0"/>
                </a:solidFill>
                <a:latin typeface="+mj-lt"/>
                <a:ea typeface="+mj-ea"/>
                <a:cs typeface="+mj-cs"/>
              </a:rPr>
              <a:t> Modification of jet shape is sensitive to jet energy and collision energy, and not much to jet flavor. Need more measurements.</a:t>
            </a:r>
          </a:p>
          <a:p>
            <a:pPr>
              <a:buSzPct val="100000"/>
              <a:buFont typeface="Wingdings" panose="05000000000000000000" pitchFamily="2" charset="2"/>
              <a:buChar char="l"/>
            </a:pPr>
            <a:r>
              <a:rPr lang="en-US" altLang="zh-CN" sz="2500" dirty="0">
                <a:solidFill>
                  <a:srgbClr val="00B050"/>
                </a:solidFill>
                <a:latin typeface="+mj-lt"/>
                <a:ea typeface="+mj-ea"/>
                <a:cs typeface="+mj-cs"/>
              </a:rPr>
              <a:t> Medium response feeds back some energy, and is important to jet shape at large r and cone size dependence of jet </a:t>
            </a:r>
            <a:r>
              <a:rPr lang="en-US" altLang="zh-CN" sz="2400" dirty="0">
                <a:solidFill>
                  <a:srgbClr val="00B050"/>
                </a:solidFill>
              </a:rPr>
              <a:t>R</a:t>
            </a:r>
            <a:r>
              <a:rPr lang="en-US" altLang="zh-CN" sz="2400" baseline="-25000" dirty="0">
                <a:solidFill>
                  <a:srgbClr val="00B050"/>
                </a:solidFill>
              </a:rPr>
              <a:t>AA.</a:t>
            </a:r>
            <a:endParaRPr lang="en-US" altLang="zh-CN" sz="2500" dirty="0">
              <a:solidFill>
                <a:srgbClr val="00B050"/>
              </a:solidFill>
              <a:latin typeface="+mj-lt"/>
              <a:ea typeface="+mj-ea"/>
              <a:cs typeface="+mj-cs"/>
            </a:endParaRPr>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19</a:t>
            </a:fld>
            <a:endParaRPr lang="zh-CN" altLang="en-US"/>
          </a:p>
        </p:txBody>
      </p:sp>
      <p:sp>
        <p:nvSpPr>
          <p:cNvPr id="7" name="Rectangle 4"/>
          <p:cNvSpPr txBox="1">
            <a:spLocks noChangeArrowheads="1"/>
          </p:cNvSpPr>
          <p:nvPr/>
        </p:nvSpPr>
        <p:spPr>
          <a:xfrm>
            <a:off x="35496" y="5589240"/>
            <a:ext cx="9073008" cy="1296143"/>
          </a:xfrm>
          <a:prstGeom prst="rect">
            <a:avLst/>
          </a:prstGeom>
          <a:noFill/>
        </p:spPr>
        <p:txBody>
          <a:bodyPr vert="horz" lIns="91440" tIns="45720" rIns="91440" bIns="45720" rtlCol="0">
            <a:noAutofit/>
          </a:bodyPr>
          <a:lstStyle/>
          <a:p>
            <a:pPr marL="342900" indent="-342900">
              <a:spcBef>
                <a:spcPct val="20000"/>
              </a:spcBef>
              <a:defRPr/>
            </a:pPr>
            <a:r>
              <a:rPr lang="en-US" altLang="zh-CN" sz="3600" dirty="0">
                <a:solidFill>
                  <a:srgbClr val="002060"/>
                </a:solidFill>
              </a:rPr>
              <a:t>Outlook</a:t>
            </a:r>
            <a:r>
              <a:rPr lang="zh-CN" altLang="en-US" sz="3600" dirty="0">
                <a:solidFill>
                  <a:srgbClr val="002060"/>
                </a:solidFill>
              </a:rPr>
              <a:t>：</a:t>
            </a:r>
            <a:r>
              <a:rPr lang="en-US" altLang="zh-CN" sz="3400" dirty="0">
                <a:solidFill>
                  <a:srgbClr val="002060"/>
                </a:solidFill>
              </a:rPr>
              <a:t>R</a:t>
            </a:r>
            <a:r>
              <a:rPr lang="en-US" altLang="zh-CN" sz="3400" baseline="-25000" dirty="0">
                <a:solidFill>
                  <a:srgbClr val="002060"/>
                </a:solidFill>
              </a:rPr>
              <a:t>AA</a:t>
            </a:r>
            <a:r>
              <a:rPr lang="en-US" altLang="zh-CN" sz="3400" dirty="0">
                <a:solidFill>
                  <a:srgbClr val="002060"/>
                </a:solidFill>
              </a:rPr>
              <a:t> at very high p</a:t>
            </a:r>
            <a:r>
              <a:rPr lang="en-US" altLang="zh-CN" sz="3400" baseline="-25000" dirty="0">
                <a:solidFill>
                  <a:srgbClr val="002060"/>
                </a:solidFill>
              </a:rPr>
              <a:t>T</a:t>
            </a:r>
            <a:r>
              <a:rPr lang="en-US" altLang="zh-CN" sz="3400" dirty="0">
                <a:solidFill>
                  <a:srgbClr val="002060"/>
                </a:solidFill>
              </a:rPr>
              <a:t>, E</a:t>
            </a:r>
            <a:r>
              <a:rPr lang="en-US" altLang="zh-CN" sz="3200" dirty="0">
                <a:solidFill>
                  <a:srgbClr val="002060"/>
                </a:solidFill>
              </a:rPr>
              <a:t>nergy dependent  transport  coefficients, hadronization, jet FF…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274638"/>
            <a:ext cx="8229600" cy="1143000"/>
          </a:xfrm>
        </p:spPr>
        <p:txBody>
          <a:bodyPr/>
          <a:lstStyle/>
          <a:p>
            <a:r>
              <a:rPr lang="en-US" altLang="zh-CN" dirty="0"/>
              <a:t>Outline</a:t>
            </a:r>
          </a:p>
        </p:txBody>
      </p:sp>
      <p:sp>
        <p:nvSpPr>
          <p:cNvPr id="6147" name="Rectangle 3"/>
          <p:cNvSpPr>
            <a:spLocks noGrp="1" noChangeArrowheads="1"/>
          </p:cNvSpPr>
          <p:nvPr>
            <p:ph idx="1"/>
          </p:nvPr>
        </p:nvSpPr>
        <p:spPr>
          <a:xfrm>
            <a:off x="107504" y="1417638"/>
            <a:ext cx="8496944" cy="4997151"/>
          </a:xfrm>
        </p:spPr>
        <p:txBody>
          <a:bodyPr>
            <a:normAutofit/>
          </a:bodyPr>
          <a:lstStyle/>
          <a:p>
            <a:pPr>
              <a:buSzPct val="100000"/>
              <a:buFont typeface="Wingdings" panose="05000000000000000000" pitchFamily="2" charset="2"/>
              <a:buChar char="p"/>
            </a:pPr>
            <a:r>
              <a:rPr lang="en-US" altLang="zh-CN" dirty="0"/>
              <a:t> Motivation and Framework</a:t>
            </a:r>
          </a:p>
          <a:p>
            <a:pPr>
              <a:buSzPct val="100000"/>
              <a:buFont typeface="Wingdings" panose="05000000000000000000" pitchFamily="2" charset="2"/>
              <a:buChar char="p"/>
            </a:pPr>
            <a:r>
              <a:rPr lang="en-US" altLang="zh-CN" dirty="0">
                <a:solidFill>
                  <a:srgbClr val="FF0000"/>
                </a:solidFill>
              </a:rPr>
              <a:t> Jet energy loss</a:t>
            </a:r>
          </a:p>
          <a:p>
            <a:pPr>
              <a:buSzPct val="100000"/>
              <a:buFont typeface="Wingdings" panose="05000000000000000000" pitchFamily="2" charset="2"/>
              <a:buChar char="p"/>
            </a:pPr>
            <a:r>
              <a:rPr lang="en-US" altLang="zh-CN" dirty="0">
                <a:solidFill>
                  <a:srgbClr val="FF0000"/>
                </a:solidFill>
              </a:rPr>
              <a:t> Jet shape modification</a:t>
            </a:r>
          </a:p>
          <a:p>
            <a:pPr>
              <a:buSzPct val="100000"/>
              <a:buFont typeface="Wingdings" panose="05000000000000000000" pitchFamily="2" charset="2"/>
              <a:buChar char="p"/>
            </a:pPr>
            <a:r>
              <a:rPr lang="en-US" altLang="zh-CN" dirty="0">
                <a:solidFill>
                  <a:srgbClr val="FF0000"/>
                </a:solidFill>
              </a:rPr>
              <a:t> Medium response</a:t>
            </a:r>
          </a:p>
          <a:p>
            <a:pPr>
              <a:buSzPct val="100000"/>
              <a:buFont typeface="Wingdings" panose="05000000000000000000" pitchFamily="2" charset="2"/>
              <a:buChar char="p"/>
            </a:pPr>
            <a:r>
              <a:rPr lang="en-US" altLang="zh-CN" dirty="0"/>
              <a:t> Summary and Outlook </a:t>
            </a:r>
          </a:p>
        </p:txBody>
      </p:sp>
      <p:sp>
        <p:nvSpPr>
          <p:cNvPr id="4" name="Rectangle 3">
            <a:extLst>
              <a:ext uri="{FF2B5EF4-FFF2-40B4-BE49-F238E27FC236}">
                <a16:creationId xmlns:a16="http://schemas.microsoft.com/office/drawing/2014/main" id="{27FB423F-A065-40EE-94B7-CBAB47D334B6}"/>
              </a:ext>
            </a:extLst>
          </p:cNvPr>
          <p:cNvSpPr txBox="1">
            <a:spLocks noChangeArrowheads="1"/>
          </p:cNvSpPr>
          <p:nvPr/>
        </p:nvSpPr>
        <p:spPr>
          <a:xfrm>
            <a:off x="611560" y="2780928"/>
            <a:ext cx="7488832" cy="122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buFont typeface="Wingdings" panose="05000000000000000000" pitchFamily="2" charset="2"/>
              <a:buChar char="Ø"/>
            </a:pPr>
            <a:endParaRPr lang="en-US" altLang="zh-CN"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323528" y="2276872"/>
            <a:ext cx="8587680" cy="2286000"/>
          </a:xfrm>
          <a:prstGeom prst="rect">
            <a:avLst/>
          </a:prstGeom>
          <a:noFill/>
          <a:ln w="9525">
            <a:noFill/>
            <a:miter lim="800000"/>
            <a:headEnd/>
            <a:tailEnd/>
          </a:ln>
        </p:spPr>
        <p:txBody>
          <a:bodyPr anchor="ctr"/>
          <a:lstStyle/>
          <a:p>
            <a:r>
              <a:rPr lang="en-US" altLang="zh-CN" sz="6000" dirty="0"/>
              <a:t>Thanks for your attention!</a:t>
            </a:r>
          </a:p>
        </p:txBody>
      </p:sp>
      <p:sp>
        <p:nvSpPr>
          <p:cNvPr id="5" name="灯片编号占位符 4"/>
          <p:cNvSpPr>
            <a:spLocks noGrp="1"/>
          </p:cNvSpPr>
          <p:nvPr>
            <p:ph type="sldNum" sz="quarter" idx="12"/>
          </p:nvPr>
        </p:nvSpPr>
        <p:spPr/>
        <p:txBody>
          <a:bodyPr/>
          <a:lstStyle/>
          <a:p>
            <a:fld id="{02ECF967-BD37-414D-A26B-F775F31B4047}" type="slidenum">
              <a:rPr lang="zh-CN" altLang="en-US" smtClean="0"/>
              <a:pPr/>
              <a:t>20</a:t>
            </a:fld>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0" y="0"/>
            <a:ext cx="9144000" cy="790334"/>
          </a:xfrm>
          <a:blipFill>
            <a:blip r:embed="rId3" cstate="print"/>
            <a:tile tx="0" ty="0" sx="100000" sy="100000" flip="none" algn="tl"/>
          </a:blipFill>
        </p:spPr>
        <p:txBody>
          <a:bodyPr vert="horz" lIns="91440" tIns="45720" rIns="91440" bIns="45720" rtlCol="0" anchor="ctr">
            <a:normAutofit/>
          </a:bodyPr>
          <a:lstStyle/>
          <a:p>
            <a:pPr algn="l"/>
            <a:r>
              <a:rPr lang="en-US" altLang="zh-CN" sz="4000" dirty="0"/>
              <a:t>Jet</a:t>
            </a:r>
            <a:r>
              <a:rPr lang="en-US" altLang="zh-CN" sz="4000" dirty="0">
                <a:solidFill>
                  <a:srgbClr val="FF0000"/>
                </a:solidFill>
              </a:rPr>
              <a:t> energy and flavor </a:t>
            </a:r>
            <a:r>
              <a:rPr lang="en-US" altLang="zh-CN" sz="4000" dirty="0"/>
              <a:t>dependence</a:t>
            </a:r>
            <a:endParaRPr lang="zh-CN" altLang="en-US" sz="4000" dirty="0"/>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21</a:t>
            </a:fld>
            <a:endParaRPr lang="zh-CN" altLang="en-US"/>
          </a:p>
        </p:txBody>
      </p:sp>
      <p:pic>
        <p:nvPicPr>
          <p:cNvPr id="60418" name="Picture 2"/>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34355" y="2120110"/>
            <a:ext cx="4158303" cy="2765865"/>
          </a:xfrm>
          <a:prstGeom prst="rect">
            <a:avLst/>
          </a:prstGeom>
        </p:spPr>
      </p:pic>
      <p:pic>
        <p:nvPicPr>
          <p:cNvPr id="60419"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858132" y="827614"/>
            <a:ext cx="4067591" cy="3068161"/>
          </a:xfrm>
          <a:prstGeom prst="rect">
            <a:avLst/>
          </a:prstGeom>
        </p:spPr>
      </p:pic>
      <p:sp>
        <p:nvSpPr>
          <p:cNvPr id="10" name="标题 1">
            <a:extLst>
              <a:ext uri="{FF2B5EF4-FFF2-40B4-BE49-F238E27FC236}">
                <a16:creationId xmlns:a16="http://schemas.microsoft.com/office/drawing/2014/main" id="{D13E00EA-79A0-4ED0-B90D-18725BAD1877}"/>
              </a:ext>
            </a:extLst>
          </p:cNvPr>
          <p:cNvSpPr txBox="1">
            <a:spLocks/>
          </p:cNvSpPr>
          <p:nvPr/>
        </p:nvSpPr>
        <p:spPr>
          <a:xfrm>
            <a:off x="618246" y="5580593"/>
            <a:ext cx="4265807" cy="1122228"/>
          </a:xfrm>
          <a:prstGeom prst="rect">
            <a:avLst/>
          </a:prstGeom>
          <a:no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3600" b="1" dirty="0"/>
              <a:t>Modification of jet shape function is</a:t>
            </a:r>
          </a:p>
          <a:p>
            <a:pPr>
              <a:lnSpc>
                <a:spcPct val="120000"/>
              </a:lnSpc>
            </a:pPr>
            <a:r>
              <a:rPr lang="en-US" altLang="zh-CN" sz="3600" b="1" dirty="0"/>
              <a:t>sensitive to jet energy, less to flavor.</a:t>
            </a:r>
            <a:endParaRPr lang="zh-CN" altLang="en-US" sz="3600" b="1" dirty="0"/>
          </a:p>
        </p:txBody>
      </p:sp>
      <p:pic>
        <p:nvPicPr>
          <p:cNvPr id="12" name="Picture 4">
            <a:extLst>
              <a:ext uri="{FF2B5EF4-FFF2-40B4-BE49-F238E27FC236}">
                <a16:creationId xmlns:a16="http://schemas.microsoft.com/office/drawing/2014/main" id="{26CDAEFE-3500-48CE-9EAC-703696A72449}"/>
              </a:ext>
            </a:extLst>
          </p:cNvPr>
          <p:cNvPicPr>
            <a:picLocks noChangeAspect="1" noChangeArrowheads="1"/>
          </p:cNvPicPr>
          <p:nvPr/>
        </p:nvPicPr>
        <p:blipFill>
          <a:blip r:embed="rId6" cstate="print">
            <a:lum bright="-10000"/>
            <a:clrChange>
              <a:clrFrom>
                <a:srgbClr val="FFFFFF"/>
              </a:clrFrom>
              <a:clrTo>
                <a:srgbClr val="FFFFFF">
                  <a:alpha val="0"/>
                </a:srgbClr>
              </a:clrTo>
            </a:clrChange>
          </a:blip>
          <a:srcRect/>
          <a:stretch>
            <a:fillRect/>
          </a:stretch>
        </p:blipFill>
        <p:spPr bwMode="auto">
          <a:xfrm>
            <a:off x="4858132" y="3933056"/>
            <a:ext cx="4116682" cy="2924944"/>
          </a:xfrm>
          <a:prstGeom prst="rect">
            <a:avLst/>
          </a:prstGeom>
        </p:spPr>
      </p:pic>
      <p:sp>
        <p:nvSpPr>
          <p:cNvPr id="8" name="标题 1">
            <a:extLst>
              <a:ext uri="{FF2B5EF4-FFF2-40B4-BE49-F238E27FC236}">
                <a16:creationId xmlns:a16="http://schemas.microsoft.com/office/drawing/2014/main" id="{D13E00EA-79A0-4ED0-B90D-18725BAD1877}"/>
              </a:ext>
            </a:extLst>
          </p:cNvPr>
          <p:cNvSpPr txBox="1">
            <a:spLocks/>
          </p:cNvSpPr>
          <p:nvPr/>
        </p:nvSpPr>
        <p:spPr>
          <a:xfrm>
            <a:off x="21754" y="1069890"/>
            <a:ext cx="3779912" cy="1050220"/>
          </a:xfrm>
          <a:prstGeom prst="rect">
            <a:avLst/>
          </a:prstGeom>
          <a:no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3600" b="1" dirty="0"/>
              <a:t>Lower energy jet is broader,</a:t>
            </a:r>
          </a:p>
          <a:p>
            <a:pPr>
              <a:lnSpc>
                <a:spcPct val="120000"/>
              </a:lnSpc>
            </a:pPr>
            <a:r>
              <a:rPr lang="en-US" altLang="zh-CN" sz="3600" b="1" dirty="0"/>
              <a:t>gluon jet is broader.</a:t>
            </a:r>
            <a:endParaRPr lang="zh-CN" altLang="en-US" sz="3600" b="1" dirty="0"/>
          </a:p>
        </p:txBody>
      </p:sp>
    </p:spTree>
    <p:extLst>
      <p:ext uri="{BB962C8B-B14F-4D97-AF65-F5344CB8AC3E}">
        <p14:creationId xmlns:p14="http://schemas.microsoft.com/office/powerpoint/2010/main" val="7675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669932F-4DB5-4C77-9186-4D9F8141AEBF}" type="slidenum">
              <a:rPr lang="zh-CN" altLang="en-US" smtClean="0"/>
              <a:pPr/>
              <a:t>22</a:t>
            </a:fld>
            <a:endParaRPr lang="zh-CN" altLang="en-US"/>
          </a:p>
        </p:txBody>
      </p:sp>
      <p:pic>
        <p:nvPicPr>
          <p:cNvPr id="64514" name="Picture 2"/>
          <p:cNvPicPr>
            <a:picLocks noChangeAspect="1" noChangeArrowheads="1"/>
          </p:cNvPicPr>
          <p:nvPr/>
        </p:nvPicPr>
        <p:blipFill>
          <a:blip r:embed="rId2" cstate="print">
            <a:clrChange>
              <a:clrFrom>
                <a:srgbClr val="FFFFFF"/>
              </a:clrFrom>
              <a:clrTo>
                <a:srgbClr val="FFFFFF">
                  <a:alpha val="0"/>
                </a:srgbClr>
              </a:clrTo>
            </a:clrChange>
            <a:lum bright="-30000" contrast="-40000"/>
          </a:blip>
          <a:srcRect/>
          <a:stretch>
            <a:fillRect/>
          </a:stretch>
        </p:blipFill>
        <p:spPr bwMode="auto">
          <a:xfrm>
            <a:off x="4283968" y="3231643"/>
            <a:ext cx="4748183" cy="3605422"/>
          </a:xfrm>
          <a:prstGeom prst="rect">
            <a:avLst/>
          </a:prstGeom>
          <a:noFill/>
          <a:ln w="9525">
            <a:noFill/>
            <a:miter lim="800000"/>
            <a:headEnd/>
            <a:tailEnd/>
          </a:ln>
        </p:spPr>
      </p:pic>
      <p:pic>
        <p:nvPicPr>
          <p:cNvPr id="6" name="图片 5">
            <a:extLst>
              <a:ext uri="{FF2B5EF4-FFF2-40B4-BE49-F238E27FC236}">
                <a16:creationId xmlns:a16="http://schemas.microsoft.com/office/drawing/2014/main" id="{7D5B6A43-1E03-434B-BAFD-D7059F1081C7}"/>
              </a:ext>
            </a:extLst>
          </p:cNvPr>
          <p:cNvPicPr>
            <a:picLocks noChangeAspect="1"/>
          </p:cNvPicPr>
          <p:nvPr/>
        </p:nvPicPr>
        <p:blipFill>
          <a:blip r:embed="rId3">
            <a:lum bright="-10000"/>
            <a:clrChange>
              <a:clrFrom>
                <a:srgbClr val="FFFFFF"/>
              </a:clrFrom>
              <a:clrTo>
                <a:srgbClr val="FFFFFF">
                  <a:alpha val="0"/>
                </a:srgbClr>
              </a:clrTo>
            </a:clrChange>
          </a:blip>
          <a:stretch>
            <a:fillRect/>
          </a:stretch>
        </p:blipFill>
        <p:spPr>
          <a:xfrm>
            <a:off x="0" y="404664"/>
            <a:ext cx="4540363" cy="37444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669932F-4DB5-4C77-9186-4D9F8141AEBF}" type="slidenum">
              <a:rPr lang="zh-CN" altLang="en-US" smtClean="0"/>
              <a:pPr/>
              <a:t>23</a:t>
            </a:fld>
            <a:endParaRPr lang="zh-CN" altLang="en-US"/>
          </a:p>
        </p:txBody>
      </p:sp>
      <p:pic>
        <p:nvPicPr>
          <p:cNvPr id="72706" name="Picture 2"/>
          <p:cNvPicPr>
            <a:picLocks noChangeAspect="1" noChangeArrowheads="1"/>
          </p:cNvPicPr>
          <p:nvPr/>
        </p:nvPicPr>
        <p:blipFill>
          <a:blip r:embed="rId3" cstate="print">
            <a:clrChange>
              <a:clrFrom>
                <a:srgbClr val="FFFFFF"/>
              </a:clrFrom>
              <a:clrTo>
                <a:srgbClr val="FFFFFF">
                  <a:alpha val="0"/>
                </a:srgbClr>
              </a:clrTo>
            </a:clrChange>
            <a:lum bright="-30000" contrast="-40000"/>
          </a:blip>
          <a:srcRect/>
          <a:stretch>
            <a:fillRect/>
          </a:stretch>
        </p:blipFill>
        <p:spPr bwMode="auto">
          <a:xfrm>
            <a:off x="1" y="2348880"/>
            <a:ext cx="9144000" cy="2951783"/>
          </a:xfrm>
          <a:prstGeom prst="rect">
            <a:avLst/>
          </a:prstGeom>
          <a:noFill/>
          <a:ln w="9525">
            <a:noFill/>
            <a:miter lim="800000"/>
            <a:headEnd/>
            <a:tailEnd/>
          </a:ln>
        </p:spPr>
      </p:pic>
      <p:sp>
        <p:nvSpPr>
          <p:cNvPr id="5" name="标题 1"/>
          <p:cNvSpPr>
            <a:spLocks noGrp="1"/>
          </p:cNvSpPr>
          <p:nvPr>
            <p:ph type="title"/>
          </p:nvPr>
        </p:nvSpPr>
        <p:spPr>
          <a:xfrm>
            <a:off x="0" y="0"/>
            <a:ext cx="9144000" cy="908720"/>
          </a:xfrm>
          <a:blipFill>
            <a:blip r:embed="rId4" cstate="print"/>
            <a:tile tx="0" ty="0" sx="100000" sy="100000" flip="none" algn="tl"/>
          </a:blipFill>
        </p:spPr>
        <p:txBody>
          <a:bodyPr vert="horz" lIns="91440" tIns="45720" rIns="91440" bIns="45720" rtlCol="0" anchor="ctr">
            <a:normAutofit/>
          </a:bodyPr>
          <a:lstStyle/>
          <a:p>
            <a:pPr algn="l">
              <a:lnSpc>
                <a:spcPct val="80000"/>
              </a:lnSpc>
            </a:pPr>
            <a:r>
              <a:rPr lang="en-US" altLang="zh-CN" sz="4000" dirty="0">
                <a:solidFill>
                  <a:srgbClr val="FF0000"/>
                </a:solidFill>
              </a:rPr>
              <a:t>Jet cone size dependence</a:t>
            </a:r>
            <a:endParaRPr lang="zh-CN" altLang="en-US" sz="4000" dirty="0">
              <a:solidFill>
                <a:srgbClr val="FF0000"/>
              </a:solidFill>
            </a:endParaRPr>
          </a:p>
        </p:txBody>
      </p:sp>
      <p:pic>
        <p:nvPicPr>
          <p:cNvPr id="2" name="Picture 2"/>
          <p:cNvPicPr>
            <a:picLocks noChangeAspect="1" noChangeArrowheads="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2000"/>
                    </a14:imgEffect>
                    <a14:imgEffect>
                      <a14:brightnessContrast bright="-10000" contrast="6000"/>
                    </a14:imgEffect>
                  </a14:imgLayer>
                </a14:imgProps>
              </a:ext>
            </a:extLst>
          </a:blip>
          <a:srcRect/>
          <a:stretch>
            <a:fillRect/>
          </a:stretch>
        </p:blipFill>
        <p:spPr bwMode="auto">
          <a:xfrm>
            <a:off x="323528" y="1340768"/>
            <a:ext cx="4479842" cy="792088"/>
          </a:xfrm>
          <a:prstGeom prst="rect">
            <a:avLst/>
          </a:prstGeom>
          <a:noFill/>
          <a:ln w="9525">
            <a:noFill/>
            <a:miter lim="800000"/>
            <a:headEnd/>
            <a:tailEnd/>
          </a:ln>
        </p:spPr>
      </p:pic>
      <p:sp>
        <p:nvSpPr>
          <p:cNvPr id="6" name="TextBox 5">
            <a:extLst>
              <a:ext uri="{FF2B5EF4-FFF2-40B4-BE49-F238E27FC236}">
                <a16:creationId xmlns:a16="http://schemas.microsoft.com/office/drawing/2014/main" id="{6627D20C-5EEA-4180-A54B-C7E1AA7B365B}"/>
              </a:ext>
            </a:extLst>
          </p:cNvPr>
          <p:cNvSpPr txBox="1"/>
          <p:nvPr/>
        </p:nvSpPr>
        <p:spPr>
          <a:xfrm>
            <a:off x="251520" y="5733256"/>
            <a:ext cx="8568952" cy="954107"/>
          </a:xfrm>
          <a:prstGeom prst="rect">
            <a:avLst/>
          </a:prstGeom>
          <a:noFill/>
        </p:spPr>
        <p:txBody>
          <a:bodyPr wrap="square" rtlCol="0">
            <a:spAutoFit/>
          </a:bodyPr>
          <a:lstStyle/>
          <a:p>
            <a:r>
              <a:rPr lang="en-US" altLang="zh-CN" sz="2800" dirty="0">
                <a:solidFill>
                  <a:srgbClr val="FF0000"/>
                </a:solidFill>
              </a:rPr>
              <a:t> When jet cone size decreases, radiative energy loss increases, collisional energy loss decreases.</a:t>
            </a:r>
            <a:endParaRPr lang="en-US" altLang="zh-CN" sz="2800" dirty="0">
              <a:solidFill>
                <a:srgbClr val="002060"/>
              </a:solidFill>
            </a:endParaRPr>
          </a:p>
        </p:txBody>
      </p:sp>
      <p:sp>
        <p:nvSpPr>
          <p:cNvPr id="3" name="矩形 2">
            <a:extLst>
              <a:ext uri="{FF2B5EF4-FFF2-40B4-BE49-F238E27FC236}">
                <a16:creationId xmlns:a16="http://schemas.microsoft.com/office/drawing/2014/main" id="{2CEBE105-C01D-4FA1-A058-B7850768D125}"/>
              </a:ext>
            </a:extLst>
          </p:cNvPr>
          <p:cNvSpPr/>
          <p:nvPr/>
        </p:nvSpPr>
        <p:spPr>
          <a:xfrm>
            <a:off x="2286000" y="3105835"/>
            <a:ext cx="4572000" cy="646331"/>
          </a:xfrm>
          <a:prstGeom prst="rect">
            <a:avLst/>
          </a:prstGeom>
        </p:spPr>
        <p:txBody>
          <a:bodyPr>
            <a:spAutoFit/>
          </a:bodyPr>
          <a:lstStyle/>
          <a:p>
            <a:pPr lvl="0">
              <a:spcBef>
                <a:spcPct val="0"/>
              </a:spcBef>
              <a:defRPr/>
            </a:pPr>
            <a:r>
              <a:rPr lang="en-US" altLang="zh-CN" dirty="0"/>
              <a:t>Jet shape modification in </a:t>
            </a:r>
            <a:r>
              <a:rPr lang="el-GR" altLang="zh-CN" dirty="0"/>
              <a:t>γ</a:t>
            </a:r>
            <a:r>
              <a:rPr lang="en-US" altLang="zh-CN" dirty="0"/>
              <a:t>-jets and inclusive jets </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24</a:t>
            </a:fld>
            <a:endParaRPr lang="zh-CN" altLang="en-US" dirty="0"/>
          </a:p>
        </p:txBody>
      </p:sp>
      <p:sp>
        <p:nvSpPr>
          <p:cNvPr id="9" name="Rectangle 2"/>
          <p:cNvSpPr txBox="1">
            <a:spLocks noChangeArrowheads="1"/>
          </p:cNvSpPr>
          <p:nvPr/>
        </p:nvSpPr>
        <p:spPr>
          <a:xfrm>
            <a:off x="0" y="0"/>
            <a:ext cx="9144000" cy="908720"/>
          </a:xfrm>
          <a:prstGeom prst="rect">
            <a:avLst/>
          </a:prstGeom>
          <a:blipFill>
            <a:blip r:embed="rId3" cstate="print"/>
            <a:tile tx="0" ty="0" sx="100000" sy="100000" flip="none" algn="tl"/>
          </a:blipFill>
        </p:spPr>
        <p:txBody>
          <a:bodyPr vert="horz" lIns="91440" tIns="45720" rIns="91440" bIns="45720" rtlCol="0" anchor="ctr">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zh-CN" sz="3900" b="0" i="0" u="none" strike="noStrike" kern="1200" cap="none" spc="0" normalizeH="0" baseline="0" noProof="0" dirty="0">
                <a:ln>
                  <a:noFill/>
                </a:ln>
                <a:effectLst/>
                <a:uLnTx/>
                <a:uFillTx/>
                <a:latin typeface="+mj-lt"/>
                <a:ea typeface="+mj-ea"/>
                <a:cs typeface="+mj-cs"/>
              </a:rPr>
              <a:t>Effects of different mechanisms on </a:t>
            </a:r>
            <a:r>
              <a:rPr lang="en-US" altLang="zh-CN" sz="4000" dirty="0"/>
              <a:t>Jet shape</a:t>
            </a:r>
            <a:endParaRPr kumimoji="0" lang="en-US" altLang="zh-CN" sz="3600" b="0" i="0" u="none" strike="noStrike" kern="1200" cap="none" spc="0" normalizeH="0" baseline="0" noProof="0" dirty="0">
              <a:ln>
                <a:noFill/>
              </a:ln>
              <a:solidFill>
                <a:srgbClr val="0070C0"/>
              </a:solidFill>
              <a:effectLst/>
              <a:uLnTx/>
              <a:uFillTx/>
              <a:latin typeface="+mj-lt"/>
              <a:ea typeface="+mj-ea"/>
              <a:cs typeface="+mj-cs"/>
            </a:endParaRPr>
          </a:p>
        </p:txBody>
      </p:sp>
      <p:sp>
        <p:nvSpPr>
          <p:cNvPr id="8" name="TextBox 7"/>
          <p:cNvSpPr txBox="1"/>
          <p:nvPr/>
        </p:nvSpPr>
        <p:spPr>
          <a:xfrm>
            <a:off x="591928" y="6279703"/>
            <a:ext cx="8156536" cy="461665"/>
          </a:xfrm>
          <a:prstGeom prst="rect">
            <a:avLst/>
          </a:prstGeom>
          <a:noFill/>
        </p:spPr>
        <p:txBody>
          <a:bodyPr wrap="square" rtlCol="0">
            <a:spAutoFit/>
          </a:bodyPr>
          <a:lstStyle/>
          <a:p>
            <a:r>
              <a:rPr lang="en-US" altLang="zh-CN" sz="2400" dirty="0">
                <a:solidFill>
                  <a:srgbClr val="7030A0"/>
                </a:solidFill>
              </a:rPr>
              <a:t>For lower energy jet, its inner core is changed more.</a:t>
            </a:r>
            <a:endParaRPr lang="zh-CN" altLang="en-US" sz="2400" dirty="0">
              <a:solidFill>
                <a:srgbClr val="7030A0"/>
              </a:solidFill>
            </a:endParaRPr>
          </a:p>
        </p:txBody>
      </p:sp>
      <p:pic>
        <p:nvPicPr>
          <p:cNvPr id="13" name="Picture 2">
            <a:extLst>
              <a:ext uri="{FF2B5EF4-FFF2-40B4-BE49-F238E27FC236}">
                <a16:creationId xmlns:a16="http://schemas.microsoft.com/office/drawing/2014/main" id="{0136CF38-B50D-4654-BBD7-8B575C5DE8E4}"/>
              </a:ext>
            </a:extLst>
          </p:cNvPr>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24036" y="1268760"/>
            <a:ext cx="4763988" cy="3780420"/>
          </a:xfrm>
          <a:prstGeom prst="rect">
            <a:avLst/>
          </a:prstGeom>
        </p:spPr>
      </p:pic>
      <p:sp>
        <p:nvSpPr>
          <p:cNvPr id="15" name="TextBox 7">
            <a:extLst>
              <a:ext uri="{FF2B5EF4-FFF2-40B4-BE49-F238E27FC236}">
                <a16:creationId xmlns:a16="http://schemas.microsoft.com/office/drawing/2014/main" id="{738B91CA-41F7-4160-942E-FB9DB6CB0476}"/>
              </a:ext>
            </a:extLst>
          </p:cNvPr>
          <p:cNvSpPr txBox="1"/>
          <p:nvPr/>
        </p:nvSpPr>
        <p:spPr>
          <a:xfrm>
            <a:off x="575556" y="5229200"/>
            <a:ext cx="8532947" cy="995337"/>
          </a:xfrm>
          <a:prstGeom prst="rect">
            <a:avLst/>
          </a:prstGeom>
          <a:noFill/>
        </p:spPr>
        <p:txBody>
          <a:bodyPr wrap="square" rtlCol="0">
            <a:spAutoFit/>
          </a:bodyPr>
          <a:lstStyle/>
          <a:p>
            <a:pPr>
              <a:lnSpc>
                <a:spcPct val="110000"/>
              </a:lnSpc>
            </a:pPr>
            <a:r>
              <a:rPr lang="en-US" altLang="zh-CN" sz="2400" dirty="0">
                <a:solidFill>
                  <a:srgbClr val="FF0000"/>
                </a:solidFill>
              </a:rPr>
              <a:t>Rad. and Broad. transport energy from center to periphery,</a:t>
            </a:r>
          </a:p>
          <a:p>
            <a:pPr>
              <a:lnSpc>
                <a:spcPct val="150000"/>
              </a:lnSpc>
            </a:pPr>
            <a:r>
              <a:rPr lang="en-US" altLang="zh-CN" sz="2400" dirty="0">
                <a:solidFill>
                  <a:srgbClr val="002060"/>
                </a:solidFill>
              </a:rPr>
              <a:t>Coll.  leads inner core losing less fraction of energy than outer part.</a:t>
            </a:r>
            <a:endParaRPr lang="zh-CN" altLang="en-US" sz="2400" dirty="0">
              <a:solidFill>
                <a:srgbClr val="002060"/>
              </a:solidFill>
            </a:endParaRPr>
          </a:p>
        </p:txBody>
      </p:sp>
      <p:sp>
        <p:nvSpPr>
          <p:cNvPr id="10" name="TextBox 53"/>
          <p:cNvSpPr txBox="1">
            <a:spLocks noChangeArrowheads="1"/>
          </p:cNvSpPr>
          <p:nvPr/>
        </p:nvSpPr>
        <p:spPr bwMode="auto">
          <a:xfrm>
            <a:off x="1763688" y="801019"/>
            <a:ext cx="1844331" cy="461665"/>
          </a:xfrm>
          <a:prstGeom prst="rect">
            <a:avLst/>
          </a:prstGeom>
          <a:solidFill>
            <a:srgbClr val="FFFF00"/>
          </a:solidFill>
          <a:ln w="9525">
            <a:noFill/>
            <a:miter lim="800000"/>
            <a:headEnd/>
            <a:tailEnd/>
          </a:ln>
        </p:spPr>
        <p:txBody>
          <a:bodyPr wrap="square">
            <a:spAutoFit/>
          </a:bodyPr>
          <a:lstStyle/>
          <a:p>
            <a:r>
              <a:rPr lang="en-US" altLang="zh-CN" sz="2400" dirty="0">
                <a:solidFill>
                  <a:srgbClr val="FF0000"/>
                </a:solidFill>
              </a:rPr>
              <a:t>@ 2.76A </a:t>
            </a:r>
            <a:r>
              <a:rPr lang="en-US" altLang="zh-CN" sz="2400" dirty="0" err="1">
                <a:solidFill>
                  <a:srgbClr val="FF0000"/>
                </a:solidFill>
              </a:rPr>
              <a:t>TeV</a:t>
            </a:r>
            <a:endParaRPr lang="zh-CN" altLang="en-US" sz="2400" dirty="0">
              <a:solidFill>
                <a:srgbClr val="FF0000"/>
              </a:solidFill>
            </a:endParaRPr>
          </a:p>
        </p:txBody>
      </p:sp>
      <p:sp>
        <p:nvSpPr>
          <p:cNvPr id="11" name="TextBox 53"/>
          <p:cNvSpPr txBox="1">
            <a:spLocks noChangeArrowheads="1"/>
          </p:cNvSpPr>
          <p:nvPr/>
        </p:nvSpPr>
        <p:spPr bwMode="auto">
          <a:xfrm>
            <a:off x="5940152" y="830324"/>
            <a:ext cx="1844331" cy="461665"/>
          </a:xfrm>
          <a:prstGeom prst="rect">
            <a:avLst/>
          </a:prstGeom>
          <a:solidFill>
            <a:srgbClr val="FFFF00"/>
          </a:solidFill>
          <a:ln w="9525">
            <a:noFill/>
            <a:miter lim="800000"/>
            <a:headEnd/>
            <a:tailEnd/>
          </a:ln>
        </p:spPr>
        <p:txBody>
          <a:bodyPr wrap="square">
            <a:spAutoFit/>
          </a:bodyPr>
          <a:lstStyle/>
          <a:p>
            <a:r>
              <a:rPr lang="en-US" altLang="zh-CN" sz="2400" dirty="0">
                <a:solidFill>
                  <a:srgbClr val="FF0000"/>
                </a:solidFill>
              </a:rPr>
              <a:t>@ 5.02A </a:t>
            </a:r>
            <a:r>
              <a:rPr lang="en-US" altLang="zh-CN" sz="2400" dirty="0" err="1">
                <a:solidFill>
                  <a:srgbClr val="FF0000"/>
                </a:solidFill>
              </a:rPr>
              <a:t>TeV</a:t>
            </a:r>
            <a:endParaRPr lang="zh-CN" altLang="en-US" sz="2400" dirty="0">
              <a:solidFill>
                <a:srgbClr val="FF0000"/>
              </a:solidFill>
            </a:endParaRPr>
          </a:p>
        </p:txBody>
      </p:sp>
      <p:pic>
        <p:nvPicPr>
          <p:cNvPr id="2" name="图片 1"/>
          <p:cNvPicPr>
            <a:picLocks noChangeAspect="1"/>
          </p:cNvPicPr>
          <p:nvPr/>
        </p:nvPicPr>
        <p:blipFill rotWithShape="1">
          <a:blip r:embed="rId5">
            <a:clrChange>
              <a:clrFrom>
                <a:srgbClr val="FFFFFF"/>
              </a:clrFrom>
              <a:clrTo>
                <a:srgbClr val="FFFFFF">
                  <a:alpha val="0"/>
                </a:srgbClr>
              </a:clrTo>
            </a:clrChange>
            <a:lum bright="-10000"/>
          </a:blip>
          <a:srcRect l="12201"/>
          <a:stretch/>
        </p:blipFill>
        <p:spPr>
          <a:xfrm>
            <a:off x="4778474" y="1291989"/>
            <a:ext cx="4320504" cy="3793195"/>
          </a:xfrm>
          <a:prstGeom prst="rect">
            <a:avLst/>
          </a:prstGeom>
        </p:spPr>
      </p:pic>
    </p:spTree>
    <p:extLst>
      <p:ext uri="{BB962C8B-B14F-4D97-AF65-F5344CB8AC3E}">
        <p14:creationId xmlns:p14="http://schemas.microsoft.com/office/powerpoint/2010/main" val="1211440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3" cstate="print">
            <a:lum bright="-10000"/>
            <a:clrChange>
              <a:clrFrom>
                <a:srgbClr val="FFFFFF"/>
              </a:clrFrom>
              <a:clrTo>
                <a:srgbClr val="FFFFFF">
                  <a:alpha val="0"/>
                </a:srgbClr>
              </a:clrTo>
            </a:clrChange>
          </a:blip>
          <a:srcRect/>
          <a:stretch>
            <a:fillRect/>
          </a:stretch>
        </p:blipFill>
        <p:spPr bwMode="auto">
          <a:xfrm>
            <a:off x="0" y="3553857"/>
            <a:ext cx="4355975" cy="3304143"/>
          </a:xfrm>
          <a:prstGeom prst="rect">
            <a:avLst/>
          </a:prstGeom>
        </p:spPr>
      </p:pic>
      <p:pic>
        <p:nvPicPr>
          <p:cNvPr id="72707"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003022" y="1"/>
            <a:ext cx="4140977" cy="3501008"/>
          </a:xfrm>
          <a:prstGeom prst="rect">
            <a:avLst/>
          </a:prstGeom>
        </p:spPr>
      </p:pic>
      <p:pic>
        <p:nvPicPr>
          <p:cNvPr id="72706" name="Picture 2"/>
          <p:cNvPicPr>
            <a:picLocks noChangeAspect="1" noChangeArrowheads="1"/>
          </p:cNvPicPr>
          <p:nvPr/>
        </p:nvPicPr>
        <p:blipFill>
          <a:blip r:embed="rId5" cstate="print">
            <a:lum bright="-10000"/>
            <a:clrChange>
              <a:clrFrom>
                <a:srgbClr val="FFFFFF"/>
              </a:clrFrom>
              <a:clrTo>
                <a:srgbClr val="FFFFFF">
                  <a:alpha val="0"/>
                </a:srgbClr>
              </a:clrTo>
            </a:clrChange>
          </a:blip>
          <a:srcRect/>
          <a:stretch>
            <a:fillRect/>
          </a:stretch>
        </p:blipFill>
        <p:spPr bwMode="auto">
          <a:xfrm>
            <a:off x="1" y="0"/>
            <a:ext cx="4139951" cy="3513634"/>
          </a:xfrm>
          <a:prstGeom prst="rect">
            <a:avLst/>
          </a:prstGeom>
        </p:spPr>
      </p:pic>
      <p:sp>
        <p:nvSpPr>
          <p:cNvPr id="4" name="灯片编号占位符 3"/>
          <p:cNvSpPr>
            <a:spLocks noGrp="1"/>
          </p:cNvSpPr>
          <p:nvPr>
            <p:ph type="sldNum" sz="quarter" idx="12"/>
          </p:nvPr>
        </p:nvSpPr>
        <p:spPr/>
        <p:txBody>
          <a:bodyPr/>
          <a:lstStyle/>
          <a:p>
            <a:fld id="{02ECF967-BD37-414D-A26B-F775F31B4047}" type="slidenum">
              <a:rPr lang="zh-CN" altLang="en-US" smtClean="0"/>
              <a:pPr/>
              <a:t>25</a:t>
            </a:fld>
            <a:endParaRPr lang="zh-CN" altLang="en-US"/>
          </a:p>
        </p:txBody>
      </p:sp>
      <p:sp>
        <p:nvSpPr>
          <p:cNvPr id="14" name="右箭头 13"/>
          <p:cNvSpPr/>
          <p:nvPr/>
        </p:nvSpPr>
        <p:spPr>
          <a:xfrm>
            <a:off x="4283968" y="1916832"/>
            <a:ext cx="504056"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4427984" y="5301208"/>
            <a:ext cx="504056" cy="2076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709" name="Picture 5"/>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4932040" y="3573016"/>
            <a:ext cx="4211959" cy="3284984"/>
          </a:xfrm>
          <a:prstGeom prst="rect">
            <a:avLst/>
          </a:prstGeom>
        </p:spPr>
      </p:pic>
      <p:sp>
        <p:nvSpPr>
          <p:cNvPr id="13" name="TextBox 12"/>
          <p:cNvSpPr txBox="1"/>
          <p:nvPr/>
        </p:nvSpPr>
        <p:spPr>
          <a:xfrm>
            <a:off x="3635896" y="3068960"/>
            <a:ext cx="2304256" cy="769441"/>
          </a:xfrm>
          <a:prstGeom prst="rect">
            <a:avLst/>
          </a:prstGeom>
          <a:noFill/>
        </p:spPr>
        <p:txBody>
          <a:bodyPr wrap="square" rtlCol="0">
            <a:spAutoFit/>
          </a:bodyPr>
          <a:lstStyle/>
          <a:p>
            <a:r>
              <a:rPr lang="en-US" altLang="zh-CN" sz="4400" dirty="0">
                <a:solidFill>
                  <a:srgbClr val="FF0000"/>
                </a:solidFill>
              </a:rPr>
              <a:t>quark jet</a:t>
            </a:r>
          </a:p>
        </p:txBody>
      </p:sp>
    </p:spTree>
    <p:extLst>
      <p:ext uri="{BB962C8B-B14F-4D97-AF65-F5344CB8AC3E}">
        <p14:creationId xmlns:p14="http://schemas.microsoft.com/office/powerpoint/2010/main" val="68905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3</a:t>
            </a:fld>
            <a:endParaRPr lang="zh-CN" altLang="en-US"/>
          </a:p>
        </p:txBody>
      </p:sp>
      <p:grpSp>
        <p:nvGrpSpPr>
          <p:cNvPr id="5" name="组合 4">
            <a:extLst>
              <a:ext uri="{FF2B5EF4-FFF2-40B4-BE49-F238E27FC236}">
                <a16:creationId xmlns:a16="http://schemas.microsoft.com/office/drawing/2014/main" id="{930E25E6-5547-4CD3-9946-F306C680D4ED}"/>
              </a:ext>
            </a:extLst>
          </p:cNvPr>
          <p:cNvGrpSpPr/>
          <p:nvPr/>
        </p:nvGrpSpPr>
        <p:grpSpPr>
          <a:xfrm>
            <a:off x="6451999" y="974875"/>
            <a:ext cx="2512490" cy="1734045"/>
            <a:chOff x="6451998" y="3166598"/>
            <a:chExt cx="2670787" cy="1786522"/>
          </a:xfrm>
        </p:grpSpPr>
        <p:pic>
          <p:nvPicPr>
            <p:cNvPr id="68612" name="Picture 4"/>
            <p:cNvPicPr>
              <a:picLocks noChangeAspect="1" noChangeArrowheads="1"/>
            </p:cNvPicPr>
            <p:nvPr/>
          </p:nvPicPr>
          <p:blipFill>
            <a:blip r:embed="rId3" cstate="print">
              <a:lum bright="-10000"/>
              <a:clrChange>
                <a:clrFrom>
                  <a:srgbClr val="FFFFFF"/>
                </a:clrFrom>
                <a:clrTo>
                  <a:srgbClr val="FFFFFF">
                    <a:alpha val="0"/>
                  </a:srgbClr>
                </a:clrTo>
              </a:clrChange>
            </a:blip>
            <a:srcRect/>
            <a:stretch>
              <a:fillRect/>
            </a:stretch>
          </p:blipFill>
          <p:spPr bwMode="auto">
            <a:xfrm>
              <a:off x="6451998" y="3166598"/>
              <a:ext cx="2370158" cy="1440160"/>
            </a:xfrm>
            <a:prstGeom prst="rect">
              <a:avLst/>
            </a:prstGeom>
          </p:spPr>
        </p:pic>
        <p:sp>
          <p:nvSpPr>
            <p:cNvPr id="7" name="TextBox 6"/>
            <p:cNvSpPr txBox="1"/>
            <p:nvPr/>
          </p:nvSpPr>
          <p:spPr>
            <a:xfrm>
              <a:off x="6458489" y="4553010"/>
              <a:ext cx="2664296" cy="400110"/>
            </a:xfrm>
            <a:prstGeom prst="rect">
              <a:avLst/>
            </a:prstGeom>
            <a:noFill/>
          </p:spPr>
          <p:txBody>
            <a:bodyPr wrap="square" rtlCol="0">
              <a:spAutoFit/>
            </a:bodyPr>
            <a:lstStyle/>
            <a:p>
              <a:r>
                <a:rPr lang="en-US" altLang="zh-CN" sz="2000" dirty="0">
                  <a:solidFill>
                    <a:srgbClr val="FF0000"/>
                  </a:solidFill>
                </a:rPr>
                <a:t>Inelastic scattering</a:t>
              </a:r>
              <a:endParaRPr lang="zh-CN" altLang="en-US" sz="2000" dirty="0">
                <a:solidFill>
                  <a:srgbClr val="FF0000"/>
                </a:solidFill>
              </a:endParaRPr>
            </a:p>
          </p:txBody>
        </p:sp>
      </p:grpSp>
      <p:sp>
        <p:nvSpPr>
          <p:cNvPr id="8" name="TextBox 7"/>
          <p:cNvSpPr txBox="1"/>
          <p:nvPr/>
        </p:nvSpPr>
        <p:spPr>
          <a:xfrm>
            <a:off x="0" y="0"/>
            <a:ext cx="9144000" cy="646331"/>
          </a:xfrm>
          <a:prstGeom prst="rect">
            <a:avLst/>
          </a:prstGeom>
          <a:blipFill>
            <a:blip r:embed="rId4" cstate="print"/>
            <a:tile tx="0" ty="0" sx="100000" sy="100000" flip="none" algn="tl"/>
          </a:blipFill>
        </p:spPr>
        <p:txBody>
          <a:bodyPr wrap="square" rtlCol="0">
            <a:spAutoFit/>
          </a:bodyPr>
          <a:lstStyle/>
          <a:p>
            <a:r>
              <a:rPr lang="en-US" altLang="zh-CN" sz="3600" dirty="0"/>
              <a:t>Full jet evolution in medium</a:t>
            </a:r>
            <a:endParaRPr lang="zh-CN" altLang="en-US" sz="3600" dirty="0"/>
          </a:p>
        </p:txBody>
      </p:sp>
      <p:grpSp>
        <p:nvGrpSpPr>
          <p:cNvPr id="3" name="组合 2">
            <a:extLst>
              <a:ext uri="{FF2B5EF4-FFF2-40B4-BE49-F238E27FC236}">
                <a16:creationId xmlns:a16="http://schemas.microsoft.com/office/drawing/2014/main" id="{2DF7AD6B-C5A5-4955-859C-2A833BD16881}"/>
              </a:ext>
            </a:extLst>
          </p:cNvPr>
          <p:cNvGrpSpPr/>
          <p:nvPr/>
        </p:nvGrpSpPr>
        <p:grpSpPr>
          <a:xfrm>
            <a:off x="6660232" y="2919859"/>
            <a:ext cx="2074924" cy="1949301"/>
            <a:chOff x="6372200" y="1023120"/>
            <a:chExt cx="2484784" cy="2261864"/>
          </a:xfrm>
        </p:grpSpPr>
        <p:sp>
          <p:nvSpPr>
            <p:cNvPr id="6" name="TextBox 5"/>
            <p:cNvSpPr txBox="1"/>
            <p:nvPr/>
          </p:nvSpPr>
          <p:spPr>
            <a:xfrm>
              <a:off x="6372200" y="2823319"/>
              <a:ext cx="2484784" cy="461665"/>
            </a:xfrm>
            <a:prstGeom prst="rect">
              <a:avLst/>
            </a:prstGeom>
            <a:noFill/>
          </p:spPr>
          <p:txBody>
            <a:bodyPr wrap="square" rtlCol="0">
              <a:spAutoFit/>
            </a:bodyPr>
            <a:lstStyle/>
            <a:p>
              <a:r>
                <a:rPr lang="en-US" altLang="zh-CN" sz="2000" dirty="0">
                  <a:solidFill>
                    <a:srgbClr val="FF0000"/>
                  </a:solidFill>
                </a:rPr>
                <a:t>Elastic scattering</a:t>
              </a:r>
              <a:endParaRPr lang="zh-CN" altLang="en-US" sz="2000" dirty="0">
                <a:solidFill>
                  <a:srgbClr val="FF0000"/>
                </a:solidFill>
              </a:endParaRPr>
            </a:p>
          </p:txBody>
        </p:sp>
        <p:pic>
          <p:nvPicPr>
            <p:cNvPr id="68611"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6805264" y="1023120"/>
              <a:ext cx="1440160" cy="1814374"/>
            </a:xfrm>
            <a:prstGeom prst="rect">
              <a:avLst/>
            </a:prstGeom>
          </p:spPr>
        </p:pic>
      </p:grpSp>
      <p:sp>
        <p:nvSpPr>
          <p:cNvPr id="13" name="TextBox 12"/>
          <p:cNvSpPr txBox="1"/>
          <p:nvPr/>
        </p:nvSpPr>
        <p:spPr>
          <a:xfrm>
            <a:off x="0" y="3645024"/>
            <a:ext cx="5976664" cy="3240360"/>
          </a:xfrm>
          <a:prstGeom prst="rect">
            <a:avLst/>
          </a:prstGeom>
          <a:ln>
            <a:noFill/>
          </a:ln>
        </p:spPr>
        <p:txBody>
          <a:bodyPr vert="horz" rtlCol="0">
            <a:normAutofit/>
          </a:bodyPr>
          <a:lstStyle/>
          <a:p>
            <a:pPr marL="342900" indent="-342900">
              <a:spcBef>
                <a:spcPct val="20000"/>
              </a:spcBef>
              <a:buClr>
                <a:schemeClr val="accent1"/>
              </a:buClr>
              <a:buSzPct val="100000"/>
              <a:buFont typeface="Wingdings" pitchFamily="2" charset="2"/>
              <a:buChar char="Ø"/>
            </a:pPr>
            <a:r>
              <a:rPr lang="en-US" altLang="zh-CN" sz="2300" dirty="0">
                <a:solidFill>
                  <a:srgbClr val="C00000"/>
                </a:solidFill>
              </a:rPr>
              <a:t>Radiative energy loss </a:t>
            </a:r>
            <a:r>
              <a:rPr lang="en-US" altLang="zh-CN" sz="2300" dirty="0"/>
              <a:t>for full jet may be not so important as it for leading </a:t>
            </a:r>
            <a:r>
              <a:rPr lang="en-US" altLang="zh-CN" sz="2300" dirty="0" err="1"/>
              <a:t>parton</a:t>
            </a:r>
            <a:r>
              <a:rPr lang="en-US" altLang="zh-CN" sz="2300" dirty="0"/>
              <a:t>.</a:t>
            </a:r>
          </a:p>
          <a:p>
            <a:pPr marL="342900" indent="-342900">
              <a:spcBef>
                <a:spcPct val="20000"/>
              </a:spcBef>
              <a:buClr>
                <a:schemeClr val="accent1"/>
              </a:buClr>
              <a:buSzPct val="100000"/>
              <a:buFont typeface="Wingdings" pitchFamily="2" charset="2"/>
              <a:buChar char="Ø"/>
            </a:pPr>
            <a:r>
              <a:rPr lang="en-US" altLang="zh-CN" sz="2300" dirty="0">
                <a:solidFill>
                  <a:srgbClr val="0070C0"/>
                </a:solidFill>
              </a:rPr>
              <a:t> Collisional energy loss </a:t>
            </a:r>
            <a:r>
              <a:rPr lang="en-US" altLang="zh-CN" sz="2300" dirty="0"/>
              <a:t>may be more important for full jets than single hadrons.</a:t>
            </a:r>
          </a:p>
          <a:p>
            <a:pPr marL="342900" indent="-342900">
              <a:spcBef>
                <a:spcPct val="20000"/>
              </a:spcBef>
              <a:buClr>
                <a:schemeClr val="accent1"/>
              </a:buClr>
              <a:buSzPct val="100000"/>
              <a:buFont typeface="Wingdings" pitchFamily="2" charset="2"/>
              <a:buChar char="Ø"/>
            </a:pPr>
            <a:r>
              <a:rPr lang="en-US" altLang="zh-CN" sz="2300" dirty="0">
                <a:solidFill>
                  <a:srgbClr val="002060"/>
                </a:solidFill>
              </a:rPr>
              <a:t> </a:t>
            </a:r>
            <a:r>
              <a:rPr lang="en-US" altLang="zh-CN" sz="2300" dirty="0">
                <a:solidFill>
                  <a:srgbClr val="7030A0"/>
                </a:solidFill>
              </a:rPr>
              <a:t>Jet structure and its modification </a:t>
            </a:r>
            <a:r>
              <a:rPr lang="en-US" altLang="zh-CN" sz="2300" dirty="0"/>
              <a:t>provides more observables, can reveal more detailed information.</a:t>
            </a:r>
          </a:p>
        </p:txBody>
      </p:sp>
      <p:pic>
        <p:nvPicPr>
          <p:cNvPr id="2" name="图片 1">
            <a:extLst>
              <a:ext uri="{FF2B5EF4-FFF2-40B4-BE49-F238E27FC236}">
                <a16:creationId xmlns:a16="http://schemas.microsoft.com/office/drawing/2014/main" id="{B10EBEED-12F0-4EFE-8592-4CA998623E51}"/>
              </a:ext>
            </a:extLst>
          </p:cNvPr>
          <p:cNvPicPr>
            <a:picLocks noChangeAspect="1"/>
          </p:cNvPicPr>
          <p:nvPr/>
        </p:nvPicPr>
        <p:blipFill>
          <a:blip r:embed="rId6"/>
          <a:stretch>
            <a:fillRect/>
          </a:stretch>
        </p:blipFill>
        <p:spPr>
          <a:xfrm>
            <a:off x="179512" y="742252"/>
            <a:ext cx="5400600" cy="2590826"/>
          </a:xfrm>
          <a:prstGeom prst="rect">
            <a:avLst/>
          </a:prstGeom>
        </p:spPr>
      </p:pic>
      <p:sp>
        <p:nvSpPr>
          <p:cNvPr id="9" name="矩形 8"/>
          <p:cNvSpPr/>
          <p:nvPr/>
        </p:nvSpPr>
        <p:spPr>
          <a:xfrm>
            <a:off x="71500" y="740790"/>
            <a:ext cx="5652628" cy="2592288"/>
          </a:xfrm>
          <a:prstGeom prst="rect">
            <a:avLst/>
          </a:prstGeom>
          <a:gradFill flip="none" rotWithShape="1">
            <a:gsLst>
              <a:gs pos="0">
                <a:srgbClr val="FFEFD1">
                  <a:alpha val="0"/>
                </a:srgbClr>
              </a:gs>
              <a:gs pos="0">
                <a:srgbClr val="FFEFD1">
                  <a:alpha val="0"/>
                </a:srgbClr>
              </a:gs>
              <a:gs pos="0">
                <a:srgbClr val="FFEFD1">
                  <a:alpha val="0"/>
                </a:srgbClr>
              </a:gs>
              <a:gs pos="0">
                <a:srgbClr val="FFEFD1">
                  <a:alpha val="0"/>
                </a:srgbClr>
              </a:gs>
              <a:gs pos="0">
                <a:srgbClr val="FFEFD1">
                  <a:alpha val="0"/>
                </a:srgbClr>
              </a:gs>
              <a:gs pos="0">
                <a:srgbClr val="FFEFD1">
                  <a:alpha val="0"/>
                </a:srgbClr>
              </a:gs>
              <a:gs pos="0">
                <a:srgbClr val="FFEFD1">
                  <a:alpha val="0"/>
                </a:srgbClr>
              </a:gs>
              <a:gs pos="0">
                <a:srgbClr val="FFEFD1">
                  <a:alpha val="0"/>
                </a:srgbClr>
              </a:gs>
              <a:gs pos="89000">
                <a:srgbClr val="E25879">
                  <a:alpha val="62353"/>
                </a:srgbClr>
              </a:gs>
              <a:gs pos="100000">
                <a:srgbClr val="D1C39F"/>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60000"/>
                  <a:lumOff val="40000"/>
                </a:schemeClr>
              </a:solidFill>
            </a:endParaRPr>
          </a:p>
        </p:txBody>
      </p:sp>
      <p:pic>
        <p:nvPicPr>
          <p:cNvPr id="11" name="Picture 1">
            <a:extLst>
              <a:ext uri="{FF2B5EF4-FFF2-40B4-BE49-F238E27FC236}">
                <a16:creationId xmlns:a16="http://schemas.microsoft.com/office/drawing/2014/main" id="{305CD05C-4FF8-4ACF-BC18-030BB82F190D}"/>
              </a:ext>
            </a:extLst>
          </p:cNvPr>
          <p:cNvPicPr>
            <a:picLocks noChangeAspect="1" noChangeArrowheads="1"/>
          </p:cNvPicPr>
          <p:nvPr/>
        </p:nvPicPr>
        <p:blipFill>
          <a:blip r:embed="rId7" cstate="print">
            <a:lum bright="-30000" contrast="-40000"/>
            <a:clrChange>
              <a:clrFrom>
                <a:srgbClr val="FFFFFF"/>
              </a:clrFrom>
              <a:clrTo>
                <a:srgbClr val="FFFFFF">
                  <a:alpha val="0"/>
                </a:srgbClr>
              </a:clrTo>
            </a:clrChange>
          </a:blip>
          <a:srcRect/>
          <a:stretch>
            <a:fillRect/>
          </a:stretch>
        </p:blipFill>
        <p:spPr bwMode="auto">
          <a:xfrm>
            <a:off x="6589511" y="4868339"/>
            <a:ext cx="2057400" cy="1959046"/>
          </a:xfrm>
          <a:prstGeom prst="rect">
            <a:avLst/>
          </a:prstGeom>
          <a:noFill/>
          <a:ln w="9525">
            <a:noFill/>
            <a:miter lim="800000"/>
            <a:headEnd/>
            <a:tailEnd/>
          </a:ln>
        </p:spPr>
      </p:pic>
    </p:spTree>
    <p:extLst>
      <p:ext uri="{BB962C8B-B14F-4D97-AF65-F5344CB8AC3E}">
        <p14:creationId xmlns:p14="http://schemas.microsoft.com/office/powerpoint/2010/main" val="337316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221624" y="1642767"/>
            <a:ext cx="8469119" cy="2734429"/>
          </a:xfrm>
          <a:prstGeom prst="rect">
            <a:avLst/>
          </a:prstGeom>
        </p:spPr>
      </p:pic>
      <p:sp>
        <p:nvSpPr>
          <p:cNvPr id="4" name="灯片编号占位符 3"/>
          <p:cNvSpPr>
            <a:spLocks noGrp="1"/>
          </p:cNvSpPr>
          <p:nvPr>
            <p:ph type="sldNum" sz="quarter" idx="12"/>
          </p:nvPr>
        </p:nvSpPr>
        <p:spPr/>
        <p:txBody>
          <a:bodyPr/>
          <a:lstStyle/>
          <a:p>
            <a:fld id="{F669932F-4DB5-4C77-9186-4D9F8141AEBF}" type="slidenum">
              <a:rPr lang="zh-CN" altLang="en-US" smtClean="0"/>
              <a:pPr/>
              <a:t>4</a:t>
            </a:fld>
            <a:endParaRPr lang="zh-CN" altLang="en-US"/>
          </a:p>
        </p:txBody>
      </p:sp>
      <p:grpSp>
        <p:nvGrpSpPr>
          <p:cNvPr id="2" name="组合 1">
            <a:extLst>
              <a:ext uri="{FF2B5EF4-FFF2-40B4-BE49-F238E27FC236}">
                <a16:creationId xmlns:a16="http://schemas.microsoft.com/office/drawing/2014/main" id="{E4EBC685-C31B-45E1-9310-257640E5E727}"/>
              </a:ext>
            </a:extLst>
          </p:cNvPr>
          <p:cNvGrpSpPr/>
          <p:nvPr/>
        </p:nvGrpSpPr>
        <p:grpSpPr>
          <a:xfrm>
            <a:off x="179512" y="1690492"/>
            <a:ext cx="8090533" cy="2521952"/>
            <a:chOff x="179512" y="835040"/>
            <a:chExt cx="8090533" cy="2521952"/>
          </a:xfrm>
        </p:grpSpPr>
        <p:sp>
          <p:nvSpPr>
            <p:cNvPr id="7" name="TextBox 46"/>
            <p:cNvSpPr txBox="1">
              <a:spLocks noChangeArrowheads="1"/>
            </p:cNvSpPr>
            <p:nvPr/>
          </p:nvSpPr>
          <p:spPr bwMode="auto">
            <a:xfrm>
              <a:off x="5683936" y="835040"/>
              <a:ext cx="2586109" cy="400110"/>
            </a:xfrm>
            <a:prstGeom prst="rect">
              <a:avLst/>
            </a:prstGeom>
            <a:solidFill>
              <a:srgbClr val="FFFF00"/>
            </a:solidFill>
            <a:ln w="9525">
              <a:noFill/>
              <a:miter lim="800000"/>
              <a:headEnd/>
              <a:tailEnd/>
            </a:ln>
          </p:spPr>
          <p:txBody>
            <a:bodyPr wrap="square">
              <a:spAutoFit/>
            </a:bodyPr>
            <a:lstStyle/>
            <a:p>
              <a:r>
                <a:rPr lang="en-US" altLang="zh-CN" sz="2000" dirty="0" err="1">
                  <a:solidFill>
                    <a:schemeClr val="tx1"/>
                  </a:solidFill>
                </a:rPr>
                <a:t>Collisional</a:t>
              </a:r>
              <a:r>
                <a:rPr lang="en-US" altLang="zh-CN" sz="2000" dirty="0">
                  <a:solidFill>
                    <a:schemeClr val="tx1"/>
                  </a:solidFill>
                </a:rPr>
                <a:t>  energy loss</a:t>
              </a:r>
              <a:endParaRPr lang="zh-CN" altLang="en-US" sz="2000" dirty="0">
                <a:solidFill>
                  <a:schemeClr val="tx1"/>
                </a:solidFill>
              </a:endParaRPr>
            </a:p>
          </p:txBody>
        </p:sp>
        <p:sp>
          <p:nvSpPr>
            <p:cNvPr id="9" name="TextBox 53"/>
            <p:cNvSpPr txBox="1">
              <a:spLocks noChangeArrowheads="1"/>
            </p:cNvSpPr>
            <p:nvPr/>
          </p:nvSpPr>
          <p:spPr bwMode="auto">
            <a:xfrm>
              <a:off x="5724128" y="1525366"/>
              <a:ext cx="1728192" cy="400110"/>
            </a:xfrm>
            <a:prstGeom prst="rect">
              <a:avLst/>
            </a:prstGeom>
            <a:solidFill>
              <a:srgbClr val="FFFF00"/>
            </a:solidFill>
            <a:ln w="9525">
              <a:noFill/>
              <a:miter lim="800000"/>
              <a:headEnd/>
              <a:tailEnd/>
            </a:ln>
          </p:spPr>
          <p:txBody>
            <a:bodyPr wrap="square">
              <a:spAutoFit/>
            </a:bodyPr>
            <a:lstStyle/>
            <a:p>
              <a:r>
                <a:rPr lang="en-US" altLang="zh-CN" sz="2000" dirty="0">
                  <a:solidFill>
                    <a:srgbClr val="FF0000"/>
                  </a:solidFill>
                </a:rPr>
                <a:t>K</a:t>
              </a:r>
              <a:r>
                <a:rPr lang="en-US" altLang="zh-CN" sz="2000" baseline="-25000" dirty="0">
                  <a:solidFill>
                    <a:srgbClr val="FF0000"/>
                  </a:solidFill>
                </a:rPr>
                <a:t>T</a:t>
              </a:r>
              <a:r>
                <a:rPr lang="en-US" altLang="zh-CN" sz="2000" dirty="0">
                  <a:solidFill>
                    <a:srgbClr val="FF0000"/>
                  </a:solidFill>
                </a:rPr>
                <a:t>  broadening</a:t>
              </a:r>
              <a:endParaRPr lang="zh-CN" altLang="en-US" sz="2000" dirty="0">
                <a:solidFill>
                  <a:srgbClr val="FF0000"/>
                </a:solidFill>
              </a:endParaRPr>
            </a:p>
          </p:txBody>
        </p:sp>
        <p:sp>
          <p:nvSpPr>
            <p:cNvPr id="10" name="TextBox 59"/>
            <p:cNvSpPr txBox="1">
              <a:spLocks noChangeArrowheads="1"/>
            </p:cNvSpPr>
            <p:nvPr/>
          </p:nvSpPr>
          <p:spPr bwMode="auto">
            <a:xfrm>
              <a:off x="179512" y="2596842"/>
              <a:ext cx="1259632" cy="400110"/>
            </a:xfrm>
            <a:prstGeom prst="rect">
              <a:avLst/>
            </a:prstGeom>
            <a:solidFill>
              <a:srgbClr val="FFFF00"/>
            </a:solidFill>
            <a:ln w="9525">
              <a:noFill/>
              <a:miter lim="800000"/>
              <a:headEnd/>
              <a:tailEnd/>
            </a:ln>
          </p:spPr>
          <p:txBody>
            <a:bodyPr wrap="square">
              <a:spAutoFit/>
            </a:bodyPr>
            <a:lstStyle/>
            <a:p>
              <a:pPr>
                <a:defRPr/>
              </a:pPr>
              <a:r>
                <a:rPr lang="en-US" altLang="zh-CN" sz="2000" dirty="0">
                  <a:solidFill>
                    <a:srgbClr val="0070C0"/>
                  </a:solidFill>
                  <a:latin typeface="Arial" charset="0"/>
                </a:rPr>
                <a:t>Radiation</a:t>
              </a:r>
              <a:endParaRPr lang="zh-CN" altLang="en-US" sz="2000" dirty="0">
                <a:solidFill>
                  <a:srgbClr val="0070C0"/>
                </a:solidFill>
                <a:latin typeface="Arial" charset="0"/>
              </a:endParaRPr>
            </a:p>
          </p:txBody>
        </p:sp>
        <p:sp>
          <p:nvSpPr>
            <p:cNvPr id="11" name="TextBox 59"/>
            <p:cNvSpPr txBox="1">
              <a:spLocks noChangeArrowheads="1"/>
            </p:cNvSpPr>
            <p:nvPr/>
          </p:nvSpPr>
          <p:spPr bwMode="auto">
            <a:xfrm>
              <a:off x="1588760" y="2213508"/>
              <a:ext cx="714480" cy="400110"/>
            </a:xfrm>
            <a:prstGeom prst="rect">
              <a:avLst/>
            </a:prstGeom>
            <a:solidFill>
              <a:srgbClr val="FFFF00"/>
            </a:solidFill>
            <a:ln w="9525">
              <a:noFill/>
              <a:miter lim="800000"/>
              <a:headEnd/>
              <a:tailEnd/>
            </a:ln>
          </p:spPr>
          <p:txBody>
            <a:bodyPr wrap="square">
              <a:spAutoFit/>
            </a:bodyPr>
            <a:lstStyle/>
            <a:p>
              <a:pPr>
                <a:defRPr/>
              </a:pPr>
              <a:r>
                <a:rPr lang="en-US" altLang="zh-CN" sz="2000" dirty="0">
                  <a:solidFill>
                    <a:srgbClr val="0070C0"/>
                  </a:solidFill>
                  <a:latin typeface="Arial" charset="0"/>
                </a:rPr>
                <a:t>gain</a:t>
              </a:r>
              <a:endParaRPr lang="zh-CN" altLang="en-US" sz="2000" dirty="0">
                <a:solidFill>
                  <a:srgbClr val="0070C0"/>
                </a:solidFill>
                <a:latin typeface="Arial" charset="0"/>
              </a:endParaRPr>
            </a:p>
          </p:txBody>
        </p:sp>
        <p:sp>
          <p:nvSpPr>
            <p:cNvPr id="12" name="左大括号 11"/>
            <p:cNvSpPr/>
            <p:nvPr/>
          </p:nvSpPr>
          <p:spPr>
            <a:xfrm>
              <a:off x="1439144" y="2276872"/>
              <a:ext cx="144016"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59"/>
            <p:cNvSpPr txBox="1">
              <a:spLocks noChangeArrowheads="1"/>
            </p:cNvSpPr>
            <p:nvPr/>
          </p:nvSpPr>
          <p:spPr bwMode="auto">
            <a:xfrm>
              <a:off x="1588760" y="2956882"/>
              <a:ext cx="714480" cy="400110"/>
            </a:xfrm>
            <a:prstGeom prst="rect">
              <a:avLst/>
            </a:prstGeom>
            <a:solidFill>
              <a:srgbClr val="FFFF00"/>
            </a:solidFill>
            <a:ln w="9525">
              <a:noFill/>
              <a:miter lim="800000"/>
              <a:headEnd/>
              <a:tailEnd/>
            </a:ln>
          </p:spPr>
          <p:txBody>
            <a:bodyPr wrap="square">
              <a:spAutoFit/>
            </a:bodyPr>
            <a:lstStyle/>
            <a:p>
              <a:pPr>
                <a:defRPr/>
              </a:pPr>
              <a:r>
                <a:rPr lang="en-US" altLang="zh-CN" sz="2000" dirty="0">
                  <a:solidFill>
                    <a:srgbClr val="0070C0"/>
                  </a:solidFill>
                  <a:latin typeface="Arial" charset="0"/>
                </a:rPr>
                <a:t>loss</a:t>
              </a:r>
              <a:endParaRPr lang="zh-CN" altLang="en-US" sz="2000" dirty="0">
                <a:solidFill>
                  <a:srgbClr val="0070C0"/>
                </a:solidFill>
                <a:latin typeface="Arial" charset="0"/>
              </a:endParaRPr>
            </a:p>
          </p:txBody>
        </p:sp>
      </p:grpSp>
      <p:pic>
        <p:nvPicPr>
          <p:cNvPr id="48131" name="Picture 3"/>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179512" y="725220"/>
            <a:ext cx="3456383" cy="780599"/>
          </a:xfrm>
          <a:prstGeom prst="rect">
            <a:avLst/>
          </a:prstGeom>
        </p:spPr>
      </p:pic>
      <p:pic>
        <p:nvPicPr>
          <p:cNvPr id="25" name="Picture 2"/>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179513" y="4588479"/>
            <a:ext cx="1224135" cy="285193"/>
          </a:xfrm>
          <a:prstGeom prst="rect">
            <a:avLst/>
          </a:prstGeom>
        </p:spPr>
      </p:pic>
      <p:pic>
        <p:nvPicPr>
          <p:cNvPr id="26" name="Picture 3"/>
          <p:cNvPicPr>
            <a:picLocks noChangeAspect="1" noChangeArrowheads="1"/>
          </p:cNvPicPr>
          <p:nvPr/>
        </p:nvPicPr>
        <p:blipFill>
          <a:blip r:embed="rId6" cstate="print">
            <a:lum bright="-10000"/>
            <a:clrChange>
              <a:clrFrom>
                <a:srgbClr val="FFFFFF"/>
              </a:clrFrom>
              <a:clrTo>
                <a:srgbClr val="FFFFFF">
                  <a:alpha val="0"/>
                </a:srgbClr>
              </a:clrTo>
            </a:clrChange>
          </a:blip>
          <a:srcRect/>
          <a:stretch>
            <a:fillRect/>
          </a:stretch>
        </p:blipFill>
        <p:spPr bwMode="auto">
          <a:xfrm>
            <a:off x="1899449" y="4581128"/>
            <a:ext cx="1434826" cy="334793"/>
          </a:xfrm>
          <a:prstGeom prst="rect">
            <a:avLst/>
          </a:prstGeom>
        </p:spPr>
      </p:pic>
      <p:pic>
        <p:nvPicPr>
          <p:cNvPr id="27"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3815188" y="4599742"/>
            <a:ext cx="936104" cy="297851"/>
          </a:xfrm>
          <a:prstGeom prst="rect">
            <a:avLst/>
          </a:prstGeom>
        </p:spPr>
      </p:pic>
      <p:sp>
        <p:nvSpPr>
          <p:cNvPr id="21" name="TextBox 20"/>
          <p:cNvSpPr txBox="1"/>
          <p:nvPr/>
        </p:nvSpPr>
        <p:spPr>
          <a:xfrm>
            <a:off x="0" y="1"/>
            <a:ext cx="9144000" cy="646331"/>
          </a:xfrm>
          <a:prstGeom prst="rect">
            <a:avLst/>
          </a:prstGeom>
          <a:blipFill>
            <a:blip r:embed="rId8" cstate="print"/>
            <a:tile tx="0" ty="0" sx="100000" sy="100000" flip="none" algn="tl"/>
          </a:blipFill>
        </p:spPr>
        <p:txBody>
          <a:bodyPr wrap="square" rtlCol="0">
            <a:spAutoFit/>
          </a:bodyPr>
          <a:lstStyle/>
          <a:p>
            <a:r>
              <a:rPr lang="en-US" altLang="zh-CN" sz="3600" dirty="0"/>
              <a:t>Framework: </a:t>
            </a:r>
            <a:r>
              <a:rPr lang="en-US" altLang="zh-CN" sz="3600" dirty="0">
                <a:solidFill>
                  <a:srgbClr val="0070C0"/>
                </a:solidFill>
              </a:rPr>
              <a:t>Boltzmann transport equation</a:t>
            </a:r>
            <a:endParaRPr lang="zh-CN" altLang="en-US" sz="3600" dirty="0">
              <a:solidFill>
                <a:srgbClr val="0070C0"/>
              </a:solidFill>
            </a:endParaRPr>
          </a:p>
        </p:txBody>
      </p:sp>
      <p:pic>
        <p:nvPicPr>
          <p:cNvPr id="19" name="Picture 3"/>
          <p:cNvPicPr>
            <a:picLocks noChangeAspect="1" noChangeArrowheads="1"/>
          </p:cNvPicPr>
          <p:nvPr/>
        </p:nvPicPr>
        <p:blipFill>
          <a:blip r:embed="rId9" cstate="print">
            <a:clrChange>
              <a:clrFrom>
                <a:srgbClr val="FFFFFF"/>
              </a:clrFrom>
              <a:clrTo>
                <a:srgbClr val="FFFFFF">
                  <a:alpha val="0"/>
                </a:srgbClr>
              </a:clrTo>
            </a:clrChange>
            <a:lum bright="-10000"/>
          </a:blip>
          <a:srcRect l="22909"/>
          <a:stretch>
            <a:fillRect/>
          </a:stretch>
        </p:blipFill>
        <p:spPr bwMode="auto">
          <a:xfrm>
            <a:off x="251520" y="5229200"/>
            <a:ext cx="4968552" cy="738244"/>
          </a:xfrm>
          <a:prstGeom prst="rect">
            <a:avLst/>
          </a:prstGeom>
        </p:spPr>
      </p:pic>
      <p:pic>
        <p:nvPicPr>
          <p:cNvPr id="22" name="Picture 6"/>
          <p:cNvPicPr>
            <a:picLocks noChangeAspect="1" noChangeArrowheads="1"/>
          </p:cNvPicPr>
          <p:nvPr/>
        </p:nvPicPr>
        <p:blipFill>
          <a:blip r:embed="rId10" cstate="print">
            <a:lum bright="-10000"/>
            <a:clrChange>
              <a:clrFrom>
                <a:srgbClr val="FFFFFF"/>
              </a:clrFrom>
              <a:clrTo>
                <a:srgbClr val="FFFFFF">
                  <a:alpha val="0"/>
                </a:srgbClr>
              </a:clrTo>
            </a:clrChange>
          </a:blip>
          <a:srcRect/>
          <a:stretch>
            <a:fillRect/>
          </a:stretch>
        </p:blipFill>
        <p:spPr bwMode="auto">
          <a:xfrm>
            <a:off x="359532" y="6075230"/>
            <a:ext cx="2088232" cy="645636"/>
          </a:xfrm>
          <a:prstGeom prst="rect">
            <a:avLst/>
          </a:prstGeom>
        </p:spPr>
      </p:pic>
      <p:pic>
        <p:nvPicPr>
          <p:cNvPr id="24" name="Picture 3"/>
          <p:cNvPicPr>
            <a:picLocks noChangeAspect="1" noChangeArrowheads="1"/>
          </p:cNvPicPr>
          <p:nvPr/>
        </p:nvPicPr>
        <p:blipFill>
          <a:blip r:embed="rId11" cstate="print">
            <a:clrChange>
              <a:clrFrom>
                <a:srgbClr val="FFFFFF"/>
              </a:clrFrom>
              <a:clrTo>
                <a:srgbClr val="FFFFFF">
                  <a:alpha val="0"/>
                </a:srgbClr>
              </a:clrTo>
            </a:clrChange>
            <a:lum bright="-10000"/>
          </a:blip>
          <a:srcRect/>
          <a:stretch>
            <a:fillRect/>
          </a:stretch>
        </p:blipFill>
        <p:spPr bwMode="auto">
          <a:xfrm>
            <a:off x="2771800" y="6086877"/>
            <a:ext cx="2165411" cy="582483"/>
          </a:xfrm>
          <a:prstGeom prst="rect">
            <a:avLst/>
          </a:prstGeom>
        </p:spPr>
      </p:pic>
      <p:grpSp>
        <p:nvGrpSpPr>
          <p:cNvPr id="31" name="组合 30"/>
          <p:cNvGrpSpPr/>
          <p:nvPr/>
        </p:nvGrpSpPr>
        <p:grpSpPr>
          <a:xfrm>
            <a:off x="6104633" y="4608078"/>
            <a:ext cx="2165412" cy="1789970"/>
            <a:chOff x="6588224" y="3645025"/>
            <a:chExt cx="2376264" cy="1955510"/>
          </a:xfrm>
        </p:grpSpPr>
        <p:pic>
          <p:nvPicPr>
            <p:cNvPr id="20" name="Picture 4"/>
            <p:cNvPicPr>
              <a:picLocks noChangeAspect="1" noChangeArrowheads="1"/>
            </p:cNvPicPr>
            <p:nvPr/>
          </p:nvPicPr>
          <p:blipFill>
            <a:blip r:embed="rId12" cstate="print">
              <a:clrChange>
                <a:clrFrom>
                  <a:srgbClr val="FFFFFF"/>
                </a:clrFrom>
                <a:clrTo>
                  <a:srgbClr val="FFFFFF">
                    <a:alpha val="0"/>
                  </a:srgbClr>
                </a:clrTo>
              </a:clrChange>
              <a:lum bright="-10000"/>
            </a:blip>
            <a:srcRect r="28963"/>
            <a:stretch>
              <a:fillRect/>
            </a:stretch>
          </p:blipFill>
          <p:spPr bwMode="auto">
            <a:xfrm>
              <a:off x="6588224" y="4653136"/>
              <a:ext cx="2376264" cy="947399"/>
            </a:xfrm>
            <a:prstGeom prst="rect">
              <a:avLst/>
            </a:prstGeom>
            <a:ln>
              <a:solidFill>
                <a:schemeClr val="accent1"/>
              </a:solidFill>
            </a:ln>
          </p:spPr>
        </p:pic>
        <p:pic>
          <p:nvPicPr>
            <p:cNvPr id="28" name="Picture 5"/>
            <p:cNvPicPr>
              <a:picLocks noChangeAspect="1" noChangeArrowheads="1"/>
            </p:cNvPicPr>
            <p:nvPr/>
          </p:nvPicPr>
          <p:blipFill>
            <a:blip r:embed="rId13" cstate="print">
              <a:clrChange>
                <a:clrFrom>
                  <a:srgbClr val="FFFFFF"/>
                </a:clrFrom>
                <a:clrTo>
                  <a:srgbClr val="FFFFFF">
                    <a:alpha val="0"/>
                  </a:srgbClr>
                </a:clrTo>
              </a:clrChange>
              <a:lum bright="-10000"/>
            </a:blip>
            <a:srcRect r="29283"/>
            <a:stretch>
              <a:fillRect/>
            </a:stretch>
          </p:blipFill>
          <p:spPr bwMode="auto">
            <a:xfrm>
              <a:off x="6588224" y="3645025"/>
              <a:ext cx="2376264" cy="1008112"/>
            </a:xfrm>
            <a:prstGeom prst="rect">
              <a:avLst/>
            </a:prstGeom>
            <a:ln>
              <a:solidFill>
                <a:schemeClr val="accent1"/>
              </a:solidFill>
            </a:ln>
          </p:spPr>
        </p:pic>
      </p:grpSp>
      <p:cxnSp>
        <p:nvCxnSpPr>
          <p:cNvPr id="30" name="直接连接符 29"/>
          <p:cNvCxnSpPr/>
          <p:nvPr/>
        </p:nvCxnSpPr>
        <p:spPr>
          <a:xfrm>
            <a:off x="0" y="5085184"/>
            <a:ext cx="6084168" cy="0"/>
          </a:xfrm>
          <a:prstGeom prst="line">
            <a:avLst/>
          </a:prstGeom>
          <a:ln w="254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7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5</a:t>
            </a:fld>
            <a:endParaRPr lang="zh-CN" altLang="en-US"/>
          </a:p>
        </p:txBody>
      </p:sp>
      <p:sp>
        <p:nvSpPr>
          <p:cNvPr id="12" name="标题 1"/>
          <p:cNvSpPr txBox="1">
            <a:spLocks/>
          </p:cNvSpPr>
          <p:nvPr/>
        </p:nvSpPr>
        <p:spPr>
          <a:xfrm>
            <a:off x="0" y="5301208"/>
            <a:ext cx="9097572" cy="64807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p:spPr>
        <p:txBody>
          <a:bodyPr vert="horz" lIns="91440" tIns="45720" rIns="91440" bIns="45720" rtlCol="0" anchor="ctr">
            <a:noAutofit/>
          </a:bodyPr>
          <a:lstStyle/>
          <a:p>
            <a:pPr lvl="0">
              <a:spcBef>
                <a:spcPct val="0"/>
              </a:spcBef>
              <a:defRPr/>
            </a:pPr>
            <a:r>
              <a:rPr lang="en-US" altLang="zh-CN" sz="2800" dirty="0">
                <a:solidFill>
                  <a:srgbClr val="FF0000"/>
                </a:solidFill>
                <a:latin typeface="+mj-lt"/>
                <a:ea typeface="+mj-ea"/>
                <a:cs typeface="+mj-cs"/>
              </a:rPr>
              <a:t>Hydrodynamic simulation from VISH2+1 or </a:t>
            </a:r>
            <a:r>
              <a:rPr lang="en-US" altLang="zh-CN" sz="2800" dirty="0" err="1">
                <a:solidFill>
                  <a:srgbClr val="FF0000"/>
                </a:solidFill>
                <a:latin typeface="+mj-lt"/>
                <a:ea typeface="+mj-ea"/>
                <a:cs typeface="+mj-cs"/>
              </a:rPr>
              <a:t>Yasuki</a:t>
            </a:r>
            <a:r>
              <a:rPr lang="en-US" altLang="zh-CN" sz="2800" dirty="0">
                <a:solidFill>
                  <a:srgbClr val="FF0000"/>
                </a:solidFill>
                <a:latin typeface="+mj-lt"/>
                <a:ea typeface="+mj-ea"/>
                <a:cs typeface="+mj-cs"/>
              </a:rPr>
              <a:t> Tachibana</a:t>
            </a:r>
            <a:endParaRPr lang="zh-CN" altLang="en-US" sz="2800" dirty="0">
              <a:solidFill>
                <a:srgbClr val="FF0000"/>
              </a:solidFill>
              <a:latin typeface="+mj-lt"/>
              <a:ea typeface="+mj-ea"/>
              <a:cs typeface="+mj-cs"/>
            </a:endParaRPr>
          </a:p>
        </p:txBody>
      </p:sp>
      <p:pic>
        <p:nvPicPr>
          <p:cNvPr id="13" name="Picture 4"/>
          <p:cNvPicPr>
            <a:picLocks noChangeAspect="1" noChangeArrowheads="1"/>
          </p:cNvPicPr>
          <p:nvPr/>
        </p:nvPicPr>
        <p:blipFill>
          <a:blip r:embed="rId3" cstate="print">
            <a:lum bright="-10000"/>
            <a:clrChange>
              <a:clrFrom>
                <a:srgbClr val="FFFFFF"/>
              </a:clrFrom>
              <a:clrTo>
                <a:srgbClr val="FFFFFF">
                  <a:alpha val="0"/>
                </a:srgbClr>
              </a:clrTo>
            </a:clrChange>
          </a:blip>
          <a:srcRect/>
          <a:stretch>
            <a:fillRect/>
          </a:stretch>
        </p:blipFill>
        <p:spPr bwMode="auto">
          <a:xfrm>
            <a:off x="467544" y="2132856"/>
            <a:ext cx="3084101" cy="620011"/>
          </a:xfrm>
          <a:prstGeom prst="rect">
            <a:avLst/>
          </a:prstGeom>
        </p:spPr>
      </p:pic>
      <p:sp>
        <p:nvSpPr>
          <p:cNvPr id="11" name="标题 1"/>
          <p:cNvSpPr txBox="1">
            <a:spLocks/>
          </p:cNvSpPr>
          <p:nvPr/>
        </p:nvSpPr>
        <p:spPr>
          <a:xfrm>
            <a:off x="0" y="0"/>
            <a:ext cx="9144000" cy="692696"/>
          </a:xfrm>
          <a:prstGeom prst="rect">
            <a:avLst/>
          </a:prstGeom>
          <a:blipFill>
            <a:blip r:embed="rId4" cstate="print"/>
            <a:tile tx="0" ty="0" sx="100000" sy="100000" flip="none" algn="tl"/>
          </a:blipFill>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a:ln>
                  <a:noFill/>
                </a:ln>
                <a:effectLst/>
                <a:uLnTx/>
                <a:uFillTx/>
                <a:latin typeface="+mj-lt"/>
                <a:ea typeface="+mj-ea"/>
                <a:cs typeface="+mj-cs"/>
              </a:rPr>
              <a:t>Framework: </a:t>
            </a:r>
            <a:r>
              <a:rPr kumimoji="0" lang="en-US" altLang="zh-CN" sz="4400" b="0" i="0" u="none" strike="noStrike" kern="1200" cap="none" spc="0" normalizeH="0" baseline="0" noProof="0" dirty="0">
                <a:ln>
                  <a:noFill/>
                </a:ln>
                <a:solidFill>
                  <a:srgbClr val="0070C0"/>
                </a:solidFill>
                <a:effectLst/>
                <a:uLnTx/>
                <a:uFillTx/>
                <a:latin typeface="+mj-lt"/>
                <a:ea typeface="+mj-ea"/>
                <a:cs typeface="+mj-cs"/>
              </a:rPr>
              <a:t>input from Pythia and Hydro.</a:t>
            </a:r>
            <a:endParaRPr kumimoji="0" lang="zh-CN" altLang="en-US" sz="4400" b="0" i="0" u="none" strike="noStrike" kern="1200" cap="none" spc="0" normalizeH="0" baseline="0" noProof="0" dirty="0">
              <a:ln>
                <a:noFill/>
              </a:ln>
              <a:solidFill>
                <a:srgbClr val="0070C0"/>
              </a:solidFill>
              <a:effectLst/>
              <a:uLnTx/>
              <a:uFillTx/>
              <a:latin typeface="+mj-lt"/>
              <a:ea typeface="+mj-ea"/>
              <a:cs typeface="+mj-cs"/>
            </a:endParaRPr>
          </a:p>
        </p:txBody>
      </p:sp>
      <p:pic>
        <p:nvPicPr>
          <p:cNvPr id="10" name="图片 9">
            <a:extLst>
              <a:ext uri="{FF2B5EF4-FFF2-40B4-BE49-F238E27FC236}">
                <a16:creationId xmlns:a16="http://schemas.microsoft.com/office/drawing/2014/main" id="{57587332-A3AF-487D-9530-36AB5D4B25D3}"/>
              </a:ext>
            </a:extLst>
          </p:cNvPr>
          <p:cNvPicPr>
            <a:picLocks noChangeAspect="1"/>
          </p:cNvPicPr>
          <p:nvPr/>
        </p:nvPicPr>
        <p:blipFill>
          <a:blip r:embed="rId5">
            <a:clrChange>
              <a:clrFrom>
                <a:srgbClr val="FFFFFF"/>
              </a:clrFrom>
              <a:clrTo>
                <a:srgbClr val="FFFFFF">
                  <a:alpha val="0"/>
                </a:srgbClr>
              </a:clrTo>
            </a:clrChange>
            <a:lum bright="-10000" contrast="20000"/>
          </a:blip>
          <a:stretch>
            <a:fillRect/>
          </a:stretch>
        </p:blipFill>
        <p:spPr>
          <a:xfrm>
            <a:off x="3779912" y="792090"/>
            <a:ext cx="4460802" cy="3627307"/>
          </a:xfrm>
          <a:prstGeom prst="rect">
            <a:avLst/>
          </a:prstGeom>
        </p:spPr>
      </p:pic>
      <p:sp>
        <p:nvSpPr>
          <p:cNvPr id="15" name="TextBox 9">
            <a:extLst>
              <a:ext uri="{FF2B5EF4-FFF2-40B4-BE49-F238E27FC236}">
                <a16:creationId xmlns:a16="http://schemas.microsoft.com/office/drawing/2014/main" id="{C7AC0ED4-123C-4C78-9279-FE2E49C45D99}"/>
              </a:ext>
            </a:extLst>
          </p:cNvPr>
          <p:cNvSpPr txBox="1"/>
          <p:nvPr/>
        </p:nvSpPr>
        <p:spPr>
          <a:xfrm>
            <a:off x="0" y="4417095"/>
            <a:ext cx="9144000" cy="830997"/>
          </a:xfrm>
          <a:prstGeom prst="rect">
            <a:avLst/>
          </a:prstGeom>
          <a:solidFill>
            <a:srgbClr val="FFFF00"/>
          </a:solidFill>
          <a:ln>
            <a:noFill/>
          </a:ln>
          <a:effectLst>
            <a:outerShdw blurRad="50800" dist="38100" dir="2700000" algn="tl" rotWithShape="0">
              <a:prstClr val="black">
                <a:alpha val="40000"/>
              </a:prstClr>
            </a:outerShdw>
            <a:softEdge rad="12700"/>
          </a:effectLst>
        </p:spPr>
        <p:txBody>
          <a:bodyPr wrap="square" rtlCol="0">
            <a:spAutoFit/>
          </a:bodyPr>
          <a:lstStyle/>
          <a:p>
            <a:r>
              <a:rPr lang="en-US" altLang="zh-CN" sz="2400" dirty="0">
                <a:ea typeface="Microsoft JhengHei UI" pitchFamily="34" charset="-120"/>
              </a:rPr>
              <a:t> </a:t>
            </a:r>
            <a:r>
              <a:rPr lang="en-US" altLang="zh-CN" sz="2400" dirty="0"/>
              <a:t>Parameters in Pythia differ f</a:t>
            </a:r>
            <a:r>
              <a:rPr lang="en-US" altLang="zh-CN" sz="2400" dirty="0">
                <a:ea typeface="Microsoft JhengHei UI" pitchFamily="34" charset="-120"/>
              </a:rPr>
              <a:t>rom 2.76</a:t>
            </a:r>
            <a:r>
              <a:rPr lang="en-US" altLang="zh-CN" sz="2400" dirty="0"/>
              <a:t>A </a:t>
            </a:r>
            <a:r>
              <a:rPr lang="en-US" altLang="zh-CN" sz="2400" dirty="0" err="1"/>
              <a:t>TeV</a:t>
            </a:r>
            <a:r>
              <a:rPr lang="en-US" altLang="zh-CN" sz="2400" dirty="0">
                <a:ea typeface="Microsoft JhengHei UI" pitchFamily="34" charset="-120"/>
              </a:rPr>
              <a:t> to </a:t>
            </a:r>
            <a:r>
              <a:rPr lang="en-US" altLang="zh-CN" sz="2400" dirty="0"/>
              <a:t>5.02A </a:t>
            </a:r>
            <a:r>
              <a:rPr lang="en-US" altLang="zh-CN" sz="2400" dirty="0" err="1"/>
              <a:t>TeV</a:t>
            </a:r>
            <a:r>
              <a:rPr lang="en-US" altLang="zh-CN" sz="2400" dirty="0"/>
              <a:t>.</a:t>
            </a:r>
            <a:endParaRPr lang="en-US" altLang="zh-CN" sz="2400" dirty="0">
              <a:ea typeface="Microsoft JhengHei UI" pitchFamily="34" charset="-120"/>
            </a:endParaRPr>
          </a:p>
          <a:p>
            <a:r>
              <a:rPr lang="en-US" altLang="zh-CN" sz="2400" dirty="0">
                <a:ea typeface="Microsoft JhengHei UI" pitchFamily="34" charset="-120"/>
              </a:rPr>
              <a:t> </a:t>
            </a:r>
            <a:r>
              <a:rPr lang="en-US" altLang="zh-CN" sz="2400" dirty="0">
                <a:solidFill>
                  <a:schemeClr val="accent4"/>
                </a:solidFill>
                <a:ea typeface="Microsoft JhengHei UI" pitchFamily="34" charset="-120"/>
              </a:rPr>
              <a:t>At same jet energy, jets at 2.76A </a:t>
            </a:r>
            <a:r>
              <a:rPr lang="en-US" altLang="zh-CN" sz="2400" dirty="0" err="1">
                <a:solidFill>
                  <a:schemeClr val="accent4"/>
                </a:solidFill>
                <a:ea typeface="Microsoft JhengHei UI" pitchFamily="34" charset="-120"/>
              </a:rPr>
              <a:t>TeV</a:t>
            </a:r>
            <a:r>
              <a:rPr lang="en-US" altLang="zh-CN" sz="2400" dirty="0">
                <a:solidFill>
                  <a:schemeClr val="accent4"/>
                </a:solidFill>
                <a:ea typeface="Microsoft JhengHei UI" pitchFamily="34" charset="-120"/>
              </a:rPr>
              <a:t> are steeper. </a:t>
            </a:r>
            <a:endParaRPr lang="zh-CN" altLang="en-US" sz="2400" dirty="0">
              <a:solidFill>
                <a:schemeClr val="accent4"/>
              </a:solidFill>
              <a:ea typeface="Microsoft JhengHei UI" pitchFamily="34" charset="-120"/>
            </a:endParaRPr>
          </a:p>
        </p:txBody>
      </p:sp>
      <p:pic>
        <p:nvPicPr>
          <p:cNvPr id="51202" name="Picture 2"/>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580728" y="6031607"/>
            <a:ext cx="3847256" cy="761253"/>
          </a:xfrm>
          <a:prstGeom prst="rect">
            <a:avLst/>
          </a:prstGeom>
        </p:spPr>
      </p:pic>
    </p:spTree>
    <p:extLst>
      <p:ext uri="{BB962C8B-B14F-4D97-AF65-F5344CB8AC3E}">
        <p14:creationId xmlns:p14="http://schemas.microsoft.com/office/powerpoint/2010/main" val="338872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2ECF967-BD37-414D-A26B-F775F31B4047}" type="slidenum">
              <a:rPr lang="zh-CN" altLang="en-US" smtClean="0"/>
              <a:pPr/>
              <a:t>6</a:t>
            </a:fld>
            <a:endParaRPr lang="zh-CN" altLang="en-US"/>
          </a:p>
        </p:txBody>
      </p:sp>
      <p:sp>
        <p:nvSpPr>
          <p:cNvPr id="2" name="标题 1"/>
          <p:cNvSpPr>
            <a:spLocks noGrp="1"/>
          </p:cNvSpPr>
          <p:nvPr>
            <p:ph type="title"/>
          </p:nvPr>
        </p:nvSpPr>
        <p:spPr>
          <a:xfrm>
            <a:off x="0" y="1"/>
            <a:ext cx="9108504" cy="771196"/>
          </a:xfrm>
          <a:blipFill>
            <a:blip r:embed="rId3" cstate="print"/>
            <a:tile tx="0" ty="0" sx="100000" sy="100000" flip="none" algn="tl"/>
          </a:blipFill>
        </p:spPr>
        <p:txBody>
          <a:bodyPr vert="horz" lIns="91440" tIns="45720" rIns="91440" bIns="45720" rtlCol="0" anchor="ctr">
            <a:normAutofit/>
          </a:bodyPr>
          <a:lstStyle/>
          <a:p>
            <a:pPr>
              <a:lnSpc>
                <a:spcPct val="80000"/>
              </a:lnSpc>
            </a:pPr>
            <a:r>
              <a:rPr lang="en-US" altLang="zh-CN" sz="3500" dirty="0"/>
              <a:t>Jet R</a:t>
            </a:r>
            <a:r>
              <a:rPr lang="en-US" altLang="zh-CN" sz="3500" baseline="-25000" dirty="0"/>
              <a:t>AA</a:t>
            </a:r>
            <a:r>
              <a:rPr lang="en-US" altLang="zh-CN" sz="3500" dirty="0"/>
              <a:t> and </a:t>
            </a:r>
            <a:r>
              <a:rPr lang="en-US" altLang="zh-CN" sz="3500" dirty="0" err="1"/>
              <a:t>dijet</a:t>
            </a:r>
            <a:r>
              <a:rPr lang="en-US" altLang="zh-CN" sz="3500" dirty="0"/>
              <a:t>/</a:t>
            </a:r>
            <a:r>
              <a:rPr lang="el-GR" altLang="zh-CN" sz="3600" dirty="0"/>
              <a:t> γ</a:t>
            </a:r>
            <a:r>
              <a:rPr lang="en-US" altLang="zh-CN" sz="3600" dirty="0"/>
              <a:t>-jets asymmetry</a:t>
            </a:r>
            <a:r>
              <a:rPr lang="en-US" altLang="zh-CN" sz="3500" dirty="0"/>
              <a:t> </a:t>
            </a:r>
            <a:r>
              <a:rPr lang="en-US" altLang="zh-CN" sz="3500" dirty="0">
                <a:solidFill>
                  <a:srgbClr val="FF0000"/>
                </a:solidFill>
              </a:rPr>
              <a:t>@ 2.76A </a:t>
            </a:r>
            <a:r>
              <a:rPr lang="en-US" altLang="zh-CN" sz="3500" dirty="0" err="1">
                <a:solidFill>
                  <a:srgbClr val="FF0000"/>
                </a:solidFill>
              </a:rPr>
              <a:t>TeV</a:t>
            </a:r>
            <a:endParaRPr lang="zh-CN" altLang="en-US" sz="3500" dirty="0">
              <a:solidFill>
                <a:srgbClr val="FF0000"/>
              </a:solidFill>
            </a:endParaRPr>
          </a:p>
        </p:txBody>
      </p:sp>
      <p:pic>
        <p:nvPicPr>
          <p:cNvPr id="62466" name="Picture 2"/>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4283969" y="3867916"/>
            <a:ext cx="4248471" cy="2990084"/>
          </a:xfrm>
          <a:prstGeom prst="rect">
            <a:avLst/>
          </a:prstGeom>
        </p:spPr>
      </p:pic>
      <p:pic>
        <p:nvPicPr>
          <p:cNvPr id="8" name="Picture 2"/>
          <p:cNvPicPr>
            <a:picLocks noChangeAspect="1" noChangeArrowheads="1"/>
          </p:cNvPicPr>
          <p:nvPr/>
        </p:nvPicPr>
        <p:blipFill>
          <a:blip r:embed="rId5" cstate="print">
            <a:lum bright="-10000"/>
            <a:clrChange>
              <a:clrFrom>
                <a:srgbClr val="FFFFFF"/>
              </a:clrFrom>
              <a:clrTo>
                <a:srgbClr val="FFFFFF">
                  <a:alpha val="0"/>
                </a:srgbClr>
              </a:clrTo>
            </a:clrChange>
          </a:blip>
          <a:srcRect/>
          <a:stretch>
            <a:fillRect/>
          </a:stretch>
        </p:blipFill>
        <p:spPr bwMode="auto">
          <a:xfrm>
            <a:off x="395535" y="3867985"/>
            <a:ext cx="3888431" cy="2990013"/>
          </a:xfrm>
          <a:prstGeom prst="rect">
            <a:avLst/>
          </a:prstGeom>
        </p:spPr>
      </p:pic>
      <p:pic>
        <p:nvPicPr>
          <p:cNvPr id="50179" name="Picture 3"/>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4320288" y="864579"/>
            <a:ext cx="4249600" cy="2975953"/>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ED71068-7B0E-43AA-9A0C-AF55EE2EEF10}"/>
                  </a:ext>
                </a:extLst>
              </p:cNvPr>
              <p:cNvSpPr txBox="1"/>
              <p:nvPr/>
            </p:nvSpPr>
            <p:spPr>
              <a:xfrm>
                <a:off x="370944" y="2533543"/>
                <a:ext cx="1491766" cy="428259"/>
              </a:xfrm>
              <a:prstGeom prst="rect">
                <a:avLst/>
              </a:prstGeom>
              <a:noFill/>
            </p:spPr>
            <p:txBody>
              <a:bodyPr wrap="square" lIns="0" tIns="0" rIns="0" bIns="0" rtlCol="0">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𝐽</m:t>
                        </m:r>
                      </m:sub>
                    </m:sSub>
                    <m:r>
                      <a:rPr lang="en-US" altLang="zh-CN" i="1" smtClean="0">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r>
                              <a:rPr lang="en-US" altLang="zh-CN" i="1">
                                <a:latin typeface="Cambria Math" panose="02040503050406030204" pitchFamily="18" charset="0"/>
                              </a:rPr>
                              <m:t>,2</m:t>
                            </m:r>
                          </m:sub>
                        </m:sSub>
                      </m:den>
                    </m:f>
                  </m:oMath>
                </a14:m>
                <a:r>
                  <a:rPr lang="zh-CN" altLang="en-US" dirty="0"/>
                  <a:t> </a:t>
                </a:r>
              </a:p>
            </p:txBody>
          </p:sp>
        </mc:Choice>
        <mc:Fallback xmlns="">
          <p:sp>
            <p:nvSpPr>
              <p:cNvPr id="5" name="文本框 4">
                <a:extLst>
                  <a:ext uri="{FF2B5EF4-FFF2-40B4-BE49-F238E27FC236}">
                    <a16:creationId xmlns:a16="http://schemas.microsoft.com/office/drawing/2014/main" id="{FED71068-7B0E-43AA-9A0C-AF55EE2EEF10}"/>
                  </a:ext>
                </a:extLst>
              </p:cNvPr>
              <p:cNvSpPr txBox="1">
                <a:spLocks noRot="1" noChangeAspect="1" noMove="1" noResize="1" noEditPoints="1" noAdjustHandles="1" noChangeArrowheads="1" noChangeShapeType="1" noTextEdit="1"/>
              </p:cNvSpPr>
              <p:nvPr/>
            </p:nvSpPr>
            <p:spPr>
              <a:xfrm>
                <a:off x="370944" y="2533543"/>
                <a:ext cx="1491766" cy="428259"/>
              </a:xfrm>
              <a:prstGeom prst="rect">
                <a:avLst/>
              </a:prstGeom>
              <a:blipFill>
                <a:blip r:embed="rId7"/>
                <a:stretch>
                  <a:fillRect l="-5714" t="-2857" b="-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B4DAFCF-ACEC-4EF8-9403-EF5647DE1F72}"/>
                  </a:ext>
                </a:extLst>
              </p:cNvPr>
              <p:cNvSpPr txBox="1"/>
              <p:nvPr/>
            </p:nvSpPr>
            <p:spPr>
              <a:xfrm>
                <a:off x="320102" y="3017738"/>
                <a:ext cx="1077666" cy="699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𝐽</m:t>
                          </m:r>
                          <m:r>
                            <a:rPr lang="zh-CN" altLang="en-US" b="0" i="1" smtClean="0">
                              <a:latin typeface="Cambria Math" panose="02040503050406030204" pitchFamily="18" charset="0"/>
                            </a:rPr>
                            <m:t>𝛾</m:t>
                          </m:r>
                        </m:sub>
                      </m:sSub>
                      <m:r>
                        <a:rPr lang="en-US" altLang="zh-CN" i="1" smtClean="0">
                          <a:latin typeface="Cambria Math" panose="02040503050406030204" pitchFamily="18" charset="0"/>
                        </a:rPr>
                        <m:t>=</m:t>
                      </m:r>
                      <m:f>
                        <m:fPr>
                          <m:ctrlPr>
                            <a:rPr lang="en-US" altLang="zh-CN" i="1" smtClean="0">
                              <a:latin typeface="Cambria Math" panose="02040503050406030204" pitchFamily="18" charset="0"/>
                            </a:rPr>
                          </m:ctrlPr>
                        </m:fPr>
                        <m:num>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up>
                              <m:r>
                                <a:rPr lang="en-US" altLang="zh-CN" b="0" i="1" smtClean="0">
                                  <a:latin typeface="Cambria Math" panose="02040503050406030204" pitchFamily="18" charset="0"/>
                                </a:rPr>
                                <m:t>𝐽𝑒𝑡</m:t>
                              </m:r>
                            </m:sup>
                          </m:sSubSup>
                        </m:num>
                        <m:den>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𝑇</m:t>
                              </m:r>
                            </m:sub>
                            <m:sup>
                              <m:r>
                                <a:rPr lang="zh-CN" altLang="en-US" i="1" smtClean="0">
                                  <a:latin typeface="Cambria Math" panose="02040503050406030204" pitchFamily="18" charset="0"/>
                                </a:rPr>
                                <m:t>𝛾</m:t>
                              </m:r>
                            </m:sup>
                          </m:sSubSup>
                        </m:den>
                      </m:f>
                    </m:oMath>
                  </m:oMathPara>
                </a14:m>
                <a:endParaRPr lang="zh-CN" altLang="en-US" dirty="0"/>
              </a:p>
            </p:txBody>
          </p:sp>
        </mc:Choice>
        <mc:Fallback xmlns="">
          <p:sp>
            <p:nvSpPr>
              <p:cNvPr id="13" name="文本框 12">
                <a:extLst>
                  <a:ext uri="{FF2B5EF4-FFF2-40B4-BE49-F238E27FC236}">
                    <a16:creationId xmlns:a16="http://schemas.microsoft.com/office/drawing/2014/main" id="{2B4DAFCF-ACEC-4EF8-9403-EF5647DE1F72}"/>
                  </a:ext>
                </a:extLst>
              </p:cNvPr>
              <p:cNvSpPr txBox="1">
                <a:spLocks noRot="1" noChangeAspect="1" noMove="1" noResize="1" noEditPoints="1" noAdjustHandles="1" noChangeArrowheads="1" noChangeShapeType="1" noTextEdit="1"/>
              </p:cNvSpPr>
              <p:nvPr/>
            </p:nvSpPr>
            <p:spPr>
              <a:xfrm>
                <a:off x="320102" y="3017738"/>
                <a:ext cx="1077666" cy="69929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FB6C432C-2AC4-4FEA-880B-4E4C7D3DD0C1}"/>
                  </a:ext>
                </a:extLst>
              </p:cNvPr>
              <p:cNvSpPr txBox="1"/>
              <p:nvPr/>
            </p:nvSpPr>
            <p:spPr>
              <a:xfrm>
                <a:off x="330766" y="1699496"/>
                <a:ext cx="2774990" cy="633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𝐴𝐴</m:t>
                          </m:r>
                        </m:sub>
                      </m:sSub>
                      <m:r>
                        <a:rPr lang="en-US" altLang="zh-CN"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1</m:t>
                          </m:r>
                        </m:num>
                        <m:den>
                          <m:d>
                            <m:dPr>
                              <m:begChr m:val="⟨"/>
                              <m:endChr m:val="⟩"/>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𝑐𝑜𝑙𝑙</m:t>
                                  </m:r>
                                </m:sub>
                              </m:sSub>
                            </m:e>
                          </m:d>
                        </m:den>
                      </m:f>
                      <m:f>
                        <m:fPr>
                          <m:ctrlPr>
                            <a:rPr lang="en-US" altLang="zh-CN" i="1" smtClean="0">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𝑑</m:t>
                              </m:r>
                            </m:e>
                            <m:sup>
                              <m:r>
                                <a:rPr lang="en-US" altLang="zh-CN" i="1">
                                  <a:latin typeface="Cambria Math" panose="02040503050406030204" pitchFamily="18" charset="0"/>
                                </a:rPr>
                                <m:t>2</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𝐴𝐴</m:t>
                              </m:r>
                            </m:sub>
                          </m:sSub>
                          <m:r>
                            <a:rPr lang="en-US" altLang="zh-CN" i="1">
                              <a:latin typeface="Cambria Math" panose="02040503050406030204" pitchFamily="18" charset="0"/>
                            </a:rPr>
                            <m:t>/</m:t>
                          </m:r>
                          <m:r>
                            <a:rPr lang="en-US" altLang="zh-CN" i="1">
                              <a:latin typeface="Cambria Math" panose="02040503050406030204" pitchFamily="18" charset="0"/>
                            </a:rPr>
                            <m:t>𝑑</m:t>
                          </m:r>
                          <m:r>
                            <m:rPr>
                              <m:sty m:val="p"/>
                            </m:rPr>
                            <a:rPr lang="el-GR" altLang="zh-CN" i="1">
                              <a:latin typeface="Cambria Math" panose="02040503050406030204" pitchFamily="18" charset="0"/>
                            </a:rPr>
                            <m:t>η</m:t>
                          </m:r>
                          <m:r>
                            <a:rPr lang="en-US" altLang="zh-CN" i="1">
                              <a:latin typeface="Cambria Math" panose="02040503050406030204" pitchFamily="18" charset="0"/>
                            </a:rPr>
                            <m:t>𝑑</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sub>
                          </m:sSub>
                        </m:num>
                        <m:den>
                          <m:sSup>
                            <m:sSupPr>
                              <m:ctrlPr>
                                <a:rPr lang="en-US" altLang="zh-CN" i="1">
                                  <a:latin typeface="Cambria Math" panose="02040503050406030204" pitchFamily="18" charset="0"/>
                                </a:rPr>
                              </m:ctrlPr>
                            </m:sSupPr>
                            <m:e>
                              <m:r>
                                <a:rPr lang="en-US" altLang="zh-CN" i="1">
                                  <a:latin typeface="Cambria Math" panose="02040503050406030204" pitchFamily="18" charset="0"/>
                                </a:rPr>
                                <m:t>𝑑</m:t>
                              </m:r>
                            </m:e>
                            <m:sup>
                              <m:r>
                                <a:rPr lang="en-US" altLang="zh-CN" i="1">
                                  <a:latin typeface="Cambria Math" panose="02040503050406030204" pitchFamily="18" charset="0"/>
                                </a:rPr>
                                <m:t>2</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𝑝𝑝</m:t>
                              </m:r>
                            </m:sub>
                          </m:sSub>
                          <m:r>
                            <a:rPr lang="en-US" altLang="zh-CN" i="1">
                              <a:latin typeface="Cambria Math" panose="02040503050406030204" pitchFamily="18" charset="0"/>
                            </a:rPr>
                            <m:t>/</m:t>
                          </m:r>
                          <m:r>
                            <a:rPr lang="en-US" altLang="zh-CN" i="1">
                              <a:latin typeface="Cambria Math" panose="02040503050406030204" pitchFamily="18" charset="0"/>
                            </a:rPr>
                            <m:t>𝑑</m:t>
                          </m:r>
                          <m:r>
                            <m:rPr>
                              <m:sty m:val="p"/>
                            </m:rPr>
                            <a:rPr lang="el-GR" altLang="zh-CN" i="1">
                              <a:latin typeface="Cambria Math" panose="02040503050406030204" pitchFamily="18" charset="0"/>
                            </a:rPr>
                            <m:t>η</m:t>
                          </m:r>
                          <m:r>
                            <a:rPr lang="en-US" altLang="zh-CN" i="1">
                              <a:latin typeface="Cambria Math" panose="02040503050406030204" pitchFamily="18" charset="0"/>
                            </a:rPr>
                            <m:t>𝑑</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sub>
                          </m:sSub>
                        </m:den>
                      </m:f>
                    </m:oMath>
                  </m:oMathPara>
                </a14:m>
                <a:endParaRPr lang="zh-CN" altLang="en-US" dirty="0"/>
              </a:p>
            </p:txBody>
          </p:sp>
        </mc:Choice>
        <mc:Fallback xmlns="">
          <p:sp>
            <p:nvSpPr>
              <p:cNvPr id="14" name="文本框 13">
                <a:extLst>
                  <a:ext uri="{FF2B5EF4-FFF2-40B4-BE49-F238E27FC236}">
                    <a16:creationId xmlns:a16="http://schemas.microsoft.com/office/drawing/2014/main" id="{FB6C432C-2AC4-4FEA-880B-4E4C7D3DD0C1}"/>
                  </a:ext>
                </a:extLst>
              </p:cNvPr>
              <p:cNvSpPr txBox="1">
                <a:spLocks noRot="1" noChangeAspect="1" noMove="1" noResize="1" noEditPoints="1" noAdjustHandles="1" noChangeArrowheads="1" noChangeShapeType="1" noTextEdit="1"/>
              </p:cNvSpPr>
              <p:nvPr/>
            </p:nvSpPr>
            <p:spPr>
              <a:xfrm>
                <a:off x="330766" y="1699496"/>
                <a:ext cx="2774990" cy="633058"/>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305591" y="904471"/>
                <a:ext cx="3834361" cy="7228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zh-CN"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𝑗𝑒𝑡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𝑅</m:t>
                          </m:r>
                        </m:e>
                      </m:d>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𝑖</m:t>
                          </m:r>
                        </m:sub>
                        <m:sup/>
                        <m:e>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𝑅</m:t>
                              </m:r>
                            </m:sub>
                            <m:sup/>
                            <m:e>
                              <m:sSub>
                                <m:sSubPr>
                                  <m:ctrlPr>
                                    <a:rPr lang="en-US" altLang="zh-CN" b="0" i="1" smtClean="0">
                                      <a:latin typeface="Cambria Math" panose="02040503050406030204" pitchFamily="18" charset="0"/>
                                    </a:rPr>
                                  </m:ctrlPr>
                                </m:sSubPr>
                                <m:e>
                                  <m:r>
                                    <a:rPr lang="zh-CN" altLang="en-US" i="1">
                                      <a:latin typeface="Cambria Math" panose="02040503050406030204" pitchFamily="18" charset="0"/>
                                    </a:rPr>
                                    <m:t>𝜔</m:t>
                                  </m:r>
                                </m:e>
                                <m:sub>
                                  <m:r>
                                    <a:rPr lang="en-US" altLang="zh-CN" b="0" i="1" smtClean="0">
                                      <a:latin typeface="Cambria Math" panose="02040503050406030204" pitchFamily="18" charset="0"/>
                                    </a:rPr>
                                    <m:t>𝑖</m:t>
                                  </m:r>
                                </m:sub>
                              </m:sSub>
                            </m:e>
                          </m:nary>
                        </m:e>
                      </m:nary>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𝜔</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r>
                            <a:rPr lang="zh-CN" altLang="en-US" i="1">
                              <a:latin typeface="Cambria Math" panose="02040503050406030204" pitchFamily="18" charset="0"/>
                            </a:rPr>
                            <m:t>𝜔</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𝑑</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𝑘</m:t>
                          </m:r>
                        </m:e>
                        <m:sub>
                          <m:r>
                            <a:rPr lang="en-US" altLang="zh-CN" i="1">
                              <a:latin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m:t>
                          </m:r>
                        </m:sub>
                        <m:sup>
                          <m:r>
                            <a:rPr lang="en-US" altLang="zh-CN" i="1">
                              <a:latin typeface="Cambria Math" panose="02040503050406030204" pitchFamily="18" charset="0"/>
                            </a:rPr>
                            <m:t>2</m:t>
                          </m:r>
                        </m:sup>
                      </m:sSubSup>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305591" y="904471"/>
                <a:ext cx="3834361" cy="722890"/>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3670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4812FEE-DA25-438B-8E78-31752C6A70FC}"/>
              </a:ext>
            </a:extLst>
          </p:cNvPr>
          <p:cNvSpPr>
            <a:spLocks noGrp="1"/>
          </p:cNvSpPr>
          <p:nvPr>
            <p:ph type="sldNum" sz="quarter" idx="12"/>
          </p:nvPr>
        </p:nvSpPr>
        <p:spPr/>
        <p:txBody>
          <a:bodyPr/>
          <a:lstStyle/>
          <a:p>
            <a:fld id="{02ECF967-BD37-414D-A26B-F775F31B4047}" type="slidenum">
              <a:rPr lang="zh-CN" altLang="en-US" smtClean="0"/>
              <a:pPr/>
              <a:t>7</a:t>
            </a:fld>
            <a:endParaRPr lang="zh-CN" altLang="en-US"/>
          </a:p>
        </p:txBody>
      </p:sp>
      <p:grpSp>
        <p:nvGrpSpPr>
          <p:cNvPr id="2" name="组合 1">
            <a:extLst>
              <a:ext uri="{FF2B5EF4-FFF2-40B4-BE49-F238E27FC236}">
                <a16:creationId xmlns:a16="http://schemas.microsoft.com/office/drawing/2014/main" id="{D392AA97-6B6D-477A-A14F-078BCF404B71}"/>
              </a:ext>
            </a:extLst>
          </p:cNvPr>
          <p:cNvGrpSpPr/>
          <p:nvPr/>
        </p:nvGrpSpPr>
        <p:grpSpPr>
          <a:xfrm>
            <a:off x="755576" y="692322"/>
            <a:ext cx="7616092" cy="3055347"/>
            <a:chOff x="46591" y="1323640"/>
            <a:chExt cx="9087420" cy="3916052"/>
          </a:xfrm>
        </p:grpSpPr>
        <p:pic>
          <p:nvPicPr>
            <p:cNvPr id="6" name="图片 5">
              <a:extLst>
                <a:ext uri="{FF2B5EF4-FFF2-40B4-BE49-F238E27FC236}">
                  <a16:creationId xmlns:a16="http://schemas.microsoft.com/office/drawing/2014/main" id="{3EBB9B8C-03DB-4465-81C3-055A0BE75AE5}"/>
                </a:ext>
              </a:extLst>
            </p:cNvPr>
            <p:cNvPicPr>
              <a:picLocks noChangeAspect="1"/>
            </p:cNvPicPr>
            <p:nvPr/>
          </p:nvPicPr>
          <p:blipFill rotWithShape="1">
            <a:blip r:embed="rId3">
              <a:lum bright="-10000"/>
              <a:clrChange>
                <a:clrFrom>
                  <a:srgbClr val="FFFFFF"/>
                </a:clrFrom>
                <a:clrTo>
                  <a:srgbClr val="FFFFFF">
                    <a:alpha val="0"/>
                  </a:srgbClr>
                </a:clrTo>
              </a:clrChange>
            </a:blip>
            <a:srcRect l="10487"/>
            <a:stretch/>
          </p:blipFill>
          <p:spPr>
            <a:xfrm>
              <a:off x="4741523" y="1323641"/>
              <a:ext cx="4392488" cy="3916051"/>
            </a:xfrm>
            <a:prstGeom prst="rect">
              <a:avLst/>
            </a:prstGeom>
          </p:spPr>
        </p:pic>
        <p:sp>
          <p:nvSpPr>
            <p:cNvPr id="7" name="Rectangle 2">
              <a:extLst>
                <a:ext uri="{FF2B5EF4-FFF2-40B4-BE49-F238E27FC236}">
                  <a16:creationId xmlns:a16="http://schemas.microsoft.com/office/drawing/2014/main" id="{50A17AFF-4B92-43C4-BC5E-94D10E9F7A3F}"/>
                </a:ext>
              </a:extLst>
            </p:cNvPr>
            <p:cNvSpPr txBox="1">
              <a:spLocks noChangeArrowheads="1"/>
            </p:cNvSpPr>
            <p:nvPr/>
          </p:nvSpPr>
          <p:spPr>
            <a:xfrm>
              <a:off x="7263786" y="1363864"/>
              <a:ext cx="1844717" cy="491208"/>
            </a:xfrm>
            <a:prstGeom prst="rect">
              <a:avLst/>
            </a:prstGeom>
            <a:solidFill>
              <a:schemeClr val="accent6">
                <a:lumMod val="20000"/>
                <a:lumOff val="80000"/>
              </a:schemeClr>
            </a:solidFill>
          </p:spPr>
          <p:txBody>
            <a:bodyPr vert="horz" lIns="91440" tIns="45720" rIns="91440" bIns="45720" rtlCol="0" anchor="ctr">
              <a:noAutofit/>
            </a:bodyPr>
            <a:lstStyle/>
            <a:p>
              <a:r>
                <a:rPr lang="en-US" altLang="zh-CN" sz="1100" dirty="0"/>
                <a:t>ATLAS-CONF-2017-009</a:t>
              </a:r>
            </a:p>
          </p:txBody>
        </p:sp>
        <p:pic>
          <p:nvPicPr>
            <p:cNvPr id="5" name="图片 4">
              <a:extLst>
                <a:ext uri="{FF2B5EF4-FFF2-40B4-BE49-F238E27FC236}">
                  <a16:creationId xmlns:a16="http://schemas.microsoft.com/office/drawing/2014/main" id="{3925093F-147B-457D-9DDD-BF946D9B643B}"/>
                </a:ext>
              </a:extLst>
            </p:cNvPr>
            <p:cNvPicPr>
              <a:picLocks noChangeAspect="1"/>
            </p:cNvPicPr>
            <p:nvPr/>
          </p:nvPicPr>
          <p:blipFill>
            <a:blip r:embed="rId4">
              <a:clrChange>
                <a:clrFrom>
                  <a:srgbClr val="FFFFFF"/>
                </a:clrFrom>
                <a:clrTo>
                  <a:srgbClr val="FFFFFF">
                    <a:alpha val="0"/>
                  </a:srgbClr>
                </a:clrTo>
              </a:clrChange>
              <a:lum bright="-10000"/>
            </a:blip>
            <a:stretch>
              <a:fillRect/>
            </a:stretch>
          </p:blipFill>
          <p:spPr>
            <a:xfrm>
              <a:off x="46591" y="1323640"/>
              <a:ext cx="4752527" cy="3916051"/>
            </a:xfrm>
            <a:prstGeom prst="rect">
              <a:avLst/>
            </a:prstGeom>
          </p:spPr>
        </p:pic>
        <p:sp>
          <p:nvSpPr>
            <p:cNvPr id="8" name="Rectangle 2">
              <a:extLst>
                <a:ext uri="{FF2B5EF4-FFF2-40B4-BE49-F238E27FC236}">
                  <a16:creationId xmlns:a16="http://schemas.microsoft.com/office/drawing/2014/main" id="{8E6741FB-4D33-4499-B103-A79A2804C599}"/>
                </a:ext>
              </a:extLst>
            </p:cNvPr>
            <p:cNvSpPr txBox="1">
              <a:spLocks noChangeArrowheads="1"/>
            </p:cNvSpPr>
            <p:nvPr/>
          </p:nvSpPr>
          <p:spPr>
            <a:xfrm>
              <a:off x="3024711" y="1394896"/>
              <a:ext cx="1705335" cy="312779"/>
            </a:xfrm>
            <a:prstGeom prst="rect">
              <a:avLst/>
            </a:prstGeom>
            <a:solidFill>
              <a:schemeClr val="accent6">
                <a:lumMod val="20000"/>
                <a:lumOff val="80000"/>
              </a:schemeClr>
            </a:solidFill>
          </p:spPr>
          <p:txBody>
            <a:bodyPr vert="horz" lIns="91440" tIns="45720" rIns="91440" bIns="45720" rtlCol="0" anchor="ctr">
              <a:noAutofit/>
            </a:bodyPr>
            <a:lstStyle/>
            <a:p>
              <a:r>
                <a:rPr lang="en-US" altLang="zh-CN" sz="1200" dirty="0"/>
                <a:t>ALICE-PREL-147158</a:t>
              </a:r>
            </a:p>
          </p:txBody>
        </p:sp>
      </p:grpSp>
      <p:sp>
        <p:nvSpPr>
          <p:cNvPr id="9" name="标题 1">
            <a:extLst>
              <a:ext uri="{FF2B5EF4-FFF2-40B4-BE49-F238E27FC236}">
                <a16:creationId xmlns:a16="http://schemas.microsoft.com/office/drawing/2014/main" id="{18CD7FBA-EF53-4507-B0D8-B88D2A05C3C3}"/>
              </a:ext>
            </a:extLst>
          </p:cNvPr>
          <p:cNvSpPr txBox="1">
            <a:spLocks/>
          </p:cNvSpPr>
          <p:nvPr/>
        </p:nvSpPr>
        <p:spPr>
          <a:xfrm>
            <a:off x="0" y="0"/>
            <a:ext cx="9144000" cy="692696"/>
          </a:xfrm>
          <a:prstGeom prst="rect">
            <a:avLst/>
          </a:prstGeom>
          <a:blipFill>
            <a:blip r:embed="rId5" cstate="print"/>
            <a:tile tx="0" ty="0" sx="100000" sy="100000" flip="none" algn="tl"/>
          </a:blipFill>
        </p:spPr>
        <p:txBody>
          <a:bodyPr vert="horz" lIns="91440" tIns="45720" rIns="91440" bIns="45720" rtlCol="0" anchor="ctr">
            <a:normAutofit fontScale="92500" lnSpcReduction="10000"/>
          </a:bodyPr>
          <a:lstStyle/>
          <a:p>
            <a:pPr lvl="0">
              <a:spcBef>
                <a:spcPct val="0"/>
              </a:spcBef>
              <a:defRPr/>
            </a:pPr>
            <a:r>
              <a:rPr lang="en-US" altLang="zh-CN" sz="4400" dirty="0">
                <a:latin typeface="+mj-lt"/>
                <a:ea typeface="+mj-ea"/>
                <a:cs typeface="+mj-cs"/>
              </a:rPr>
              <a:t>Jets energy loss observables </a:t>
            </a:r>
            <a:r>
              <a:rPr lang="en-US" altLang="zh-CN" sz="4400" dirty="0">
                <a:solidFill>
                  <a:srgbClr val="FF0000"/>
                </a:solidFill>
                <a:latin typeface="+mj-lt"/>
                <a:ea typeface="+mj-ea"/>
                <a:cs typeface="+mj-cs"/>
              </a:rPr>
              <a:t>@ 5.02A </a:t>
            </a:r>
            <a:r>
              <a:rPr lang="en-US" altLang="zh-CN" sz="4400" dirty="0" err="1">
                <a:solidFill>
                  <a:srgbClr val="FF0000"/>
                </a:solidFill>
                <a:latin typeface="+mj-lt"/>
                <a:ea typeface="+mj-ea"/>
                <a:cs typeface="+mj-cs"/>
              </a:rPr>
              <a:t>TeV</a:t>
            </a:r>
            <a:endParaRPr lang="zh-CN" altLang="en-US" sz="4400" dirty="0">
              <a:solidFill>
                <a:srgbClr val="FF0000"/>
              </a:solidFill>
              <a:latin typeface="+mj-lt"/>
              <a:ea typeface="+mj-ea"/>
              <a:cs typeface="+mj-cs"/>
            </a:endParaRPr>
          </a:p>
        </p:txBody>
      </p:sp>
      <p:pic>
        <p:nvPicPr>
          <p:cNvPr id="14" name="图片 13">
            <a:extLst>
              <a:ext uri="{FF2B5EF4-FFF2-40B4-BE49-F238E27FC236}">
                <a16:creationId xmlns:a16="http://schemas.microsoft.com/office/drawing/2014/main" id="{1CE2A1AB-BD75-4D23-BB5E-4140328356E7}"/>
              </a:ext>
            </a:extLst>
          </p:cNvPr>
          <p:cNvPicPr>
            <a:picLocks noChangeAspect="1"/>
          </p:cNvPicPr>
          <p:nvPr/>
        </p:nvPicPr>
        <p:blipFill>
          <a:blip r:embed="rId6">
            <a:clrChange>
              <a:clrFrom>
                <a:srgbClr val="FFFFFF"/>
              </a:clrFrom>
              <a:clrTo>
                <a:srgbClr val="FFFFFF">
                  <a:alpha val="0"/>
                </a:srgbClr>
              </a:clrTo>
            </a:clrChange>
            <a:lum bright="-10000" contrast="20000"/>
          </a:blip>
          <a:stretch>
            <a:fillRect/>
          </a:stretch>
        </p:blipFill>
        <p:spPr>
          <a:xfrm>
            <a:off x="755576" y="3776135"/>
            <a:ext cx="3801451" cy="3032987"/>
          </a:xfrm>
          <a:prstGeom prst="rect">
            <a:avLst/>
          </a:prstGeom>
        </p:spPr>
      </p:pic>
      <p:pic>
        <p:nvPicPr>
          <p:cNvPr id="15" name="图片 14">
            <a:extLst>
              <a:ext uri="{FF2B5EF4-FFF2-40B4-BE49-F238E27FC236}">
                <a16:creationId xmlns:a16="http://schemas.microsoft.com/office/drawing/2014/main" id="{91472F1B-18E9-48F3-8C99-844C456A1215}"/>
              </a:ext>
            </a:extLst>
          </p:cNvPr>
          <p:cNvPicPr>
            <a:picLocks noChangeAspect="1"/>
          </p:cNvPicPr>
          <p:nvPr/>
        </p:nvPicPr>
        <p:blipFill>
          <a:blip r:embed="rId7">
            <a:clrChange>
              <a:clrFrom>
                <a:srgbClr val="FFFFFF"/>
              </a:clrFrom>
              <a:clrTo>
                <a:srgbClr val="FFFFFF">
                  <a:alpha val="0"/>
                </a:srgbClr>
              </a:clrTo>
            </a:clrChange>
            <a:lum bright="-10000" contrast="20000"/>
          </a:blip>
          <a:stretch>
            <a:fillRect/>
          </a:stretch>
        </p:blipFill>
        <p:spPr>
          <a:xfrm>
            <a:off x="4644947" y="3802030"/>
            <a:ext cx="3726721" cy="2937102"/>
          </a:xfrm>
          <a:prstGeom prst="rect">
            <a:avLst/>
          </a:prstGeom>
        </p:spPr>
      </p:pic>
      <p:sp>
        <p:nvSpPr>
          <p:cNvPr id="16" name="Rectangle 2">
            <a:extLst>
              <a:ext uri="{FF2B5EF4-FFF2-40B4-BE49-F238E27FC236}">
                <a16:creationId xmlns:a16="http://schemas.microsoft.com/office/drawing/2014/main" id="{67265A99-18A1-41A6-92FE-B3F3206AA45B}"/>
              </a:ext>
            </a:extLst>
          </p:cNvPr>
          <p:cNvSpPr txBox="1">
            <a:spLocks noChangeArrowheads="1"/>
          </p:cNvSpPr>
          <p:nvPr/>
        </p:nvSpPr>
        <p:spPr>
          <a:xfrm>
            <a:off x="7236296" y="6542580"/>
            <a:ext cx="1907704" cy="270796"/>
          </a:xfrm>
          <a:prstGeom prst="rect">
            <a:avLst/>
          </a:prstGeom>
          <a:solidFill>
            <a:schemeClr val="accent6">
              <a:lumMod val="20000"/>
              <a:lumOff val="80000"/>
            </a:schemeClr>
          </a:solidFill>
        </p:spPr>
        <p:txBody>
          <a:bodyPr vert="horz" lIns="91440" tIns="45720" rIns="91440" bIns="45720" rtlCol="0" anchor="ctr">
            <a:normAutofit fontScale="52500" lnSpcReduction="20000"/>
          </a:bodyPr>
          <a:lstStyle/>
          <a:p>
            <a:r>
              <a:rPr lang="en-US" altLang="zh-CN" sz="2500" dirty="0"/>
              <a:t>CMS, Phys.Lett.b785,14</a:t>
            </a:r>
          </a:p>
        </p:txBody>
      </p:sp>
      <p:sp>
        <p:nvSpPr>
          <p:cNvPr id="17" name="Rectangle 2">
            <a:extLst>
              <a:ext uri="{FF2B5EF4-FFF2-40B4-BE49-F238E27FC236}">
                <a16:creationId xmlns:a16="http://schemas.microsoft.com/office/drawing/2014/main" id="{E2D24B67-2CB1-4511-AB08-9FFF395B6B1E}"/>
              </a:ext>
            </a:extLst>
          </p:cNvPr>
          <p:cNvSpPr txBox="1">
            <a:spLocks noChangeArrowheads="1"/>
          </p:cNvSpPr>
          <p:nvPr/>
        </p:nvSpPr>
        <p:spPr>
          <a:xfrm>
            <a:off x="3348334" y="6542580"/>
            <a:ext cx="1728192" cy="225017"/>
          </a:xfrm>
          <a:prstGeom prst="rect">
            <a:avLst/>
          </a:prstGeom>
          <a:solidFill>
            <a:schemeClr val="accent6">
              <a:lumMod val="20000"/>
              <a:lumOff val="80000"/>
            </a:schemeClr>
          </a:solidFill>
        </p:spPr>
        <p:txBody>
          <a:bodyPr vert="horz" lIns="91440" tIns="45720" rIns="91440" bIns="45720" rtlCol="0" anchor="ctr">
            <a:noAutofit/>
          </a:bodyPr>
          <a:lstStyle/>
          <a:p>
            <a:r>
              <a:rPr lang="en-US" altLang="zh-CN" sz="1300" dirty="0"/>
              <a:t>ATLAS-CONF-2018-00</a:t>
            </a:r>
            <a:r>
              <a:rPr lang="en-US" altLang="zh-CN" sz="1500" dirty="0"/>
              <a:t>7</a:t>
            </a:r>
          </a:p>
        </p:txBody>
      </p:sp>
    </p:spTree>
    <p:extLst>
      <p:ext uri="{BB962C8B-B14F-4D97-AF65-F5344CB8AC3E}">
        <p14:creationId xmlns:p14="http://schemas.microsoft.com/office/powerpoint/2010/main" val="354338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764704"/>
          </a:xfrm>
          <a:blipFill>
            <a:blip r:embed="rId3" cstate="print"/>
            <a:tile tx="0" ty="0" sx="100000" sy="100000" flip="none" algn="tl"/>
          </a:blipFill>
        </p:spPr>
        <p:txBody>
          <a:bodyPr vert="horz" lIns="91440" tIns="45720" rIns="91440" bIns="45720" rtlCol="0" anchor="ctr">
            <a:normAutofit/>
          </a:bodyPr>
          <a:lstStyle/>
          <a:p>
            <a:pPr>
              <a:lnSpc>
                <a:spcPct val="80000"/>
              </a:lnSpc>
            </a:pPr>
            <a:r>
              <a:rPr lang="en-US" altLang="zh-CN" sz="3500" dirty="0"/>
              <a:t>Jet Energy Loss from different mechanisms</a:t>
            </a:r>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8</a:t>
            </a:fld>
            <a:endParaRPr lang="zh-CN" altLang="en-US" dirty="0"/>
          </a:p>
        </p:txBody>
      </p:sp>
      <p:sp>
        <p:nvSpPr>
          <p:cNvPr id="13" name="TextBox 12"/>
          <p:cNvSpPr txBox="1"/>
          <p:nvPr/>
        </p:nvSpPr>
        <p:spPr>
          <a:xfrm>
            <a:off x="5490357" y="2132856"/>
            <a:ext cx="3762163" cy="2492990"/>
          </a:xfrm>
          <a:prstGeom prst="rect">
            <a:avLst/>
          </a:prstGeom>
          <a:noFill/>
        </p:spPr>
        <p:txBody>
          <a:bodyPr wrap="square" rtlCol="0">
            <a:spAutoFit/>
          </a:bodyPr>
          <a:lstStyle/>
          <a:p>
            <a:r>
              <a:rPr lang="en-US" altLang="zh-CN" sz="2600" dirty="0"/>
              <a:t>Collisional energy loss contributes the most,</a:t>
            </a:r>
          </a:p>
          <a:p>
            <a:r>
              <a:rPr lang="en-US" altLang="zh-CN" sz="2600" dirty="0">
                <a:solidFill>
                  <a:srgbClr val="FF0000"/>
                </a:solidFill>
              </a:rPr>
              <a:t>medium induced radiation contributes least,</a:t>
            </a:r>
          </a:p>
          <a:p>
            <a:r>
              <a:rPr lang="en-US" altLang="zh-CN" sz="2600" dirty="0">
                <a:solidFill>
                  <a:srgbClr val="002060"/>
                </a:solidFill>
              </a:rPr>
              <a:t>but can enhance other mechanism.</a:t>
            </a:r>
            <a:endParaRPr lang="zh-CN" altLang="en-US" sz="2600" dirty="0">
              <a:solidFill>
                <a:srgbClr val="002060"/>
              </a:solidFill>
            </a:endParaRPr>
          </a:p>
        </p:txBody>
      </p:sp>
      <p:sp>
        <p:nvSpPr>
          <p:cNvPr id="6" name="TextBox 53"/>
          <p:cNvSpPr txBox="1">
            <a:spLocks noChangeArrowheads="1"/>
          </p:cNvSpPr>
          <p:nvPr/>
        </p:nvSpPr>
        <p:spPr bwMode="auto">
          <a:xfrm>
            <a:off x="3563888" y="1110010"/>
            <a:ext cx="1844331" cy="461665"/>
          </a:xfrm>
          <a:prstGeom prst="rect">
            <a:avLst/>
          </a:prstGeom>
          <a:solidFill>
            <a:srgbClr val="FFFF00"/>
          </a:solidFill>
          <a:ln w="9525">
            <a:noFill/>
            <a:miter lim="800000"/>
            <a:headEnd/>
            <a:tailEnd/>
          </a:ln>
        </p:spPr>
        <p:txBody>
          <a:bodyPr wrap="square">
            <a:spAutoFit/>
          </a:bodyPr>
          <a:lstStyle/>
          <a:p>
            <a:r>
              <a:rPr lang="en-US" altLang="zh-CN" sz="2400" dirty="0">
                <a:solidFill>
                  <a:srgbClr val="FF0000"/>
                </a:solidFill>
              </a:rPr>
              <a:t>@ 2.76A </a:t>
            </a:r>
            <a:r>
              <a:rPr lang="en-US" altLang="zh-CN" sz="2400" dirty="0" err="1">
                <a:solidFill>
                  <a:srgbClr val="FF0000"/>
                </a:solidFill>
              </a:rPr>
              <a:t>TeV</a:t>
            </a:r>
            <a:endParaRPr lang="zh-CN" altLang="en-US" sz="2400" dirty="0">
              <a:solidFill>
                <a:srgbClr val="FF0000"/>
              </a:solidFill>
            </a:endParaRPr>
          </a:p>
        </p:txBody>
      </p:sp>
      <p:pic>
        <p:nvPicPr>
          <p:cNvPr id="61443"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107504" y="1556792"/>
            <a:ext cx="5300715" cy="3864074"/>
          </a:xfrm>
          <a:prstGeom prst="rect">
            <a:avLst/>
          </a:prstGeom>
        </p:spPr>
      </p:pic>
    </p:spTree>
    <p:extLst>
      <p:ext uri="{BB962C8B-B14F-4D97-AF65-F5344CB8AC3E}">
        <p14:creationId xmlns:p14="http://schemas.microsoft.com/office/powerpoint/2010/main" val="311093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0" y="0"/>
            <a:ext cx="9144000" cy="779869"/>
          </a:xfrm>
          <a:blipFill>
            <a:blip r:embed="rId3" cstate="print"/>
            <a:tile tx="0" ty="0" sx="100000" sy="100000" flip="none" algn="tl"/>
          </a:blipFill>
        </p:spPr>
        <p:txBody>
          <a:bodyPr vert="horz" lIns="91440" tIns="45720" rIns="91440" bIns="45720" rtlCol="0" anchor="ctr">
            <a:normAutofit fontScale="90000"/>
          </a:bodyPr>
          <a:lstStyle/>
          <a:p>
            <a:r>
              <a:rPr lang="en-US" altLang="zh-CN" sz="4000" dirty="0"/>
              <a:t>Nuclear modification of Jet shape @ 2.76A </a:t>
            </a:r>
            <a:r>
              <a:rPr lang="en-US" altLang="zh-CN" sz="4000" dirty="0" err="1"/>
              <a:t>TeV</a:t>
            </a:r>
            <a:endParaRPr lang="zh-CN" altLang="en-US" sz="4000" dirty="0"/>
          </a:p>
        </p:txBody>
      </p:sp>
      <p:sp>
        <p:nvSpPr>
          <p:cNvPr id="4" name="灯片编号占位符 3"/>
          <p:cNvSpPr>
            <a:spLocks noGrp="1"/>
          </p:cNvSpPr>
          <p:nvPr>
            <p:ph type="sldNum" sz="quarter" idx="12"/>
          </p:nvPr>
        </p:nvSpPr>
        <p:spPr/>
        <p:txBody>
          <a:bodyPr/>
          <a:lstStyle/>
          <a:p>
            <a:fld id="{02ECF967-BD37-414D-A26B-F775F31B4047}" type="slidenum">
              <a:rPr lang="zh-CN" altLang="en-US" smtClean="0"/>
              <a:pPr/>
              <a:t>9</a:t>
            </a:fld>
            <a:endParaRPr lang="zh-CN" altLang="en-US"/>
          </a:p>
        </p:txBody>
      </p:sp>
      <p:sp>
        <p:nvSpPr>
          <p:cNvPr id="11" name="TextBox 10"/>
          <p:cNvSpPr txBox="1"/>
          <p:nvPr/>
        </p:nvSpPr>
        <p:spPr>
          <a:xfrm>
            <a:off x="289095" y="5107658"/>
            <a:ext cx="8712968" cy="954107"/>
          </a:xfrm>
          <a:prstGeom prst="rect">
            <a:avLst/>
          </a:prstGeom>
          <a:noFill/>
        </p:spPr>
        <p:txBody>
          <a:bodyPr wrap="square" rtlCol="0">
            <a:spAutoFit/>
          </a:bodyPr>
          <a:lstStyle/>
          <a:p>
            <a:r>
              <a:rPr lang="en-US" altLang="zh-CN" sz="2800" dirty="0">
                <a:solidFill>
                  <a:srgbClr val="FF0000"/>
                </a:solidFill>
              </a:rPr>
              <a:t>Jet shape is modified little at small r, suppressed at middle r and enhanced at large r.</a:t>
            </a:r>
          </a:p>
        </p:txBody>
      </p:sp>
      <p:pic>
        <p:nvPicPr>
          <p:cNvPr id="61442" name="Picture 2"/>
          <p:cNvPicPr>
            <a:picLocks noChangeAspect="1" noChangeArrowheads="1"/>
          </p:cNvPicPr>
          <p:nvPr/>
        </p:nvPicPr>
        <p:blipFill>
          <a:blip r:embed="rId4" cstate="print">
            <a:lum bright="-10000"/>
            <a:clrChange>
              <a:clrFrom>
                <a:srgbClr val="FFFFFF"/>
              </a:clrFrom>
              <a:clrTo>
                <a:srgbClr val="FFFFFF">
                  <a:alpha val="0"/>
                </a:srgbClr>
              </a:clrTo>
            </a:clrChange>
          </a:blip>
          <a:srcRect/>
          <a:stretch>
            <a:fillRect/>
          </a:stretch>
        </p:blipFill>
        <p:spPr bwMode="auto">
          <a:xfrm>
            <a:off x="35496" y="1413369"/>
            <a:ext cx="4824536" cy="3454102"/>
          </a:xfrm>
          <a:prstGeom prst="rect">
            <a:avLst/>
          </a:prstGeom>
        </p:spPr>
      </p:pic>
      <p:pic>
        <p:nvPicPr>
          <p:cNvPr id="14" name="Picture 4">
            <a:extLst>
              <a:ext uri="{FF2B5EF4-FFF2-40B4-BE49-F238E27FC236}">
                <a16:creationId xmlns:a16="http://schemas.microsoft.com/office/drawing/2014/main" id="{EB962796-EE29-4E59-8816-042AABACBB34}"/>
              </a:ext>
            </a:extLst>
          </p:cNvPr>
          <p:cNvPicPr>
            <a:picLocks noChangeAspect="1" noChangeArrowheads="1"/>
          </p:cNvPicPr>
          <p:nvPr/>
        </p:nvPicPr>
        <p:blipFill rotWithShape="1">
          <a:blip r:embed="rId5" cstate="print">
            <a:clrChange>
              <a:clrFrom>
                <a:srgbClr val="FFFFFF"/>
              </a:clrFrom>
              <a:clrTo>
                <a:srgbClr val="FFFFFF">
                  <a:alpha val="0"/>
                </a:srgbClr>
              </a:clrTo>
            </a:clrChange>
            <a:lum bright="-10000"/>
          </a:blip>
          <a:srcRect l="11679"/>
          <a:stretch/>
        </p:blipFill>
        <p:spPr bwMode="auto">
          <a:xfrm>
            <a:off x="4842102" y="1415058"/>
            <a:ext cx="4261048" cy="3454102"/>
          </a:xfrm>
          <a:prstGeom prst="rect">
            <a:avLst/>
          </a:prstGeom>
        </p:spPr>
      </p:pic>
      <p:sp>
        <p:nvSpPr>
          <p:cNvPr id="7" name="Rectangle 2">
            <a:extLst>
              <a:ext uri="{FF2B5EF4-FFF2-40B4-BE49-F238E27FC236}">
                <a16:creationId xmlns:a16="http://schemas.microsoft.com/office/drawing/2014/main" id="{8ECF67FC-3D27-4CDF-8C36-8997BC5C6C1F}"/>
              </a:ext>
            </a:extLst>
          </p:cNvPr>
          <p:cNvSpPr txBox="1">
            <a:spLocks noChangeArrowheads="1"/>
          </p:cNvSpPr>
          <p:nvPr/>
        </p:nvSpPr>
        <p:spPr>
          <a:xfrm>
            <a:off x="632693" y="1020056"/>
            <a:ext cx="2541659" cy="420270"/>
          </a:xfrm>
          <a:prstGeom prst="rect">
            <a:avLst/>
          </a:prstGeom>
          <a:solidFill>
            <a:schemeClr val="accent6">
              <a:lumMod val="20000"/>
              <a:lumOff val="80000"/>
            </a:schemeClr>
          </a:solidFill>
        </p:spPr>
        <p:txBody>
          <a:bodyPr vert="horz" lIns="91440" tIns="45720" rIns="91440" bIns="45720" rtlCol="0" anchor="ctr">
            <a:normAutofit fontScale="52500" lnSpcReduction="20000"/>
          </a:bodyPr>
          <a:lstStyle/>
          <a:p>
            <a:r>
              <a:rPr lang="en-US" altLang="zh-CN" sz="2500" dirty="0"/>
              <a:t>CMS, Phys.Let.B730(2014),243</a:t>
            </a:r>
          </a:p>
        </p:txBody>
      </p:sp>
    </p:spTree>
    <p:extLst>
      <p:ext uri="{BB962C8B-B14F-4D97-AF65-F5344CB8AC3E}">
        <p14:creationId xmlns:p14="http://schemas.microsoft.com/office/powerpoint/2010/main" val="2453803397"/>
      </p:ext>
    </p:extLst>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18784</TotalTime>
  <Words>863</Words>
  <Application>Microsoft Office PowerPoint</Application>
  <PresentationFormat>全屏显示(4:3)</PresentationFormat>
  <Paragraphs>154</Paragraphs>
  <Slides>25</Slides>
  <Notes>23</Notes>
  <HiddenSlides>0</HiddenSlides>
  <MMClips>0</MMClips>
  <ScaleCrop>false</ScaleCrop>
  <HeadingPairs>
    <vt:vector size="8" baseType="variant">
      <vt:variant>
        <vt:lpstr>已用的字体</vt:lpstr>
      </vt:variant>
      <vt:variant>
        <vt:i4>10</vt:i4>
      </vt:variant>
      <vt:variant>
        <vt:lpstr>主题</vt:lpstr>
      </vt:variant>
      <vt:variant>
        <vt:i4>7</vt:i4>
      </vt:variant>
      <vt:variant>
        <vt:lpstr>嵌入 OLE 服务器</vt:lpstr>
      </vt:variant>
      <vt:variant>
        <vt:i4>1</vt:i4>
      </vt:variant>
      <vt:variant>
        <vt:lpstr>幻灯片标题</vt:lpstr>
      </vt:variant>
      <vt:variant>
        <vt:i4>25</vt:i4>
      </vt:variant>
    </vt:vector>
  </HeadingPairs>
  <TitlesOfParts>
    <vt:vector size="43" baseType="lpstr">
      <vt:lpstr>Microsoft JhengHei UI</vt:lpstr>
      <vt:lpstr>等线</vt:lpstr>
      <vt:lpstr>等线 Light</vt:lpstr>
      <vt:lpstr>宋体</vt:lpstr>
      <vt:lpstr>Arial</vt:lpstr>
      <vt:lpstr>Calibri</vt:lpstr>
      <vt:lpstr>Calibri Light</vt:lpstr>
      <vt:lpstr>Cambria Math</vt:lpstr>
      <vt:lpstr>Wingdings</vt:lpstr>
      <vt:lpstr>Wingdings 2</vt:lpstr>
      <vt:lpstr>自定义设计方案</vt:lpstr>
      <vt:lpstr>1_自定义设计方案</vt:lpstr>
      <vt:lpstr>HDOfficeLightV0</vt:lpstr>
      <vt:lpstr>1_HDOfficeLightV0</vt:lpstr>
      <vt:lpstr>2_HDOfficeLightV0</vt:lpstr>
      <vt:lpstr>3_HDOfficeLightV0</vt:lpstr>
      <vt:lpstr>Office Theme</vt:lpstr>
      <vt:lpstr>Equation</vt:lpstr>
      <vt:lpstr>Nuclear modification of full jets and jet structure in PbPb collisions at 2.76 TeV and 5.02 TeV</vt:lpstr>
      <vt:lpstr>Outline</vt:lpstr>
      <vt:lpstr>PowerPoint 演示文稿</vt:lpstr>
      <vt:lpstr>PowerPoint 演示文稿</vt:lpstr>
      <vt:lpstr>PowerPoint 演示文稿</vt:lpstr>
      <vt:lpstr>Jet RAA and dijet/ γ-jets asymmetry @ 2.76A TeV</vt:lpstr>
      <vt:lpstr>PowerPoint 演示文稿</vt:lpstr>
      <vt:lpstr>Jet Energy Loss from different mechanisms</vt:lpstr>
      <vt:lpstr>Nuclear modification of Jet shape @ 2.76A TeV</vt:lpstr>
      <vt:lpstr>PowerPoint 演示文稿</vt:lpstr>
      <vt:lpstr>PowerPoint 演示文稿</vt:lpstr>
      <vt:lpstr>PowerPoint 演示文稿</vt:lpstr>
      <vt:lpstr>PowerPoint 演示文稿</vt:lpstr>
      <vt:lpstr>Medium response</vt:lpstr>
      <vt:lpstr>Effect of medium response</vt:lpstr>
      <vt:lpstr>Effect of medium response</vt:lpstr>
      <vt:lpstr>Effect of medium response</vt:lpstr>
      <vt:lpstr>PowerPoint 演示文稿</vt:lpstr>
      <vt:lpstr>Summary</vt:lpstr>
      <vt:lpstr>PowerPoint 演示文稿</vt:lpstr>
      <vt:lpstr>Jet energy and flavor dependence</vt:lpstr>
      <vt:lpstr>PowerPoint 演示文稿</vt:lpstr>
      <vt:lpstr>Jet cone size dependence</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suppression of high pt hadrons  at LHC</dc:title>
  <dc:creator>ningbo</dc:creator>
  <cp:lastModifiedBy>chang ningbo</cp:lastModifiedBy>
  <cp:revision>1187</cp:revision>
  <dcterms:created xsi:type="dcterms:W3CDTF">2013-01-02T09:01:04Z</dcterms:created>
  <dcterms:modified xsi:type="dcterms:W3CDTF">2018-11-03T02:17:27Z</dcterms:modified>
</cp:coreProperties>
</file>