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sldIdLst>
    <p:sldId id="271" r:id="rId2"/>
    <p:sldId id="284" r:id="rId3"/>
    <p:sldId id="278" r:id="rId4"/>
    <p:sldId id="275" r:id="rId5"/>
    <p:sldId id="280" r:id="rId6"/>
    <p:sldId id="289" r:id="rId7"/>
    <p:sldId id="290" r:id="rId8"/>
    <p:sldId id="291" r:id="rId9"/>
    <p:sldId id="292" r:id="rId10"/>
    <p:sldId id="287" r:id="rId11"/>
    <p:sldId id="277" r:id="rId12"/>
    <p:sldId id="279" r:id="rId13"/>
    <p:sldId id="282" r:id="rId14"/>
    <p:sldId id="294" r:id="rId15"/>
    <p:sldId id="295" r:id="rId16"/>
    <p:sldId id="270" r:id="rId17"/>
    <p:sldId id="288" r:id="rId18"/>
  </p:sldIdLst>
  <p:sldSz cx="13004800" cy="9753600"/>
  <p:notesSz cx="6858000" cy="9144000"/>
  <p:defaultTextStyle>
    <a:lvl1pPr algn="ctr" defTabSz="584200">
      <a:defRPr sz="3600">
        <a:latin typeface="+mn-lt"/>
        <a:ea typeface="+mn-ea"/>
        <a:cs typeface="+mn-cs"/>
        <a:sym typeface="Helvetica Light"/>
      </a:defRPr>
    </a:lvl1pPr>
    <a:lvl2pPr indent="228600" algn="ctr" defTabSz="584200">
      <a:defRPr sz="3600">
        <a:latin typeface="+mn-lt"/>
        <a:ea typeface="+mn-ea"/>
        <a:cs typeface="+mn-cs"/>
        <a:sym typeface="Helvetica Light"/>
      </a:defRPr>
    </a:lvl2pPr>
    <a:lvl3pPr indent="457200" algn="ctr" defTabSz="584200">
      <a:defRPr sz="3600">
        <a:latin typeface="+mn-lt"/>
        <a:ea typeface="+mn-ea"/>
        <a:cs typeface="+mn-cs"/>
        <a:sym typeface="Helvetica Light"/>
      </a:defRPr>
    </a:lvl3pPr>
    <a:lvl4pPr indent="685800" algn="ctr" defTabSz="584200">
      <a:defRPr sz="3600">
        <a:latin typeface="+mn-lt"/>
        <a:ea typeface="+mn-ea"/>
        <a:cs typeface="+mn-cs"/>
        <a:sym typeface="Helvetica Light"/>
      </a:defRPr>
    </a:lvl4pPr>
    <a:lvl5pPr indent="914400" algn="ctr" defTabSz="584200">
      <a:defRPr sz="3600">
        <a:latin typeface="+mn-lt"/>
        <a:ea typeface="+mn-ea"/>
        <a:cs typeface="+mn-cs"/>
        <a:sym typeface="Helvetica Light"/>
      </a:defRPr>
    </a:lvl5pPr>
    <a:lvl6pPr indent="1143000" algn="ctr" defTabSz="584200">
      <a:defRPr sz="3600">
        <a:latin typeface="+mn-lt"/>
        <a:ea typeface="+mn-ea"/>
        <a:cs typeface="+mn-cs"/>
        <a:sym typeface="Helvetica Light"/>
      </a:defRPr>
    </a:lvl6pPr>
    <a:lvl7pPr indent="1371600" algn="ctr" defTabSz="584200">
      <a:defRPr sz="3600">
        <a:latin typeface="+mn-lt"/>
        <a:ea typeface="+mn-ea"/>
        <a:cs typeface="+mn-cs"/>
        <a:sym typeface="Helvetica Light"/>
      </a:defRPr>
    </a:lvl7pPr>
    <a:lvl8pPr indent="1600200" algn="ctr" defTabSz="584200">
      <a:defRPr sz="3600">
        <a:latin typeface="+mn-lt"/>
        <a:ea typeface="+mn-ea"/>
        <a:cs typeface="+mn-cs"/>
        <a:sym typeface="Helvetica Light"/>
      </a:defRPr>
    </a:lvl8pPr>
    <a:lvl9pPr indent="1828800" algn="ctr" defTabSz="584200">
      <a:defRPr sz="3600">
        <a:latin typeface="+mn-lt"/>
        <a:ea typeface="+mn-ea"/>
        <a:cs typeface="+mn-cs"/>
        <a:sym typeface="Helvetica Light"/>
      </a:defRPr>
    </a:lvl9pPr>
  </p:defaultTextStyle>
  <p:extLs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00882B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>
      <p:cViewPr varScale="1">
        <p:scale>
          <a:sx n="80" d="100"/>
          <a:sy n="80" d="100"/>
        </p:scale>
        <p:origin x="1575" y="30"/>
      </p:cViewPr>
      <p:guideLst>
        <p:guide orient="horz" pos="3072"/>
        <p:guide pos="40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30" name="Shape 3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2447321117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811846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 - 居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标题文本</a:t>
            </a:r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fourObj">
  <p:cSld name="标题和四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sz="quarter"/>
          </p:nvPr>
        </p:nvSpPr>
        <p:spPr>
          <a:xfrm>
            <a:off x="1636891" y="878276"/>
            <a:ext cx="11083430" cy="16256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1682045" y="2869636"/>
            <a:ext cx="5418667" cy="2817707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7317458" y="2869636"/>
            <a:ext cx="5418667" cy="2817707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1682045" y="5904089"/>
            <a:ext cx="5418667" cy="2817707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7317458" y="5904089"/>
            <a:ext cx="5418667" cy="2817707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xfrm>
            <a:off x="1300480" y="8994987"/>
            <a:ext cx="2709333" cy="650240"/>
          </a:xfrm>
          <a:prstGeom prst="rect">
            <a:avLst/>
          </a:prstGeom>
        </p:spPr>
        <p:txBody>
          <a:bodyPr lIns="130046" tIns="65023" rIns="130046" bIns="65023"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2013-07-11</a:t>
            </a:r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4768427" y="8994987"/>
            <a:ext cx="4118187" cy="650240"/>
          </a:xfrm>
          <a:prstGeom prst="rect">
            <a:avLst/>
          </a:prstGeom>
        </p:spPr>
        <p:txBody>
          <a:bodyPr lIns="130046" tIns="65023" rIns="130046" bIns="65023"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北京九华山庄</a:t>
            </a:r>
            <a:endParaRPr lang="en-US" altLang="zh-CN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645227" y="8994987"/>
            <a:ext cx="2709333" cy="650240"/>
          </a:xfrm>
          <a:prstGeom prst="rect">
            <a:avLst/>
          </a:prstGeom>
        </p:spPr>
        <p:txBody>
          <a:bodyPr lIns="130046" tIns="65023" rIns="130046" bIns="65023"/>
          <a:lstStyle>
            <a:lvl1pPr>
              <a:defRPr/>
            </a:lvl1pPr>
          </a:lstStyle>
          <a:p>
            <a:pPr>
              <a:defRPr/>
            </a:pPr>
            <a:fld id="{CAD11BEB-79C4-4FBB-B5E5-E3318CFA8BB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5976854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照片 - 垂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>
            <a:spLocks noGrp="1"/>
          </p:cNvSpPr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 lvl="0">
              <a:defRPr sz="1800"/>
            </a:pPr>
            <a:r>
              <a:rPr sz="6000"/>
              <a:t>标题文本</a:t>
            </a:r>
          </a:p>
        </p:txBody>
      </p:sp>
      <p:sp>
        <p:nvSpPr>
          <p:cNvPr id="14" name="Shape 14"/>
          <p:cNvSpPr>
            <a:spLocks noGrp="1"/>
          </p:cNvSpPr>
          <p:nvPr>
            <p:ph type="body" idx="1"/>
          </p:nvPr>
        </p:nvSpPr>
        <p:spPr>
          <a:xfrm>
            <a:off x="952500" y="4762500"/>
            <a:ext cx="5334000" cy="4102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/>
            </a:pPr>
            <a:r>
              <a:rPr sz="3200"/>
              <a:t>正文级别 1</a:t>
            </a:r>
          </a:p>
          <a:p>
            <a:pPr lvl="1">
              <a:defRPr sz="1800"/>
            </a:pPr>
            <a:r>
              <a:rPr sz="3200"/>
              <a:t>正文级别 2</a:t>
            </a:r>
          </a:p>
          <a:p>
            <a:pPr lvl="2">
              <a:defRPr sz="1800"/>
            </a:pPr>
            <a:r>
              <a:rPr sz="3200"/>
              <a:t>正文级别 3</a:t>
            </a:r>
          </a:p>
          <a:p>
            <a:pPr lvl="3">
              <a:defRPr sz="1800"/>
            </a:pPr>
            <a:r>
              <a:rPr sz="3200"/>
              <a:t>正文级别 4</a:t>
            </a:r>
          </a:p>
          <a:p>
            <a:pPr lvl="4">
              <a:defRPr sz="1800"/>
            </a:pPr>
            <a:r>
              <a:rPr sz="3200"/>
              <a:t>正文级别 5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 - 顶部对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标题文本</a:t>
            </a: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与项目符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标题文本</a:t>
            </a:r>
          </a:p>
        </p:txBody>
      </p:sp>
      <p:sp>
        <p:nvSpPr>
          <p:cNvPr id="19" name="Shape 1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00"/>
              <a:t>正文级别 1</a:t>
            </a:r>
          </a:p>
          <a:p>
            <a:pPr lvl="1">
              <a:defRPr sz="1800"/>
            </a:pPr>
            <a:r>
              <a:rPr sz="3600"/>
              <a:t>正文级别 2</a:t>
            </a:r>
          </a:p>
          <a:p>
            <a:pPr lvl="2">
              <a:defRPr sz="1800"/>
            </a:pPr>
            <a:r>
              <a:rPr sz="3600"/>
              <a:t>正文级别 3</a:t>
            </a:r>
          </a:p>
          <a:p>
            <a:pPr lvl="3">
              <a:defRPr sz="1800"/>
            </a:pPr>
            <a:r>
              <a:rPr sz="3600"/>
              <a:t>正文级别 4</a:t>
            </a:r>
          </a:p>
          <a:p>
            <a:pPr lvl="4">
              <a:defRPr sz="1800"/>
            </a:pPr>
            <a:r>
              <a:rPr sz="3600"/>
              <a:t>正文级别 5</a:t>
            </a:r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、项目符号与照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标题文本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idx="1"/>
          </p:nvPr>
        </p:nvSpPr>
        <p:spPr>
          <a:xfrm>
            <a:off x="952500" y="26035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 lvl="0">
              <a:defRPr sz="1800"/>
            </a:pPr>
            <a:r>
              <a:rPr sz="2800"/>
              <a:t>正文级别 1</a:t>
            </a:r>
          </a:p>
          <a:p>
            <a:pPr lvl="1">
              <a:defRPr sz="1800"/>
            </a:pPr>
            <a:r>
              <a:rPr sz="2800"/>
              <a:t>正文级别 2</a:t>
            </a:r>
          </a:p>
          <a:p>
            <a:pPr lvl="2">
              <a:defRPr sz="1800"/>
            </a:pPr>
            <a:r>
              <a:rPr sz="2800"/>
              <a:t>正文级别 3</a:t>
            </a:r>
          </a:p>
          <a:p>
            <a:pPr lvl="3">
              <a:defRPr sz="1800"/>
            </a:pPr>
            <a:r>
              <a:rPr sz="2800"/>
              <a:t>正文级别 4</a:t>
            </a:r>
          </a:p>
          <a:p>
            <a:pPr lvl="4">
              <a:defRPr sz="1800"/>
            </a:pPr>
            <a:r>
              <a:rPr sz="2800"/>
              <a:t>正文级别 5</a:t>
            </a:r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项目符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00"/>
              <a:t>正文级别 1</a:t>
            </a:r>
          </a:p>
          <a:p>
            <a:pPr lvl="1">
              <a:defRPr sz="1800"/>
            </a:pPr>
            <a:r>
              <a:rPr sz="3600"/>
              <a:t>正文级别 2</a:t>
            </a:r>
          </a:p>
          <a:p>
            <a:pPr lvl="2">
              <a:defRPr sz="1800"/>
            </a:pPr>
            <a:r>
              <a:rPr sz="3600"/>
              <a:t>正文级别 3</a:t>
            </a:r>
          </a:p>
          <a:p>
            <a:pPr lvl="3">
              <a:defRPr sz="1800"/>
            </a:pPr>
            <a:r>
              <a:rPr sz="3600"/>
              <a:t>正文级别 4</a:t>
            </a:r>
          </a:p>
          <a:p>
            <a:pPr lvl="4">
              <a:defRPr sz="1800"/>
            </a:pPr>
            <a:r>
              <a:rPr sz="3600"/>
              <a:t>正文级别 5</a:t>
            </a:r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照片 - 3 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引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照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/>
            </a:pPr>
            <a:r>
              <a:rPr sz="8000"/>
              <a:t>标题文本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/>
            </a:pPr>
            <a:r>
              <a:rPr sz="3600"/>
              <a:t>正文级别 1</a:t>
            </a:r>
          </a:p>
          <a:p>
            <a:pPr lvl="1">
              <a:defRPr sz="1800"/>
            </a:pPr>
            <a:r>
              <a:rPr sz="3600"/>
              <a:t>正文级别 2</a:t>
            </a:r>
          </a:p>
          <a:p>
            <a:pPr lvl="2">
              <a:defRPr sz="1800"/>
            </a:pPr>
            <a:r>
              <a:rPr sz="3600"/>
              <a:t>正文级别 3</a:t>
            </a:r>
          </a:p>
          <a:p>
            <a:pPr lvl="3">
              <a:defRPr sz="1800"/>
            </a:pPr>
            <a:r>
              <a:rPr sz="3600"/>
              <a:t>正文级别 4</a:t>
            </a:r>
          </a:p>
          <a:p>
            <a:pPr lvl="4">
              <a:defRPr sz="1800"/>
            </a:pPr>
            <a:r>
              <a:rPr sz="3600"/>
              <a:t>正文级别 5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ransition spd="med"/>
  <p:txStyles>
    <p:titleStyle>
      <a:lvl1pPr algn="ctr" defTabSz="584200">
        <a:defRPr sz="8000">
          <a:latin typeface="+mn-lt"/>
          <a:ea typeface="+mn-ea"/>
          <a:cs typeface="+mn-cs"/>
          <a:sym typeface="Helvetica Light"/>
        </a:defRPr>
      </a:lvl1pPr>
      <a:lvl2pPr indent="228600" algn="ctr" defTabSz="584200">
        <a:defRPr sz="8000">
          <a:latin typeface="+mn-lt"/>
          <a:ea typeface="+mn-ea"/>
          <a:cs typeface="+mn-cs"/>
          <a:sym typeface="Helvetica Light"/>
        </a:defRPr>
      </a:lvl2pPr>
      <a:lvl3pPr indent="457200" algn="ctr" defTabSz="584200">
        <a:defRPr sz="8000">
          <a:latin typeface="+mn-lt"/>
          <a:ea typeface="+mn-ea"/>
          <a:cs typeface="+mn-cs"/>
          <a:sym typeface="Helvetica Light"/>
        </a:defRPr>
      </a:lvl3pPr>
      <a:lvl4pPr indent="685800" algn="ctr" defTabSz="584200">
        <a:defRPr sz="8000">
          <a:latin typeface="+mn-lt"/>
          <a:ea typeface="+mn-ea"/>
          <a:cs typeface="+mn-cs"/>
          <a:sym typeface="Helvetica Light"/>
        </a:defRPr>
      </a:lvl4pPr>
      <a:lvl5pPr indent="914400" algn="ctr" defTabSz="584200">
        <a:defRPr sz="8000">
          <a:latin typeface="+mn-lt"/>
          <a:ea typeface="+mn-ea"/>
          <a:cs typeface="+mn-cs"/>
          <a:sym typeface="Helvetica Light"/>
        </a:defRPr>
      </a:lvl5pPr>
      <a:lvl6pPr indent="1143000" algn="ctr" defTabSz="584200">
        <a:defRPr sz="8000">
          <a:latin typeface="+mn-lt"/>
          <a:ea typeface="+mn-ea"/>
          <a:cs typeface="+mn-cs"/>
          <a:sym typeface="Helvetica Light"/>
        </a:defRPr>
      </a:lvl6pPr>
      <a:lvl7pPr indent="1371600" algn="ctr" defTabSz="584200">
        <a:defRPr sz="8000">
          <a:latin typeface="+mn-lt"/>
          <a:ea typeface="+mn-ea"/>
          <a:cs typeface="+mn-cs"/>
          <a:sym typeface="Helvetica Light"/>
        </a:defRPr>
      </a:lvl7pPr>
      <a:lvl8pPr indent="1600200" algn="ctr" defTabSz="584200">
        <a:defRPr sz="8000">
          <a:latin typeface="+mn-lt"/>
          <a:ea typeface="+mn-ea"/>
          <a:cs typeface="+mn-cs"/>
          <a:sym typeface="Helvetica Light"/>
        </a:defRPr>
      </a:lvl8pPr>
      <a:lvl9pPr indent="1828800" algn="ctr" defTabSz="584200">
        <a:defRPr sz="8000">
          <a:latin typeface="+mn-lt"/>
          <a:ea typeface="+mn-ea"/>
          <a:cs typeface="+mn-cs"/>
          <a:sym typeface="Helvetica Light"/>
        </a:defRPr>
      </a:lvl9pPr>
    </p:titleStyle>
    <p:bodyStyle>
      <a:lvl1pPr marL="444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1pPr>
      <a:lvl2pPr marL="889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2pPr>
      <a:lvl3pPr marL="1333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3pPr>
      <a:lvl4pPr marL="1778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4pPr>
      <a:lvl5pPr marL="2222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5pPr>
      <a:lvl6pPr marL="2667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6pPr>
      <a:lvl7pPr marL="3111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7pPr>
      <a:lvl8pPr marL="3556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8pPr>
      <a:lvl9pPr marL="4000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9pPr>
    </p:bodyStyle>
    <p:otherStyle>
      <a:lvl1pPr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1pPr>
      <a:lvl2pPr indent="2286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2pPr>
      <a:lvl3pPr indent="4572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3pPr>
      <a:lvl4pPr indent="6858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4pPr>
      <a:lvl5pPr indent="9144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5pPr>
      <a:lvl6pPr indent="11430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6pPr>
      <a:lvl7pPr indent="13716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7pPr>
      <a:lvl8pPr indent="16002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8pPr>
      <a:lvl9pPr indent="18288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10" Type="http://schemas.openxmlformats.org/officeDocument/2006/relationships/image" Target="../media/image43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4.emf"/><Relationship Id="rId3" Type="http://schemas.openxmlformats.org/officeDocument/2006/relationships/image" Target="../media/image45.png"/><Relationship Id="rId7" Type="http://schemas.openxmlformats.org/officeDocument/2006/relationships/image" Target="../media/image47.png"/><Relationship Id="rId12" Type="http://schemas.openxmlformats.org/officeDocument/2006/relationships/oleObject" Target="../embeddings/oleObject2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4.png"/><Relationship Id="rId11" Type="http://schemas.openxmlformats.org/officeDocument/2006/relationships/image" Target="../media/image470.png"/><Relationship Id="rId5" Type="http://schemas.openxmlformats.org/officeDocument/2006/relationships/image" Target="../media/image430.png"/><Relationship Id="rId4" Type="http://schemas.openxmlformats.org/officeDocument/2006/relationships/image" Target="../media/image4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5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0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46.e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5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6.png"/><Relationship Id="rId5" Type="http://schemas.openxmlformats.org/officeDocument/2006/relationships/image" Target="../media/image48.png"/><Relationship Id="rId4" Type="http://schemas.openxmlformats.org/officeDocument/2006/relationships/image" Target="../media/image5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9.png"/><Relationship Id="rId7" Type="http://schemas.openxmlformats.org/officeDocument/2006/relationships/image" Target="../media/image49.emf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55.png"/><Relationship Id="rId10" Type="http://schemas.openxmlformats.org/officeDocument/2006/relationships/image" Target="../media/image59.png"/><Relationship Id="rId4" Type="http://schemas.openxmlformats.org/officeDocument/2006/relationships/image" Target="../media/image58.png"/><Relationship Id="rId9" Type="http://schemas.openxmlformats.org/officeDocument/2006/relationships/image" Target="../media/image6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9.png"/><Relationship Id="rId3" Type="http://schemas.openxmlformats.org/officeDocument/2006/relationships/oleObject" Target="../embeddings/oleObject1.bin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4.png"/><Relationship Id="rId11" Type="http://schemas.openxmlformats.org/officeDocument/2006/relationships/image" Target="../media/image16.png"/><Relationship Id="rId10" Type="http://schemas.openxmlformats.org/officeDocument/2006/relationships/image" Target="../media/image15.png"/><Relationship Id="rId4" Type="http://schemas.openxmlformats.org/officeDocument/2006/relationships/image" Target="../media/image12.emf"/><Relationship Id="rId9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0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0.png"/><Relationship Id="rId2" Type="http://schemas.openxmlformats.org/officeDocument/2006/relationships/image" Target="../media/image320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53728" y="2249326"/>
                <a:ext cx="12204556" cy="5271185"/>
              </a:xfrm>
              <a:prstGeom prst="rect">
                <a:avLst/>
              </a:prstGeom>
              <a:noFill/>
            </p:spPr>
            <p:txBody>
              <a:bodyPr wrap="square" lIns="130046" tIns="65023" rIns="130046" bIns="65023" rtlCol="0">
                <a:spAutoFit/>
              </a:bodyPr>
              <a:lstStyle/>
              <a:p>
                <a:pPr algn="ctr"/>
                <a:r>
                  <a:rPr lang="en-US" altLang="zh-CN" sz="2800" i="1" u="sng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Charmed Hadron </a:t>
                </a:r>
                <a:r>
                  <a:rPr lang="en-US" altLang="zh-CN" sz="2800" i="1" u="sng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</a:t>
                </a:r>
                <a:r>
                  <a:rPr lang="en-US" altLang="zh-CN" sz="2800" i="1" u="sng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roduction in Nuclear </a:t>
                </a:r>
                <a:r>
                  <a:rPr lang="en-US" altLang="zh-CN" sz="2800" i="1" u="sng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</a:t>
                </a:r>
                <a:r>
                  <a:rPr lang="en-US" altLang="zh-CN" sz="2800" i="1" u="sng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ollisions</a:t>
                </a:r>
              </a:p>
              <a:p>
                <a:pPr algn="ctr"/>
                <a:endParaRPr lang="en-US" altLang="zh-CN" sz="2000" i="1" dirty="0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:r>
                  <a:rPr lang="en-US" altLang="zh-CN" sz="2000" i="1" dirty="0" smtClean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Pengfei Zhuang                                                                                                                                        (Tsinghua University, Beijing) </a:t>
                </a:r>
                <a:endParaRPr lang="en-US" altLang="zh-CN" sz="2000" i="1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:endParaRPr lang="en-US" altLang="zh-CN" sz="2300" i="1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:r>
                  <a:rPr lang="en-US" altLang="zh-CN" sz="2300" i="1" dirty="0" smtClean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                                                                                </a:t>
                </a:r>
                <a:endParaRPr lang="en-US" altLang="zh-CN" sz="2800" i="1" dirty="0">
                  <a:solidFill>
                    <a:schemeClr val="tx1"/>
                  </a:solidFill>
                  <a:latin typeface="Arial" panose="020B0604020202020204" pitchFamily="34" charset="0"/>
                  <a:ea typeface="Cambria Math"/>
                  <a:cs typeface="Arial" panose="020B0604020202020204" pitchFamily="34" charset="0"/>
                </a:endParaRPr>
              </a:p>
              <a:p>
                <a:pPr algn="l"/>
                <a:r>
                  <a:rPr lang="en-US" altLang="zh-CN" sz="2400" dirty="0" smtClean="0">
                    <a:solidFill>
                      <a:srgbClr val="C00000"/>
                    </a:solidFill>
                    <a:ea typeface="Cambria Math"/>
                    <a:cs typeface="Arial" panose="020B0604020202020204" pitchFamily="34" charset="0"/>
                  </a:rPr>
                  <a:t>              </a:t>
                </a:r>
                <a:endParaRPr lang="en-US" altLang="zh-CN" sz="2400" i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l"/>
                <a:r>
                  <a:rPr lang="en-US" altLang="zh-CN" sz="2400" dirty="0" smtClean="0">
                    <a:solidFill>
                      <a:srgbClr val="C00000"/>
                    </a:solidFill>
                    <a:ea typeface="Cambria Math"/>
                    <a:cs typeface="Arial" panose="020B0604020202020204" pitchFamily="34" charset="0"/>
                  </a:rPr>
                  <a:t>             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solidFill>
                          <a:srgbClr val="C00000"/>
                        </a:solidFill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∎ </m:t>
                    </m:r>
                  </m:oMath>
                </a14:m>
                <a:r>
                  <a:rPr lang="en-US" altLang="zh-CN" sz="2400" i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Sequential coalescence  </a:t>
                </a:r>
              </a:p>
              <a:p>
                <a:pPr algn="l"/>
                <a:endParaRPr lang="en-US" altLang="zh-CN" sz="800" i="1" dirty="0" smtClean="0">
                  <a:solidFill>
                    <a:srgbClr val="C00000"/>
                  </a:solidFill>
                  <a:latin typeface="Cambria Math"/>
                  <a:ea typeface="Cambria Math"/>
                  <a:cs typeface="Arial" panose="020B0604020202020204" pitchFamily="34" charset="0"/>
                </a:endParaRPr>
              </a:p>
              <a:p>
                <a:pPr algn="l"/>
                <a:r>
                  <a:rPr lang="en-US" altLang="zh-CN" sz="2400" dirty="0" smtClean="0">
                    <a:solidFill>
                      <a:srgbClr val="C00000"/>
                    </a:solidFill>
                    <a:ea typeface="Cambria Math"/>
                    <a:cs typeface="Arial" panose="020B0604020202020204" pitchFamily="34" charset="0"/>
                  </a:rPr>
                  <a:t>              </a:t>
                </a:r>
                <a14:m>
                  <m:oMath xmlns:m="http://schemas.openxmlformats.org/officeDocument/2006/math">
                    <m:r>
                      <a:rPr lang="en-US" altLang="zh-CN" sz="2400" i="1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∎</m:t>
                    </m:r>
                  </m:oMath>
                </a14:m>
                <a:r>
                  <a:rPr lang="en-US" altLang="zh-CN" sz="2400" i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Correlations of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𝑢</m:t>
                    </m:r>
                    <m:r>
                      <a:rPr lang="en-US" altLang="zh-CN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altLang="zh-CN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𝑑</m:t>
                    </m:r>
                    <m:r>
                      <a:rPr lang="en-US" altLang="zh-CN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altLang="zh-CN" sz="2400" i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zh-CN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𝑠</m:t>
                    </m:r>
                  </m:oMath>
                </a14:m>
                <a:r>
                  <a:rPr lang="en-US" altLang="zh-CN" sz="2400" i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</m:t>
                    </m:r>
                  </m:oMath>
                </a14:m>
                <a:r>
                  <a:rPr lang="en-US" altLang="zh-CN" sz="2400" i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quarks </a:t>
                </a:r>
              </a:p>
              <a:p>
                <a:pPr algn="l"/>
                <a:endParaRPr lang="en-US" altLang="zh-CN" sz="800" i="1" dirty="0" smtClean="0">
                  <a:solidFill>
                    <a:schemeClr val="tx1"/>
                  </a:solidFill>
                  <a:latin typeface="Cambria Math"/>
                  <a:cs typeface="Arial" panose="020B0604020202020204" pitchFamily="34" charset="0"/>
                </a:endParaRPr>
              </a:p>
              <a:p>
                <a:pPr algn="l"/>
                <a:r>
                  <a:rPr lang="en-US" altLang="zh-CN" sz="2400" dirty="0" smtClean="0">
                    <a:solidFill>
                      <a:srgbClr val="C00000"/>
                    </a:solidFill>
                    <a:ea typeface="Cambria Math"/>
                    <a:cs typeface="Arial" panose="020B0604020202020204" pitchFamily="34" charset="0"/>
                  </a:rPr>
                  <a:t>             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solidFill>
                          <a:srgbClr val="C00000"/>
                        </a:solidFill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∎</m:t>
                    </m:r>
                  </m:oMath>
                </a14:m>
                <a:r>
                  <a:rPr lang="en-US" altLang="zh-CN" sz="2400" i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Charmed hadron production from CBM to LHC</a:t>
                </a:r>
              </a:p>
              <a:p>
                <a:pPr algn="l"/>
                <a:endParaRPr lang="en-US" altLang="zh-CN" sz="800" i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l"/>
                <a:r>
                  <a:rPr lang="en-US" altLang="zh-CN" sz="2400" dirty="0" smtClean="0">
                    <a:solidFill>
                      <a:schemeClr val="tx1"/>
                    </a:solidFill>
                    <a:cs typeface="Arial" panose="020B0604020202020204" pitchFamily="34" charset="0"/>
                  </a:rPr>
                  <a:t>              </a:t>
                </a:r>
                <a14:m>
                  <m:oMath xmlns:m="http://schemas.openxmlformats.org/officeDocument/2006/math">
                    <m:r>
                      <a:rPr lang="en-US" altLang="zh-CN" sz="2400" i="1" smtClean="0">
                        <a:solidFill>
                          <a:srgbClr val="C00000"/>
                        </a:solidFill>
                        <a:latin typeface="Cambria Math"/>
                        <a:cs typeface="Arial" panose="020B0604020202020204" pitchFamily="34" charset="0"/>
                      </a:rPr>
                      <m:t>◼</m:t>
                    </m:r>
                    <m:r>
                      <a:rPr lang="en-US" altLang="zh-CN" sz="2400" i="1">
                        <a:solidFill>
                          <a:schemeClr val="tx1"/>
                        </a:solidFill>
                        <a:latin typeface="Cambria Math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altLang="zh-CN" sz="2400" i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Borromean ring and </a:t>
                </a:r>
                <a:r>
                  <a:rPr lang="en-US" altLang="zh-CN" sz="2400" i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Efimov</a:t>
                </a:r>
                <a:r>
                  <a:rPr lang="en-US" altLang="zh-CN" sz="2400" i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state at in nuclear collisions</a:t>
                </a:r>
              </a:p>
              <a:p>
                <a:endParaRPr lang="en-US" altLang="zh-CN" sz="2800" i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l"/>
                <a:r>
                  <a:rPr lang="en-US" altLang="zh-CN" sz="2800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800" i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         </a:t>
                </a:r>
                <a:r>
                  <a:rPr lang="en-US" altLang="zh-CN" sz="2000" i="1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work by </a:t>
                </a:r>
                <a:r>
                  <a:rPr lang="en-US" altLang="zh-CN" sz="2000" i="1" dirty="0" err="1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Xingyu</a:t>
                </a:r>
                <a:r>
                  <a:rPr lang="en-US" altLang="zh-CN" sz="2000" i="1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000" i="1" dirty="0" err="1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Guo</a:t>
                </a:r>
                <a:r>
                  <a:rPr lang="en-US" altLang="zh-CN" sz="2000" i="1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Shuzhe Shi, </a:t>
                </a:r>
                <a:r>
                  <a:rPr lang="en-US" altLang="zh-CN" sz="2000" i="1" dirty="0" err="1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Jiaxing</a:t>
                </a:r>
                <a:r>
                  <a:rPr lang="en-US" altLang="zh-CN" sz="2000" i="1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Zhao, Nu Xu and PZ</a:t>
                </a:r>
                <a:endParaRPr lang="en-US" altLang="zh-CN" sz="2000" i="1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728" y="2249326"/>
                <a:ext cx="12204556" cy="5271185"/>
              </a:xfrm>
              <a:prstGeom prst="rect">
                <a:avLst/>
              </a:prstGeom>
              <a:blipFill>
                <a:blip r:embed="rId2"/>
                <a:stretch>
                  <a:fillRect t="-809" r="-22178" b="-3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562540" y="9282568"/>
            <a:ext cx="11879720" cy="346760"/>
          </a:xfrm>
          <a:prstGeom prst="rect">
            <a:avLst/>
          </a:prstGeom>
          <a:noFill/>
        </p:spPr>
        <p:txBody>
          <a:bodyPr wrap="square" lIns="130046" tIns="65023" rIns="130046" bIns="65023" rtlCol="0">
            <a:spAutoFit/>
          </a:bodyPr>
          <a:lstStyle/>
          <a:p>
            <a:pPr algn="ctr"/>
            <a:r>
              <a:rPr lang="en-US" altLang="zh-CN" sz="1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Pengfei </a:t>
            </a:r>
            <a:r>
              <a:rPr lang="en-US" altLang="zh-CN" sz="14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Zhuang, ATHIC2018, USTC, 20181103-06                                                                                  </a:t>
            </a:r>
            <a:r>
              <a:rPr lang="en-US" altLang="zh-CN" sz="1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zh-CN" altLang="en-US" sz="14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4291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741760" y="303164"/>
            <a:ext cx="11665296" cy="541188"/>
          </a:xfrm>
          <a:prstGeom prst="rect">
            <a:avLst/>
          </a:prstGeom>
          <a:noFill/>
        </p:spPr>
        <p:txBody>
          <a:bodyPr wrap="square" lIns="109234" tIns="54617" rIns="109234" bIns="54617" rtlCol="0">
            <a:spAutoFit/>
          </a:bodyPr>
          <a:lstStyle/>
          <a:p>
            <a:pPr algn="ctr"/>
            <a:r>
              <a:rPr lang="en-US" altLang="zh-CN" sz="2800" i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Correlation between strangeness enhancement and charm conservation</a:t>
            </a:r>
            <a:endParaRPr lang="en-US" altLang="zh-CN" sz="2800" i="1" u="sng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2037904" y="8066831"/>
            <a:ext cx="9433048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zh-CN" sz="2000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Solid lines: with charm conservation,   </a:t>
            </a:r>
            <a:r>
              <a:rPr kumimoji="0" lang="en-US" altLang="zh-CN" sz="2000" b="0" i="1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Light"/>
              </a:rPr>
              <a:t>Dashed lines: without charm conservation</a:t>
            </a:r>
            <a:endParaRPr kumimoji="0" lang="zh-CN" altLang="en-US" sz="2000" b="0" i="1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Helvetica Ligh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/>
              <p:cNvSpPr/>
              <p:nvPr/>
            </p:nvSpPr>
            <p:spPr>
              <a:xfrm>
                <a:off x="885776" y="1060376"/>
                <a:ext cx="11809312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l" rtl="0" latinLnBrk="1" hangingPunct="0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𝐷</m:t>
                        </m:r>
                      </m:e>
                      <m:sub>
                        <m:r>
                          <a:rPr lang="en-US" altLang="zh-CN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altLang="zh-CN" sz="2400" i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enhancement by strangeness </a:t>
                </a:r>
                <a:r>
                  <a:rPr lang="en-US" altLang="zh-CN" sz="2400" i="1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enhancement results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solidFill>
                              <a:srgbClr val="C0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𝐷</m:t>
                        </m:r>
                      </m:e>
                      <m:sub>
                        <m:r>
                          <a:rPr lang="en-US" altLang="zh-CN" sz="2400" i="1">
                            <a:solidFill>
                              <a:srgbClr val="C0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zh-CN" altLang="en-US" sz="2400" i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400" i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suppression by charm </a:t>
                </a:r>
                <a:r>
                  <a:rPr lang="en-US" altLang="zh-CN" sz="2400" i="1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conservation !</a:t>
                </a:r>
                <a:endParaRPr lang="en-US" altLang="zh-CN" sz="2400" i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0" algn="l" rtl="0" latinLnBrk="1" hangingPunct="0"/>
                <a:r>
                  <a:rPr lang="en-US" altLang="zh-CN" sz="800" dirty="0" smtClean="0">
                    <a:solidFill>
                      <a:srgbClr val="000000"/>
                    </a:solidFill>
                    <a:ea typeface="Cambria Math"/>
                    <a:cs typeface="Arial" panose="020B0604020202020204" pitchFamily="34" charset="0"/>
                  </a:rPr>
                  <a:t>                              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solidFill>
                          <a:srgbClr val="000000"/>
                        </a:solidFill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→</m:t>
                    </m:r>
                  </m:oMath>
                </a14:m>
                <a:r>
                  <a:rPr lang="en-US" altLang="zh-CN" sz="2400" i="1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000" i="1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an extra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solidFill>
                              <a:srgbClr val="00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𝐷</m:t>
                        </m:r>
                      </m:e>
                      <m:sub>
                        <m:r>
                          <a:rPr lang="en-US" altLang="zh-CN" sz="2000" i="1">
                            <a:solidFill>
                              <a:srgbClr val="00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𝑆</m:t>
                        </m:r>
                      </m:sub>
                    </m:sSub>
                    <m:r>
                      <a:rPr lang="en-US" altLang="zh-CN" sz="2000" i="1">
                        <a:solidFill>
                          <a:srgbClr val="000000"/>
                        </a:solidFill>
                        <a:latin typeface="Cambria Math"/>
                        <a:cs typeface="Arial" panose="020B0604020202020204" pitchFamily="34" charset="0"/>
                      </a:rPr>
                      <m:t>/</m:t>
                    </m:r>
                    <m:sSup>
                      <m:sSupPr>
                        <m:ctrlPr>
                          <a:rPr lang="en-US" altLang="zh-CN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𝐷</m:t>
                        </m:r>
                      </m:e>
                      <m:sup>
                        <m:r>
                          <a:rPr lang="en-US" altLang="zh-CN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zh-CN" altLang="en-US" sz="2000" i="1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000" i="1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enhancement ! </a:t>
                </a:r>
                <a:endParaRPr lang="zh-CN" altLang="en-US" sz="2000" dirty="0"/>
              </a:p>
            </p:txBody>
          </p:sp>
        </mc:Choice>
        <mc:Fallback xmlns="">
          <p:sp>
            <p:nvSpPr>
              <p:cNvPr id="2" name="矩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5776" y="1060376"/>
                <a:ext cx="11809312" cy="1200329"/>
              </a:xfrm>
              <a:prstGeom prst="rect">
                <a:avLst/>
              </a:prstGeom>
              <a:blipFill>
                <a:blip r:embed="rId3"/>
                <a:stretch>
                  <a:fillRect l="-774" t="-3553" b="-761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9"/>
              <p:cNvSpPr txBox="1"/>
              <p:nvPr/>
            </p:nvSpPr>
            <p:spPr>
              <a:xfrm>
                <a:off x="1029792" y="8642895"/>
                <a:ext cx="11593288" cy="41036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5842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zh-CN" sz="2000" i="1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Opposite charm conservation effect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𝐷</m:t>
                        </m:r>
                      </m:e>
                      <m:sub>
                        <m:r>
                          <a:rPr lang="en-US" altLang="zh-CN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𝑠</m:t>
                        </m:r>
                      </m:sub>
                    </m:sSub>
                    <m:r>
                      <a:rPr lang="en-US" altLang="zh-CN" sz="2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/</m:t>
                    </m:r>
                    <m:sSup>
                      <m:sSupPr>
                        <m:ctrlPr>
                          <a:rPr lang="en-US" altLang="zh-CN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𝐷</m:t>
                        </m:r>
                      </m:e>
                      <m:sup>
                        <m:r>
                          <a:rPr lang="en-US" altLang="zh-CN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altLang="zh-CN" sz="2000" i="1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altLang="zh-CN" sz="20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Λ</m:t>
                        </m:r>
                      </m:e>
                      <m:sub>
                        <m:r>
                          <a:rPr lang="en-US" altLang="zh-CN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sub>
                    </m:sSub>
                    <m:r>
                      <a:rPr lang="en-US" altLang="zh-CN" sz="2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/</m:t>
                    </m:r>
                    <m:sSup>
                      <m:sSupPr>
                        <m:ctrlPr>
                          <a:rPr lang="en-US" altLang="zh-CN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𝐷</m:t>
                        </m:r>
                      </m:e>
                      <m:sup>
                        <m:r>
                          <a:rPr lang="en-US" altLang="zh-CN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altLang="zh-CN" sz="2000" i="1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depending on the production sequence. </a:t>
                </a:r>
                <a:endParaRPr kumimoji="0" lang="zh-CN" altLang="en-US" sz="2000" b="0" i="1" u="none" strike="noStrike" cap="none" spc="0" normalizeH="0" baseline="0" dirty="0">
                  <a:ln>
                    <a:noFill/>
                  </a:ln>
                  <a:solidFill>
                    <a:srgbClr val="C00000"/>
                  </a:solidFill>
                  <a:effectLst/>
                  <a:uFillTx/>
                  <a:latin typeface="Arial" panose="020B0604020202020204" pitchFamily="34" charset="0"/>
                  <a:cs typeface="Arial" panose="020B0604020202020204" pitchFamily="34" charset="0"/>
                  <a:sym typeface="Helvetica Light"/>
                </a:endParaRPr>
              </a:p>
            </p:txBody>
          </p:sp>
        </mc:Choice>
        <mc:Fallback xmlns="">
          <p:sp>
            <p:nvSpPr>
              <p:cNvPr id="14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9792" y="8642895"/>
                <a:ext cx="11593288" cy="410369"/>
              </a:xfrm>
              <a:prstGeom prst="rect">
                <a:avLst/>
              </a:prstGeom>
              <a:blipFill>
                <a:blip r:embed="rId4"/>
                <a:stretch>
                  <a:fillRect l="-894" t="-5970" b="-26866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矩形 14"/>
          <p:cNvSpPr/>
          <p:nvPr/>
        </p:nvSpPr>
        <p:spPr>
          <a:xfrm>
            <a:off x="7942560" y="2068488"/>
            <a:ext cx="453650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altLang="zh-CN" sz="1600" i="1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J.Zhao</a:t>
            </a:r>
            <a:r>
              <a:rPr lang="en-US" altLang="zh-CN" sz="1600" i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zh-CN" sz="1600" i="1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S.Shi</a:t>
            </a:r>
            <a:r>
              <a:rPr lang="en-US" altLang="zh-CN" sz="1600" i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zh-CN" sz="1600" i="1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N.Xu</a:t>
            </a:r>
            <a:r>
              <a:rPr lang="en-US" altLang="zh-CN" sz="1600" i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PZ, </a:t>
            </a:r>
            <a:r>
              <a:rPr lang="en-US" altLang="zh-CN" sz="1600" i="1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arXiv</a:t>
            </a:r>
            <a:r>
              <a:rPr lang="en-US" altLang="zh-CN" sz="1600" i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1805.10858 </a:t>
            </a:r>
            <a:endParaRPr lang="zh-CN" altLang="en-US" sz="1600" i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2"/>
          <p:cNvSpPr txBox="1"/>
          <p:nvPr/>
        </p:nvSpPr>
        <p:spPr>
          <a:xfrm>
            <a:off x="562540" y="9282568"/>
            <a:ext cx="11879720" cy="346760"/>
          </a:xfrm>
          <a:prstGeom prst="rect">
            <a:avLst/>
          </a:prstGeom>
          <a:noFill/>
        </p:spPr>
        <p:txBody>
          <a:bodyPr wrap="square" lIns="130046" tIns="65023" rIns="130046" bIns="65023" rtlCol="0">
            <a:spAutoFit/>
          </a:bodyPr>
          <a:lstStyle/>
          <a:p>
            <a:pPr algn="ctr"/>
            <a:r>
              <a:rPr lang="en-US" altLang="zh-CN" sz="1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Pengfei </a:t>
            </a:r>
            <a:r>
              <a:rPr lang="en-US" altLang="zh-CN" sz="14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Zhuang, ATHIC2018, USTC, 20181103-06                                                                                  10</a:t>
            </a:r>
            <a:endParaRPr lang="zh-CN" altLang="en-US" sz="14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Ds_D0_200-2.pdf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517294" y="2356540"/>
            <a:ext cx="3544946" cy="3166530"/>
          </a:xfrm>
          <a:prstGeom prst="rect">
            <a:avLst/>
          </a:prstGeom>
          <a:ln w="12700">
            <a:miter lim="400000"/>
          </a:ln>
        </p:spPr>
      </p:pic>
      <p:pic>
        <p:nvPicPr>
          <p:cNvPr id="11" name="lamc_d0_200.pdf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5229275" y="2356520"/>
            <a:ext cx="3544946" cy="3166192"/>
          </a:xfrm>
          <a:prstGeom prst="rect">
            <a:avLst/>
          </a:prstGeom>
          <a:ln w="12700">
            <a:miter lim="400000"/>
          </a:ln>
        </p:spPr>
      </p:pic>
      <p:pic>
        <p:nvPicPr>
          <p:cNvPr id="17" name="lamc_ds_200.pdf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8912935" y="2356610"/>
            <a:ext cx="3414754" cy="3167797"/>
          </a:xfrm>
          <a:prstGeom prst="rect">
            <a:avLst/>
          </a:prstGeom>
          <a:ln w="12700">
            <a:miter lim="400000"/>
          </a:ln>
        </p:spPr>
      </p:pic>
      <p:pic>
        <p:nvPicPr>
          <p:cNvPr id="18" name="Ds_D0_276.png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1468303" y="4876800"/>
            <a:ext cx="3577381" cy="3207537"/>
          </a:xfrm>
          <a:prstGeom prst="rect">
            <a:avLst/>
          </a:prstGeom>
          <a:ln w="12700">
            <a:miter lim="400000"/>
          </a:ln>
        </p:spPr>
      </p:pic>
      <p:pic>
        <p:nvPicPr>
          <p:cNvPr id="19" name="xic_d0_276.png"/>
          <p:cNvPicPr/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5229275" y="4948808"/>
            <a:ext cx="3577381" cy="3223818"/>
          </a:xfrm>
          <a:prstGeom prst="rect">
            <a:avLst/>
          </a:prstGeom>
          <a:ln w="12700">
            <a:miter lim="400000"/>
          </a:ln>
        </p:spPr>
      </p:pic>
      <p:pic>
        <p:nvPicPr>
          <p:cNvPr id="20" name="lamc_d0_276.png"/>
          <p:cNvPicPr/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8871305" y="4948808"/>
            <a:ext cx="3463743" cy="3168352"/>
          </a:xfrm>
          <a:prstGeom prst="rect">
            <a:avLst/>
          </a:prstGeom>
          <a:ln w="12700">
            <a:miter lim="400000"/>
          </a:ln>
        </p:spPr>
      </p:pic>
      <p:sp>
        <p:nvSpPr>
          <p:cNvPr id="21" name="TextBox 10"/>
          <p:cNvSpPr txBox="1"/>
          <p:nvPr/>
        </p:nvSpPr>
        <p:spPr>
          <a:xfrm>
            <a:off x="319027" y="3580656"/>
            <a:ext cx="1527016" cy="31835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7" tIns="35717" rIns="35717" bIns="35717" numCol="1" spcCol="26788" rtlCol="0" anchor="ctr">
            <a:spAutoFit/>
          </a:bodyPr>
          <a:lstStyle/>
          <a:p>
            <a:pPr algn="ctr" defTabSz="410751" fontAlgn="auto" latinLnBrk="1">
              <a:spcBef>
                <a:spcPts val="0"/>
              </a:spcBef>
              <a:spcAft>
                <a:spcPts val="0"/>
              </a:spcAft>
            </a:pPr>
            <a:r>
              <a:rPr kumimoji="0" lang="en-US" altLang="zh-CN" sz="16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Light"/>
              </a:rPr>
              <a:t>RHIC</a:t>
            </a:r>
            <a:endParaRPr kumimoji="0" lang="zh-CN" altLang="en-US" sz="1600" i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  <a:sym typeface="Helvetica Light"/>
            </a:endParaRPr>
          </a:p>
        </p:txBody>
      </p:sp>
      <p:sp>
        <p:nvSpPr>
          <p:cNvPr id="22" name="TextBox 12"/>
          <p:cNvSpPr txBox="1"/>
          <p:nvPr/>
        </p:nvSpPr>
        <p:spPr>
          <a:xfrm>
            <a:off x="319027" y="6256911"/>
            <a:ext cx="1527016" cy="31835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7" tIns="35717" rIns="35717" bIns="35717" numCol="1" spcCol="26788" rtlCol="0" anchor="ctr">
            <a:spAutoFit/>
          </a:bodyPr>
          <a:lstStyle/>
          <a:p>
            <a:pPr algn="ctr" defTabSz="410751" fontAlgn="auto" latinLnBrk="1">
              <a:spcBef>
                <a:spcPts val="0"/>
              </a:spcBef>
              <a:spcAft>
                <a:spcPts val="0"/>
              </a:spcAft>
            </a:pPr>
            <a:r>
              <a:rPr kumimoji="0" lang="en-US" altLang="zh-CN" sz="16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Light"/>
              </a:rPr>
              <a:t>LHC</a:t>
            </a:r>
            <a:endParaRPr kumimoji="0" lang="zh-CN" altLang="en-US" sz="1600" i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279686011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62540" y="569185"/>
                <a:ext cx="12265363" cy="5845845"/>
              </a:xfrm>
              <a:prstGeom prst="rect">
                <a:avLst/>
              </a:prstGeom>
              <a:noFill/>
            </p:spPr>
            <p:txBody>
              <a:bodyPr wrap="square" lIns="109234" tIns="54617" rIns="109234" bIns="54617" rtlCol="0">
                <a:spAutoFit/>
              </a:bodyPr>
              <a:lstStyle/>
              <a:p>
                <a:pPr algn="ctr"/>
                <a:r>
                  <a:rPr lang="en-US" altLang="zh-CN" sz="2800" i="1" u="sng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Correlation between strangeness enhancement and baryon </a:t>
                </a:r>
                <a:r>
                  <a:rPr lang="en-US" altLang="zh-CN" sz="2800" i="1" u="sng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</a:t>
                </a:r>
                <a:r>
                  <a:rPr lang="en-US" altLang="zh-CN" sz="2800" i="1" u="sng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ensity</a:t>
                </a:r>
              </a:p>
              <a:p>
                <a:pPr algn="ctr"/>
                <a:endParaRPr lang="en-US" altLang="zh-CN" sz="1800" i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l"/>
                <a14:m>
                  <m:oMath xmlns:m="http://schemas.openxmlformats.org/officeDocument/2006/math">
                    <m:r>
                      <a:rPr lang="en-US" altLang="zh-CN" sz="2800" i="1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∎ </m:t>
                    </m:r>
                  </m:oMath>
                </a14:m>
                <a:r>
                  <a:rPr lang="en-US" altLang="zh-CN" sz="2400" i="1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Baryon density effect</a:t>
                </a:r>
              </a:p>
              <a:p>
                <a:pPr algn="l"/>
                <a:endParaRPr lang="en-US" altLang="zh-CN" sz="2400" i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l"/>
                <a:endParaRPr lang="en-US" altLang="zh-CN" sz="2400" i="1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l"/>
                <a:endParaRPr lang="en-US" altLang="zh-CN" sz="2400" i="1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l"/>
                <a:r>
                  <a:rPr lang="en-US" altLang="zh-CN" sz="2000" i="1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</a:t>
                </a:r>
                <a:r>
                  <a:rPr lang="en-US" altLang="zh-CN" sz="2000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</a:t>
                </a:r>
                <a:r>
                  <a:rPr lang="en-US" altLang="zh-CN" sz="2000" i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 high baryon density, more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solidFill>
                          <a:schemeClr val="tx1"/>
                        </a:solidFill>
                        <a:latin typeface="Cambria Math"/>
                        <a:cs typeface="Arial" panose="020B0604020202020204" pitchFamily="34" charset="0"/>
                      </a:rPr>
                      <m:t>𝑢</m:t>
                    </m:r>
                  </m:oMath>
                </a14:m>
                <a:r>
                  <a:rPr lang="en-US" altLang="zh-CN" sz="2000" i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solidFill>
                          <a:schemeClr val="tx1"/>
                        </a:solidFill>
                        <a:latin typeface="Cambria Math"/>
                        <a:cs typeface="Arial" panose="020B0604020202020204" pitchFamily="34" charset="0"/>
                      </a:rPr>
                      <m:t>𝑑</m:t>
                    </m:r>
                  </m:oMath>
                </a14:m>
                <a:r>
                  <a:rPr lang="en-US" altLang="zh-CN" sz="2000" i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quarks, less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CN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altLang="zh-CN" sz="2000" b="0" i="1" smtClean="0">
                            <a:solidFill>
                              <a:schemeClr val="tx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𝑢</m:t>
                        </m:r>
                      </m:e>
                    </m:acc>
                  </m:oMath>
                </a14:m>
                <a:r>
                  <a:rPr lang="en-US" altLang="zh-CN" sz="2000" i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and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CN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altLang="zh-CN" sz="2000" b="0" i="1" smtClean="0">
                            <a:solidFill>
                              <a:schemeClr val="tx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𝑑</m:t>
                        </m:r>
                      </m:e>
                    </m:acc>
                  </m:oMath>
                </a14:m>
                <a:r>
                  <a:rPr lang="en-US" altLang="zh-CN" sz="2000" i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quarks, and probably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2800" b="0" i="1" smtClean="0">
                            <a:solidFill>
                              <a:srgbClr val="C0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𝑛</m:t>
                        </m:r>
                      </m:e>
                      <m:sub>
                        <m:acc>
                          <m:accPr>
                            <m:chr m:val="̅"/>
                            <m:ctrlPr>
                              <a:rPr lang="en-US" altLang="zh-CN" sz="280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a:rPr lang="en-US" altLang="zh-CN" sz="2800" b="0" i="1" smtClean="0">
                                <a:solidFill>
                                  <a:srgbClr val="C00000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  <m:t>𝑢</m:t>
                            </m:r>
                          </m:e>
                        </m:acc>
                      </m:sub>
                    </m:sSub>
                    <m:r>
                      <a:rPr lang="en-US" altLang="zh-CN" sz="2800" b="0" i="1" smtClean="0">
                        <a:solidFill>
                          <a:srgbClr val="C00000"/>
                        </a:solidFill>
                        <a:latin typeface="Cambria Math"/>
                        <a:cs typeface="Arial" panose="020B0604020202020204" pitchFamily="34" charset="0"/>
                      </a:rPr>
                      <m:t>&lt;</m:t>
                    </m:r>
                    <m:sSub>
                      <m:sSubPr>
                        <m:ctrlPr>
                          <a:rPr lang="en-US" altLang="zh-CN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2800" b="0" i="1" smtClean="0">
                            <a:solidFill>
                              <a:srgbClr val="C0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𝑛</m:t>
                        </m:r>
                      </m:e>
                      <m:sub>
                        <m:acc>
                          <m:accPr>
                            <m:chr m:val="̅"/>
                            <m:ctrlPr>
                              <a:rPr lang="en-US" altLang="zh-CN" sz="28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a:rPr lang="en-US" altLang="zh-CN" sz="2800" b="0" i="1" smtClean="0">
                                <a:solidFill>
                                  <a:srgbClr val="C00000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  <m:t>𝑠</m:t>
                            </m:r>
                          </m:e>
                        </m:acc>
                      </m:sub>
                    </m:sSub>
                  </m:oMath>
                </a14:m>
                <a:r>
                  <a:rPr lang="en-US" altLang="zh-CN" sz="2400" i="1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!</a:t>
                </a:r>
              </a:p>
              <a:p>
                <a:pPr algn="l"/>
                <a:r>
                  <a:rPr lang="en-US" altLang="zh-CN" sz="1600" i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1600" i="1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        </a:t>
                </a:r>
              </a:p>
              <a:p>
                <a:pPr algn="l"/>
                <a:endParaRPr lang="en-US" altLang="zh-CN" sz="1600" i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l"/>
                <a:endParaRPr lang="en-US" altLang="zh-CN" sz="1600" i="1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l"/>
                <a:endParaRPr lang="en-US" altLang="zh-CN" sz="1600" i="1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l"/>
                <a:endParaRPr lang="en-US" altLang="zh-CN" sz="1600" i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l"/>
                <a:endParaRPr lang="en-US" altLang="zh-CN" sz="1600" i="1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l"/>
                <a:endParaRPr lang="en-US" altLang="zh-CN" sz="1600" i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l"/>
                <a:endParaRPr lang="en-US" altLang="zh-CN" sz="800" i="1" dirty="0" smtClean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l"/>
                <a:endParaRPr lang="en-US" altLang="zh-CN" sz="800" i="1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l"/>
                <a:endParaRPr lang="en-US" altLang="zh-CN" sz="800" i="1" dirty="0" smtClean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l"/>
                <a:endParaRPr lang="en-US" altLang="zh-CN" sz="800" i="1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l"/>
                <a:r>
                  <a:rPr lang="en-US" altLang="zh-CN" sz="2400" dirty="0" smtClean="0">
                    <a:solidFill>
                      <a:srgbClr val="C00000"/>
                    </a:solidFill>
                    <a:ea typeface="Cambria Math"/>
                    <a:cs typeface="Arial" panose="020B0604020202020204" pitchFamily="34" charset="0"/>
                  </a:rPr>
                  <a:t>                                     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solidFill>
                          <a:srgbClr val="C00000"/>
                        </a:solidFill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∎</m:t>
                    </m:r>
                  </m:oMath>
                </a14:m>
                <a:r>
                  <a:rPr lang="en-US" altLang="zh-CN" sz="2400" i="1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400" i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</a:t>
                </a:r>
                <a:r>
                  <a:rPr lang="en-US" altLang="zh-CN" sz="2400" i="1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trangeness enhancement at high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zh-CN" altLang="en-US" sz="24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𝜇</m:t>
                        </m:r>
                      </m:e>
                      <m:sub>
                        <m:r>
                          <a:rPr lang="en-US" altLang="zh-CN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altLang="zh-CN" sz="2400" i="1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!</a:t>
                </a:r>
              </a:p>
              <a:p>
                <a:pPr algn="l"/>
                <a:endParaRPr lang="en-US" altLang="zh-CN" sz="800" i="1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l"/>
                <a:r>
                  <a:rPr lang="en-US" altLang="zh-CN" sz="2400" i="1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                                 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𝐷</m:t>
                        </m:r>
                      </m:e>
                      <m:sub>
                        <m:r>
                          <a:rPr lang="en-US" altLang="zh-CN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𝑠</m:t>
                        </m:r>
                      </m:sub>
                    </m:sSub>
                    <m:r>
                      <a:rPr lang="en-US" altLang="zh-CN" sz="2400" b="0" i="1" smtClean="0">
                        <a:solidFill>
                          <a:srgbClr val="C00000"/>
                        </a:solidFill>
                        <a:latin typeface="Cambria Math"/>
                        <a:cs typeface="Arial" panose="020B0604020202020204" pitchFamily="34" charset="0"/>
                      </a:rPr>
                      <m:t>(</m:t>
                    </m:r>
                    <m:r>
                      <a:rPr lang="en-US" altLang="zh-CN" sz="2400" b="0" i="1" smtClean="0">
                        <a:solidFill>
                          <a:srgbClr val="C00000"/>
                        </a:solidFill>
                        <a:latin typeface="Cambria Math"/>
                        <a:cs typeface="Arial" panose="020B0604020202020204" pitchFamily="34" charset="0"/>
                      </a:rPr>
                      <m:t>𝑐</m:t>
                    </m:r>
                    <m:acc>
                      <m:accPr>
                        <m:chr m:val="̅"/>
                        <m:ctrlPr>
                          <a:rPr lang="en-US" altLang="zh-CN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altLang="zh-CN" sz="2400" b="0" i="1" smtClean="0">
                            <a:solidFill>
                              <a:srgbClr val="C0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𝑠</m:t>
                        </m:r>
                      </m:e>
                    </m:acc>
                    <m:r>
                      <a:rPr lang="en-US" altLang="zh-CN" sz="2400" b="0" i="1" smtClean="0">
                        <a:solidFill>
                          <a:srgbClr val="C00000"/>
                        </a:solidFill>
                        <a:latin typeface="Cambria Math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altLang="zh-CN" sz="2400" i="1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enhancement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𝐷</m:t>
                        </m:r>
                      </m:e>
                      <m:sup>
                        <m:r>
                          <a:rPr lang="en-US" altLang="zh-CN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p>
                    </m:sSup>
                    <m:r>
                      <a:rPr lang="en-US" altLang="zh-CN" sz="2400" b="0" i="1" smtClean="0">
                        <a:solidFill>
                          <a:srgbClr val="C00000"/>
                        </a:solidFill>
                        <a:latin typeface="Cambria Math"/>
                        <a:cs typeface="Arial" panose="020B0604020202020204" pitchFamily="34" charset="0"/>
                      </a:rPr>
                      <m:t>(</m:t>
                    </m:r>
                    <m:r>
                      <a:rPr lang="en-US" altLang="zh-CN" sz="2400" b="0" i="1" smtClean="0">
                        <a:solidFill>
                          <a:srgbClr val="C00000"/>
                        </a:solidFill>
                        <a:latin typeface="Cambria Math"/>
                        <a:cs typeface="Arial" panose="020B0604020202020204" pitchFamily="34" charset="0"/>
                      </a:rPr>
                      <m:t>𝑐</m:t>
                    </m:r>
                    <m:acc>
                      <m:accPr>
                        <m:chr m:val="̅"/>
                        <m:ctrlPr>
                          <a:rPr lang="en-US" altLang="zh-CN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altLang="zh-CN" sz="2400" b="0" i="1" smtClean="0">
                            <a:solidFill>
                              <a:srgbClr val="C0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𝑢</m:t>
                        </m:r>
                      </m:e>
                    </m:acc>
                    <m:r>
                      <a:rPr lang="en-US" altLang="zh-CN" sz="2400" b="0" i="1" smtClean="0">
                        <a:solidFill>
                          <a:srgbClr val="C00000"/>
                        </a:solidFill>
                        <a:latin typeface="Cambria Math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altLang="zh-CN" sz="2400" i="1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supression!</a:t>
                </a:r>
                <a:endParaRPr lang="en-US" altLang="zh-CN" sz="2400" i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540" y="569185"/>
                <a:ext cx="12265363" cy="5845845"/>
              </a:xfrm>
              <a:prstGeom prst="rect">
                <a:avLst/>
              </a:prstGeom>
              <a:blipFill>
                <a:blip r:embed="rId3"/>
                <a:stretch>
                  <a:fillRect t="-938" b="-135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直接箭头连接符 25"/>
          <p:cNvCxnSpPr/>
          <p:nvPr/>
        </p:nvCxnSpPr>
        <p:spPr>
          <a:xfrm>
            <a:off x="8997284" y="8311464"/>
            <a:ext cx="2700300" cy="0"/>
          </a:xfrm>
          <a:prstGeom prst="straightConnector1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arrow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9" name="直接箭头连接符 28"/>
          <p:cNvCxnSpPr/>
          <p:nvPr/>
        </p:nvCxnSpPr>
        <p:spPr>
          <a:xfrm flipH="1" flipV="1">
            <a:off x="8961280" y="6821016"/>
            <a:ext cx="36004" cy="1440160"/>
          </a:xfrm>
          <a:prstGeom prst="straightConnector1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arrow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矩形 30"/>
              <p:cNvSpPr/>
              <p:nvPr/>
            </p:nvSpPr>
            <p:spPr>
              <a:xfrm>
                <a:off x="11297771" y="7791342"/>
                <a:ext cx="605229" cy="40344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altLang="zh-CN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altLang="zh-CN" sz="2000" i="1">
                              <a:solidFill>
                                <a:schemeClr val="tx1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𝑠</m:t>
                          </m:r>
                        </m:e>
                      </m:rad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31" name="矩形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97771" y="7791342"/>
                <a:ext cx="605229" cy="40344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任意多边形 31"/>
          <p:cNvSpPr/>
          <p:nvPr/>
        </p:nvSpPr>
        <p:spPr>
          <a:xfrm>
            <a:off x="8638344" y="6923326"/>
            <a:ext cx="2750829" cy="1398286"/>
          </a:xfrm>
          <a:custGeom>
            <a:avLst/>
            <a:gdLst>
              <a:gd name="connsiteX0" fmla="*/ 66503 w 2750829"/>
              <a:gd name="connsiteY0" fmla="*/ 1378463 h 1398286"/>
              <a:gd name="connsiteX1" fmla="*/ 2749545 w 2750829"/>
              <a:gd name="connsiteY1" fmla="*/ 710711 h 1398286"/>
              <a:gd name="connsiteX2" fmla="*/ 415419 w 2750829"/>
              <a:gd name="connsiteY2" fmla="*/ 812979 h 1398286"/>
              <a:gd name="connsiteX3" fmla="*/ 330 w 2750829"/>
              <a:gd name="connsiteY3" fmla="*/ 1378463 h 1398286"/>
              <a:gd name="connsiteX4" fmla="*/ 355261 w 2750829"/>
              <a:gd name="connsiteY4" fmla="*/ 6863 h 1398286"/>
              <a:gd name="connsiteX5" fmla="*/ 866603 w 2750829"/>
              <a:gd name="connsiteY5" fmla="*/ 849074 h 1398286"/>
              <a:gd name="connsiteX6" fmla="*/ 2677356 w 2750829"/>
              <a:gd name="connsiteY6" fmla="*/ 855090 h 1398286"/>
              <a:gd name="connsiteX7" fmla="*/ 2677356 w 2750829"/>
              <a:gd name="connsiteY7" fmla="*/ 855090 h 1398286"/>
              <a:gd name="connsiteX8" fmla="*/ 2707435 w 2750829"/>
              <a:gd name="connsiteY8" fmla="*/ 891185 h 1398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50829" h="1398286">
                <a:moveTo>
                  <a:pt x="66503" y="1378463"/>
                </a:moveTo>
                <a:cubicBezTo>
                  <a:pt x="1378947" y="1091710"/>
                  <a:pt x="2691392" y="804958"/>
                  <a:pt x="2749545" y="710711"/>
                </a:cubicBezTo>
                <a:cubicBezTo>
                  <a:pt x="2807698" y="616464"/>
                  <a:pt x="873621" y="701687"/>
                  <a:pt x="415419" y="812979"/>
                </a:cubicBezTo>
                <a:cubicBezTo>
                  <a:pt x="-42783" y="924271"/>
                  <a:pt x="10356" y="1512816"/>
                  <a:pt x="330" y="1378463"/>
                </a:cubicBezTo>
                <a:cubicBezTo>
                  <a:pt x="-9696" y="1244110"/>
                  <a:pt x="210882" y="95094"/>
                  <a:pt x="355261" y="6863"/>
                </a:cubicBezTo>
                <a:cubicBezTo>
                  <a:pt x="499640" y="-81369"/>
                  <a:pt x="479587" y="707703"/>
                  <a:pt x="866603" y="849074"/>
                </a:cubicBezTo>
                <a:cubicBezTo>
                  <a:pt x="1253619" y="990445"/>
                  <a:pt x="2677356" y="855090"/>
                  <a:pt x="2677356" y="855090"/>
                </a:cubicBezTo>
                <a:lnTo>
                  <a:pt x="2677356" y="855090"/>
                </a:lnTo>
                <a:lnTo>
                  <a:pt x="2707435" y="891185"/>
                </a:lnTo>
              </a:path>
            </a:pathLst>
          </a:custGeom>
          <a:noFill/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33" name="任意多边形 32"/>
          <p:cNvSpPr/>
          <p:nvPr/>
        </p:nvSpPr>
        <p:spPr>
          <a:xfrm>
            <a:off x="8680784" y="7224963"/>
            <a:ext cx="252663" cy="1149016"/>
          </a:xfrm>
          <a:custGeom>
            <a:avLst/>
            <a:gdLst>
              <a:gd name="connsiteX0" fmla="*/ 0 w 252663"/>
              <a:gd name="connsiteY0" fmla="*/ 1149016 h 1149016"/>
              <a:gd name="connsiteX1" fmla="*/ 246648 w 252663"/>
              <a:gd name="connsiteY1" fmla="*/ 30079 h 1149016"/>
              <a:gd name="connsiteX2" fmla="*/ 246648 w 252663"/>
              <a:gd name="connsiteY2" fmla="*/ 30079 h 1149016"/>
              <a:gd name="connsiteX3" fmla="*/ 252663 w 252663"/>
              <a:gd name="connsiteY3" fmla="*/ 0 h 1149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2663" h="1149016">
                <a:moveTo>
                  <a:pt x="0" y="1149016"/>
                </a:moveTo>
                <a:lnTo>
                  <a:pt x="246648" y="30079"/>
                </a:lnTo>
                <a:lnTo>
                  <a:pt x="246648" y="30079"/>
                </a:lnTo>
                <a:lnTo>
                  <a:pt x="252663" y="0"/>
                </a:lnTo>
              </a:path>
            </a:pathLst>
          </a:custGeom>
          <a:noFill/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35" name="任意多边形 34"/>
          <p:cNvSpPr/>
          <p:nvPr/>
        </p:nvSpPr>
        <p:spPr>
          <a:xfrm>
            <a:off x="8566484" y="7277429"/>
            <a:ext cx="2436395" cy="1138660"/>
          </a:xfrm>
          <a:custGeom>
            <a:avLst/>
            <a:gdLst>
              <a:gd name="connsiteX0" fmla="*/ 0 w 2436395"/>
              <a:gd name="connsiteY0" fmla="*/ 1138660 h 1138660"/>
              <a:gd name="connsiteX1" fmla="*/ 48127 w 2436395"/>
              <a:gd name="connsiteY1" fmla="*/ 753650 h 1138660"/>
              <a:gd name="connsiteX2" fmla="*/ 72190 w 2436395"/>
              <a:gd name="connsiteY2" fmla="*/ 609271 h 1138660"/>
              <a:gd name="connsiteX3" fmla="*/ 144379 w 2436395"/>
              <a:gd name="connsiteY3" fmla="*/ 308482 h 1138660"/>
              <a:gd name="connsiteX4" fmla="*/ 228600 w 2436395"/>
              <a:gd name="connsiteY4" fmla="*/ 140039 h 1138660"/>
              <a:gd name="connsiteX5" fmla="*/ 330869 w 2436395"/>
              <a:gd name="connsiteY5" fmla="*/ 43787 h 1138660"/>
              <a:gd name="connsiteX6" fmla="*/ 439153 w 2436395"/>
              <a:gd name="connsiteY6" fmla="*/ 7692 h 1138660"/>
              <a:gd name="connsiteX7" fmla="*/ 643690 w 2436395"/>
              <a:gd name="connsiteY7" fmla="*/ 188166 h 1138660"/>
              <a:gd name="connsiteX8" fmla="*/ 884321 w 2436395"/>
              <a:gd name="connsiteY8" fmla="*/ 525050 h 1138660"/>
              <a:gd name="connsiteX9" fmla="*/ 1046748 w 2436395"/>
              <a:gd name="connsiteY9" fmla="*/ 741618 h 1138660"/>
              <a:gd name="connsiteX10" fmla="*/ 1425742 w 2436395"/>
              <a:gd name="connsiteY10" fmla="*/ 729587 h 1138660"/>
              <a:gd name="connsiteX11" fmla="*/ 1937084 w 2436395"/>
              <a:gd name="connsiteY11" fmla="*/ 711539 h 1138660"/>
              <a:gd name="connsiteX12" fmla="*/ 2298032 w 2436395"/>
              <a:gd name="connsiteY12" fmla="*/ 723571 h 1138660"/>
              <a:gd name="connsiteX13" fmla="*/ 2436395 w 2436395"/>
              <a:gd name="connsiteY13" fmla="*/ 687476 h 1138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436395" h="1138660">
                <a:moveTo>
                  <a:pt x="0" y="1138660"/>
                </a:moveTo>
                <a:cubicBezTo>
                  <a:pt x="18047" y="990270"/>
                  <a:pt x="36095" y="841881"/>
                  <a:pt x="48127" y="753650"/>
                </a:cubicBezTo>
                <a:cubicBezTo>
                  <a:pt x="60159" y="665418"/>
                  <a:pt x="56148" y="683466"/>
                  <a:pt x="72190" y="609271"/>
                </a:cubicBezTo>
                <a:cubicBezTo>
                  <a:pt x="88232" y="535076"/>
                  <a:pt x="118311" y="386687"/>
                  <a:pt x="144379" y="308482"/>
                </a:cubicBezTo>
                <a:cubicBezTo>
                  <a:pt x="170447" y="230277"/>
                  <a:pt x="197518" y="184155"/>
                  <a:pt x="228600" y="140039"/>
                </a:cubicBezTo>
                <a:cubicBezTo>
                  <a:pt x="259682" y="95923"/>
                  <a:pt x="295777" y="65845"/>
                  <a:pt x="330869" y="43787"/>
                </a:cubicBezTo>
                <a:cubicBezTo>
                  <a:pt x="365961" y="21729"/>
                  <a:pt x="387016" y="-16371"/>
                  <a:pt x="439153" y="7692"/>
                </a:cubicBezTo>
                <a:cubicBezTo>
                  <a:pt x="491290" y="31755"/>
                  <a:pt x="569495" y="101940"/>
                  <a:pt x="643690" y="188166"/>
                </a:cubicBezTo>
                <a:cubicBezTo>
                  <a:pt x="717885" y="274392"/>
                  <a:pt x="817145" y="432808"/>
                  <a:pt x="884321" y="525050"/>
                </a:cubicBezTo>
                <a:cubicBezTo>
                  <a:pt x="951497" y="617292"/>
                  <a:pt x="956511" y="707529"/>
                  <a:pt x="1046748" y="741618"/>
                </a:cubicBezTo>
                <a:cubicBezTo>
                  <a:pt x="1136985" y="775707"/>
                  <a:pt x="1425742" y="729587"/>
                  <a:pt x="1425742" y="729587"/>
                </a:cubicBezTo>
                <a:cubicBezTo>
                  <a:pt x="1574131" y="724574"/>
                  <a:pt x="1791702" y="712542"/>
                  <a:pt x="1937084" y="711539"/>
                </a:cubicBezTo>
                <a:cubicBezTo>
                  <a:pt x="2082466" y="710536"/>
                  <a:pt x="2214814" y="727581"/>
                  <a:pt x="2298032" y="723571"/>
                </a:cubicBezTo>
                <a:cubicBezTo>
                  <a:pt x="2381251" y="719560"/>
                  <a:pt x="2408823" y="703518"/>
                  <a:pt x="2436395" y="687476"/>
                </a:cubicBezTo>
              </a:path>
            </a:pathLst>
          </a:custGeom>
          <a:noFill/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3" name="任意多边形 2"/>
          <p:cNvSpPr/>
          <p:nvPr/>
        </p:nvSpPr>
        <p:spPr>
          <a:xfrm>
            <a:off x="9166697" y="7009702"/>
            <a:ext cx="2143206" cy="1138418"/>
          </a:xfrm>
          <a:custGeom>
            <a:avLst/>
            <a:gdLst>
              <a:gd name="connsiteX0" fmla="*/ 0 w 2191471"/>
              <a:gd name="connsiteY0" fmla="*/ 884097 h 884097"/>
              <a:gd name="connsiteX1" fmla="*/ 180473 w 2191471"/>
              <a:gd name="connsiteY1" fmla="*/ 5792 h 884097"/>
              <a:gd name="connsiteX2" fmla="*/ 595563 w 2191471"/>
              <a:gd name="connsiteY2" fmla="*/ 511118 h 884097"/>
              <a:gd name="connsiteX3" fmla="*/ 2069431 w 2191471"/>
              <a:gd name="connsiteY3" fmla="*/ 673544 h 884097"/>
              <a:gd name="connsiteX4" fmla="*/ 2105526 w 2191471"/>
              <a:gd name="connsiteY4" fmla="*/ 673544 h 884097"/>
              <a:gd name="connsiteX5" fmla="*/ 2129589 w 2191471"/>
              <a:gd name="connsiteY5" fmla="*/ 673544 h 884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91471" h="884097">
                <a:moveTo>
                  <a:pt x="0" y="884097"/>
                </a:moveTo>
                <a:cubicBezTo>
                  <a:pt x="40606" y="476026"/>
                  <a:pt x="81213" y="67955"/>
                  <a:pt x="180473" y="5792"/>
                </a:cubicBezTo>
                <a:cubicBezTo>
                  <a:pt x="279733" y="-56371"/>
                  <a:pt x="280737" y="399826"/>
                  <a:pt x="595563" y="511118"/>
                </a:cubicBezTo>
                <a:cubicBezTo>
                  <a:pt x="910389" y="622410"/>
                  <a:pt x="1817770" y="646473"/>
                  <a:pt x="2069431" y="673544"/>
                </a:cubicBezTo>
                <a:cubicBezTo>
                  <a:pt x="2321092" y="700615"/>
                  <a:pt x="2105526" y="673544"/>
                  <a:pt x="2105526" y="673544"/>
                </a:cubicBezTo>
                <a:lnTo>
                  <a:pt x="2129589" y="673544"/>
                </a:lnTo>
              </a:path>
            </a:pathLst>
          </a:cu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cxnSp>
        <p:nvCxnSpPr>
          <p:cNvPr id="8" name="直接箭头连接符 7"/>
          <p:cNvCxnSpPr/>
          <p:nvPr/>
        </p:nvCxnSpPr>
        <p:spPr>
          <a:xfrm flipV="1">
            <a:off x="7870552" y="8161830"/>
            <a:ext cx="1296144" cy="100612"/>
          </a:xfrm>
          <a:prstGeom prst="straightConnector1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arrow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9" name="TextBox 8"/>
          <p:cNvSpPr txBox="1"/>
          <p:nvPr/>
        </p:nvSpPr>
        <p:spPr>
          <a:xfrm>
            <a:off x="5864936" y="8005276"/>
            <a:ext cx="2952328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zh-CN" sz="24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kumimoji="0" lang="en-US" altLang="zh-CN" sz="2400" b="0" i="1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Light"/>
              </a:rPr>
              <a:t>p limit</a:t>
            </a:r>
            <a:endParaRPr kumimoji="0" lang="zh-CN" altLang="en-US" sz="2400" b="0" i="1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Helvetica Ligh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7"/>
              <p:cNvSpPr txBox="1"/>
              <p:nvPr/>
            </p:nvSpPr>
            <p:spPr>
              <a:xfrm>
                <a:off x="2181920" y="1826559"/>
                <a:ext cx="3744416" cy="7971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5842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en-US" altLang="zh-CN" sz="800" i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marR="0" indent="0" algn="l" defTabSz="5842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CN" sz="2400" b="0" i="1" u="none" strike="noStrike" cap="none" spc="0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Helvetica Light"/>
                  </a:rPr>
                  <a:t>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zh-CN" sz="24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Helvetica Light"/>
                          </a:rPr>
                        </m:ctrlPr>
                      </m:sSubPr>
                      <m:e>
                        <m:r>
                          <a:rPr kumimoji="0" lang="en-US" altLang="zh-CN" sz="24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/>
                            <a:cs typeface="Arial" panose="020B0604020202020204" pitchFamily="34" charset="0"/>
                            <a:sym typeface="Helvetica Light"/>
                          </a:rPr>
                          <m:t>𝑓</m:t>
                        </m:r>
                      </m:e>
                      <m:sub>
                        <m:r>
                          <a:rPr kumimoji="0" lang="en-US" altLang="zh-CN" sz="24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Helvetica Light"/>
                          </a:rPr>
                          <m:t>𝑢</m:t>
                        </m:r>
                        <m:r>
                          <a:rPr kumimoji="0" lang="en-US" altLang="zh-CN" sz="24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Helvetica Light"/>
                          </a:rPr>
                          <m:t>,</m:t>
                        </m:r>
                        <m:r>
                          <a:rPr kumimoji="0" lang="en-US" altLang="zh-CN" sz="24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Helvetica Light"/>
                          </a:rPr>
                          <m:t>𝑑</m:t>
                        </m:r>
                      </m:sub>
                    </m:sSub>
                    <m:r>
                      <a:rPr kumimoji="0" lang="en-US" altLang="zh-CN" sz="2400" b="0" i="1" u="none" strike="noStrike" cap="none" spc="0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/>
                        <a:cs typeface="Arial" panose="020B0604020202020204" pitchFamily="34" charset="0"/>
                        <a:sym typeface="Helvetica Light"/>
                      </a:rPr>
                      <m:t>=</m:t>
                    </m:r>
                    <m:f>
                      <m:fPr>
                        <m:ctrlPr>
                          <a:rPr kumimoji="0" lang="en-US" altLang="zh-CN" sz="24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Helvetica Light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kumimoji="0" lang="en-US" altLang="zh-CN" sz="24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cs typeface="Arial" panose="020B0604020202020204" pitchFamily="34" charset="0"/>
                                <a:sym typeface="Helvetica Light"/>
                              </a:rPr>
                            </m:ctrlPr>
                          </m:sSubPr>
                          <m:e>
                            <m:r>
                              <a:rPr kumimoji="0" lang="en-US" altLang="zh-CN" sz="24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FillTx/>
                                <a:latin typeface="Cambria Math"/>
                                <a:cs typeface="Arial" panose="020B0604020202020204" pitchFamily="34" charset="0"/>
                                <a:sym typeface="Helvetica Light"/>
                              </a:rPr>
                              <m:t>𝑁</m:t>
                            </m:r>
                          </m:e>
                          <m:sub>
                            <m:r>
                              <a:rPr kumimoji="0" lang="en-US" altLang="zh-CN" sz="24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cs typeface="Arial" panose="020B0604020202020204" pitchFamily="34" charset="0"/>
                                <a:sym typeface="Helvetica Light"/>
                              </a:rPr>
                              <m:t>𝑢</m:t>
                            </m:r>
                            <m:r>
                              <a:rPr kumimoji="0" lang="en-US" altLang="zh-CN" sz="24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cs typeface="Arial" panose="020B0604020202020204" pitchFamily="34" charset="0"/>
                                <a:sym typeface="Helvetica Light"/>
                              </a:rPr>
                              <m:t>,</m:t>
                            </m:r>
                            <m:r>
                              <a:rPr kumimoji="0" lang="en-US" altLang="zh-CN" sz="24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cs typeface="Arial" panose="020B0604020202020204" pitchFamily="34" charset="0"/>
                                <a:sym typeface="Helvetica Light"/>
                              </a:rPr>
                              <m:t>𝑑</m:t>
                            </m:r>
                          </m:sub>
                        </m:sSub>
                      </m:num>
                      <m:den>
                        <m:sSup>
                          <m:sSupPr>
                            <m:ctrlPr>
                              <a:rPr kumimoji="0" lang="en-US" altLang="zh-CN" sz="24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cs typeface="Arial" panose="020B0604020202020204" pitchFamily="34" charset="0"/>
                                <a:sym typeface="Helvetica Light"/>
                              </a:rPr>
                            </m:ctrlPr>
                          </m:sSupPr>
                          <m:e>
                            <m:r>
                              <a:rPr kumimoji="0" lang="en-US" altLang="zh-CN" sz="24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FillTx/>
                                <a:latin typeface="Cambria Math"/>
                                <a:cs typeface="Arial" panose="020B0604020202020204" pitchFamily="34" charset="0"/>
                                <a:sym typeface="Helvetica Light"/>
                              </a:rPr>
                              <m:t>𝑒</m:t>
                            </m:r>
                          </m:e>
                          <m:sup>
                            <m:sSup>
                              <m:sSupPr>
                                <m:ctrlPr>
                                  <a:rPr kumimoji="0" lang="en-US" altLang="zh-CN" sz="2400" b="0" i="1" u="none" strike="noStrike" cap="none" spc="0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uFillTx/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  <a:sym typeface="Helvetica Light"/>
                                  </a:rPr>
                                </m:ctrlPr>
                              </m:sSupPr>
                              <m:e>
                                <m:r>
                                  <a:rPr kumimoji="0" lang="en-US" altLang="zh-CN" sz="2400" b="0" i="1" u="none" strike="noStrike" cap="none" spc="0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uFillTx/>
                                    <a:latin typeface="Cambria Math"/>
                                    <a:cs typeface="Arial" panose="020B0604020202020204" pitchFamily="34" charset="0"/>
                                    <a:sym typeface="Helvetica Light"/>
                                  </a:rPr>
                                  <m:t>(</m:t>
                                </m:r>
                                <m:r>
                                  <a:rPr kumimoji="0" lang="en-US" altLang="zh-CN" sz="2400" b="0" i="1" u="none" strike="noStrike" cap="none" spc="0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uFillTx/>
                                    <a:latin typeface="Cambria Math"/>
                                    <a:cs typeface="Arial" panose="020B0604020202020204" pitchFamily="34" charset="0"/>
                                    <a:sym typeface="Helvetica Light"/>
                                  </a:rPr>
                                  <m:t>𝑢</m:t>
                                </m:r>
                              </m:e>
                              <m:sup>
                                <m:r>
                                  <a:rPr kumimoji="0" lang="zh-CN" altLang="en-US" sz="2400" b="0" i="1" u="none" strike="noStrike" cap="none" spc="0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uFillTx/>
                                    <a:latin typeface="Cambria Math"/>
                                    <a:cs typeface="Arial" panose="020B0604020202020204" pitchFamily="34" charset="0"/>
                                    <a:sym typeface="Helvetica Light"/>
                                  </a:rPr>
                                  <m:t>𝜇</m:t>
                                </m:r>
                              </m:sup>
                            </m:sSup>
                            <m:sSub>
                              <m:sSubPr>
                                <m:ctrlPr>
                                  <a:rPr kumimoji="0" lang="en-US" altLang="zh-CN" sz="2400" b="0" i="1" u="none" strike="noStrike" cap="none" spc="0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uFillTx/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  <a:sym typeface="Helvetica Light"/>
                                  </a:rPr>
                                </m:ctrlPr>
                              </m:sSubPr>
                              <m:e>
                                <m:r>
                                  <a:rPr kumimoji="0" lang="en-US" altLang="zh-CN" sz="2400" b="0" i="1" u="none" strike="noStrike" cap="none" spc="0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uFillTx/>
                                    <a:latin typeface="Cambria Math"/>
                                    <a:cs typeface="Arial" panose="020B0604020202020204" pitchFamily="34" charset="0"/>
                                    <a:sym typeface="Helvetica Light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kumimoji="0" lang="zh-CN" altLang="en-US" sz="2400" b="0" i="1" u="none" strike="noStrike" cap="none" spc="0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uFillTx/>
                                    <a:latin typeface="Cambria Math"/>
                                    <a:cs typeface="Arial" panose="020B0604020202020204" pitchFamily="34" charset="0"/>
                                    <a:sym typeface="Helvetica Light"/>
                                  </a:rPr>
                                  <m:t>𝜇</m:t>
                                </m:r>
                              </m:sub>
                            </m:sSub>
                            <m:r>
                              <a:rPr kumimoji="0" lang="en-US" altLang="zh-CN" sz="24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FillTx/>
                                <a:latin typeface="Cambria Math"/>
                                <a:cs typeface="Arial" panose="020B0604020202020204" pitchFamily="34" charset="0"/>
                                <a:sym typeface="Helvetica Light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kumimoji="0" lang="en-US" altLang="zh-CN" sz="2400" b="0" i="1" u="none" strike="noStrike" cap="none" spc="0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uFillTx/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  <a:sym typeface="Helvetica Light"/>
                                  </a:rPr>
                                </m:ctrlPr>
                              </m:sSubPr>
                              <m:e>
                                <m:r>
                                  <a:rPr kumimoji="0" lang="zh-CN" altLang="en-US" sz="2400" b="0" i="1" u="none" strike="noStrike" cap="none" spc="0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uFillTx/>
                                    <a:latin typeface="Cambria Math"/>
                                    <a:cs typeface="Arial" panose="020B0604020202020204" pitchFamily="34" charset="0"/>
                                    <a:sym typeface="Helvetica Light"/>
                                  </a:rPr>
                                  <m:t>𝜇</m:t>
                                </m:r>
                              </m:e>
                              <m:sub>
                                <m:r>
                                  <a:rPr kumimoji="0" lang="en-US" altLang="zh-CN" sz="2400" b="0" i="1" u="none" strike="noStrike" cap="none" spc="0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uFillTx/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  <a:sym typeface="Helvetica Light"/>
                                  </a:rPr>
                                  <m:t>𝐵</m:t>
                                </m:r>
                              </m:sub>
                            </m:sSub>
                            <m:r>
                              <a:rPr kumimoji="0" lang="en-US" altLang="zh-CN" sz="24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cs typeface="Arial" panose="020B0604020202020204" pitchFamily="34" charset="0"/>
                                <a:sym typeface="Helvetica Light"/>
                              </a:rPr>
                              <m:t>/3</m:t>
                            </m:r>
                            <m:r>
                              <a:rPr kumimoji="0" lang="en-US" altLang="zh-CN" sz="24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FillTx/>
                                <a:latin typeface="Cambria Math"/>
                                <a:cs typeface="Arial" panose="020B0604020202020204" pitchFamily="34" charset="0"/>
                                <a:sym typeface="Helvetica Light"/>
                              </a:rPr>
                              <m:t>)/</m:t>
                            </m:r>
                            <m:r>
                              <a:rPr kumimoji="0" lang="en-US" altLang="zh-CN" sz="24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FillTx/>
                                <a:latin typeface="Cambria Math"/>
                                <a:cs typeface="Arial" panose="020B0604020202020204" pitchFamily="34" charset="0"/>
                                <a:sym typeface="Helvetica Light"/>
                              </a:rPr>
                              <m:t>𝑇</m:t>
                            </m:r>
                          </m:sup>
                        </m:sSup>
                        <m:r>
                          <a:rPr kumimoji="0" lang="en-US" altLang="zh-CN" sz="24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/>
                            <a:cs typeface="Arial" panose="020B0604020202020204" pitchFamily="34" charset="0"/>
                            <a:sym typeface="Helvetica Light"/>
                          </a:rPr>
                          <m:t>+1</m:t>
                        </m:r>
                      </m:den>
                    </m:f>
                  </m:oMath>
                </a14:m>
                <a:endParaRPr kumimoji="0" lang="zh-CN" altLang="en-US" sz="2400" b="0" i="1" u="none" strike="noStrike" cap="none" spc="0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uFillTx/>
                  <a:latin typeface="Arial" panose="020B0604020202020204" pitchFamily="34" charset="0"/>
                  <a:cs typeface="Arial" panose="020B0604020202020204" pitchFamily="34" charset="0"/>
                  <a:sym typeface="Helvetica Light"/>
                </a:endParaRPr>
              </a:p>
            </p:txBody>
          </p:sp>
        </mc:Choice>
        <mc:Fallback xmlns="">
          <p:sp>
            <p:nvSpPr>
              <p:cNvPr id="22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1920" y="1826559"/>
                <a:ext cx="3744416" cy="79714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12"/>
              <p:cNvSpPr txBox="1"/>
              <p:nvPr/>
            </p:nvSpPr>
            <p:spPr>
              <a:xfrm>
                <a:off x="6358384" y="1780456"/>
                <a:ext cx="3655375" cy="84324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5842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en-US" altLang="zh-CN" sz="800" i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l" rtl="0" latinLnBrk="1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solidFill>
                                <a:schemeClr val="tx1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zh-CN" sz="2000" b="0" i="1" smtClean="0">
                              <a:solidFill>
                                <a:schemeClr val="tx1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𝑠</m:t>
                          </m:r>
                        </m:sub>
                      </m:sSub>
                      <m:r>
                        <a:rPr lang="en-US" altLang="zh-CN" sz="2000" i="1">
                          <a:solidFill>
                            <a:schemeClr val="tx1"/>
                          </a:solidFill>
                          <a:latin typeface="Cambria Math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CN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i="1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𝑠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CN" sz="20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200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𝑠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n-US" altLang="zh-CN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000" i="1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𝑒</m:t>
                              </m:r>
                            </m:e>
                            <m:sup>
                              <m:sSup>
                                <m:sSupPr>
                                  <m:ctrlPr>
                                    <a:rPr lang="en-US" altLang="zh-CN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0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𝑢</m:t>
                                  </m:r>
                                </m:e>
                                <m:sup>
                                  <m:r>
                                    <a:rPr lang="zh-CN" altLang="en-US" sz="20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𝜇</m:t>
                                  </m:r>
                                </m:sup>
                              </m:sSup>
                              <m:sSub>
                                <m:sSubPr>
                                  <m:ctrlPr>
                                    <a:rPr lang="en-US" altLang="zh-CN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0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zh-CN" altLang="en-US" sz="20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𝜇</m:t>
                                  </m:r>
                                </m:sub>
                              </m:sSub>
                              <m:r>
                                <a:rPr lang="en-US" altLang="zh-CN" sz="2000" i="1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/</m:t>
                              </m:r>
                              <m:r>
                                <a:rPr lang="en-US" altLang="zh-CN" sz="2000" i="1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𝑇</m:t>
                              </m:r>
                            </m:sup>
                          </m:sSup>
                          <m:r>
                            <a:rPr lang="en-US" altLang="zh-CN" sz="2000" i="1">
                              <a:solidFill>
                                <a:schemeClr val="tx1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+1</m:t>
                          </m:r>
                        </m:den>
                      </m:f>
                    </m:oMath>
                  </m:oMathPara>
                </a14:m>
                <a:endParaRPr kumimoji="0" lang="zh-CN" altLang="en-US" sz="2000" b="0" i="1" u="none" strike="noStrike" cap="none" spc="0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uFillTx/>
                  <a:latin typeface="Arial" panose="020B0604020202020204" pitchFamily="34" charset="0"/>
                  <a:cs typeface="Arial" panose="020B0604020202020204" pitchFamily="34" charset="0"/>
                  <a:sym typeface="Helvetica Light"/>
                </a:endParaRPr>
              </a:p>
            </p:txBody>
          </p:sp>
        </mc:Choice>
        <mc:Fallback xmlns="">
          <p:sp>
            <p:nvSpPr>
              <p:cNvPr id="2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8384" y="1780456"/>
                <a:ext cx="3655375" cy="84324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本框 1"/>
              <p:cNvSpPr txBox="1"/>
              <p:nvPr/>
            </p:nvSpPr>
            <p:spPr>
              <a:xfrm>
                <a:off x="634548" y="3612788"/>
                <a:ext cx="4931748" cy="47192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5842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CN" sz="2400" b="0" i="1" u="none" strike="noStrike" cap="none" spc="0" normalizeH="0" baseline="0" dirty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Helvetica Light"/>
                  </a:rPr>
                  <a:t>Quark number density at</a:t>
                </a:r>
                <a:r>
                  <a:rPr kumimoji="0" lang="en-US" altLang="zh-CN" sz="2400" b="0" i="1" u="none" strike="noStrike" cap="none" spc="0" normalizeH="0" dirty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Helvetica Light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kumimoji="0" lang="en-US" altLang="zh-CN" sz="2400" b="0" i="1" u="none" strike="noStrike" cap="none" spc="0" normalizeH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Helvetica Light"/>
                          </a:rPr>
                        </m:ctrlPr>
                      </m:accPr>
                      <m:e>
                        <m:r>
                          <a:rPr kumimoji="0" lang="en-US" altLang="zh-CN" sz="2400" b="0" i="1" u="none" strike="noStrike" cap="none" spc="0" normalizeH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Helvetica Light"/>
                          </a:rPr>
                          <m:t>𝑟</m:t>
                        </m:r>
                      </m:e>
                    </m:acc>
                    <m:r>
                      <a:rPr kumimoji="0" lang="en-US" altLang="zh-CN" sz="2400" b="0" i="1" u="none" strike="noStrike" cap="none" spc="0" normalizeH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FillTx/>
                        <a:latin typeface="Cambria Math" panose="02040503050406030204" pitchFamily="18" charset="0"/>
                        <a:sym typeface="Helvetica Light"/>
                      </a:rPr>
                      <m:t>=0:</m:t>
                    </m:r>
                  </m:oMath>
                </a14:m>
                <a:endParaRPr kumimoji="0" lang="zh-CN" altLang="en-US" sz="2400" b="0" i="1" u="none" strike="noStrike" cap="none" spc="0" normalizeH="0" baseline="0" dirty="0">
                  <a:ln>
                    <a:noFill/>
                  </a:ln>
                  <a:solidFill>
                    <a:srgbClr val="C00000"/>
                  </a:solidFill>
                  <a:effectLst/>
                  <a:uFillTx/>
                  <a:latin typeface="Arial" panose="020B0604020202020204" pitchFamily="34" charset="0"/>
                  <a:cs typeface="Arial" panose="020B0604020202020204" pitchFamily="34" charset="0"/>
                  <a:sym typeface="Helvetica Light"/>
                </a:endParaRPr>
              </a:p>
            </p:txBody>
          </p:sp>
        </mc:Choice>
        <mc:Fallback xmlns="">
          <p:sp>
            <p:nvSpPr>
              <p:cNvPr id="2" name="文本框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548" y="3612788"/>
                <a:ext cx="4931748" cy="471924"/>
              </a:xfrm>
              <a:prstGeom prst="rect">
                <a:avLst/>
              </a:prstGeom>
              <a:blipFill>
                <a:blip r:embed="rId7"/>
                <a:stretch>
                  <a:fillRect t="-15584" b="-29870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矩形 16"/>
              <p:cNvSpPr/>
              <p:nvPr/>
            </p:nvSpPr>
            <p:spPr>
              <a:xfrm>
                <a:off x="8878664" y="6460976"/>
                <a:ext cx="1050737" cy="4070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altLang="zh-CN" sz="2000" b="1" i="1">
                              <a:solidFill>
                                <a:schemeClr val="tx1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𝑫</m:t>
                          </m:r>
                        </m:e>
                        <m:sub>
                          <m:r>
                            <a:rPr lang="en-US" altLang="zh-CN" sz="2000" b="1" i="1">
                              <a:solidFill>
                                <a:schemeClr val="tx1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𝒔</m:t>
                          </m:r>
                        </m:sub>
                      </m:sSub>
                      <m:r>
                        <a:rPr lang="en-US" altLang="zh-CN" sz="2000" b="1" i="1">
                          <a:solidFill>
                            <a:schemeClr val="tx1"/>
                          </a:solidFill>
                          <a:latin typeface="Cambria Math"/>
                          <a:cs typeface="Arial" panose="020B0604020202020204" pitchFamily="34" charset="0"/>
                        </a:rPr>
                        <m:t>/</m:t>
                      </m:r>
                      <m:sSup>
                        <m:sSupPr>
                          <m:ctrlPr>
                            <a:rPr lang="en-US" altLang="zh-CN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altLang="zh-CN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𝑫</m:t>
                          </m:r>
                        </m:e>
                        <m:sup>
                          <m:r>
                            <a:rPr lang="en-US" altLang="zh-CN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17" name="矩形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78664" y="6460976"/>
                <a:ext cx="1050737" cy="407099"/>
              </a:xfrm>
              <a:prstGeom prst="rect">
                <a:avLst/>
              </a:prstGeom>
              <a:blipFill>
                <a:blip r:embed="rId11"/>
                <a:stretch>
                  <a:fillRect b="-1641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2"/>
          <p:cNvSpPr txBox="1"/>
          <p:nvPr/>
        </p:nvSpPr>
        <p:spPr>
          <a:xfrm>
            <a:off x="562540" y="9282568"/>
            <a:ext cx="11879720" cy="346760"/>
          </a:xfrm>
          <a:prstGeom prst="rect">
            <a:avLst/>
          </a:prstGeom>
          <a:noFill/>
        </p:spPr>
        <p:txBody>
          <a:bodyPr wrap="square" lIns="130046" tIns="65023" rIns="130046" bIns="65023" rtlCol="0">
            <a:spAutoFit/>
          </a:bodyPr>
          <a:lstStyle/>
          <a:p>
            <a:pPr algn="ctr"/>
            <a:r>
              <a:rPr lang="en-US" altLang="zh-CN" sz="1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Pengfei </a:t>
            </a:r>
            <a:r>
              <a:rPr lang="en-US" altLang="zh-CN" sz="14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Zhuang, ATHIC2018, USTC, 20181103-06                                                                                  11</a:t>
            </a:r>
            <a:endParaRPr lang="zh-CN" altLang="en-US" sz="14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4784637"/>
              </p:ext>
            </p:extLst>
          </p:nvPr>
        </p:nvGraphicFramePr>
        <p:xfrm>
          <a:off x="187423" y="4052515"/>
          <a:ext cx="6314977" cy="50007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86" name="Acrobat Document" r:id="rId12" imgW="2700314" imgH="2138226" progId="AcroExch.Document.DC">
                  <p:embed/>
                </p:oleObj>
              </mc:Choice>
              <mc:Fallback>
                <p:oleObj name="Acrobat Document" r:id="rId12" imgW="2700314" imgH="2138226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87423" y="4052515"/>
                        <a:ext cx="6314977" cy="500074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矩形 18"/>
          <p:cNvSpPr/>
          <p:nvPr/>
        </p:nvSpPr>
        <p:spPr>
          <a:xfrm>
            <a:off x="1029792" y="8714710"/>
            <a:ext cx="453650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altLang="zh-CN" sz="1600" i="1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J.Zhao</a:t>
            </a:r>
            <a:r>
              <a:rPr lang="en-US" altLang="zh-CN" sz="1600" i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zh-CN" sz="1600" i="1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S.Shi</a:t>
            </a:r>
            <a:r>
              <a:rPr lang="en-US" altLang="zh-CN" sz="1600" i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zh-CN" sz="1600" i="1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N.Xu</a:t>
            </a:r>
            <a:r>
              <a:rPr lang="en-US" altLang="zh-CN" sz="1600" i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PZ, in progress </a:t>
            </a:r>
            <a:endParaRPr lang="zh-CN" altLang="en-US" sz="1600" i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892779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2"/>
          <p:cNvSpPr txBox="1"/>
          <p:nvPr/>
        </p:nvSpPr>
        <p:spPr>
          <a:xfrm>
            <a:off x="562540" y="9282568"/>
            <a:ext cx="11879720" cy="346760"/>
          </a:xfrm>
          <a:prstGeom prst="rect">
            <a:avLst/>
          </a:prstGeom>
          <a:noFill/>
        </p:spPr>
        <p:txBody>
          <a:bodyPr wrap="square" lIns="130046" tIns="65023" rIns="130046" bIns="65023" rtlCol="0">
            <a:spAutoFit/>
          </a:bodyPr>
          <a:lstStyle/>
          <a:p>
            <a:pPr algn="ctr"/>
            <a:r>
              <a:rPr lang="en-US" altLang="zh-CN" sz="1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Pengfei </a:t>
            </a:r>
            <a:r>
              <a:rPr lang="en-US" altLang="zh-CN" sz="14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Zhuang, ATHIC2018, USTC, 20181103-06                                                                                  12</a:t>
            </a:r>
            <a:endParaRPr lang="zh-CN" altLang="en-US" sz="14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对象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9750959"/>
              </p:ext>
            </p:extLst>
          </p:nvPr>
        </p:nvGraphicFramePr>
        <p:xfrm>
          <a:off x="3044403" y="916360"/>
          <a:ext cx="6770365" cy="64957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40" name="Acrobat Document" r:id="rId3" imgW="2700314" imgH="2590732" progId="AcroExch.Document.DC">
                  <p:embed/>
                </p:oleObj>
              </mc:Choice>
              <mc:Fallback>
                <p:oleObj name="Acrobat Document" r:id="rId3" imgW="2700314" imgH="2590732" progId="AcroExch.Document.DC">
                  <p:embed/>
                  <p:pic>
                    <p:nvPicPr>
                      <p:cNvPr id="3" name="对象 2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44403" y="916360"/>
                        <a:ext cx="6770365" cy="64957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1"/>
              <p:cNvSpPr txBox="1"/>
              <p:nvPr/>
            </p:nvSpPr>
            <p:spPr>
              <a:xfrm>
                <a:off x="1245816" y="7397080"/>
                <a:ext cx="11161240" cy="171098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l" rtl="0" latinLnBrk="1" hangingPunct="0"/>
                <a14:m>
                  <m:oMath xmlns:m="http://schemas.openxmlformats.org/officeDocument/2006/math">
                    <m:r>
                      <a:rPr kumimoji="0" lang="zh-CN" altLang="en-US" sz="2400" b="0" i="1" u="none" strike="noStrike" cap="none" spc="0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FillTx/>
                        <a:latin typeface="Cambria Math"/>
                        <a:sym typeface="Helvetica Light"/>
                      </a:rPr>
                      <m:t>∎</m:t>
                    </m:r>
                  </m:oMath>
                </a14:m>
                <a:r>
                  <a:rPr kumimoji="0" lang="zh-CN" altLang="en-US" sz="2400" b="0" i="0" u="none" strike="noStrike" cap="none" spc="0" normalizeH="0" baseline="0" dirty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Helvetica Light"/>
                  </a:rPr>
                  <a:t> </a:t>
                </a:r>
                <a:r>
                  <a:rPr lang="en-US" altLang="zh-CN" sz="2400" i="1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Significant strong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u="sng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2400" i="1" u="sng">
                            <a:solidFill>
                              <a:srgbClr val="C0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𝐷</m:t>
                        </m:r>
                      </m:e>
                      <m:sub>
                        <m:r>
                          <a:rPr lang="en-US" altLang="zh-CN" sz="2400" i="1" u="sng">
                            <a:solidFill>
                              <a:srgbClr val="C0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𝑠</m:t>
                        </m:r>
                      </m:sub>
                    </m:sSub>
                    <m:r>
                      <a:rPr lang="en-US" altLang="zh-CN" sz="2400" i="1" u="sng">
                        <a:solidFill>
                          <a:srgbClr val="C00000"/>
                        </a:solidFill>
                        <a:latin typeface="Cambria Math"/>
                        <a:cs typeface="Arial" panose="020B0604020202020204" pitchFamily="34" charset="0"/>
                      </a:rPr>
                      <m:t>/</m:t>
                    </m:r>
                    <m:sSup>
                      <m:sSupPr>
                        <m:ctrlPr>
                          <a:rPr lang="en-US" altLang="zh-CN" sz="2400" i="1" u="sng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sz="2400" b="0" i="1" u="sng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𝐷</m:t>
                        </m:r>
                      </m:e>
                      <m:sup>
                        <m:r>
                          <a:rPr lang="en-US" altLang="zh-CN" sz="2400" b="0" i="1" u="sng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altLang="zh-CN" sz="2400" i="1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enhancement at about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zh-CN" sz="24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altLang="zh-CN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𝑠</m:t>
                        </m:r>
                      </m:e>
                    </m:rad>
                    <m:r>
                      <a:rPr lang="en-US" altLang="zh-CN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=10</m:t>
                    </m:r>
                  </m:oMath>
                </a14:m>
                <a:r>
                  <a:rPr lang="en-US" altLang="zh-CN" sz="2400" i="1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GeV where the baryon        density is the largest. </a:t>
                </a:r>
              </a:p>
              <a:p>
                <a:pPr marL="0" marR="0" indent="0" algn="l" defTabSz="5842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en-US" altLang="zh-CN" sz="800" i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marR="0" indent="0" algn="l" defTabSz="5842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>
                    <m:r>
                      <a:rPr lang="en-US" altLang="zh-CN" sz="240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∎</m:t>
                    </m:r>
                  </m:oMath>
                </a14:m>
                <a:r>
                  <a:rPr lang="en-US" altLang="zh-CN" sz="24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400" i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The decreasing ratio at very low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zh-CN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𝑠</m:t>
                        </m:r>
                      </m:e>
                    </m:rad>
                  </m:oMath>
                </a14:m>
                <a:r>
                  <a:rPr lang="en-US" altLang="zh-CN" sz="2400" i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is due to the disappearance of s-quark        thermal production, or the disappearance of the QGP fireball. </a:t>
                </a:r>
                <a:endParaRPr kumimoji="0" lang="zh-CN" altLang="en-US" sz="2400" b="0" i="1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Arial" panose="020B0604020202020204" pitchFamily="34" charset="0"/>
                  <a:cs typeface="Arial" panose="020B0604020202020204" pitchFamily="34" charset="0"/>
                  <a:sym typeface="Helvetica Light"/>
                </a:endParaRPr>
              </a:p>
            </p:txBody>
          </p:sp>
        </mc:Choice>
        <mc:Fallback xmlns="">
          <p:sp>
            <p:nvSpPr>
              <p:cNvPr id="8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5816" y="7397080"/>
                <a:ext cx="11161240" cy="1710981"/>
              </a:xfrm>
              <a:prstGeom prst="rect">
                <a:avLst/>
              </a:prstGeom>
              <a:blipFill>
                <a:blip r:embed="rId5"/>
                <a:stretch>
                  <a:fillRect l="-1202" t="-1423" r="-6663" b="-7829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9"/>
              <p:cNvSpPr txBox="1"/>
              <p:nvPr/>
            </p:nvSpPr>
            <p:spPr>
              <a:xfrm>
                <a:off x="2056999" y="536446"/>
                <a:ext cx="8547844" cy="612618"/>
              </a:xfrm>
              <a:prstGeom prst="rect">
                <a:avLst/>
              </a:prstGeom>
              <a:noFill/>
            </p:spPr>
            <p:txBody>
              <a:bodyPr wrap="square" lIns="109234" tIns="54617" rIns="109234" bIns="54617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altLang="zh-CN" sz="2800" b="0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𝐷</m:t>
                          </m:r>
                        </m:e>
                        <m:sub>
                          <m:r>
                            <a:rPr lang="en-US" altLang="zh-CN" sz="2800" b="0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𝑠</m:t>
                          </m:r>
                        </m:sub>
                      </m:sSub>
                      <m:r>
                        <a:rPr lang="en-US" altLang="zh-CN" sz="2800" b="0" i="1" smtClean="0">
                          <a:solidFill>
                            <a:srgbClr val="FF0000"/>
                          </a:solidFill>
                          <a:latin typeface="Cambria Math"/>
                          <a:cs typeface="Arial" panose="020B0604020202020204" pitchFamily="34" charset="0"/>
                        </a:rPr>
                        <m:t>/</m:t>
                      </m:r>
                      <m:sSup>
                        <m:sSupPr>
                          <m:ctrlPr>
                            <a:rPr lang="en-US" altLang="zh-CN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altLang="zh-CN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𝐷</m:t>
                          </m:r>
                        </m:e>
                        <m:sup>
                          <m:r>
                            <a:rPr lang="en-US" altLang="zh-CN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0</m:t>
                          </m:r>
                        </m:sup>
                      </m:sSup>
                      <m:d>
                        <m:dPr>
                          <m:ctrlPr>
                            <a:rPr lang="en-US" altLang="zh-CN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ad>
                            <m:radPr>
                              <m:degHide m:val="on"/>
                              <m:ctrlPr>
                                <a:rPr lang="en-US" altLang="zh-CN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CN" sz="28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𝑠</m:t>
                              </m:r>
                            </m:e>
                          </m:rad>
                        </m:e>
                      </m:d>
                    </m:oMath>
                  </m:oMathPara>
                </a14:m>
                <a:endParaRPr lang="en-US" altLang="zh-CN" sz="2800" i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6999" y="536446"/>
                <a:ext cx="8547844" cy="61261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矩形 10"/>
          <p:cNvSpPr/>
          <p:nvPr/>
        </p:nvSpPr>
        <p:spPr>
          <a:xfrm>
            <a:off x="3838104" y="7058526"/>
            <a:ext cx="453650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altLang="zh-CN" sz="1600" i="1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J.Zhao</a:t>
            </a:r>
            <a:r>
              <a:rPr lang="en-US" altLang="zh-CN" sz="1600" i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zh-CN" sz="1600" i="1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S.Shi</a:t>
            </a:r>
            <a:r>
              <a:rPr lang="en-US" altLang="zh-CN" sz="1600" i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zh-CN" sz="1600" i="1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N.Xu</a:t>
            </a:r>
            <a:r>
              <a:rPr lang="en-US" altLang="zh-CN" sz="1600" i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PZ, in progress </a:t>
            </a:r>
            <a:endParaRPr lang="zh-CN" altLang="en-US" sz="1600" i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98872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056999" y="536446"/>
                <a:ext cx="8547844" cy="541188"/>
              </a:xfrm>
              <a:prstGeom prst="rect">
                <a:avLst/>
              </a:prstGeom>
              <a:noFill/>
            </p:spPr>
            <p:txBody>
              <a:bodyPr wrap="square" lIns="109234" tIns="54617" rIns="109234" bIns="54617" rtlCol="0">
                <a:spAutoFit/>
              </a:bodyPr>
              <a:lstStyle/>
              <a:p>
                <a:pPr algn="ctr"/>
                <a:r>
                  <a:rPr lang="en-US" altLang="zh-CN" sz="2800" i="1" u="sng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Comparison with </a:t>
                </a:r>
                <a14:m>
                  <m:oMath xmlns:m="http://schemas.openxmlformats.org/officeDocument/2006/math">
                    <m:r>
                      <a:rPr lang="en-US" altLang="zh-CN" sz="2800" b="0" i="1" smtClean="0">
                        <a:solidFill>
                          <a:srgbClr val="FF0000"/>
                        </a:solidFill>
                        <a:latin typeface="Cambria Math"/>
                        <a:cs typeface="Arial" panose="020B0604020202020204" pitchFamily="34" charset="0"/>
                      </a:rPr>
                      <m:t>𝐾</m:t>
                    </m:r>
                    <m:r>
                      <a:rPr lang="en-US" altLang="zh-CN" sz="2800" b="0" i="1" smtClean="0">
                        <a:solidFill>
                          <a:srgbClr val="FF0000"/>
                        </a:solidFill>
                        <a:latin typeface="Cambria Math"/>
                        <a:cs typeface="Arial" panose="020B0604020202020204" pitchFamily="34" charset="0"/>
                      </a:rPr>
                      <m:t>/</m:t>
                    </m:r>
                    <m:r>
                      <a:rPr lang="zh-CN" altLang="en-US" sz="2800" b="0" i="1" smtClean="0">
                        <a:solidFill>
                          <a:srgbClr val="FF0000"/>
                        </a:solidFill>
                        <a:latin typeface="Cambria Math"/>
                        <a:cs typeface="Arial" panose="020B0604020202020204" pitchFamily="34" charset="0"/>
                      </a:rPr>
                      <m:t>𝜋</m:t>
                    </m:r>
                  </m:oMath>
                </a14:m>
                <a:endParaRPr lang="en-US" altLang="zh-CN" sz="2800" i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6999" y="536446"/>
                <a:ext cx="8547844" cy="541188"/>
              </a:xfrm>
              <a:prstGeom prst="rect">
                <a:avLst/>
              </a:prstGeom>
              <a:blipFill>
                <a:blip r:embed="rId3"/>
                <a:stretch>
                  <a:fillRect t="-10112" b="-280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109912" y="7728857"/>
                <a:ext cx="9073008" cy="96436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l" rtl="0" latinLnBrk="1" hangingPunct="0"/>
                <a14:m>
                  <m:oMath xmlns:m="http://schemas.openxmlformats.org/officeDocument/2006/math">
                    <m:r>
                      <a:rPr kumimoji="0" lang="zh-CN" altLang="en-US" sz="2400" b="0" i="1" u="none" strike="noStrike" cap="none" spc="0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FillTx/>
                        <a:latin typeface="Cambria Math"/>
                        <a:sym typeface="Helvetica Light"/>
                      </a:rPr>
                      <m:t>∎</m:t>
                    </m:r>
                  </m:oMath>
                </a14:m>
                <a:r>
                  <a:rPr kumimoji="0" lang="zh-CN" altLang="en-US" sz="2400" b="0" i="0" u="none" strike="noStrike" cap="none" spc="0" normalizeH="0" baseline="0" dirty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Helvetica Light"/>
                  </a:rPr>
                  <a:t> </a:t>
                </a:r>
                <a:r>
                  <a:rPr kumimoji="0" lang="en-US" altLang="zh-CN" sz="2400" b="0" i="1" u="none" strike="noStrike" cap="none" spc="0" normalizeH="0" baseline="0" dirty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Helvetica Light"/>
                  </a:rPr>
                  <a:t>The behavior of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0" lang="en-US" altLang="zh-CN" sz="24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Helvetica Light"/>
                          </a:rPr>
                        </m:ctrlPr>
                      </m:sSubSupPr>
                      <m:e>
                        <m:r>
                          <a:rPr kumimoji="0" lang="en-US" altLang="zh-CN" sz="24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Helvetica Light"/>
                          </a:rPr>
                          <m:t>𝐷</m:t>
                        </m:r>
                      </m:e>
                      <m:sub>
                        <m:r>
                          <a:rPr kumimoji="0" lang="en-US" altLang="zh-CN" sz="24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Helvetica Light"/>
                          </a:rPr>
                          <m:t>𝑠</m:t>
                        </m:r>
                      </m:sub>
                      <m:sup>
                        <m:r>
                          <a:rPr kumimoji="0" lang="en-US" altLang="zh-CN" sz="24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Helvetica Light"/>
                          </a:rPr>
                          <m:t>+</m:t>
                        </m:r>
                      </m:sup>
                    </m:sSubSup>
                    <m:r>
                      <a:rPr kumimoji="0" lang="en-US" altLang="zh-CN" sz="24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FillTx/>
                        <a:latin typeface="Cambria Math" panose="02040503050406030204" pitchFamily="18" charset="0"/>
                        <a:cs typeface="Arial" panose="020B0604020202020204" pitchFamily="34" charset="0"/>
                        <a:sym typeface="Helvetica Light"/>
                      </a:rPr>
                      <m:t>/</m:t>
                    </m:r>
                    <m:sSup>
                      <m:sSupPr>
                        <m:ctrlPr>
                          <a:rPr kumimoji="0" lang="en-US" altLang="zh-CN" sz="24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Helvetica Light"/>
                          </a:rPr>
                        </m:ctrlPr>
                      </m:sSupPr>
                      <m:e>
                        <m:r>
                          <a:rPr kumimoji="0" lang="en-US" altLang="zh-CN" sz="24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Helvetica Light"/>
                          </a:rPr>
                          <m:t>𝐷</m:t>
                        </m:r>
                      </m:e>
                      <m:sup>
                        <m:r>
                          <a:rPr kumimoji="0" lang="en-US" altLang="zh-CN" sz="24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Helvetica Light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altLang="zh-CN" sz="2400" i="1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en-US" altLang="zh-CN" sz="2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(</m:t>
                        </m:r>
                        <m:r>
                          <a:rPr lang="en-US" altLang="zh-CN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𝐷</m:t>
                        </m:r>
                      </m:e>
                      <m:sub>
                        <m:r>
                          <a:rPr lang="en-US" altLang="zh-CN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𝑠</m:t>
                        </m:r>
                      </m:sub>
                      <m:sup>
                        <m:r>
                          <a:rPr lang="en-US" altLang="zh-CN" sz="2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</m:sup>
                    </m:sSubSup>
                    <m:r>
                      <a:rPr lang="en-US" altLang="zh-CN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/</m:t>
                    </m:r>
                    <m:sSup>
                      <m:sSupPr>
                        <m:ctrlPr>
                          <a:rPr lang="en-US" altLang="zh-CN" sz="240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n-US" altLang="zh-CN" sz="240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a:rPr lang="en-US" altLang="zh-CN" sz="24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𝐷</m:t>
                            </m:r>
                          </m:e>
                        </m:acc>
                      </m:e>
                      <m:sup>
                        <m:r>
                          <a:rPr lang="en-US" altLang="zh-CN" sz="2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p>
                    </m:sSup>
                    <m:r>
                      <a:rPr lang="en-US" altLang="zh-CN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altLang="zh-CN" sz="2400" i="1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is similar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sz="2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𝐾</m:t>
                        </m:r>
                      </m:e>
                      <m:sup>
                        <m:r>
                          <a:rPr lang="en-US" altLang="zh-CN" sz="2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</m:sup>
                    </m:sSup>
                    <m:r>
                      <a:rPr lang="en-US" altLang="zh-CN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/</m:t>
                    </m:r>
                    <m:sSup>
                      <m:sSupPr>
                        <m:ctrlPr>
                          <a:rPr lang="en-US" altLang="zh-CN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zh-CN" altLang="en-US" sz="240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𝜋</m:t>
                        </m:r>
                      </m:e>
                      <m:sup>
                        <m:r>
                          <a:rPr lang="en-US" altLang="zh-CN" sz="2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altLang="zh-CN" sz="2400" i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sSup>
                      <m:sSupPr>
                        <m:ctrlPr>
                          <a:rPr lang="en-US" altLang="zh-CN" sz="2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sz="2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𝐾</m:t>
                        </m:r>
                      </m:e>
                      <m:sup>
                        <m:r>
                          <a:rPr lang="en-US" altLang="zh-CN" sz="2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</m:sup>
                    </m:sSup>
                    <m:r>
                      <a:rPr lang="en-US" altLang="zh-CN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/</m:t>
                    </m:r>
                    <m:sSup>
                      <m:sSupPr>
                        <m:ctrlPr>
                          <a:rPr lang="en-US" altLang="zh-CN" sz="240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zh-CN" altLang="en-US" sz="240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𝜋</m:t>
                        </m:r>
                      </m:e>
                      <m:sup>
                        <m:r>
                          <a:rPr lang="en-US" altLang="zh-CN" sz="2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</m:sup>
                    </m:sSup>
                    <m:r>
                      <a:rPr lang="en-US" altLang="zh-CN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altLang="zh-CN" sz="2400" i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400" i="1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l" rtl="0" latinLnBrk="1" hangingPunct="0"/>
                <a:endParaRPr lang="en-US" altLang="zh-CN" sz="800" i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l" rtl="0" latinLnBrk="1" hangingPunct="0"/>
                <a14:m>
                  <m:oMath xmlns:m="http://schemas.openxmlformats.org/officeDocument/2006/math">
                    <m:r>
                      <a:rPr lang="zh-CN" altLang="en-US" sz="2400" i="1">
                        <a:solidFill>
                          <a:srgbClr val="FF0000"/>
                        </a:solidFill>
                        <a:latin typeface="Cambria Math"/>
                      </a:rPr>
                      <m:t>∎</m:t>
                    </m:r>
                  </m:oMath>
                </a14:m>
                <a:r>
                  <a:rPr kumimoji="0" lang="zh-CN" altLang="en-US" sz="2400" b="0" i="1" u="none" strike="noStrike" cap="none" spc="0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Helvetica Light"/>
                  </a:rPr>
                  <a:t> </a:t>
                </a:r>
                <a:r>
                  <a:rPr kumimoji="0" lang="en-US" altLang="zh-CN" sz="2400" b="0" i="1" u="none" strike="noStrike" cap="none" spc="0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Helvetica Light"/>
                  </a:rPr>
                  <a:t>The</a:t>
                </a:r>
                <a:r>
                  <a:rPr kumimoji="0" lang="en-US" altLang="zh-CN" sz="2400" b="0" i="1" u="none" strike="noStrike" cap="none" spc="0" normalizeH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Helvetica Light"/>
                  </a:rPr>
                  <a:t> two peaks locate at the largest baryon density. </a:t>
                </a:r>
                <a:endParaRPr kumimoji="0" lang="zh-CN" altLang="en-US" sz="2400" b="0" i="1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Arial" panose="020B0604020202020204" pitchFamily="34" charset="0"/>
                  <a:cs typeface="Arial" panose="020B0604020202020204" pitchFamily="34" charset="0"/>
                  <a:sym typeface="Helvetica Light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9912" y="7728857"/>
                <a:ext cx="9073008" cy="964367"/>
              </a:xfrm>
              <a:prstGeom prst="rect">
                <a:avLst/>
              </a:prstGeom>
              <a:blipFill>
                <a:blip r:embed="rId4"/>
                <a:stretch>
                  <a:fillRect l="-336" t="-3797" b="-13924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2"/>
          <p:cNvSpPr txBox="1"/>
          <p:nvPr/>
        </p:nvSpPr>
        <p:spPr>
          <a:xfrm>
            <a:off x="562540" y="9282568"/>
            <a:ext cx="11879720" cy="346760"/>
          </a:xfrm>
          <a:prstGeom prst="rect">
            <a:avLst/>
          </a:prstGeom>
          <a:noFill/>
        </p:spPr>
        <p:txBody>
          <a:bodyPr wrap="square" lIns="130046" tIns="65023" rIns="130046" bIns="65023" rtlCol="0">
            <a:spAutoFit/>
          </a:bodyPr>
          <a:lstStyle/>
          <a:p>
            <a:pPr algn="ctr"/>
            <a:r>
              <a:rPr lang="en-US" altLang="zh-CN" sz="1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Pengfei </a:t>
            </a:r>
            <a:r>
              <a:rPr lang="en-US" altLang="zh-CN" sz="14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Zhuang, ATHIC2018, USTC, 20181103-06                                                                                  13</a:t>
            </a:r>
            <a:endParaRPr lang="zh-CN" altLang="en-US" sz="14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717240"/>
              </p:ext>
            </p:extLst>
          </p:nvPr>
        </p:nvGraphicFramePr>
        <p:xfrm>
          <a:off x="2685976" y="1420416"/>
          <a:ext cx="7588027" cy="60088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00" name="Acrobat Document" r:id="rId5" imgW="2700314" imgH="2138226" progId="AcroExch.Document.DC">
                  <p:embed/>
                </p:oleObj>
              </mc:Choice>
              <mc:Fallback>
                <p:oleObj name="Acrobat Document" r:id="rId5" imgW="2700314" imgH="2138226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685976" y="1420416"/>
                        <a:ext cx="7588027" cy="600886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矩形 6"/>
          <p:cNvSpPr/>
          <p:nvPr/>
        </p:nvSpPr>
        <p:spPr>
          <a:xfrm>
            <a:off x="3550072" y="7253064"/>
            <a:ext cx="453650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altLang="zh-CN" sz="1600" i="1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J.Zhao</a:t>
            </a:r>
            <a:r>
              <a:rPr lang="en-US" altLang="zh-CN" sz="1600" i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zh-CN" sz="1600" i="1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S.Shi</a:t>
            </a:r>
            <a:r>
              <a:rPr lang="en-US" altLang="zh-CN" sz="1600" i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zh-CN" sz="1600" i="1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N.Xu</a:t>
            </a:r>
            <a:r>
              <a:rPr lang="en-US" altLang="zh-CN" sz="1600" i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PZ, in progress </a:t>
            </a:r>
            <a:endParaRPr lang="zh-CN" altLang="en-US" sz="1600" i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384312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 Box 2"/>
              <p:cNvSpPr txBox="1">
                <a:spLocks noChangeArrowheads="1"/>
              </p:cNvSpPr>
              <p:nvPr/>
            </p:nvSpPr>
            <p:spPr bwMode="auto">
              <a:xfrm>
                <a:off x="2713179" y="490453"/>
                <a:ext cx="7680853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marL="487672" indent="-487672">
                  <a:spcBef>
                    <a:spcPct val="50000"/>
                  </a:spcBef>
                  <a:defRPr/>
                </a:pPr>
                <a:r>
                  <a:rPr lang="en-US" altLang="zh-CN" sz="2800" i="1" u="sng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Significant</a:t>
                </a:r>
                <a:r>
                  <a:rPr lang="en-US" altLang="zh-CN" sz="2800" i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altLang="zh-CN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Ξ</m:t>
                        </m:r>
                      </m:e>
                      <m:sub>
                        <m:r>
                          <a:rPr lang="en-US" altLang="zh-CN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𝑐𝑐</m:t>
                        </m:r>
                      </m:sub>
                    </m:sSub>
                  </m:oMath>
                </a14:m>
                <a:r>
                  <a:rPr lang="en-US" altLang="zh-CN" sz="2800" i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800" i="1" u="sng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and</a:t>
                </a:r>
                <a:r>
                  <a:rPr lang="en-US" altLang="zh-CN" sz="2800" i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altLang="zh-CN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Ω</m:t>
                        </m:r>
                      </m:e>
                      <m:sub>
                        <m:r>
                          <a:rPr lang="en-US" altLang="zh-CN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𝑐𝑐𝑐</m:t>
                        </m:r>
                      </m:sub>
                    </m:sSub>
                  </m:oMath>
                </a14:m>
                <a:r>
                  <a:rPr lang="en-US" altLang="zh-CN" sz="2800" i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800" i="1" u="sng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enhancement </a:t>
                </a:r>
                <a:r>
                  <a:rPr lang="en-US" altLang="zh-CN" sz="2800" i="1" u="sng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 AA</a:t>
                </a:r>
              </a:p>
            </p:txBody>
          </p:sp>
        </mc:Choice>
        <mc:Fallback xmlns="">
          <p:sp>
            <p:nvSpPr>
              <p:cNvPr id="18" name="Text 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713179" y="490453"/>
                <a:ext cx="7680853" cy="523220"/>
              </a:xfrm>
              <a:prstGeom prst="rect">
                <a:avLst/>
              </a:prstGeom>
              <a:blipFill>
                <a:blip r:embed="rId2"/>
                <a:stretch>
                  <a:fillRect t="-11628" b="-31395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矩形 23"/>
          <p:cNvSpPr/>
          <p:nvPr/>
        </p:nvSpPr>
        <p:spPr>
          <a:xfrm>
            <a:off x="7056784" y="7778606"/>
            <a:ext cx="65024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sz="1600" i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H.He</a:t>
            </a:r>
            <a:r>
              <a:rPr lang="en-US" altLang="zh-CN" sz="1600" i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zh-CN" sz="1600" i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Y.Liu</a:t>
            </a:r>
            <a:r>
              <a:rPr lang="en-US" altLang="zh-CN" sz="1600" i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PZ, PLB746, 59(2015)</a:t>
            </a:r>
            <a:endParaRPr lang="zh-CN" altLang="en-US" sz="1600" i="1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6984776" y="6604992"/>
            <a:ext cx="65024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sz="1600" i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J.Zhao</a:t>
            </a:r>
            <a:r>
              <a:rPr lang="en-US" altLang="zh-CN" sz="1600" i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zh-CN" sz="1600" i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H.He</a:t>
            </a:r>
            <a:r>
              <a:rPr lang="en-US" altLang="zh-CN" sz="1600" i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PZ, PLB771,349(2017)</a:t>
            </a:r>
            <a:endParaRPr lang="zh-CN" altLang="en-US" sz="1600" i="1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525736" y="5359421"/>
                <a:ext cx="12186954" cy="25503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altLang="zh-CN" sz="2400" i="1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Results: </a:t>
                </a:r>
              </a:p>
              <a:p>
                <a:pPr algn="l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l-GR" altLang="zh-CN" sz="24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𝛯</m:t>
                        </m:r>
                      </m:e>
                      <m:sub>
                        <m:r>
                          <a:rPr lang="en-US" altLang="zh-CN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𝑐𝑐</m:t>
                        </m:r>
                      </m:sub>
                    </m:sSub>
                  </m:oMath>
                </a14:m>
                <a:r>
                  <a:rPr lang="en-US" altLang="zh-CN" sz="2400" i="1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:r>
                  <a:rPr lang="en-US" altLang="zh-CN" sz="2000" i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effective </a:t>
                </a:r>
                <a:r>
                  <a:rPr lang="en-US" altLang="zh-CN" sz="2000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cross section per binary </a:t>
                </a:r>
                <a:r>
                  <a:rPr lang="en-US" altLang="zh-CN" sz="2000" i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collision</a:t>
                </a:r>
                <a:endParaRPr lang="en-US" altLang="zh-CN" sz="2000" i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l"/>
                <a:r>
                  <a:rPr lang="en-US" altLang="zh-CN" sz="2000" dirty="0" smtClean="0">
                    <a:solidFill>
                      <a:srgbClr val="990000"/>
                    </a:solidFill>
                    <a:cs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1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zh-CN" alt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𝜎</m:t>
                        </m:r>
                      </m:e>
                      <m:sub>
                        <m:r>
                          <a:rPr lang="en-US" altLang="zh-CN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𝑝𝑝</m:t>
                        </m:r>
                      </m:sub>
                      <m:sup>
                        <m:sSub>
                          <m:sSubPr>
                            <m:ctrlPr>
                              <a:rPr lang="en-US" altLang="zh-CN" sz="18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altLang="zh-CN" sz="18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Ξ</m:t>
                            </m:r>
                          </m:e>
                          <m:sub>
                            <m:r>
                              <a:rPr lang="en-US" altLang="zh-CN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𝑐𝑐</m:t>
                            </m:r>
                          </m:sub>
                        </m:sSub>
                      </m:sup>
                    </m:sSubSup>
                    <m:r>
                      <a:rPr lang="en-US" altLang="zh-CN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altLang="zh-CN" sz="1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US" altLang="zh-CN" sz="18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SupPr>
                          <m:e>
                            <m:r>
                              <a:rPr lang="en-US" altLang="zh-CN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altLang="zh-CN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𝐴𝐴</m:t>
                            </m:r>
                          </m:sub>
                          <m:sup>
                            <m:sSub>
                              <m:sSubPr>
                                <m:ctrlPr>
                                  <a:rPr lang="en-US" altLang="zh-CN" sz="18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l-GR" altLang="zh-CN" sz="18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Ξ</m:t>
                                </m:r>
                              </m:e>
                              <m:sub>
                                <m:r>
                                  <a:rPr lang="en-US" altLang="zh-CN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𝑐𝑐</m:t>
                                </m:r>
                              </m:sub>
                            </m:sSub>
                          </m:sup>
                        </m:sSubSup>
                      </m:num>
                      <m:den>
                        <m:sSub>
                          <m:sSubPr>
                            <m:ctrlPr>
                              <a:rPr lang="en-US" altLang="zh-CN" sz="18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altLang="zh-CN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𝑐𝑜𝑙𝑙</m:t>
                            </m:r>
                          </m:sub>
                        </m:sSub>
                      </m:den>
                    </m:f>
                    <m:sSubSup>
                      <m:sSubSupPr>
                        <m:ctrlPr>
                          <a:rPr lang="en-US" altLang="zh-CN" sz="1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zh-CN" alt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𝜎</m:t>
                        </m:r>
                      </m:e>
                      <m:sub>
                        <m:r>
                          <a:rPr lang="en-US" altLang="zh-CN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𝑝𝑝</m:t>
                        </m:r>
                      </m:sub>
                      <m:sup>
                        <m:r>
                          <a:rPr lang="en-US" altLang="zh-CN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𝑖𝑛</m:t>
                        </m:r>
                      </m:sup>
                    </m:sSubSup>
                    <m:r>
                      <a:rPr lang="en-US" altLang="zh-CN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=412 </m:t>
                    </m:r>
                    <m:r>
                      <a:rPr lang="en-US" altLang="zh-CN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𝑛𝑏</m:t>
                    </m:r>
                    <m:r>
                      <a:rPr lang="en-US" altLang="zh-CN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 </m:t>
                    </m:r>
                    <m:r>
                      <a:rPr lang="en-US" altLang="zh-CN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𝑖𝑛</m:t>
                    </m:r>
                    <m:r>
                      <a:rPr lang="en-US" altLang="zh-CN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altLang="zh-CN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𝑃𝑏</m:t>
                    </m:r>
                    <m:r>
                      <a:rPr lang="en-US" altLang="zh-CN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altLang="zh-CN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𝑃𝑏</m:t>
                    </m:r>
                    <m:r>
                      <a:rPr lang="en-US" altLang="zh-CN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altLang="zh-CN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𝑎𝑡</m:t>
                    </m:r>
                    <m:r>
                      <a:rPr lang="en-US" altLang="zh-CN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ad>
                      <m:radPr>
                        <m:degHide m:val="on"/>
                        <m:ctrlPr>
                          <a:rPr lang="en-US" altLang="zh-CN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en-US" altLang="zh-CN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altLang="zh-CN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𝑁𝑁</m:t>
                            </m:r>
                          </m:sub>
                        </m:sSub>
                      </m:e>
                    </m:rad>
                    <m:r>
                      <a:rPr lang="en-US" altLang="zh-CN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=2.76  </m:t>
                    </m:r>
                    <m:r>
                      <m:rPr>
                        <m:sty m:val="p"/>
                      </m:rPr>
                      <a:rPr lang="en-US" altLang="zh-CN" sz="1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TeV</m:t>
                    </m:r>
                  </m:oMath>
                </a14:m>
                <a:r>
                  <a:rPr lang="en-US" altLang="zh-CN" sz="1800" i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≫</m:t>
                    </m:r>
                    <m:sSubSup>
                      <m:sSubSupPr>
                        <m:ctrlPr>
                          <a:rPr lang="en-US" altLang="zh-CN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zh-CN" altLang="en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𝜎</m:t>
                        </m:r>
                      </m:e>
                      <m:sub>
                        <m:r>
                          <a:rPr lang="en-US" altLang="zh-CN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𝑝𝑝</m:t>
                        </m:r>
                      </m:sub>
                      <m:sup>
                        <m:sSub>
                          <m:sSubPr>
                            <m:ctrlPr>
                              <a:rPr lang="en-US" altLang="zh-CN" sz="18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altLang="zh-CN" sz="18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Ξ</m:t>
                            </m:r>
                          </m:e>
                          <m:sub>
                            <m:r>
                              <a:rPr lang="en-US" altLang="zh-CN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𝑐𝑐</m:t>
                            </m:r>
                          </m:sub>
                        </m:sSub>
                      </m:sup>
                    </m:sSubSup>
                    <m:r>
                      <a:rPr lang="en-US" altLang="zh-CN" sz="1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altLang="zh-CN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61</m:t>
                    </m:r>
                    <m:r>
                      <a:rPr lang="en-US" altLang="zh-CN" sz="1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altLang="zh-CN" sz="1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𝑛𝑏</m:t>
                    </m:r>
                    <m:r>
                      <a:rPr lang="en-US" altLang="zh-CN" sz="1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 </m:t>
                    </m:r>
                    <m:r>
                      <a:rPr lang="en-US" altLang="zh-CN" sz="1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𝑖𝑛</m:t>
                    </m:r>
                    <m:r>
                      <a:rPr lang="en-US" altLang="zh-CN" sz="1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altLang="zh-CN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𝑝</m:t>
                    </m:r>
                    <m:r>
                      <a:rPr lang="en-US" altLang="zh-CN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altLang="zh-CN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𝑝</m:t>
                    </m:r>
                    <m:r>
                      <a:rPr lang="en-US" altLang="zh-CN" sz="1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altLang="zh-CN" sz="1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𝑎𝑡</m:t>
                    </m:r>
                    <m:r>
                      <a:rPr lang="en-US" altLang="zh-CN" sz="1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ad>
                      <m:radPr>
                        <m:degHide m:val="on"/>
                        <m:ctrlPr>
                          <a:rPr lang="en-US" altLang="zh-CN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en-US" altLang="zh-CN" sz="1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sz="1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altLang="zh-CN" sz="1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𝑁𝑁</m:t>
                            </m:r>
                          </m:sub>
                        </m:sSub>
                      </m:e>
                    </m:rad>
                    <m:r>
                      <a:rPr lang="en-US" altLang="zh-CN" sz="1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altLang="zh-CN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14</m:t>
                    </m:r>
                    <m:r>
                      <a:rPr lang="en-US" altLang="zh-CN" sz="1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 </m:t>
                    </m:r>
                    <m:r>
                      <m:rPr>
                        <m:sty m:val="p"/>
                      </m:rPr>
                      <a:rPr lang="en-US" altLang="zh-CN" sz="1800" i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TeV</m:t>
                    </m:r>
                    <m:r>
                      <a:rPr lang="en-US" altLang="zh-CN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!</m:t>
                    </m:r>
                  </m:oMath>
                </a14:m>
                <a:r>
                  <a:rPr lang="en-US" altLang="zh-CN" sz="1800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altLang="zh-CN" sz="1800" i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l"/>
                <a:endParaRPr lang="en-US" altLang="zh-CN" sz="2000" i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l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l-GR" altLang="zh-CN" sz="24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𝛺</m:t>
                        </m:r>
                      </m:e>
                      <m:sub>
                        <m:r>
                          <a:rPr lang="en-US" altLang="zh-CN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𝑐𝑐𝑐</m:t>
                        </m:r>
                      </m:sub>
                    </m:sSub>
                  </m:oMath>
                </a14:m>
                <a:r>
                  <a:rPr lang="en-US" altLang="zh-CN" sz="2400" i="1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  <a:r>
                  <a:rPr lang="en-US" altLang="zh-CN" sz="1600" i="1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000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effective cross section per binary collision</a:t>
                </a:r>
              </a:p>
              <a:p>
                <a:pPr algn="l"/>
                <a:r>
                  <a:rPr lang="en-US" altLang="zh-CN" sz="2000" dirty="0">
                    <a:solidFill>
                      <a:srgbClr val="990000"/>
                    </a:solidFill>
                    <a:cs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1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zh-CN" altLang="en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𝜎</m:t>
                        </m:r>
                      </m:e>
                      <m:sub>
                        <m:r>
                          <a:rPr lang="en-US" altLang="zh-CN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𝑝𝑝</m:t>
                        </m:r>
                      </m:sub>
                      <m:sup>
                        <m:sSub>
                          <m:sSubPr>
                            <m:ctrlPr>
                              <a:rPr lang="en-US" altLang="zh-CN" sz="18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altLang="zh-CN" sz="18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Ω</m:t>
                            </m:r>
                          </m:e>
                          <m:sub>
                            <m:r>
                              <a:rPr lang="en-US" altLang="zh-CN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𝑐𝑐𝑐</m:t>
                            </m:r>
                          </m:sub>
                        </m:sSub>
                      </m:sup>
                    </m:sSubSup>
                    <m:r>
                      <a:rPr lang="en-US" altLang="zh-CN" sz="1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altLang="zh-CN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US" altLang="zh-CN" sz="1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SupPr>
                          <m:e>
                            <m:r>
                              <a:rPr lang="en-US" altLang="zh-CN" sz="1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altLang="zh-CN" sz="1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𝐴𝐴</m:t>
                            </m:r>
                          </m:sub>
                          <m:sup>
                            <m:sSub>
                              <m:sSubPr>
                                <m:ctrlPr>
                                  <a:rPr lang="en-US" altLang="zh-CN" sz="18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l-GR" altLang="zh-CN" sz="18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Ω</m:t>
                                </m:r>
                              </m:e>
                              <m:sub>
                                <m:r>
                                  <a:rPr lang="en-US" altLang="zh-CN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𝑐𝑐𝑐</m:t>
                                </m:r>
                              </m:sub>
                            </m:sSub>
                          </m:sup>
                        </m:sSubSup>
                      </m:num>
                      <m:den>
                        <m:sSub>
                          <m:sSubPr>
                            <m:ctrlPr>
                              <a:rPr lang="en-US" altLang="zh-CN" sz="1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sz="1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altLang="zh-CN" sz="1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𝑐𝑜𝑙𝑙</m:t>
                            </m:r>
                          </m:sub>
                        </m:sSub>
                      </m:den>
                    </m:f>
                    <m:sSubSup>
                      <m:sSubSupPr>
                        <m:ctrlPr>
                          <a:rPr lang="en-US" altLang="zh-CN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zh-CN" altLang="en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𝜎</m:t>
                        </m:r>
                      </m:e>
                      <m:sub>
                        <m:r>
                          <a:rPr lang="en-US" altLang="zh-CN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𝑝𝑝</m:t>
                        </m:r>
                      </m:sub>
                      <m:sup>
                        <m:r>
                          <a:rPr lang="en-US" altLang="zh-CN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𝑖𝑛</m:t>
                        </m:r>
                      </m:sup>
                    </m:sSubSup>
                    <m:r>
                      <a:rPr lang="en-US" altLang="zh-CN" sz="1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altLang="zh-CN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9</m:t>
                    </m:r>
                    <m:r>
                      <a:rPr lang="en-US" altLang="zh-CN" sz="1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altLang="zh-CN" sz="1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𝑛𝑏</m:t>
                    </m:r>
                    <m:r>
                      <a:rPr lang="en-US" altLang="zh-CN" sz="1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 </m:t>
                    </m:r>
                    <m:r>
                      <a:rPr lang="en-US" altLang="zh-CN" sz="1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𝑖𝑛</m:t>
                    </m:r>
                    <m:r>
                      <a:rPr lang="en-US" altLang="zh-CN" sz="1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altLang="zh-CN" sz="1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𝑃𝑏</m:t>
                    </m:r>
                    <m:r>
                      <a:rPr lang="en-US" altLang="zh-CN" sz="1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altLang="zh-CN" sz="1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𝑃𝑏</m:t>
                    </m:r>
                    <m:r>
                      <a:rPr lang="en-US" altLang="zh-CN" sz="1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altLang="zh-CN" sz="1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𝑎𝑡</m:t>
                    </m:r>
                    <m:r>
                      <a:rPr lang="en-US" altLang="zh-CN" sz="1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ad>
                      <m:radPr>
                        <m:degHide m:val="on"/>
                        <m:ctrlPr>
                          <a:rPr lang="en-US" altLang="zh-CN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en-US" altLang="zh-CN" sz="1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sz="1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altLang="zh-CN" sz="1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𝑁𝑁</m:t>
                            </m:r>
                          </m:sub>
                        </m:sSub>
                      </m:e>
                    </m:rad>
                    <m:r>
                      <a:rPr lang="en-US" altLang="zh-CN" sz="1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=2.76  </m:t>
                    </m:r>
                    <m:r>
                      <m:rPr>
                        <m:sty m:val="p"/>
                      </m:rPr>
                      <a:rPr lang="en-US" altLang="zh-CN" sz="180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TeV</m:t>
                    </m:r>
                  </m:oMath>
                </a14:m>
                <a:r>
                  <a:rPr lang="en-US" altLang="zh-CN" sz="1800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1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≫</m:t>
                    </m:r>
                    <m:sSubSup>
                      <m:sSubSupPr>
                        <m:ctrlPr>
                          <a:rPr lang="en-US" altLang="zh-CN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zh-CN" altLang="en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𝜎</m:t>
                        </m:r>
                      </m:e>
                      <m:sub>
                        <m:r>
                          <a:rPr lang="en-US" altLang="zh-CN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𝑝𝑝</m:t>
                        </m:r>
                      </m:sub>
                      <m:sup>
                        <m:sSub>
                          <m:sSubPr>
                            <m:ctrlPr>
                              <a:rPr lang="en-US" altLang="zh-CN" sz="18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altLang="zh-CN" sz="18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Ω</m:t>
                            </m:r>
                          </m:e>
                          <m:sub>
                            <m:r>
                              <a:rPr lang="en-US" altLang="zh-CN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𝑐𝑐𝑐</m:t>
                            </m:r>
                          </m:sub>
                        </m:sSub>
                      </m:sup>
                    </m:sSubSup>
                    <m:r>
                      <a:rPr lang="en-US" altLang="zh-CN" sz="1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altLang="zh-CN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(0.06−0.13)</m:t>
                    </m:r>
                    <m:r>
                      <a:rPr lang="en-US" altLang="zh-CN" sz="1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altLang="zh-CN" sz="1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𝑛𝑏</m:t>
                    </m:r>
                    <m:r>
                      <a:rPr lang="en-US" altLang="zh-CN" sz="1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 </m:t>
                    </m:r>
                    <m:r>
                      <a:rPr lang="en-US" altLang="zh-CN" sz="1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𝑖𝑛</m:t>
                    </m:r>
                    <m:r>
                      <a:rPr lang="en-US" altLang="zh-CN" sz="1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altLang="zh-CN" sz="1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𝑝</m:t>
                    </m:r>
                    <m:r>
                      <a:rPr lang="en-US" altLang="zh-CN" sz="1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altLang="zh-CN" sz="1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𝑝</m:t>
                    </m:r>
                    <m:r>
                      <a:rPr lang="en-US" altLang="zh-CN" sz="1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altLang="zh-CN" sz="1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𝑎𝑡</m:t>
                    </m:r>
                    <m:r>
                      <a:rPr lang="en-US" altLang="zh-CN" sz="1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ad>
                      <m:radPr>
                        <m:degHide m:val="on"/>
                        <m:ctrlPr>
                          <a:rPr lang="en-US" altLang="zh-CN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en-US" altLang="zh-CN" sz="1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sz="1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altLang="zh-CN" sz="1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𝑁𝑁</m:t>
                            </m:r>
                          </m:sub>
                        </m:sSub>
                      </m:e>
                    </m:rad>
                    <m:r>
                      <a:rPr lang="en-US" altLang="zh-CN" sz="1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altLang="zh-CN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7</m:t>
                    </m:r>
                    <m:r>
                      <a:rPr lang="en-US" altLang="zh-CN" sz="1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 </m:t>
                    </m:r>
                    <m:r>
                      <m:rPr>
                        <m:sty m:val="p"/>
                      </m:rPr>
                      <a:rPr lang="en-US" altLang="zh-CN" sz="180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TeV</m:t>
                    </m:r>
                    <m:r>
                      <a:rPr lang="en-US" altLang="zh-CN" sz="1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!</m:t>
                    </m:r>
                  </m:oMath>
                </a14:m>
                <a:endParaRPr lang="en-US" altLang="zh-CN" sz="1800" i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736" y="5359421"/>
                <a:ext cx="12186954" cy="2550378"/>
              </a:xfrm>
              <a:prstGeom prst="rect">
                <a:avLst/>
              </a:prstGeom>
              <a:blipFill>
                <a:blip r:embed="rId3"/>
                <a:stretch>
                  <a:fillRect l="-750" t="-167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0"/>
              <p:cNvSpPr txBox="1"/>
              <p:nvPr/>
            </p:nvSpPr>
            <p:spPr>
              <a:xfrm>
                <a:off x="5062240" y="2239794"/>
                <a:ext cx="7344816" cy="24929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altLang="zh-CN" sz="2400" i="1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Why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l-GR" altLang="zh-CN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𝛯</m:t>
                        </m:r>
                      </m:e>
                      <m:sub>
                        <m:r>
                          <a:rPr lang="en-US" altLang="zh-CN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𝑐𝑐</m:t>
                        </m:r>
                      </m:sub>
                    </m:sSub>
                  </m:oMath>
                </a14:m>
                <a:r>
                  <a:rPr lang="en-US" altLang="zh-CN" sz="2400" i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l-GR" altLang="zh-CN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𝛺</m:t>
                        </m:r>
                      </m:e>
                      <m:sub>
                        <m:r>
                          <a:rPr lang="en-US" altLang="zh-CN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𝑐𝑐𝑐</m:t>
                        </m:r>
                      </m:sub>
                    </m:sSub>
                  </m:oMath>
                </a14:m>
                <a:r>
                  <a:rPr lang="en-US" altLang="zh-CN" sz="2400" i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400" i="1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 AA at LHC ?</a:t>
                </a:r>
              </a:p>
              <a:p>
                <a:pPr algn="l"/>
                <a:endParaRPr lang="en-US" altLang="zh-CN" sz="800" i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l"/>
                <a:r>
                  <a:rPr lang="en-US" altLang="zh-CN" sz="2000" i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altLang="zh-CN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altLang="zh-CN" sz="2000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∼</m:t>
                    </m:r>
                    <m:r>
                      <a:rPr lang="en-US" altLang="zh-CN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/>
                      </a:rPr>
                      <m:t>100</m:t>
                    </m:r>
                    <m:r>
                      <a:rPr lang="en-US" altLang="zh-CN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/>
                      </a:rPr>
                      <m:t>,</m:t>
                    </m:r>
                    <m:r>
                      <a:rPr lang="en-US" altLang="zh-CN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/>
                      </a:rPr>
                      <m:t> </m:t>
                    </m:r>
                  </m:oMath>
                </a14:m>
                <a:r>
                  <a:rPr lang="en-US" altLang="zh-CN" sz="2000" i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</a:t>
                </a:r>
                <a14:m>
                  <m:oMath xmlns:m="http://schemas.openxmlformats.org/officeDocument/2006/math">
                    <m:r>
                      <a:rPr lang="en-US" altLang="zh-CN" sz="2000" i="1">
                        <a:solidFill>
                          <a:schemeClr val="tx1"/>
                        </a:solidFill>
                        <a:latin typeface="Cambria Math"/>
                        <a:cs typeface="Arial" panose="020B0604020202020204" pitchFamily="34" charset="0"/>
                      </a:rPr>
                      <m:t>𝑁</m:t>
                    </m:r>
                    <m:d>
                      <m:dPr>
                        <m:ctrlPr>
                          <a:rPr lang="en-US" altLang="zh-CN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l-GR" altLang="zh-CN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𝛯</m:t>
                            </m:r>
                          </m:e>
                          <m:sub>
                            <m:r>
                              <a:rPr lang="en-US" altLang="zh-CN" sz="2000" i="1">
                                <a:solidFill>
                                  <a:schemeClr val="tx1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  <m:t>𝑐𝑐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CN" sz="2000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~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US" altLang="zh-CN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𝑐</m:t>
                        </m:r>
                      </m:sub>
                      <m:sup>
                        <m:r>
                          <a:rPr lang="en-US" altLang="zh-CN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altLang="zh-CN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  </m:t>
                    </m:r>
                    <m:r>
                      <a:rPr lang="en-US" altLang="zh-CN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    </m:t>
                    </m:r>
                    <m:r>
                      <a:rPr lang="en-US" altLang="zh-CN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 </m:t>
                    </m:r>
                    <m:r>
                      <a:rPr lang="en-US" altLang="zh-CN" sz="2000" i="1">
                        <a:solidFill>
                          <a:schemeClr val="tx1"/>
                        </a:solidFill>
                        <a:latin typeface="Cambria Math"/>
                        <a:cs typeface="Arial" panose="020B0604020202020204" pitchFamily="34" charset="0"/>
                      </a:rPr>
                      <m:t>𝑁</m:t>
                    </m:r>
                    <m:d>
                      <m:dPr>
                        <m:ctrlPr>
                          <a:rPr lang="en-US" altLang="zh-CN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zh-CN" altLang="en-US" sz="2000" i="1">
                                <a:solidFill>
                                  <a:schemeClr val="tx1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  <m:t>𝛺</m:t>
                            </m:r>
                          </m:e>
                          <m:sub>
                            <m:r>
                              <a:rPr lang="en-US" altLang="zh-CN" sz="2000" i="1">
                                <a:solidFill>
                                  <a:schemeClr val="tx1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  <m:t>𝑐𝑐𝑐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CN" sz="2000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~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US" altLang="zh-CN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𝑐</m:t>
                        </m:r>
                      </m:sub>
                      <m:sup>
                        <m:r>
                          <a:rPr lang="en-US" altLang="zh-CN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3</m:t>
                        </m:r>
                      </m:sup>
                    </m:sSubSup>
                    <m:r>
                      <a:rPr lang="en-US" altLang="zh-CN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!      </m:t>
                    </m:r>
                  </m:oMath>
                </a14:m>
                <a:r>
                  <a:rPr lang="en-US" altLang="zh-CN" sz="2000" i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                           It is most probable to study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altLang="zh-CN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Ξ</m:t>
                        </m:r>
                      </m:e>
                      <m:sub>
                        <m:r>
                          <a:rPr lang="en-US" altLang="zh-CN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𝑐𝑐</m:t>
                        </m:r>
                      </m:sub>
                    </m:sSub>
                  </m:oMath>
                </a14:m>
                <a:r>
                  <a:rPr lang="en-US" altLang="zh-CN" sz="2000" i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properties and discover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l-GR" altLang="zh-CN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𝛺</m:t>
                        </m:r>
                      </m:e>
                      <m:sub>
                        <m:r>
                          <a:rPr lang="en-US" altLang="zh-CN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𝑐𝑐𝑐</m:t>
                        </m:r>
                      </m:sub>
                    </m:sSub>
                  </m:oMath>
                </a14:m>
                <a:r>
                  <a:rPr lang="en-US" altLang="zh-CN" sz="2000" i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in AA at LHC.</a:t>
                </a:r>
              </a:p>
              <a:p>
                <a:pPr algn="l"/>
                <a:endParaRPr lang="en-US" altLang="zh-CN" sz="1200" i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l"/>
                <a:r>
                  <a:rPr lang="en-US" altLang="zh-CN" sz="2000" i="1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2) the discovery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l-GR" altLang="zh-CN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𝛺</m:t>
                        </m:r>
                      </m:e>
                      <m:sub>
                        <m:r>
                          <a:rPr lang="en-US" altLang="zh-CN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𝑐𝑐𝑐</m:t>
                        </m:r>
                      </m:sub>
                    </m:sSub>
                  </m:oMath>
                </a14:m>
                <a:r>
                  <a:rPr lang="en-US" altLang="zh-CN" sz="2000" i="1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is </a:t>
                </a:r>
                <a:r>
                  <a:rPr lang="en-US" altLang="zh-CN" sz="2000" i="1" dirty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 unique signal of </a:t>
                </a:r>
                <a:r>
                  <a:rPr lang="en-US" altLang="zh-CN" sz="2000" i="1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QGP. </a:t>
                </a:r>
              </a:p>
              <a:p>
                <a:pPr algn="l"/>
                <a:endParaRPr lang="en-US" altLang="zh-CN" sz="1200" i="1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l"/>
                <a:r>
                  <a:rPr lang="en-US" altLang="zh-CN" sz="2000" i="1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3) Exotic quantum states at quark level.  </a:t>
                </a:r>
                <a:endParaRPr lang="en-US" altLang="zh-CN" sz="2000" i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2240" y="2239794"/>
                <a:ext cx="7344816" cy="2492990"/>
              </a:xfrm>
              <a:prstGeom prst="rect">
                <a:avLst/>
              </a:prstGeom>
              <a:blipFill>
                <a:blip r:embed="rId4"/>
                <a:stretch>
                  <a:fillRect l="-1245" t="-1711" b="-3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760" y="1826379"/>
            <a:ext cx="3987155" cy="3266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本框 1"/>
              <p:cNvSpPr txBox="1"/>
              <p:nvPr/>
            </p:nvSpPr>
            <p:spPr>
              <a:xfrm>
                <a:off x="525736" y="8241238"/>
                <a:ext cx="11521280" cy="47192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5842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zh-CN" sz="24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Helvetica Light"/>
                          </a:rPr>
                        </m:ctrlPr>
                      </m:sSubPr>
                      <m:e>
                        <m:r>
                          <a:rPr kumimoji="0" lang="el-GR" altLang="zh-CN" sz="24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Helvetica Light"/>
                          </a:rPr>
                          <m:t>𝛯</m:t>
                        </m:r>
                      </m:e>
                      <m:sub>
                        <m:r>
                          <a:rPr kumimoji="0" lang="en-US" altLang="zh-CN" sz="24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Helvetica Light"/>
                          </a:rPr>
                          <m:t>𝑐𝑐</m:t>
                        </m:r>
                      </m:sub>
                    </m:sSub>
                  </m:oMath>
                </a14:m>
                <a:r>
                  <a:rPr kumimoji="0" lang="zh-CN" altLang="en-US" sz="2400" b="0" i="1" u="none" strike="noStrike" cap="none" spc="0" normalizeH="0" baseline="0" dirty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Helvetica Light"/>
                  </a:rPr>
                  <a:t> </a:t>
                </a:r>
                <a:r>
                  <a:rPr kumimoji="0" lang="en-US" altLang="zh-CN" sz="2400" b="0" i="1" u="none" strike="noStrike" cap="none" spc="0" normalizeH="0" baseline="0" dirty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Helvetica Light"/>
                  </a:rPr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zh-CN" sz="24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Helvetica Light"/>
                          </a:rPr>
                        </m:ctrlPr>
                      </m:sSubPr>
                      <m:e>
                        <m:r>
                          <a:rPr kumimoji="0" lang="el-GR" altLang="zh-CN" sz="24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Helvetica Light"/>
                          </a:rPr>
                          <m:t>𝛺</m:t>
                        </m:r>
                      </m:e>
                      <m:sub>
                        <m:r>
                          <a:rPr kumimoji="0" lang="en-US" altLang="zh-CN" sz="24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Helvetica Light"/>
                          </a:rPr>
                          <m:t>𝑐𝑐𝑐</m:t>
                        </m:r>
                      </m:sub>
                    </m:sSub>
                  </m:oMath>
                </a14:m>
                <a:r>
                  <a:rPr kumimoji="0" lang="zh-CN" altLang="en-US" sz="2400" b="0" i="1" u="none" strike="noStrike" cap="none" spc="0" normalizeH="0" baseline="0" dirty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Helvetica Light"/>
                  </a:rPr>
                  <a:t> </a:t>
                </a:r>
                <a:r>
                  <a:rPr kumimoji="0" lang="en-US" altLang="zh-CN" sz="2400" b="0" i="1" u="none" strike="noStrike" cap="none" spc="0" normalizeH="0" baseline="0" dirty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Helvetica Light"/>
                  </a:rPr>
                  <a:t>are extremely enhanced in nuclear collisions at LHC!</a:t>
                </a:r>
                <a:endParaRPr kumimoji="0" lang="zh-CN" altLang="en-US" sz="2400" b="0" i="1" u="none" strike="noStrike" cap="none" spc="0" normalizeH="0" baseline="0" dirty="0">
                  <a:ln>
                    <a:noFill/>
                  </a:ln>
                  <a:solidFill>
                    <a:srgbClr val="C00000"/>
                  </a:solidFill>
                  <a:effectLst/>
                  <a:uFillTx/>
                  <a:latin typeface="Arial" panose="020B0604020202020204" pitchFamily="34" charset="0"/>
                  <a:cs typeface="Arial" panose="020B0604020202020204" pitchFamily="34" charset="0"/>
                  <a:sym typeface="Helvetica Light"/>
                </a:endParaRPr>
              </a:p>
            </p:txBody>
          </p:sp>
        </mc:Choice>
        <mc:Fallback xmlns="">
          <p:sp>
            <p:nvSpPr>
              <p:cNvPr id="2" name="文本框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736" y="8241238"/>
                <a:ext cx="11521280" cy="471924"/>
              </a:xfrm>
              <a:prstGeom prst="rect">
                <a:avLst/>
              </a:prstGeom>
              <a:blipFill>
                <a:blip r:embed="rId6"/>
                <a:stretch>
                  <a:fillRect t="-7792" b="-29870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2"/>
          <p:cNvSpPr txBox="1"/>
          <p:nvPr/>
        </p:nvSpPr>
        <p:spPr>
          <a:xfrm>
            <a:off x="562540" y="9282568"/>
            <a:ext cx="11879720" cy="346760"/>
          </a:xfrm>
          <a:prstGeom prst="rect">
            <a:avLst/>
          </a:prstGeom>
          <a:noFill/>
        </p:spPr>
        <p:txBody>
          <a:bodyPr wrap="square" lIns="130046" tIns="65023" rIns="130046" bIns="65023" rtlCol="0">
            <a:spAutoFit/>
          </a:bodyPr>
          <a:lstStyle/>
          <a:p>
            <a:pPr algn="ctr"/>
            <a:r>
              <a:rPr lang="en-US" altLang="zh-CN" sz="1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Pengfei </a:t>
            </a:r>
            <a:r>
              <a:rPr lang="en-US" altLang="zh-CN" sz="14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Zhuang, ATHIC2018, USTC, 20181103-06                                                                                  14</a:t>
            </a:r>
            <a:endParaRPr lang="zh-CN" altLang="en-US" sz="14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0002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895" y="4587395"/>
            <a:ext cx="4560981" cy="325344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152895" y="7768984"/>
            <a:ext cx="4301278" cy="4425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276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short range potential at high T !</a:t>
            </a:r>
            <a:endParaRPr lang="zh-CN" altLang="en-US" sz="2276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Box 2"/>
              <p:cNvSpPr txBox="1">
                <a:spLocks noChangeArrowheads="1"/>
              </p:cNvSpPr>
              <p:nvPr/>
            </p:nvSpPr>
            <p:spPr bwMode="auto">
              <a:xfrm>
                <a:off x="2713179" y="575523"/>
                <a:ext cx="7992991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marL="487672" indent="-487672">
                  <a:spcBef>
                    <a:spcPct val="50000"/>
                  </a:spcBef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𝛺</m:t>
                        </m:r>
                      </m:e>
                      <m:sub>
                        <m:r>
                          <a:rPr lang="en-US" altLang="zh-CN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𝑐𝑐𝑐</m:t>
                        </m:r>
                      </m:sub>
                    </m:sSub>
                  </m:oMath>
                </a14:m>
                <a:r>
                  <a:rPr lang="en-US" altLang="zh-CN" sz="2800" i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800" i="1" u="sng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as a Borromean Ring and an </a:t>
                </a:r>
                <a:r>
                  <a:rPr lang="en-US" altLang="zh-CN" sz="2800" i="1" u="sng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Efimov</a:t>
                </a:r>
                <a:r>
                  <a:rPr lang="en-US" altLang="zh-CN" sz="2800" i="1" u="sng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State</a:t>
                </a:r>
              </a:p>
            </p:txBody>
          </p:sp>
        </mc:Choice>
        <mc:Fallback xmlns="">
          <p:sp>
            <p:nvSpPr>
              <p:cNvPr id="6" name="Text 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713179" y="575523"/>
                <a:ext cx="7992991" cy="523220"/>
              </a:xfrm>
              <a:prstGeom prst="rect">
                <a:avLst/>
              </a:prstGeom>
              <a:blipFill>
                <a:blip r:embed="rId4"/>
                <a:stretch>
                  <a:fillRect t="-11628" b="-31395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2685" y="4563674"/>
            <a:ext cx="3944549" cy="3584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6943244"/>
              </p:ext>
            </p:extLst>
          </p:nvPr>
        </p:nvGraphicFramePr>
        <p:xfrm>
          <a:off x="4505378" y="4702012"/>
          <a:ext cx="4557306" cy="3241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8" name="Acrobat Document" r:id="rId6" imgW="2700314" imgH="2138226" progId="AcroExch.Document.11">
                  <p:embed/>
                </p:oleObj>
              </mc:Choice>
              <mc:Fallback>
                <p:oleObj name="Acrobat Document" r:id="rId6" imgW="2700314" imgH="2138226" progId="AcroExch.Document.11">
                  <p:embed/>
                  <p:pic>
                    <p:nvPicPr>
                      <p:cNvPr id="3" name="对象 2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505378" y="4702012"/>
                        <a:ext cx="4557306" cy="32412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4022" y="5308848"/>
            <a:ext cx="721783" cy="714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7833748" y="7986940"/>
                <a:ext cx="5018158" cy="6342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276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sz="2276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sz="2276" i="1">
                                <a:solidFill>
                                  <a:srgbClr val="FF0000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altLang="zh-CN" sz="2276" i="1">
                                <a:solidFill>
                                  <a:srgbClr val="FF0000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  <m:t>𝑛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altLang="zh-CN" sz="2276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sz="2276" i="1">
                                <a:solidFill>
                                  <a:srgbClr val="FF0000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altLang="zh-CN" sz="2276" i="1">
                                <a:solidFill>
                                  <a:srgbClr val="FF0000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  <m:t>𝑛</m:t>
                            </m:r>
                            <m:r>
                              <a:rPr lang="en-US" altLang="zh-CN" sz="2276" i="1">
                                <a:solidFill>
                                  <a:srgbClr val="FF0000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  <m:t>+1</m:t>
                            </m:r>
                          </m:sub>
                        </m:sSub>
                      </m:den>
                    </m:f>
                    <m:r>
                      <a:rPr lang="en-US" altLang="zh-CN" sz="2276" i="1">
                        <a:solidFill>
                          <a:srgbClr val="FF0000"/>
                        </a:solidFill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altLang="zh-CN" sz="2276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sz="2276" i="1">
                            <a:solidFill>
                              <a:srgbClr val="FF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𝑒</m:t>
                        </m:r>
                      </m:e>
                      <m:sup>
                        <m:r>
                          <a:rPr lang="en-US" altLang="zh-CN" sz="2276" i="1">
                            <a:solidFill>
                              <a:srgbClr val="FF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zh-CN" altLang="en-US" sz="2276" i="1">
                            <a:solidFill>
                              <a:srgbClr val="FF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𝜋</m:t>
                        </m:r>
                        <m:r>
                          <a:rPr lang="en-US" altLang="zh-CN" sz="2276" i="1">
                            <a:solidFill>
                              <a:srgbClr val="FF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/</m:t>
                        </m:r>
                        <m:sSub>
                          <m:sSubPr>
                            <m:ctrlPr>
                              <a:rPr lang="en-US" altLang="zh-CN" sz="2276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sz="2276" i="1">
                                <a:solidFill>
                                  <a:srgbClr val="FF0000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altLang="zh-CN" sz="2276" i="1">
                                <a:solidFill>
                                  <a:srgbClr val="FF0000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  <m:t>0</m:t>
                            </m:r>
                          </m:sub>
                        </m:sSub>
                      </m:sup>
                    </m:sSup>
                    <m:r>
                      <a:rPr lang="en-US" altLang="zh-CN" sz="2276" i="1">
                        <a:solidFill>
                          <a:srgbClr val="FF0000"/>
                        </a:solidFill>
                        <a:latin typeface="Cambria Math"/>
                        <a:cs typeface="Arial" panose="020B0604020202020204" pitchFamily="34" charset="0"/>
                      </a:rPr>
                      <m:t>=515</m:t>
                    </m:r>
                  </m:oMath>
                </a14:m>
                <a:r>
                  <a:rPr lang="en-US" altLang="zh-CN" sz="2276" i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altLang="zh-CN" sz="2276" i="1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Efimov</a:t>
                </a:r>
                <a:r>
                  <a:rPr lang="en-US" altLang="zh-CN" sz="2276" i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states !</a:t>
                </a:r>
                <a:endParaRPr lang="zh-CN" altLang="en-US" sz="2276" i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3748" y="7986940"/>
                <a:ext cx="5018158" cy="63427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矩形 12"/>
          <p:cNvSpPr/>
          <p:nvPr/>
        </p:nvSpPr>
        <p:spPr>
          <a:xfrm>
            <a:off x="7776864" y="8621216"/>
            <a:ext cx="65024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sz="1600" i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J.Zhao</a:t>
            </a:r>
            <a:r>
              <a:rPr lang="en-US" altLang="zh-CN" sz="1600" i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PZ, PLB775,84(2017)</a:t>
            </a:r>
            <a:endParaRPr lang="zh-CN" altLang="en-US" sz="1600" i="1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356" y="1653103"/>
            <a:ext cx="2006427" cy="2457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0"/>
          <p:cNvSpPr txBox="1"/>
          <p:nvPr/>
        </p:nvSpPr>
        <p:spPr>
          <a:xfrm>
            <a:off x="3199007" y="1636440"/>
            <a:ext cx="962667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400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Efimov</a:t>
            </a:r>
            <a:r>
              <a:rPr lang="en-US" altLang="zh-CN" sz="24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state is introduced in nuclear physics, </a:t>
            </a:r>
            <a:r>
              <a:rPr lang="en-US" altLang="zh-CN" sz="1600" i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PLB33, 563(1970).</a:t>
            </a:r>
          </a:p>
          <a:p>
            <a:pPr algn="l"/>
            <a:endParaRPr lang="en-US" altLang="zh-CN" sz="2400" i="1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altLang="zh-CN" sz="2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was firstly discovered in cold atom gas, </a:t>
            </a:r>
            <a:r>
              <a:rPr lang="en-US" altLang="zh-CN" sz="1600" i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T.Kraemer</a:t>
            </a:r>
            <a:r>
              <a:rPr lang="en-US" altLang="zh-CN" sz="1600" i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al., Nature 440, 315(2006).</a:t>
            </a:r>
          </a:p>
          <a:p>
            <a:pPr algn="l"/>
            <a:endParaRPr lang="en-US" altLang="zh-CN" sz="2400" i="1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altLang="zh-CN" sz="240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it possible to realize </a:t>
            </a:r>
            <a:r>
              <a:rPr lang="en-US" altLang="zh-CN" sz="2400" i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Efimov</a:t>
            </a:r>
            <a:r>
              <a:rPr lang="en-US" altLang="zh-CN" sz="240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state at quark level?                                                                                   </a:t>
            </a:r>
            <a:r>
              <a:rPr lang="en-US" altLang="zh-CN" sz="20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vacuum, no</a:t>
            </a:r>
            <a:r>
              <a:rPr lang="en-US" altLang="zh-CN" sz="2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zh-CN" sz="20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because of the </a:t>
            </a:r>
            <a:r>
              <a:rPr lang="en-US" altLang="zh-CN" sz="2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long range interaction.</a:t>
            </a:r>
          </a:p>
          <a:p>
            <a:pPr algn="l"/>
            <a:r>
              <a:rPr lang="en-US" altLang="zh-CN" sz="2000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finite temperature, probably yes, due to the screened quark potential. </a:t>
            </a:r>
            <a:endParaRPr lang="zh-CN" altLang="en-US" sz="2000" i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"/>
          <p:cNvSpPr txBox="1"/>
          <p:nvPr/>
        </p:nvSpPr>
        <p:spPr>
          <a:xfrm>
            <a:off x="6248824" y="6232814"/>
            <a:ext cx="2404215" cy="4425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276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Borromean ring</a:t>
            </a:r>
            <a:endParaRPr lang="zh-CN" altLang="en-US" sz="2276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2"/>
          <p:cNvSpPr txBox="1"/>
          <p:nvPr/>
        </p:nvSpPr>
        <p:spPr>
          <a:xfrm>
            <a:off x="562540" y="9282568"/>
            <a:ext cx="11879720" cy="346760"/>
          </a:xfrm>
          <a:prstGeom prst="rect">
            <a:avLst/>
          </a:prstGeom>
          <a:noFill/>
        </p:spPr>
        <p:txBody>
          <a:bodyPr wrap="square" lIns="130046" tIns="65023" rIns="130046" bIns="65023" rtlCol="0">
            <a:spAutoFit/>
          </a:bodyPr>
          <a:lstStyle/>
          <a:p>
            <a:pPr algn="ctr"/>
            <a:r>
              <a:rPr lang="en-US" altLang="zh-CN" sz="1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Pengfei </a:t>
            </a:r>
            <a:r>
              <a:rPr lang="en-US" altLang="zh-CN" sz="14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Zhuang, ATHIC2018, USTC, 20181103-06                                                                                  15</a:t>
            </a:r>
            <a:endParaRPr lang="zh-CN" altLang="en-US" sz="14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0759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047505" y="628328"/>
            <a:ext cx="8547844" cy="541188"/>
          </a:xfrm>
          <a:prstGeom prst="rect">
            <a:avLst/>
          </a:prstGeom>
          <a:noFill/>
        </p:spPr>
        <p:txBody>
          <a:bodyPr wrap="square" lIns="109234" tIns="54617" rIns="109234" bIns="54617" rtlCol="0">
            <a:spAutoFit/>
          </a:bodyPr>
          <a:lstStyle/>
          <a:p>
            <a:pPr algn="ctr"/>
            <a:r>
              <a:rPr lang="en-US" altLang="zh-CN" sz="2800" i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Summary</a:t>
            </a:r>
            <a:endParaRPr lang="en-US" altLang="zh-CN" sz="2800" i="1" u="sng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706557" y="2349157"/>
                <a:ext cx="12060539" cy="490390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5842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CN" sz="2400" b="0" u="none" strike="noStrike" cap="none" spc="0" normalizeH="0" baseline="0" dirty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Helvetica Light"/>
                  </a:rPr>
                  <a:t>● </a:t>
                </a:r>
                <a:r>
                  <a:rPr lang="en-US" altLang="zh-CN" sz="2400" i="1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We developed a sequential coalescence model for charmed hadron production:         Dirac equations + hydrodynamic equations + coalescence. </a:t>
                </a:r>
              </a:p>
              <a:p>
                <a:pPr marL="0" marR="0" indent="0" algn="l" defTabSz="5842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en-US" altLang="zh-CN" sz="2400" i="1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l" rtl="0" latinLnBrk="1" hangingPunct="0"/>
                <a:r>
                  <a:rPr lang="en-US" altLang="zh-CN" sz="24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● </a:t>
                </a:r>
                <a:r>
                  <a:rPr lang="en-US" altLang="zh-CN" sz="2400" i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The charm conservation changes significantly the charmed hadron ratio, like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𝐷</m:t>
                        </m:r>
                      </m:e>
                      <m:sub>
                        <m:r>
                          <a:rPr lang="en-US" altLang="zh-CN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𝑠</m:t>
                        </m:r>
                      </m:sub>
                    </m:sSub>
                    <m:r>
                      <a:rPr lang="en-US" altLang="zh-CN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/</m:t>
                    </m:r>
                    <m:sSup>
                      <m:sSupPr>
                        <m:ctrlPr>
                          <a:rPr lang="en-US" altLang="zh-CN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𝐷</m:t>
                        </m:r>
                      </m:e>
                      <m:sup>
                        <m:r>
                          <a:rPr lang="en-US" altLang="zh-CN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altLang="zh-CN" sz="2400" i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l-GR" altLang="zh-CN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𝛬</m:t>
                        </m:r>
                      </m:e>
                      <m:sub>
                        <m:r>
                          <a:rPr lang="en-US" altLang="zh-CN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sub>
                    </m:sSub>
                    <m:r>
                      <a:rPr lang="en-US" altLang="zh-CN" sz="24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/</m:t>
                    </m:r>
                    <m:sSup>
                      <m:sSupPr>
                        <m:ctrlPr>
                          <a:rPr lang="en-US" altLang="zh-CN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𝐷</m:t>
                        </m:r>
                      </m:e>
                      <m:sup>
                        <m:r>
                          <a:rPr lang="en-US" altLang="zh-CN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kumimoji="0" lang="en-US" altLang="zh-CN" sz="2400" b="0" i="1" u="none" strike="noStrike" cap="none" spc="0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Helvetica Light"/>
                  </a:rPr>
                  <a:t>.  </a:t>
                </a:r>
              </a:p>
              <a:p>
                <a:pPr marL="0" marR="0" indent="0" algn="l" defTabSz="5842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en-US" altLang="zh-CN" sz="2400" i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l" rtl="0" latinLnBrk="1" hangingPunct="0"/>
                <a:r>
                  <a:rPr lang="en-US" altLang="zh-CN" sz="2400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●</a:t>
                </a:r>
                <a:r>
                  <a:rPr kumimoji="0" lang="en-US" altLang="zh-CN" sz="2400" b="0" i="1" u="none" strike="noStrike" cap="none" spc="0" normalizeH="0" baseline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Helvetica Light"/>
                  </a:rPr>
                  <a:t>The charmed ration, like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solidFill>
                              <a:srgbClr val="0000FF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𝐷</m:t>
                        </m:r>
                      </m:e>
                      <m:sub>
                        <m:r>
                          <a:rPr lang="en-US" altLang="zh-CN" sz="2400" i="1">
                            <a:solidFill>
                              <a:srgbClr val="0000FF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𝑠</m:t>
                        </m:r>
                      </m:sub>
                    </m:sSub>
                    <m:r>
                      <a:rPr lang="en-US" altLang="zh-CN" sz="2400" i="1">
                        <a:solidFill>
                          <a:srgbClr val="0000FF"/>
                        </a:solidFill>
                        <a:latin typeface="Cambria Math"/>
                        <a:cs typeface="Arial" panose="020B0604020202020204" pitchFamily="34" charset="0"/>
                      </a:rPr>
                      <m:t>/</m:t>
                    </m:r>
                    <m:sSup>
                      <m:sSupPr>
                        <m:ctrlPr>
                          <a:rPr lang="en-US" altLang="zh-CN" sz="24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𝐷</m:t>
                        </m:r>
                      </m:e>
                      <m:sup>
                        <m:r>
                          <a:rPr lang="en-US" altLang="zh-CN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kumimoji="0" lang="en-US" altLang="zh-CN" sz="2400" b="0" i="1" u="none" strike="noStrike" cap="none" spc="0" normalizeH="0" baseline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Helvetica Light"/>
                  </a:rPr>
                  <a:t>, is extremely enhanced in the energy region of            FAIR, NICA and HIAF. </a:t>
                </a:r>
              </a:p>
              <a:p>
                <a:pPr algn="l" rtl="0" latinLnBrk="1" hangingPunct="0"/>
                <a:endParaRPr lang="en-US" altLang="zh-CN" sz="2400" i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l" rtl="0" latinLnBrk="1" hangingPunct="0"/>
                <a:r>
                  <a:rPr lang="en-US" altLang="zh-CN" sz="24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● </a:t>
                </a:r>
                <a:r>
                  <a:rPr lang="en-US" altLang="zh-CN" sz="2400" i="1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It is most probable to discover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l-GR" altLang="zh-CN" sz="24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𝛺</m:t>
                        </m:r>
                      </m:e>
                      <m:sub>
                        <m:r>
                          <a:rPr lang="en-US" altLang="zh-CN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𝑐𝑐𝑐</m:t>
                        </m:r>
                      </m:sub>
                    </m:sSub>
                  </m:oMath>
                </a14:m>
                <a:r>
                  <a:rPr lang="en-US" altLang="zh-CN" sz="2400" i="1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in nuclear collisions at LHC.</a:t>
                </a:r>
              </a:p>
              <a:p>
                <a:pPr algn="l" rtl="0" latinLnBrk="1" hangingPunct="0"/>
                <a:endParaRPr lang="en-US" altLang="zh-CN" sz="2400" i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l" rtl="0" latinLnBrk="1" hangingPunct="0"/>
                <a:r>
                  <a:rPr lang="en-US" altLang="zh-CN" sz="2400" dirty="0" smtClean="0">
                    <a:solidFill>
                      <a:schemeClr val="accent6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●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l-GR" altLang="zh-CN" sz="24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𝛺</m:t>
                        </m:r>
                      </m:e>
                      <m:sub>
                        <m:r>
                          <a:rPr lang="en-US" altLang="zh-CN" sz="24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𝑐𝑐𝑐</m:t>
                        </m:r>
                      </m:sub>
                    </m:sSub>
                  </m:oMath>
                </a14:m>
                <a:r>
                  <a:rPr lang="en-US" altLang="zh-CN" sz="2400" i="1" dirty="0">
                    <a:solidFill>
                      <a:schemeClr val="accent6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400" i="1" dirty="0" smtClean="0">
                    <a:solidFill>
                      <a:schemeClr val="accent6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can be in exotic quantum states (Borromean ring and </a:t>
                </a:r>
                <a:r>
                  <a:rPr lang="en-US" altLang="zh-CN" sz="2400" i="1" dirty="0" err="1" smtClean="0">
                    <a:solidFill>
                      <a:schemeClr val="accent6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Efimov</a:t>
                </a:r>
                <a:r>
                  <a:rPr lang="en-US" altLang="zh-CN" sz="2400" i="1" dirty="0" smtClean="0">
                    <a:solidFill>
                      <a:schemeClr val="accent6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state) at finite         temperature. </a:t>
                </a:r>
                <a:endParaRPr kumimoji="0" lang="zh-CN" altLang="en-US" sz="2400" b="0" i="1" u="none" strike="noStrike" cap="none" spc="0" normalizeH="0" baseline="0" dirty="0">
                  <a:ln>
                    <a:noFill/>
                  </a:ln>
                  <a:solidFill>
                    <a:schemeClr val="accent6"/>
                  </a:solidFill>
                  <a:effectLst/>
                  <a:uFillTx/>
                  <a:latin typeface="Arial" panose="020B0604020202020204" pitchFamily="34" charset="0"/>
                  <a:cs typeface="Arial" panose="020B0604020202020204" pitchFamily="34" charset="0"/>
                  <a:sym typeface="Helvetica Light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557" y="2349157"/>
                <a:ext cx="12060539" cy="4903907"/>
              </a:xfrm>
              <a:prstGeom prst="rect">
                <a:avLst/>
              </a:prstGeom>
              <a:blipFill>
                <a:blip r:embed="rId2"/>
                <a:stretch>
                  <a:fillRect l="-1112" t="-745" r="-607" b="-2360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2"/>
          <p:cNvSpPr txBox="1"/>
          <p:nvPr/>
        </p:nvSpPr>
        <p:spPr>
          <a:xfrm>
            <a:off x="562540" y="9282568"/>
            <a:ext cx="11879720" cy="346760"/>
          </a:xfrm>
          <a:prstGeom prst="rect">
            <a:avLst/>
          </a:prstGeom>
          <a:noFill/>
        </p:spPr>
        <p:txBody>
          <a:bodyPr wrap="square" lIns="130046" tIns="65023" rIns="130046" bIns="65023" rtlCol="0">
            <a:spAutoFit/>
          </a:bodyPr>
          <a:lstStyle/>
          <a:p>
            <a:pPr algn="ctr"/>
            <a:r>
              <a:rPr lang="en-US" altLang="zh-CN" sz="1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Pengfei </a:t>
            </a:r>
            <a:r>
              <a:rPr lang="en-US" altLang="zh-CN" sz="14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Zhuang, ATHIC2018, USTC, 20181103-06                                                                                  16</a:t>
            </a:r>
            <a:endParaRPr lang="zh-CN" altLang="en-US" sz="14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25736" y="592357"/>
            <a:ext cx="12375775" cy="2418625"/>
          </a:xfrm>
          <a:prstGeom prst="rect">
            <a:avLst/>
          </a:prstGeom>
          <a:noFill/>
        </p:spPr>
        <p:txBody>
          <a:bodyPr wrap="square" lIns="109234" tIns="54617" rIns="109234" bIns="54617" rtlCol="0">
            <a:spAutoFit/>
          </a:bodyPr>
          <a:lstStyle/>
          <a:p>
            <a:r>
              <a:rPr lang="en-US" altLang="zh-CN" sz="28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Chirality </a:t>
            </a:r>
            <a:r>
              <a:rPr lang="en-US" altLang="zh-CN" sz="28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Workshop </a:t>
            </a:r>
            <a:r>
              <a:rPr lang="en-US" altLang="zh-CN" sz="28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</a:t>
            </a:r>
          </a:p>
          <a:p>
            <a:r>
              <a:rPr lang="en-US" altLang="zh-CN" sz="28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5</a:t>
            </a:r>
            <a:r>
              <a:rPr lang="en-US" altLang="zh-CN" sz="2800" i="1" baseline="30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altLang="zh-CN" sz="28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Workshop </a:t>
            </a:r>
            <a:r>
              <a:rPr lang="en-US" altLang="zh-CN" sz="28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Chirality, Vorticity and Magnetic Field </a:t>
            </a:r>
            <a:r>
              <a:rPr lang="en-US" altLang="zh-CN" sz="28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in </a:t>
            </a:r>
            <a:r>
              <a:rPr lang="en-US" altLang="zh-CN" sz="28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Heavy Ion </a:t>
            </a:r>
            <a:r>
              <a:rPr lang="en-US" altLang="zh-CN" sz="28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Collisions</a:t>
            </a:r>
          </a:p>
          <a:p>
            <a:endParaRPr lang="en-US" altLang="zh-CN" sz="10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CN" sz="2800" i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1</a:t>
            </a:r>
            <a:r>
              <a:rPr lang="en-US" altLang="zh-CN" sz="2800" i="1" baseline="30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lang="en-US" altLang="zh-CN" sz="280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i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(2015), 2</a:t>
            </a:r>
            <a:r>
              <a:rPr lang="en-US" altLang="zh-CN" sz="2800" i="1" baseline="30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nd</a:t>
            </a:r>
            <a:r>
              <a:rPr lang="en-US" altLang="zh-CN" sz="2800" i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(2016), and 3</a:t>
            </a:r>
            <a:r>
              <a:rPr lang="en-US" altLang="zh-CN" sz="2800" i="1" baseline="30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rd</a:t>
            </a:r>
            <a:r>
              <a:rPr lang="en-US" altLang="zh-CN" sz="2800" i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(2017) workshops at UCLA</a:t>
            </a:r>
          </a:p>
          <a:p>
            <a:pPr algn="l"/>
            <a:r>
              <a:rPr lang="en-US" altLang="zh-CN" sz="2800" i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The 4</a:t>
            </a:r>
            <a:r>
              <a:rPr lang="en-US" altLang="zh-CN" sz="2800" i="1" baseline="30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altLang="zh-CN" sz="2800" i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workshop at Florence</a:t>
            </a:r>
            <a:endParaRPr lang="en-US" altLang="zh-CN" sz="28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85776" y="3154020"/>
            <a:ext cx="11665296" cy="582723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 rtl="0" latinLnBrk="1" hangingPunct="0"/>
            <a:r>
              <a:rPr lang="en-US" altLang="zh-CN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 </a:t>
            </a:r>
            <a:r>
              <a:rPr lang="en-US" altLang="zh-CN" sz="28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Place: </a:t>
            </a:r>
            <a:r>
              <a:rPr lang="en-US" altLang="zh-CN" sz="28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Tsinghua University, Beijing </a:t>
            </a:r>
          </a:p>
          <a:p>
            <a:pPr algn="l" rtl="0" latinLnBrk="1" hangingPunct="0"/>
            <a:r>
              <a:rPr lang="en-US" altLang="zh-CN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 </a:t>
            </a:r>
            <a:r>
              <a:rPr lang="en-US" altLang="zh-CN" sz="2800" i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Date</a:t>
            </a:r>
            <a:r>
              <a:rPr lang="en-US" altLang="zh-CN" sz="2800" i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</a:t>
            </a:r>
            <a:r>
              <a:rPr lang="en-US" altLang="zh-CN" sz="2800" i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April 8-12, 2019 </a:t>
            </a:r>
            <a:endParaRPr lang="en-US" altLang="zh-CN" sz="2800" i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rtl="0" latinLnBrk="1" hangingPunct="0"/>
            <a:endParaRPr kumimoji="0" lang="en-US" altLang="zh-CN" sz="2800" b="0" i="1" u="none" strike="noStrike" cap="none" spc="0" normalizeH="0" baseline="0" dirty="0" smtClean="0">
              <a:ln>
                <a:noFill/>
              </a:ln>
              <a:solidFill>
                <a:schemeClr val="tx1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Helvetica Light"/>
            </a:endParaRPr>
          </a:p>
          <a:p>
            <a:pPr algn="l" rtl="0" latinLnBrk="1" hangingPunct="0"/>
            <a:endParaRPr kumimoji="0" lang="en-US" altLang="zh-CN" sz="2800" b="0" i="1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Helvetica Light"/>
            </a:endParaRPr>
          </a:p>
          <a:p>
            <a:pPr algn="l" rtl="0" latinLnBrk="1" hangingPunct="0"/>
            <a:endParaRPr lang="en-US" altLang="zh-CN" sz="2800" i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rtl="0" latinLnBrk="1" hangingPunct="0"/>
            <a:endParaRPr kumimoji="0" lang="en-US" altLang="zh-CN" sz="2800" b="0" i="1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Helvetica Light"/>
            </a:endParaRPr>
          </a:p>
          <a:p>
            <a:pPr algn="l" rtl="0" latinLnBrk="1" hangingPunct="0"/>
            <a:endParaRPr lang="en-US" altLang="zh-CN" sz="2800" i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rtl="0" latinLnBrk="1" hangingPunct="0"/>
            <a:r>
              <a:rPr kumimoji="0" lang="zh-CN" altLang="en-US" sz="2800" b="0" u="none" strike="noStrike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Helvetica Light"/>
              </a:rPr>
              <a:t>               这里：清华二校门和北京长城的图片</a:t>
            </a:r>
            <a:endParaRPr kumimoji="0" lang="en-US" altLang="zh-CN" sz="2800" b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  <a:sym typeface="Helvetica Light"/>
            </a:endParaRPr>
          </a:p>
          <a:p>
            <a:pPr algn="l" rtl="0" latinLnBrk="1" hangingPunct="0"/>
            <a:endParaRPr lang="en-US" altLang="zh-CN" sz="2800" i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rtl="0" latinLnBrk="1" hangingPunct="0"/>
            <a:endParaRPr kumimoji="0" lang="en-US" altLang="zh-CN" sz="2800" b="0" i="1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Helvetica Light"/>
            </a:endParaRPr>
          </a:p>
          <a:p>
            <a:pPr algn="l" rtl="0" latinLnBrk="1" hangingPunct="0"/>
            <a:endParaRPr lang="en-US" altLang="zh-CN" sz="2800" i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rtl="0" latinLnBrk="1" hangingPunct="0"/>
            <a:endParaRPr kumimoji="0" lang="en-US" altLang="zh-CN" sz="2800" b="0" i="1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Helvetica Light"/>
            </a:endParaRPr>
          </a:p>
          <a:p>
            <a:pPr rtl="0" latinLnBrk="1" hangingPunct="0"/>
            <a:r>
              <a:rPr lang="en-US" altLang="zh-CN" i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are welcome to join the workshop!</a:t>
            </a:r>
          </a:p>
        </p:txBody>
      </p:sp>
      <p:pic>
        <p:nvPicPr>
          <p:cNvPr id="5" name="Picture 4" descr="https://timgsa.baidu.com/timg?image&amp;quality=80&amp;size=b9999_10000&amp;sec=1537800772340&amp;di=762d5954f36c4afef58c8f8fdc2b73c9&amp;imgtype=0&amp;src=http%3A%2F%2Fimgsrc.baidu.com%2Fimgad%2Fpic%2Fitem%2Ff603918fa0ec08fa0e7be17353ee3d6d54fbdae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067" y="4245589"/>
            <a:ext cx="5591333" cy="372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s://timgsa.baidu.com/timg?image&amp;quality=80&amp;size=b9999_10000&amp;sec=1537800703963&amp;di=97b835585dc009a47de59f6e41175d75&amp;imgtype=0&amp;src=http%3A%2F%2Fimgsrc.baidu.com%2Fimgad%2Fpic%2Fitem%2Fcc11728b4710b912f5854260c9fdfc03934522e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4843" y="4228728"/>
            <a:ext cx="5512173" cy="3681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29230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53728" y="268288"/>
                <a:ext cx="12204556" cy="6382707"/>
              </a:xfrm>
              <a:prstGeom prst="rect">
                <a:avLst/>
              </a:prstGeom>
              <a:noFill/>
            </p:spPr>
            <p:txBody>
              <a:bodyPr wrap="square" lIns="130046" tIns="65023" rIns="130046" bIns="65023" rtlCol="0">
                <a:spAutoFit/>
              </a:bodyPr>
              <a:lstStyle/>
              <a:p>
                <a:pPr algn="ctr"/>
                <a:r>
                  <a:rPr lang="en-US" altLang="zh-CN" sz="2800" i="1" u="sng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Hadronization</a:t>
                </a:r>
                <a:r>
                  <a:rPr lang="en-US" altLang="zh-CN" sz="2000" i="1" dirty="0" smtClean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altLang="zh-CN" sz="800" i="1" dirty="0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l"/>
                <a:endParaRPr lang="en-US" altLang="zh-CN" sz="2000" i="1" dirty="0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l"/>
                <a:r>
                  <a:rPr lang="en-US" altLang="zh-CN" sz="23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●</a:t>
                </a:r>
                <a:r>
                  <a:rPr lang="en-US" altLang="zh-CN" sz="2400" i="1" dirty="0" err="1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Hadronization</a:t>
                </a:r>
                <a:r>
                  <a:rPr lang="en-US" altLang="zh-CN" sz="2400" i="1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in vacuum </a:t>
                </a:r>
              </a:p>
              <a:p>
                <a:pPr algn="l"/>
                <a:r>
                  <a:rPr lang="en-US" altLang="zh-CN" sz="2400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400" i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                  </a:t>
                </a:r>
                <a:r>
                  <a:rPr lang="en-US" altLang="zh-CN" sz="2000" i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 non-perturbative process, unsolved problem in physics</a:t>
                </a:r>
              </a:p>
              <a:p>
                <a:pPr algn="l"/>
                <a:endParaRPr lang="en-US" altLang="zh-CN" sz="800" i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l"/>
                <a:r>
                  <a:rPr lang="en-US" altLang="zh-CN" sz="24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●</a:t>
                </a:r>
                <a:r>
                  <a:rPr lang="en-US" altLang="zh-CN" sz="2400" i="1" dirty="0" err="1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Hadronization</a:t>
                </a:r>
                <a:r>
                  <a:rPr lang="en-US" altLang="zh-CN" sz="2400" i="1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of quark matter</a:t>
                </a:r>
                <a:endParaRPr lang="en-US" altLang="zh-CN" sz="800" i="1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l"/>
                <a:r>
                  <a:rPr lang="en-US" altLang="zh-CN" sz="2000" i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          statistical distribution at freeze-out:  </a:t>
                </a:r>
              </a:p>
              <a:p>
                <a:pPr algn="l"/>
                <a:r>
                  <a:rPr lang="en-US" altLang="zh-CN" sz="2000" i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                                                                    </a:t>
                </a:r>
                <a:r>
                  <a:rPr lang="en-US" altLang="zh-CN" sz="1600" i="1" dirty="0" err="1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P.Braun-Munzinger</a:t>
                </a:r>
                <a:r>
                  <a:rPr lang="en-US" altLang="zh-CN" sz="1600" i="1" dirty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altLang="zh-CN" sz="1600" i="1" dirty="0" err="1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J.Stachel</a:t>
                </a:r>
                <a:r>
                  <a:rPr lang="en-US" altLang="zh-CN" sz="1600" i="1" dirty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altLang="zh-CN" sz="1600" i="1" dirty="0" err="1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J.Wessels</a:t>
                </a:r>
                <a:r>
                  <a:rPr lang="en-US" altLang="zh-CN" sz="1600" i="1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and </a:t>
                </a:r>
                <a:r>
                  <a:rPr lang="en-US" altLang="zh-CN" sz="1600" i="1" dirty="0" err="1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N.Xu</a:t>
                </a:r>
                <a:r>
                  <a:rPr lang="en-US" altLang="zh-CN" sz="1600" i="1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PLB344, 43(1995)</a:t>
                </a:r>
              </a:p>
              <a:p>
                <a:pPr algn="l"/>
                <a:endParaRPr lang="en-US" altLang="zh-CN" sz="800" i="1" dirty="0" smtClean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l"/>
                <a:r>
                  <a:rPr lang="en-US" altLang="zh-CN" sz="2000" i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          coalescence (recombination) models:      </a:t>
                </a:r>
              </a:p>
              <a:p>
                <a:pPr algn="l"/>
                <a:r>
                  <a:rPr lang="en-US" altLang="zh-CN" sz="2000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000" i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                                                                                             </a:t>
                </a:r>
                <a:r>
                  <a:rPr lang="en-US" altLang="zh-CN" sz="1600" i="1" dirty="0" err="1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V.Greco</a:t>
                </a:r>
                <a:r>
                  <a:rPr lang="en-US" altLang="zh-CN" sz="1600" i="1" dirty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altLang="zh-CN" sz="1600" i="1" dirty="0" err="1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C.Ko</a:t>
                </a:r>
                <a:r>
                  <a:rPr lang="en-US" altLang="zh-CN" sz="1600" i="1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and </a:t>
                </a:r>
                <a:r>
                  <a:rPr lang="en-US" altLang="zh-CN" sz="1600" i="1" dirty="0" err="1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P.Levai</a:t>
                </a:r>
                <a:r>
                  <a:rPr lang="en-US" altLang="zh-CN" sz="1600" i="1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PRL90, 202302(2003)</a:t>
                </a:r>
              </a:p>
              <a:p>
                <a:pPr algn="l"/>
                <a:r>
                  <a:rPr lang="en-US" altLang="zh-CN" sz="1600" i="1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                                                                                                                                 </a:t>
                </a:r>
                <a:r>
                  <a:rPr lang="en-US" altLang="zh-CN" sz="1600" i="1" dirty="0" err="1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R.Hwa</a:t>
                </a:r>
                <a:r>
                  <a:rPr lang="en-US" altLang="zh-CN" sz="1600" i="1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and </a:t>
                </a:r>
                <a:r>
                  <a:rPr lang="en-US" altLang="zh-CN" sz="1600" i="1" dirty="0" err="1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C.Yang</a:t>
                </a:r>
                <a:r>
                  <a:rPr lang="en-US" altLang="zh-CN" sz="1600" i="1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PRC70, 024905(2004)      </a:t>
                </a:r>
              </a:p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𝑁</m:t>
                          </m:r>
                        </m:e>
                        <m:sub>
                          <m:r>
                            <a:rPr lang="en-US" altLang="zh-CN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𝑚𝑒𝑠𝑜𝑛</m:t>
                          </m:r>
                        </m:sub>
                      </m:sSub>
                      <m:r>
                        <a:rPr lang="en-US" altLang="zh-CN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~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altLang="zh-CN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altLang="zh-CN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altLang="zh-CN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zh-CN" alt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zh-CN" alt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𝜇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altLang="zh-CN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zh-CN" alt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𝜇</m:t>
                              </m:r>
                            </m:sub>
                          </m:sSub>
                        </m:e>
                      </m:nary>
                      <m:r>
                        <a:rPr lang="en-US" altLang="zh-CN" sz="2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𝑊</m:t>
                      </m:r>
                      <m:r>
                        <a:rPr lang="en-US" altLang="zh-CN" sz="2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(</m:t>
                      </m:r>
                      <m:r>
                        <a:rPr lang="en-US" altLang="zh-CN" sz="2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US" altLang="zh-CN" sz="2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,</m:t>
                      </m:r>
                      <m:r>
                        <a:rPr lang="en-US" altLang="zh-CN" sz="2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𝑝</m:t>
                      </m:r>
                      <m:r>
                        <a:rPr lang="en-US" altLang="zh-CN" sz="2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)</m:t>
                      </m:r>
                      <m:sSub>
                        <m:sSubPr>
                          <m:ctrlPr>
                            <a:rPr lang="en-US" altLang="zh-CN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zh-CN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𝑞</m:t>
                          </m:r>
                        </m:sub>
                      </m:sSub>
                      <m:r>
                        <a:rPr lang="en-US" altLang="zh-CN" sz="2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(</m:t>
                      </m:r>
                      <m:sSub>
                        <m:sSubPr>
                          <m:ctrlPr>
                            <a:rPr lang="en-US" altLang="zh-CN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sz="2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,</m:t>
                      </m:r>
                      <m:sSub>
                        <m:sSubPr>
                          <m:ctrlPr>
                            <a:rPr lang="en-US" altLang="zh-CN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𝑝</m:t>
                          </m:r>
                        </m:e>
                        <m:sub>
                          <m:r>
                            <a:rPr lang="en-US" altLang="zh-CN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sz="2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)</m:t>
                      </m:r>
                      <m:sSub>
                        <m:sSubPr>
                          <m:ctrlPr>
                            <a:rPr lang="en-US" altLang="zh-CN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𝑓</m:t>
                          </m:r>
                        </m:e>
                        <m:sub>
                          <m:acc>
                            <m:accPr>
                              <m:chr m:val="̅"/>
                              <m:ctrlPr>
                                <a:rPr lang="en-US" altLang="zh-CN" sz="200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accPr>
                            <m:e>
                              <m:r>
                                <a:rPr lang="en-US" altLang="zh-CN" sz="2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𝑞</m:t>
                              </m:r>
                            </m:e>
                          </m:acc>
                        </m:sub>
                      </m:sSub>
                      <m:r>
                        <a:rPr lang="en-US" altLang="zh-CN" sz="20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(</m:t>
                      </m:r>
                      <m:sSub>
                        <m:sSubPr>
                          <m:ctrlPr>
                            <a:rPr lang="en-US" altLang="zh-CN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</m:sSub>
                      <m:r>
                        <a:rPr lang="en-US" altLang="zh-CN" sz="20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,</m:t>
                      </m:r>
                      <m:sSub>
                        <m:sSubPr>
                          <m:ctrlPr>
                            <a:rPr lang="en-US" altLang="zh-CN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𝑝</m:t>
                          </m:r>
                        </m:e>
                        <m:sub>
                          <m:r>
                            <a:rPr lang="en-US" altLang="zh-CN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</m:sSub>
                      <m:r>
                        <a:rPr lang="en-US" altLang="zh-CN" sz="2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)</m:t>
                      </m:r>
                    </m:oMath>
                  </m:oMathPara>
                </a14:m>
                <a:endParaRPr lang="en-US" altLang="zh-CN" sz="800" i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l"/>
                <a:r>
                  <a:rPr lang="en-US" altLang="zh-CN" sz="24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●</a:t>
                </a:r>
                <a:r>
                  <a:rPr lang="en-US" altLang="zh-CN" sz="2400" i="1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Two assumptions</a:t>
                </a:r>
              </a:p>
              <a:p>
                <a:pPr algn="l"/>
                <a:r>
                  <a:rPr lang="en-US" altLang="zh-CN" sz="2400" i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400" i="1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     </a:t>
                </a:r>
                <a:r>
                  <a:rPr lang="en-US" altLang="zh-CN" sz="2000" i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1) the coalescence probability (Wigner function)</a:t>
                </a:r>
              </a:p>
              <a:p>
                <a:pPr algn="l"/>
                <a:r>
                  <a:rPr lang="en-US" altLang="zh-CN" sz="2000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000" i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                                  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𝑊</m:t>
                    </m:r>
                    <m:d>
                      <m:dPr>
                        <m:ctrlPr>
                          <a:rPr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e>
                    </m:d>
                    <m:r>
                      <a:rPr lang="en-US" altLang="zh-CN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~</m:t>
                    </m:r>
                    <m:sSup>
                      <m:sSupPr>
                        <m:ctrlPr>
                          <a:rPr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𝑒</m:t>
                        </m:r>
                      </m:e>
                      <m:sup>
                        <m:r>
                          <a:rPr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f>
                          <m:fPr>
                            <m:ctrlPr>
                              <a:rPr lang="en-US" altLang="zh-CN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altLang="zh-CN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altLang="zh-CN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en-US" altLang="zh-CN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lang="en-US" altLang="zh-CN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𝑥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altLang="zh-CN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sup>
                    </m:sSup>
                    <m:sSup>
                      <m:sSupPr>
                        <m:ctrlPr>
                          <a:rPr lang="en-US" altLang="zh-CN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𝑒</m:t>
                        </m:r>
                      </m:e>
                      <m:sup>
                        <m:r>
                          <a:rPr lang="en-US" altLang="zh-CN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f>
                          <m:fPr>
                            <m:ctrlPr>
                              <a:rPr lang="en-US" altLang="zh-CN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altLang="zh-CN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𝑝</m:t>
                                </m:r>
                              </m:e>
                              <m:sup>
                                <m:r>
                                  <a:rPr lang="en-US" altLang="zh-CN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en-US" altLang="zh-CN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lang="en-US" altLang="zh-CN" sz="20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𝑝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altLang="zh-CN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sup>
                    </m:sSup>
                  </m:oMath>
                </a14:m>
                <a:r>
                  <a:rPr lang="en-US" altLang="zh-CN" sz="2000" i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with parameters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altLang="zh-CN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altLang="zh-CN" sz="2000" i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and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altLang="zh-CN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e>
                    </m:d>
                  </m:oMath>
                </a14:m>
                <a:endParaRPr lang="en-US" altLang="zh-CN" sz="2000" i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l"/>
                <a:endParaRPr lang="en-US" altLang="zh-CN" sz="800" i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l"/>
                <a:endParaRPr lang="en-US" altLang="zh-CN" sz="800" i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l"/>
                <a:r>
                  <a:rPr lang="en-US" altLang="zh-CN" sz="2000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000" i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        2) all the hadrons (light and heavy) are created </a:t>
                </a:r>
                <a:r>
                  <a:rPr lang="en-US" altLang="zh-CN" sz="2000" i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𝑇</m:t>
                        </m:r>
                      </m:e>
                      <m:sub>
                        <m:r>
                          <a:rPr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sub>
                    </m:sSub>
                  </m:oMath>
                </a14:m>
                <a:endParaRPr lang="en-US" altLang="zh-CN" sz="2000" i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728" y="268288"/>
                <a:ext cx="12204556" cy="6382707"/>
              </a:xfrm>
              <a:prstGeom prst="rect">
                <a:avLst/>
              </a:prstGeom>
              <a:blipFill>
                <a:blip r:embed="rId2"/>
                <a:stretch>
                  <a:fillRect l="-450" t="-669" r="-27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1"/>
              <p:cNvSpPr txBox="1"/>
              <p:nvPr/>
            </p:nvSpPr>
            <p:spPr>
              <a:xfrm>
                <a:off x="381720" y="6613176"/>
                <a:ext cx="12204556" cy="2512096"/>
              </a:xfrm>
              <a:prstGeom prst="rect">
                <a:avLst/>
              </a:prstGeom>
              <a:noFill/>
            </p:spPr>
            <p:txBody>
              <a:bodyPr wrap="square" lIns="130046" tIns="65023" rIns="130046" bIns="65023" rtlCol="0">
                <a:spAutoFit/>
              </a:bodyPr>
              <a:lstStyle/>
              <a:p>
                <a:pPr algn="l"/>
                <a:r>
                  <a:rPr lang="en-US" altLang="zh-CN" sz="24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●</a:t>
                </a:r>
                <a:r>
                  <a:rPr lang="en-US" altLang="zh-CN" sz="2400" i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</a:t>
                </a:r>
                <a:r>
                  <a:rPr lang="en-US" altLang="zh-CN" sz="2400" i="1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imit: </a:t>
                </a:r>
                <a:r>
                  <a:rPr lang="en-US" altLang="zh-CN" sz="2400" i="1" dirty="0" err="1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quarkonia</a:t>
                </a:r>
                <a:r>
                  <a:rPr lang="en-US" altLang="zh-CN" sz="2400" i="1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at finite temperature</a:t>
                </a:r>
                <a:r>
                  <a:rPr lang="en-US" altLang="zh-CN" sz="2400" i="1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</a:p>
              <a:p>
                <a:pPr algn="l"/>
                <a:r>
                  <a:rPr lang="en-US" altLang="zh-CN" sz="800" i="1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          </a:t>
                </a:r>
                <a:endParaRPr lang="en-US" altLang="zh-CN" sz="800" i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l"/>
                <a:r>
                  <a:rPr lang="en-US" altLang="zh-CN" sz="2000" i="1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         </a:t>
                </a:r>
                <a:r>
                  <a:rPr lang="en-US" altLang="zh-CN" sz="2000" i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Schroedinger</a:t>
                </a:r>
                <a:r>
                  <a:rPr lang="en-US" altLang="zh-CN" sz="2000" i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equation with lattice simulated potential  </a:t>
                </a:r>
              </a:p>
              <a:p>
                <a:pPr algn="l"/>
                <a:r>
                  <a:rPr lang="en-US" altLang="zh-CN" sz="2000" i="1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                                                                                                                             </a:t>
                </a:r>
                <a:r>
                  <a:rPr lang="en-US" altLang="zh-CN" sz="1600" i="1" dirty="0" err="1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H.Satz</a:t>
                </a:r>
                <a:r>
                  <a:rPr lang="en-US" altLang="zh-CN" sz="1600" i="1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JPG32, R25(2006)</a:t>
                </a:r>
              </a:p>
              <a:p>
                <a:pPr algn="l"/>
                <a:r>
                  <a:rPr lang="en-US" altLang="zh-CN" sz="2000" i="1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        </a:t>
                </a:r>
                <a14:m>
                  <m:oMath xmlns:m="http://schemas.openxmlformats.org/officeDocument/2006/math">
                    <m:r>
                      <a:rPr lang="en-US" altLang="zh-CN" sz="28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→</m:t>
                    </m:r>
                  </m:oMath>
                </a14:m>
                <a:r>
                  <a:rPr lang="en-US" altLang="zh-CN" sz="2000" i="1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1) </a:t>
                </a:r>
                <a:r>
                  <a:rPr lang="en-US" altLang="zh-CN" sz="2000" i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sequential suppression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𝑇</m:t>
                        </m:r>
                      </m:e>
                      <m:sub>
                        <m:r>
                          <a:rPr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𝐽</m:t>
                        </m:r>
                        <m:r>
                          <a:rPr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/</m:t>
                        </m:r>
                        <m:r>
                          <a:rPr lang="zh-CN" alt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𝜓</m:t>
                        </m:r>
                      </m:sub>
                    </m:sSub>
                    <m:r>
                      <a:rPr lang="en-US" altLang="zh-CN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&gt; </m:t>
                    </m:r>
                    <m:sSub>
                      <m:sSubPr>
                        <m:ctrlPr>
                          <a:rPr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𝑇</m:t>
                        </m:r>
                      </m:e>
                      <m:sub>
                        <m:sSup>
                          <m:sSupPr>
                            <m:ctrlPr>
                              <a:rPr lang="en-US" altLang="zh-CN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zh-CN" alt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𝜓</m:t>
                            </m:r>
                          </m:e>
                          <m:sup>
                            <m:r>
                              <a:rPr lang="en-US" altLang="zh-CN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</m:sub>
                    </m:sSub>
                    <m:r>
                      <a:rPr lang="en-US" altLang="zh-CN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≃</m:t>
                    </m:r>
                    <m:sSub>
                      <m:sSubPr>
                        <m:ctrlPr>
                          <a:rPr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𝑇</m:t>
                        </m:r>
                      </m:e>
                      <m:sub>
                        <m:sSub>
                          <m:sSubPr>
                            <m:ctrlPr>
                              <a:rPr lang="en-US" altLang="zh-CN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zh-CN" alt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𝜒</m:t>
                            </m:r>
                          </m:e>
                          <m:sub>
                            <m:r>
                              <a:rPr lang="en-US" altLang="zh-CN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𝑐</m:t>
                            </m:r>
                          </m:sub>
                        </m:sSub>
                      </m:sub>
                    </m:sSub>
                  </m:oMath>
                </a14:m>
                <a:endParaRPr lang="en-US" altLang="zh-CN" sz="2000" i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l"/>
                <a:r>
                  <a:rPr lang="en-US" altLang="zh-CN" sz="2000" i="1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                 charmed hadrons are sequentially produced !</a:t>
                </a:r>
              </a:p>
              <a:p>
                <a:pPr algn="l"/>
                <a:endParaRPr lang="en-US" altLang="zh-CN" sz="800" i="1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l"/>
                <a:r>
                  <a:rPr lang="en-US" altLang="zh-CN" sz="2400" dirty="0" smtClean="0">
                    <a:solidFill>
                      <a:srgbClr val="C00000"/>
                    </a:solidFill>
                    <a:ea typeface="Cambria Math" panose="02040503050406030204" pitchFamily="18" charset="0"/>
                    <a:cs typeface="Arial" panose="020B0604020202020204" pitchFamily="34" charset="0"/>
                  </a:rPr>
                  <a:t>        </a:t>
                </a:r>
                <a14:m>
                  <m:oMath xmlns:m="http://schemas.openxmlformats.org/officeDocument/2006/math">
                    <m:r>
                      <a:rPr lang="en-US" altLang="zh-CN" sz="28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→</m:t>
                    </m:r>
                  </m:oMath>
                </a14:m>
                <a:r>
                  <a:rPr lang="en-US" altLang="zh-CN" sz="2000" i="1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2) calculable Wigner function 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𝑊</m:t>
                    </m:r>
                    <m:d>
                      <m:dPr>
                        <m:ctrlPr>
                          <a:rPr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e>
                    </m:d>
                    <m:r>
                      <a:rPr lang="en-US" altLang="zh-CN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naryPr>
                      <m:sub/>
                      <m:sup/>
                      <m:e>
                        <m:sSup>
                          <m:sSupPr>
                            <m:ctrlPr>
                              <a:rPr lang="en-US" altLang="zh-CN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altLang="zh-CN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US" altLang="zh-CN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4</m:t>
                            </m:r>
                          </m:sup>
                        </m:sSup>
                        <m:r>
                          <a:rPr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  <m:sSup>
                          <m:sSupPr>
                            <m:ctrlPr>
                              <a:rPr lang="en-US" altLang="zh-CN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altLang="zh-CN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altLang="zh-CN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−</m:t>
                            </m:r>
                            <m:r>
                              <a:rPr lang="en-US" altLang="zh-CN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𝑖𝑝𝑦</m:t>
                            </m:r>
                          </m:sup>
                        </m:sSup>
                        <m:r>
                          <a:rPr lang="zh-CN" alt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𝜓</m:t>
                        </m:r>
                        <m:r>
                          <a:rPr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(</m:t>
                        </m:r>
                        <m:r>
                          <a:rPr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  <m:f>
                          <m:fPr>
                            <m:ctrlPr>
                              <a:rPr lang="en-US" altLang="zh-CN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altLang="zh-CN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𝑦</m:t>
                            </m:r>
                          </m:num>
                          <m:den>
                            <m:r>
                              <a:rPr lang="en-US" altLang="zh-CN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den>
                        </m:f>
                        <m:r>
                          <a:rPr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)</m:t>
                        </m:r>
                        <m:sSup>
                          <m:sSupPr>
                            <m:ctrlPr>
                              <a:rPr lang="en-US" altLang="zh-CN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zh-CN" alt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𝜓</m:t>
                            </m:r>
                          </m:e>
                          <m:sup>
                            <m:r>
                              <a:rPr lang="en-US" altLang="zh-CN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∗</m:t>
                            </m:r>
                          </m:sup>
                        </m:sSup>
                        <m:r>
                          <a:rPr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(</m:t>
                        </m:r>
                        <m:r>
                          <a:rPr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f>
                          <m:fPr>
                            <m:ctrlPr>
                              <a:rPr lang="en-US" altLang="zh-CN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altLang="zh-CN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𝑦</m:t>
                            </m:r>
                          </m:num>
                          <m:den>
                            <m:r>
                              <a:rPr lang="en-US" altLang="zh-CN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den>
                        </m:f>
                        <m:r>
                          <a:rPr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)</m:t>
                        </m:r>
                      </m:e>
                    </m:nary>
                  </m:oMath>
                </a14:m>
                <a:endParaRPr lang="en-US" altLang="zh-CN" sz="800" i="1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720" y="6613176"/>
                <a:ext cx="12204556" cy="2512096"/>
              </a:xfrm>
              <a:prstGeom prst="rect">
                <a:avLst/>
              </a:prstGeom>
              <a:blipFill>
                <a:blip r:embed="rId3"/>
                <a:stretch>
                  <a:fillRect l="-500" t="-1942" r="-300" b="-3349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2"/>
          <p:cNvSpPr txBox="1"/>
          <p:nvPr/>
        </p:nvSpPr>
        <p:spPr>
          <a:xfrm>
            <a:off x="562540" y="9282568"/>
            <a:ext cx="11879720" cy="346760"/>
          </a:xfrm>
          <a:prstGeom prst="rect">
            <a:avLst/>
          </a:prstGeom>
          <a:noFill/>
        </p:spPr>
        <p:txBody>
          <a:bodyPr wrap="square" lIns="130046" tIns="65023" rIns="130046" bIns="65023" rtlCol="0">
            <a:spAutoFit/>
          </a:bodyPr>
          <a:lstStyle/>
          <a:p>
            <a:pPr algn="ctr"/>
            <a:r>
              <a:rPr lang="en-US" altLang="zh-CN" sz="1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Pengfei </a:t>
            </a:r>
            <a:r>
              <a:rPr lang="en-US" altLang="zh-CN" sz="14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Zhuang, ATHIC2018, USTC, 20181103-06                                                                                  2</a:t>
            </a:r>
            <a:endParaRPr lang="zh-CN" altLang="en-US" sz="14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912768" y="7717050"/>
            <a:ext cx="65024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sz="2000" i="1" dirty="0" smtClean="0">
                <a:solidFill>
                  <a:srgbClr val="0000FF"/>
                </a:solidFill>
                <a:latin typeface="arial" panose="020B0604020202020204" pitchFamily="34" charset="0"/>
              </a:rPr>
              <a:t>             </a:t>
            </a:r>
            <a:r>
              <a:rPr lang="en-US" altLang="zh-CN" sz="1600" i="1" dirty="0" err="1" smtClean="0">
                <a:solidFill>
                  <a:srgbClr val="0000FF"/>
                </a:solidFill>
                <a:latin typeface="arial" panose="020B0604020202020204" pitchFamily="34" charset="0"/>
              </a:rPr>
              <a:t>X.Guo</a:t>
            </a:r>
            <a:r>
              <a:rPr lang="en-US" altLang="zh-CN" sz="1600" i="1" dirty="0" smtClean="0">
                <a:solidFill>
                  <a:srgbClr val="0000FF"/>
                </a:solidFill>
                <a:latin typeface="arial" panose="020B0604020202020204" pitchFamily="34" charset="0"/>
              </a:rPr>
              <a:t>, </a:t>
            </a:r>
            <a:r>
              <a:rPr lang="en-US" altLang="zh-CN" sz="1600" i="1" dirty="0" err="1" smtClean="0">
                <a:solidFill>
                  <a:srgbClr val="0000FF"/>
                </a:solidFill>
                <a:latin typeface="arial" panose="020B0604020202020204" pitchFamily="34" charset="0"/>
              </a:rPr>
              <a:t>S.Shi</a:t>
            </a:r>
            <a:r>
              <a:rPr lang="en-US" altLang="zh-CN" sz="1600" i="1" dirty="0" smtClean="0">
                <a:solidFill>
                  <a:srgbClr val="0000FF"/>
                </a:solidFill>
                <a:latin typeface="arial" panose="020B0604020202020204" pitchFamily="34" charset="0"/>
              </a:rPr>
              <a:t> and PZ, PLB718, 14392012) </a:t>
            </a:r>
            <a:endParaRPr lang="zh-CN" altLang="en-US" sz="1600" i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782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037904" y="447180"/>
            <a:ext cx="8547844" cy="541188"/>
          </a:xfrm>
          <a:prstGeom prst="rect">
            <a:avLst/>
          </a:prstGeom>
          <a:noFill/>
        </p:spPr>
        <p:txBody>
          <a:bodyPr wrap="square" lIns="109234" tIns="54617" rIns="109234" bIns="54617" rtlCol="0">
            <a:spAutoFit/>
          </a:bodyPr>
          <a:lstStyle/>
          <a:p>
            <a:pPr algn="ctr"/>
            <a:r>
              <a:rPr lang="en-US" altLang="zh-CN" sz="2800" i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Sequential </a:t>
            </a:r>
            <a:r>
              <a:rPr lang="en-US" altLang="zh-CN" sz="2800" i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altLang="zh-CN" sz="2800" i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oalescence </a:t>
            </a:r>
            <a:r>
              <a:rPr lang="en-US" altLang="zh-CN" sz="2800" i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</a:t>
            </a:r>
            <a:endParaRPr lang="en-US" altLang="zh-CN" sz="2800" i="1" u="sng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3"/>
              <p:cNvSpPr txBox="1"/>
              <p:nvPr/>
            </p:nvSpPr>
            <p:spPr>
              <a:xfrm>
                <a:off x="957784" y="2724820"/>
                <a:ext cx="11449272" cy="429547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l" rtl="0" latinLnBrk="1" hangingPunct="0"/>
                <a14:m>
                  <m:oMath xmlns:m="http://schemas.openxmlformats.org/officeDocument/2006/math">
                    <m:r>
                      <a:rPr lang="en-US" altLang="zh-CN" sz="2400" i="1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∎ </m:t>
                    </m:r>
                  </m:oMath>
                </a14:m>
                <a:r>
                  <a:rPr kumimoji="0" lang="en-US" altLang="zh-CN" sz="2400" b="0" i="1" u="none" strike="noStrike" cap="none" spc="0" normalizeH="0" baseline="0" dirty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Helvetica Light"/>
                  </a:rPr>
                  <a:t>Step 1: Sequential production temperature </a:t>
                </a:r>
                <a:r>
                  <a:rPr kumimoji="0" lang="en-US" altLang="zh-CN" sz="2400" b="0" i="1" u="none" strike="noStrike" cap="none" spc="0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Helvetica Light"/>
                  </a:rPr>
                  <a:t>from 2-</a:t>
                </a:r>
                <a:r>
                  <a:rPr kumimoji="0" lang="en-US" altLang="zh-CN" sz="2400" b="0" i="1" u="none" strike="noStrike" cap="none" spc="0" normalizeH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Helvetica Light"/>
                  </a:rPr>
                  <a:t> (3-) body Dirac equations </a:t>
                </a:r>
                <a:r>
                  <a:rPr kumimoji="0" lang="en-US" altLang="zh-CN" sz="2400" b="0" i="1" u="none" strike="noStrike" cap="none" spc="0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Helvetica Light"/>
                  </a:rPr>
                  <a:t>from 2-body   </a:t>
                </a:r>
                <a:r>
                  <a:rPr lang="en-US" altLang="zh-CN" sz="2400" i="1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</a:t>
                </a:r>
                <a14:m>
                  <m:oMath xmlns:m="http://schemas.openxmlformats.org/officeDocument/2006/math">
                    <m:r>
                      <a:rPr lang="en-US" altLang="zh-CN" sz="24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→</m:t>
                    </m:r>
                  </m:oMath>
                </a14:m>
                <a:r>
                  <a:rPr lang="en-US" altLang="zh-CN" sz="2400" i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000" i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binding energy </a:t>
                </a:r>
                <a14:m>
                  <m:oMath xmlns:m="http://schemas.openxmlformats.org/officeDocument/2006/math">
                    <m:r>
                      <a:rPr lang="zh-CN" altLang="en-US" sz="2000" i="1" smtClean="0">
                        <a:solidFill>
                          <a:schemeClr val="tx1"/>
                        </a:solidFill>
                        <a:latin typeface="Cambria Math"/>
                        <a:cs typeface="Arial" panose="020B0604020202020204" pitchFamily="34" charset="0"/>
                      </a:rPr>
                      <m:t>𝜀</m:t>
                    </m:r>
                    <m:r>
                      <a:rPr lang="en-US" altLang="zh-CN" sz="2000" b="0" i="1" smtClean="0">
                        <a:solidFill>
                          <a:schemeClr val="tx1"/>
                        </a:solidFill>
                        <a:latin typeface="Cambria Math"/>
                        <a:cs typeface="Arial" panose="020B0604020202020204" pitchFamily="34" charset="0"/>
                      </a:rPr>
                      <m:t>(</m:t>
                    </m:r>
                    <m:r>
                      <a:rPr lang="en-US" altLang="zh-CN" sz="2000" b="0" i="1" smtClean="0">
                        <a:solidFill>
                          <a:schemeClr val="tx1"/>
                        </a:solidFill>
                        <a:latin typeface="Cambria Math"/>
                        <a:cs typeface="Arial" panose="020B0604020202020204" pitchFamily="34" charset="0"/>
                      </a:rPr>
                      <m:t>𝑇</m:t>
                    </m:r>
                    <m:r>
                      <a:rPr lang="en-US" altLang="zh-CN" sz="2000" b="0" i="1" smtClean="0">
                        <a:solidFill>
                          <a:schemeClr val="tx1"/>
                        </a:solidFill>
                        <a:latin typeface="Cambria Math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kumimoji="0" lang="en-US" altLang="zh-CN" sz="2000" b="0" i="1" u="none" strike="noStrike" cap="none" spc="0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Helvetica Light"/>
                  </a:rPr>
                  <a:t> and wave function </a:t>
                </a:r>
                <a14:m>
                  <m:oMath xmlns:m="http://schemas.openxmlformats.org/officeDocument/2006/math">
                    <m:r>
                      <a:rPr kumimoji="0" lang="zh-CN" altLang="en-US" sz="2000" b="0" i="1" u="none" strike="noStrike" cap="none" spc="0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cs typeface="Arial" panose="020B0604020202020204" pitchFamily="34" charset="0"/>
                        <a:sym typeface="Helvetica Light"/>
                      </a:rPr>
                      <m:t>𝜓</m:t>
                    </m:r>
                    <m:r>
                      <a:rPr kumimoji="0" lang="en-US" altLang="zh-CN" sz="2000" b="0" i="1" u="none" strike="noStrike" cap="none" spc="0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cs typeface="Arial" panose="020B0604020202020204" pitchFamily="34" charset="0"/>
                        <a:sym typeface="Helvetica Light"/>
                      </a:rPr>
                      <m:t>(</m:t>
                    </m:r>
                    <m:r>
                      <a:rPr kumimoji="0" lang="en-US" altLang="zh-CN" sz="2000" b="0" i="1" u="none" strike="noStrike" cap="none" spc="0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cs typeface="Arial" panose="020B0604020202020204" pitchFamily="34" charset="0"/>
                        <a:sym typeface="Helvetica Light"/>
                      </a:rPr>
                      <m:t>𝑥</m:t>
                    </m:r>
                    <m:r>
                      <a:rPr kumimoji="0" lang="en-US" altLang="zh-CN" sz="2000" b="0" i="1" u="none" strike="noStrike" cap="none" spc="0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cs typeface="Arial" panose="020B0604020202020204" pitchFamily="34" charset="0"/>
                        <a:sym typeface="Helvetica Light"/>
                      </a:rPr>
                      <m:t>)</m:t>
                    </m:r>
                  </m:oMath>
                </a14:m>
                <a:r>
                  <a:rPr kumimoji="0" lang="en-US" altLang="zh-CN" sz="2000" b="0" i="1" u="none" strike="noStrike" cap="none" spc="0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Helvetica Light"/>
                  </a:rPr>
                  <a:t> </a:t>
                </a:r>
              </a:p>
              <a:p>
                <a:pPr algn="l" rtl="0" latinLnBrk="1" hangingPunct="0"/>
                <a:r>
                  <a:rPr lang="en-US" altLang="zh-CN" sz="2000" i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                </a:t>
                </a:r>
                <a:r>
                  <a:rPr kumimoji="0" lang="en-US" altLang="zh-CN" sz="2000" b="0" i="1" u="none" strike="noStrike" cap="none" spc="0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Helvetica Light"/>
                  </a:rPr>
                  <a:t>production temperature  </a:t>
                </a:r>
                <a14:m>
                  <m:oMath xmlns:m="http://schemas.openxmlformats.org/officeDocument/2006/math">
                    <m:r>
                      <a:rPr kumimoji="0" lang="zh-CN" altLang="en-US" sz="2000" b="0" i="1" u="none" strike="noStrike" cap="none" spc="0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cs typeface="Arial" panose="020B0604020202020204" pitchFamily="34" charset="0"/>
                        <a:sym typeface="Helvetica Light"/>
                      </a:rPr>
                      <m:t>𝜖</m:t>
                    </m:r>
                    <m:d>
                      <m:dPr>
                        <m:ctrlPr>
                          <a:rPr kumimoji="0" lang="en-US" altLang="zh-CN" sz="20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Helvetica Light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en-US" altLang="zh-CN" sz="20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cs typeface="Arial" panose="020B0604020202020204" pitchFamily="34" charset="0"/>
                                <a:sym typeface="Helvetica Light"/>
                              </a:rPr>
                            </m:ctrlPr>
                          </m:sSubPr>
                          <m:e>
                            <m:r>
                              <a:rPr kumimoji="0" lang="en-US" altLang="zh-CN" sz="20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cs typeface="Arial" panose="020B0604020202020204" pitchFamily="34" charset="0"/>
                                <a:sym typeface="Helvetica Light"/>
                              </a:rPr>
                              <m:t>𝑇</m:t>
                            </m:r>
                          </m:e>
                          <m:sub>
                            <m:r>
                              <a:rPr kumimoji="0" lang="en-US" altLang="zh-CN" sz="20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cs typeface="Arial" panose="020B0604020202020204" pitchFamily="34" charset="0"/>
                                <a:sym typeface="Helvetica Light"/>
                              </a:rPr>
                              <m:t>𝐷</m:t>
                            </m:r>
                          </m:sub>
                        </m:sSub>
                      </m:e>
                    </m:d>
                    <m:r>
                      <a:rPr kumimoji="0" lang="en-US" altLang="zh-CN" sz="2000" b="0" i="1" u="none" strike="noStrike" cap="none" spc="0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cs typeface="Arial" panose="020B0604020202020204" pitchFamily="34" charset="0"/>
                        <a:sym typeface="Helvetica Light"/>
                      </a:rPr>
                      <m:t>=0</m:t>
                    </m:r>
                  </m:oMath>
                </a14:m>
                <a:endParaRPr kumimoji="0" lang="en-US" altLang="zh-CN" sz="2000" b="0" i="1" u="none" strike="noStrike" cap="none" spc="0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Arial" panose="020B0604020202020204" pitchFamily="34" charset="0"/>
                  <a:cs typeface="Arial" panose="020B0604020202020204" pitchFamily="34" charset="0"/>
                  <a:sym typeface="Helvetica Light"/>
                </a:endParaRPr>
              </a:p>
              <a:p>
                <a:pPr algn="l" rtl="0" latinLnBrk="1" hangingPunct="0"/>
                <a:endParaRPr kumimoji="0" lang="en-US" altLang="zh-CN" sz="800" b="0" i="1" u="none" strike="noStrike" cap="none" spc="0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Arial" panose="020B0604020202020204" pitchFamily="34" charset="0"/>
                  <a:cs typeface="Arial" panose="020B0604020202020204" pitchFamily="34" charset="0"/>
                  <a:sym typeface="Helvetica Light"/>
                </a:endParaRPr>
              </a:p>
              <a:p>
                <a:pPr algn="l" rtl="0" latinLnBrk="1" hangingPunct="0"/>
                <a:endParaRPr lang="en-US" altLang="zh-CN" sz="800" i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l" rtl="0" latinLnBrk="1" hangingPunct="0"/>
                <a:endParaRPr lang="en-US" altLang="zh-CN" sz="800" i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l" rtl="0" latinLnBrk="1" hangingPunct="0"/>
                <a:endParaRPr lang="en-US" altLang="zh-CN" sz="800" i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l" rtl="0" latinLnBrk="1" hangingPunct="0"/>
                <a:endParaRPr kumimoji="0" lang="en-US" altLang="zh-CN" sz="800" b="0" i="1" u="none" strike="noStrike" cap="none" spc="0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Arial" panose="020B0604020202020204" pitchFamily="34" charset="0"/>
                  <a:cs typeface="Arial" panose="020B0604020202020204" pitchFamily="34" charset="0"/>
                  <a:sym typeface="Helvetica Light"/>
                </a:endParaRPr>
              </a:p>
              <a:p>
                <a:pPr algn="l" rtl="0" latinLnBrk="1" hangingPunct="0"/>
                <a14:m>
                  <m:oMath xmlns:m="http://schemas.openxmlformats.org/officeDocument/2006/math">
                    <m:r>
                      <a:rPr lang="en-US" altLang="zh-CN" sz="2400" i="1">
                        <a:solidFill>
                          <a:srgbClr val="C00000"/>
                        </a:solidFill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∎ </m:t>
                    </m:r>
                  </m:oMath>
                </a14:m>
                <a:r>
                  <a:rPr lang="en-US" altLang="zh-CN" sz="2400" i="1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Step 2: Sequential production time </a:t>
                </a:r>
                <a:r>
                  <a:rPr lang="en-US" altLang="zh-CN" sz="2400" i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from hydrodynamics for QGP evolution</a:t>
                </a:r>
              </a:p>
              <a:p>
                <a:pPr algn="l" rtl="0" latinLnBrk="1" hangingPunct="0"/>
                <a:r>
                  <a:rPr lang="en-US" altLang="zh-CN" sz="2400" i="1" dirty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400" i="1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     </a:t>
                </a:r>
                <a14:m>
                  <m:oMath xmlns:m="http://schemas.openxmlformats.org/officeDocument/2006/math">
                    <m:r>
                      <a:rPr lang="en-US" altLang="zh-CN" sz="2400" i="1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→</m:t>
                    </m:r>
                  </m:oMath>
                </a14:m>
                <a:r>
                  <a:rPr lang="en-US" altLang="zh-CN" sz="2400" i="1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en-US" altLang="zh-CN" sz="2000" i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production time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panose="020B0604020202020204" pitchFamily="34" charset="0"/>
                          </a:rPr>
                          <m:t>𝑡</m:t>
                        </m:r>
                      </m:e>
                      <m:sub>
                        <m:r>
                          <a:rPr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panose="020B0604020202020204" pitchFamily="34" charset="0"/>
                          </a:rPr>
                          <m:t>𝐷</m:t>
                        </m:r>
                      </m:sub>
                    </m:sSub>
                    <m:d>
                      <m:dPr>
                        <m:ctrlPr>
                          <a:rPr lang="en-US" altLang="zh-CN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altLang="zh-CN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/>
                                <a:cs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a:rPr lang="en-US" altLang="zh-CN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</m:acc>
                        <m:r>
                          <a:rPr lang="en-US" altLang="zh-CN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panose="020B0604020202020204" pitchFamily="34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/>
                                <a:cs typeface="Arial" panose="020B0604020202020204" pitchFamily="34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altLang="zh-CN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/>
                                <a:cs typeface="Arial" panose="020B0604020202020204" pitchFamily="34" charset="0"/>
                              </a:rPr>
                              <m:t>𝐷</m:t>
                            </m:r>
                          </m:sub>
                        </m:sSub>
                      </m:e>
                    </m:d>
                  </m:oMath>
                </a14:m>
                <a:endParaRPr lang="en-US" altLang="zh-CN" sz="2000" i="1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R="0" algn="l" defTabSz="5842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tabLst/>
                </a:pPr>
                <a:endParaRPr lang="en-US" altLang="zh-CN" sz="800" i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R="0" algn="l" defTabSz="5842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tabLst/>
                </a:pPr>
                <a:endParaRPr lang="en-US" altLang="zh-CN" sz="800" i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R="0" algn="l" defTabSz="5842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tabLst/>
                </a:pPr>
                <a:endParaRPr lang="en-US" altLang="zh-CN" sz="800" i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R="0" algn="l" defTabSz="5842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tabLst/>
                </a:pPr>
                <a:endParaRPr lang="en-US" altLang="zh-CN" sz="800" i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R="0" algn="l" defTabSz="5842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tabLst/>
                </a:pPr>
                <a:endParaRPr lang="en-US" altLang="zh-CN" sz="800" i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l" rtl="0" latinLnBrk="1" hangingPunct="0"/>
                <a14:m>
                  <m:oMath xmlns:m="http://schemas.openxmlformats.org/officeDocument/2006/math">
                    <m:r>
                      <a:rPr lang="en-US" altLang="zh-CN" sz="2400" i="1">
                        <a:solidFill>
                          <a:srgbClr val="C00000"/>
                        </a:solidFill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∎</m:t>
                    </m:r>
                  </m:oMath>
                </a14:m>
                <a:r>
                  <a:rPr lang="en-US" altLang="zh-CN" sz="2400" i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400" i="1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Step 3: Sequential coalescence </a:t>
                </a:r>
              </a:p>
              <a:p>
                <a:pPr algn="l" rtl="0" latinLnBrk="1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𝑁</m:t>
                      </m:r>
                      <m:r>
                        <a:rPr lang="en-US" altLang="zh-CN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~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altLang="zh-CN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altLang="zh-CN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altLang="zh-CN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zh-CN" alt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zh-CN" alt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𝜇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altLang="zh-CN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zh-CN" alt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𝜇</m:t>
                              </m:r>
                            </m:sub>
                          </m:sSub>
                        </m:e>
                      </m:nary>
                      <m:r>
                        <a:rPr lang="en-US" altLang="zh-CN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𝑊</m:t>
                      </m:r>
                      <m:r>
                        <a:rPr lang="en-US" altLang="zh-CN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(</m:t>
                      </m:r>
                      <m:r>
                        <a:rPr lang="en-US" altLang="zh-CN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US" altLang="zh-CN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,</m:t>
                      </m:r>
                      <m:r>
                        <a:rPr lang="en-US" altLang="zh-CN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𝑝</m:t>
                      </m:r>
                      <m:r>
                        <a:rPr lang="en-US" altLang="zh-CN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)</m:t>
                      </m:r>
                      <m:sSub>
                        <m:sSubPr>
                          <m:ctrlPr>
                            <a:rPr lang="en-US" altLang="zh-CN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zh-CN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𝑞</m:t>
                          </m:r>
                        </m:sub>
                      </m:sSub>
                      <m:r>
                        <a:rPr lang="en-US" altLang="zh-CN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(</m:t>
                      </m:r>
                      <m:sSub>
                        <m:sSubPr>
                          <m:ctrlPr>
                            <a:rPr lang="en-US" altLang="zh-CN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,</m:t>
                      </m:r>
                      <m:sSub>
                        <m:sSubPr>
                          <m:ctrlPr>
                            <a:rPr lang="en-US" altLang="zh-CN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𝑝</m:t>
                          </m:r>
                        </m:e>
                        <m:sub>
                          <m:r>
                            <a:rPr lang="en-US" altLang="zh-CN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)</m:t>
                      </m:r>
                      <m:sSub>
                        <m:sSubPr>
                          <m:ctrlPr>
                            <a:rPr lang="en-US" altLang="zh-CN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𝑓</m:t>
                          </m:r>
                        </m:e>
                        <m:sub>
                          <m:acc>
                            <m:accPr>
                              <m:chr m:val="̅"/>
                              <m:ctrlPr>
                                <a:rPr lang="en-US" altLang="zh-CN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accPr>
                            <m:e>
                              <m:r>
                                <a:rPr lang="en-US" altLang="zh-CN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𝑞</m:t>
                              </m:r>
                            </m:e>
                          </m:acc>
                        </m:sub>
                      </m:sSub>
                      <m:r>
                        <a:rPr lang="en-US" altLang="zh-CN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(</m:t>
                      </m:r>
                      <m:sSub>
                        <m:sSubPr>
                          <m:ctrlPr>
                            <a:rPr lang="en-US" altLang="zh-CN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</m:sSub>
                      <m:r>
                        <a:rPr lang="en-US" altLang="zh-CN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,</m:t>
                      </m:r>
                      <m:sSub>
                        <m:sSubPr>
                          <m:ctrlPr>
                            <a:rPr lang="en-US" altLang="zh-CN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𝑝</m:t>
                          </m:r>
                        </m:e>
                        <m:sub>
                          <m:r>
                            <a:rPr lang="en-US" altLang="zh-CN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</m:sSub>
                      <m:r>
                        <a:rPr lang="en-US" altLang="zh-CN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)</m:t>
                      </m:r>
                    </m:oMath>
                  </m:oMathPara>
                </a14:m>
                <a:endParaRPr lang="en-US" altLang="zh-CN" sz="2000" i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0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7784" y="2724820"/>
                <a:ext cx="11449272" cy="4295471"/>
              </a:xfrm>
              <a:prstGeom prst="rect">
                <a:avLst/>
              </a:prstGeom>
              <a:blipFill>
                <a:blip r:embed="rId2"/>
                <a:stretch>
                  <a:fillRect l="-1171" t="-426" r="-1438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2"/>
          <p:cNvSpPr txBox="1"/>
          <p:nvPr/>
        </p:nvSpPr>
        <p:spPr>
          <a:xfrm>
            <a:off x="562540" y="9282568"/>
            <a:ext cx="11879720" cy="346760"/>
          </a:xfrm>
          <a:prstGeom prst="rect">
            <a:avLst/>
          </a:prstGeom>
          <a:noFill/>
        </p:spPr>
        <p:txBody>
          <a:bodyPr wrap="square" lIns="130046" tIns="65023" rIns="130046" bIns="65023" rtlCol="0">
            <a:spAutoFit/>
          </a:bodyPr>
          <a:lstStyle/>
          <a:p>
            <a:pPr algn="ctr"/>
            <a:r>
              <a:rPr lang="en-US" altLang="zh-CN" sz="1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Pengfei </a:t>
            </a:r>
            <a:r>
              <a:rPr lang="en-US" altLang="zh-CN" sz="14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Zhuang, ATHIC2018, USTC, 20181103-06                                                                                  3</a:t>
            </a:r>
            <a:endParaRPr lang="zh-CN" altLang="en-US" sz="14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426364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01800" y="519188"/>
            <a:ext cx="10789693" cy="541188"/>
          </a:xfrm>
          <a:prstGeom prst="rect">
            <a:avLst/>
          </a:prstGeom>
          <a:noFill/>
        </p:spPr>
        <p:txBody>
          <a:bodyPr wrap="square" lIns="109234" tIns="54617" rIns="109234" bIns="54617" rtlCol="0">
            <a:spAutoFit/>
          </a:bodyPr>
          <a:lstStyle/>
          <a:p>
            <a:pPr algn="ctr"/>
            <a:r>
              <a:rPr lang="en-US" altLang="zh-CN" sz="2800" i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 1: Dirac equations</a:t>
            </a:r>
            <a:endParaRPr lang="en-US" altLang="zh-CN" sz="2800" i="1" u="sng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/>
              <p:cNvSpPr/>
              <p:nvPr/>
            </p:nvSpPr>
            <p:spPr>
              <a:xfrm>
                <a:off x="-266352" y="1290371"/>
                <a:ext cx="7560840" cy="418077"/>
              </a:xfrm>
              <a:prstGeom prst="rect">
                <a:avLst/>
              </a:prstGeom>
            </p:spPr>
            <p:txBody>
              <a:bodyPr wrap="square" lIns="109234" tIns="54617" rIns="109234" bIns="54617">
                <a:spAutoFit/>
              </a:bodyPr>
              <a:lstStyle/>
              <a:p>
                <a:pPr algn="l"/>
                <a:r>
                  <a:rPr lang="en-US" altLang="zh-CN" sz="2000" b="0" dirty="0" smtClean="0">
                    <a:solidFill>
                      <a:srgbClr val="0000CC"/>
                    </a:solidFill>
                    <a:cs typeface="Arial" panose="020B0604020202020204" pitchFamily="34" charset="0"/>
                  </a:rPr>
                  <a:t>    </a:t>
                </a:r>
                <a14:m>
                  <m:oMath xmlns:m="http://schemas.openxmlformats.org/officeDocument/2006/math">
                    <m:r>
                      <a:rPr lang="en-US" altLang="zh-CN" sz="16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𝑇</m:t>
                    </m:r>
                    <m:r>
                      <a:rPr lang="en-US" altLang="zh-CN" sz="16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=0</m:t>
                    </m:r>
                  </m:oMath>
                </a14:m>
                <a:r>
                  <a:rPr lang="en-US" altLang="zh-CN" sz="1600" i="1" dirty="0" smtClean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:r>
                  <a:rPr lang="en-US" altLang="zh-CN" sz="1600" i="1" dirty="0" err="1" smtClean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H.Crater</a:t>
                </a:r>
                <a:r>
                  <a:rPr lang="en-US" altLang="zh-CN" sz="1600" i="1" dirty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altLang="zh-CN" sz="1600" i="1" dirty="0" err="1" smtClean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J.Yoon</a:t>
                </a:r>
                <a:r>
                  <a:rPr lang="en-US" altLang="zh-CN" sz="1600" i="1" dirty="0" smtClean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1600" i="1" dirty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and </a:t>
                </a:r>
                <a:r>
                  <a:rPr lang="en-US" altLang="zh-CN" sz="1600" i="1" dirty="0" err="1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C.Wong</a:t>
                </a:r>
                <a:r>
                  <a:rPr lang="en-US" altLang="zh-CN" sz="1600" i="1" dirty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altLang="zh-CN" sz="1600" i="1" dirty="0" smtClean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PRD79</a:t>
                </a:r>
                <a:r>
                  <a:rPr lang="en-US" altLang="zh-CN" sz="1600" i="1" dirty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034011(2009</a:t>
                </a:r>
                <a:r>
                  <a:rPr lang="en-US" altLang="zh-CN" sz="1600" i="1" dirty="0" smtClean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 </a:t>
                </a:r>
              </a:p>
            </p:txBody>
          </p:sp>
        </mc:Choice>
        <mc:Fallback xmlns="">
          <p:sp>
            <p:nvSpPr>
              <p:cNvPr id="11" name="矩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66352" y="1290371"/>
                <a:ext cx="7560840" cy="418077"/>
              </a:xfrm>
              <a:prstGeom prst="rect">
                <a:avLst/>
              </a:prstGeom>
              <a:blipFill>
                <a:blip r:embed="rId2"/>
                <a:stretch>
                  <a:fillRect b="-176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704" y="1636440"/>
            <a:ext cx="7848872" cy="1710391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705" y="3292624"/>
            <a:ext cx="7848872" cy="2551994"/>
          </a:xfrm>
          <a:prstGeom prst="rect">
            <a:avLst/>
          </a:prstGeom>
        </p:spPr>
      </p:pic>
      <p:pic>
        <p:nvPicPr>
          <p:cNvPr id="16" name="图片 15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9535" y="2140496"/>
            <a:ext cx="4347561" cy="3168352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矩形 12"/>
          <p:cNvSpPr/>
          <p:nvPr/>
        </p:nvSpPr>
        <p:spPr>
          <a:xfrm>
            <a:off x="7366496" y="5236840"/>
            <a:ext cx="65024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sz="1600" i="1" kern="100" dirty="0" err="1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O.Kaczmarek</a:t>
            </a:r>
            <a:r>
              <a:rPr lang="en-US" altLang="zh-CN" sz="1600" i="1" kern="100" dirty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, </a:t>
            </a:r>
            <a:r>
              <a:rPr lang="en-US" altLang="zh-CN" sz="1600" i="1" kern="100" dirty="0" smtClean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EPJC </a:t>
            </a:r>
            <a:r>
              <a:rPr lang="en-US" altLang="zh-CN" sz="1600" i="1" kern="100" dirty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61, 811(2009)</a:t>
            </a:r>
            <a:endParaRPr lang="zh-CN" altLang="en-US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/>
              <p:cNvSpPr txBox="1"/>
              <p:nvPr/>
            </p:nvSpPr>
            <p:spPr>
              <a:xfrm>
                <a:off x="8337517" y="7265521"/>
                <a:ext cx="2341347" cy="113967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spAutoFit/>
              </a:bodyPr>
              <a:lstStyle/>
              <a:p>
                <a:pPr marL="0" marR="0" indent="0" algn="ctr" defTabSz="5842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CN" sz="2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Helvetica Light"/>
                            </a:rPr>
                          </m:ctrlPr>
                        </m:sSubPr>
                        <m:e>
                          <m:r>
                            <a:rPr kumimoji="0" lang="en-US" altLang="zh-CN" sz="2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Helvetica Light"/>
                            </a:rPr>
                            <m:t>𝑇</m:t>
                          </m:r>
                        </m:e>
                        <m:sub>
                          <m:r>
                            <a:rPr kumimoji="0" lang="en-US" altLang="zh-CN" sz="2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Helvetica Light"/>
                            </a:rPr>
                            <m:t>𝐷</m:t>
                          </m:r>
                        </m:sub>
                      </m:sSub>
                      <m:r>
                        <a:rPr kumimoji="0" lang="en-US" altLang="zh-CN" sz="2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sym typeface="Helvetica Light"/>
                        </a:rPr>
                        <m:t>/</m:t>
                      </m:r>
                      <m:sSub>
                        <m:sSubPr>
                          <m:ctrlPr>
                            <a:rPr kumimoji="0" lang="en-US" altLang="zh-CN" sz="2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Helvetica Light"/>
                            </a:rPr>
                          </m:ctrlPr>
                        </m:sSubPr>
                        <m:e>
                          <m:r>
                            <a:rPr kumimoji="0" lang="en-US" altLang="zh-CN" sz="2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Helvetica Light"/>
                            </a:rPr>
                            <m:t>𝑇</m:t>
                          </m:r>
                        </m:e>
                        <m:sub>
                          <m:r>
                            <a:rPr kumimoji="0" lang="en-US" altLang="zh-CN" sz="2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Helvetica Light"/>
                            </a:rPr>
                            <m:t>𝑐</m:t>
                          </m:r>
                        </m:sub>
                      </m:sSub>
                      <m:r>
                        <a:rPr kumimoji="0" lang="en-US" altLang="zh-CN" sz="2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Helvetica Light"/>
                        </a:rPr>
                        <m:t>≃</m:t>
                      </m:r>
                      <m:d>
                        <m:dPr>
                          <m:begChr m:val="{"/>
                          <m:endChr m:val=""/>
                          <m:ctrlPr>
                            <a:rPr kumimoji="0" lang="en-US" altLang="zh-CN" sz="2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Helvetica Light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kumimoji="0" lang="en-US" altLang="zh-CN" sz="2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sym typeface="Helvetica Light"/>
                                </a:rPr>
                              </m:ctrlPr>
                            </m:eqArrPr>
                            <m:e>
                              <m:r>
                                <a:rPr kumimoji="0" lang="en-US" altLang="zh-CN" sz="2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sym typeface="Helvetica Light"/>
                                </a:rPr>
                                <m:t>1.20       </m:t>
                              </m:r>
                              <m:sSub>
                                <m:sSubPr>
                                  <m:ctrlPr>
                                    <a:rPr kumimoji="0" lang="en-US" altLang="zh-CN" sz="2000" b="0" i="1" u="none" strike="noStrike" cap="none" spc="0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FillTx/>
                                      <a:latin typeface="Cambria Math" panose="02040503050406030204" pitchFamily="18" charset="0"/>
                                      <a:sym typeface="Helvetica Light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altLang="zh-CN" sz="2000" b="0" i="1" u="none" strike="noStrike" cap="none" spc="0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FillTx/>
                                      <a:latin typeface="Cambria Math" panose="02040503050406030204" pitchFamily="18" charset="0"/>
                                      <a:sym typeface="Helvetica Light"/>
                                    </a:rPr>
                                    <m:t>𝐷</m:t>
                                  </m:r>
                                </m:e>
                                <m:sub>
                                  <m:r>
                                    <a:rPr kumimoji="0" lang="en-US" altLang="zh-CN" sz="2000" b="0" i="1" u="none" strike="noStrike" cap="none" spc="0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FillTx/>
                                      <a:latin typeface="Cambria Math" panose="02040503050406030204" pitchFamily="18" charset="0"/>
                                      <a:sym typeface="Helvetica Light"/>
                                    </a:rPr>
                                    <m:t>𝑠</m:t>
                                  </m:r>
                                </m:sub>
                              </m:sSub>
                            </m:e>
                            <m:e>
                              <m:r>
                                <a:rPr kumimoji="0" lang="en-US" altLang="zh-CN" sz="2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sym typeface="Helvetica Light"/>
                                </a:rPr>
                                <m:t>1.15      </m:t>
                              </m:r>
                              <m:sSup>
                                <m:sSupPr>
                                  <m:ctrlPr>
                                    <a:rPr kumimoji="0" lang="en-US" altLang="zh-CN" sz="2000" b="0" i="1" u="none" strike="noStrike" cap="none" spc="0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FillTx/>
                                      <a:latin typeface="Cambria Math" panose="02040503050406030204" pitchFamily="18" charset="0"/>
                                      <a:sym typeface="Helvetica Light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altLang="zh-CN" sz="2000" b="0" i="1" u="none" strike="noStrike" cap="none" spc="0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FillTx/>
                                      <a:latin typeface="Cambria Math" panose="02040503050406030204" pitchFamily="18" charset="0"/>
                                      <a:sym typeface="Helvetica Light"/>
                                    </a:rPr>
                                    <m:t>𝐷</m:t>
                                  </m:r>
                                </m:e>
                                <m:sup>
                                  <m:r>
                                    <a:rPr kumimoji="0" lang="en-US" altLang="zh-CN" sz="2000" b="0" i="1" u="none" strike="noStrike" cap="none" spc="0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FillTx/>
                                      <a:latin typeface="Cambria Math" panose="02040503050406030204" pitchFamily="18" charset="0"/>
                                      <a:sym typeface="Helvetica Light"/>
                                    </a:rPr>
                                    <m:t>0</m:t>
                                  </m:r>
                                </m:sup>
                              </m:sSup>
                            </m:e>
                            <m:e>
                              <m:r>
                                <a:rPr kumimoji="0" lang="en-US" altLang="zh-CN" sz="2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sym typeface="Helvetica Light"/>
                                </a:rPr>
                                <m:t>1            </m:t>
                              </m:r>
                              <m:sSub>
                                <m:sSubPr>
                                  <m:ctrlPr>
                                    <a:rPr kumimoji="0" lang="en-US" altLang="zh-CN" sz="2000" b="0" i="1" u="none" strike="noStrike" cap="none" spc="0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FillTx/>
                                      <a:latin typeface="Cambria Math" panose="02040503050406030204" pitchFamily="18" charset="0"/>
                                      <a:sym typeface="Helvetica Light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kumimoji="0" lang="el-GR" altLang="zh-CN" sz="2000" b="0" i="1" u="none" strike="noStrike" cap="none" spc="0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Helvetica Light"/>
                                    </a:rPr>
                                    <m:t>Λ</m:t>
                                  </m:r>
                                </m:e>
                                <m:sub>
                                  <m:r>
                                    <a:rPr kumimoji="0" lang="en-US" altLang="zh-CN" sz="2000" b="0" i="1" u="none" strike="noStrike" cap="none" spc="0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FillTx/>
                                      <a:latin typeface="Cambria Math" panose="02040503050406030204" pitchFamily="18" charset="0"/>
                                      <a:sym typeface="Helvetica Light"/>
                                    </a:rPr>
                                    <m:t>𝑐</m:t>
                                  </m:r>
                                </m:sub>
                              </m:sSub>
                            </m:e>
                          </m:eqArr>
                        </m:e>
                      </m:d>
                    </m:oMath>
                  </m:oMathPara>
                </a14:m>
                <a:endParaRPr kumimoji="0" lang="zh-CN" altLang="en-US" sz="20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 panose="020B0604020202020204" pitchFamily="34" charset="0"/>
                  <a:cs typeface="Arial" panose="020B0604020202020204" pitchFamily="34" charset="0"/>
                  <a:sym typeface="Helvetica Light"/>
                </a:endParaRPr>
              </a:p>
            </p:txBody>
          </p:sp>
        </mc:Choice>
        <mc:Fallback xmlns="">
          <p:sp>
            <p:nvSpPr>
              <p:cNvPr id="14" name="文本框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7517" y="7265521"/>
                <a:ext cx="2341347" cy="113967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2"/>
              <p:cNvSpPr txBox="1"/>
              <p:nvPr/>
            </p:nvSpPr>
            <p:spPr>
              <a:xfrm>
                <a:off x="8337517" y="6822149"/>
                <a:ext cx="886846" cy="36933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spAutoFit/>
              </a:bodyPr>
              <a:lstStyle/>
              <a:p>
                <a:pPr marL="0" marR="0" indent="0" algn="ctr" defTabSz="5842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CN" sz="24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FillTx/>
                          <a:latin typeface="Cambria Math" panose="02040503050406030204" pitchFamily="18" charset="0"/>
                          <a:sym typeface="Helvetica Light"/>
                        </a:rPr>
                        <m:t>𝑉</m:t>
                      </m:r>
                      <m:r>
                        <a:rPr kumimoji="0" lang="en-US" altLang="zh-CN" sz="24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FillTx/>
                          <a:latin typeface="Cambria Math" panose="02040503050406030204" pitchFamily="18" charset="0"/>
                          <a:sym typeface="Helvetica Light"/>
                        </a:rPr>
                        <m:t>=</m:t>
                      </m:r>
                      <m:r>
                        <a:rPr kumimoji="0" lang="en-US" altLang="zh-CN" sz="24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FillTx/>
                          <a:latin typeface="Cambria Math" panose="02040503050406030204" pitchFamily="18" charset="0"/>
                          <a:sym typeface="Helvetica Light"/>
                        </a:rPr>
                        <m:t>𝐹</m:t>
                      </m:r>
                    </m:oMath>
                  </m:oMathPara>
                </a14:m>
                <a:endParaRPr kumimoji="0" lang="zh-CN" altLang="en-US" sz="2400" b="0" i="0" u="none" strike="noStrike" cap="none" spc="0" normalizeH="0" baseline="0" dirty="0">
                  <a:ln>
                    <a:noFill/>
                  </a:ln>
                  <a:solidFill>
                    <a:srgbClr val="C00000"/>
                  </a:solidFill>
                  <a:effectLst/>
                  <a:uFillTx/>
                  <a:latin typeface="Arial" panose="020B0604020202020204" pitchFamily="34" charset="0"/>
                  <a:cs typeface="Arial" panose="020B0604020202020204" pitchFamily="34" charset="0"/>
                  <a:sym typeface="Helvetica Light"/>
                </a:endParaRPr>
              </a:p>
            </p:txBody>
          </p:sp>
        </mc:Choice>
        <mc:Fallback xmlns="">
          <p:sp>
            <p:nvSpPr>
              <p:cNvPr id="15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7517" y="6822149"/>
                <a:ext cx="886846" cy="369332"/>
              </a:xfrm>
              <a:prstGeom prst="rect">
                <a:avLst/>
              </a:prstGeom>
              <a:blipFill>
                <a:blip r:embed="rId7"/>
                <a:stretch>
                  <a:fillRect l="-11724" r="-690" b="-9836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3889" y="5980410"/>
            <a:ext cx="5472607" cy="3288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2"/>
          <p:cNvSpPr txBox="1"/>
          <p:nvPr/>
        </p:nvSpPr>
        <p:spPr>
          <a:xfrm>
            <a:off x="562540" y="9282568"/>
            <a:ext cx="11879720" cy="346760"/>
          </a:xfrm>
          <a:prstGeom prst="rect">
            <a:avLst/>
          </a:prstGeom>
          <a:noFill/>
        </p:spPr>
        <p:txBody>
          <a:bodyPr wrap="square" lIns="130046" tIns="65023" rIns="130046" bIns="65023" rtlCol="0">
            <a:spAutoFit/>
          </a:bodyPr>
          <a:lstStyle/>
          <a:p>
            <a:pPr algn="ctr"/>
            <a:r>
              <a:rPr lang="en-US" altLang="zh-CN" sz="1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Pengfei </a:t>
            </a:r>
            <a:r>
              <a:rPr lang="en-US" altLang="zh-CN" sz="14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Zhuang, ATHIC2018, USTC, 20181103-06                                                                                  4</a:t>
            </a:r>
            <a:endParaRPr lang="zh-CN" altLang="en-US" sz="14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926336" y="8549208"/>
            <a:ext cx="65024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sz="1600" i="1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S.Shi</a:t>
            </a:r>
            <a:r>
              <a:rPr lang="en-US" altLang="zh-CN" sz="160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zh-CN" sz="1600" i="1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X.Guo</a:t>
            </a:r>
            <a:r>
              <a:rPr lang="en-US" altLang="zh-CN" sz="1600" i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PZ, PRD88, 014021(2013)</a:t>
            </a:r>
            <a:endParaRPr lang="zh-CN" altLang="en-US" sz="1600" i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721644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749872" y="375172"/>
            <a:ext cx="9999511" cy="541188"/>
          </a:xfrm>
          <a:prstGeom prst="rect">
            <a:avLst/>
          </a:prstGeom>
          <a:noFill/>
        </p:spPr>
        <p:txBody>
          <a:bodyPr wrap="square" lIns="109234" tIns="54617" rIns="109234" bIns="54617" rtlCol="0">
            <a:spAutoFit/>
          </a:bodyPr>
          <a:lstStyle/>
          <a:p>
            <a:pPr algn="ctr"/>
            <a:r>
              <a:rPr lang="en-US" altLang="zh-CN" sz="2800" i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 2: Hydrodynamic equations </a:t>
            </a:r>
            <a:endParaRPr lang="en-US" altLang="zh-CN" sz="2800" i="1" u="sng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1138235"/>
              </p:ext>
            </p:extLst>
          </p:nvPr>
        </p:nvGraphicFramePr>
        <p:xfrm>
          <a:off x="1389832" y="3394294"/>
          <a:ext cx="5040560" cy="38587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27" name="Acrobat Document" r:id="rId3" imgW="3676593" imgH="2814535" progId="AcroExch.Document.DC">
                  <p:embed/>
                </p:oleObj>
              </mc:Choice>
              <mc:Fallback>
                <p:oleObj name="Acrobat Document" r:id="rId3" imgW="3676593" imgH="2814535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89832" y="3394294"/>
                        <a:ext cx="5040560" cy="38587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7"/>
              <p:cNvSpPr txBox="1"/>
              <p:nvPr/>
            </p:nvSpPr>
            <p:spPr>
              <a:xfrm>
                <a:off x="1533848" y="1523202"/>
                <a:ext cx="10513168" cy="117878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l" rtl="0" latinLnBrk="1" hangingPunct="0"/>
                <a:r>
                  <a:rPr lang="en-US" altLang="zh-CN" sz="2400" i="1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Sequential production time </a:t>
                </a:r>
              </a:p>
              <a:p>
                <a:pPr algn="l" rtl="0" latinLnBrk="1" hangingPunct="0"/>
                <a:r>
                  <a:rPr lang="en-US" altLang="zh-CN" sz="2000" i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ideal hydrodynamics:   </a:t>
                </a:r>
              </a:p>
              <a:p>
                <a:pPr algn="l" rtl="0" latinLnBrk="1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        </m:t>
                      </m:r>
                      <m:sSup>
                        <m:sSupPr>
                          <m:ctrlPr>
                            <a:rPr lang="en-US" altLang="zh-CN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zh-CN" altLang="en-US" sz="2400" i="1" smtClean="0">
                              <a:solidFill>
                                <a:schemeClr val="tx1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𝜕</m:t>
                          </m:r>
                        </m:e>
                        <m:sup>
                          <m:r>
                            <a:rPr lang="zh-CN" altLang="en-US" sz="2400" i="1" smtClean="0">
                              <a:solidFill>
                                <a:schemeClr val="tx1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𝜇</m:t>
                          </m:r>
                        </m:sup>
                      </m:sSup>
                      <m:sSub>
                        <m:sSubPr>
                          <m:ctrlPr>
                            <a:rPr lang="en-US" altLang="zh-CN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solidFill>
                                <a:schemeClr val="tx1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𝑇</m:t>
                          </m:r>
                        </m:e>
                        <m:sub>
                          <m:r>
                            <a:rPr lang="zh-CN" altLang="en-US" sz="2400" i="1" smtClean="0">
                              <a:solidFill>
                                <a:schemeClr val="tx1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𝜇𝜈</m:t>
                          </m:r>
                        </m:sub>
                      </m:sSub>
                      <m:r>
                        <a:rPr lang="en-US" altLang="zh-CN" sz="2400" b="0" i="1" smtClean="0">
                          <a:solidFill>
                            <a:schemeClr val="tx1"/>
                          </a:solidFill>
                          <a:latin typeface="Cambria Math"/>
                          <a:cs typeface="Arial" panose="020B0604020202020204" pitchFamily="34" charset="0"/>
                        </a:rPr>
                        <m:t>=0</m:t>
                      </m:r>
                      <m:r>
                        <a:rPr lang="en-US" altLang="zh-CN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 +   </m:t>
                      </m:r>
                      <m:sSup>
                        <m:sSupPr>
                          <m:ctrlPr>
                            <a:rPr lang="en-US" altLang="zh-CN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zh-CN" altLang="en-US" sz="2400" i="1" smtClean="0">
                              <a:solidFill>
                                <a:schemeClr val="tx1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𝜕</m:t>
                          </m:r>
                        </m:e>
                        <m:sup>
                          <m:r>
                            <a:rPr lang="zh-CN" altLang="en-US" sz="2400" i="1" smtClean="0">
                              <a:solidFill>
                                <a:schemeClr val="tx1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𝜇</m:t>
                          </m:r>
                        </m:sup>
                      </m:sSup>
                      <m:sSub>
                        <m:sSubPr>
                          <m:ctrlPr>
                            <a:rPr lang="en-US" altLang="zh-CN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solidFill>
                                <a:schemeClr val="tx1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𝑛</m:t>
                          </m:r>
                        </m:e>
                        <m:sub>
                          <m:r>
                            <a:rPr lang="zh-CN" altLang="en-US" sz="2400" i="1" smtClean="0">
                              <a:solidFill>
                                <a:schemeClr val="tx1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𝜇</m:t>
                          </m:r>
                        </m:sub>
                      </m:sSub>
                      <m:r>
                        <a:rPr lang="en-US" altLang="zh-CN" sz="2400" b="0" i="1" smtClean="0">
                          <a:solidFill>
                            <a:schemeClr val="tx1"/>
                          </a:solidFill>
                          <a:latin typeface="Cambria Math"/>
                          <a:cs typeface="Arial" panose="020B0604020202020204" pitchFamily="34" charset="0"/>
                        </a:rPr>
                        <m:t>=0</m:t>
                      </m:r>
                      <m:r>
                        <a:rPr lang="en-US" altLang="zh-CN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    </m:t>
                      </m:r>
                      <m:r>
                        <a:rPr lang="en-US" altLang="zh-CN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→       </m:t>
                      </m:r>
                      <m:r>
                        <a:rPr lang="zh-CN" alt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𝜏</m:t>
                      </m:r>
                      <m:r>
                        <a:rPr lang="en-US" altLang="zh-CN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(</m:t>
                      </m:r>
                      <m:acc>
                        <m:accPr>
                          <m:chr m:val="⃗"/>
                          <m:ctrlPr>
                            <a:rPr lang="en-US" altLang="zh-C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altLang="zh-C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</m:acc>
                      <m:r>
                        <a:rPr lang="en-US" altLang="zh-CN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|</m:t>
                      </m:r>
                      <m:sSub>
                        <m:sSubPr>
                          <m:ctrlPr>
                            <a:rPr lang="en-US" altLang="zh-C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𝑇</m:t>
                          </m:r>
                        </m:e>
                        <m:sub>
                          <m:r>
                            <a:rPr lang="en-US" altLang="zh-C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𝐷</m:t>
                          </m:r>
                        </m:sub>
                      </m:sSub>
                      <m:r>
                        <a:rPr lang="en-US" altLang="zh-CN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)</m:t>
                      </m:r>
                    </m:oMath>
                  </m:oMathPara>
                </a14:m>
                <a:endParaRPr kumimoji="0" lang="zh-CN" altLang="en-US" sz="2800" b="0" i="1" u="none" strike="noStrike" cap="none" spc="0" normalizeH="0" baseline="0" dirty="0">
                  <a:ln>
                    <a:noFill/>
                  </a:ln>
                  <a:solidFill>
                    <a:srgbClr val="C00000"/>
                  </a:solidFill>
                  <a:effectLst/>
                  <a:uFillTx/>
                  <a:latin typeface="Arial" panose="020B0604020202020204" pitchFamily="34" charset="0"/>
                  <a:cs typeface="Arial" panose="020B0604020202020204" pitchFamily="34" charset="0"/>
                  <a:sym typeface="Helvetica Light"/>
                </a:endParaRPr>
              </a:p>
            </p:txBody>
          </p:sp>
        </mc:Choice>
        <mc:Fallback xmlns="">
          <p:sp>
            <p:nvSpPr>
              <p:cNvPr id="14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3848" y="1523202"/>
                <a:ext cx="10513168" cy="1178784"/>
              </a:xfrm>
              <a:prstGeom prst="rect">
                <a:avLst/>
              </a:prstGeom>
              <a:blipFill>
                <a:blip r:embed="rId6"/>
                <a:stretch>
                  <a:fillRect l="-1334" t="-2591" b="-4663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2"/>
          <p:cNvSpPr txBox="1"/>
          <p:nvPr/>
        </p:nvSpPr>
        <p:spPr>
          <a:xfrm>
            <a:off x="562540" y="9282568"/>
            <a:ext cx="11879720" cy="346760"/>
          </a:xfrm>
          <a:prstGeom prst="rect">
            <a:avLst/>
          </a:prstGeom>
          <a:noFill/>
        </p:spPr>
        <p:txBody>
          <a:bodyPr wrap="square" lIns="130046" tIns="65023" rIns="130046" bIns="65023" rtlCol="0">
            <a:spAutoFit/>
          </a:bodyPr>
          <a:lstStyle/>
          <a:p>
            <a:pPr algn="ctr"/>
            <a:r>
              <a:rPr lang="en-US" altLang="zh-CN" sz="1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Pengfei </a:t>
            </a:r>
            <a:r>
              <a:rPr lang="en-US" altLang="zh-CN" sz="14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Zhuang, ATHIC2018, USTC, 20181103-06                                                                                  5</a:t>
            </a:r>
            <a:endParaRPr lang="zh-CN" altLang="en-US" sz="14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6383"/>
              <p:cNvSpPr txBox="1"/>
              <p:nvPr/>
            </p:nvSpPr>
            <p:spPr>
              <a:xfrm>
                <a:off x="10210923" y="2939900"/>
                <a:ext cx="1116013" cy="424732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1" hangingPunct="1">
                  <a:lnSpc>
                    <a:spcPct val="90000"/>
                  </a:lnSpc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altLang="zh-CN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itchFamily="34" charset="0"/>
                            </a:rPr>
                            <m:t>Λ</m:t>
                          </m:r>
                        </m:e>
                        <m:sub>
                          <m:r>
                            <a:rPr lang="en-US" altLang="zh-CN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𝑐</m:t>
                          </m:r>
                        </m:sub>
                      </m:sSub>
                    </m:oMath>
                  </m:oMathPara>
                </a14:m>
                <a:endParaRPr lang="zh-CN" altLang="en-US" sz="2400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8" name="TextBox 1638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10923" y="2939900"/>
                <a:ext cx="1116013" cy="4247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16383"/>
              <p:cNvSpPr txBox="1"/>
              <p:nvPr/>
            </p:nvSpPr>
            <p:spPr>
              <a:xfrm>
                <a:off x="6646416" y="3156992"/>
                <a:ext cx="1116013" cy="424732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1" hangingPunct="1">
                  <a:lnSpc>
                    <a:spcPct val="90000"/>
                  </a:lnSpc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𝐷</m:t>
                          </m:r>
                        </m:e>
                        <m:sub>
                          <m:r>
                            <a:rPr lang="en-US" altLang="zh-CN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lang="zh-CN" altLang="en-US" sz="2400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5" name="TextBox 1638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6416" y="3156992"/>
                <a:ext cx="1116013" cy="4247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图片 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01209" y="4097722"/>
            <a:ext cx="4065687" cy="492340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6383"/>
              <p:cNvSpPr txBox="1"/>
              <p:nvPr/>
            </p:nvSpPr>
            <p:spPr>
              <a:xfrm>
                <a:off x="7870552" y="3076600"/>
                <a:ext cx="1116013" cy="424732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1" hangingPunct="1">
                  <a:lnSpc>
                    <a:spcPct val="90000"/>
                  </a:lnSpc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en-US" altLang="zh-CN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𝐷</m:t>
                          </m:r>
                        </m:e>
                        <m:sup>
                          <m:r>
                            <a:rPr lang="en-US" altLang="zh-CN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zh-CN" altLang="en-US" sz="2400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9" name="TextBox 1638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0552" y="3076600"/>
                <a:ext cx="1116013" cy="4247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直接箭头连接符 20"/>
          <p:cNvCxnSpPr/>
          <p:nvPr/>
        </p:nvCxnSpPr>
        <p:spPr bwMode="auto">
          <a:xfrm flipH="1" flipV="1">
            <a:off x="8014568" y="3370383"/>
            <a:ext cx="936104" cy="3954690"/>
          </a:xfrm>
          <a:prstGeom prst="straightConnector1">
            <a:avLst/>
          </a:prstGeom>
          <a:ln w="9525">
            <a:solidFill>
              <a:srgbClr val="FF0000"/>
            </a:solidFill>
            <a:tailEnd type="arrow"/>
          </a:ln>
          <a:ex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2" name="直接箭头连接符 21"/>
          <p:cNvCxnSpPr/>
          <p:nvPr/>
        </p:nvCxnSpPr>
        <p:spPr bwMode="auto">
          <a:xfrm flipH="1" flipV="1">
            <a:off x="6904713" y="3370383"/>
            <a:ext cx="2045959" cy="4098705"/>
          </a:xfrm>
          <a:prstGeom prst="straightConnector1">
            <a:avLst/>
          </a:prstGeom>
          <a:ln w="9525">
            <a:solidFill>
              <a:srgbClr val="C00000"/>
            </a:solidFill>
            <a:tailEnd type="arrow"/>
          </a:ln>
          <a:ex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3" name="直接箭头连接符 22"/>
          <p:cNvCxnSpPr/>
          <p:nvPr/>
        </p:nvCxnSpPr>
        <p:spPr bwMode="auto">
          <a:xfrm flipV="1">
            <a:off x="8950672" y="3261804"/>
            <a:ext cx="1994104" cy="3919252"/>
          </a:xfrm>
          <a:prstGeom prst="straightConnector1">
            <a:avLst/>
          </a:prstGeom>
          <a:ln w="9525">
            <a:solidFill>
              <a:srgbClr val="C00000"/>
            </a:solidFill>
            <a:tailEnd type="arrow"/>
          </a:ln>
          <a:ex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6" name="直接箭头连接符 25"/>
          <p:cNvCxnSpPr/>
          <p:nvPr/>
        </p:nvCxnSpPr>
        <p:spPr bwMode="auto">
          <a:xfrm flipV="1">
            <a:off x="8950672" y="3308828"/>
            <a:ext cx="792088" cy="3687024"/>
          </a:xfrm>
          <a:prstGeom prst="straightConnector1">
            <a:avLst/>
          </a:prstGeom>
          <a:ln w="9525">
            <a:solidFill>
              <a:srgbClr val="C00000"/>
            </a:solidFill>
            <a:tailEnd type="arrow"/>
          </a:ln>
          <a:ex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16383"/>
              <p:cNvSpPr txBox="1"/>
              <p:nvPr/>
            </p:nvSpPr>
            <p:spPr>
              <a:xfrm>
                <a:off x="8986787" y="2867892"/>
                <a:ext cx="1116013" cy="424732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1" hangingPunct="1">
                  <a:lnSpc>
                    <a:spcPct val="90000"/>
                  </a:lnSpc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sz="2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itchFamily="34" charset="0"/>
                        </a:rPr>
                        <m:t>𝜋</m:t>
                      </m:r>
                      <m:r>
                        <a:rPr lang="en-US" altLang="zh-CN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itchFamily="34" charset="0"/>
                        </a:rPr>
                        <m:t>,</m:t>
                      </m:r>
                      <m:r>
                        <a:rPr lang="en-US" altLang="zh-CN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itchFamily="34" charset="0"/>
                        </a:rPr>
                        <m:t>𝐾</m:t>
                      </m:r>
                      <m:r>
                        <a:rPr lang="en-US" altLang="zh-CN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itchFamily="34" charset="0"/>
                        </a:rPr>
                        <m:t>,</m:t>
                      </m:r>
                      <m:r>
                        <a:rPr lang="en-US" altLang="zh-CN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itchFamily="34" charset="0"/>
                        </a:rPr>
                        <m:t>𝑁</m:t>
                      </m:r>
                    </m:oMath>
                  </m:oMathPara>
                </a14:m>
                <a:endParaRPr lang="zh-CN" altLang="en-US" sz="2400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7" name="TextBox 1638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86787" y="2867892"/>
                <a:ext cx="1116013" cy="4247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16383"/>
              <p:cNvSpPr txBox="1"/>
              <p:nvPr/>
            </p:nvSpPr>
            <p:spPr>
              <a:xfrm>
                <a:off x="1677864" y="7302059"/>
                <a:ext cx="4896544" cy="45506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eaLnBrk="1" hangingPunct="1">
                  <a:lnSpc>
                    <a:spcPct val="90000"/>
                  </a:lnSpc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zh-CN" altLang="en-US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𝜏</m:t>
                          </m:r>
                        </m:e>
                        <m:sub>
                          <m:r>
                            <a:rPr lang="en-US" altLang="zh-CN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𝐽</m:t>
                          </m:r>
                          <m:r>
                            <a:rPr lang="en-US" altLang="zh-CN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/</m:t>
                          </m:r>
                          <m:r>
                            <a:rPr lang="zh-CN" alt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𝜓</m:t>
                          </m:r>
                        </m:sub>
                      </m:sSub>
                      <m:r>
                        <a:rPr lang="en-US" altLang="zh-CN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itchFamily="34" charset="0"/>
                        </a:rPr>
                        <m:t>&lt;</m:t>
                      </m:r>
                      <m:sSub>
                        <m:sSubPr>
                          <m:ctrlPr>
                            <a:rPr lang="en-US" altLang="zh-CN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zh-CN" alt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𝜏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CN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  <m:t>𝑠</m:t>
                              </m:r>
                            </m:sub>
                          </m:sSub>
                        </m:sub>
                      </m:sSub>
                      <m:r>
                        <a:rPr lang="en-US" altLang="zh-CN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itchFamily="34" charset="0"/>
                        </a:rPr>
                        <m:t>&lt;</m:t>
                      </m:r>
                      <m:sSub>
                        <m:sSubPr>
                          <m:ctrlPr>
                            <a:rPr lang="en-US" altLang="zh-CN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zh-CN" alt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𝜏</m:t>
                          </m:r>
                        </m:e>
                        <m:sub>
                          <m:sSup>
                            <m:sSupPr>
                              <m:ctrlPr>
                                <a:rPr lang="en-US" altLang="zh-CN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  <m:t>𝐷</m:t>
                              </m:r>
                            </m:e>
                            <m:sup>
                              <m:r>
                                <a:rPr lang="en-US" altLang="zh-CN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  <m:t>0</m:t>
                              </m:r>
                            </m:sup>
                          </m:sSup>
                        </m:sub>
                      </m:sSub>
                      <m:r>
                        <a:rPr lang="en-US" altLang="zh-CN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itchFamily="34" charset="0"/>
                        </a:rPr>
                        <m:t>&lt;</m:t>
                      </m:r>
                      <m:sSub>
                        <m:sSubPr>
                          <m:ctrlPr>
                            <a:rPr lang="en-US" altLang="zh-CN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zh-CN" alt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𝜏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CN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altLang="zh-CN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itchFamily="34" charset="0"/>
                                </a:rPr>
                                <m:t>Λ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  <m:t>𝑐</m:t>
                              </m:r>
                            </m:sub>
                          </m:sSub>
                        </m:sub>
                      </m:sSub>
                      <m:r>
                        <a:rPr lang="en-US" altLang="zh-CN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itchFamily="34" charset="0"/>
                        </a:rPr>
                        <m:t>&lt;</m:t>
                      </m:r>
                      <m:sSub>
                        <m:sSubPr>
                          <m:ctrlPr>
                            <a:rPr lang="en-US" altLang="zh-CN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zh-CN" alt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𝜏</m:t>
                          </m:r>
                        </m:e>
                        <m:sub>
                          <m:r>
                            <a:rPr lang="zh-CN" alt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𝜋</m:t>
                          </m:r>
                          <m:r>
                            <a:rPr lang="en-US" altLang="zh-CN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,</m:t>
                          </m:r>
                          <m:r>
                            <a:rPr lang="en-US" altLang="zh-CN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𝐾</m:t>
                          </m:r>
                          <m:r>
                            <a:rPr lang="en-US" altLang="zh-CN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,</m:t>
                          </m:r>
                          <m:r>
                            <a:rPr lang="en-US" altLang="zh-CN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𝑁</m:t>
                          </m:r>
                        </m:sub>
                      </m:sSub>
                    </m:oMath>
                  </m:oMathPara>
                </a14:m>
                <a:endParaRPr lang="zh-CN" altLang="en-US" sz="2400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8" name="TextBox 1638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7864" y="7302059"/>
                <a:ext cx="4896544" cy="455061"/>
              </a:xfrm>
              <a:prstGeom prst="rect">
                <a:avLst/>
              </a:prstGeom>
              <a:blipFill>
                <a:blip r:embed="rId13"/>
                <a:stretch>
                  <a:fillRect b="-1621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1217654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047505" y="447180"/>
            <a:ext cx="8547844" cy="541188"/>
          </a:xfrm>
          <a:prstGeom prst="rect">
            <a:avLst/>
          </a:prstGeom>
          <a:noFill/>
        </p:spPr>
        <p:txBody>
          <a:bodyPr wrap="square" lIns="109234" tIns="54617" rIns="109234" bIns="54617" rtlCol="0">
            <a:spAutoFit/>
          </a:bodyPr>
          <a:lstStyle/>
          <a:p>
            <a:pPr algn="ctr"/>
            <a:r>
              <a:rPr lang="en-US" altLang="zh-CN" sz="2800" i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 3: </a:t>
            </a:r>
            <a:r>
              <a:rPr lang="en-US" altLang="zh-CN" sz="2800" i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altLang="zh-CN" sz="2800" i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oalescence </a:t>
            </a:r>
            <a:endParaRPr lang="en-US" altLang="zh-CN" sz="2800" i="1" u="sng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7"/>
              <p:cNvSpPr txBox="1"/>
              <p:nvPr/>
            </p:nvSpPr>
            <p:spPr>
              <a:xfrm>
                <a:off x="1893888" y="988368"/>
                <a:ext cx="9505056" cy="90890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5842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en-US" altLang="zh-CN" sz="1200" i="1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marR="0" indent="0" algn="l" defTabSz="5842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CN" sz="2400" b="0" u="none" strike="noStrike" cap="none" spc="0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cs typeface="Arial" panose="020B0604020202020204" pitchFamily="34" charset="0"/>
                    <a:sym typeface="Helvetica Light"/>
                  </a:rPr>
                  <a:t>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altLang="zh-CN" sz="2400" b="0" i="1" strike="noStrike" cap="none" spc="0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Helvetica Light"/>
                          </a:rPr>
                        </m:ctrlPr>
                      </m:fPr>
                      <m:num>
                        <m:r>
                          <a:rPr kumimoji="0" lang="en-US" altLang="zh-CN" sz="2400" b="0" i="1" strike="noStrike" cap="none" spc="0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/>
                            <a:cs typeface="Arial" panose="020B0604020202020204" pitchFamily="34" charset="0"/>
                            <a:sym typeface="Helvetica Light"/>
                          </a:rPr>
                          <m:t>𝑑𝑁</m:t>
                        </m:r>
                      </m:num>
                      <m:den>
                        <m:sSup>
                          <m:sSupPr>
                            <m:ctrlPr>
                              <a:rPr kumimoji="0" lang="en-US" altLang="zh-CN" sz="2400" b="0" i="1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cs typeface="Arial" panose="020B0604020202020204" pitchFamily="34" charset="0"/>
                                <a:sym typeface="Helvetica Light"/>
                              </a:rPr>
                            </m:ctrlPr>
                          </m:sSupPr>
                          <m:e>
                            <m:r>
                              <a:rPr kumimoji="0" lang="en-US" altLang="zh-CN" sz="2400" b="0" i="1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FillTx/>
                                <a:latin typeface="Cambria Math"/>
                                <a:cs typeface="Arial" panose="020B0604020202020204" pitchFamily="34" charset="0"/>
                                <a:sym typeface="Helvetica Light"/>
                              </a:rPr>
                              <m:t>𝑑</m:t>
                            </m:r>
                          </m:e>
                          <m:sup>
                            <m:r>
                              <a:rPr kumimoji="0" lang="en-US" altLang="zh-CN" sz="2400" b="0" i="1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FillTx/>
                                <a:latin typeface="Cambria Math"/>
                                <a:cs typeface="Arial" panose="020B0604020202020204" pitchFamily="34" charset="0"/>
                                <a:sym typeface="Helvetica Light"/>
                              </a:rPr>
                              <m:t>2</m:t>
                            </m:r>
                          </m:sup>
                        </m:sSup>
                        <m:sSub>
                          <m:sSubPr>
                            <m:ctrlPr>
                              <a:rPr kumimoji="0" lang="en-US" altLang="zh-CN" sz="2400" b="0" i="1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cs typeface="Arial" panose="020B0604020202020204" pitchFamily="34" charset="0"/>
                                <a:sym typeface="Helvetica Light"/>
                              </a:rPr>
                            </m:ctrlPr>
                          </m:sSubPr>
                          <m:e>
                            <m:r>
                              <a:rPr kumimoji="0" lang="en-US" altLang="zh-CN" sz="2400" b="0" i="1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FillTx/>
                                <a:latin typeface="Cambria Math"/>
                                <a:cs typeface="Arial" panose="020B0604020202020204" pitchFamily="34" charset="0"/>
                                <a:sym typeface="Helvetica Light"/>
                              </a:rPr>
                              <m:t>𝑃</m:t>
                            </m:r>
                          </m:e>
                          <m:sub>
                            <m:r>
                              <a:rPr kumimoji="0" lang="en-US" altLang="zh-CN" sz="2400" b="0" i="1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FillTx/>
                                <a:latin typeface="Cambria Math"/>
                                <a:cs typeface="Arial" panose="020B0604020202020204" pitchFamily="34" charset="0"/>
                                <a:sym typeface="Helvetica Light"/>
                              </a:rPr>
                              <m:t>𝑇</m:t>
                            </m:r>
                          </m:sub>
                        </m:sSub>
                        <m:r>
                          <a:rPr kumimoji="0" lang="en-US" altLang="zh-CN" sz="2400" b="0" i="1" strike="noStrike" cap="none" spc="0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/>
                            <a:cs typeface="Arial" panose="020B0604020202020204" pitchFamily="34" charset="0"/>
                            <a:sym typeface="Helvetica Light"/>
                          </a:rPr>
                          <m:t>𝑑</m:t>
                        </m:r>
                        <m:r>
                          <a:rPr kumimoji="0" lang="zh-CN" altLang="en-US" sz="2400" b="0" i="1" strike="noStrike" cap="none" spc="0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/>
                            <a:cs typeface="Arial" panose="020B0604020202020204" pitchFamily="34" charset="0"/>
                            <a:sym typeface="Helvetica Light"/>
                          </a:rPr>
                          <m:t>𝜂</m:t>
                        </m:r>
                      </m:den>
                    </m:f>
                    <m:r>
                      <a:rPr kumimoji="0" lang="en-US" altLang="zh-CN" sz="2400" b="0" i="1" strike="noStrike" cap="none" spc="0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/>
                        <a:cs typeface="Arial" panose="020B0604020202020204" pitchFamily="34" charset="0"/>
                        <a:sym typeface="Helvetica Light"/>
                      </a:rPr>
                      <m:t>=</m:t>
                    </m:r>
                    <m:r>
                      <a:rPr kumimoji="0" lang="en-US" altLang="zh-CN" sz="2400" b="0" i="1" strike="noStrike" cap="none" spc="0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/>
                        <a:cs typeface="Arial" panose="020B0604020202020204" pitchFamily="34" charset="0"/>
                        <a:sym typeface="Helvetica Light"/>
                      </a:rPr>
                      <m:t>𝐶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kumimoji="0" lang="en-US" altLang="zh-CN" sz="2400" b="0" i="1" strike="noStrike" cap="none" spc="0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Helvetica Light"/>
                          </a:rPr>
                        </m:ctrlPr>
                      </m:naryPr>
                      <m:sub/>
                      <m:sup/>
                      <m:e>
                        <m:f>
                          <m:fPr>
                            <m:ctrlPr>
                              <a:rPr kumimoji="0" lang="en-US" altLang="zh-CN" sz="2400" b="0" i="1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cs typeface="Arial" panose="020B0604020202020204" pitchFamily="34" charset="0"/>
                                <a:sym typeface="Helvetica Light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kumimoji="0" lang="en-US" altLang="zh-CN" sz="2400" b="0" i="1" strike="noStrike" cap="none" spc="0" normalizeH="0" baseline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FillTx/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  <a:sym typeface="Helvetica Light"/>
                                  </a:rPr>
                                </m:ctrlPr>
                              </m:sSupPr>
                              <m:e>
                                <m:r>
                                  <a:rPr kumimoji="0" lang="en-US" altLang="zh-CN" sz="2400" b="0" i="1" strike="noStrike" cap="none" spc="0" normalizeH="0" baseline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FillTx/>
                                    <a:latin typeface="Cambria Math"/>
                                    <a:cs typeface="Arial" panose="020B0604020202020204" pitchFamily="34" charset="0"/>
                                    <a:sym typeface="Helvetica Light"/>
                                  </a:rPr>
                                  <m:t>𝑃</m:t>
                                </m:r>
                              </m:e>
                              <m:sup>
                                <m:r>
                                  <a:rPr kumimoji="0" lang="zh-CN" altLang="en-US" sz="2400" b="0" i="1" strike="noStrike" cap="none" spc="0" normalizeH="0" baseline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FillTx/>
                                    <a:latin typeface="Cambria Math"/>
                                    <a:cs typeface="Arial" panose="020B0604020202020204" pitchFamily="34" charset="0"/>
                                    <a:sym typeface="Helvetica Light"/>
                                  </a:rPr>
                                  <m:t>𝜇</m:t>
                                </m:r>
                              </m:sup>
                            </m:sSup>
                            <m:r>
                              <a:rPr kumimoji="0" lang="en-US" altLang="zh-CN" sz="2400" b="0" i="1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FillTx/>
                                <a:latin typeface="Cambria Math"/>
                                <a:cs typeface="Arial" panose="020B0604020202020204" pitchFamily="34" charset="0"/>
                                <a:sym typeface="Helvetica Light"/>
                              </a:rPr>
                              <m:t>𝑑</m:t>
                            </m:r>
                            <m:sSub>
                              <m:sSubPr>
                                <m:ctrlPr>
                                  <a:rPr kumimoji="0" lang="en-US" altLang="zh-CN" sz="2400" b="0" i="1" strike="noStrike" cap="none" spc="0" normalizeH="0" baseline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FillTx/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  <a:sym typeface="Helvetica Light"/>
                                  </a:rPr>
                                </m:ctrlPr>
                              </m:sSubPr>
                              <m:e>
                                <m:r>
                                  <a:rPr kumimoji="0" lang="zh-CN" altLang="en-US" sz="2400" b="0" i="1" strike="noStrike" cap="none" spc="0" normalizeH="0" baseline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FillTx/>
                                    <a:latin typeface="Cambria Math"/>
                                    <a:cs typeface="Arial" panose="020B0604020202020204" pitchFamily="34" charset="0"/>
                                    <a:sym typeface="Helvetica Light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kumimoji="0" lang="zh-CN" altLang="en-US" sz="2400" b="0" i="1" strike="noStrike" cap="none" spc="0" normalizeH="0" baseline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FillTx/>
                                    <a:latin typeface="Cambria Math"/>
                                    <a:cs typeface="Arial" panose="020B0604020202020204" pitchFamily="34" charset="0"/>
                                    <a:sym typeface="Helvetica Light"/>
                                  </a:rPr>
                                  <m:t>𝜇𝜈</m:t>
                                </m:r>
                              </m:sub>
                            </m:sSub>
                            <m:d>
                              <m:dPr>
                                <m:ctrlPr>
                                  <a:rPr kumimoji="0" lang="en-US" altLang="zh-CN" sz="2400" b="0" i="1" strike="noStrike" cap="none" spc="0" normalizeH="0" baseline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FillTx/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  <a:sym typeface="Helvetica Light"/>
                                  </a:rPr>
                                </m:ctrlPr>
                              </m:dPr>
                              <m:e>
                                <m:r>
                                  <a:rPr kumimoji="0" lang="en-US" altLang="zh-CN" sz="2400" b="0" i="1" strike="noStrike" cap="none" spc="0" normalizeH="0" baseline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FillTx/>
                                    <a:latin typeface="Cambria Math"/>
                                    <a:cs typeface="Arial" panose="020B0604020202020204" pitchFamily="34" charset="0"/>
                                    <a:sym typeface="Helvetica Light"/>
                                  </a:rPr>
                                  <m:t>𝑅</m:t>
                                </m:r>
                              </m:e>
                            </m:d>
                          </m:num>
                          <m:den>
                            <m:sSup>
                              <m:sSupPr>
                                <m:ctrlPr>
                                  <a:rPr kumimoji="0" lang="en-US" altLang="zh-CN" sz="2400" b="0" i="1" strike="noStrike" cap="none" spc="0" normalizeH="0" baseline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FillTx/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  <a:sym typeface="Helvetica Light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kumimoji="0" lang="en-US" altLang="zh-CN" sz="2400" b="0" i="1" strike="noStrike" cap="none" spc="0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FF"/>
                                        </a:solidFill>
                                        <a:effectLst/>
                                        <a:uFillTx/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  <a:sym typeface="Helvetica Light"/>
                                      </a:rPr>
                                    </m:ctrlPr>
                                  </m:dPr>
                                  <m:e>
                                    <m:r>
                                      <a:rPr kumimoji="0" lang="en-US" altLang="zh-CN" sz="2400" b="0" i="1" strike="noStrike" cap="none" spc="0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FF"/>
                                        </a:solidFill>
                                        <a:effectLst/>
                                        <a:uFillTx/>
                                        <a:latin typeface="Cambria Math"/>
                                        <a:cs typeface="Arial" panose="020B0604020202020204" pitchFamily="34" charset="0"/>
                                        <a:sym typeface="Helvetica Light"/>
                                      </a:rPr>
                                      <m:t>2</m:t>
                                    </m:r>
                                    <m:r>
                                      <a:rPr kumimoji="0" lang="zh-CN" altLang="en-US" sz="2400" b="0" i="1" strike="noStrike" cap="none" spc="0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FF"/>
                                        </a:solidFill>
                                        <a:effectLst/>
                                        <a:uFillTx/>
                                        <a:latin typeface="Cambria Math"/>
                                        <a:cs typeface="Arial" panose="020B0604020202020204" pitchFamily="34" charset="0"/>
                                        <a:sym typeface="Helvetica Light"/>
                                      </a:rPr>
                                      <m:t>𝜋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kumimoji="0" lang="en-US" altLang="zh-CN" sz="2400" b="0" i="1" strike="noStrike" cap="none" spc="0" normalizeH="0" baseline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FillTx/>
                                    <a:latin typeface="Cambria Math"/>
                                    <a:cs typeface="Arial" panose="020B0604020202020204" pitchFamily="34" charset="0"/>
                                    <a:sym typeface="Helvetica Light"/>
                                  </a:rPr>
                                  <m:t>3</m:t>
                                </m:r>
                              </m:sup>
                            </m:sSup>
                          </m:den>
                        </m:f>
                      </m:e>
                    </m:nary>
                    <m:f>
                      <m:fPr>
                        <m:ctrlPr>
                          <a:rPr kumimoji="0" lang="en-US" altLang="zh-CN" sz="2400" b="0" i="1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Helvetica Light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kumimoji="0" lang="en-US" altLang="zh-CN" sz="2400" b="0" i="1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cs typeface="Arial" panose="020B0604020202020204" pitchFamily="34" charset="0"/>
                                <a:sym typeface="Helvetica Light"/>
                              </a:rPr>
                            </m:ctrlPr>
                          </m:sSupPr>
                          <m:e>
                            <m:r>
                              <a:rPr kumimoji="0" lang="en-US" altLang="zh-CN" sz="2400" b="0" i="1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FillTx/>
                                <a:latin typeface="Cambria Math"/>
                                <a:cs typeface="Arial" panose="020B0604020202020204" pitchFamily="34" charset="0"/>
                                <a:sym typeface="Helvetica Light"/>
                              </a:rPr>
                              <m:t>𝑑</m:t>
                            </m:r>
                          </m:e>
                          <m:sup>
                            <m:r>
                              <a:rPr kumimoji="0" lang="en-US" altLang="zh-CN" sz="2400" b="0" i="1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FillTx/>
                                <a:latin typeface="Cambria Math"/>
                                <a:cs typeface="Arial" panose="020B0604020202020204" pitchFamily="34" charset="0"/>
                                <a:sym typeface="Helvetica Light"/>
                              </a:rPr>
                              <m:t>4</m:t>
                            </m:r>
                          </m:sup>
                        </m:sSup>
                        <m:r>
                          <a:rPr kumimoji="0" lang="en-US" altLang="zh-CN" sz="2400" b="0" i="1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FillTx/>
                            <a:latin typeface="Cambria Math"/>
                            <a:cs typeface="Arial" panose="020B0604020202020204" pitchFamily="34" charset="0"/>
                            <a:sym typeface="Helvetica Light"/>
                          </a:rPr>
                          <m:t>𝑟</m:t>
                        </m:r>
                        <m:sSup>
                          <m:sSupPr>
                            <m:ctrlPr>
                              <a:rPr kumimoji="0" lang="en-US" altLang="zh-CN" sz="2400" b="0" i="1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cs typeface="Arial" panose="020B0604020202020204" pitchFamily="34" charset="0"/>
                                <a:sym typeface="Helvetica Light"/>
                              </a:rPr>
                            </m:ctrlPr>
                          </m:sSupPr>
                          <m:e>
                            <m:r>
                              <a:rPr kumimoji="0" lang="en-US" altLang="zh-CN" sz="2400" b="0" i="1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FillTx/>
                                <a:latin typeface="Cambria Math"/>
                                <a:cs typeface="Arial" panose="020B0604020202020204" pitchFamily="34" charset="0"/>
                                <a:sym typeface="Helvetica Light"/>
                              </a:rPr>
                              <m:t>𝑑</m:t>
                            </m:r>
                          </m:e>
                          <m:sup>
                            <m:r>
                              <a:rPr kumimoji="0" lang="en-US" altLang="zh-CN" sz="2400" b="0" i="1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FillTx/>
                                <a:latin typeface="Cambria Math"/>
                                <a:cs typeface="Arial" panose="020B0604020202020204" pitchFamily="34" charset="0"/>
                                <a:sym typeface="Helvetica Light"/>
                              </a:rPr>
                              <m:t>4</m:t>
                            </m:r>
                          </m:sup>
                        </m:sSup>
                        <m:r>
                          <a:rPr kumimoji="0" lang="en-US" altLang="zh-CN" sz="2400" b="0" i="1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FillTx/>
                            <a:latin typeface="Cambria Math"/>
                            <a:cs typeface="Arial" panose="020B0604020202020204" pitchFamily="34" charset="0"/>
                            <a:sym typeface="Helvetica Light"/>
                          </a:rPr>
                          <m:t>𝑝</m:t>
                        </m:r>
                      </m:num>
                      <m:den>
                        <m:sSup>
                          <m:sSupPr>
                            <m:ctrlPr>
                              <a:rPr kumimoji="0" lang="en-US" altLang="zh-CN" sz="2400" b="0" i="1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cs typeface="Arial" panose="020B0604020202020204" pitchFamily="34" charset="0"/>
                                <a:sym typeface="Helvetica Light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kumimoji="0" lang="en-US" altLang="zh-CN" sz="2400" b="0" i="1" strike="noStrike" cap="none" spc="0" normalizeH="0" baseline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FillTx/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  <a:sym typeface="Helvetica Light"/>
                                  </a:rPr>
                                </m:ctrlPr>
                              </m:dPr>
                              <m:e>
                                <m:r>
                                  <a:rPr kumimoji="0" lang="en-US" altLang="zh-CN" sz="2400" b="0" i="1" strike="noStrike" cap="none" spc="0" normalizeH="0" baseline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FillTx/>
                                    <a:latin typeface="Cambria Math"/>
                                    <a:cs typeface="Arial" panose="020B0604020202020204" pitchFamily="34" charset="0"/>
                                    <a:sym typeface="Helvetica Light"/>
                                  </a:rPr>
                                  <m:t>2</m:t>
                                </m:r>
                                <m:r>
                                  <a:rPr kumimoji="0" lang="zh-CN" altLang="en-US" sz="2400" b="0" i="1" strike="noStrike" cap="none" spc="0" normalizeH="0" baseline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FillTx/>
                                    <a:latin typeface="Cambria Math"/>
                                    <a:cs typeface="Arial" panose="020B0604020202020204" pitchFamily="34" charset="0"/>
                                    <a:sym typeface="Helvetica Light"/>
                                  </a:rPr>
                                  <m:t>𝜋</m:t>
                                </m:r>
                              </m:e>
                            </m:d>
                          </m:e>
                          <m:sup>
                            <m:r>
                              <a:rPr kumimoji="0" lang="en-US" altLang="zh-CN" sz="2400" b="0" i="1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FillTx/>
                                <a:latin typeface="Cambria Math"/>
                                <a:cs typeface="Arial" panose="020B0604020202020204" pitchFamily="34" charset="0"/>
                                <a:sym typeface="Helvetica Light"/>
                              </a:rPr>
                              <m:t>3</m:t>
                            </m:r>
                          </m:sup>
                        </m:sSup>
                      </m:den>
                    </m:f>
                    <m:sSub>
                      <m:sSubPr>
                        <m:ctrlPr>
                          <a:rPr kumimoji="0" lang="en-US" altLang="zh-CN" sz="2400" b="0" i="1" strike="noStrike" cap="none" spc="0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Helvetica Light"/>
                          </a:rPr>
                        </m:ctrlPr>
                      </m:sSubPr>
                      <m:e>
                        <m:r>
                          <a:rPr kumimoji="0" lang="en-US" altLang="zh-CN" sz="2400" b="0" i="1" strike="noStrike" cap="none" spc="0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/>
                            <a:cs typeface="Arial" panose="020B0604020202020204" pitchFamily="34" charset="0"/>
                            <a:sym typeface="Helvetica Light"/>
                          </a:rPr>
                          <m:t>𝑓</m:t>
                        </m:r>
                      </m:e>
                      <m:sub>
                        <m:r>
                          <a:rPr kumimoji="0" lang="en-US" altLang="zh-CN" sz="2400" b="0" i="1" strike="noStrike" cap="none" spc="0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/>
                            <a:cs typeface="Arial" panose="020B0604020202020204" pitchFamily="34" charset="0"/>
                            <a:sym typeface="Helvetica Light"/>
                          </a:rPr>
                          <m:t>𝑐</m:t>
                        </m:r>
                      </m:sub>
                    </m:sSub>
                    <m:sSub>
                      <m:sSubPr>
                        <m:ctrlPr>
                          <a:rPr kumimoji="0" lang="en-US" altLang="zh-CN" sz="2400" b="0" i="1" strike="noStrike" cap="none" spc="0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Helvetica Light"/>
                          </a:rPr>
                        </m:ctrlPr>
                      </m:sSubPr>
                      <m:e>
                        <m:d>
                          <m:dPr>
                            <m:ctrlPr>
                              <a:rPr kumimoji="0" lang="en-US" altLang="zh-CN" sz="2400" b="0" i="1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cs typeface="Arial" panose="020B0604020202020204" pitchFamily="34" charset="0"/>
                                <a:sym typeface="Helvetica Light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0" lang="en-US" altLang="zh-CN" sz="2400" b="0" i="1" strike="noStrike" cap="none" spc="0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uFillTx/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  <a:sym typeface="Helvetica Light"/>
                                  </a:rPr>
                                </m:ctrlPr>
                              </m:sSubPr>
                              <m:e>
                                <m:r>
                                  <a:rPr kumimoji="0" lang="en-US" altLang="zh-CN" sz="2400" b="0" i="1" strike="noStrike" cap="none" spc="0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uFillTx/>
                                    <a:latin typeface="Cambria Math"/>
                                    <a:cs typeface="Arial" panose="020B0604020202020204" pitchFamily="34" charset="0"/>
                                    <a:sym typeface="Helvetica Light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kumimoji="0" lang="en-US" altLang="zh-CN" sz="2400" b="0" i="1" strike="noStrike" cap="none" spc="0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uFillTx/>
                                    <a:latin typeface="Cambria Math"/>
                                    <a:cs typeface="Arial" panose="020B0604020202020204" pitchFamily="34" charset="0"/>
                                    <a:sym typeface="Helvetica Light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kumimoji="0" lang="en-US" altLang="zh-CN" sz="2400" b="0" i="1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FillTx/>
                                <a:latin typeface="Cambria Math"/>
                                <a:cs typeface="Arial" panose="020B0604020202020204" pitchFamily="34" charset="0"/>
                                <a:sym typeface="Helvetica Light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kumimoji="0" lang="en-US" altLang="zh-CN" sz="2400" b="0" i="1" strike="noStrike" cap="none" spc="0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uFillTx/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  <a:sym typeface="Helvetica Light"/>
                                  </a:rPr>
                                </m:ctrlPr>
                              </m:sSubPr>
                              <m:e>
                                <m:r>
                                  <a:rPr kumimoji="0" lang="en-US" altLang="zh-CN" sz="2400" b="0" i="1" strike="noStrike" cap="none" spc="0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uFillTx/>
                                    <a:latin typeface="Cambria Math"/>
                                    <a:cs typeface="Arial" panose="020B0604020202020204" pitchFamily="34" charset="0"/>
                                    <a:sym typeface="Helvetica Light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kumimoji="0" lang="en-US" altLang="zh-CN" sz="2400" b="0" i="1" strike="noStrike" cap="none" spc="0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uFillTx/>
                                    <a:latin typeface="Cambria Math"/>
                                    <a:cs typeface="Arial" panose="020B0604020202020204" pitchFamily="34" charset="0"/>
                                    <a:sym typeface="Helvetica Light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kumimoji="0" lang="en-US" altLang="zh-CN" sz="2400" b="0" i="1" strike="noStrike" cap="none" spc="0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/>
                            <a:cs typeface="Arial" panose="020B0604020202020204" pitchFamily="34" charset="0"/>
                            <a:sym typeface="Helvetica Light"/>
                          </a:rPr>
                          <m:t>𝑓</m:t>
                        </m:r>
                      </m:e>
                      <m:sub>
                        <m:acc>
                          <m:accPr>
                            <m:chr m:val="̅"/>
                            <m:ctrlPr>
                              <a:rPr kumimoji="0" lang="en-US" altLang="zh-CN" sz="2400" b="0" i="1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cs typeface="Arial" panose="020B0604020202020204" pitchFamily="34" charset="0"/>
                                <a:sym typeface="Helvetica Light"/>
                              </a:rPr>
                            </m:ctrlPr>
                          </m:accPr>
                          <m:e>
                            <m:r>
                              <a:rPr kumimoji="0" lang="en-US" altLang="zh-CN" sz="2400" b="0" i="1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FillTx/>
                                <a:latin typeface="Cambria Math"/>
                                <a:cs typeface="Arial" panose="020B0604020202020204" pitchFamily="34" charset="0"/>
                                <a:sym typeface="Helvetica Light"/>
                              </a:rPr>
                              <m:t>𝑞</m:t>
                            </m:r>
                          </m:e>
                        </m:acc>
                      </m:sub>
                    </m:sSub>
                    <m:d>
                      <m:dPr>
                        <m:ctrlPr>
                          <a:rPr kumimoji="0" lang="en-US" altLang="zh-CN" sz="2400" b="0" i="1" strike="noStrike" cap="none" spc="0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Helvetica Light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en-US" altLang="zh-CN" sz="2400" b="0" i="1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cs typeface="Arial" panose="020B0604020202020204" pitchFamily="34" charset="0"/>
                                <a:sym typeface="Helvetica Light"/>
                              </a:rPr>
                            </m:ctrlPr>
                          </m:sSubPr>
                          <m:e>
                            <m:r>
                              <a:rPr kumimoji="0" lang="en-US" altLang="zh-CN" sz="2400" b="0" i="1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FillTx/>
                                <a:latin typeface="Cambria Math"/>
                                <a:cs typeface="Arial" panose="020B0604020202020204" pitchFamily="34" charset="0"/>
                                <a:sym typeface="Helvetica Light"/>
                              </a:rPr>
                              <m:t>𝑟</m:t>
                            </m:r>
                          </m:e>
                          <m:sub>
                            <m:r>
                              <a:rPr kumimoji="0" lang="en-US" altLang="zh-CN" sz="2400" b="0" i="1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FillTx/>
                                <a:latin typeface="Cambria Math"/>
                                <a:cs typeface="Arial" panose="020B0604020202020204" pitchFamily="34" charset="0"/>
                                <a:sym typeface="Helvetica Light"/>
                              </a:rPr>
                              <m:t>2</m:t>
                            </m:r>
                          </m:sub>
                        </m:sSub>
                        <m:r>
                          <a:rPr kumimoji="0" lang="en-US" altLang="zh-CN" sz="2400" b="0" i="1" strike="noStrike" cap="none" spc="0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/>
                            <a:cs typeface="Arial" panose="020B0604020202020204" pitchFamily="34" charset="0"/>
                            <a:sym typeface="Helvetica Light"/>
                          </a:rPr>
                          <m:t>,</m:t>
                        </m:r>
                        <m:sSub>
                          <m:sSubPr>
                            <m:ctrlPr>
                              <a:rPr kumimoji="0" lang="en-US" altLang="zh-CN" sz="2400" b="0" i="1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cs typeface="Arial" panose="020B0604020202020204" pitchFamily="34" charset="0"/>
                                <a:sym typeface="Helvetica Light"/>
                              </a:rPr>
                            </m:ctrlPr>
                          </m:sSubPr>
                          <m:e>
                            <m:r>
                              <a:rPr kumimoji="0" lang="en-US" altLang="zh-CN" sz="2400" b="0" i="1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FillTx/>
                                <a:latin typeface="Cambria Math"/>
                                <a:cs typeface="Arial" panose="020B0604020202020204" pitchFamily="34" charset="0"/>
                                <a:sym typeface="Helvetica Light"/>
                              </a:rPr>
                              <m:t>𝑝</m:t>
                            </m:r>
                          </m:e>
                          <m:sub>
                            <m:r>
                              <a:rPr kumimoji="0" lang="en-US" altLang="zh-CN" sz="2400" b="0" i="1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FillTx/>
                                <a:latin typeface="Cambria Math"/>
                                <a:cs typeface="Arial" panose="020B0604020202020204" pitchFamily="34" charset="0"/>
                                <a:sym typeface="Helvetica Light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kumimoji="0" lang="en-US" altLang="zh-CN" sz="2400" b="0" i="1" strike="noStrike" cap="none" spc="0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FillTx/>
                        <a:latin typeface="Cambria Math"/>
                        <a:cs typeface="Arial" panose="020B0604020202020204" pitchFamily="34" charset="0"/>
                        <a:sym typeface="Helvetica Light"/>
                      </a:rPr>
                      <m:t>𝑊</m:t>
                    </m:r>
                    <m:d>
                      <m:dPr>
                        <m:ctrlPr>
                          <a:rPr kumimoji="0" lang="en-US" altLang="zh-CN" sz="2400" b="0" i="1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Helvetica Light"/>
                          </a:rPr>
                        </m:ctrlPr>
                      </m:dPr>
                      <m:e>
                        <m:r>
                          <a:rPr kumimoji="0" lang="en-US" altLang="zh-CN" sz="2400" b="0" i="1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FillTx/>
                            <a:latin typeface="Cambria Math"/>
                            <a:cs typeface="Arial" panose="020B0604020202020204" pitchFamily="34" charset="0"/>
                            <a:sym typeface="Helvetica Light"/>
                          </a:rPr>
                          <m:t>𝑟</m:t>
                        </m:r>
                        <m:r>
                          <a:rPr kumimoji="0" lang="en-US" altLang="zh-CN" sz="2400" b="0" i="1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FillTx/>
                            <a:latin typeface="Cambria Math"/>
                            <a:cs typeface="Arial" panose="020B0604020202020204" pitchFamily="34" charset="0"/>
                            <a:sym typeface="Helvetica Light"/>
                          </a:rPr>
                          <m:t>,</m:t>
                        </m:r>
                        <m:r>
                          <a:rPr kumimoji="0" lang="en-US" altLang="zh-CN" sz="2400" b="0" i="1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FillTx/>
                            <a:latin typeface="Cambria Math"/>
                            <a:cs typeface="Arial" panose="020B0604020202020204" pitchFamily="34" charset="0"/>
                            <a:sym typeface="Helvetica Light"/>
                          </a:rPr>
                          <m:t>𝑝</m:t>
                        </m:r>
                      </m:e>
                    </m:d>
                  </m:oMath>
                </a14:m>
                <a:endParaRPr kumimoji="0" lang="zh-CN" altLang="en-US" sz="2400" b="0" i="1" strike="noStrike" cap="none" spc="0" normalizeH="0" baseline="0" dirty="0">
                  <a:ln>
                    <a:noFill/>
                  </a:ln>
                  <a:solidFill>
                    <a:srgbClr val="C00000"/>
                  </a:solidFill>
                  <a:effectLst/>
                  <a:uFillTx/>
                  <a:latin typeface="Arial" panose="020B0604020202020204" pitchFamily="34" charset="0"/>
                  <a:cs typeface="Arial" panose="020B0604020202020204" pitchFamily="34" charset="0"/>
                  <a:sym typeface="Helvetica Light"/>
                </a:endParaRPr>
              </a:p>
            </p:txBody>
          </p:sp>
        </mc:Choice>
        <mc:Fallback xmlns="">
          <p:sp>
            <p:nvSpPr>
              <p:cNvPr id="13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3888" y="988368"/>
                <a:ext cx="9505056" cy="90890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/>
              <p:cNvSpPr/>
              <p:nvPr/>
            </p:nvSpPr>
            <p:spPr>
              <a:xfrm>
                <a:off x="2253928" y="2176930"/>
                <a:ext cx="5616624" cy="8996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𝑊</m:t>
                      </m:r>
                      <m:d>
                        <m:dPr>
                          <m:ctrlPr>
                            <a:rPr lang="en-US" altLang="zh-CN" sz="20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altLang="zh-CN" sz="20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  <m:r>
                            <a:rPr lang="en-US" altLang="zh-CN" sz="20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,</m:t>
                          </m:r>
                          <m:r>
                            <a:rPr lang="en-US" altLang="zh-CN" sz="20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𝑝</m:t>
                          </m:r>
                        </m:e>
                      </m:d>
                      <m:r>
                        <a:rPr lang="en-US" altLang="zh-CN" sz="20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altLang="zh-CN" sz="20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US" altLang="zh-CN" sz="20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0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altLang="zh-CN" sz="20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4</m:t>
                              </m:r>
                            </m:sup>
                          </m:sSup>
                          <m:r>
                            <a:rPr lang="en-US" altLang="zh-CN" sz="20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𝑦</m:t>
                          </m:r>
                          <m:sSup>
                            <m:sSupPr>
                              <m:ctrlPr>
                                <a:rPr lang="en-US" altLang="zh-CN" sz="20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0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zh-CN" sz="20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r>
                                <a:rPr lang="en-US" altLang="zh-CN" sz="20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𝑖𝑝𝑦</m:t>
                              </m:r>
                            </m:sup>
                          </m:sSup>
                          <m:r>
                            <a:rPr lang="zh-CN" altLang="en-US" sz="20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𝜓</m:t>
                          </m:r>
                          <m:r>
                            <a:rPr lang="en-US" altLang="zh-CN" sz="20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(</m:t>
                          </m:r>
                          <m:r>
                            <a:rPr lang="en-US" altLang="zh-CN" sz="20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  <m:r>
                            <a:rPr lang="en-US" altLang="zh-CN" sz="20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altLang="zh-CN" sz="20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altLang="zh-CN" sz="20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𝑦</m:t>
                              </m:r>
                            </m:num>
                            <m:den>
                              <m:r>
                                <a:rPr lang="en-US" altLang="zh-CN" sz="20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altLang="zh-CN" sz="20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)</m:t>
                          </m:r>
                          <m:sSup>
                            <m:sSupPr>
                              <m:ctrlPr>
                                <a:rPr lang="en-US" altLang="zh-CN" sz="20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zh-CN" altLang="en-US" sz="20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𝜓</m:t>
                              </m:r>
                            </m:e>
                            <m:sup>
                              <m:r>
                                <a:rPr lang="en-US" altLang="zh-CN" sz="20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∗</m:t>
                              </m:r>
                            </m:sup>
                          </m:sSup>
                          <m:r>
                            <a:rPr lang="en-US" altLang="zh-CN" sz="20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(</m:t>
                          </m:r>
                          <m:r>
                            <a:rPr lang="en-US" altLang="zh-CN" sz="20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  <m:r>
                            <a:rPr lang="en-US" altLang="zh-CN" sz="20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altLang="zh-CN" sz="20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altLang="zh-CN" sz="20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𝑦</m:t>
                              </m:r>
                            </m:num>
                            <m:den>
                              <m:r>
                                <a:rPr lang="en-US" altLang="zh-CN" sz="20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altLang="zh-CN" sz="20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3928" y="2176930"/>
                <a:ext cx="5616624" cy="89967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2"/>
          <p:cNvSpPr txBox="1"/>
          <p:nvPr/>
        </p:nvSpPr>
        <p:spPr>
          <a:xfrm>
            <a:off x="562540" y="9282568"/>
            <a:ext cx="11879720" cy="346760"/>
          </a:xfrm>
          <a:prstGeom prst="rect">
            <a:avLst/>
          </a:prstGeom>
          <a:noFill/>
        </p:spPr>
        <p:txBody>
          <a:bodyPr wrap="square" lIns="130046" tIns="65023" rIns="130046" bIns="65023" rtlCol="0">
            <a:spAutoFit/>
          </a:bodyPr>
          <a:lstStyle/>
          <a:p>
            <a:pPr algn="ctr"/>
            <a:r>
              <a:rPr lang="en-US" altLang="zh-CN" sz="1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Pengfei </a:t>
            </a:r>
            <a:r>
              <a:rPr lang="en-US" altLang="zh-CN" sz="14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Zhuang, ATHIC2018, USTC, 20181103-06                                                                                  6</a:t>
            </a:r>
            <a:endParaRPr lang="zh-CN" altLang="en-US" sz="14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7"/>
              <p:cNvSpPr txBox="1"/>
              <p:nvPr/>
            </p:nvSpPr>
            <p:spPr>
              <a:xfrm>
                <a:off x="1389832" y="2911117"/>
                <a:ext cx="3888432" cy="167366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5842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CN" sz="2000" b="0" u="none" strike="noStrike" cap="none" spc="0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Helvetica Light"/>
                  </a:rPr>
                  <a:t>● </a:t>
                </a:r>
                <a:r>
                  <a:rPr kumimoji="0" lang="en-US" altLang="zh-CN" sz="2400" b="0" i="1" u="none" strike="noStrike" cap="none" spc="0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Helvetica Light"/>
                  </a:rPr>
                  <a:t>light quarks </a:t>
                </a:r>
                <a14:m>
                  <m:oMath xmlns:m="http://schemas.openxmlformats.org/officeDocument/2006/math">
                    <m:r>
                      <a:rPr kumimoji="0" lang="en-US" altLang="zh-CN" sz="2400" b="0" i="1" u="none" strike="noStrike" cap="none" spc="0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/>
                        <a:cs typeface="Arial" panose="020B0604020202020204" pitchFamily="34" charset="0"/>
                        <a:sym typeface="Helvetica Light"/>
                      </a:rPr>
                      <m:t>𝑢</m:t>
                    </m:r>
                  </m:oMath>
                </a14:m>
                <a:r>
                  <a:rPr kumimoji="0" lang="en-US" altLang="zh-CN" sz="2400" b="0" i="1" u="none" strike="noStrike" cap="none" spc="0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Helvetica Light"/>
                  </a:rPr>
                  <a:t> and </a:t>
                </a:r>
                <a14:m>
                  <m:oMath xmlns:m="http://schemas.openxmlformats.org/officeDocument/2006/math">
                    <m:r>
                      <a:rPr kumimoji="0" lang="en-US" altLang="zh-CN" sz="2400" b="0" i="1" u="none" strike="noStrike" cap="none" spc="0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/>
                        <a:cs typeface="Arial" panose="020B0604020202020204" pitchFamily="34" charset="0"/>
                        <a:sym typeface="Helvetica Light"/>
                      </a:rPr>
                      <m:t>𝑑</m:t>
                    </m:r>
                  </m:oMath>
                </a14:m>
                <a:r>
                  <a:rPr kumimoji="0" lang="en-US" altLang="zh-CN" sz="2400" b="0" i="1" u="none" strike="noStrike" cap="none" spc="0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Helvetica Light"/>
                  </a:rPr>
                  <a:t>:</a:t>
                </a:r>
              </a:p>
              <a:p>
                <a:pPr marL="0" marR="0" indent="0" algn="l" defTabSz="5842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zh-CN" sz="2000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000" i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equilibrium</a:t>
                </a:r>
                <a:r>
                  <a:rPr kumimoji="0" lang="en-US" altLang="zh-CN" sz="2000" b="0" i="1" u="none" strike="noStrike" cap="none" spc="0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Helvetica Light"/>
                  </a:rPr>
                  <a:t> distribution</a:t>
                </a:r>
              </a:p>
              <a:p>
                <a:pPr marL="0" marR="0" indent="0" algn="l" defTabSz="5842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en-US" altLang="zh-CN" sz="2000" i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marR="0" indent="0" algn="l" defTabSz="5842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CN" sz="2000" b="0" i="1" u="none" strike="noStrike" cap="none" spc="0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Helvetica Light"/>
                  </a:rPr>
                  <a:t>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zh-CN" sz="24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Helvetica Light"/>
                          </a:rPr>
                        </m:ctrlPr>
                      </m:sSubPr>
                      <m:e>
                        <m:r>
                          <a:rPr kumimoji="0" lang="en-US" altLang="zh-CN" sz="24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/>
                            <a:cs typeface="Arial" panose="020B0604020202020204" pitchFamily="34" charset="0"/>
                            <a:sym typeface="Helvetica Light"/>
                          </a:rPr>
                          <m:t>𝑓</m:t>
                        </m:r>
                      </m:e>
                      <m:sub>
                        <m:r>
                          <a:rPr kumimoji="0" lang="en-US" altLang="zh-CN" sz="24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/>
                            <a:cs typeface="Arial" panose="020B0604020202020204" pitchFamily="34" charset="0"/>
                            <a:sym typeface="Helvetica Light"/>
                          </a:rPr>
                          <m:t>𝑞</m:t>
                        </m:r>
                      </m:sub>
                    </m:sSub>
                    <m:r>
                      <a:rPr kumimoji="0" lang="en-US" altLang="zh-CN" sz="2400" b="0" i="1" u="none" strike="noStrike" cap="none" spc="0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/>
                        <a:cs typeface="Arial" panose="020B0604020202020204" pitchFamily="34" charset="0"/>
                        <a:sym typeface="Helvetica Light"/>
                      </a:rPr>
                      <m:t>=</m:t>
                    </m:r>
                    <m:f>
                      <m:fPr>
                        <m:ctrlPr>
                          <a:rPr kumimoji="0" lang="en-US" altLang="zh-CN" sz="24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Helvetica Light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kumimoji="0" lang="en-US" altLang="zh-CN" sz="24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cs typeface="Arial" panose="020B0604020202020204" pitchFamily="34" charset="0"/>
                                <a:sym typeface="Helvetica Light"/>
                              </a:rPr>
                            </m:ctrlPr>
                          </m:sSubPr>
                          <m:e>
                            <m:r>
                              <a:rPr kumimoji="0" lang="en-US" altLang="zh-CN" sz="24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FillTx/>
                                <a:latin typeface="Cambria Math"/>
                                <a:cs typeface="Arial" panose="020B0604020202020204" pitchFamily="34" charset="0"/>
                                <a:sym typeface="Helvetica Light"/>
                              </a:rPr>
                              <m:t>𝑁</m:t>
                            </m:r>
                          </m:e>
                          <m:sub>
                            <m:r>
                              <a:rPr kumimoji="0" lang="en-US" altLang="zh-CN" sz="24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FillTx/>
                                <a:latin typeface="Cambria Math"/>
                                <a:cs typeface="Arial" panose="020B0604020202020204" pitchFamily="34" charset="0"/>
                                <a:sym typeface="Helvetica Light"/>
                              </a:rPr>
                              <m:t>𝑞</m:t>
                            </m:r>
                          </m:sub>
                        </m:sSub>
                      </m:num>
                      <m:den>
                        <m:sSup>
                          <m:sSupPr>
                            <m:ctrlPr>
                              <a:rPr kumimoji="0" lang="en-US" altLang="zh-CN" sz="24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cs typeface="Arial" panose="020B0604020202020204" pitchFamily="34" charset="0"/>
                                <a:sym typeface="Helvetica Light"/>
                              </a:rPr>
                            </m:ctrlPr>
                          </m:sSupPr>
                          <m:e>
                            <m:r>
                              <a:rPr kumimoji="0" lang="en-US" altLang="zh-CN" sz="24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FillTx/>
                                <a:latin typeface="Cambria Math"/>
                                <a:cs typeface="Arial" panose="020B0604020202020204" pitchFamily="34" charset="0"/>
                                <a:sym typeface="Helvetica Light"/>
                              </a:rPr>
                              <m:t>𝑒</m:t>
                            </m:r>
                          </m:e>
                          <m:sup>
                            <m:sSup>
                              <m:sSupPr>
                                <m:ctrlPr>
                                  <a:rPr kumimoji="0" lang="en-US" altLang="zh-CN" sz="2400" b="0" i="1" u="none" strike="noStrike" cap="none" spc="0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uFillTx/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  <a:sym typeface="Helvetica Light"/>
                                  </a:rPr>
                                </m:ctrlPr>
                              </m:sSupPr>
                              <m:e>
                                <m:r>
                                  <a:rPr kumimoji="0" lang="en-US" altLang="zh-CN" sz="2400" b="0" i="1" u="none" strike="noStrike" cap="none" spc="0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uFillTx/>
                                    <a:latin typeface="Cambria Math"/>
                                    <a:cs typeface="Arial" panose="020B0604020202020204" pitchFamily="34" charset="0"/>
                                    <a:sym typeface="Helvetica Light"/>
                                  </a:rPr>
                                  <m:t>(</m:t>
                                </m:r>
                                <m:r>
                                  <a:rPr kumimoji="0" lang="en-US" altLang="zh-CN" sz="2400" b="0" i="1" u="none" strike="noStrike" cap="none" spc="0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uFillTx/>
                                    <a:latin typeface="Cambria Math"/>
                                    <a:cs typeface="Arial" panose="020B0604020202020204" pitchFamily="34" charset="0"/>
                                    <a:sym typeface="Helvetica Light"/>
                                  </a:rPr>
                                  <m:t>𝑢</m:t>
                                </m:r>
                              </m:e>
                              <m:sup>
                                <m:r>
                                  <a:rPr kumimoji="0" lang="zh-CN" altLang="en-US" sz="2400" b="0" i="1" u="none" strike="noStrike" cap="none" spc="0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uFillTx/>
                                    <a:latin typeface="Cambria Math"/>
                                    <a:cs typeface="Arial" panose="020B0604020202020204" pitchFamily="34" charset="0"/>
                                    <a:sym typeface="Helvetica Light"/>
                                  </a:rPr>
                                  <m:t>𝜇</m:t>
                                </m:r>
                              </m:sup>
                            </m:sSup>
                            <m:sSub>
                              <m:sSubPr>
                                <m:ctrlPr>
                                  <a:rPr kumimoji="0" lang="en-US" altLang="zh-CN" sz="2400" b="0" i="1" u="none" strike="noStrike" cap="none" spc="0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uFillTx/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  <a:sym typeface="Helvetica Light"/>
                                  </a:rPr>
                                </m:ctrlPr>
                              </m:sSubPr>
                              <m:e>
                                <m:r>
                                  <a:rPr kumimoji="0" lang="en-US" altLang="zh-CN" sz="2400" b="0" i="1" u="none" strike="noStrike" cap="none" spc="0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uFillTx/>
                                    <a:latin typeface="Cambria Math"/>
                                    <a:cs typeface="Arial" panose="020B0604020202020204" pitchFamily="34" charset="0"/>
                                    <a:sym typeface="Helvetica Light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kumimoji="0" lang="zh-CN" altLang="en-US" sz="2400" b="0" i="1" u="none" strike="noStrike" cap="none" spc="0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uFillTx/>
                                    <a:latin typeface="Cambria Math"/>
                                    <a:cs typeface="Arial" panose="020B0604020202020204" pitchFamily="34" charset="0"/>
                                    <a:sym typeface="Helvetica Light"/>
                                  </a:rPr>
                                  <m:t>𝜇</m:t>
                                </m:r>
                              </m:sub>
                            </m:sSub>
                            <m:r>
                              <a:rPr kumimoji="0" lang="en-US" altLang="zh-CN" sz="24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FillTx/>
                                <a:latin typeface="Cambria Math"/>
                                <a:cs typeface="Arial" panose="020B0604020202020204" pitchFamily="34" charset="0"/>
                                <a:sym typeface="Helvetica Light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kumimoji="0" lang="en-US" altLang="zh-CN" sz="2400" b="0" i="1" u="none" strike="noStrike" cap="none" spc="0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uFillTx/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  <a:sym typeface="Helvetica Light"/>
                                  </a:rPr>
                                </m:ctrlPr>
                              </m:sSubPr>
                              <m:e>
                                <m:r>
                                  <a:rPr kumimoji="0" lang="zh-CN" altLang="en-US" sz="2400" b="0" i="1" u="none" strike="noStrike" cap="none" spc="0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uFillTx/>
                                    <a:latin typeface="Cambria Math"/>
                                    <a:cs typeface="Arial" panose="020B0604020202020204" pitchFamily="34" charset="0"/>
                                    <a:sym typeface="Helvetica Light"/>
                                  </a:rPr>
                                  <m:t>𝜇</m:t>
                                </m:r>
                              </m:e>
                              <m:sub>
                                <m:r>
                                  <a:rPr kumimoji="0" lang="en-US" altLang="zh-CN" sz="2400" b="0" i="1" u="none" strike="noStrike" cap="none" spc="0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uFillTx/>
                                    <a:latin typeface="Cambria Math"/>
                                    <a:cs typeface="Arial" panose="020B0604020202020204" pitchFamily="34" charset="0"/>
                                    <a:sym typeface="Helvetica Light"/>
                                  </a:rPr>
                                  <m:t>𝑞</m:t>
                                </m:r>
                              </m:sub>
                            </m:sSub>
                            <m:r>
                              <a:rPr kumimoji="0" lang="en-US" altLang="zh-CN" sz="24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FillTx/>
                                <a:latin typeface="Cambria Math"/>
                                <a:cs typeface="Arial" panose="020B0604020202020204" pitchFamily="34" charset="0"/>
                                <a:sym typeface="Helvetica Light"/>
                              </a:rPr>
                              <m:t>)/</m:t>
                            </m:r>
                            <m:r>
                              <a:rPr kumimoji="0" lang="en-US" altLang="zh-CN" sz="24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FillTx/>
                                <a:latin typeface="Cambria Math"/>
                                <a:cs typeface="Arial" panose="020B0604020202020204" pitchFamily="34" charset="0"/>
                                <a:sym typeface="Helvetica Light"/>
                              </a:rPr>
                              <m:t>𝑇</m:t>
                            </m:r>
                          </m:sup>
                        </m:sSup>
                        <m:r>
                          <a:rPr kumimoji="0" lang="en-US" altLang="zh-CN" sz="24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/>
                            <a:cs typeface="Arial" panose="020B0604020202020204" pitchFamily="34" charset="0"/>
                            <a:sym typeface="Helvetica Light"/>
                          </a:rPr>
                          <m:t>+1</m:t>
                        </m:r>
                      </m:den>
                    </m:f>
                  </m:oMath>
                </a14:m>
                <a:endParaRPr kumimoji="0" lang="zh-CN" altLang="en-US" sz="2400" b="0" i="1" u="none" strike="noStrike" cap="none" spc="0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uFillTx/>
                  <a:latin typeface="Arial" panose="020B0604020202020204" pitchFamily="34" charset="0"/>
                  <a:cs typeface="Arial" panose="020B0604020202020204" pitchFamily="34" charset="0"/>
                  <a:sym typeface="Helvetica Light"/>
                </a:endParaRPr>
              </a:p>
            </p:txBody>
          </p:sp>
        </mc:Choice>
        <mc:Fallback xmlns="">
          <p:sp>
            <p:nvSpPr>
              <p:cNvPr id="16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9832" y="2911117"/>
                <a:ext cx="3888432" cy="1673663"/>
              </a:xfrm>
              <a:prstGeom prst="rect">
                <a:avLst/>
              </a:prstGeom>
              <a:blipFill>
                <a:blip r:embed="rId4"/>
                <a:stretch>
                  <a:fillRect l="-2665" t="-1825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2"/>
              <p:cNvSpPr txBox="1"/>
              <p:nvPr/>
            </p:nvSpPr>
            <p:spPr>
              <a:xfrm>
                <a:off x="6502400" y="2907559"/>
                <a:ext cx="6336704" cy="230710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5842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CN" sz="2000" b="0" u="none" strike="noStrike" cap="none" spc="0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Helvetica Light"/>
                  </a:rPr>
                  <a:t>● </a:t>
                </a:r>
                <a:r>
                  <a:rPr kumimoji="0" lang="en-US" altLang="zh-CN" sz="2400" b="0" i="1" u="none" strike="noStrike" cap="none" spc="0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Helvetica Light"/>
                  </a:rPr>
                  <a:t>strange quark </a:t>
                </a:r>
                <a14:m>
                  <m:oMath xmlns:m="http://schemas.openxmlformats.org/officeDocument/2006/math">
                    <m:r>
                      <a:rPr kumimoji="0" lang="en-US" altLang="zh-CN" sz="2400" b="0" i="1" u="none" strike="noStrike" cap="none" spc="0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/>
                        <a:cs typeface="Arial" panose="020B0604020202020204" pitchFamily="34" charset="0"/>
                        <a:sym typeface="Helvetica Light"/>
                      </a:rPr>
                      <m:t>𝑠</m:t>
                    </m:r>
                  </m:oMath>
                </a14:m>
                <a:r>
                  <a:rPr kumimoji="0" lang="en-US" altLang="zh-CN" sz="2400" b="0" i="1" u="none" strike="noStrike" cap="none" spc="0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Helvetica Light"/>
                  </a:rPr>
                  <a:t>:</a:t>
                </a:r>
              </a:p>
              <a:p>
                <a:pPr marL="0" marR="0" indent="0" algn="l" defTabSz="5842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zh-CN" sz="2000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000" i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equilibrium </a:t>
                </a:r>
                <a:r>
                  <a:rPr kumimoji="0" lang="en-US" altLang="zh-CN" sz="2000" b="0" i="1" u="none" strike="noStrike" cap="none" spc="0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Helvetica Light"/>
                  </a:rPr>
                  <a:t>distribution with strangeness fugacity</a:t>
                </a:r>
              </a:p>
              <a:p>
                <a:pPr marL="0" marR="0" indent="0" algn="l" defTabSz="5842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en-US" altLang="zh-CN" sz="800" i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l" rtl="0" latinLnBrk="1" hangingPunct="0"/>
                <a:r>
                  <a:rPr lang="en-US" altLang="zh-CN" sz="2800" dirty="0" smtClean="0">
                    <a:solidFill>
                      <a:schemeClr val="tx1"/>
                    </a:solidFill>
                    <a:cs typeface="Arial" panose="020B0604020202020204" pitchFamily="34" charset="0"/>
                  </a:rPr>
                  <a:t>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solidFill>
                              <a:schemeClr val="tx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𝑓</m:t>
                        </m:r>
                      </m:e>
                      <m:sub>
                        <m:r>
                          <a:rPr lang="en-US" altLang="zh-CN" sz="2400" b="0" i="1" smtClean="0">
                            <a:solidFill>
                              <a:schemeClr val="tx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𝑠</m:t>
                        </m:r>
                      </m:sub>
                    </m:sSub>
                    <m:r>
                      <a:rPr lang="en-US" altLang="zh-CN" sz="2400" i="1">
                        <a:solidFill>
                          <a:schemeClr val="tx1"/>
                        </a:solidFill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altLang="zh-CN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solidFill>
                                  <a:schemeClr val="tx1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  <m:t>𝑠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CN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zh-CN" altLang="en-US" sz="2400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  <m:t>𝑠</m:t>
                            </m:r>
                          </m:sub>
                        </m:sSub>
                      </m:num>
                      <m:den>
                        <m:sSup>
                          <m:sSupPr>
                            <m:ctrlPr>
                              <a:rPr lang="en-US" altLang="zh-CN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altLang="zh-CN" sz="2400" i="1">
                                <a:solidFill>
                                  <a:schemeClr val="tx1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  <m:t>𝑒</m:t>
                            </m:r>
                          </m:e>
                          <m:sup>
                            <m:sSup>
                              <m:sSupPr>
                                <m:ctrlPr>
                                  <a:rPr lang="en-US" altLang="zh-CN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4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Arial" panose="020B0604020202020204" pitchFamily="34" charset="0"/>
                                  </a:rPr>
                                  <m:t>𝑢</m:t>
                                </m:r>
                              </m:e>
                              <m:sup>
                                <m:r>
                                  <a:rPr lang="zh-CN" altLang="en-US" sz="24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Arial" panose="020B0604020202020204" pitchFamily="34" charset="0"/>
                                  </a:rPr>
                                  <m:t>𝜇</m:t>
                                </m:r>
                              </m:sup>
                            </m:sSup>
                            <m:sSub>
                              <m:sSubPr>
                                <m:ctrlPr>
                                  <a:rPr lang="en-US" altLang="zh-CN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4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Arial" panose="020B0604020202020204" pitchFamily="34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zh-CN" altLang="en-US" sz="24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Arial" panose="020B0604020202020204" pitchFamily="34" charset="0"/>
                                  </a:rPr>
                                  <m:t>𝜇</m:t>
                                </m:r>
                              </m:sub>
                            </m:sSub>
                            <m:r>
                              <a:rPr lang="en-US" altLang="zh-CN" sz="2400" i="1">
                                <a:solidFill>
                                  <a:schemeClr val="tx1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  <m:t>/</m:t>
                            </m:r>
                            <m:r>
                              <a:rPr lang="en-US" altLang="zh-CN" sz="2400" i="1">
                                <a:solidFill>
                                  <a:schemeClr val="tx1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altLang="zh-CN" sz="2400" i="1">
                            <a:solidFill>
                              <a:schemeClr val="tx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+1</m:t>
                        </m:r>
                      </m:den>
                    </m:f>
                  </m:oMath>
                </a14:m>
                <a:endParaRPr kumimoji="0" lang="en-US" altLang="zh-CN" sz="2400" b="0" i="1" u="none" strike="noStrike" cap="none" spc="0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uFillTx/>
                  <a:latin typeface="Arial" panose="020B0604020202020204" pitchFamily="34" charset="0"/>
                  <a:cs typeface="Arial" panose="020B0604020202020204" pitchFamily="34" charset="0"/>
                  <a:sym typeface="Helvetica Light"/>
                </a:endParaRPr>
              </a:p>
              <a:p>
                <a:pPr algn="l" rtl="0" latinLnBrk="1" hangingPunct="0"/>
                <a:r>
                  <a:rPr kumimoji="0" lang="en-US" altLang="zh-CN" sz="2400" b="0" u="none" strike="noStrike" cap="none" spc="0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cs typeface="Arial" panose="020B0604020202020204" pitchFamily="34" charset="0"/>
                    <a:sym typeface="Helvetica Light"/>
                  </a:rPr>
                  <a:t>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zh-CN" sz="24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Helvetica Light"/>
                          </a:rPr>
                        </m:ctrlPr>
                      </m:sSubPr>
                      <m:e>
                        <m:r>
                          <a:rPr kumimoji="0" lang="zh-CN" altLang="en-US" sz="24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Helvetica Light"/>
                          </a:rPr>
                          <m:t>𝜆</m:t>
                        </m:r>
                      </m:e>
                      <m:sub>
                        <m:r>
                          <a:rPr kumimoji="0" lang="en-US" altLang="zh-CN" sz="24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Helvetica Light"/>
                          </a:rPr>
                          <m:t>𝑠</m:t>
                        </m:r>
                      </m:sub>
                    </m:sSub>
                    <m:r>
                      <a:rPr kumimoji="0" lang="en-US" altLang="zh-CN" sz="2400" b="0" i="1" u="none" strike="noStrike" cap="none" spc="0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cs typeface="Arial" panose="020B0604020202020204" pitchFamily="34" charset="0"/>
                        <a:sym typeface="Helvetica Light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kumimoji="0" lang="en-US" altLang="zh-CN" sz="24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Helvetica Light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kumimoji="0" lang="en-US" altLang="zh-CN" sz="24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cs typeface="Arial" panose="020B0604020202020204" pitchFamily="34" charset="0"/>
                                <a:sym typeface="Helvetica Light"/>
                              </a:rPr>
                            </m:ctrlPr>
                          </m:eqArrPr>
                          <m:e>
                            <m:r>
                              <a:rPr kumimoji="0" lang="en-US" altLang="zh-CN" sz="24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cs typeface="Arial" panose="020B0604020202020204" pitchFamily="34" charset="0"/>
                                <a:sym typeface="Helvetica Light"/>
                              </a:rPr>
                              <m:t>0.85    </m:t>
                            </m:r>
                            <m:r>
                              <a:rPr kumimoji="0" lang="en-US" altLang="zh-CN" sz="24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cs typeface="Arial" panose="020B0604020202020204" pitchFamily="34" charset="0"/>
                                <a:sym typeface="Helvetica Light"/>
                              </a:rPr>
                              <m:t>𝑎𝑡</m:t>
                            </m:r>
                            <m:r>
                              <a:rPr kumimoji="0" lang="en-US" altLang="zh-CN" sz="24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cs typeface="Arial" panose="020B0604020202020204" pitchFamily="34" charset="0"/>
                                <a:sym typeface="Helvetica Light"/>
                              </a:rPr>
                              <m:t> </m:t>
                            </m:r>
                            <m:r>
                              <a:rPr kumimoji="0" lang="en-US" altLang="zh-CN" sz="24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cs typeface="Arial" panose="020B0604020202020204" pitchFamily="34" charset="0"/>
                                <a:sym typeface="Helvetica Light"/>
                              </a:rPr>
                              <m:t>𝑅𝐻𝐼𝐶</m:t>
                            </m:r>
                          </m:e>
                          <m:e>
                            <m:r>
                              <a:rPr kumimoji="0" lang="en-US" altLang="zh-CN" sz="24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cs typeface="Arial" panose="020B0604020202020204" pitchFamily="34" charset="0"/>
                                <a:sym typeface="Helvetica Light"/>
                              </a:rPr>
                              <m:t>1            </m:t>
                            </m:r>
                            <m:r>
                              <a:rPr kumimoji="0" lang="en-US" altLang="zh-CN" sz="24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cs typeface="Arial" panose="020B0604020202020204" pitchFamily="34" charset="0"/>
                                <a:sym typeface="Helvetica Light"/>
                              </a:rPr>
                              <m:t>𝑎𝑡</m:t>
                            </m:r>
                            <m:r>
                              <a:rPr kumimoji="0" lang="en-US" altLang="zh-CN" sz="24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cs typeface="Arial" panose="020B0604020202020204" pitchFamily="34" charset="0"/>
                                <a:sym typeface="Helvetica Light"/>
                              </a:rPr>
                              <m:t> </m:t>
                            </m:r>
                            <m:r>
                              <a:rPr kumimoji="0" lang="en-US" altLang="zh-CN" sz="24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cs typeface="Arial" panose="020B0604020202020204" pitchFamily="34" charset="0"/>
                                <a:sym typeface="Helvetica Light"/>
                              </a:rPr>
                              <m:t>𝐿𝐻𝐶</m:t>
                            </m:r>
                          </m:e>
                        </m:eqArr>
                      </m:e>
                    </m:d>
                  </m:oMath>
                </a14:m>
                <a:endParaRPr kumimoji="0" lang="zh-CN" altLang="en-US" sz="2400" b="0" i="1" u="none" strike="noStrike" cap="none" spc="0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uFillTx/>
                  <a:latin typeface="Arial" panose="020B0604020202020204" pitchFamily="34" charset="0"/>
                  <a:cs typeface="Arial" panose="020B0604020202020204" pitchFamily="34" charset="0"/>
                  <a:sym typeface="Helvetica Light"/>
                </a:endParaRPr>
              </a:p>
            </p:txBody>
          </p:sp>
        </mc:Choice>
        <mc:Fallback xmlns="">
          <p:sp>
            <p:nvSpPr>
              <p:cNvPr id="17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2400" y="2907559"/>
                <a:ext cx="6336704" cy="2307106"/>
              </a:xfrm>
              <a:prstGeom prst="rect">
                <a:avLst/>
              </a:prstGeom>
              <a:blipFill>
                <a:blip r:embed="rId5"/>
                <a:stretch>
                  <a:fillRect l="-1636" t="-1058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720" y="5016448"/>
            <a:ext cx="5799456" cy="3964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矩形 18"/>
          <p:cNvSpPr/>
          <p:nvPr/>
        </p:nvSpPr>
        <p:spPr>
          <a:xfrm>
            <a:off x="432048" y="4814102"/>
            <a:ext cx="65024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sz="160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STAR Collaboration. Phys. Rev. C79,034909(2009)</a:t>
            </a:r>
            <a:endParaRPr lang="zh-CN" altLang="en-US" sz="16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6336704" y="5327903"/>
            <a:ext cx="65024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a-DK" altLang="zh-CN" sz="1600" i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H.Satz </a:t>
            </a:r>
            <a:r>
              <a:rPr lang="da-DK" altLang="zh-CN" sz="160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 al. Int. J. Mod. Phys. </a:t>
            </a:r>
            <a:r>
              <a:rPr lang="da-DK" altLang="zh-CN" sz="1600" i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E26, 1750081(2017)</a:t>
            </a:r>
            <a:endParaRPr lang="zh-CN" altLang="en-US" sz="16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963" y="5594449"/>
            <a:ext cx="4999365" cy="3746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本框 1"/>
          <p:cNvSpPr txBox="1"/>
          <p:nvPr/>
        </p:nvSpPr>
        <p:spPr>
          <a:xfrm>
            <a:off x="3910112" y="1874143"/>
            <a:ext cx="7128792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2000" b="0" i="1" u="none" strike="noStrike" cap="none" spc="0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Light"/>
              </a:rPr>
              <a:t>Hydrodynamics </a:t>
            </a:r>
            <a:r>
              <a:rPr kumimoji="0" lang="en-US" altLang="zh-CN" sz="2000" b="0" i="1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Light"/>
              </a:rPr>
              <a:t>        </a:t>
            </a:r>
            <a:r>
              <a:rPr kumimoji="0" lang="en-US" altLang="zh-CN" sz="2000" b="0" i="1" u="none" strike="noStrike" cap="none" spc="0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Light"/>
              </a:rPr>
              <a:t>Thermalization</a:t>
            </a:r>
            <a:r>
              <a:rPr kumimoji="0" lang="en-US" altLang="zh-CN" sz="2000" b="0" i="1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Light"/>
              </a:rPr>
              <a:t>        </a:t>
            </a:r>
            <a:r>
              <a:rPr kumimoji="0" lang="en-US" altLang="zh-CN" sz="2000" b="0" i="1" u="none" strike="noStrike" cap="none" spc="0" normalizeH="0" dirty="0" smtClean="0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Light"/>
              </a:rPr>
              <a:t>Dirac equations</a:t>
            </a:r>
            <a:endParaRPr kumimoji="0" lang="zh-CN" altLang="en-US" sz="2000" b="0" i="1" u="none" strike="noStrike" cap="none" spc="0" normalizeH="0" baseline="0" dirty="0">
              <a:ln>
                <a:noFill/>
              </a:ln>
              <a:solidFill>
                <a:srgbClr val="C0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81504029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8002" y="1132384"/>
            <a:ext cx="3394489" cy="2045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矩形 11"/>
          <p:cNvSpPr/>
          <p:nvPr/>
        </p:nvSpPr>
        <p:spPr>
          <a:xfrm>
            <a:off x="3478064" y="3465594"/>
            <a:ext cx="7612580" cy="403094"/>
          </a:xfrm>
          <a:prstGeom prst="rect">
            <a:avLst/>
          </a:prstGeom>
        </p:spPr>
        <p:txBody>
          <a:bodyPr wrap="square" lIns="155355" tIns="77678" rIns="155355" bIns="77678">
            <a:spAutoFit/>
          </a:bodyPr>
          <a:lstStyle/>
          <a:p>
            <a:pPr algn="l"/>
            <a:r>
              <a:rPr lang="en-US" altLang="zh-CN" sz="1600" i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K.Zhou</a:t>
            </a:r>
            <a:r>
              <a:rPr lang="en-US" altLang="zh-CN" sz="1600" i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zh-CN" sz="1600" i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Z.Chen</a:t>
            </a:r>
            <a:r>
              <a:rPr lang="en-US" altLang="zh-CN" sz="1600" i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zh-CN" sz="1600" i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C.Greiner</a:t>
            </a:r>
            <a:r>
              <a:rPr lang="en-US" altLang="zh-CN" sz="1600" i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PZ,. PLB758, 434(2016)</a:t>
            </a:r>
            <a:endParaRPr lang="zh-CN" altLang="en-US" sz="1600" i="1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8488" y="1232179"/>
            <a:ext cx="3631077" cy="2300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/>
              <p:cNvSpPr/>
              <p:nvPr/>
            </p:nvSpPr>
            <p:spPr>
              <a:xfrm>
                <a:off x="2105111" y="3868688"/>
                <a:ext cx="10445961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l"/>
                <a:r>
                  <a:rPr lang="en-US" altLang="zh-CN" sz="2400" i="1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Charm </a:t>
                </a:r>
                <a:r>
                  <a:rPr lang="en-US" altLang="zh-CN" sz="2400" i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quark number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𝑁</m:t>
                        </m:r>
                      </m:e>
                      <m:sub>
                        <m:r>
                          <a:rPr lang="en-US" altLang="zh-CN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altLang="zh-CN" sz="2400" i="1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is </a:t>
                </a:r>
                <a:r>
                  <a:rPr lang="en-US" altLang="zh-CN" sz="2400" i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conserved in HIC at RHIC and </a:t>
                </a:r>
                <a:r>
                  <a:rPr lang="en-US" altLang="zh-CN" sz="2400" i="1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LHC !</a:t>
                </a:r>
                <a:endParaRPr lang="en-US" altLang="zh-CN" sz="2400" i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矩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5111" y="3868688"/>
                <a:ext cx="10445961" cy="461665"/>
              </a:xfrm>
              <a:prstGeom prst="rect">
                <a:avLst/>
              </a:prstGeom>
              <a:blipFill>
                <a:blip r:embed="rId4"/>
                <a:stretch>
                  <a:fillRect l="-875" t="-9333" b="-32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0"/>
          <p:cNvSpPr txBox="1"/>
          <p:nvPr/>
        </p:nvSpPr>
        <p:spPr>
          <a:xfrm>
            <a:off x="1605856" y="303164"/>
            <a:ext cx="9135415" cy="541188"/>
          </a:xfrm>
          <a:prstGeom prst="rect">
            <a:avLst/>
          </a:prstGeom>
          <a:noFill/>
        </p:spPr>
        <p:txBody>
          <a:bodyPr wrap="square" lIns="109234" tIns="54617" rIns="109234" bIns="54617" rtlCol="0">
            <a:spAutoFit/>
          </a:bodyPr>
          <a:lstStyle/>
          <a:p>
            <a:pPr algn="ctr"/>
            <a:r>
              <a:rPr lang="en-US" altLang="zh-CN" sz="2800" i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Charm conservation</a:t>
            </a:r>
            <a:endParaRPr lang="en-US" altLang="zh-CN" sz="2800" i="1" u="sng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2"/>
          <p:cNvSpPr txBox="1"/>
          <p:nvPr/>
        </p:nvSpPr>
        <p:spPr>
          <a:xfrm>
            <a:off x="562540" y="9282568"/>
            <a:ext cx="11879720" cy="346760"/>
          </a:xfrm>
          <a:prstGeom prst="rect">
            <a:avLst/>
          </a:prstGeom>
          <a:noFill/>
        </p:spPr>
        <p:txBody>
          <a:bodyPr wrap="square" lIns="130046" tIns="65023" rIns="130046" bIns="65023" rtlCol="0">
            <a:spAutoFit/>
          </a:bodyPr>
          <a:lstStyle/>
          <a:p>
            <a:pPr algn="ctr"/>
            <a:r>
              <a:rPr lang="en-US" altLang="zh-CN" sz="1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Pengfei </a:t>
            </a:r>
            <a:r>
              <a:rPr lang="en-US" altLang="zh-CN" sz="14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Zhuang, ATHIC2018, USTC, 20181103-06                                                                                  7</a:t>
            </a:r>
            <a:endParaRPr lang="zh-CN" altLang="en-US" sz="14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本框 16"/>
              <p:cNvSpPr txBox="1"/>
              <p:nvPr/>
            </p:nvSpPr>
            <p:spPr>
              <a:xfrm>
                <a:off x="1965896" y="7769577"/>
                <a:ext cx="9029460" cy="113967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spAutoFit/>
              </a:bodyPr>
              <a:lstStyle/>
              <a:p>
                <a:pPr rtl="0" latinLnBrk="1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CN" sz="2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Helvetica Light"/>
                            </a:rPr>
                          </m:ctrlPr>
                        </m:sSubPr>
                        <m:e>
                          <m:r>
                            <a:rPr kumimoji="0" lang="en-US" altLang="zh-CN" sz="2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Helvetica Light"/>
                            </a:rPr>
                            <m:t>𝑟</m:t>
                          </m:r>
                        </m:e>
                        <m:sub>
                          <m:r>
                            <a:rPr kumimoji="0" lang="en-US" altLang="zh-CN" sz="2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Helvetica Light"/>
                            </a:rPr>
                            <m:t>𝑐</m:t>
                          </m:r>
                        </m:sub>
                      </m:sSub>
                      <m:r>
                        <a:rPr kumimoji="0" lang="en-US" altLang="zh-CN" sz="2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FillTx/>
                          <a:latin typeface="Cambria Math" panose="02040503050406030204" pitchFamily="18" charset="0"/>
                          <a:sym typeface="Helvetica Light"/>
                        </a:rPr>
                        <m:t>=</m:t>
                      </m:r>
                      <m:f>
                        <m:fPr>
                          <m:ctrlPr>
                            <a:rPr kumimoji="0" lang="en-US" altLang="zh-CN" sz="2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Helvetica Light"/>
                            </a:rPr>
                          </m:ctrlPr>
                        </m:fPr>
                        <m:num>
                          <m:r>
                            <a:rPr lang="en-US" altLang="zh-CN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CN" sz="20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𝑛𝑣𝑜𝑙𝑣𝑒𝑑</m:t>
                          </m:r>
                          <m:r>
                            <a:rPr lang="en-US" altLang="zh-CN" sz="20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zh-CN" sz="20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𝑐h𝑎𝑟𝑚</m:t>
                          </m:r>
                          <m:r>
                            <a:rPr lang="en-US" altLang="zh-CN" sz="20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zh-CN" sz="20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𝑞𝑢𝑎𝑟𝑘</m:t>
                          </m:r>
                          <m:r>
                            <a:rPr lang="en-US" altLang="zh-CN" sz="20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zh-CN" sz="20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𝑛𝑢𝑚𝑏𝑒𝑟</m:t>
                          </m:r>
                        </m:num>
                        <m:den>
                          <m:sSub>
                            <m:sSubPr>
                              <m:ctrlPr>
                                <a:rPr kumimoji="0" lang="en-US" altLang="zh-CN" sz="2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sym typeface="Helvetica Light"/>
                                </a:rPr>
                              </m:ctrlPr>
                            </m:sSubPr>
                            <m:e>
                              <m:r>
                                <a:rPr kumimoji="0" lang="en-US" altLang="zh-CN" sz="2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sym typeface="Helvetica Light"/>
                                </a:rPr>
                                <m:t>𝑡𝑜𝑡𝑎𝑙</m:t>
                              </m:r>
                              <m:r>
                                <a:rPr kumimoji="0" lang="en-US" altLang="zh-CN" sz="2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sym typeface="Helvetica Light"/>
                                </a:rPr>
                                <m:t> </m:t>
                              </m:r>
                              <m:r>
                                <a:rPr kumimoji="0" lang="en-US" altLang="zh-CN" sz="2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sym typeface="Helvetica Light"/>
                                </a:rPr>
                                <m:t>𝑐h𝑎𝑟𝑚</m:t>
                              </m:r>
                              <m:r>
                                <a:rPr kumimoji="0" lang="en-US" altLang="zh-CN" sz="2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sym typeface="Helvetica Light"/>
                                </a:rPr>
                                <m:t> </m:t>
                              </m:r>
                              <m:r>
                                <a:rPr kumimoji="0" lang="en-US" altLang="zh-CN" sz="2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sym typeface="Helvetica Light"/>
                                </a:rPr>
                                <m:t>𝑞𝑢𝑎𝑟𝑘</m:t>
                              </m:r>
                              <m:r>
                                <a:rPr kumimoji="0" lang="en-US" altLang="zh-CN" sz="2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sym typeface="Helvetica Light"/>
                                </a:rPr>
                                <m:t> </m:t>
                              </m:r>
                              <m:r>
                                <a:rPr kumimoji="0" lang="en-US" altLang="zh-CN" sz="2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sym typeface="Helvetica Light"/>
                                </a:rPr>
                                <m:t>𝑛𝑢𝑚𝑏𝑒𝑟</m:t>
                              </m:r>
                              <m:r>
                                <a:rPr kumimoji="0" lang="en-US" altLang="zh-CN" sz="2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sym typeface="Helvetica Light"/>
                                </a:rPr>
                                <m:t> </m:t>
                              </m:r>
                              <m:r>
                                <a:rPr kumimoji="0" lang="en-US" altLang="zh-CN" sz="2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sym typeface="Helvetica Light"/>
                                </a:rPr>
                                <m:t>𝑁</m:t>
                              </m:r>
                            </m:e>
                            <m:sub>
                              <m:r>
                                <a:rPr kumimoji="0" lang="en-US" altLang="zh-CN" sz="2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sym typeface="Helvetica Light"/>
                                </a:rPr>
                                <m:t>𝑐</m:t>
                              </m:r>
                            </m:sub>
                          </m:sSub>
                        </m:den>
                      </m:f>
                      <m:r>
                        <a:rPr kumimoji="0" lang="en-US" altLang="zh-CN" sz="2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FillTx/>
                          <a:latin typeface="Cambria Math" panose="02040503050406030204" pitchFamily="18" charset="0"/>
                          <a:sym typeface="Helvetica Light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kumimoji="0" lang="en-US" altLang="zh-CN" sz="2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Helvetica Light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kumimoji="0" lang="en-US" altLang="zh-CN" sz="2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sym typeface="Helvetica Light"/>
                                </a:rPr>
                              </m:ctrlPr>
                            </m:eqArrPr>
                            <m:e>
                              <m:r>
                                <a:rPr kumimoji="0" lang="en-US" altLang="zh-CN" sz="2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sym typeface="Helvetica Light"/>
                                </a:rPr>
                                <m:t>1                                                            </m:t>
                              </m:r>
                              <m:r>
                                <a:rPr kumimoji="0" lang="en-US" altLang="zh-CN" sz="2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sym typeface="Helvetica Light"/>
                                </a:rPr>
                                <m:t>𝑓𝑜𝑟</m:t>
                              </m:r>
                              <m:r>
                                <a:rPr kumimoji="0" lang="en-US" altLang="zh-CN" sz="2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sym typeface="Helvetica Light"/>
                                </a:rPr>
                                <m:t>  </m:t>
                              </m:r>
                              <m:sSub>
                                <m:sSubPr>
                                  <m:ctrlPr>
                                    <a:rPr kumimoji="0" lang="en-US" altLang="zh-CN" sz="2000" b="0" i="1" u="none" strike="noStrike" cap="none" spc="0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FillTx/>
                                      <a:latin typeface="Cambria Math" panose="02040503050406030204" pitchFamily="18" charset="0"/>
                                      <a:sym typeface="Helvetica Light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altLang="zh-CN" sz="2000" b="0" i="1" u="none" strike="noStrike" cap="none" spc="0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FillTx/>
                                      <a:latin typeface="Cambria Math" panose="02040503050406030204" pitchFamily="18" charset="0"/>
                                      <a:sym typeface="Helvetica Light"/>
                                    </a:rPr>
                                    <m:t>𝐷</m:t>
                                  </m:r>
                                </m:e>
                                <m:sub>
                                  <m:r>
                                    <a:rPr kumimoji="0" lang="en-US" altLang="zh-CN" sz="2000" b="0" i="1" u="none" strike="noStrike" cap="none" spc="0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FillTx/>
                                      <a:latin typeface="Cambria Math" panose="02040503050406030204" pitchFamily="18" charset="0"/>
                                      <a:sym typeface="Helvetica Light"/>
                                    </a:rPr>
                                    <m:t>𝑠</m:t>
                                  </m:r>
                                </m:sub>
                              </m:sSub>
                            </m:e>
                            <m:e>
                              <m:r>
                                <a:rPr kumimoji="0" lang="en-US" altLang="zh-CN" sz="2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sym typeface="Helvetica Light"/>
                                </a:rPr>
                                <m:t>1−</m:t>
                              </m:r>
                              <m:sSub>
                                <m:sSubPr>
                                  <m:ctrlPr>
                                    <a:rPr lang="en-US" altLang="zh-CN" sz="20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0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altLang="zh-CN" sz="20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20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𝐷</m:t>
                                      </m:r>
                                    </m:e>
                                    <m:sub>
                                      <m:r>
                                        <a:rPr lang="en-US" altLang="zh-CN" sz="20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sub>
                                  </m:sSub>
                                </m:sub>
                              </m:sSub>
                              <m:r>
                                <a:rPr lang="en-US" altLang="zh-CN" sz="2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sSub>
                                <m:sSubPr>
                                  <m:ctrlPr>
                                    <a:rPr lang="en-US" altLang="zh-CN" sz="20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0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altLang="zh-CN" sz="20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  <m:r>
                                <a:rPr kumimoji="0" lang="en-US" altLang="zh-CN" sz="2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sym typeface="Helvetica Light"/>
                                </a:rPr>
                                <m:t>(~90%)                        </m:t>
                              </m:r>
                              <m:r>
                                <a:rPr kumimoji="0" lang="en-US" altLang="zh-CN" sz="2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sym typeface="Helvetica Light"/>
                                </a:rPr>
                                <m:t>𝑓𝑜𝑟</m:t>
                              </m:r>
                              <m:r>
                                <a:rPr kumimoji="0" lang="en-US" altLang="zh-CN" sz="2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sym typeface="Helvetica Light"/>
                                </a:rPr>
                                <m:t>  </m:t>
                              </m:r>
                              <m:sSup>
                                <m:sSupPr>
                                  <m:ctrlPr>
                                    <a:rPr kumimoji="0" lang="en-US" altLang="zh-CN" sz="2000" b="0" i="1" u="none" strike="noStrike" cap="none" spc="0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FillTx/>
                                      <a:latin typeface="Cambria Math" panose="02040503050406030204" pitchFamily="18" charset="0"/>
                                      <a:sym typeface="Helvetica Light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altLang="zh-CN" sz="2000" b="0" i="1" u="none" strike="noStrike" cap="none" spc="0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FillTx/>
                                      <a:latin typeface="Cambria Math" panose="02040503050406030204" pitchFamily="18" charset="0"/>
                                      <a:sym typeface="Helvetica Light"/>
                                    </a:rPr>
                                    <m:t>𝐷</m:t>
                                  </m:r>
                                </m:e>
                                <m:sup>
                                  <m:r>
                                    <a:rPr kumimoji="0" lang="en-US" altLang="zh-CN" sz="2000" b="0" i="1" u="none" strike="noStrike" cap="none" spc="0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FillTx/>
                                      <a:latin typeface="Cambria Math" panose="02040503050406030204" pitchFamily="18" charset="0"/>
                                      <a:sym typeface="Helvetica Light"/>
                                    </a:rPr>
                                    <m:t>0</m:t>
                                  </m:r>
                                </m:sup>
                              </m:sSup>
                            </m:e>
                            <m:e>
                              <m:r>
                                <a:rPr kumimoji="0" lang="en-US" altLang="zh-CN" sz="2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sym typeface="Helvetica Light"/>
                                </a:rPr>
                                <m:t>1−</m:t>
                              </m:r>
                              <m:sSub>
                                <m:sSubPr>
                                  <m:ctrlPr>
                                    <a:rPr kumimoji="0" lang="en-US" altLang="zh-CN" sz="2000" b="0" i="1" u="none" strike="noStrike" cap="none" spc="0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FillTx/>
                                      <a:latin typeface="Cambria Math" panose="02040503050406030204" pitchFamily="18" charset="0"/>
                                      <a:sym typeface="Helvetica Light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altLang="zh-CN" sz="2000" b="0" i="1" u="none" strike="noStrike" cap="none" spc="0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FillTx/>
                                      <a:latin typeface="Cambria Math" panose="02040503050406030204" pitchFamily="18" charset="0"/>
                                      <a:sym typeface="Helvetica Light"/>
                                    </a:rPr>
                                    <m:t>(</m:t>
                                  </m:r>
                                  <m:r>
                                    <a:rPr kumimoji="0" lang="en-US" altLang="zh-CN" sz="2000" b="0" i="1" u="none" strike="noStrike" cap="none" spc="0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FillTx/>
                                      <a:latin typeface="Cambria Math" panose="02040503050406030204" pitchFamily="18" charset="0"/>
                                      <a:sym typeface="Helvetica Light"/>
                                    </a:rPr>
                                    <m:t>𝑁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kumimoji="0" lang="en-US" altLang="zh-CN" sz="2000" b="0" i="1" u="none" strike="noStrike" cap="none" spc="0" normalizeH="0" baseline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C00000"/>
                                          </a:solidFill>
                                          <a:effectLst/>
                                          <a:uFillTx/>
                                          <a:latin typeface="Cambria Math" panose="02040503050406030204" pitchFamily="18" charset="0"/>
                                          <a:sym typeface="Helvetica Light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0" lang="en-US" altLang="zh-CN" sz="2000" b="0" i="1" u="none" strike="noStrike" cap="none" spc="0" normalizeH="0" baseline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C00000"/>
                                          </a:solidFill>
                                          <a:effectLst/>
                                          <a:uFillTx/>
                                          <a:latin typeface="Cambria Math" panose="02040503050406030204" pitchFamily="18" charset="0"/>
                                          <a:sym typeface="Helvetica Light"/>
                                        </a:rPr>
                                        <m:t>𝐷</m:t>
                                      </m:r>
                                    </m:e>
                                    <m:sub>
                                      <m:r>
                                        <a:rPr kumimoji="0" lang="en-US" altLang="zh-CN" sz="2000" b="0" i="1" u="none" strike="noStrike" cap="none" spc="0" normalizeH="0" baseline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C00000"/>
                                          </a:solidFill>
                                          <a:effectLst/>
                                          <a:uFillTx/>
                                          <a:latin typeface="Cambria Math" panose="02040503050406030204" pitchFamily="18" charset="0"/>
                                          <a:sym typeface="Helvetica Light"/>
                                        </a:rPr>
                                        <m:t>𝑠</m:t>
                                      </m:r>
                                    </m:sub>
                                  </m:sSub>
                                </m:sub>
                              </m:sSub>
                              <m:r>
                                <a:rPr kumimoji="0" lang="en-US" altLang="zh-CN" sz="2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sym typeface="Helvetica Light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kumimoji="0" lang="en-US" altLang="zh-CN" sz="2000" b="0" i="1" u="none" strike="noStrike" cap="none" spc="0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FillTx/>
                                      <a:latin typeface="Cambria Math" panose="02040503050406030204" pitchFamily="18" charset="0"/>
                                      <a:sym typeface="Helvetica Light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altLang="zh-CN" sz="2000" b="0" i="1" u="none" strike="noStrike" cap="none" spc="0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FillTx/>
                                      <a:latin typeface="Cambria Math" panose="02040503050406030204" pitchFamily="18" charset="0"/>
                                      <a:sym typeface="Helvetica Light"/>
                                    </a:rPr>
                                    <m:t>𝑁</m:t>
                                  </m:r>
                                </m:e>
                                <m:sub>
                                  <m:sSup>
                                    <m:sSupPr>
                                      <m:ctrlPr>
                                        <a:rPr kumimoji="0" lang="en-US" altLang="zh-CN" sz="2000" b="0" i="1" u="none" strike="noStrike" cap="none" spc="0" normalizeH="0" baseline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C00000"/>
                                          </a:solidFill>
                                          <a:effectLst/>
                                          <a:uFillTx/>
                                          <a:latin typeface="Cambria Math" panose="02040503050406030204" pitchFamily="18" charset="0"/>
                                          <a:sym typeface="Helvetica Light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0" lang="en-US" altLang="zh-CN" sz="2000" b="0" i="1" u="none" strike="noStrike" cap="none" spc="0" normalizeH="0" baseline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C00000"/>
                                          </a:solidFill>
                                          <a:effectLst/>
                                          <a:uFillTx/>
                                          <a:latin typeface="Cambria Math" panose="02040503050406030204" pitchFamily="18" charset="0"/>
                                          <a:sym typeface="Helvetica Light"/>
                                        </a:rPr>
                                        <m:t>𝐷</m:t>
                                      </m:r>
                                    </m:e>
                                    <m:sup>
                                      <m:r>
                                        <a:rPr kumimoji="0" lang="en-US" altLang="zh-CN" sz="2000" b="0" i="1" u="none" strike="noStrike" cap="none" spc="0" normalizeH="0" baseline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C00000"/>
                                          </a:solidFill>
                                          <a:effectLst/>
                                          <a:uFillTx/>
                                          <a:latin typeface="Cambria Math" panose="02040503050406030204" pitchFamily="18" charset="0"/>
                                          <a:sym typeface="Helvetica Light"/>
                                        </a:rPr>
                                        <m:t>0</m:t>
                                      </m:r>
                                    </m:sup>
                                  </m:sSup>
                                </m:sub>
                              </m:sSub>
                              <m:r>
                                <a:rPr kumimoji="0" lang="en-US" altLang="zh-CN" sz="2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sym typeface="Helvetica Light"/>
                                </a:rPr>
                                <m:t>)/</m:t>
                              </m:r>
                              <m:sSub>
                                <m:sSubPr>
                                  <m:ctrlPr>
                                    <a:rPr lang="en-US" altLang="zh-CN" sz="20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0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altLang="zh-CN" sz="20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  <m:r>
                                <a:rPr lang="en-US" altLang="zh-CN" sz="2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  (~60%)</m:t>
                              </m:r>
                              <m:r>
                                <a:rPr lang="en-US" altLang="zh-CN" sz="2000" b="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   </m:t>
                              </m:r>
                              <m:r>
                                <a:rPr lang="en-US" altLang="zh-CN" sz="2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     </m:t>
                              </m:r>
                              <m:r>
                                <a:rPr lang="en-US" altLang="zh-CN" sz="2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𝑓𝑜𝑟</m:t>
                              </m:r>
                              <m:r>
                                <a:rPr lang="en-US" altLang="zh-CN" sz="20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sSub>
                                <m:sSubPr>
                                  <m:ctrlPr>
                                    <a:rPr lang="en-US" altLang="zh-CN" sz="200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altLang="zh-CN" sz="200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Λ</m:t>
                                  </m:r>
                                </m:e>
                                <m:sub>
                                  <m:r>
                                    <a:rPr lang="en-US" altLang="zh-CN" sz="20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</m:e>
                          </m:eqArr>
                        </m:e>
                      </m:d>
                    </m:oMath>
                  </m:oMathPara>
                </a14:m>
                <a:endParaRPr kumimoji="0" lang="zh-CN" altLang="en-US" sz="20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sym typeface="Helvetica Light"/>
                </a:endParaRPr>
              </a:p>
            </p:txBody>
          </p:sp>
        </mc:Choice>
        <mc:Fallback xmlns="">
          <p:sp>
            <p:nvSpPr>
              <p:cNvPr id="17" name="文本框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5896" y="7769577"/>
                <a:ext cx="9029460" cy="113967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"/>
              <p:cNvSpPr txBox="1"/>
              <p:nvPr/>
            </p:nvSpPr>
            <p:spPr>
              <a:xfrm>
                <a:off x="922580" y="4383197"/>
                <a:ext cx="11556484" cy="324191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l" rtl="0" latinLnBrk="1" hangingPunct="0"/>
                <a:r>
                  <a:rPr lang="en-US" altLang="zh-CN" sz="2400" dirty="0" smtClean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◼ </a:t>
                </a:r>
                <a:r>
                  <a:rPr lang="en-US" altLang="zh-CN" sz="2400" i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If </a:t>
                </a:r>
                <a:r>
                  <a:rPr lang="en-US" altLang="zh-CN" sz="2400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all charmed hadrons are simultaneously produced, the </a:t>
                </a:r>
                <a:r>
                  <a:rPr lang="en-US" altLang="zh-CN" sz="2400" i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charm conservation </a:t>
                </a:r>
                <a:r>
                  <a:rPr lang="en-US" altLang="zh-CN" sz="2400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is </a:t>
                </a:r>
                <a:r>
                  <a:rPr lang="en-US" altLang="zh-CN" sz="2400" i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introduced </a:t>
                </a:r>
                <a:r>
                  <a:rPr lang="en-US" altLang="zh-CN" sz="2400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via a normalization </a:t>
                </a:r>
                <a:r>
                  <a:rPr lang="en-US" altLang="zh-CN" sz="2400" i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constant,</a:t>
                </a:r>
                <a:endParaRPr lang="en-US" altLang="zh-CN" sz="2400" i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l" rtl="0" latinLnBrk="1" hangingPunct="0"/>
                <a:r>
                  <a:rPr lang="en-US" altLang="zh-CN" sz="2400" i="1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       </a:t>
                </a:r>
                <a14:m>
                  <m:oMath xmlns:m="http://schemas.openxmlformats.org/officeDocument/2006/math">
                    <m:r>
                      <a:rPr lang="en-US" altLang="zh-CN" sz="20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→</m:t>
                    </m:r>
                  </m:oMath>
                </a14:m>
                <a:r>
                  <a:rPr lang="en-US" altLang="zh-CN" sz="2000" i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000" i="1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the same effect </a:t>
                </a:r>
                <a:r>
                  <a:rPr lang="en-US" altLang="zh-CN" sz="2000" i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on </a:t>
                </a:r>
                <a:r>
                  <a:rPr lang="en-US" altLang="zh-CN" sz="2000" i="1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all the charmed hadrons </a:t>
                </a:r>
                <a:r>
                  <a:rPr lang="en-US" altLang="zh-CN" sz="2000" i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!    </a:t>
                </a:r>
              </a:p>
              <a:p>
                <a:pPr lvl="0" algn="l" rtl="0" latinLnBrk="1" hangingPunct="0"/>
                <a:r>
                  <a:rPr lang="en-US" altLang="zh-CN" sz="2000" i="1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                                                                                 </a:t>
                </a:r>
                <a:r>
                  <a:rPr lang="en-US" altLang="zh-CN" sz="1600" i="1" dirty="0" err="1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P.Braun-Munzinger</a:t>
                </a:r>
                <a:r>
                  <a:rPr lang="en-US" altLang="zh-CN" sz="1600" i="1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1600" i="1" dirty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and </a:t>
                </a:r>
                <a:r>
                  <a:rPr lang="en-US" altLang="zh-CN" sz="1600" i="1" dirty="0" err="1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J.Stachel</a:t>
                </a:r>
                <a:r>
                  <a:rPr lang="en-US" altLang="zh-CN" sz="1600" i="1" dirty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PLB490, 196(2000)</a:t>
                </a:r>
              </a:p>
              <a:p>
                <a:pPr lvl="0" algn="l" rtl="0" latinLnBrk="1" hangingPunct="0"/>
                <a:r>
                  <a:rPr lang="en-US" altLang="zh-CN" sz="1600" i="1" dirty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                      </a:t>
                </a:r>
                <a:r>
                  <a:rPr lang="en-US" altLang="zh-CN" sz="1600" i="1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                                      </a:t>
                </a:r>
                <a:r>
                  <a:rPr lang="en-US" altLang="zh-CN" sz="1600" i="1" dirty="0" err="1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M.Gorenstein</a:t>
                </a:r>
                <a:r>
                  <a:rPr lang="en-US" altLang="zh-CN" sz="1600" i="1" dirty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altLang="zh-CN" sz="1600" i="1" dirty="0" err="1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A.Kostyuk</a:t>
                </a:r>
                <a:r>
                  <a:rPr lang="en-US" altLang="zh-CN" sz="1600" i="1" dirty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altLang="zh-CN" sz="1600" i="1" dirty="0" err="1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H.Stoecker</a:t>
                </a:r>
                <a:r>
                  <a:rPr lang="en-US" altLang="zh-CN" sz="1600" i="1" dirty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and </a:t>
                </a:r>
                <a:r>
                  <a:rPr lang="en-US" altLang="zh-CN" sz="1600" i="1" dirty="0" err="1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W.Greiner</a:t>
                </a:r>
                <a:r>
                  <a:rPr lang="en-US" altLang="zh-CN" sz="1600" i="1" dirty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PLB509, 277(2001)</a:t>
                </a:r>
              </a:p>
              <a:p>
                <a:pPr lvl="0" algn="l" rtl="0" latinLnBrk="1" hangingPunct="0"/>
                <a:r>
                  <a:rPr lang="en-US" altLang="zh-CN" sz="1600" i="1" dirty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                          </a:t>
                </a:r>
                <a:r>
                  <a:rPr lang="en-US" altLang="zh-CN" sz="1600" i="1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                                                               </a:t>
                </a:r>
                <a:r>
                  <a:rPr lang="en-US" altLang="zh-CN" sz="1600" i="1" dirty="0" err="1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Y.Oh</a:t>
                </a:r>
                <a:r>
                  <a:rPr lang="en-US" altLang="zh-CN" sz="1600" i="1" dirty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altLang="zh-CN" sz="1600" i="1" dirty="0" err="1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C.Ko</a:t>
                </a:r>
                <a:r>
                  <a:rPr lang="en-US" altLang="zh-CN" sz="1600" i="1" dirty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altLang="zh-CN" sz="1600" i="1" dirty="0" err="1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S.Lee</a:t>
                </a:r>
                <a:r>
                  <a:rPr lang="en-US" altLang="zh-CN" sz="1600" i="1" dirty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and </a:t>
                </a:r>
                <a:r>
                  <a:rPr lang="en-US" altLang="zh-CN" sz="1600" i="1" dirty="0" err="1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S.Yasui</a:t>
                </a:r>
                <a:r>
                  <a:rPr lang="en-US" altLang="zh-CN" sz="1600" i="1" dirty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PRC79, 044905(2009)</a:t>
                </a:r>
              </a:p>
              <a:p>
                <a:pPr lvl="0" algn="l" rtl="0" latinLnBrk="1" hangingPunct="0"/>
                <a:r>
                  <a:rPr lang="en-US" altLang="zh-CN" sz="1600" i="1" dirty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                              </a:t>
                </a:r>
                <a:r>
                  <a:rPr lang="en-US" altLang="zh-CN" sz="1600" i="1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                                             </a:t>
                </a:r>
                <a:r>
                  <a:rPr lang="en-US" altLang="zh-CN" sz="1600" i="1" dirty="0" err="1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S.Plumari</a:t>
                </a:r>
                <a:r>
                  <a:rPr lang="en-US" altLang="zh-CN" sz="1600" i="1" dirty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altLang="zh-CN" sz="1600" i="1" dirty="0" err="1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V.Minissale</a:t>
                </a:r>
                <a:r>
                  <a:rPr lang="en-US" altLang="zh-CN" sz="1600" i="1" dirty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altLang="zh-CN" sz="1600" i="1" dirty="0" err="1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S.Das</a:t>
                </a:r>
                <a:r>
                  <a:rPr lang="en-US" altLang="zh-CN" sz="1600" i="1" dirty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and </a:t>
                </a:r>
                <a:r>
                  <a:rPr lang="en-US" altLang="zh-CN" sz="1600" i="1" dirty="0" err="1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V.Greco</a:t>
                </a:r>
                <a:r>
                  <a:rPr lang="en-US" altLang="zh-CN" sz="1600" i="1" dirty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EPJC78, 348(2018)</a:t>
                </a:r>
                <a:endParaRPr lang="en-US" altLang="zh-CN" sz="1600" i="1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l" rtl="0" latinLnBrk="1" hangingPunct="0"/>
                <a:endParaRPr lang="en-US" altLang="zh-CN" sz="800" i="1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l" rtl="0" latinLnBrk="1" hangingPunct="0"/>
                <a:endParaRPr lang="en-US" altLang="zh-CN" sz="800" i="1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l" rtl="0" latinLnBrk="1" hangingPunct="0"/>
                <a14:m>
                  <m:oMath xmlns:m="http://schemas.openxmlformats.org/officeDocument/2006/math">
                    <m:r>
                      <a:rPr lang="en-US" altLang="zh-CN" sz="2400" i="1">
                        <a:solidFill>
                          <a:srgbClr val="C00000"/>
                        </a:solidFill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∎</m:t>
                    </m:r>
                  </m:oMath>
                </a14:m>
                <a:r>
                  <a:rPr lang="en-US" altLang="zh-CN" sz="2400" dirty="0">
                    <a:solidFill>
                      <a:srgbClr val="FF0000"/>
                    </a:solidFill>
                    <a:cs typeface="Arial" panose="020B0604020202020204" pitchFamily="34" charset="0"/>
                  </a:rPr>
                  <a:t> </a:t>
                </a:r>
                <a:r>
                  <a:rPr lang="en-US" altLang="zh-CN" sz="2400" i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If charmed hadrons are sequentially produced, however, more charm quarks are  involved in the earlier production and less in the later production,</a:t>
                </a:r>
                <a:endParaRPr kumimoji="0" lang="en-US" altLang="zh-CN" sz="2400" i="1" u="none" strike="noStrike" cap="none" spc="0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Arial" panose="020B0604020202020204" pitchFamily="34" charset="0"/>
                  <a:cs typeface="Arial" panose="020B0604020202020204" pitchFamily="34" charset="0"/>
                  <a:sym typeface="Helvetica Light"/>
                </a:endParaRPr>
              </a:p>
            </p:txBody>
          </p:sp>
        </mc:Choice>
        <mc:Fallback xmlns="">
          <p:sp>
            <p:nvSpPr>
              <p:cNvPr id="18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2580" y="4383197"/>
                <a:ext cx="11556484" cy="3241913"/>
              </a:xfrm>
              <a:prstGeom prst="rect">
                <a:avLst/>
              </a:prstGeom>
              <a:blipFill>
                <a:blip r:embed="rId6"/>
                <a:stretch>
                  <a:fillRect l="-1160" t="-940" r="-791" b="-3759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8499775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047505" y="375172"/>
            <a:ext cx="8547844" cy="541188"/>
          </a:xfrm>
          <a:prstGeom prst="rect">
            <a:avLst/>
          </a:prstGeom>
          <a:noFill/>
        </p:spPr>
        <p:txBody>
          <a:bodyPr wrap="square" lIns="109234" tIns="54617" rIns="109234" bIns="54617" rtlCol="0">
            <a:spAutoFit/>
          </a:bodyPr>
          <a:lstStyle/>
          <a:p>
            <a:pPr algn="ctr"/>
            <a:r>
              <a:rPr lang="en-US" altLang="zh-CN" sz="2800" i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Continuous charm quark </a:t>
            </a:r>
            <a:r>
              <a:rPr lang="en-US" altLang="zh-CN" sz="2800" i="1" u="sng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thermalization</a:t>
            </a:r>
            <a:r>
              <a:rPr lang="en-US" altLang="zh-CN" sz="2800" i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altLang="zh-CN" sz="2800" i="1" u="sng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993169" y="1502876"/>
                <a:ext cx="9189751" cy="132299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5842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CN" sz="2000" b="0" u="none" strike="noStrike" cap="none" spc="0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cs typeface="Arial" panose="020B0604020202020204" pitchFamily="34" charset="0"/>
                    <a:sym typeface="Helvetica Light"/>
                  </a:rPr>
                  <a:t>   </a:t>
                </a:r>
                <a:r>
                  <a:rPr lang="en-US" altLang="zh-CN" sz="2000" dirty="0">
                    <a:solidFill>
                      <a:schemeClr val="tx1"/>
                    </a:solidFill>
                    <a:cs typeface="Arial" panose="020B0604020202020204" pitchFamily="34" charset="0"/>
                  </a:rPr>
                  <a:t> </a:t>
                </a:r>
                <a:r>
                  <a:rPr lang="en-US" altLang="zh-CN" sz="2000" dirty="0" smtClean="0">
                    <a:solidFill>
                      <a:schemeClr val="tx1"/>
                    </a:solidFill>
                    <a:cs typeface="Arial" panose="020B0604020202020204" pitchFamily="34" charset="0"/>
                  </a:rPr>
                  <a:t>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zh-CN" sz="24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Helvetica Light"/>
                          </a:rPr>
                        </m:ctrlPr>
                      </m:sSubPr>
                      <m:e>
                        <m:r>
                          <a:rPr kumimoji="0" lang="en-US" altLang="zh-CN" sz="24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/>
                            <a:cs typeface="Arial" panose="020B0604020202020204" pitchFamily="34" charset="0"/>
                            <a:sym typeface="Helvetica Light"/>
                          </a:rPr>
                          <m:t>𝑓</m:t>
                        </m:r>
                      </m:e>
                      <m:sub>
                        <m:r>
                          <a:rPr kumimoji="0" lang="en-US" altLang="zh-CN" sz="24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/>
                            <a:cs typeface="Arial" panose="020B0604020202020204" pitchFamily="34" charset="0"/>
                            <a:sym typeface="Helvetica Light"/>
                          </a:rPr>
                          <m:t>𝑐</m:t>
                        </m:r>
                      </m:sub>
                    </m:sSub>
                    <m:r>
                      <a:rPr kumimoji="0" lang="en-US" altLang="zh-CN" sz="2400" b="0" i="1" u="none" strike="noStrike" cap="none" spc="0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/>
                        <a:cs typeface="Arial" panose="020B0604020202020204" pitchFamily="34" charset="0"/>
                        <a:sym typeface="Helvetica Light"/>
                      </a:rPr>
                      <m:t>=</m:t>
                    </m:r>
                    <m:sSub>
                      <m:sSubPr>
                        <m:ctrlPr>
                          <a:rPr kumimoji="0" lang="en-US" altLang="zh-CN" sz="24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Helvetica Light"/>
                          </a:rPr>
                        </m:ctrlPr>
                      </m:sSubPr>
                      <m:e>
                        <m:r>
                          <a:rPr kumimoji="0" lang="en-US" altLang="zh-CN" sz="24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Helvetica Light"/>
                          </a:rPr>
                          <m:t>𝑟</m:t>
                        </m:r>
                      </m:e>
                      <m:sub>
                        <m:r>
                          <a:rPr kumimoji="0" lang="en-US" altLang="zh-CN" sz="24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Helvetica Light"/>
                          </a:rPr>
                          <m:t>𝑐</m:t>
                        </m:r>
                      </m:sub>
                    </m:sSub>
                    <m:sSub>
                      <m:sSubPr>
                        <m:ctrlPr>
                          <a:rPr kumimoji="0" lang="en-US" altLang="zh-CN" sz="24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Helvetica Light"/>
                          </a:rPr>
                        </m:ctrlPr>
                      </m:sSubPr>
                      <m:e>
                        <m:r>
                          <a:rPr kumimoji="0" lang="zh-CN" altLang="en-US" sz="24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/>
                            <a:cs typeface="Arial" panose="020B0604020202020204" pitchFamily="34" charset="0"/>
                            <a:sym typeface="Helvetica Light"/>
                          </a:rPr>
                          <m:t>𝜌</m:t>
                        </m:r>
                      </m:e>
                      <m:sub>
                        <m:r>
                          <a:rPr kumimoji="0" lang="en-US" altLang="zh-CN" sz="24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/>
                            <a:cs typeface="Arial" panose="020B0604020202020204" pitchFamily="34" charset="0"/>
                            <a:sym typeface="Helvetica Light"/>
                          </a:rPr>
                          <m:t>𝑐</m:t>
                        </m:r>
                      </m:sub>
                    </m:sSub>
                    <m:d>
                      <m:dPr>
                        <m:ctrlPr>
                          <a:rPr kumimoji="0" lang="en-US" altLang="zh-CN" sz="24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Helvetica Light"/>
                          </a:rPr>
                        </m:ctrlPr>
                      </m:dPr>
                      <m:e>
                        <m:r>
                          <a:rPr kumimoji="0" lang="en-US" altLang="zh-CN" sz="24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/>
                            <a:cs typeface="Arial" panose="020B0604020202020204" pitchFamily="34" charset="0"/>
                            <a:sym typeface="Helvetica Light"/>
                          </a:rPr>
                          <m:t>𝑥</m:t>
                        </m:r>
                      </m:e>
                    </m:d>
                    <m:d>
                      <m:dPr>
                        <m:begChr m:val="["/>
                        <m:endChr m:val="]"/>
                        <m:ctrlPr>
                          <a:rPr kumimoji="0" lang="en-US" altLang="zh-CN" sz="24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Helvetica Light"/>
                          </a:rPr>
                        </m:ctrlPr>
                      </m:dPr>
                      <m:e>
                        <m:r>
                          <a:rPr kumimoji="0" lang="zh-CN" altLang="en-US" sz="24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/>
                            <a:cs typeface="Arial" panose="020B0604020202020204" pitchFamily="34" charset="0"/>
                            <a:sym typeface="Helvetica Light"/>
                          </a:rPr>
                          <m:t>𝛼</m:t>
                        </m:r>
                        <m:sSub>
                          <m:sSubPr>
                            <m:ctrlPr>
                              <a:rPr kumimoji="0" lang="en-US" altLang="zh-CN" sz="24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cs typeface="Arial" panose="020B0604020202020204" pitchFamily="34" charset="0"/>
                                <a:sym typeface="Helvetica Light"/>
                              </a:rPr>
                            </m:ctrlPr>
                          </m:sSubPr>
                          <m:e>
                            <m:r>
                              <a:rPr kumimoji="0" lang="en-US" altLang="zh-CN" sz="24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FillTx/>
                                <a:latin typeface="Cambria Math"/>
                                <a:cs typeface="Arial" panose="020B0604020202020204" pitchFamily="34" charset="0"/>
                                <a:sym typeface="Helvetica Light"/>
                              </a:rPr>
                              <m:t>𝑓</m:t>
                            </m:r>
                          </m:e>
                          <m:sub>
                            <m:r>
                              <a:rPr kumimoji="0" lang="en-US" altLang="zh-CN" sz="24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FillTx/>
                                <a:latin typeface="Cambria Math"/>
                                <a:cs typeface="Arial" panose="020B0604020202020204" pitchFamily="34" charset="0"/>
                                <a:sym typeface="Helvetica Light"/>
                              </a:rPr>
                              <m:t>𝑡h</m:t>
                            </m:r>
                          </m:sub>
                        </m:sSub>
                        <m:d>
                          <m:dPr>
                            <m:ctrlPr>
                              <a:rPr kumimoji="0" lang="en-US" altLang="zh-CN" sz="24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cs typeface="Arial" panose="020B0604020202020204" pitchFamily="34" charset="0"/>
                                <a:sym typeface="Helvetica Light"/>
                              </a:rPr>
                            </m:ctrlPr>
                          </m:dPr>
                          <m:e>
                            <m:r>
                              <a:rPr kumimoji="0" lang="en-US" altLang="zh-CN" sz="24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FillTx/>
                                <a:latin typeface="Cambria Math"/>
                                <a:cs typeface="Arial" panose="020B0604020202020204" pitchFamily="34" charset="0"/>
                                <a:sym typeface="Helvetica Light"/>
                              </a:rPr>
                              <m:t>𝑝</m:t>
                            </m:r>
                          </m:e>
                        </m:d>
                        <m:r>
                          <a:rPr kumimoji="0" lang="en-US" altLang="zh-CN" sz="24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/>
                            <a:cs typeface="Arial" panose="020B0604020202020204" pitchFamily="34" charset="0"/>
                            <a:sym typeface="Helvetica Light"/>
                          </a:rPr>
                          <m:t>+</m:t>
                        </m:r>
                        <m:r>
                          <a:rPr kumimoji="0" lang="zh-CN" altLang="en-US" sz="24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/>
                            <a:cs typeface="Arial" panose="020B0604020202020204" pitchFamily="34" charset="0"/>
                            <a:sym typeface="Helvetica Light"/>
                          </a:rPr>
                          <m:t>𝛽</m:t>
                        </m:r>
                        <m:sSub>
                          <m:sSubPr>
                            <m:ctrlPr>
                              <a:rPr kumimoji="0" lang="en-US" altLang="zh-CN" sz="24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cs typeface="Arial" panose="020B0604020202020204" pitchFamily="34" charset="0"/>
                                <a:sym typeface="Helvetica Light"/>
                              </a:rPr>
                            </m:ctrlPr>
                          </m:sSubPr>
                          <m:e>
                            <m:r>
                              <a:rPr kumimoji="0" lang="en-US" altLang="zh-CN" sz="24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FillTx/>
                                <a:latin typeface="Cambria Math"/>
                                <a:cs typeface="Arial" panose="020B0604020202020204" pitchFamily="34" charset="0"/>
                                <a:sym typeface="Helvetica Light"/>
                              </a:rPr>
                              <m:t>𝑓</m:t>
                            </m:r>
                          </m:e>
                          <m:sub>
                            <m:r>
                              <a:rPr kumimoji="0" lang="en-US" altLang="zh-CN" sz="24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FillTx/>
                                <a:latin typeface="Cambria Math"/>
                                <a:cs typeface="Arial" panose="020B0604020202020204" pitchFamily="34" charset="0"/>
                                <a:sym typeface="Helvetica Light"/>
                              </a:rPr>
                              <m:t>𝑝𝑝</m:t>
                            </m:r>
                          </m:sub>
                        </m:sSub>
                        <m:d>
                          <m:dPr>
                            <m:ctrlPr>
                              <a:rPr kumimoji="0" lang="en-US" altLang="zh-CN" sz="24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cs typeface="Arial" panose="020B0604020202020204" pitchFamily="34" charset="0"/>
                                <a:sym typeface="Helvetica Light"/>
                              </a:rPr>
                            </m:ctrlPr>
                          </m:dPr>
                          <m:e>
                            <m:r>
                              <a:rPr kumimoji="0" lang="en-US" altLang="zh-CN" sz="24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FillTx/>
                                <a:latin typeface="Cambria Math"/>
                                <a:cs typeface="Arial" panose="020B0604020202020204" pitchFamily="34" charset="0"/>
                                <a:sym typeface="Helvetica Light"/>
                              </a:rPr>
                              <m:t>𝑝</m:t>
                            </m:r>
                          </m:e>
                        </m:d>
                      </m:e>
                    </m:d>
                  </m:oMath>
                </a14:m>
                <a:endParaRPr kumimoji="0" lang="en-US" altLang="zh-CN" sz="2400" b="0" i="1" u="none" strike="noStrike" cap="none" spc="0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ambria Math" panose="02040503050406030204" pitchFamily="18" charset="0"/>
                  <a:cs typeface="Arial" panose="020B0604020202020204" pitchFamily="34" charset="0"/>
                  <a:sym typeface="Helvetica Light"/>
                </a:endParaRPr>
              </a:p>
              <a:p>
                <a:pPr marL="0" marR="0" indent="0" algn="l" defTabSz="5842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zh-CN" sz="800" b="0" i="1" u="none" strike="noStrike" cap="none" spc="0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ambria Math" panose="02040503050406030204" pitchFamily="18" charset="0"/>
                  <a:cs typeface="Arial" panose="020B0604020202020204" pitchFamily="34" charset="0"/>
                  <a:sym typeface="Helvetica Light"/>
                </a:endParaRPr>
              </a:p>
              <a:p>
                <a:pPr marL="0" marR="0" indent="0" algn="l" defTabSz="5842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CN" sz="800" b="0" u="none" strike="noStrike" cap="none" spc="0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cs typeface="Arial" panose="020B0604020202020204" pitchFamily="34" charset="0"/>
                    <a:sym typeface="Helvetica Light"/>
                  </a:rPr>
                  <a:t> </a:t>
                </a:r>
              </a:p>
              <a:p>
                <a:pPr marL="0" marR="0" indent="0" algn="l" defTabSz="5842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CN" sz="2000" b="0" u="none" strike="noStrike" cap="none" spc="0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cs typeface="Arial" panose="020B0604020202020204" pitchFamily="34" charset="0"/>
                    <a:sym typeface="Helvetica Light"/>
                  </a:rPr>
                  <a:t>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zh-CN" sz="20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Helvetica Light"/>
                          </a:rPr>
                        </m:ctrlPr>
                      </m:sSubPr>
                      <m:e>
                        <m:r>
                          <a:rPr kumimoji="0" lang="zh-CN" altLang="en-US" sz="20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Helvetica Light"/>
                          </a:rPr>
                          <m:t>𝜌</m:t>
                        </m:r>
                      </m:e>
                      <m:sub>
                        <m:r>
                          <a:rPr kumimoji="0" lang="en-US" altLang="zh-CN" sz="20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Helvetica Light"/>
                          </a:rPr>
                          <m:t>𝑐</m:t>
                        </m:r>
                      </m:sub>
                    </m:sSub>
                    <m:d>
                      <m:dPr>
                        <m:ctrlPr>
                          <a:rPr kumimoji="0" lang="en-US" altLang="zh-CN" sz="20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Helvetica Light"/>
                          </a:rPr>
                        </m:ctrlPr>
                      </m:dPr>
                      <m:e>
                        <m:r>
                          <a:rPr kumimoji="0" lang="en-US" altLang="zh-CN" sz="20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Helvetica Light"/>
                          </a:rPr>
                          <m:t>𝑥</m:t>
                        </m:r>
                      </m:e>
                    </m:d>
                    <m:r>
                      <a:rPr kumimoji="0" lang="en-US" altLang="zh-CN" sz="2000" b="0" i="1" u="none" strike="noStrike" cap="none" spc="0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cs typeface="Arial" panose="020B0604020202020204" pitchFamily="34" charset="0"/>
                        <a:sym typeface="Helvetica Light"/>
                      </a:rPr>
                      <m:t>=</m:t>
                    </m:r>
                    <m:sSub>
                      <m:sSubPr>
                        <m:ctrlPr>
                          <a:rPr kumimoji="0" lang="en-US" altLang="zh-CN" sz="20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Helvetica Light"/>
                          </a:rPr>
                        </m:ctrlPr>
                      </m:sSubPr>
                      <m:e>
                        <m:r>
                          <a:rPr kumimoji="0" lang="en-US" altLang="zh-CN" sz="20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Helvetica Light"/>
                          </a:rPr>
                          <m:t>𝑇</m:t>
                        </m:r>
                      </m:e>
                      <m:sub>
                        <m:r>
                          <a:rPr kumimoji="0" lang="en-US" altLang="zh-CN" sz="20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Helvetica Light"/>
                          </a:rPr>
                          <m:t>𝐴</m:t>
                        </m:r>
                      </m:sub>
                    </m:sSub>
                    <m:r>
                      <a:rPr kumimoji="0" lang="en-US" altLang="zh-CN" sz="2000" b="0" i="1" u="none" strike="noStrike" cap="none" spc="0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cs typeface="Arial" panose="020B0604020202020204" pitchFamily="34" charset="0"/>
                        <a:sym typeface="Helvetica Light"/>
                      </a:rPr>
                      <m:t>(</m:t>
                    </m:r>
                    <m:sSub>
                      <m:sSubPr>
                        <m:ctrlPr>
                          <a:rPr kumimoji="0" lang="en-US" altLang="zh-CN" sz="20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Helvetica Light"/>
                          </a:rPr>
                        </m:ctrlPr>
                      </m:sSubPr>
                      <m:e>
                        <m:r>
                          <a:rPr kumimoji="0" lang="en-US" altLang="zh-CN" sz="20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Helvetica Light"/>
                          </a:rPr>
                          <m:t>𝑥</m:t>
                        </m:r>
                      </m:e>
                      <m:sub>
                        <m:r>
                          <a:rPr kumimoji="0" lang="en-US" altLang="zh-CN" sz="20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Helvetica Light"/>
                          </a:rPr>
                          <m:t>𝑇</m:t>
                        </m:r>
                      </m:sub>
                    </m:sSub>
                    <m:r>
                      <a:rPr kumimoji="0" lang="en-US" altLang="zh-CN" sz="2000" b="0" i="1" u="none" strike="noStrike" cap="none" spc="0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cs typeface="Arial" panose="020B0604020202020204" pitchFamily="34" charset="0"/>
                        <a:sym typeface="Helvetica Light"/>
                      </a:rPr>
                      <m:t>)</m:t>
                    </m:r>
                    <m:sSub>
                      <m:sSubPr>
                        <m:ctrlPr>
                          <a:rPr kumimoji="0" lang="en-US" altLang="zh-CN" sz="20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Helvetica Light"/>
                          </a:rPr>
                        </m:ctrlPr>
                      </m:sSubPr>
                      <m:e>
                        <m:r>
                          <a:rPr kumimoji="0" lang="en-US" altLang="zh-CN" sz="20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Helvetica Light"/>
                          </a:rPr>
                          <m:t>𝑇</m:t>
                        </m:r>
                      </m:e>
                      <m:sub>
                        <m:r>
                          <a:rPr kumimoji="0" lang="en-US" altLang="zh-CN" sz="20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Helvetica Light"/>
                          </a:rPr>
                          <m:t>𝐵</m:t>
                        </m:r>
                      </m:sub>
                    </m:sSub>
                    <m:r>
                      <a:rPr kumimoji="0" lang="en-US" altLang="zh-CN" sz="2000" b="0" i="1" u="none" strike="noStrike" cap="none" spc="0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cs typeface="Arial" panose="020B0604020202020204" pitchFamily="34" charset="0"/>
                        <a:sym typeface="Helvetica Light"/>
                      </a:rPr>
                      <m:t>(</m:t>
                    </m:r>
                    <m:sSub>
                      <m:sSubPr>
                        <m:ctrlPr>
                          <a:rPr kumimoji="0" lang="en-US" altLang="zh-CN" sz="20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Helvetica Light"/>
                          </a:rPr>
                        </m:ctrlPr>
                      </m:sSubPr>
                      <m:e>
                        <m:r>
                          <a:rPr kumimoji="0" lang="en-US" altLang="zh-CN" sz="20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Helvetica Light"/>
                          </a:rPr>
                          <m:t>𝑥</m:t>
                        </m:r>
                      </m:e>
                      <m:sub>
                        <m:r>
                          <a:rPr kumimoji="0" lang="en-US" altLang="zh-CN" sz="20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Helvetica Light"/>
                          </a:rPr>
                          <m:t>𝑇</m:t>
                        </m:r>
                      </m:sub>
                    </m:sSub>
                    <m:r>
                      <a:rPr kumimoji="0" lang="en-US" altLang="zh-CN" sz="2000" b="0" i="1" u="none" strike="noStrike" cap="none" spc="0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cs typeface="Arial" panose="020B0604020202020204" pitchFamily="34" charset="0"/>
                        <a:sym typeface="Helvetica Light"/>
                      </a:rPr>
                      <m:t>−</m:t>
                    </m:r>
                    <m:r>
                      <a:rPr kumimoji="0" lang="en-US" altLang="zh-CN" sz="2000" b="0" i="1" u="none" strike="noStrike" cap="none" spc="0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cs typeface="Arial" panose="020B0604020202020204" pitchFamily="34" charset="0"/>
                        <a:sym typeface="Helvetica Light"/>
                      </a:rPr>
                      <m:t>𝑏</m:t>
                    </m:r>
                    <m:r>
                      <a:rPr kumimoji="0" lang="en-US" altLang="zh-CN" sz="2000" b="0" i="1" u="none" strike="noStrike" cap="none" spc="0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cs typeface="Arial" panose="020B0604020202020204" pitchFamily="34" charset="0"/>
                        <a:sym typeface="Helvetica Light"/>
                      </a:rPr>
                      <m:t>)</m:t>
                    </m:r>
                    <m:f>
                      <m:fPr>
                        <m:ctrlPr>
                          <a:rPr kumimoji="0" lang="en-US" altLang="zh-CN" sz="20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Helvetica Light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kumimoji="0" lang="en-US" altLang="zh-CN" sz="20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cs typeface="Arial" panose="020B0604020202020204" pitchFamily="34" charset="0"/>
                                <a:sym typeface="Helvetica Light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kumimoji="0" lang="en-US" altLang="zh-CN" sz="2000" b="0" i="0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cs typeface="Arial" panose="020B0604020202020204" pitchFamily="34" charset="0"/>
                                <a:sym typeface="Helvetica Light"/>
                              </a:rPr>
                              <m:t>cosh</m:t>
                            </m:r>
                          </m:fName>
                          <m:e>
                            <m:r>
                              <a:rPr kumimoji="0" lang="zh-CN" altLang="en-US" sz="20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cs typeface="Arial" panose="020B0604020202020204" pitchFamily="34" charset="0"/>
                                <a:sym typeface="Helvetica Light"/>
                              </a:rPr>
                              <m:t>𝜂</m:t>
                            </m:r>
                          </m:e>
                        </m:func>
                      </m:num>
                      <m:den>
                        <m:r>
                          <a:rPr kumimoji="0" lang="zh-CN" altLang="en-US" sz="20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Helvetica Light"/>
                          </a:rPr>
                          <m:t>𝜏</m:t>
                        </m:r>
                      </m:den>
                    </m:f>
                    <m:f>
                      <m:fPr>
                        <m:ctrlPr>
                          <a:rPr kumimoji="0" lang="en-US" altLang="zh-CN" sz="20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Helvetica Light"/>
                          </a:rPr>
                        </m:ctrlPr>
                      </m:fPr>
                      <m:num>
                        <m:r>
                          <a:rPr kumimoji="0" lang="en-US" altLang="zh-CN" sz="20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Helvetica Light"/>
                          </a:rPr>
                          <m:t>𝑑</m:t>
                        </m:r>
                        <m:sSubSup>
                          <m:sSubSupPr>
                            <m:ctrlPr>
                              <a:rPr kumimoji="0" lang="en-US" altLang="zh-CN" sz="20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cs typeface="Arial" panose="020B0604020202020204" pitchFamily="34" charset="0"/>
                                <a:sym typeface="Helvetica Light"/>
                              </a:rPr>
                            </m:ctrlPr>
                          </m:sSubSupPr>
                          <m:e>
                            <m:r>
                              <a:rPr kumimoji="0" lang="zh-CN" altLang="en-US" sz="20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cs typeface="Arial" panose="020B0604020202020204" pitchFamily="34" charset="0"/>
                                <a:sym typeface="Helvetica Light"/>
                              </a:rPr>
                              <m:t>𝜎</m:t>
                            </m:r>
                          </m:e>
                          <m:sub>
                            <m:r>
                              <a:rPr kumimoji="0" lang="en-US" altLang="zh-CN" sz="20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cs typeface="Arial" panose="020B0604020202020204" pitchFamily="34" charset="0"/>
                                <a:sym typeface="Helvetica Light"/>
                              </a:rPr>
                              <m:t>𝑝𝑝</m:t>
                            </m:r>
                          </m:sub>
                          <m:sup>
                            <m:r>
                              <a:rPr kumimoji="0" lang="en-US" altLang="zh-CN" sz="20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cs typeface="Arial" panose="020B0604020202020204" pitchFamily="34" charset="0"/>
                                <a:sym typeface="Helvetica Light"/>
                              </a:rPr>
                              <m:t>𝑐</m:t>
                            </m:r>
                            <m:acc>
                              <m:accPr>
                                <m:chr m:val="̅"/>
                                <m:ctrlPr>
                                  <a:rPr kumimoji="0" lang="en-US" altLang="zh-CN" sz="2000" b="0" i="1" u="none" strike="noStrike" cap="none" spc="0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uFillTx/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  <a:sym typeface="Helvetica Light"/>
                                  </a:rPr>
                                </m:ctrlPr>
                              </m:accPr>
                              <m:e>
                                <m:r>
                                  <a:rPr kumimoji="0" lang="en-US" altLang="zh-CN" sz="2000" b="0" i="1" u="none" strike="noStrike" cap="none" spc="0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uFillTx/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  <a:sym typeface="Helvetica Light"/>
                                  </a:rPr>
                                  <m:t>𝑐</m:t>
                                </m:r>
                              </m:e>
                            </m:acc>
                          </m:sup>
                        </m:sSubSup>
                      </m:num>
                      <m:den>
                        <m:r>
                          <a:rPr kumimoji="0" lang="en-US" altLang="zh-CN" sz="20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Helvetica Light"/>
                          </a:rPr>
                          <m:t>𝑑</m:t>
                        </m:r>
                        <m:r>
                          <a:rPr kumimoji="0" lang="zh-CN" altLang="en-US" sz="20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Helvetica Light"/>
                          </a:rPr>
                          <m:t>𝜂</m:t>
                        </m:r>
                      </m:den>
                    </m:f>
                  </m:oMath>
                </a14:m>
                <a:endParaRPr kumimoji="0" lang="zh-CN" altLang="en-US" sz="2000" b="0" i="1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Arial" panose="020B0604020202020204" pitchFamily="34" charset="0"/>
                  <a:cs typeface="Arial" panose="020B0604020202020204" pitchFamily="34" charset="0"/>
                  <a:sym typeface="Helvetica Light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3169" y="1502876"/>
                <a:ext cx="9189751" cy="132299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矩形 18"/>
              <p:cNvSpPr/>
              <p:nvPr/>
            </p:nvSpPr>
            <p:spPr>
              <a:xfrm>
                <a:off x="2829992" y="2932584"/>
                <a:ext cx="5760640" cy="12320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2000" dirty="0" smtClean="0">
                    <a:solidFill>
                      <a:schemeClr val="tx1"/>
                    </a:solidFill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zh-CN" alt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𝛼</m:t>
                        </m:r>
                        <m:r>
                          <a:rPr lang="en-US" altLang="zh-CN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zh-CN" alt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𝛽</m:t>
                        </m:r>
                      </m:e>
                    </m:d>
                    <m:r>
                      <a:rPr lang="en-US" altLang="zh-CN" sz="2000" i="1">
                        <a:solidFill>
                          <a:schemeClr val="tx1"/>
                        </a:solidFill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altLang="zh-CN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altLang="zh-CN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eqArrPr>
                          <m:e>
                            <m:d>
                              <m:dPr>
                                <m:ctrlPr>
                                  <a:rPr lang="en-US" altLang="zh-CN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0.4, 0.6</m:t>
                                </m:r>
                              </m:e>
                            </m:d>
                            <m:r>
                              <a:rPr lang="en-US" altLang="zh-CN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        </m:t>
                            </m:r>
                            <m:sSub>
                              <m:sSubPr>
                                <m:ctrlPr>
                                  <a:rPr lang="en-US" altLang="zh-CN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𝐷</m:t>
                                </m:r>
                              </m:e>
                              <m:sub>
                                <m:r>
                                  <a:rPr lang="en-US" altLang="zh-CN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𝑠</m:t>
                                </m:r>
                              </m:sub>
                            </m:sSub>
                          </m:e>
                          <m:e>
                            <m:d>
                              <m:dPr>
                                <m:ctrlPr>
                                  <a:rPr lang="en-US" altLang="zh-CN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0.5, 0.5</m:t>
                                </m:r>
                              </m:e>
                            </m:d>
                            <m:r>
                              <a:rPr lang="en-US" altLang="zh-CN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       </m:t>
                            </m:r>
                            <m:sSup>
                              <m:sSupPr>
                                <m:ctrlPr>
                                  <a:rPr lang="en-US" altLang="zh-CN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𝐷</m:t>
                                </m:r>
                              </m:e>
                              <m:sup>
                                <m:r>
                                  <a:rPr lang="en-US" altLang="zh-CN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0</m:t>
                                </m:r>
                              </m:sup>
                            </m:sSup>
                          </m:e>
                          <m:e>
                            <m:d>
                              <m:dPr>
                                <m:ctrlPr>
                                  <a:rPr lang="en-US" altLang="zh-CN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0.6, 0.4</m:t>
                                </m:r>
                              </m:e>
                            </m:d>
                            <m:r>
                              <a:rPr lang="en-US" altLang="zh-CN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      </m:t>
                            </m:r>
                            <m:sSub>
                              <m:sSubPr>
                                <m:ctrlPr>
                                  <a:rPr lang="en-US" altLang="zh-CN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l-GR" altLang="zh-CN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Λ</m:t>
                                </m:r>
                              </m:e>
                              <m:sub>
                                <m:r>
                                  <a:rPr lang="en-US" altLang="zh-CN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𝑐</m:t>
                                </m:r>
                              </m:sub>
                            </m:sSub>
                          </m:e>
                        </m:eqArr>
                      </m:e>
                    </m:d>
                  </m:oMath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19" name="矩形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9992" y="2932584"/>
                <a:ext cx="5760640" cy="123200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457" y="4322415"/>
            <a:ext cx="4054711" cy="3386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928" y="4295132"/>
            <a:ext cx="8409160" cy="3339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987004" y="7706791"/>
            <a:ext cx="9627964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2000" b="0" i="1" u="none" strike="noStrike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Light"/>
              </a:rPr>
              <a:t>Normalized rapidity and transverse momentum</a:t>
            </a:r>
            <a:r>
              <a:rPr kumimoji="0" lang="en-US" altLang="zh-CN" sz="2000" b="0" i="1" u="none" strike="noStrike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Light"/>
              </a:rPr>
              <a:t> distributions with PYTHIA8</a:t>
            </a:r>
            <a:endParaRPr kumimoji="0" lang="zh-CN" altLang="en-US" sz="2000" b="0" i="1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Helvetica Light"/>
            </a:endParaRPr>
          </a:p>
        </p:txBody>
      </p:sp>
      <p:sp>
        <p:nvSpPr>
          <p:cNvPr id="12" name="TextBox 2"/>
          <p:cNvSpPr txBox="1"/>
          <p:nvPr/>
        </p:nvSpPr>
        <p:spPr>
          <a:xfrm>
            <a:off x="562540" y="9282568"/>
            <a:ext cx="11879720" cy="346760"/>
          </a:xfrm>
          <a:prstGeom prst="rect">
            <a:avLst/>
          </a:prstGeom>
          <a:noFill/>
        </p:spPr>
        <p:txBody>
          <a:bodyPr wrap="square" lIns="130046" tIns="65023" rIns="130046" bIns="65023" rtlCol="0">
            <a:spAutoFit/>
          </a:bodyPr>
          <a:lstStyle/>
          <a:p>
            <a:pPr algn="ctr"/>
            <a:r>
              <a:rPr lang="en-US" altLang="zh-CN" sz="1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Pengfei </a:t>
            </a:r>
            <a:r>
              <a:rPr lang="en-US" altLang="zh-CN" sz="14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Zhuang, ATHIC2018, USTC, 20181103-06                                                                                  8</a:t>
            </a:r>
            <a:endParaRPr lang="zh-CN" altLang="en-US" sz="14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593292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525736" y="412304"/>
                <a:ext cx="12265363" cy="1649184"/>
              </a:xfrm>
              <a:prstGeom prst="rect">
                <a:avLst/>
              </a:prstGeom>
              <a:noFill/>
            </p:spPr>
            <p:txBody>
              <a:bodyPr wrap="square" lIns="109234" tIns="54617" rIns="109234" bIns="54617" rtlCol="0">
                <a:spAutoFit/>
              </a:bodyPr>
              <a:lstStyle/>
              <a:p>
                <a:pPr algn="ctr"/>
                <a:r>
                  <a:rPr lang="en-US" altLang="zh-CN" sz="2800" i="1" u="sng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</a:t>
                </a:r>
                <a:r>
                  <a:rPr lang="en-US" altLang="zh-CN" sz="2800" i="1" u="sng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trangeness enhancement</a:t>
                </a:r>
              </a:p>
              <a:p>
                <a:pPr algn="ctr"/>
                <a:endParaRPr lang="en-US" altLang="zh-CN" sz="1600" i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:endParaRPr lang="en-US" altLang="zh-CN" sz="1600" i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l"/>
                <a14:m>
                  <m:oMath xmlns:m="http://schemas.openxmlformats.org/officeDocument/2006/math">
                    <m:r>
                      <a:rPr lang="en-US" altLang="zh-CN" sz="2400" i="1">
                        <a:solidFill>
                          <a:srgbClr val="C00000"/>
                        </a:solidFill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∎ </m:t>
                    </m:r>
                  </m:oMath>
                </a14:m>
                <a:r>
                  <a:rPr lang="en-US" altLang="zh-CN" sz="2400" i="1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Strangeness enhancement in heavy ion collisions</a:t>
                </a:r>
                <a:r>
                  <a:rPr lang="en-US" altLang="zh-CN" sz="2000" i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algn="l"/>
                <a:r>
                  <a:rPr lang="en-US" altLang="zh-CN" sz="1600" i="1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                                                                                                        </a:t>
                </a:r>
                <a:r>
                  <a:rPr lang="en-US" altLang="zh-CN" sz="1600" i="1" dirty="0" err="1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P.Koch</a:t>
                </a:r>
                <a:r>
                  <a:rPr lang="en-US" altLang="zh-CN" sz="1600" i="1" dirty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altLang="zh-CN" sz="1600" i="1" dirty="0" err="1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B.Muller</a:t>
                </a:r>
                <a:r>
                  <a:rPr lang="en-US" altLang="zh-CN" sz="1600" i="1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and </a:t>
                </a:r>
                <a:r>
                  <a:rPr lang="en-US" altLang="zh-CN" sz="1600" i="1" dirty="0" err="1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J.Rafelski</a:t>
                </a:r>
                <a:r>
                  <a:rPr lang="en-US" altLang="zh-CN" sz="1600" i="1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Phys. Rept</a:t>
                </a:r>
                <a:r>
                  <a:rPr lang="en-US" altLang="zh-CN" sz="1600" i="1" dirty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altLang="zh-CN" sz="1600" i="1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142, 167(1986) 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736" y="412304"/>
                <a:ext cx="12265363" cy="1649184"/>
              </a:xfrm>
              <a:prstGeom prst="rect">
                <a:avLst/>
              </a:prstGeom>
              <a:blipFill>
                <a:blip r:embed="rId2"/>
                <a:stretch>
                  <a:fillRect t="-3333" r="-845" b="-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1"/>
              <p:cNvSpPr txBox="1"/>
              <p:nvPr/>
            </p:nvSpPr>
            <p:spPr>
              <a:xfrm>
                <a:off x="597744" y="2150790"/>
                <a:ext cx="11449272" cy="647042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l" rtl="0" latinLnBrk="1" hangingPunct="0"/>
                <a14:m>
                  <m:oMath xmlns:m="http://schemas.openxmlformats.org/officeDocument/2006/math">
                    <m:r>
                      <a:rPr kumimoji="0" lang="en-US" altLang="zh-CN" sz="2400" b="0" i="1" u="none" strike="noStrike" cap="none" spc="0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FillTx/>
                        <a:latin typeface="Cambria Math"/>
                        <a:ea typeface="Cambria Math"/>
                        <a:cs typeface="Arial" panose="020B0604020202020204" pitchFamily="34" charset="0"/>
                        <a:sym typeface="Helvetica Light"/>
                      </a:rPr>
                      <m:t>∎</m:t>
                    </m:r>
                  </m:oMath>
                </a14:m>
                <a:r>
                  <a:rPr kumimoji="0" lang="en-US" altLang="zh-CN" sz="2400" b="0" i="1" u="none" strike="noStrike" cap="none" spc="0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Helvetica Light"/>
                  </a:rPr>
                  <a:t> </a:t>
                </a:r>
                <a:r>
                  <a:rPr kumimoji="0" lang="en-US" altLang="zh-CN" sz="2400" b="0" i="1" u="none" strike="noStrike" cap="none" spc="0" normalizeH="0" baseline="0" dirty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Helvetica Light"/>
                  </a:rPr>
                  <a:t>Strong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u="sng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2400" i="1" u="sng">
                            <a:solidFill>
                              <a:srgbClr val="C0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𝐷</m:t>
                        </m:r>
                      </m:e>
                      <m:sub>
                        <m:r>
                          <a:rPr lang="en-US" altLang="zh-CN" sz="2400" b="0" i="1" u="sng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𝑠</m:t>
                        </m:r>
                      </m:sub>
                    </m:sSub>
                    <m:r>
                      <a:rPr lang="en-US" altLang="zh-CN" sz="2400" i="1" u="sng">
                        <a:solidFill>
                          <a:srgbClr val="C00000"/>
                        </a:solidFill>
                        <a:latin typeface="Cambria Math"/>
                        <a:cs typeface="Arial" panose="020B0604020202020204" pitchFamily="34" charset="0"/>
                      </a:rPr>
                      <m:t>/</m:t>
                    </m:r>
                    <m:sSup>
                      <m:sSupPr>
                        <m:ctrlPr>
                          <a:rPr lang="en-US" altLang="zh-CN" sz="2400" i="1" u="sng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sz="2400" b="0" i="1" u="sng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𝐷</m:t>
                        </m:r>
                      </m:e>
                      <m:sup>
                        <m:r>
                          <a:rPr lang="en-US" altLang="zh-CN" sz="2400" b="0" i="1" u="sng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kumimoji="0" lang="en-US" altLang="zh-CN" sz="2400" b="0" i="1" u="none" strike="noStrike" cap="none" spc="0" normalizeH="0" baseline="0" dirty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Helvetica Light"/>
                  </a:rPr>
                  <a:t> enhancement at RHIC and LHC</a:t>
                </a:r>
              </a:p>
              <a:p>
                <a:pPr marL="0" marR="0" indent="0" algn="l" defTabSz="5842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en-US" altLang="zh-CN" sz="2400" i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marR="0" indent="0" algn="l" defTabSz="5842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zh-CN" sz="2400" b="0" i="1" u="none" strike="noStrike" cap="none" spc="0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 panose="020B0604020202020204" pitchFamily="34" charset="0"/>
                  <a:cs typeface="Arial" panose="020B0604020202020204" pitchFamily="34" charset="0"/>
                  <a:sym typeface="Helvetica Light"/>
                </a:endParaRPr>
              </a:p>
              <a:p>
                <a:pPr marL="0" marR="0" indent="0" algn="l" defTabSz="5842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en-US" altLang="zh-CN" sz="2400" i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marR="0" indent="0" algn="l" defTabSz="5842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zh-CN" sz="2400" b="0" i="1" u="none" strike="noStrike" cap="none" spc="0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 panose="020B0604020202020204" pitchFamily="34" charset="0"/>
                  <a:cs typeface="Arial" panose="020B0604020202020204" pitchFamily="34" charset="0"/>
                  <a:sym typeface="Helvetica Light"/>
                </a:endParaRPr>
              </a:p>
              <a:p>
                <a:pPr marL="0" marR="0" indent="0" algn="l" defTabSz="5842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en-US" altLang="zh-CN" sz="2400" i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marR="0" indent="0" algn="l" defTabSz="5842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zh-CN" sz="2400" b="0" i="1" u="none" strike="noStrike" cap="none" spc="0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 panose="020B0604020202020204" pitchFamily="34" charset="0"/>
                  <a:cs typeface="Arial" panose="020B0604020202020204" pitchFamily="34" charset="0"/>
                  <a:sym typeface="Helvetica Light"/>
                </a:endParaRPr>
              </a:p>
              <a:p>
                <a:pPr marL="0" marR="0" indent="0" algn="l" defTabSz="5842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en-US" altLang="zh-CN" sz="2400" i="1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marR="0" indent="0" algn="l" defTabSz="5842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en-US" altLang="zh-CN" sz="2400" i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marR="0" indent="0" algn="l" defTabSz="5842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en-US" altLang="zh-CN" sz="2400" i="1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marR="0" indent="0" algn="l" defTabSz="5842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en-US" altLang="zh-CN" sz="2400" i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marR="0" indent="0" algn="l" defTabSz="5842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en-US" altLang="zh-CN" sz="2400" i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marR="0" indent="0" algn="l" defTabSz="5842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zh-CN" sz="2400" b="0" i="1" u="none" strike="noStrike" cap="none" spc="0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 panose="020B0604020202020204" pitchFamily="34" charset="0"/>
                  <a:cs typeface="Arial" panose="020B0604020202020204" pitchFamily="34" charset="0"/>
                  <a:sym typeface="Helvetica Light"/>
                </a:endParaRPr>
              </a:p>
              <a:p>
                <a:pPr algn="l" rtl="0" latinLnBrk="1" hangingPunct="0"/>
                <a:r>
                  <a:rPr kumimoji="0" lang="en-US" altLang="zh-CN" sz="2400" b="0" i="1" u="none" strike="noStrike" cap="none" spc="0" normalizeH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Helvetica Light"/>
                  </a:rPr>
                  <a:t>     </a:t>
                </a:r>
              </a:p>
              <a:p>
                <a:pPr algn="l" rtl="0" latinLnBrk="1" hangingPunct="0"/>
                <a14:m>
                  <m:oMath xmlns:m="http://schemas.openxmlformats.org/officeDocument/2006/math">
                    <m:r>
                      <a:rPr lang="en-US" altLang="zh-CN" sz="2400" i="1">
                        <a:solidFill>
                          <a:srgbClr val="C00000"/>
                        </a:solidFill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∎</m:t>
                    </m:r>
                  </m:oMath>
                </a14:m>
                <a:r>
                  <a:rPr kumimoji="0" lang="en-US" altLang="zh-CN" sz="2400" b="0" i="1" u="none" strike="noStrike" cap="none" spc="0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Helvetica Light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zh-CN" sz="24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Helvetica Light"/>
                          </a:rPr>
                        </m:ctrlPr>
                      </m:sSubPr>
                      <m:e>
                        <m:r>
                          <a:rPr kumimoji="0" lang="en-US" altLang="zh-CN" sz="24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/>
                            <a:cs typeface="Arial" panose="020B0604020202020204" pitchFamily="34" charset="0"/>
                            <a:sym typeface="Helvetica Light"/>
                          </a:rPr>
                          <m:t>𝐷</m:t>
                        </m:r>
                      </m:e>
                      <m:sub>
                        <m:r>
                          <a:rPr kumimoji="0" lang="en-US" altLang="zh-CN" sz="24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Helvetica Light"/>
                          </a:rPr>
                          <m:t>𝑠</m:t>
                        </m:r>
                      </m:sub>
                    </m:sSub>
                  </m:oMath>
                </a14:m>
                <a:r>
                  <a:rPr kumimoji="0" lang="en-US" altLang="zh-CN" sz="2400" b="0" i="1" u="none" strike="noStrike" cap="none" spc="0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Helvetica Light"/>
                  </a:rPr>
                  <a:t> enhancement </a:t>
                </a:r>
                <a:r>
                  <a:rPr lang="en-US" altLang="zh-CN" sz="2400" i="1" dirty="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via strangeness enhancement</a:t>
                </a:r>
                <a:endParaRPr kumimoji="0" lang="en-US" altLang="zh-CN" sz="2400" b="0" i="1" u="none" strike="noStrike" cap="none" spc="0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 panose="020B0604020202020204" pitchFamily="34" charset="0"/>
                  <a:cs typeface="Arial" panose="020B0604020202020204" pitchFamily="34" charset="0"/>
                  <a:sym typeface="Helvetica Light"/>
                </a:endParaRPr>
              </a:p>
              <a:p>
                <a:pPr algn="l" rtl="0" latinLnBrk="1" hangingPunct="0"/>
                <a:endParaRPr lang="en-US" altLang="zh-CN" sz="2400" i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l" rtl="0" latinLnBrk="1" hangingPunct="0"/>
                <a:r>
                  <a:rPr kumimoji="0" lang="en-US" altLang="zh-CN" sz="2400" b="0" i="1" u="none" strike="noStrike" cap="none" spc="0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Helvetica Light"/>
                  </a:rPr>
                  <a:t>  </a:t>
                </a:r>
                <a:r>
                  <a:rPr kumimoji="0" lang="en-US" altLang="zh-CN" sz="2400" i="1" u="none" strike="noStrike" cap="none" spc="0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Helvetica Light"/>
                  </a:rPr>
                  <a:t>    </a:t>
                </a:r>
                <a:endParaRPr kumimoji="0" lang="zh-CN" altLang="en-US" sz="2400" i="1" u="none" strike="noStrike" cap="none" spc="0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uFillTx/>
                  <a:latin typeface="Arial" panose="020B0604020202020204" pitchFamily="34" charset="0"/>
                  <a:cs typeface="Arial" panose="020B0604020202020204" pitchFamily="34" charset="0"/>
                  <a:sym typeface="Helvetica Light"/>
                </a:endParaRPr>
              </a:p>
            </p:txBody>
          </p:sp>
        </mc:Choice>
        <mc:Fallback xmlns="">
          <p:sp>
            <p:nvSpPr>
              <p:cNvPr id="8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744" y="2150790"/>
                <a:ext cx="11449272" cy="6470426"/>
              </a:xfrm>
              <a:prstGeom prst="rect">
                <a:avLst/>
              </a:prstGeom>
              <a:blipFill>
                <a:blip r:embed="rId3"/>
                <a:stretch>
                  <a:fillRect l="-266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ds_d+_lhc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790432" y="2788568"/>
            <a:ext cx="4639120" cy="4176464"/>
          </a:xfrm>
          <a:prstGeom prst="rect">
            <a:avLst/>
          </a:prstGeom>
          <a:ln w="12700">
            <a:miter lim="400000"/>
          </a:ln>
        </p:spPr>
      </p:pic>
      <p:pic>
        <p:nvPicPr>
          <p:cNvPr id="10" name="ds_d0_rhic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132408" y="2828312"/>
            <a:ext cx="5162659" cy="4078257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矩形 10"/>
          <p:cNvSpPr/>
          <p:nvPr/>
        </p:nvSpPr>
        <p:spPr>
          <a:xfrm>
            <a:off x="2181920" y="6842502"/>
            <a:ext cx="1087320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fr-FR" altLang="zh-CN" sz="160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L.Zhou [</a:t>
            </a:r>
            <a:r>
              <a:rPr lang="fr-FR" altLang="zh-CN" sz="1600" i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STAR], NPA967, 620(2017)                             J.Adam et. </a:t>
            </a:r>
            <a:r>
              <a:rPr lang="fr-FR" altLang="zh-CN" sz="160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al. [</a:t>
            </a:r>
            <a:r>
              <a:rPr lang="fr-FR" altLang="zh-CN" sz="1600" i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ALICE], </a:t>
            </a:r>
            <a:r>
              <a:rPr lang="fr-FR" altLang="zh-CN" sz="160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JHEP 1603</a:t>
            </a:r>
            <a:r>
              <a:rPr lang="fr-FR" altLang="zh-CN" sz="1600" i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082(2016)</a:t>
            </a:r>
            <a:endParaRPr lang="zh-CN" altLang="en-US" sz="1600" i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7006456" y="7706598"/>
            <a:ext cx="613085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altLang="zh-CN" sz="1600" i="1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M.He</a:t>
            </a:r>
            <a:r>
              <a:rPr lang="en-US" altLang="zh-CN" sz="160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zh-CN" sz="1600" i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R.Fries</a:t>
            </a:r>
            <a:r>
              <a:rPr lang="en-US" altLang="zh-CN" sz="160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altLang="zh-CN" sz="1600" i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R.Rapp</a:t>
            </a:r>
            <a:r>
              <a:rPr lang="en-US" altLang="zh-CN" sz="160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zh-CN" sz="1600" i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PRL110, 112301(2013)</a:t>
            </a:r>
            <a:endParaRPr lang="zh-CN" altLang="en-US" sz="1600" i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749872" y="8075929"/>
            <a:ext cx="9073008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 rtl="0" latinLnBrk="1" hangingPunct="0"/>
            <a:r>
              <a:rPr lang="en-US" altLang="zh-CN" sz="20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kumimoji="0" lang="en-US" altLang="zh-CN" sz="2000" b="0" i="1" u="none" strike="noStrike" cap="none" spc="0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Light"/>
              </a:rPr>
              <a:t>here is still </a:t>
            </a:r>
            <a:r>
              <a:rPr lang="en-US" altLang="zh-CN" sz="2000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sizeable difference between strangeness enhancement and data. </a:t>
            </a:r>
            <a:endParaRPr kumimoji="0" lang="zh-CN" altLang="en-US" sz="2000" b="0" i="1" u="none" strike="noStrike" cap="none" spc="0" normalizeH="0" baseline="0" dirty="0">
              <a:ln>
                <a:noFill/>
              </a:ln>
              <a:solidFill>
                <a:srgbClr val="C0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Helvetica Light"/>
            </a:endParaRPr>
          </a:p>
        </p:txBody>
      </p:sp>
      <p:sp>
        <p:nvSpPr>
          <p:cNvPr id="13" name="TextBox 2"/>
          <p:cNvSpPr txBox="1"/>
          <p:nvPr/>
        </p:nvSpPr>
        <p:spPr>
          <a:xfrm>
            <a:off x="562540" y="9282568"/>
            <a:ext cx="11879720" cy="346760"/>
          </a:xfrm>
          <a:prstGeom prst="rect">
            <a:avLst/>
          </a:prstGeom>
          <a:noFill/>
        </p:spPr>
        <p:txBody>
          <a:bodyPr wrap="square" lIns="130046" tIns="65023" rIns="130046" bIns="65023" rtlCol="0">
            <a:spAutoFit/>
          </a:bodyPr>
          <a:lstStyle/>
          <a:p>
            <a:pPr algn="ctr"/>
            <a:r>
              <a:rPr lang="en-US" altLang="zh-CN" sz="1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Pengfei </a:t>
            </a:r>
            <a:r>
              <a:rPr lang="en-US" altLang="zh-CN" sz="14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Zhuang, ATHIC2018, USTC, 20181103-06                                                                                  9</a:t>
            </a:r>
            <a:endParaRPr lang="zh-CN" altLang="en-US" sz="14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3843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11475</TotalTime>
  <Words>992</Words>
  <Application>Microsoft Office PowerPoint</Application>
  <PresentationFormat>自定义</PresentationFormat>
  <Paragraphs>256</Paragraphs>
  <Slides>17</Slides>
  <Notes>1</Notes>
  <HiddenSlides>0</HiddenSlides>
  <MMClips>0</MMClips>
  <ScaleCrop>false</ScaleCrop>
  <HeadingPairs>
    <vt:vector size="8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7" baseType="lpstr">
      <vt:lpstr>Helvetica Light</vt:lpstr>
      <vt:lpstr>Helvetica Neue</vt:lpstr>
      <vt:lpstr>楷体</vt:lpstr>
      <vt:lpstr>宋体</vt:lpstr>
      <vt:lpstr>arial</vt:lpstr>
      <vt:lpstr>arial</vt:lpstr>
      <vt:lpstr>Cambria Math</vt:lpstr>
      <vt:lpstr>Wingdings</vt:lpstr>
      <vt:lpstr>White</vt:lpstr>
      <vt:lpstr>Acrobat Document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cp:lastModifiedBy>zhuang</cp:lastModifiedBy>
  <cp:revision>543</cp:revision>
  <dcterms:modified xsi:type="dcterms:W3CDTF">2018-11-02T03:21:54Z</dcterms:modified>
</cp:coreProperties>
</file>