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A"/>
    <a:srgbClr val="E7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58C1B-5FC8-4197-ACED-04C5525E46A5}" type="datetimeFigureOut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B85F1-C286-4AEF-B7AB-8B317F9EB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23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B85F1-C286-4AEF-B7AB-8B317F9EB62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686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B85F1-C286-4AEF-B7AB-8B317F9EB62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156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B85F1-C286-4AEF-B7AB-8B317F9EB62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7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54C-B4CC-4F73-9CEF-849936721A4E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9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5224-EB9C-422D-956C-8BB5474C174F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59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71197-652F-4C81-89FA-AEDBDB32B337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031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3ACB-A518-4F79-BE49-3F9F1317D9FD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20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9E85-8333-4F10-AEB6-EA4AE9FBD229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1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52DF-687E-4D35-A739-91F797594887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49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F8F1-E8D5-4672-9D34-7D0026BA9E8F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35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22BA-60D6-4467-B574-B859DED71CBC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1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316BC-7AB6-4062-B6C2-ADF837003B0A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9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CEDC-EB03-4842-A265-F26528F1E5E3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54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8B69-37EB-4C9B-976D-2CBF4EC2F442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16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8B6D-1261-4C97-B8FD-1A62D9D902BE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B649E-9C94-465B-808D-1AE16199BE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71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1878633"/>
            <a:ext cx="9144000" cy="2886407"/>
          </a:xfrm>
          <a:prstGeom prst="rect">
            <a:avLst/>
          </a:prstGeom>
          <a:solidFill>
            <a:srgbClr val="E8E8E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836757" y="5153119"/>
            <a:ext cx="7582618" cy="377026"/>
          </a:xfrm>
          <a:prstGeom prst="rect">
            <a:avLst/>
          </a:prstGeom>
          <a:solidFill>
            <a:srgbClr val="E8E8EA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WU </a:t>
            </a:r>
            <a:r>
              <a:rPr lang="en-US" altLang="zh-CN" sz="20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Hongzhong</a:t>
            </a:r>
            <a:r>
              <a:rPr lang="en-US" altLang="zh-CN" sz="2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ZHANG </a:t>
            </a:r>
            <a:r>
              <a:rPr lang="en-US" altLang="zh-CN" sz="20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Junjie</a:t>
            </a:r>
            <a:r>
              <a:rPr lang="en-US" altLang="zh-CN" sz="2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PANG </a:t>
            </a:r>
            <a:r>
              <a:rPr lang="en-US" altLang="zh-CN" sz="20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Longgang</a:t>
            </a:r>
            <a:r>
              <a:rPr lang="en-US" altLang="zh-CN" sz="2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WANG </a:t>
            </a:r>
            <a:r>
              <a:rPr lang="en-US" altLang="zh-CN" sz="2000" dirty="0" err="1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Qun</a:t>
            </a:r>
            <a:endParaRPr lang="zh-CN" altLang="en-US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040716"/>
            <a:ext cx="9144000" cy="2562240"/>
          </a:xfrm>
          <a:prstGeom prst="rect">
            <a:avLst/>
          </a:prstGeom>
          <a:solidFill>
            <a:srgbClr val="E8E8E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405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ZMCintegral</a:t>
            </a:r>
            <a:r>
              <a:rPr lang="en-US" altLang="zh-CN" sz="40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CN" sz="405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05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---</a:t>
            </a:r>
            <a:r>
              <a:rPr lang="en-US" altLang="zh-CN" sz="40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 easy to Use Python Package </a:t>
            </a:r>
            <a:endParaRPr lang="en-US" altLang="zh-CN" sz="4050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altLang="zh-CN" sz="405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 </a:t>
            </a:r>
            <a:r>
              <a:rPr lang="en-US" altLang="zh-CN" sz="405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Monte Carlo Integration on Multi-GPU Devices</a:t>
            </a:r>
            <a:endParaRPr lang="zh-CN" altLang="en-US" sz="405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9EF1-0CB9-4E12-9DD3-316598D795F7}" type="datetime1">
              <a:rPr lang="zh-CN" altLang="en-US" smtClean="0">
                <a:solidFill>
                  <a:schemeClr val="bg2">
                    <a:lumMod val="50000"/>
                  </a:schemeClr>
                </a:solidFill>
              </a:rPr>
              <a:t>2018/11/4</a:t>
            </a:fld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zjacob@mail.ustc.edu.cn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>
                <a:solidFill>
                  <a:schemeClr val="bg2">
                    <a:lumMod val="50000"/>
                  </a:schemeClr>
                </a:solidFill>
              </a:rPr>
              <a:t>1</a:t>
            </a:fld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36757" y="5628533"/>
            <a:ext cx="7582618" cy="377026"/>
          </a:xfrm>
          <a:prstGeom prst="rect">
            <a:avLst/>
          </a:prstGeom>
          <a:solidFill>
            <a:srgbClr val="E8E8EA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appear soon …</a:t>
            </a:r>
            <a:endParaRPr lang="zh-CN" altLang="en-US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65937" y="750804"/>
            <a:ext cx="4566027" cy="377026"/>
          </a:xfrm>
          <a:prstGeom prst="rect">
            <a:avLst/>
          </a:prstGeom>
          <a:solidFill>
            <a:srgbClr val="E8E8EA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000" dirty="0" smtClean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https://github.com/Letianwu/ZMCintegral</a:t>
            </a:r>
            <a:endParaRPr lang="zh-CN" altLang="en-US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0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6" y="0"/>
            <a:ext cx="9160946" cy="687071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B44D-FD66-416C-A016-84FA62732F4A}" type="datetime1">
              <a:rPr lang="zh-CN" altLang="en-US" smtClean="0"/>
              <a:t>2018/11/4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zjacob@mail.ustc.edu.cn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69218" y="1463826"/>
            <a:ext cx="4193584" cy="392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Random Sampling within a Domain</a:t>
            </a:r>
            <a:endParaRPr lang="zh-CN" altLang="en-US" sz="2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497205" y="5183505"/>
            <a:ext cx="4377690" cy="5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685800" y="2560320"/>
            <a:ext cx="11430" cy="2868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759506" y="2601724"/>
                <a:ext cx="379015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06" y="2601724"/>
                <a:ext cx="379015" cy="207749"/>
              </a:xfrm>
              <a:prstGeom prst="rect">
                <a:avLst/>
              </a:prstGeom>
              <a:blipFill rotWithShape="0">
                <a:blip r:embed="rId3"/>
                <a:stretch>
                  <a:fillRect l="-17742" t="-2941" r="-16129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2686050" y="5230624"/>
                <a:ext cx="135102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050" y="5230624"/>
                <a:ext cx="135102" cy="207749"/>
              </a:xfrm>
              <a:prstGeom prst="rect">
                <a:avLst/>
              </a:prstGeom>
              <a:blipFill rotWithShape="0">
                <a:blip r:embed="rId4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接连接符 31"/>
          <p:cNvCxnSpPr/>
          <p:nvPr/>
        </p:nvCxnSpPr>
        <p:spPr>
          <a:xfrm flipH="1" flipV="1">
            <a:off x="1221105" y="4998721"/>
            <a:ext cx="1905" cy="187643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endCxn id="50" idx="3"/>
          </p:cNvCxnSpPr>
          <p:nvPr/>
        </p:nvCxnSpPr>
        <p:spPr>
          <a:xfrm flipH="1" flipV="1">
            <a:off x="1796796" y="4994911"/>
            <a:ext cx="5334" cy="188594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2366010" y="4812030"/>
            <a:ext cx="0" cy="377190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2945130" y="3261360"/>
            <a:ext cx="3810" cy="1925003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>
            <a:endCxn id="98" idx="0"/>
          </p:cNvCxnSpPr>
          <p:nvPr/>
        </p:nvCxnSpPr>
        <p:spPr>
          <a:xfrm flipH="1" flipV="1">
            <a:off x="3472251" y="2574133"/>
            <a:ext cx="2470" cy="2609372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4047949" y="2923223"/>
            <a:ext cx="5891" cy="2257425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4617720" y="4857750"/>
            <a:ext cx="3810" cy="328613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任意多边形 49"/>
          <p:cNvSpPr/>
          <p:nvPr/>
        </p:nvSpPr>
        <p:spPr>
          <a:xfrm>
            <a:off x="690372" y="2551335"/>
            <a:ext cx="4033384" cy="2637566"/>
          </a:xfrm>
          <a:custGeom>
            <a:avLst/>
            <a:gdLst>
              <a:gd name="connsiteX0" fmla="*/ 0 w 5377845"/>
              <a:gd name="connsiteY0" fmla="*/ 3495845 h 3516755"/>
              <a:gd name="connsiteX1" fmla="*/ 323088 w 5377845"/>
              <a:gd name="connsiteY1" fmla="*/ 3306869 h 3516755"/>
              <a:gd name="connsiteX2" fmla="*/ 719328 w 5377845"/>
              <a:gd name="connsiteY2" fmla="*/ 3258101 h 3516755"/>
              <a:gd name="connsiteX3" fmla="*/ 1475232 w 5377845"/>
              <a:gd name="connsiteY3" fmla="*/ 3258101 h 3516755"/>
              <a:gd name="connsiteX4" fmla="*/ 2212848 w 5377845"/>
              <a:gd name="connsiteY4" fmla="*/ 3026453 h 3516755"/>
              <a:gd name="connsiteX5" fmla="*/ 2596896 w 5377845"/>
              <a:gd name="connsiteY5" fmla="*/ 1508549 h 3516755"/>
              <a:gd name="connsiteX6" fmla="*/ 2999232 w 5377845"/>
              <a:gd name="connsiteY6" fmla="*/ 953813 h 3516755"/>
              <a:gd name="connsiteX7" fmla="*/ 3700272 w 5377845"/>
              <a:gd name="connsiteY7" fmla="*/ 27221 h 3516755"/>
              <a:gd name="connsiteX8" fmla="*/ 4474464 w 5377845"/>
              <a:gd name="connsiteY8" fmla="*/ 514901 h 3516755"/>
              <a:gd name="connsiteX9" fmla="*/ 5248656 w 5377845"/>
              <a:gd name="connsiteY9" fmla="*/ 3111797 h 3516755"/>
              <a:gd name="connsiteX10" fmla="*/ 5376672 w 5377845"/>
              <a:gd name="connsiteY10" fmla="*/ 3508037 h 3516755"/>
              <a:gd name="connsiteX11" fmla="*/ 5376672 w 5377845"/>
              <a:gd name="connsiteY11" fmla="*/ 3508037 h 351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77845" h="3516755">
                <a:moveTo>
                  <a:pt x="0" y="3495845"/>
                </a:moveTo>
                <a:cubicBezTo>
                  <a:pt x="101600" y="3421169"/>
                  <a:pt x="203200" y="3346493"/>
                  <a:pt x="323088" y="3306869"/>
                </a:cubicBezTo>
                <a:cubicBezTo>
                  <a:pt x="442976" y="3267245"/>
                  <a:pt x="527304" y="3266229"/>
                  <a:pt x="719328" y="3258101"/>
                </a:cubicBezTo>
                <a:cubicBezTo>
                  <a:pt x="911352" y="3249973"/>
                  <a:pt x="1226312" y="3296709"/>
                  <a:pt x="1475232" y="3258101"/>
                </a:cubicBezTo>
                <a:cubicBezTo>
                  <a:pt x="1724152" y="3219493"/>
                  <a:pt x="2025904" y="3318045"/>
                  <a:pt x="2212848" y="3026453"/>
                </a:cubicBezTo>
                <a:cubicBezTo>
                  <a:pt x="2399792" y="2734861"/>
                  <a:pt x="2465832" y="1853989"/>
                  <a:pt x="2596896" y="1508549"/>
                </a:cubicBezTo>
                <a:cubicBezTo>
                  <a:pt x="2727960" y="1163109"/>
                  <a:pt x="2815336" y="1200701"/>
                  <a:pt x="2999232" y="953813"/>
                </a:cubicBezTo>
                <a:cubicBezTo>
                  <a:pt x="3183128" y="706925"/>
                  <a:pt x="3454400" y="100373"/>
                  <a:pt x="3700272" y="27221"/>
                </a:cubicBezTo>
                <a:cubicBezTo>
                  <a:pt x="3946144" y="-45931"/>
                  <a:pt x="4216400" y="805"/>
                  <a:pt x="4474464" y="514901"/>
                </a:cubicBezTo>
                <a:cubicBezTo>
                  <a:pt x="4732528" y="1028997"/>
                  <a:pt x="5098288" y="2612941"/>
                  <a:pt x="5248656" y="3111797"/>
                </a:cubicBezTo>
                <a:cubicBezTo>
                  <a:pt x="5399024" y="3610653"/>
                  <a:pt x="5376672" y="3508037"/>
                  <a:pt x="5376672" y="3508037"/>
                </a:cubicBezTo>
                <a:lnTo>
                  <a:pt x="5376672" y="35080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4" name="椭圆 53"/>
          <p:cNvSpPr/>
          <p:nvPr/>
        </p:nvSpPr>
        <p:spPr>
          <a:xfrm>
            <a:off x="759506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5" name="椭圆 54"/>
          <p:cNvSpPr/>
          <p:nvPr/>
        </p:nvSpPr>
        <p:spPr>
          <a:xfrm>
            <a:off x="899162" y="5163977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6" name="椭圆 55"/>
          <p:cNvSpPr/>
          <p:nvPr/>
        </p:nvSpPr>
        <p:spPr>
          <a:xfrm>
            <a:off x="1058590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7" name="椭圆 56"/>
          <p:cNvSpPr/>
          <p:nvPr/>
        </p:nvSpPr>
        <p:spPr>
          <a:xfrm>
            <a:off x="1331005" y="5163024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8" name="椭圆 57"/>
          <p:cNvSpPr/>
          <p:nvPr/>
        </p:nvSpPr>
        <p:spPr>
          <a:xfrm>
            <a:off x="1410693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9" name="椭圆 58"/>
          <p:cNvSpPr/>
          <p:nvPr/>
        </p:nvSpPr>
        <p:spPr>
          <a:xfrm>
            <a:off x="1480186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0" name="椭圆 59"/>
          <p:cNvSpPr/>
          <p:nvPr/>
        </p:nvSpPr>
        <p:spPr>
          <a:xfrm>
            <a:off x="2147491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1" name="椭圆 60"/>
          <p:cNvSpPr/>
          <p:nvPr/>
        </p:nvSpPr>
        <p:spPr>
          <a:xfrm>
            <a:off x="1917030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2" name="椭圆 61"/>
          <p:cNvSpPr/>
          <p:nvPr/>
        </p:nvSpPr>
        <p:spPr>
          <a:xfrm>
            <a:off x="1872978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3" name="椭圆 62"/>
          <p:cNvSpPr/>
          <p:nvPr/>
        </p:nvSpPr>
        <p:spPr>
          <a:xfrm>
            <a:off x="2419712" y="5162551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4" name="椭圆 63"/>
          <p:cNvSpPr/>
          <p:nvPr/>
        </p:nvSpPr>
        <p:spPr>
          <a:xfrm>
            <a:off x="2583256" y="5162550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5" name="椭圆 64"/>
          <p:cNvSpPr/>
          <p:nvPr/>
        </p:nvSpPr>
        <p:spPr>
          <a:xfrm>
            <a:off x="2886076" y="5162549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6" name="椭圆 65"/>
          <p:cNvSpPr/>
          <p:nvPr/>
        </p:nvSpPr>
        <p:spPr>
          <a:xfrm>
            <a:off x="3149993" y="516254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7" name="椭圆 66"/>
          <p:cNvSpPr/>
          <p:nvPr/>
        </p:nvSpPr>
        <p:spPr>
          <a:xfrm>
            <a:off x="3265018" y="516254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8" name="椭圆 67"/>
          <p:cNvSpPr/>
          <p:nvPr/>
        </p:nvSpPr>
        <p:spPr>
          <a:xfrm>
            <a:off x="3404236" y="516254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2" name="椭圆 71"/>
          <p:cNvSpPr/>
          <p:nvPr/>
        </p:nvSpPr>
        <p:spPr>
          <a:xfrm>
            <a:off x="4174025" y="516921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3" name="椭圆 72"/>
          <p:cNvSpPr/>
          <p:nvPr/>
        </p:nvSpPr>
        <p:spPr>
          <a:xfrm>
            <a:off x="4277272" y="5169217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4" name="椭圆 73"/>
          <p:cNvSpPr/>
          <p:nvPr/>
        </p:nvSpPr>
        <p:spPr>
          <a:xfrm>
            <a:off x="4563712" y="5169217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grpSp>
        <p:nvGrpSpPr>
          <p:cNvPr id="99" name="组合 98"/>
          <p:cNvGrpSpPr/>
          <p:nvPr/>
        </p:nvGrpSpPr>
        <p:grpSpPr>
          <a:xfrm>
            <a:off x="3470647" y="2555559"/>
            <a:ext cx="580248" cy="2631755"/>
            <a:chOff x="4625106" y="2259330"/>
            <a:chExt cx="773664" cy="3509006"/>
          </a:xfrm>
        </p:grpSpPr>
        <p:sp>
          <p:nvSpPr>
            <p:cNvPr id="81" name="矩形 80"/>
            <p:cNvSpPr/>
            <p:nvPr/>
          </p:nvSpPr>
          <p:spPr>
            <a:xfrm>
              <a:off x="4625106" y="2797810"/>
              <a:ext cx="772160" cy="297052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>
                <a:ln w="57150">
                  <a:noFill/>
                </a:ln>
              </a:endParaRPr>
            </a:p>
          </p:txBody>
        </p:sp>
        <p:sp>
          <p:nvSpPr>
            <p:cNvPr id="98" name="任意多边形 97"/>
            <p:cNvSpPr/>
            <p:nvPr/>
          </p:nvSpPr>
          <p:spPr>
            <a:xfrm>
              <a:off x="4627245" y="2259330"/>
              <a:ext cx="771525" cy="541020"/>
            </a:xfrm>
            <a:custGeom>
              <a:avLst/>
              <a:gdLst>
                <a:gd name="connsiteX0" fmla="*/ 0 w 771525"/>
                <a:gd name="connsiteY0" fmla="*/ 24765 h 541020"/>
                <a:gd name="connsiteX1" fmla="*/ 0 w 771525"/>
                <a:gd name="connsiteY1" fmla="*/ 541020 h 541020"/>
                <a:gd name="connsiteX2" fmla="*/ 771525 w 771525"/>
                <a:gd name="connsiteY2" fmla="*/ 539115 h 541020"/>
                <a:gd name="connsiteX3" fmla="*/ 746760 w 771525"/>
                <a:gd name="connsiteY3" fmla="*/ 474345 h 541020"/>
                <a:gd name="connsiteX4" fmla="*/ 721995 w 771525"/>
                <a:gd name="connsiteY4" fmla="*/ 428625 h 541020"/>
                <a:gd name="connsiteX5" fmla="*/ 678180 w 771525"/>
                <a:gd name="connsiteY5" fmla="*/ 356235 h 541020"/>
                <a:gd name="connsiteX6" fmla="*/ 638175 w 771525"/>
                <a:gd name="connsiteY6" fmla="*/ 295275 h 541020"/>
                <a:gd name="connsiteX7" fmla="*/ 592455 w 771525"/>
                <a:gd name="connsiteY7" fmla="*/ 234315 h 541020"/>
                <a:gd name="connsiteX8" fmla="*/ 544830 w 771525"/>
                <a:gd name="connsiteY8" fmla="*/ 182880 h 541020"/>
                <a:gd name="connsiteX9" fmla="*/ 483870 w 771525"/>
                <a:gd name="connsiteY9" fmla="*/ 123825 h 541020"/>
                <a:gd name="connsiteX10" fmla="*/ 424815 w 771525"/>
                <a:gd name="connsiteY10" fmla="*/ 80010 h 541020"/>
                <a:gd name="connsiteX11" fmla="*/ 375285 w 771525"/>
                <a:gd name="connsiteY11" fmla="*/ 53340 h 541020"/>
                <a:gd name="connsiteX12" fmla="*/ 306705 w 771525"/>
                <a:gd name="connsiteY12" fmla="*/ 26670 h 541020"/>
                <a:gd name="connsiteX13" fmla="*/ 249555 w 771525"/>
                <a:gd name="connsiteY13" fmla="*/ 11430 h 541020"/>
                <a:gd name="connsiteX14" fmla="*/ 165735 w 771525"/>
                <a:gd name="connsiteY14" fmla="*/ 0 h 541020"/>
                <a:gd name="connsiteX15" fmla="*/ 110490 w 771525"/>
                <a:gd name="connsiteY15" fmla="*/ 0 h 541020"/>
                <a:gd name="connsiteX16" fmla="*/ 62865 w 771525"/>
                <a:gd name="connsiteY16" fmla="*/ 5715 h 541020"/>
                <a:gd name="connsiteX17" fmla="*/ 0 w 771525"/>
                <a:gd name="connsiteY17" fmla="*/ 24765 h 541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1525" h="541020">
                  <a:moveTo>
                    <a:pt x="0" y="24765"/>
                  </a:moveTo>
                  <a:lnTo>
                    <a:pt x="0" y="541020"/>
                  </a:lnTo>
                  <a:lnTo>
                    <a:pt x="771525" y="539115"/>
                  </a:lnTo>
                  <a:lnTo>
                    <a:pt x="746760" y="474345"/>
                  </a:lnTo>
                  <a:lnTo>
                    <a:pt x="721995" y="428625"/>
                  </a:lnTo>
                  <a:lnTo>
                    <a:pt x="678180" y="356235"/>
                  </a:lnTo>
                  <a:lnTo>
                    <a:pt x="638175" y="295275"/>
                  </a:lnTo>
                  <a:lnTo>
                    <a:pt x="592455" y="234315"/>
                  </a:lnTo>
                  <a:lnTo>
                    <a:pt x="544830" y="182880"/>
                  </a:lnTo>
                  <a:lnTo>
                    <a:pt x="483870" y="123825"/>
                  </a:lnTo>
                  <a:lnTo>
                    <a:pt x="424815" y="80010"/>
                  </a:lnTo>
                  <a:lnTo>
                    <a:pt x="375285" y="53340"/>
                  </a:lnTo>
                  <a:lnTo>
                    <a:pt x="306705" y="26670"/>
                  </a:lnTo>
                  <a:lnTo>
                    <a:pt x="249555" y="11430"/>
                  </a:lnTo>
                  <a:lnTo>
                    <a:pt x="165735" y="0"/>
                  </a:lnTo>
                  <a:lnTo>
                    <a:pt x="110490" y="0"/>
                  </a:lnTo>
                  <a:lnTo>
                    <a:pt x="62865" y="5715"/>
                  </a:lnTo>
                  <a:lnTo>
                    <a:pt x="0" y="24765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sp>
        <p:nvSpPr>
          <p:cNvPr id="69" name="椭圆 68"/>
          <p:cNvSpPr/>
          <p:nvPr/>
        </p:nvSpPr>
        <p:spPr>
          <a:xfrm>
            <a:off x="3673165" y="516254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0" name="椭圆 69"/>
          <p:cNvSpPr/>
          <p:nvPr/>
        </p:nvSpPr>
        <p:spPr>
          <a:xfrm>
            <a:off x="3765879" y="516508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1" name="椭圆 70"/>
          <p:cNvSpPr/>
          <p:nvPr/>
        </p:nvSpPr>
        <p:spPr>
          <a:xfrm>
            <a:off x="3895133" y="516254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grpSp>
        <p:nvGrpSpPr>
          <p:cNvPr id="112" name="组合 111"/>
          <p:cNvGrpSpPr/>
          <p:nvPr/>
        </p:nvGrpSpPr>
        <p:grpSpPr>
          <a:xfrm>
            <a:off x="3475754" y="2560320"/>
            <a:ext cx="580248" cy="2643816"/>
            <a:chOff x="4779929" y="2416812"/>
            <a:chExt cx="773664" cy="3525088"/>
          </a:xfrm>
        </p:grpSpPr>
        <p:grpSp>
          <p:nvGrpSpPr>
            <p:cNvPr id="106" name="组合 105"/>
            <p:cNvGrpSpPr/>
            <p:nvPr/>
          </p:nvGrpSpPr>
          <p:grpSpPr>
            <a:xfrm>
              <a:off x="4779929" y="2416812"/>
              <a:ext cx="773664" cy="3509006"/>
              <a:chOff x="4625106" y="2259330"/>
              <a:chExt cx="773664" cy="3509006"/>
            </a:xfrm>
          </p:grpSpPr>
          <p:sp>
            <p:nvSpPr>
              <p:cNvPr id="107" name="矩形 106"/>
              <p:cNvSpPr/>
              <p:nvPr/>
            </p:nvSpPr>
            <p:spPr>
              <a:xfrm>
                <a:off x="4625106" y="2797810"/>
                <a:ext cx="772160" cy="297052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350">
                  <a:ln w="57150">
                    <a:noFill/>
                  </a:ln>
                </a:endParaRPr>
              </a:p>
            </p:txBody>
          </p:sp>
          <p:sp>
            <p:nvSpPr>
              <p:cNvPr id="108" name="任意多边形 107"/>
              <p:cNvSpPr/>
              <p:nvPr/>
            </p:nvSpPr>
            <p:spPr>
              <a:xfrm>
                <a:off x="4627245" y="2259330"/>
                <a:ext cx="771525" cy="541020"/>
              </a:xfrm>
              <a:custGeom>
                <a:avLst/>
                <a:gdLst>
                  <a:gd name="connsiteX0" fmla="*/ 0 w 771525"/>
                  <a:gd name="connsiteY0" fmla="*/ 24765 h 541020"/>
                  <a:gd name="connsiteX1" fmla="*/ 0 w 771525"/>
                  <a:gd name="connsiteY1" fmla="*/ 541020 h 541020"/>
                  <a:gd name="connsiteX2" fmla="*/ 771525 w 771525"/>
                  <a:gd name="connsiteY2" fmla="*/ 539115 h 541020"/>
                  <a:gd name="connsiteX3" fmla="*/ 746760 w 771525"/>
                  <a:gd name="connsiteY3" fmla="*/ 474345 h 541020"/>
                  <a:gd name="connsiteX4" fmla="*/ 721995 w 771525"/>
                  <a:gd name="connsiteY4" fmla="*/ 428625 h 541020"/>
                  <a:gd name="connsiteX5" fmla="*/ 678180 w 771525"/>
                  <a:gd name="connsiteY5" fmla="*/ 356235 h 541020"/>
                  <a:gd name="connsiteX6" fmla="*/ 638175 w 771525"/>
                  <a:gd name="connsiteY6" fmla="*/ 295275 h 541020"/>
                  <a:gd name="connsiteX7" fmla="*/ 592455 w 771525"/>
                  <a:gd name="connsiteY7" fmla="*/ 234315 h 541020"/>
                  <a:gd name="connsiteX8" fmla="*/ 544830 w 771525"/>
                  <a:gd name="connsiteY8" fmla="*/ 182880 h 541020"/>
                  <a:gd name="connsiteX9" fmla="*/ 483870 w 771525"/>
                  <a:gd name="connsiteY9" fmla="*/ 123825 h 541020"/>
                  <a:gd name="connsiteX10" fmla="*/ 424815 w 771525"/>
                  <a:gd name="connsiteY10" fmla="*/ 80010 h 541020"/>
                  <a:gd name="connsiteX11" fmla="*/ 375285 w 771525"/>
                  <a:gd name="connsiteY11" fmla="*/ 53340 h 541020"/>
                  <a:gd name="connsiteX12" fmla="*/ 306705 w 771525"/>
                  <a:gd name="connsiteY12" fmla="*/ 26670 h 541020"/>
                  <a:gd name="connsiteX13" fmla="*/ 249555 w 771525"/>
                  <a:gd name="connsiteY13" fmla="*/ 11430 h 541020"/>
                  <a:gd name="connsiteX14" fmla="*/ 165735 w 771525"/>
                  <a:gd name="connsiteY14" fmla="*/ 0 h 541020"/>
                  <a:gd name="connsiteX15" fmla="*/ 110490 w 771525"/>
                  <a:gd name="connsiteY15" fmla="*/ 0 h 541020"/>
                  <a:gd name="connsiteX16" fmla="*/ 62865 w 771525"/>
                  <a:gd name="connsiteY16" fmla="*/ 5715 h 541020"/>
                  <a:gd name="connsiteX17" fmla="*/ 0 w 771525"/>
                  <a:gd name="connsiteY17" fmla="*/ 24765 h 541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71525" h="541020">
                    <a:moveTo>
                      <a:pt x="0" y="24765"/>
                    </a:moveTo>
                    <a:lnTo>
                      <a:pt x="0" y="541020"/>
                    </a:lnTo>
                    <a:lnTo>
                      <a:pt x="771525" y="539115"/>
                    </a:lnTo>
                    <a:lnTo>
                      <a:pt x="746760" y="474345"/>
                    </a:lnTo>
                    <a:lnTo>
                      <a:pt x="721995" y="428625"/>
                    </a:lnTo>
                    <a:lnTo>
                      <a:pt x="678180" y="356235"/>
                    </a:lnTo>
                    <a:lnTo>
                      <a:pt x="638175" y="295275"/>
                    </a:lnTo>
                    <a:lnTo>
                      <a:pt x="592455" y="234315"/>
                    </a:lnTo>
                    <a:lnTo>
                      <a:pt x="544830" y="182880"/>
                    </a:lnTo>
                    <a:lnTo>
                      <a:pt x="483870" y="123825"/>
                    </a:lnTo>
                    <a:lnTo>
                      <a:pt x="424815" y="80010"/>
                    </a:lnTo>
                    <a:lnTo>
                      <a:pt x="375285" y="53340"/>
                    </a:lnTo>
                    <a:lnTo>
                      <a:pt x="306705" y="26670"/>
                    </a:lnTo>
                    <a:lnTo>
                      <a:pt x="249555" y="11430"/>
                    </a:lnTo>
                    <a:lnTo>
                      <a:pt x="165735" y="0"/>
                    </a:lnTo>
                    <a:lnTo>
                      <a:pt x="110490" y="0"/>
                    </a:lnTo>
                    <a:lnTo>
                      <a:pt x="62865" y="5715"/>
                    </a:lnTo>
                    <a:lnTo>
                      <a:pt x="0" y="24765"/>
                    </a:ln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 sz="1350"/>
              </a:p>
            </p:txBody>
          </p:sp>
        </p:grpSp>
        <p:sp>
          <p:nvSpPr>
            <p:cNvPr id="109" name="椭圆 108"/>
            <p:cNvSpPr/>
            <p:nvPr/>
          </p:nvSpPr>
          <p:spPr>
            <a:xfrm>
              <a:off x="5049952" y="589279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5173571" y="5896181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5345910" y="589279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350"/>
            </a:p>
          </p:txBody>
        </p:sp>
      </p:grpSp>
      <p:cxnSp>
        <p:nvCxnSpPr>
          <p:cNvPr id="124" name="直接连接符 123"/>
          <p:cNvCxnSpPr/>
          <p:nvPr/>
        </p:nvCxnSpPr>
        <p:spPr>
          <a:xfrm flipV="1">
            <a:off x="5560696" y="2748915"/>
            <a:ext cx="4572" cy="2443163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连接符 124"/>
          <p:cNvCxnSpPr/>
          <p:nvPr/>
        </p:nvCxnSpPr>
        <p:spPr>
          <a:xfrm flipV="1">
            <a:off x="5431717" y="2637472"/>
            <a:ext cx="3224" cy="255302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接连接符 125"/>
          <p:cNvCxnSpPr/>
          <p:nvPr/>
        </p:nvCxnSpPr>
        <p:spPr>
          <a:xfrm flipV="1">
            <a:off x="5334742" y="2596519"/>
            <a:ext cx="15956" cy="2592704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文本框 131"/>
              <p:cNvSpPr txBox="1"/>
              <p:nvPr/>
            </p:nvSpPr>
            <p:spPr>
              <a:xfrm>
                <a:off x="5082916" y="5169217"/>
                <a:ext cx="216982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zh-CN" altLang="en-US" sz="135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2" name="文本框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916" y="5169217"/>
                <a:ext cx="216982" cy="207749"/>
              </a:xfrm>
              <a:prstGeom prst="rect">
                <a:avLst/>
              </a:prstGeom>
              <a:blipFill rotWithShape="0">
                <a:blip r:embed="rId5"/>
                <a:stretch>
                  <a:fillRect l="-11429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文本框 132"/>
              <p:cNvSpPr txBox="1"/>
              <p:nvPr/>
            </p:nvSpPr>
            <p:spPr>
              <a:xfrm>
                <a:off x="5642733" y="5186361"/>
                <a:ext cx="214098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zh-CN" altLang="en-US" sz="135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3" name="文本框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733" y="5186361"/>
                <a:ext cx="214098" cy="207749"/>
              </a:xfrm>
              <a:prstGeom prst="rect">
                <a:avLst/>
              </a:prstGeom>
              <a:blipFill rotWithShape="0">
                <a:blip r:embed="rId6"/>
                <a:stretch>
                  <a:fillRect l="-11429" r="-5714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5" name="直接箭头连接符 134"/>
          <p:cNvCxnSpPr/>
          <p:nvPr/>
        </p:nvCxnSpPr>
        <p:spPr>
          <a:xfrm>
            <a:off x="5352071" y="2601724"/>
            <a:ext cx="1059727" cy="103874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箭头连接符 136"/>
          <p:cNvCxnSpPr/>
          <p:nvPr/>
        </p:nvCxnSpPr>
        <p:spPr>
          <a:xfrm>
            <a:off x="5431717" y="2637471"/>
            <a:ext cx="972299" cy="386284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箭头连接符 138"/>
          <p:cNvCxnSpPr/>
          <p:nvPr/>
        </p:nvCxnSpPr>
        <p:spPr>
          <a:xfrm>
            <a:off x="5560696" y="2748914"/>
            <a:ext cx="843320" cy="522388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文本框 140"/>
              <p:cNvSpPr txBox="1"/>
              <p:nvPr/>
            </p:nvSpPr>
            <p:spPr>
              <a:xfrm>
                <a:off x="6675103" y="2596518"/>
                <a:ext cx="44896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41" name="文本框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03" y="2596518"/>
                <a:ext cx="448969" cy="207749"/>
              </a:xfrm>
              <a:prstGeom prst="rect">
                <a:avLst/>
              </a:prstGeom>
              <a:blipFill rotWithShape="0">
                <a:blip r:embed="rId7"/>
                <a:stretch>
                  <a:fillRect l="-14865" t="-2941" r="-13514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文本框 142"/>
              <p:cNvSpPr txBox="1"/>
              <p:nvPr/>
            </p:nvSpPr>
            <p:spPr>
              <a:xfrm>
                <a:off x="6680046" y="2906232"/>
                <a:ext cx="45300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43" name="文本框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46" y="2906232"/>
                <a:ext cx="453009" cy="207749"/>
              </a:xfrm>
              <a:prstGeom prst="rect">
                <a:avLst/>
              </a:prstGeom>
              <a:blipFill rotWithShape="0">
                <a:blip r:embed="rId8"/>
                <a:stretch>
                  <a:fillRect l="-14865" t="-2941" r="-14865" b="-32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文本框 143"/>
              <p:cNvSpPr txBox="1"/>
              <p:nvPr/>
            </p:nvSpPr>
            <p:spPr>
              <a:xfrm>
                <a:off x="6675103" y="3200457"/>
                <a:ext cx="45300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44" name="文本框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03" y="3200457"/>
                <a:ext cx="453009" cy="207749"/>
              </a:xfrm>
              <a:prstGeom prst="rect">
                <a:avLst/>
              </a:prstGeom>
              <a:blipFill rotWithShape="0">
                <a:blip r:embed="rId9"/>
                <a:stretch>
                  <a:fillRect l="-14865" t="-2941" r="-14865" b="-352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6" name="直接连接符 145"/>
          <p:cNvCxnSpPr/>
          <p:nvPr/>
        </p:nvCxnSpPr>
        <p:spPr>
          <a:xfrm>
            <a:off x="6142900" y="3509010"/>
            <a:ext cx="1227320" cy="571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文本框 146"/>
              <p:cNvSpPr txBox="1"/>
              <p:nvPr/>
            </p:nvSpPr>
            <p:spPr>
              <a:xfrm>
                <a:off x="6420826" y="3271301"/>
                <a:ext cx="168316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47" name="文本框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826" y="3271301"/>
                <a:ext cx="168316" cy="207749"/>
              </a:xfrm>
              <a:prstGeom prst="rect">
                <a:avLst/>
              </a:prstGeom>
              <a:blipFill rotWithShape="0">
                <a:blip r:embed="rId10"/>
                <a:stretch>
                  <a:fillRect l="-21429" r="-21429" b="-58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文本框 147"/>
              <p:cNvSpPr txBox="1"/>
              <p:nvPr/>
            </p:nvSpPr>
            <p:spPr>
              <a:xfrm>
                <a:off x="6657144" y="3585924"/>
                <a:ext cx="551882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∑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35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48" name="文本框 1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7144" y="3585924"/>
                <a:ext cx="551882" cy="207749"/>
              </a:xfrm>
              <a:prstGeom prst="rect">
                <a:avLst/>
              </a:prstGeom>
              <a:blipFill rotWithShape="0">
                <a:blip r:embed="rId11"/>
                <a:stretch>
                  <a:fillRect l="-10989" t="-2941" r="-12088" b="-352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矩形 149"/>
              <p:cNvSpPr/>
              <p:nvPr/>
            </p:nvSpPr>
            <p:spPr>
              <a:xfrm>
                <a:off x="5884307" y="4171777"/>
                <a:ext cx="2864117" cy="774443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lIns="68580" tIns="34290" rIns="68580" bIns="3429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zh-CN" altLang="en-US" sz="15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  <m:e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altLang="zh-CN" sz="1500" i="1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CN" sz="1500" b="0" i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altLang="zh-CN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altLang="zh-CN" sz="1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5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altLang="zh-CN" sz="1500" b="0" i="1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∑</m:t>
                      </m:r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15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15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500" dirty="0"/>
              </a:p>
            </p:txBody>
          </p:sp>
        </mc:Choice>
        <mc:Fallback xmlns="">
          <p:sp>
            <p:nvSpPr>
              <p:cNvPr id="150" name="矩形 1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307" y="4171777"/>
                <a:ext cx="2864117" cy="77444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6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75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25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0.18229 -0.0011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5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500"/>
                            </p:stCondLst>
                            <p:childTnLst>
                              <p:par>
                                <p:cTn id="1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4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2" grpId="0" animBg="1"/>
      <p:bldP spid="73" grpId="0" animBg="1"/>
      <p:bldP spid="74" grpId="0" animBg="1"/>
      <p:bldP spid="69" grpId="0" animBg="1"/>
      <p:bldP spid="70" grpId="0" animBg="1"/>
      <p:bldP spid="71" grpId="0" animBg="1"/>
      <p:bldP spid="132" grpId="0"/>
      <p:bldP spid="133" grpId="0"/>
      <p:bldP spid="141" grpId="0"/>
      <p:bldP spid="143" grpId="0"/>
      <p:bldP spid="144" grpId="0"/>
      <p:bldP spid="147" grpId="0"/>
      <p:bldP spid="148" grpId="0"/>
      <p:bldP spid="1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46" y="0"/>
            <a:ext cx="9160946" cy="687071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37DD-5ACD-4818-AC71-A69117EA2F05}" type="datetime1">
              <a:rPr lang="zh-CN" altLang="en-US" smtClean="0"/>
              <a:t>2018/11/4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zjacob@mail.ustc.edu.cn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3</a:t>
            </a:fld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269218" y="1463826"/>
            <a:ext cx="4193584" cy="392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Random Sampling within a Domain</a:t>
            </a:r>
            <a:endParaRPr lang="zh-CN" altLang="en-US" sz="2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6282" y="2359823"/>
            <a:ext cx="781143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Uniform sampling is sufficient for “stable” domain regions.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矩形 74"/>
              <p:cNvSpPr/>
              <p:nvPr/>
            </p:nvSpPr>
            <p:spPr>
              <a:xfrm>
                <a:off x="696282" y="3051656"/>
                <a:ext cx="7734490" cy="63632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lIns="91440" tIns="45720" rIns="91440" bIns="4572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n-US" altLang="zh-CN" sz="2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The convergence slowly follows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cap="none" spc="0" dirty="0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2400" b="0" i="1" cap="none" spc="0" dirty="0" smtClean="0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400" b="0" i="1" cap="none" spc="0" dirty="0" smtClean="0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altLang="zh-CN" sz="2400" b="0" cap="none" spc="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.</a:t>
                </a:r>
                <a:endParaRPr lang="zh-CN" altLang="en-US" sz="2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5" name="矩形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82" y="3051656"/>
                <a:ext cx="7734490" cy="636328"/>
              </a:xfrm>
              <a:prstGeom prst="rect">
                <a:avLst/>
              </a:prstGeom>
              <a:blipFill rotWithShape="0">
                <a:blip r:embed="rId3"/>
                <a:stretch>
                  <a:fillRect l="-1101" b="-94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矩形 75"/>
          <p:cNvSpPr/>
          <p:nvPr/>
        </p:nvSpPr>
        <p:spPr>
          <a:xfrm>
            <a:off x="696282" y="3918152"/>
            <a:ext cx="773449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Ineffective for multi-dimensional, rapid oscillating or high peaking functions.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704755" y="4975605"/>
            <a:ext cx="773449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Details of the integrands would be difficult to extract.</a:t>
            </a:r>
            <a:endParaRPr lang="zh-CN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2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EAB0-855D-4544-9E24-939F6504BCBF}" type="datetime1">
              <a:rPr lang="zh-CN" altLang="en-US" smtClean="0"/>
              <a:t>2018/11/4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zjacob@mail.ustc.edu.cn</a:t>
            </a:r>
            <a:endParaRPr lang="zh-CN" altLang="en-US" dirty="0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269218" y="5009633"/>
            <a:ext cx="4377690" cy="571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V="1">
            <a:off x="457813" y="2386448"/>
            <a:ext cx="11430" cy="28689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/>
              <p:cNvSpPr txBox="1"/>
              <p:nvPr/>
            </p:nvSpPr>
            <p:spPr>
              <a:xfrm>
                <a:off x="531519" y="2427852"/>
                <a:ext cx="379015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8" name="文本框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519" y="2427852"/>
                <a:ext cx="379015" cy="207749"/>
              </a:xfrm>
              <a:prstGeom prst="rect">
                <a:avLst/>
              </a:prstGeom>
              <a:blipFill rotWithShape="0">
                <a:blip r:embed="rId4"/>
                <a:stretch>
                  <a:fillRect l="-16129" t="-2941" r="-17742" b="-352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/>
              <p:cNvSpPr txBox="1"/>
              <p:nvPr/>
            </p:nvSpPr>
            <p:spPr>
              <a:xfrm>
                <a:off x="2458063" y="5056752"/>
                <a:ext cx="135102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35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sz="1350" dirty="0"/>
              </a:p>
            </p:txBody>
          </p:sp>
        </mc:Choice>
        <mc:Fallback xmlns="">
          <p:sp>
            <p:nvSpPr>
              <p:cNvPr id="19" name="文本框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063" y="5056752"/>
                <a:ext cx="135102" cy="207749"/>
              </a:xfrm>
              <a:prstGeom prst="rect">
                <a:avLst/>
              </a:prstGeom>
              <a:blipFill rotWithShape="0">
                <a:blip r:embed="rId5"/>
                <a:stretch>
                  <a:fillRect l="-18182" r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接连接符 31"/>
          <p:cNvCxnSpPr/>
          <p:nvPr/>
        </p:nvCxnSpPr>
        <p:spPr>
          <a:xfrm flipH="1" flipV="1">
            <a:off x="993118" y="4824849"/>
            <a:ext cx="1905" cy="187643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 flipV="1">
            <a:off x="1570333" y="4781033"/>
            <a:ext cx="3810" cy="228600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2138023" y="4638158"/>
            <a:ext cx="0" cy="377190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V="1">
            <a:off x="2717143" y="3087488"/>
            <a:ext cx="3810" cy="1925003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 flipV="1">
            <a:off x="3242252" y="2374923"/>
            <a:ext cx="4481" cy="2634710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 flipV="1">
            <a:off x="3819962" y="2749351"/>
            <a:ext cx="5891" cy="2257425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V="1">
            <a:off x="4389733" y="4683878"/>
            <a:ext cx="3810" cy="328613"/>
          </a:xfrm>
          <a:prstGeom prst="line">
            <a:avLst/>
          </a:prstGeom>
          <a:ln w="9525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任意多边形 49"/>
          <p:cNvSpPr/>
          <p:nvPr/>
        </p:nvSpPr>
        <p:spPr>
          <a:xfrm>
            <a:off x="462385" y="2377463"/>
            <a:ext cx="4033384" cy="2637566"/>
          </a:xfrm>
          <a:custGeom>
            <a:avLst/>
            <a:gdLst>
              <a:gd name="connsiteX0" fmla="*/ 0 w 5377845"/>
              <a:gd name="connsiteY0" fmla="*/ 3495845 h 3516755"/>
              <a:gd name="connsiteX1" fmla="*/ 323088 w 5377845"/>
              <a:gd name="connsiteY1" fmla="*/ 3306869 h 3516755"/>
              <a:gd name="connsiteX2" fmla="*/ 719328 w 5377845"/>
              <a:gd name="connsiteY2" fmla="*/ 3258101 h 3516755"/>
              <a:gd name="connsiteX3" fmla="*/ 1475232 w 5377845"/>
              <a:gd name="connsiteY3" fmla="*/ 3258101 h 3516755"/>
              <a:gd name="connsiteX4" fmla="*/ 2212848 w 5377845"/>
              <a:gd name="connsiteY4" fmla="*/ 3026453 h 3516755"/>
              <a:gd name="connsiteX5" fmla="*/ 2596896 w 5377845"/>
              <a:gd name="connsiteY5" fmla="*/ 1508549 h 3516755"/>
              <a:gd name="connsiteX6" fmla="*/ 2999232 w 5377845"/>
              <a:gd name="connsiteY6" fmla="*/ 953813 h 3516755"/>
              <a:gd name="connsiteX7" fmla="*/ 3700272 w 5377845"/>
              <a:gd name="connsiteY7" fmla="*/ 27221 h 3516755"/>
              <a:gd name="connsiteX8" fmla="*/ 4474464 w 5377845"/>
              <a:gd name="connsiteY8" fmla="*/ 514901 h 3516755"/>
              <a:gd name="connsiteX9" fmla="*/ 5248656 w 5377845"/>
              <a:gd name="connsiteY9" fmla="*/ 3111797 h 3516755"/>
              <a:gd name="connsiteX10" fmla="*/ 5376672 w 5377845"/>
              <a:gd name="connsiteY10" fmla="*/ 3508037 h 3516755"/>
              <a:gd name="connsiteX11" fmla="*/ 5376672 w 5377845"/>
              <a:gd name="connsiteY11" fmla="*/ 3508037 h 3516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77845" h="3516755">
                <a:moveTo>
                  <a:pt x="0" y="3495845"/>
                </a:moveTo>
                <a:cubicBezTo>
                  <a:pt x="101600" y="3421169"/>
                  <a:pt x="203200" y="3346493"/>
                  <a:pt x="323088" y="3306869"/>
                </a:cubicBezTo>
                <a:cubicBezTo>
                  <a:pt x="442976" y="3267245"/>
                  <a:pt x="527304" y="3266229"/>
                  <a:pt x="719328" y="3258101"/>
                </a:cubicBezTo>
                <a:cubicBezTo>
                  <a:pt x="911352" y="3249973"/>
                  <a:pt x="1226312" y="3296709"/>
                  <a:pt x="1475232" y="3258101"/>
                </a:cubicBezTo>
                <a:cubicBezTo>
                  <a:pt x="1724152" y="3219493"/>
                  <a:pt x="2025904" y="3318045"/>
                  <a:pt x="2212848" y="3026453"/>
                </a:cubicBezTo>
                <a:cubicBezTo>
                  <a:pt x="2399792" y="2734861"/>
                  <a:pt x="2465832" y="1853989"/>
                  <a:pt x="2596896" y="1508549"/>
                </a:cubicBezTo>
                <a:cubicBezTo>
                  <a:pt x="2727960" y="1163109"/>
                  <a:pt x="2815336" y="1200701"/>
                  <a:pt x="2999232" y="953813"/>
                </a:cubicBezTo>
                <a:cubicBezTo>
                  <a:pt x="3183128" y="706925"/>
                  <a:pt x="3454400" y="100373"/>
                  <a:pt x="3700272" y="27221"/>
                </a:cubicBezTo>
                <a:cubicBezTo>
                  <a:pt x="3946144" y="-45931"/>
                  <a:pt x="4216400" y="805"/>
                  <a:pt x="4474464" y="514901"/>
                </a:cubicBezTo>
                <a:cubicBezTo>
                  <a:pt x="4732528" y="1028997"/>
                  <a:pt x="5098288" y="2612941"/>
                  <a:pt x="5248656" y="3111797"/>
                </a:cubicBezTo>
                <a:cubicBezTo>
                  <a:pt x="5399024" y="3610653"/>
                  <a:pt x="5376672" y="3508037"/>
                  <a:pt x="5376672" y="3508037"/>
                </a:cubicBezTo>
                <a:lnTo>
                  <a:pt x="5376672" y="35080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4" name="椭圆 53"/>
          <p:cNvSpPr/>
          <p:nvPr/>
        </p:nvSpPr>
        <p:spPr>
          <a:xfrm>
            <a:off x="531519" y="4988679"/>
            <a:ext cx="34289" cy="34289"/>
          </a:xfrm>
          <a:prstGeom prst="ellipse">
            <a:avLst/>
          </a:prstGeom>
          <a:solidFill>
            <a:srgbClr val="FF0000"/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5" name="椭圆 54"/>
          <p:cNvSpPr/>
          <p:nvPr/>
        </p:nvSpPr>
        <p:spPr>
          <a:xfrm>
            <a:off x="671175" y="4990105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6" name="椭圆 55"/>
          <p:cNvSpPr/>
          <p:nvPr/>
        </p:nvSpPr>
        <p:spPr>
          <a:xfrm>
            <a:off x="830603" y="4988679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7" name="椭圆 56"/>
          <p:cNvSpPr/>
          <p:nvPr/>
        </p:nvSpPr>
        <p:spPr>
          <a:xfrm>
            <a:off x="1103018" y="4989152"/>
            <a:ext cx="34289" cy="34289"/>
          </a:xfrm>
          <a:prstGeom prst="ellipse">
            <a:avLst/>
          </a:prstGeom>
          <a:solidFill>
            <a:srgbClr val="FF0000"/>
          </a:solidFill>
          <a:effectLst>
            <a:glow rad="228600">
              <a:schemeClr val="accent2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8" name="椭圆 57"/>
          <p:cNvSpPr/>
          <p:nvPr/>
        </p:nvSpPr>
        <p:spPr>
          <a:xfrm>
            <a:off x="1182706" y="4988679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59" name="椭圆 58"/>
          <p:cNvSpPr/>
          <p:nvPr/>
        </p:nvSpPr>
        <p:spPr>
          <a:xfrm>
            <a:off x="1252199" y="4988679"/>
            <a:ext cx="34289" cy="34289"/>
          </a:xfrm>
          <a:prstGeom prst="ellipse">
            <a:avLst/>
          </a:prstGeom>
          <a:solidFill>
            <a:srgbClr val="FF0000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0" name="椭圆 59"/>
          <p:cNvSpPr/>
          <p:nvPr/>
        </p:nvSpPr>
        <p:spPr>
          <a:xfrm>
            <a:off x="1919504" y="4988679"/>
            <a:ext cx="34289" cy="34289"/>
          </a:xfrm>
          <a:prstGeom prst="ellipse">
            <a:avLst/>
          </a:prstGeom>
          <a:solidFill>
            <a:srgbClr val="FF0000"/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1" name="椭圆 60"/>
          <p:cNvSpPr/>
          <p:nvPr/>
        </p:nvSpPr>
        <p:spPr>
          <a:xfrm>
            <a:off x="1689043" y="4988679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2" name="椭圆 61"/>
          <p:cNvSpPr/>
          <p:nvPr/>
        </p:nvSpPr>
        <p:spPr>
          <a:xfrm>
            <a:off x="1644991" y="4988679"/>
            <a:ext cx="34289" cy="34289"/>
          </a:xfrm>
          <a:prstGeom prst="ellipse">
            <a:avLst/>
          </a:prstGeom>
          <a:solidFill>
            <a:srgbClr val="FF0000"/>
          </a:solidFill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3" name="椭圆 62"/>
          <p:cNvSpPr/>
          <p:nvPr/>
        </p:nvSpPr>
        <p:spPr>
          <a:xfrm>
            <a:off x="2191725" y="4988679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4" name="椭圆 63"/>
          <p:cNvSpPr/>
          <p:nvPr/>
        </p:nvSpPr>
        <p:spPr>
          <a:xfrm>
            <a:off x="2355269" y="4988678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5" name="椭圆 64"/>
          <p:cNvSpPr/>
          <p:nvPr/>
        </p:nvSpPr>
        <p:spPr>
          <a:xfrm>
            <a:off x="2658089" y="4988677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6" name="椭圆 65"/>
          <p:cNvSpPr/>
          <p:nvPr/>
        </p:nvSpPr>
        <p:spPr>
          <a:xfrm>
            <a:off x="2922006" y="498867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7" name="椭圆 66"/>
          <p:cNvSpPr/>
          <p:nvPr/>
        </p:nvSpPr>
        <p:spPr>
          <a:xfrm>
            <a:off x="3037031" y="498867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8" name="椭圆 67"/>
          <p:cNvSpPr/>
          <p:nvPr/>
        </p:nvSpPr>
        <p:spPr>
          <a:xfrm>
            <a:off x="3176249" y="498867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2" name="椭圆 71"/>
          <p:cNvSpPr/>
          <p:nvPr/>
        </p:nvSpPr>
        <p:spPr>
          <a:xfrm>
            <a:off x="3946038" y="499534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3" name="椭圆 72"/>
          <p:cNvSpPr/>
          <p:nvPr/>
        </p:nvSpPr>
        <p:spPr>
          <a:xfrm>
            <a:off x="4049285" y="4995345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4" name="椭圆 73"/>
          <p:cNvSpPr/>
          <p:nvPr/>
        </p:nvSpPr>
        <p:spPr>
          <a:xfrm>
            <a:off x="4335725" y="4995345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69" name="椭圆 68"/>
          <p:cNvSpPr/>
          <p:nvPr/>
        </p:nvSpPr>
        <p:spPr>
          <a:xfrm>
            <a:off x="3445178" y="498867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0" name="椭圆 69"/>
          <p:cNvSpPr/>
          <p:nvPr/>
        </p:nvSpPr>
        <p:spPr>
          <a:xfrm>
            <a:off x="3537892" y="4991214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1" name="椭圆 70"/>
          <p:cNvSpPr/>
          <p:nvPr/>
        </p:nvSpPr>
        <p:spPr>
          <a:xfrm>
            <a:off x="3667146" y="4988676"/>
            <a:ext cx="34289" cy="34289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76" name="矩形 75"/>
          <p:cNvSpPr/>
          <p:nvPr/>
        </p:nvSpPr>
        <p:spPr>
          <a:xfrm>
            <a:off x="269218" y="1463826"/>
            <a:ext cx="6197722" cy="392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Adaptive Importance Sampling:  Vegas as an example</a:t>
            </a:r>
            <a:endParaRPr lang="zh-CN" altLang="en-US" sz="2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6843" y="4611488"/>
            <a:ext cx="1946910" cy="653013"/>
          </a:xfrm>
          <a:prstGeom prst="rect">
            <a:avLst/>
          </a:prstGeom>
          <a:solidFill>
            <a:schemeClr val="accent6">
              <a:alpha val="1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4169852" y="2080514"/>
            <a:ext cx="4569210" cy="923330"/>
          </a:xfrm>
          <a:prstGeom prst="rect">
            <a:avLst/>
          </a:prstGeom>
          <a:ln w="22225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altLang="zh-C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Vegas, adaptively adjusts the number of points in each grid domain such that more points would be evaluated for anxious domains.</a:t>
            </a:r>
            <a:endParaRPr lang="zh-CN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4772047" y="3235033"/>
            <a:ext cx="4197681" cy="2856581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9" name="右箭头 78"/>
          <p:cNvSpPr/>
          <p:nvPr/>
        </p:nvSpPr>
        <p:spPr>
          <a:xfrm>
            <a:off x="5905354" y="3880019"/>
            <a:ext cx="259682" cy="66260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0" name="图片 7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701" y="3429000"/>
            <a:ext cx="961633" cy="830641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81" name="右箭头 80"/>
          <p:cNvSpPr/>
          <p:nvPr/>
        </p:nvSpPr>
        <p:spPr>
          <a:xfrm>
            <a:off x="7640271" y="3883037"/>
            <a:ext cx="213824" cy="6324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右箭头 81"/>
          <p:cNvSpPr/>
          <p:nvPr/>
        </p:nvSpPr>
        <p:spPr>
          <a:xfrm rot="14657702">
            <a:off x="7118389" y="4783536"/>
            <a:ext cx="205811" cy="7054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6" name="图片 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225" y="3525528"/>
            <a:ext cx="945578" cy="76570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87" name="图片 8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016" y="3514939"/>
            <a:ext cx="945578" cy="76570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151" y="3518468"/>
            <a:ext cx="945578" cy="76570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374" y="3511409"/>
            <a:ext cx="945578" cy="76570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164" y="3511409"/>
            <a:ext cx="945578" cy="765708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928" y="3534286"/>
            <a:ext cx="946682" cy="823986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92" name="图片 9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728" y="5010179"/>
            <a:ext cx="969766" cy="805142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93" name="右箭头 92"/>
          <p:cNvSpPr/>
          <p:nvPr/>
        </p:nvSpPr>
        <p:spPr>
          <a:xfrm rot="7046393">
            <a:off x="8323960" y="4806592"/>
            <a:ext cx="214001" cy="76108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52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11111E-6 L 0.25 -1.11111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18038 0.0004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10" y="2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5 -1.11111E-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5 -1.11111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13263 -0.000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 animBg="1"/>
      <p:bldP spid="60" grpId="0" animBg="1"/>
      <p:bldP spid="62" grpId="0" animBg="1"/>
      <p:bldP spid="2" grpId="0" animBg="1"/>
      <p:bldP spid="2" grpId="1" animBg="1"/>
      <p:bldP spid="40" grpId="0" animBg="1"/>
      <p:bldP spid="53" grpId="0" animBg="1"/>
      <p:bldP spid="79" grpId="0" animBg="1"/>
      <p:bldP spid="81" grpId="0" animBg="1"/>
      <p:bldP spid="82" grpId="0" animBg="1"/>
      <p:bldP spid="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6" name="矩形 75"/>
          <p:cNvSpPr/>
          <p:nvPr/>
        </p:nvSpPr>
        <p:spPr>
          <a:xfrm>
            <a:off x="269218" y="1463826"/>
            <a:ext cx="8824147" cy="392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Adaptive Importance Sampling:  </a:t>
            </a:r>
            <a:r>
              <a:rPr lang="en-US" altLang="zh-CN" sz="2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ZMCintegral</a:t>
            </a:r>
            <a:r>
              <a:rPr lang="en-US" altLang="zh-CN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with </a:t>
            </a:r>
            <a:r>
              <a:rPr lang="en-US" altLang="zh-CN" sz="2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Tensorflow</a:t>
            </a:r>
            <a:r>
              <a:rPr lang="en-US" altLang="zh-CN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-GPU backend</a:t>
            </a:r>
            <a:endParaRPr lang="zh-CN" altLang="en-US" sz="2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22186" y="1961169"/>
            <a:ext cx="6928343" cy="923330"/>
          </a:xfrm>
          <a:prstGeom prst="rect">
            <a:avLst/>
          </a:prstGeom>
          <a:solidFill>
            <a:srgbClr val="0070C0">
              <a:alpha val="15000"/>
            </a:srgbClr>
          </a:solidFill>
          <a:ln w="22225" cmpd="dbl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en-US" altLang="zh-CN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ZMCintegral</a:t>
            </a:r>
            <a:r>
              <a:rPr lang="en-US" altLang="zh-C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amplifies the anxious domains iteratively, and with the benefit of GPU, it samples a huge amount of points in each domain</a:t>
            </a:r>
            <a:r>
              <a:rPr lang="zh-CN" alt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， </a:t>
            </a:r>
            <a:r>
              <a:rPr lang="en-US" altLang="zh-C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with</a:t>
            </a:r>
            <a:r>
              <a:rPr lang="zh-CN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zh-C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heuristic tree search.</a:t>
            </a:r>
            <a:endParaRPr lang="zh-CN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5230192" y="2995811"/>
            <a:ext cx="204985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Very easy to use</a:t>
            </a:r>
            <a:endParaRPr lang="zh-CN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5230192" y="3607037"/>
            <a:ext cx="3611845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altLang="zh-CN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Huge amount (1,000,000,000) of points for each anxious domain</a:t>
            </a:r>
            <a:endParaRPr lang="zh-CN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5647006" y="4388645"/>
            <a:ext cx="2371135" cy="1967706"/>
            <a:chOff x="4890725" y="4479095"/>
            <a:chExt cx="3752196" cy="2868930"/>
          </a:xfrm>
        </p:grpSpPr>
        <p:cxnSp>
          <p:nvCxnSpPr>
            <p:cNvPr id="93" name="直接箭头连接符 92"/>
            <p:cNvCxnSpPr/>
            <p:nvPr/>
          </p:nvCxnSpPr>
          <p:spPr>
            <a:xfrm flipV="1">
              <a:off x="4890725" y="7101840"/>
              <a:ext cx="3752196" cy="44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直接箭头连接符 93"/>
            <p:cNvCxnSpPr/>
            <p:nvPr/>
          </p:nvCxnSpPr>
          <p:spPr>
            <a:xfrm flipV="1">
              <a:off x="5079320" y="4479095"/>
              <a:ext cx="11430" cy="286893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文本框 94"/>
                <p:cNvSpPr txBox="1"/>
                <p:nvPr/>
              </p:nvSpPr>
              <p:spPr>
                <a:xfrm>
                  <a:off x="5153026" y="4520499"/>
                  <a:ext cx="379015" cy="2077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zh-CN" altLang="en-US" sz="1350" dirty="0"/>
                </a:p>
              </p:txBody>
            </p:sp>
          </mc:Choice>
          <mc:Fallback xmlns="">
            <p:sp>
              <p:nvSpPr>
                <p:cNvPr id="95" name="文本框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53026" y="4520499"/>
                  <a:ext cx="379015" cy="20774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5897" t="-4348" r="-76923" b="-95652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文本框 126"/>
                <p:cNvSpPr txBox="1"/>
                <p:nvPr/>
              </p:nvSpPr>
              <p:spPr>
                <a:xfrm>
                  <a:off x="7079570" y="7140276"/>
                  <a:ext cx="135102" cy="2077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sz="1350" i="1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zh-CN" altLang="en-US" sz="1350" dirty="0"/>
                </a:p>
              </p:txBody>
            </p:sp>
          </mc:Choice>
          <mc:Fallback xmlns="">
            <p:sp>
              <p:nvSpPr>
                <p:cNvPr id="127" name="文本框 1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79570" y="7140276"/>
                  <a:ext cx="135102" cy="20774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50000" r="-57143" b="-3750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任意多边形 21"/>
            <p:cNvSpPr/>
            <p:nvPr/>
          </p:nvSpPr>
          <p:spPr>
            <a:xfrm>
              <a:off x="5090160" y="4716780"/>
              <a:ext cx="2926080" cy="2385060"/>
            </a:xfrm>
            <a:custGeom>
              <a:avLst/>
              <a:gdLst>
                <a:gd name="connsiteX0" fmla="*/ 0 w 2926080"/>
                <a:gd name="connsiteY0" fmla="*/ 2385060 h 2385060"/>
                <a:gd name="connsiteX1" fmla="*/ 754380 w 2926080"/>
                <a:gd name="connsiteY1" fmla="*/ 2316480 h 2385060"/>
                <a:gd name="connsiteX2" fmla="*/ 1859280 w 2926080"/>
                <a:gd name="connsiteY2" fmla="*/ 2202180 h 2385060"/>
                <a:gd name="connsiteX3" fmla="*/ 2476500 w 2926080"/>
                <a:gd name="connsiteY3" fmla="*/ 1775460 h 2385060"/>
                <a:gd name="connsiteX4" fmla="*/ 2804160 w 2926080"/>
                <a:gd name="connsiteY4" fmla="*/ 967740 h 2385060"/>
                <a:gd name="connsiteX5" fmla="*/ 2903220 w 2926080"/>
                <a:gd name="connsiteY5" fmla="*/ 358140 h 2385060"/>
                <a:gd name="connsiteX6" fmla="*/ 2926080 w 2926080"/>
                <a:gd name="connsiteY6" fmla="*/ 0 h 238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26080" h="2385060">
                  <a:moveTo>
                    <a:pt x="0" y="2385060"/>
                  </a:moveTo>
                  <a:lnTo>
                    <a:pt x="754380" y="2316480"/>
                  </a:lnTo>
                  <a:cubicBezTo>
                    <a:pt x="1064260" y="2286000"/>
                    <a:pt x="1572260" y="2292350"/>
                    <a:pt x="1859280" y="2202180"/>
                  </a:cubicBezTo>
                  <a:cubicBezTo>
                    <a:pt x="2146300" y="2112010"/>
                    <a:pt x="2319020" y="1981200"/>
                    <a:pt x="2476500" y="1775460"/>
                  </a:cubicBezTo>
                  <a:cubicBezTo>
                    <a:pt x="2633980" y="1569720"/>
                    <a:pt x="2733040" y="1203960"/>
                    <a:pt x="2804160" y="967740"/>
                  </a:cubicBezTo>
                  <a:cubicBezTo>
                    <a:pt x="2875280" y="731520"/>
                    <a:pt x="2882900" y="519430"/>
                    <a:pt x="2903220" y="358140"/>
                  </a:cubicBezTo>
                  <a:cubicBezTo>
                    <a:pt x="2923540" y="196850"/>
                    <a:pt x="2924810" y="98425"/>
                    <a:pt x="2926080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7825740" y="4695506"/>
              <a:ext cx="274320" cy="2444770"/>
            </a:xfrm>
            <a:prstGeom prst="rect">
              <a:avLst/>
            </a:prstGeom>
            <a:solidFill>
              <a:srgbClr val="FFFF00">
                <a:alpha val="15000"/>
              </a:srgb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6D4A-7A57-4162-B6BE-03C910FCC56D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30" name="灯片编号占位符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81" y="3343434"/>
            <a:ext cx="1101782" cy="1035065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32" name="右箭头 31"/>
          <p:cNvSpPr/>
          <p:nvPr/>
        </p:nvSpPr>
        <p:spPr>
          <a:xfrm>
            <a:off x="1504670" y="3773307"/>
            <a:ext cx="262180" cy="8766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右箭头 32"/>
          <p:cNvSpPr/>
          <p:nvPr/>
        </p:nvSpPr>
        <p:spPr>
          <a:xfrm rot="7202904">
            <a:off x="4175871" y="4686156"/>
            <a:ext cx="280046" cy="81399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955" y="3211825"/>
            <a:ext cx="1082980" cy="109892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930" y="4928474"/>
            <a:ext cx="1101782" cy="1035065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37" name="右箭头 36"/>
          <p:cNvSpPr/>
          <p:nvPr/>
        </p:nvSpPr>
        <p:spPr>
          <a:xfrm rot="14657702">
            <a:off x="2674555" y="4678229"/>
            <a:ext cx="303650" cy="8052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4087257" y="3170797"/>
            <a:ext cx="353699" cy="4710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2" name="图片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077" y="5078251"/>
            <a:ext cx="1101782" cy="1035065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43" name="矩形 42"/>
          <p:cNvSpPr/>
          <p:nvPr/>
        </p:nvSpPr>
        <p:spPr>
          <a:xfrm>
            <a:off x="4377174" y="3783722"/>
            <a:ext cx="353699" cy="4710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5" name="图片 4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482" y="3297610"/>
            <a:ext cx="1064898" cy="101302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883" y="3283600"/>
            <a:ext cx="1064898" cy="101302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547" y="3288271"/>
            <a:ext cx="1064898" cy="101302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679" y="3278931"/>
            <a:ext cx="1064898" cy="101302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080" y="3278931"/>
            <a:ext cx="1064898" cy="101302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2" name="右箭头 51"/>
          <p:cNvSpPr/>
          <p:nvPr/>
        </p:nvSpPr>
        <p:spPr>
          <a:xfrm>
            <a:off x="3370743" y="3765421"/>
            <a:ext cx="262180" cy="87661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66681" y="3053047"/>
            <a:ext cx="4615558" cy="3249077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64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91" grpId="0" animBg="1"/>
      <p:bldP spid="92" grpId="0" animBg="1"/>
      <p:bldP spid="32" grpId="0" animBg="1"/>
      <p:bldP spid="33" grpId="0" animBg="1"/>
      <p:bldP spid="37" grpId="0" animBg="1"/>
      <p:bldP spid="41" grpId="0" animBg="1"/>
      <p:bldP spid="43" grpId="0" animBg="1"/>
      <p:bldP spid="5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6" name="矩形 75"/>
          <p:cNvSpPr/>
          <p:nvPr/>
        </p:nvSpPr>
        <p:spPr>
          <a:xfrm>
            <a:off x="269218" y="1463826"/>
            <a:ext cx="3645100" cy="3924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Result:  </a:t>
            </a:r>
            <a:r>
              <a:rPr lang="en-US" altLang="zh-CN" sz="2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ZMCintegral</a:t>
            </a:r>
            <a:r>
              <a:rPr lang="en-US" altLang="zh-CN" sz="2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 VS VEGAS</a:t>
            </a:r>
            <a:endParaRPr lang="zh-CN" altLang="en-US" sz="2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 Math" panose="02040503050406030204" pitchFamily="18" charset="0"/>
            </a:endParaRPr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6D4A-7A57-4162-B6BE-03C910FCC56D}" type="datetime1">
              <a:rPr lang="zh-CN" altLang="en-US" smtClean="0"/>
              <a:t>2018/11/4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zjacob@mail.ustc.edu.cn</a:t>
            </a:r>
            <a:endParaRPr lang="zh-CN" altLang="en-US"/>
          </a:p>
        </p:txBody>
      </p:sp>
      <p:sp>
        <p:nvSpPr>
          <p:cNvPr id="30" name="灯片编号占位符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13" y="2075471"/>
            <a:ext cx="6573328" cy="42808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矩形 34"/>
              <p:cNvSpPr/>
              <p:nvPr/>
            </p:nvSpPr>
            <p:spPr>
              <a:xfrm>
                <a:off x="4093599" y="1310646"/>
                <a:ext cx="4871120" cy="764825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68580" tIns="34290" rIns="68580" bIns="3429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zh-CN" altLang="en-US" sz="1500" i="1" dirty="0" smtClean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en-US" altLang="zh-CN" sz="15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⁡[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2+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3+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4+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5+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15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6]</m:t>
                          </m:r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50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altLang="zh-CN" sz="1500" i="1" dirty="0">
                              <a:ln w="0"/>
                              <a:solidFill>
                                <a:schemeClr val="tx1"/>
                              </a:solidFill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500" i="1" dirty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1500" b="0" i="1" dirty="0" smtClean="0">
                                  <a:ln w="0"/>
                                  <a:solidFill>
                                    <a:schemeClr val="tx1"/>
                                  </a:solidFill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sz="1500" dirty="0"/>
              </a:p>
            </p:txBody>
          </p:sp>
        </mc:Choice>
        <mc:Fallback>
          <p:sp>
            <p:nvSpPr>
              <p:cNvPr id="35" name="矩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99" y="1310646"/>
                <a:ext cx="4871120" cy="7648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19050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30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1878633"/>
            <a:ext cx="9144000" cy="2886407"/>
          </a:xfrm>
          <a:prstGeom prst="rect">
            <a:avLst/>
          </a:prstGeom>
          <a:solidFill>
            <a:srgbClr val="E8E8EA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3364687" y="5176218"/>
            <a:ext cx="2414626" cy="438582"/>
          </a:xfrm>
          <a:prstGeom prst="rect">
            <a:avLst/>
          </a:prstGeom>
          <a:solidFill>
            <a:srgbClr val="E8E8EA"/>
          </a:solidFill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2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ZHANG </a:t>
            </a:r>
            <a:r>
              <a:rPr lang="en-US" altLang="zh-CN" sz="2400" dirty="0" err="1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Junjie</a:t>
            </a:r>
            <a:endParaRPr lang="zh-CN" altLang="en-US" sz="2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3082752"/>
            <a:ext cx="9144000" cy="692497"/>
          </a:xfrm>
          <a:prstGeom prst="rect">
            <a:avLst/>
          </a:prstGeom>
          <a:solidFill>
            <a:srgbClr val="E8E8E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405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  <a:endParaRPr lang="zh-CN" altLang="en-US" sz="405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9EF1-0CB9-4E12-9DD3-316598D795F7}" type="datetime1">
              <a:rPr lang="zh-CN" altLang="en-US" smtClean="0">
                <a:solidFill>
                  <a:schemeClr val="bg2">
                    <a:lumMod val="50000"/>
                  </a:schemeClr>
                </a:solidFill>
              </a:rPr>
              <a:t>2018/11/4</a:t>
            </a:fld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bg2">
                    <a:lumMod val="50000"/>
                  </a:schemeClr>
                </a:solidFill>
              </a:rPr>
              <a:t>zjacob@mail.ustc.edu.cn</a:t>
            </a:r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649E-9C94-465B-808D-1AE16199BE2A}" type="slidenum">
              <a:rPr lang="zh-CN" altLang="en-US" smtClean="0">
                <a:solidFill>
                  <a:schemeClr val="bg2">
                    <a:lumMod val="50000"/>
                  </a:schemeClr>
                </a:solidFill>
              </a:rPr>
              <a:t>7</a:t>
            </a:fld>
            <a:endParaRPr lang="zh-CN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2645</TotalTime>
  <Words>234</Words>
  <Application>Microsoft Office PowerPoint</Application>
  <PresentationFormat>全屏显示(4:3)</PresentationFormat>
  <Paragraphs>60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同学</dc:creator>
  <cp:lastModifiedBy>cmet</cp:lastModifiedBy>
  <cp:revision>62</cp:revision>
  <dcterms:created xsi:type="dcterms:W3CDTF">2018-10-17T11:26:57Z</dcterms:created>
  <dcterms:modified xsi:type="dcterms:W3CDTF">2018-11-04T09:36:00Z</dcterms:modified>
</cp:coreProperties>
</file>