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40" r:id="rId2"/>
    <p:sldId id="812" r:id="rId3"/>
    <p:sldId id="626" r:id="rId4"/>
    <p:sldId id="589" r:id="rId5"/>
    <p:sldId id="565" r:id="rId6"/>
    <p:sldId id="627" r:id="rId7"/>
    <p:sldId id="564" r:id="rId8"/>
    <p:sldId id="815" r:id="rId9"/>
    <p:sldId id="816" r:id="rId10"/>
    <p:sldId id="819" r:id="rId11"/>
    <p:sldId id="818" r:id="rId12"/>
    <p:sldId id="817" r:id="rId13"/>
    <p:sldId id="637" r:id="rId14"/>
    <p:sldId id="593" r:id="rId15"/>
    <p:sldId id="695" r:id="rId16"/>
    <p:sldId id="641" r:id="rId17"/>
    <p:sldId id="638" r:id="rId18"/>
    <p:sldId id="639" r:id="rId19"/>
    <p:sldId id="824" r:id="rId20"/>
    <p:sldId id="820" r:id="rId21"/>
    <p:sldId id="825" r:id="rId22"/>
    <p:sldId id="643" r:id="rId23"/>
    <p:sldId id="821" r:id="rId24"/>
    <p:sldId id="823" r:id="rId25"/>
    <p:sldId id="827" r:id="rId26"/>
    <p:sldId id="822" r:id="rId2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B7B"/>
    <a:srgbClr val="777777"/>
    <a:srgbClr val="0000CC"/>
    <a:srgbClr val="F9EEE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1279" autoAdjust="0"/>
  </p:normalViewPr>
  <p:slideViewPr>
    <p:cSldViewPr>
      <p:cViewPr varScale="1">
        <p:scale>
          <a:sx n="90" d="100"/>
          <a:sy n="90" d="100"/>
        </p:scale>
        <p:origin x="20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D7EC1E-4895-4685-A569-815372DF50EF}" type="datetimeFigureOut">
              <a:rPr lang="ja-JP" altLang="en-US"/>
              <a:pPr>
                <a:defRPr/>
              </a:pPr>
              <a:t>2018/11/4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C9D734-0F4E-4806-812A-8ECF8D4793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4200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3106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237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077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5901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623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39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059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1458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606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355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77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829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53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14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671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512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226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172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9D734-0F4E-4806-812A-8ECF8D47938C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99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E9E623-5895-4BF4-8562-05B8877673D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7010-487B-441A-BCB6-2A10896B72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CD6F-8330-4BC5-ABC2-5AA083BCF8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6"/>
          <p:cNvSpPr txBox="1"/>
          <p:nvPr userDrawn="1"/>
        </p:nvSpPr>
        <p:spPr>
          <a:xfrm>
            <a:off x="0" y="0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err="1">
                <a:solidFill>
                  <a:schemeClr val="bg1"/>
                </a:solidFill>
                <a:latin typeface="+mn-lt"/>
                <a:ea typeface="+mn-ea"/>
              </a:rPr>
              <a:t>PartX</a:t>
            </a:r>
            <a:r>
              <a:rPr lang="en-US" altLang="ja-JP" dirty="0">
                <a:solidFill>
                  <a:schemeClr val="bg1"/>
                </a:solidFill>
                <a:latin typeface="+mn-lt"/>
                <a:ea typeface="+mn-ea"/>
              </a:rPr>
              <a:t> (1/1)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544616"/>
          </a:xfr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32138" y="64897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38F1-5EB5-4818-BED8-4E231B02A64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5AF8B9-742E-4784-9408-EE87F79B573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F770-E02F-4996-9F26-E74F4712BA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7C8E-B8CC-4681-910C-4019E01AC8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BFF3-A749-40A8-94A0-D424D71706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03CD-245F-4614-A1F9-FCCEFC9B14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8334-73F9-45B3-9614-6B92848BA7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5C10-6814-4716-978F-948AC41484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63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32138" y="6527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60AD3F-B18F-45DC-9F67-3AB522921C6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251520" y="5316339"/>
            <a:ext cx="8640960" cy="1176536"/>
          </a:xfrm>
        </p:spPr>
        <p:txBody>
          <a:bodyPr anchor="ctr" anchorCtr="0"/>
          <a:lstStyle/>
          <a:p>
            <a:r>
              <a:rPr lang="en-US" altLang="ja-JP" sz="1600" dirty="0"/>
              <a:t>The 7</a:t>
            </a:r>
            <a:r>
              <a:rPr lang="en-US" altLang="ja-JP" sz="1600" baseline="30000" dirty="0"/>
              <a:t>th</a:t>
            </a:r>
            <a:r>
              <a:rPr lang="en-US" altLang="ja-JP" sz="1600" dirty="0"/>
              <a:t> Asian Triangle Heavy-Ion Conference (ATHIC 2018)</a:t>
            </a:r>
          </a:p>
          <a:p>
            <a:r>
              <a:rPr lang="en-US" altLang="ja-JP" sz="1600" dirty="0"/>
              <a:t>Nov 4, 2018, USTC, Hefei, China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384188"/>
          </a:xfrm>
        </p:spPr>
        <p:txBody>
          <a:bodyPr/>
          <a:lstStyle/>
          <a:p>
            <a:r>
              <a:rPr lang="en-US" altLang="ja-JP" b="1" dirty="0"/>
              <a:t> Full 3D dynamical modeling</a:t>
            </a:r>
            <a:br>
              <a:rPr lang="en-US" altLang="ja-JP" b="1" dirty="0"/>
            </a:br>
            <a:r>
              <a:rPr lang="en-US" altLang="ja-JP" b="1" dirty="0"/>
              <a:t>based on fluctuating hydrodynamics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9E623-5895-4BF4-8562-05B8877673D2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301363" y="3933056"/>
            <a:ext cx="254127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+mj-lt"/>
              </a:rPr>
              <a:t>Koichi Murase</a:t>
            </a:r>
            <a:br>
              <a:rPr lang="en-US" altLang="ja-JP" sz="3200" dirty="0">
                <a:solidFill>
                  <a:schemeClr val="bg1"/>
                </a:solidFill>
                <a:latin typeface="+mj-lt"/>
              </a:rPr>
            </a:br>
            <a:br>
              <a:rPr lang="en-US" altLang="ja-JP" dirty="0">
                <a:solidFill>
                  <a:schemeClr val="bg1"/>
                </a:solidFill>
                <a:latin typeface="+mj-lt"/>
              </a:rPr>
            </a:br>
            <a:r>
              <a:rPr lang="en-US" altLang="ja-JP" sz="2400" dirty="0">
                <a:solidFill>
                  <a:schemeClr val="bg1"/>
                </a:solidFill>
                <a:latin typeface="+mj-lt"/>
              </a:rPr>
              <a:t>Sophia University</a:t>
            </a:r>
            <a:endParaRPr lang="ja-JP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69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E2AEF-A7C7-4D7B-BDC4-179F8BD7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Smeared fluctuating hydrodynamics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4B1730-9EA9-4372-B213-1C6358A0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3163D7-5F14-4581-BE64-72B30647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6" name="コンテンツ プレースホルダ 2">
            <a:extLst>
              <a:ext uri="{FF2B5EF4-FFF2-40B4-BE49-F238E27FC236}">
                <a16:creationId xmlns:a16="http://schemas.microsoft.com/office/drawing/2014/main" id="{E442D2C6-C263-4B86-A63C-6154B521C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19166"/>
          </a:xfrm>
        </p:spPr>
        <p:txBody>
          <a:bodyPr/>
          <a:lstStyle/>
          <a:p>
            <a:pPr>
              <a:buNone/>
            </a:pPr>
            <a:r>
              <a:rPr lang="en-US" altLang="ja-JP" dirty="0"/>
              <a:t>Noise terms with autocorrelations </a:t>
            </a:r>
            <a:r>
              <a:rPr lang="ja-JP" altLang="en-US" dirty="0"/>
              <a:t>～ </a:t>
            </a:r>
            <a:r>
              <a:rPr lang="en-US" altLang="ja-JP" dirty="0"/>
              <a:t>δ</a:t>
            </a:r>
            <a:r>
              <a:rPr lang="en-US" altLang="ja-JP" baseline="30000" dirty="0"/>
              <a:t>(4)</a:t>
            </a:r>
            <a:r>
              <a:rPr lang="en-US" altLang="ja-JP" dirty="0"/>
              <a:t>(x-x’)</a:t>
            </a: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2DD2F3F1-A42A-46F2-84CD-B4E56BA24C13}"/>
              </a:ext>
            </a:extLst>
          </p:cNvPr>
          <p:cNvSpPr txBox="1">
            <a:spLocks/>
          </p:cNvSpPr>
          <p:nvPr/>
        </p:nvSpPr>
        <p:spPr bwMode="auto">
          <a:xfrm>
            <a:off x="539552" y="1556792"/>
            <a:ext cx="8064896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dirty="0"/>
              <a:t>Hydrodynamic </a:t>
            </a:r>
            <a:r>
              <a:rPr lang="en-US" altLang="ja-JP" dirty="0" err="1"/>
              <a:t>eqs</a:t>
            </a:r>
            <a:r>
              <a:rPr lang="en-US" altLang="ja-JP" dirty="0"/>
              <a:t> are non-linear</a:t>
            </a:r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AC64E81F-B910-4070-AD35-159551D0DE93}"/>
              </a:ext>
            </a:extLst>
          </p:cNvPr>
          <p:cNvSpPr/>
          <p:nvPr/>
        </p:nvSpPr>
        <p:spPr>
          <a:xfrm>
            <a:off x="259349" y="1025056"/>
            <a:ext cx="265395" cy="1050902"/>
          </a:xfrm>
          <a:prstGeom prst="leftBrace">
            <a:avLst>
              <a:gd name="adj1" fmla="val 75066"/>
              <a:gd name="adj2" fmla="val 508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D1EAEB1A-DA75-473C-997C-4845E786644E}"/>
              </a:ext>
            </a:extLst>
          </p:cNvPr>
          <p:cNvSpPr txBox="1">
            <a:spLocks/>
          </p:cNvSpPr>
          <p:nvPr/>
        </p:nvSpPr>
        <p:spPr bwMode="auto">
          <a:xfrm>
            <a:off x="240299" y="2204864"/>
            <a:ext cx="5775448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dirty="0">
                <a:sym typeface="Wingdings" panose="05000000000000000000" pitchFamily="2" charset="2"/>
              </a:rPr>
              <a:t> Continuum limit is non-trivial</a:t>
            </a:r>
            <a:endParaRPr lang="en-US" altLang="ja-JP" dirty="0"/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64626BF5-B528-4367-8303-50883A7B0FCB}"/>
              </a:ext>
            </a:extLst>
          </p:cNvPr>
          <p:cNvSpPr txBox="1">
            <a:spLocks/>
          </p:cNvSpPr>
          <p:nvPr/>
        </p:nvSpPr>
        <p:spPr bwMode="auto">
          <a:xfrm>
            <a:off x="105039" y="3025169"/>
            <a:ext cx="9144000" cy="6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b="1" u="sng" dirty="0">
                <a:solidFill>
                  <a:srgbClr val="C00000"/>
                </a:solidFill>
                <a:sym typeface="Wingdings" panose="05000000000000000000" pitchFamily="2" charset="2"/>
              </a:rPr>
              <a:t>Regularization</a:t>
            </a:r>
            <a:r>
              <a:rPr lang="en-US" altLang="ja-JP" u="sng" dirty="0">
                <a:sym typeface="Wingdings" panose="05000000000000000000" pitchFamily="2" charset="2"/>
              </a:rPr>
              <a:t>: </a:t>
            </a:r>
            <a:r>
              <a:rPr lang="en-US" altLang="ja-JP" b="1" u="sng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cutoff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ja-JP" b="1" u="sng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length </a:t>
            </a:r>
            <a:r>
              <a:rPr lang="en-US" altLang="ja-JP" b="1" i="1" u="sng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λ</a:t>
            </a:r>
            <a:r>
              <a:rPr lang="en-US" altLang="ja-JP" u="sng" dirty="0"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(or 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cutoff momentum Λ</a:t>
            </a:r>
            <a:r>
              <a:rPr lang="en-US" altLang="ja-JP" sz="2400" dirty="0">
                <a:sym typeface="Wingdings" panose="05000000000000000000" pitchFamily="2" charset="2"/>
              </a:rPr>
              <a:t>=1/λ)</a:t>
            </a:r>
            <a:endParaRPr lang="en-US" altLang="ja-JP" dirty="0"/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A87EDF9C-7898-4C03-B04C-67FB7546E335}"/>
              </a:ext>
            </a:extLst>
          </p:cNvPr>
          <p:cNvSpPr txBox="1">
            <a:spLocks/>
          </p:cNvSpPr>
          <p:nvPr/>
        </p:nvSpPr>
        <p:spPr bwMode="auto">
          <a:xfrm>
            <a:off x="406202" y="3669833"/>
            <a:ext cx="8677042" cy="6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ja-JP" altLang="en-US" dirty="0">
                <a:sym typeface="Wingdings" panose="05000000000000000000" pitchFamily="2" charset="2"/>
              </a:rPr>
              <a:t>～ </a:t>
            </a:r>
            <a:r>
              <a:rPr lang="en-US" altLang="ja-JP" dirty="0">
                <a:sym typeface="Wingdings" panose="05000000000000000000" pitchFamily="2" charset="2"/>
              </a:rPr>
              <a:t>coarse-graining scale &gt; microscopic scale</a:t>
            </a:r>
            <a:endParaRPr lang="en-US" altLang="ja-JP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88EB7D0-0374-40F4-84ED-BCEA17DFE428}"/>
              </a:ext>
            </a:extLst>
          </p:cNvPr>
          <p:cNvGrpSpPr/>
          <p:nvPr/>
        </p:nvGrpSpPr>
        <p:grpSpPr>
          <a:xfrm>
            <a:off x="116958" y="4348716"/>
            <a:ext cx="8920716" cy="2115879"/>
            <a:chOff x="116958" y="4348716"/>
            <a:chExt cx="8920716" cy="2115879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50ABB13-A5DB-4EB9-BAC9-5D974B194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14" y="5636678"/>
              <a:ext cx="4502282" cy="561408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6E390B7-B0A1-4116-B526-284D4F98431A}"/>
                </a:ext>
              </a:extLst>
            </p:cNvPr>
            <p:cNvSpPr/>
            <p:nvPr/>
          </p:nvSpPr>
          <p:spPr>
            <a:xfrm>
              <a:off x="280614" y="4518580"/>
              <a:ext cx="42568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latin typeface="+mj-lt"/>
                </a:rPr>
                <a:t>Noise terms</a:t>
              </a:r>
              <a:r>
                <a:rPr lang="ja-JP" altLang="en-US" sz="2400" dirty="0">
                  <a:latin typeface="+mj-lt"/>
                </a:rPr>
                <a:t> </a:t>
              </a:r>
              <a:r>
                <a:rPr lang="en-US" altLang="ja-JP" sz="2400" i="1" dirty="0">
                  <a:latin typeface="+mj-lt"/>
                </a:rPr>
                <a:t>w</a:t>
              </a:r>
              <a:r>
                <a:rPr lang="en-US" altLang="ja-JP" sz="2400" dirty="0">
                  <a:latin typeface="+mj-lt"/>
                </a:rPr>
                <a:t>(</a:t>
              </a:r>
              <a:r>
                <a:rPr lang="en-US" altLang="ja-JP" sz="2400" i="1" dirty="0">
                  <a:latin typeface="+mj-lt"/>
                </a:rPr>
                <a:t>x</a:t>
              </a:r>
              <a:r>
                <a:rPr lang="en-US" altLang="ja-JP" sz="2400" dirty="0">
                  <a:latin typeface="+mj-lt"/>
                </a:rPr>
                <a:t>) </a:t>
              </a:r>
              <a:r>
                <a:rPr lang="ja-JP" altLang="en-US" sz="2400" dirty="0">
                  <a:latin typeface="+mj-lt"/>
                </a:rPr>
                <a:t>are smeared by</a:t>
              </a:r>
              <a:r>
                <a:rPr lang="en-US" altLang="ja-JP" sz="2400" dirty="0">
                  <a:latin typeface="+mj-lt"/>
                </a:rPr>
                <a:t>, e.g.,</a:t>
              </a:r>
              <a:r>
                <a:rPr lang="ja-JP" altLang="en-US" sz="2400" dirty="0">
                  <a:latin typeface="+mj-lt"/>
                </a:rPr>
                <a:t> Gaussian of width </a:t>
              </a:r>
              <a:r>
                <a:rPr lang="ja-JP" altLang="en-US" sz="2400" i="1" dirty="0">
                  <a:latin typeface="+mj-lt"/>
                </a:rPr>
                <a:t>σ</a:t>
              </a:r>
              <a:r>
                <a:rPr lang="ja-JP" altLang="en-US" sz="2400" dirty="0">
                  <a:latin typeface="+mj-lt"/>
                </a:rPr>
                <a:t> = </a:t>
              </a:r>
              <a:r>
                <a:rPr lang="ja-JP" altLang="en-US" sz="2400" i="1" dirty="0">
                  <a:latin typeface="+mj-lt"/>
                </a:rPr>
                <a:t>λ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FAFC16FD-CFBF-43AB-8898-ECDED857D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454" y="4468690"/>
              <a:ext cx="4176464" cy="1846663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011C5FD-5608-4D9A-B5AE-FB772ACEA069}"/>
                </a:ext>
              </a:extLst>
            </p:cNvPr>
            <p:cNvSpPr/>
            <p:nvPr/>
          </p:nvSpPr>
          <p:spPr>
            <a:xfrm>
              <a:off x="116958" y="4348716"/>
              <a:ext cx="8920716" cy="211587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5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E635A-99E3-4F68-8CA6-01031AC4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Stochasitic</a:t>
            </a:r>
            <a:r>
              <a:rPr kumimoji="1" lang="en-US" altLang="ja-JP" dirty="0"/>
              <a:t> Integrals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5567FE-DB0B-4170-BEDA-ED03448D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C261B6-825B-4DA3-AC8D-24A89D0F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2C0A206C-6C13-4724-BA49-4E6C9449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9166"/>
          </a:xfrm>
        </p:spPr>
        <p:txBody>
          <a:bodyPr/>
          <a:lstStyle/>
          <a:p>
            <a:pPr>
              <a:buNone/>
            </a:pPr>
            <a:r>
              <a:rPr lang="en-US" altLang="ja-JP" b="1" dirty="0"/>
              <a:t>Structure of 2</a:t>
            </a:r>
            <a:r>
              <a:rPr lang="en-US" altLang="ja-JP" b="1" baseline="30000" dirty="0"/>
              <a:t>nd</a:t>
            </a:r>
            <a:r>
              <a:rPr lang="en-US" altLang="ja-JP" b="1" dirty="0"/>
              <a:t> order fluctuating hydrodynamics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9D21CD9-3514-4684-BFC1-32125E44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35" y="3244349"/>
            <a:ext cx="1939769" cy="3693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2C34170-2CD8-4424-BC4C-0BE401F6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262" y="3291974"/>
            <a:ext cx="2141508" cy="357857"/>
          </a:xfrm>
          <a:prstGeom prst="rect">
            <a:avLst/>
          </a:prstGeom>
        </p:spPr>
      </p:pic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6C91E509-C541-480B-A49E-40524DC50C30}"/>
              </a:ext>
            </a:extLst>
          </p:cNvPr>
          <p:cNvSpPr txBox="1">
            <a:spLocks/>
          </p:cNvSpPr>
          <p:nvPr/>
        </p:nvSpPr>
        <p:spPr bwMode="auto">
          <a:xfrm>
            <a:off x="179512" y="3824996"/>
            <a:ext cx="8784976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b="1" u="sng" dirty="0">
                <a:solidFill>
                  <a:srgbClr val="C00000"/>
                </a:solidFill>
                <a:sym typeface="Wingdings" panose="05000000000000000000" pitchFamily="2" charset="2"/>
              </a:rPr>
              <a:t>No difference between Ito/</a:t>
            </a:r>
            <a:r>
              <a:rPr lang="en-US" altLang="ja-JP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Stratonovich</a:t>
            </a:r>
            <a:r>
              <a:rPr lang="en-US" altLang="ja-JP" b="1" u="sng" dirty="0">
                <a:solidFill>
                  <a:srgbClr val="C00000"/>
                </a:solidFill>
                <a:sym typeface="Wingdings" panose="05000000000000000000" pitchFamily="2" charset="2"/>
              </a:rPr>
              <a:t> SDE</a:t>
            </a:r>
            <a:endParaRPr lang="en-US" altLang="ja-JP" b="1" u="sng" dirty="0">
              <a:solidFill>
                <a:srgbClr val="C0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0A815B-B704-400B-9501-BA3150C0D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49" y="4417863"/>
            <a:ext cx="8111334" cy="150234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A3635FD-59EA-436E-8A9F-4D5677E2100B}"/>
              </a:ext>
            </a:extLst>
          </p:cNvPr>
          <p:cNvGrpSpPr/>
          <p:nvPr/>
        </p:nvGrpSpPr>
        <p:grpSpPr>
          <a:xfrm>
            <a:off x="827584" y="1551733"/>
            <a:ext cx="6552728" cy="1481271"/>
            <a:chOff x="827584" y="1551733"/>
            <a:chExt cx="7433600" cy="179199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6EA8A42-3DAD-46D6-B4AB-60289CF9D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9632" y="1551733"/>
              <a:ext cx="6912768" cy="1385072"/>
            </a:xfrm>
            <a:prstGeom prst="rect">
              <a:avLst/>
            </a:prstGeom>
          </p:spPr>
        </p:pic>
        <p:sp>
          <p:nvSpPr>
            <p:cNvPr id="8" name="左中かっこ 7">
              <a:extLst>
                <a:ext uri="{FF2B5EF4-FFF2-40B4-BE49-F238E27FC236}">
                  <a16:creationId xmlns:a16="http://schemas.microsoft.com/office/drawing/2014/main" id="{DE37279B-DD8B-4B06-8E7E-02033C3688F9}"/>
                </a:ext>
              </a:extLst>
            </p:cNvPr>
            <p:cNvSpPr/>
            <p:nvPr/>
          </p:nvSpPr>
          <p:spPr>
            <a:xfrm>
              <a:off x="827584" y="1603610"/>
              <a:ext cx="301072" cy="1271345"/>
            </a:xfrm>
            <a:prstGeom prst="leftBrace">
              <a:avLst>
                <a:gd name="adj1" fmla="val 75066"/>
                <a:gd name="adj2" fmla="val 5084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7DF2323-B360-4085-8DF5-599CCC78D5E9}"/>
                </a:ext>
              </a:extLst>
            </p:cNvPr>
            <p:cNvCxnSpPr>
              <a:cxnSpLocks/>
            </p:cNvCxnSpPr>
            <p:nvPr/>
          </p:nvCxnSpPr>
          <p:spPr>
            <a:xfrm>
              <a:off x="7303478" y="2904338"/>
              <a:ext cx="773722" cy="583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EDF014B-D60D-435C-A07E-9C45CC5FD68A}"/>
                </a:ext>
              </a:extLst>
            </p:cNvPr>
            <p:cNvSpPr txBox="1"/>
            <p:nvPr/>
          </p:nvSpPr>
          <p:spPr>
            <a:xfrm>
              <a:off x="7152185" y="2943613"/>
              <a:ext cx="1108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chemeClr val="accent6">
                      <a:lumMod val="75000"/>
                    </a:schemeClr>
                  </a:solidFill>
                </a:rPr>
                <a:t>noise</a:t>
              </a:r>
              <a:endParaRPr kumimoji="1" lang="ja-JP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270C15E-EC9F-43E0-A4F2-20589059636C}"/>
              </a:ext>
            </a:extLst>
          </p:cNvPr>
          <p:cNvCxnSpPr>
            <a:cxnSpLocks/>
          </p:cNvCxnSpPr>
          <p:nvPr/>
        </p:nvCxnSpPr>
        <p:spPr>
          <a:xfrm>
            <a:off x="6877111" y="5380433"/>
            <a:ext cx="682037" cy="48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16CEBD4-D343-408C-BF3F-D2BEFE7A8149}"/>
              </a:ext>
            </a:extLst>
          </p:cNvPr>
          <p:cNvSpPr txBox="1"/>
          <p:nvPr/>
        </p:nvSpPr>
        <p:spPr>
          <a:xfrm>
            <a:off x="6877110" y="5452675"/>
            <a:ext cx="68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D629AD7-80E1-49AB-9945-EAB3C7583204}"/>
              </a:ext>
            </a:extLst>
          </p:cNvPr>
          <p:cNvCxnSpPr>
            <a:cxnSpLocks/>
          </p:cNvCxnSpPr>
          <p:nvPr/>
        </p:nvCxnSpPr>
        <p:spPr>
          <a:xfrm>
            <a:off x="5993428" y="5378720"/>
            <a:ext cx="54266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A5E3AA1-094E-4659-B412-EEF029018A97}"/>
              </a:ext>
            </a:extLst>
          </p:cNvPr>
          <p:cNvSpPr txBox="1"/>
          <p:nvPr/>
        </p:nvSpPr>
        <p:spPr>
          <a:xfrm>
            <a:off x="5923741" y="5449408"/>
            <a:ext cx="68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err="1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kumimoji="1" lang="en-US" altLang="ja-JP" sz="2000" b="1" i="1" dirty="0" err="1">
                <a:solidFill>
                  <a:schemeClr val="accent6">
                    <a:lumMod val="75000"/>
                  </a:schemeClr>
                </a:solidFill>
              </a:rPr>
              <a:t>τ</a:t>
            </a:r>
            <a:endParaRPr kumimoji="1" lang="ja-JP" altLang="en-US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301967-6CCF-409A-94B3-1E6E65C9A309}"/>
              </a:ext>
            </a:extLst>
          </p:cNvPr>
          <p:cNvSpPr/>
          <p:nvPr/>
        </p:nvSpPr>
        <p:spPr>
          <a:xfrm>
            <a:off x="6168333" y="3203282"/>
            <a:ext cx="1944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i="1" dirty="0">
                <a:latin typeface="+mj-lt"/>
              </a:rPr>
              <a:t>τ</a:t>
            </a:r>
            <a:r>
              <a:rPr lang="ja-JP" altLang="en-US" sz="2400" dirty="0">
                <a:latin typeface="+mj-lt"/>
              </a:rPr>
              <a:t>: </a:t>
            </a:r>
            <a:r>
              <a:rPr lang="en-US" altLang="ja-JP" sz="2400" dirty="0">
                <a:latin typeface="+mj-lt"/>
              </a:rPr>
              <a:t>proper </a:t>
            </a:r>
            <a:r>
              <a:rPr lang="ja-JP" altLang="en-US" sz="2400" dirty="0">
                <a:latin typeface="+mj-lt"/>
              </a:rPr>
              <a:t>time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4A8394-F77E-41B6-BAAB-DB4FE72757F5}"/>
              </a:ext>
            </a:extLst>
          </p:cNvPr>
          <p:cNvSpPr txBox="1"/>
          <p:nvPr/>
        </p:nvSpPr>
        <p:spPr>
          <a:xfrm>
            <a:off x="487974" y="5122291"/>
            <a:ext cx="2193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6">
                    <a:lumMod val="75000"/>
                  </a:schemeClr>
                </a:solidFill>
              </a:rPr>
              <a:t>Stratonovich</a:t>
            </a:r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</a:rPr>
              <a:t> product</a:t>
            </a:r>
            <a:endParaRPr kumimoji="1" lang="ja-JP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B599F00-5DD3-4FB0-B14D-435F056F6277}"/>
              </a:ext>
            </a:extLst>
          </p:cNvPr>
          <p:cNvSpPr txBox="1"/>
          <p:nvPr/>
        </p:nvSpPr>
        <p:spPr>
          <a:xfrm>
            <a:off x="2918752" y="5920205"/>
            <a:ext cx="176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accent6">
                    <a:lumMod val="75000"/>
                  </a:schemeClr>
                </a:solidFill>
              </a:rPr>
              <a:t>Ito product</a:t>
            </a:r>
            <a:endParaRPr kumimoji="1" lang="ja-JP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785F5B0-89E5-4EFB-AB0D-3D59BF7D8A41}"/>
              </a:ext>
            </a:extLst>
          </p:cNvPr>
          <p:cNvSpPr/>
          <p:nvPr/>
        </p:nvSpPr>
        <p:spPr>
          <a:xfrm>
            <a:off x="3115464" y="6312921"/>
            <a:ext cx="5656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+mj-lt"/>
              </a:rPr>
              <a:t>K. Murase, Ph.D. Thesis (The University of Tokyo)</a:t>
            </a:r>
            <a:r>
              <a:rPr lang="en-US" altLang="ja-JP" sz="1600" dirty="0">
                <a:latin typeface="+mj-lt"/>
              </a:rPr>
              <a:t>, Sec. 6.4</a:t>
            </a:r>
            <a:r>
              <a:rPr lang="ja-JP" altLang="en-US" sz="1600" dirty="0">
                <a:latin typeface="+mj-lt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67358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30447A-2482-482C-99FE-2E97926D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 anchor="ctr"/>
          <a:lstStyle/>
          <a:p>
            <a:r>
              <a:rPr kumimoji="1" lang="en-US" altLang="ja-JP" dirty="0"/>
              <a:t>Effects</a:t>
            </a:r>
            <a:br>
              <a:rPr kumimoji="1" lang="en-US" altLang="ja-JP" dirty="0"/>
            </a:br>
            <a:r>
              <a:rPr kumimoji="1" lang="en-US" altLang="ja-JP" dirty="0"/>
              <a:t>on observables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F8BAB-A9F1-497C-8931-B85BC4B8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41B914-1B49-4E49-8C0E-923CB2D2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09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Integrated dynamical model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grpSp>
        <p:nvGrpSpPr>
          <p:cNvPr id="6" name="グループ化 13"/>
          <p:cNvGrpSpPr/>
          <p:nvPr/>
        </p:nvGrpSpPr>
        <p:grpSpPr>
          <a:xfrm>
            <a:off x="4427984" y="1556792"/>
            <a:ext cx="4508288" cy="4265444"/>
            <a:chOff x="323528" y="1978122"/>
            <a:chExt cx="4508288" cy="4265444"/>
          </a:xfrm>
        </p:grpSpPr>
        <p:sp>
          <p:nvSpPr>
            <p:cNvPr id="23" name="Line 3"/>
            <p:cNvSpPr>
              <a:spLocks noChangeAspect="1" noChangeShapeType="1"/>
            </p:cNvSpPr>
            <p:nvPr/>
          </p:nvSpPr>
          <p:spPr bwMode="auto">
            <a:xfrm flipV="1">
              <a:off x="2573015" y="2478112"/>
              <a:ext cx="0" cy="3040062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4" name="Line 4"/>
            <p:cNvSpPr>
              <a:spLocks noChangeAspect="1" noChangeShapeType="1"/>
            </p:cNvSpPr>
            <p:nvPr/>
          </p:nvSpPr>
          <p:spPr bwMode="auto">
            <a:xfrm>
              <a:off x="545778" y="5145112"/>
              <a:ext cx="4000500" cy="0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5" name="Freeform 5"/>
            <p:cNvSpPr>
              <a:spLocks noChangeAspect="1"/>
            </p:cNvSpPr>
            <p:nvPr/>
          </p:nvSpPr>
          <p:spPr bwMode="auto">
            <a:xfrm>
              <a:off x="2158678" y="2916262"/>
              <a:ext cx="2644775" cy="2655887"/>
            </a:xfrm>
            <a:custGeom>
              <a:avLst/>
              <a:gdLst>
                <a:gd name="T0" fmla="*/ 0 w 2148"/>
                <a:gd name="T1" fmla="*/ 2160 h 2160"/>
                <a:gd name="T2" fmla="*/ 2148 w 2148"/>
                <a:gd name="T3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2160">
                  <a:moveTo>
                    <a:pt x="0" y="2160"/>
                  </a:moveTo>
                  <a:lnTo>
                    <a:pt x="2148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Freeform 6"/>
            <p:cNvSpPr>
              <a:spLocks noChangeAspect="1"/>
            </p:cNvSpPr>
            <p:nvPr/>
          </p:nvSpPr>
          <p:spPr bwMode="auto">
            <a:xfrm>
              <a:off x="323528" y="2916262"/>
              <a:ext cx="2674937" cy="2655887"/>
            </a:xfrm>
            <a:custGeom>
              <a:avLst/>
              <a:gdLst>
                <a:gd name="T0" fmla="*/ 2164 w 2164"/>
                <a:gd name="T1" fmla="*/ 2157 h 2157"/>
                <a:gd name="T2" fmla="*/ 0 w 2164"/>
                <a:gd name="T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4" h="2157">
                  <a:moveTo>
                    <a:pt x="2164" y="2157"/>
                  </a:move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788665" y="2747987"/>
              <a:ext cx="3651250" cy="1992312"/>
            </a:xfrm>
            <a:custGeom>
              <a:avLst/>
              <a:gdLst>
                <a:gd name="T0" fmla="*/ 90 w 3286"/>
                <a:gd name="T1" fmla="*/ 458 h 1793"/>
                <a:gd name="T2" fmla="*/ 650 w 3286"/>
                <a:gd name="T3" fmla="*/ 1126 h 1793"/>
                <a:gd name="T4" fmla="*/ 1221 w 3286"/>
                <a:gd name="T5" fmla="*/ 1629 h 1793"/>
                <a:gd name="T6" fmla="*/ 1401 w 3286"/>
                <a:gd name="T7" fmla="*/ 1752 h 1793"/>
                <a:gd name="T8" fmla="*/ 1601 w 3286"/>
                <a:gd name="T9" fmla="*/ 1793 h 1793"/>
                <a:gd name="T10" fmla="*/ 1793 w 3286"/>
                <a:gd name="T11" fmla="*/ 1752 h 1793"/>
                <a:gd name="T12" fmla="*/ 1985 w 3286"/>
                <a:gd name="T13" fmla="*/ 1626 h 1793"/>
                <a:gd name="T14" fmla="*/ 2528 w 3286"/>
                <a:gd name="T15" fmla="*/ 1151 h 1793"/>
                <a:gd name="T16" fmla="*/ 3169 w 3286"/>
                <a:gd name="T17" fmla="*/ 399 h 1793"/>
                <a:gd name="T18" fmla="*/ 3228 w 3286"/>
                <a:gd name="T19" fmla="*/ 161 h 1793"/>
                <a:gd name="T20" fmla="*/ 2960 w 3286"/>
                <a:gd name="T21" fmla="*/ 31 h 1793"/>
                <a:gd name="T22" fmla="*/ 2364 w 3286"/>
                <a:gd name="T23" fmla="*/ 309 h 1793"/>
                <a:gd name="T24" fmla="*/ 1600 w 3286"/>
                <a:gd name="T25" fmla="*/ 518 h 1793"/>
                <a:gd name="T26" fmla="*/ 915 w 3286"/>
                <a:gd name="T27" fmla="*/ 319 h 1793"/>
                <a:gd name="T28" fmla="*/ 279 w 3286"/>
                <a:gd name="T29" fmla="*/ 21 h 1793"/>
                <a:gd name="T30" fmla="*/ 31 w 3286"/>
                <a:gd name="T31" fmla="*/ 190 h 1793"/>
                <a:gd name="T32" fmla="*/ 90 w 3286"/>
                <a:gd name="T33" fmla="*/ 45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6" h="1793">
                  <a:moveTo>
                    <a:pt x="90" y="458"/>
                  </a:moveTo>
                  <a:cubicBezTo>
                    <a:pt x="193" y="614"/>
                    <a:pt x="462" y="931"/>
                    <a:pt x="650" y="1126"/>
                  </a:cubicBezTo>
                  <a:lnTo>
                    <a:pt x="1221" y="1629"/>
                  </a:lnTo>
                  <a:cubicBezTo>
                    <a:pt x="1346" y="1733"/>
                    <a:pt x="1338" y="1725"/>
                    <a:pt x="1401" y="1752"/>
                  </a:cubicBezTo>
                  <a:cubicBezTo>
                    <a:pt x="1464" y="1779"/>
                    <a:pt x="1536" y="1793"/>
                    <a:pt x="1601" y="1793"/>
                  </a:cubicBezTo>
                  <a:cubicBezTo>
                    <a:pt x="1666" y="1793"/>
                    <a:pt x="1729" y="1780"/>
                    <a:pt x="1793" y="1752"/>
                  </a:cubicBezTo>
                  <a:cubicBezTo>
                    <a:pt x="1857" y="1724"/>
                    <a:pt x="1863" y="1726"/>
                    <a:pt x="1985" y="1626"/>
                  </a:cubicBezTo>
                  <a:lnTo>
                    <a:pt x="2528" y="1151"/>
                  </a:lnTo>
                  <a:cubicBezTo>
                    <a:pt x="2725" y="947"/>
                    <a:pt x="3052" y="564"/>
                    <a:pt x="3169" y="399"/>
                  </a:cubicBezTo>
                  <a:cubicBezTo>
                    <a:pt x="3286" y="234"/>
                    <a:pt x="3263" y="222"/>
                    <a:pt x="3228" y="161"/>
                  </a:cubicBezTo>
                  <a:cubicBezTo>
                    <a:pt x="3193" y="100"/>
                    <a:pt x="3104" y="6"/>
                    <a:pt x="2960" y="31"/>
                  </a:cubicBezTo>
                  <a:cubicBezTo>
                    <a:pt x="2816" y="56"/>
                    <a:pt x="2591" y="228"/>
                    <a:pt x="2364" y="309"/>
                  </a:cubicBezTo>
                  <a:cubicBezTo>
                    <a:pt x="2137" y="390"/>
                    <a:pt x="1841" y="516"/>
                    <a:pt x="1600" y="518"/>
                  </a:cubicBezTo>
                  <a:cubicBezTo>
                    <a:pt x="1359" y="520"/>
                    <a:pt x="1135" y="402"/>
                    <a:pt x="915" y="319"/>
                  </a:cubicBezTo>
                  <a:cubicBezTo>
                    <a:pt x="695" y="236"/>
                    <a:pt x="426" y="42"/>
                    <a:pt x="279" y="21"/>
                  </a:cubicBezTo>
                  <a:cubicBezTo>
                    <a:pt x="132" y="0"/>
                    <a:pt x="62" y="117"/>
                    <a:pt x="31" y="190"/>
                  </a:cubicBezTo>
                  <a:cubicBezTo>
                    <a:pt x="0" y="263"/>
                    <a:pt x="78" y="402"/>
                    <a:pt x="90" y="458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28" name="Text Box 8"/>
            <p:cNvSpPr txBox="1">
              <a:spLocks noChangeAspect="1" noChangeArrowheads="1"/>
            </p:cNvSpPr>
            <p:nvPr/>
          </p:nvSpPr>
          <p:spPr bwMode="auto">
            <a:xfrm>
              <a:off x="2731765" y="5114949"/>
              <a:ext cx="3433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 sz="240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0</a:t>
              </a:r>
            </a:p>
          </p:txBody>
        </p:sp>
        <p:sp>
          <p:nvSpPr>
            <p:cNvPr id="29" name="AutoShape 9"/>
            <p:cNvSpPr>
              <a:spLocks noChangeAspect="1" noChangeArrowheads="1"/>
            </p:cNvSpPr>
            <p:nvPr/>
          </p:nvSpPr>
          <p:spPr bwMode="auto">
            <a:xfrm rot="2704117">
              <a:off x="1996752" y="5226075"/>
              <a:ext cx="341313" cy="633412"/>
            </a:xfrm>
            <a:prstGeom prst="upArrow">
              <a:avLst>
                <a:gd name="adj1" fmla="val 50000"/>
                <a:gd name="adj2" fmla="val 46395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Text Box 10"/>
            <p:cNvSpPr txBox="1">
              <a:spLocks noChangeAspect="1" noChangeArrowheads="1"/>
            </p:cNvSpPr>
            <p:nvPr/>
          </p:nvSpPr>
          <p:spPr bwMode="auto">
            <a:xfrm>
              <a:off x="2798887" y="4653136"/>
              <a:ext cx="20329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collision axis</a:t>
              </a:r>
            </a:p>
          </p:txBody>
        </p:sp>
        <p:sp>
          <p:nvSpPr>
            <p:cNvPr id="31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968076" y="2133774"/>
              <a:ext cx="7729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sz="2400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time</a:t>
              </a:r>
            </a:p>
          </p:txBody>
        </p:sp>
        <p:sp>
          <p:nvSpPr>
            <p:cNvPr id="32" name="Oval 12"/>
            <p:cNvSpPr>
              <a:spLocks noChangeAspect="1" noChangeArrowheads="1"/>
            </p:cNvSpPr>
            <p:nvPr/>
          </p:nvSpPr>
          <p:spPr bwMode="auto">
            <a:xfrm>
              <a:off x="1628453" y="2809899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3" name="Oval 13"/>
            <p:cNvSpPr>
              <a:spLocks noChangeAspect="1" noChangeArrowheads="1"/>
            </p:cNvSpPr>
            <p:nvPr/>
          </p:nvSpPr>
          <p:spPr bwMode="auto">
            <a:xfrm>
              <a:off x="2393628" y="2824187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4" name="Oval 14"/>
            <p:cNvSpPr>
              <a:spLocks noChangeAspect="1" noChangeArrowheads="1"/>
            </p:cNvSpPr>
            <p:nvPr/>
          </p:nvSpPr>
          <p:spPr bwMode="auto">
            <a:xfrm>
              <a:off x="2447603" y="30908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5"/>
            <p:cNvSpPr>
              <a:spLocks noChangeAspect="1" noChangeArrowheads="1"/>
            </p:cNvSpPr>
            <p:nvPr/>
          </p:nvSpPr>
          <p:spPr bwMode="auto">
            <a:xfrm>
              <a:off x="2233290" y="3011512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6"/>
            <p:cNvSpPr>
              <a:spLocks noChangeAspect="1" noChangeArrowheads="1"/>
            </p:cNvSpPr>
            <p:nvPr/>
          </p:nvSpPr>
          <p:spPr bwMode="auto">
            <a:xfrm>
              <a:off x="2787328" y="3062312"/>
              <a:ext cx="107950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7"/>
            <p:cNvSpPr>
              <a:spLocks noChangeAspect="1" noChangeArrowheads="1"/>
            </p:cNvSpPr>
            <p:nvPr/>
          </p:nvSpPr>
          <p:spPr bwMode="auto">
            <a:xfrm>
              <a:off x="2606353" y="2824187"/>
              <a:ext cx="106362" cy="106362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8"/>
            <p:cNvSpPr>
              <a:spLocks noChangeAspect="1" noChangeArrowheads="1"/>
            </p:cNvSpPr>
            <p:nvPr/>
          </p:nvSpPr>
          <p:spPr bwMode="auto">
            <a:xfrm>
              <a:off x="1830065" y="2809899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19"/>
            <p:cNvSpPr>
              <a:spLocks noChangeAspect="1" noChangeArrowheads="1"/>
            </p:cNvSpPr>
            <p:nvPr/>
          </p:nvSpPr>
          <p:spPr bwMode="auto">
            <a:xfrm>
              <a:off x="2131690" y="2759099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20"/>
            <p:cNvSpPr>
              <a:spLocks noChangeAspect="1" noChangeArrowheads="1"/>
            </p:cNvSpPr>
            <p:nvPr/>
          </p:nvSpPr>
          <p:spPr bwMode="auto">
            <a:xfrm>
              <a:off x="1980878" y="3011512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21"/>
            <p:cNvSpPr>
              <a:spLocks noChangeAspect="1" noChangeArrowheads="1"/>
            </p:cNvSpPr>
            <p:nvPr/>
          </p:nvSpPr>
          <p:spPr bwMode="auto">
            <a:xfrm>
              <a:off x="3039740" y="2860699"/>
              <a:ext cx="106363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Oval 22"/>
            <p:cNvSpPr>
              <a:spLocks noChangeAspect="1" noChangeArrowheads="1"/>
            </p:cNvSpPr>
            <p:nvPr/>
          </p:nvSpPr>
          <p:spPr bwMode="auto">
            <a:xfrm>
              <a:off x="3090540" y="3062312"/>
              <a:ext cx="106363" cy="106362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Oval 23"/>
            <p:cNvSpPr>
              <a:spLocks noChangeAspect="1" noChangeArrowheads="1"/>
            </p:cNvSpPr>
            <p:nvPr/>
          </p:nvSpPr>
          <p:spPr bwMode="auto">
            <a:xfrm>
              <a:off x="3342953" y="2809899"/>
              <a:ext cx="106362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Oval 24"/>
            <p:cNvSpPr>
              <a:spLocks noChangeAspect="1" noChangeArrowheads="1"/>
            </p:cNvSpPr>
            <p:nvPr/>
          </p:nvSpPr>
          <p:spPr bwMode="auto">
            <a:xfrm>
              <a:off x="3241353" y="2955949"/>
              <a:ext cx="106362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Oval 25"/>
            <p:cNvSpPr>
              <a:spLocks noChangeAspect="1" noChangeArrowheads="1"/>
            </p:cNvSpPr>
            <p:nvPr/>
          </p:nvSpPr>
          <p:spPr bwMode="auto">
            <a:xfrm>
              <a:off x="2838128" y="2708299"/>
              <a:ext cx="106362" cy="1079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Oval 26"/>
            <p:cNvSpPr>
              <a:spLocks noChangeAspect="1" noChangeArrowheads="1"/>
            </p:cNvSpPr>
            <p:nvPr/>
          </p:nvSpPr>
          <p:spPr bwMode="auto">
            <a:xfrm>
              <a:off x="1326828" y="2659087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Oval 27"/>
            <p:cNvSpPr>
              <a:spLocks noChangeAspect="1" noChangeArrowheads="1"/>
            </p:cNvSpPr>
            <p:nvPr/>
          </p:nvSpPr>
          <p:spPr bwMode="auto">
            <a:xfrm>
              <a:off x="2680965" y="2557487"/>
              <a:ext cx="106363" cy="10636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Oval 28"/>
            <p:cNvSpPr>
              <a:spLocks noChangeAspect="1" noChangeArrowheads="1"/>
            </p:cNvSpPr>
            <p:nvPr/>
          </p:nvSpPr>
          <p:spPr bwMode="auto">
            <a:xfrm>
              <a:off x="157765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Oval 29"/>
            <p:cNvSpPr>
              <a:spLocks noChangeAspect="1" noChangeArrowheads="1"/>
            </p:cNvSpPr>
            <p:nvPr/>
          </p:nvSpPr>
          <p:spPr bwMode="auto">
            <a:xfrm>
              <a:off x="1976115" y="265273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Oval 30"/>
            <p:cNvSpPr>
              <a:spLocks noChangeAspect="1" noChangeArrowheads="1"/>
            </p:cNvSpPr>
            <p:nvPr/>
          </p:nvSpPr>
          <p:spPr bwMode="auto">
            <a:xfrm>
              <a:off x="3090540" y="2601937"/>
              <a:ext cx="106363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Oval 31"/>
            <p:cNvSpPr>
              <a:spLocks noChangeAspect="1" noChangeArrowheads="1"/>
            </p:cNvSpPr>
            <p:nvPr/>
          </p:nvSpPr>
          <p:spPr bwMode="auto">
            <a:xfrm>
              <a:off x="3639815" y="2759099"/>
              <a:ext cx="106363" cy="106363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Oval 32"/>
            <p:cNvSpPr>
              <a:spLocks noChangeAspect="1" noChangeArrowheads="1"/>
            </p:cNvSpPr>
            <p:nvPr/>
          </p:nvSpPr>
          <p:spPr bwMode="auto">
            <a:xfrm>
              <a:off x="338740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00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AutoShape 33"/>
            <p:cNvSpPr>
              <a:spLocks noChangeAspect="1" noChangeArrowheads="1"/>
            </p:cNvSpPr>
            <p:nvPr/>
          </p:nvSpPr>
          <p:spPr bwMode="auto">
            <a:xfrm>
              <a:off x="2391159" y="4938737"/>
              <a:ext cx="352425" cy="403225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80000" h="18034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Oval 34"/>
            <p:cNvSpPr>
              <a:spLocks noChangeAspect="1" noChangeArrowheads="1"/>
            </p:cNvSpPr>
            <p:nvPr/>
          </p:nvSpPr>
          <p:spPr bwMode="auto">
            <a:xfrm>
              <a:off x="1528440" y="5783287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5" name="AutoShape 39"/>
            <p:cNvSpPr>
              <a:spLocks noChangeAspect="1" noChangeArrowheads="1"/>
            </p:cNvSpPr>
            <p:nvPr/>
          </p:nvSpPr>
          <p:spPr bwMode="auto">
            <a:xfrm rot="18900000">
              <a:off x="2817490" y="5272112"/>
              <a:ext cx="341313" cy="561975"/>
            </a:xfrm>
            <a:prstGeom prst="upArrow">
              <a:avLst>
                <a:gd name="adj1" fmla="val 50000"/>
                <a:gd name="adj2" fmla="val 41163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Oval 34"/>
            <p:cNvSpPr>
              <a:spLocks noChangeAspect="1" noChangeArrowheads="1"/>
            </p:cNvSpPr>
            <p:nvPr/>
          </p:nvSpPr>
          <p:spPr bwMode="auto">
            <a:xfrm>
              <a:off x="3103624" y="5789541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9512" y="980728"/>
            <a:ext cx="6270335" cy="5544616"/>
            <a:chOff x="173272" y="2044788"/>
            <a:chExt cx="6615610" cy="415531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25218" y="4311323"/>
              <a:ext cx="4539356" cy="853433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marL="355600" indent="-355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2. </a:t>
              </a:r>
              <a:r>
                <a:rPr lang="en-US" altLang="ja-JP" sz="2400" b="1" dirty="0">
                  <a:solidFill>
                    <a:srgbClr val="C00000"/>
                  </a:solidFill>
                  <a:latin typeface="+mn-lt"/>
                  <a:ea typeface="+mn-ea"/>
                </a:rPr>
                <a:t>(3+1)-dim. Relativistic Fluctuating Hydrodynamics</a:t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000" dirty="0" err="1">
                  <a:latin typeface="+mn-lt"/>
                  <a:ea typeface="+mn-ea"/>
                </a:rPr>
                <a:t>EoS</a:t>
              </a:r>
              <a:r>
                <a:rPr lang="en-US" altLang="ja-JP" sz="2000" dirty="0">
                  <a:latin typeface="+mn-lt"/>
                  <a:ea typeface="+mn-ea"/>
                </a:rPr>
                <a:t>: lattice QCD &amp; HRG, </a:t>
              </a:r>
              <a:r>
                <a:rPr lang="en-US" altLang="ja-JP" sz="2000" i="1" dirty="0">
                  <a:latin typeface="+mn-lt"/>
                  <a:ea typeface="+mn-ea"/>
                </a:rPr>
                <a:t>η</a:t>
              </a:r>
              <a:r>
                <a:rPr lang="en-US" altLang="ja-JP" sz="2000" dirty="0">
                  <a:latin typeface="+mn-lt"/>
                  <a:ea typeface="+mn-ea"/>
                </a:rPr>
                <a:t>/</a:t>
              </a:r>
              <a:r>
                <a:rPr lang="en-US" altLang="ja-JP" sz="2000" i="1" dirty="0">
                  <a:latin typeface="+mn-lt"/>
                  <a:ea typeface="+mn-ea"/>
                </a:rPr>
                <a:t>s</a:t>
              </a:r>
              <a:r>
                <a:rPr lang="en-US" altLang="ja-JP" sz="2000" dirty="0">
                  <a:latin typeface="+mn-lt"/>
                  <a:ea typeface="+mn-ea"/>
                </a:rPr>
                <a:t> = 1/4</a:t>
              </a:r>
              <a:r>
                <a:rPr lang="en-US" altLang="ja-JP" sz="2000" i="1" dirty="0">
                  <a:latin typeface="+mn-lt"/>
                  <a:ea typeface="+mn-ea"/>
                </a:rPr>
                <a:t>π</a:t>
              </a:r>
              <a:endParaRPr lang="en-US" altLang="ja-JP" sz="2400" i="1" dirty="0">
                <a:latin typeface="+mn-lt"/>
                <a:ea typeface="+mn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25218" y="5444590"/>
              <a:ext cx="4539357" cy="576644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marL="355600" indent="-355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1. </a:t>
              </a:r>
              <a:r>
                <a:rPr lang="en-US" altLang="ja-JP" sz="2400" b="1" dirty="0">
                  <a:latin typeface="+mn-lt"/>
                  <a:ea typeface="+mn-ea"/>
                </a:rPr>
                <a:t>Initial condition</a:t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000" dirty="0">
                  <a:latin typeface="+mn-lt"/>
                  <a:ea typeface="+mn-ea"/>
                </a:rPr>
                <a:t>MC-KLN, MC-Glauber/modified BGK</a:t>
              </a:r>
              <a:endParaRPr lang="ja-JP" altLang="en-US" sz="2400" dirty="0">
                <a:latin typeface="+mn-lt"/>
                <a:ea typeface="+mn-ea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25218" y="2152718"/>
              <a:ext cx="4539357" cy="34598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5. </a:t>
              </a:r>
              <a:r>
                <a:rPr lang="en-US" altLang="ja-JP" sz="2400" b="1" dirty="0">
                  <a:latin typeface="+mn-lt"/>
                  <a:ea typeface="+mn-ea"/>
                </a:rPr>
                <a:t>Observables</a:t>
              </a:r>
              <a:endParaRPr lang="en-US" altLang="ja-JP" sz="2400" dirty="0">
                <a:latin typeface="+mn-lt"/>
                <a:ea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25218" y="3331958"/>
              <a:ext cx="4539356" cy="6689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marL="266700" indent="-2667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3. </a:t>
              </a:r>
              <a:r>
                <a:rPr lang="en-US" altLang="ja-JP" sz="2400" b="1" dirty="0" err="1">
                  <a:latin typeface="+mn-lt"/>
                  <a:ea typeface="+mn-ea"/>
                </a:rPr>
                <a:t>Particlization</a:t>
              </a:r>
              <a:r>
                <a:rPr lang="en-US" altLang="ja-JP" sz="2000" dirty="0">
                  <a:latin typeface="+mn-lt"/>
                  <a:ea typeface="+mn-ea"/>
                </a:rPr>
                <a:t> at  </a:t>
              </a:r>
              <a:r>
                <a:rPr lang="en-US" altLang="ja-JP" sz="2400" i="1" dirty="0" err="1">
                  <a:latin typeface="+mn-lt"/>
                  <a:ea typeface="+mn-ea"/>
                </a:rPr>
                <a:t>T</a:t>
              </a:r>
              <a:r>
                <a:rPr lang="en-US" altLang="ja-JP" sz="2400" i="1" baseline="-25000" dirty="0" err="1">
                  <a:latin typeface="+mn-lt"/>
                  <a:ea typeface="+mn-ea"/>
                </a:rPr>
                <a:t>sw</a:t>
              </a:r>
              <a:r>
                <a:rPr lang="en-US" altLang="ja-JP" sz="2400" dirty="0">
                  <a:latin typeface="+mn-lt"/>
                  <a:ea typeface="+mn-ea"/>
                </a:rPr>
                <a:t> = 155 MeV</a:t>
              </a:r>
              <a:r>
                <a:rPr lang="en-US" altLang="ja-JP" sz="2800" dirty="0">
                  <a:latin typeface="+mn-lt"/>
                  <a:ea typeface="+mn-ea"/>
                </a:rPr>
                <a:t> </a:t>
              </a:r>
              <a:br>
                <a:rPr lang="en-US" altLang="ja-JP" sz="2400" dirty="0">
                  <a:latin typeface="+mn-lt"/>
                  <a:ea typeface="+mn-ea"/>
                </a:rPr>
              </a:br>
              <a:r>
                <a:rPr lang="en-US" altLang="ja-JP" sz="2400" dirty="0">
                  <a:latin typeface="+mn-lt"/>
                  <a:ea typeface="+mn-ea"/>
                </a:rPr>
                <a:t>Cooper-Frye formula: </a:t>
              </a:r>
              <a:r>
                <a:rPr lang="en-US" altLang="ja-JP" sz="2400" i="1" dirty="0">
                  <a:latin typeface="+mn-lt"/>
                  <a:ea typeface="+mn-ea"/>
                </a:rPr>
                <a:t>f</a:t>
              </a:r>
              <a:r>
                <a:rPr lang="en-US" altLang="ja-JP" sz="2400" baseline="-25000" dirty="0">
                  <a:latin typeface="+mn-lt"/>
                  <a:ea typeface="+mn-ea"/>
                </a:rPr>
                <a:t>0</a:t>
              </a:r>
              <a:r>
                <a:rPr lang="en-US" altLang="ja-JP" sz="2400" dirty="0">
                  <a:latin typeface="+mn-lt"/>
                  <a:ea typeface="+mn-ea"/>
                </a:rPr>
                <a:t> + </a:t>
              </a:r>
              <a:r>
                <a:rPr lang="en-US" altLang="ja-JP" sz="2400" i="1" dirty="0" err="1">
                  <a:latin typeface="+mn-lt"/>
                  <a:ea typeface="+mn-ea"/>
                </a:rPr>
                <a:t>δf</a:t>
              </a:r>
              <a:endParaRPr lang="en-US" altLang="ja-JP" sz="2400" i="1" dirty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5218" y="2692369"/>
              <a:ext cx="4552056" cy="34598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>
                  <a:latin typeface="+mn-lt"/>
                  <a:ea typeface="+mn-ea"/>
                </a:rPr>
                <a:t>4. </a:t>
              </a:r>
              <a:r>
                <a:rPr lang="en-US" altLang="ja-JP" sz="2400" b="1" dirty="0">
                  <a:latin typeface="+mn-lt"/>
                  <a:ea typeface="+mn-ea"/>
                </a:rPr>
                <a:t>Hadronic cascades</a:t>
              </a:r>
              <a:r>
                <a:rPr lang="en-US" altLang="ja-JP" sz="2400" dirty="0">
                  <a:latin typeface="+mn-lt"/>
                  <a:ea typeface="+mn-ea"/>
                </a:rPr>
                <a:t> (JAM)</a:t>
              </a:r>
            </a:p>
          </p:txBody>
        </p:sp>
        <p:cxnSp>
          <p:nvCxnSpPr>
            <p:cNvPr id="12" name="直線矢印コネクタ 11"/>
            <p:cNvCxnSpPr>
              <a:stCxn id="8" idx="3"/>
              <a:endCxn id="27" idx="3"/>
            </p:cNvCxnSpPr>
            <p:nvPr/>
          </p:nvCxnSpPr>
          <p:spPr>
            <a:xfrm flipV="1">
              <a:off x="4864576" y="4512431"/>
              <a:ext cx="1924306" cy="122048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7" idx="3"/>
            </p:cNvCxnSpPr>
            <p:nvPr/>
          </p:nvCxnSpPr>
          <p:spPr>
            <a:xfrm flipV="1">
              <a:off x="4864575" y="4041498"/>
              <a:ext cx="1918358" cy="696542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10" idx="3"/>
            </p:cNvCxnSpPr>
            <p:nvPr/>
          </p:nvCxnSpPr>
          <p:spPr>
            <a:xfrm flipV="1">
              <a:off x="4864575" y="3465578"/>
              <a:ext cx="1731867" cy="200834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>
              <a:stCxn id="11" idx="3"/>
              <a:endCxn id="39" idx="0"/>
            </p:cNvCxnSpPr>
            <p:nvPr/>
          </p:nvCxnSpPr>
          <p:spPr>
            <a:xfrm>
              <a:off x="4877275" y="2865362"/>
              <a:ext cx="1743086" cy="196436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上矢印 15"/>
            <p:cNvSpPr/>
            <p:nvPr/>
          </p:nvSpPr>
          <p:spPr>
            <a:xfrm>
              <a:off x="2300519" y="5120800"/>
              <a:ext cx="574675" cy="322135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上矢印 16"/>
            <p:cNvSpPr/>
            <p:nvPr/>
          </p:nvSpPr>
          <p:spPr>
            <a:xfrm>
              <a:off x="2300519" y="4041497"/>
              <a:ext cx="574675" cy="28575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上矢印 17"/>
            <p:cNvSpPr/>
            <p:nvPr/>
          </p:nvSpPr>
          <p:spPr>
            <a:xfrm>
              <a:off x="2300519" y="3019302"/>
              <a:ext cx="576262" cy="28575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" name="上矢印 18"/>
            <p:cNvSpPr/>
            <p:nvPr/>
          </p:nvSpPr>
          <p:spPr>
            <a:xfrm>
              <a:off x="2300519" y="2422544"/>
              <a:ext cx="576262" cy="28575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73272" y="2044788"/>
              <a:ext cx="4837010" cy="4155314"/>
            </a:xfrm>
            <a:prstGeom prst="roundRect">
              <a:avLst>
                <a:gd name="adj" fmla="val 4860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Simulation: </a:t>
            </a:r>
            <a:r>
              <a:rPr lang="en-US" altLang="ja-JP" dirty="0"/>
              <a:t>Evolution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2016/2/18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pic>
        <p:nvPicPr>
          <p:cNvPr id="3075" name="Picture 3" descr="C:\cygwin\home\murase\tmp\20140805.athic\rfh_xy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38264" y="3135908"/>
            <a:ext cx="3888432" cy="3888432"/>
          </a:xfrm>
          <a:prstGeom prst="rect">
            <a:avLst/>
          </a:prstGeom>
          <a:noFill/>
        </p:spPr>
      </p:pic>
      <p:pic>
        <p:nvPicPr>
          <p:cNvPr id="3076" name="Picture 4" descr="C:\cygwin\home\murase\tmp\20140805.athic\rfh_hx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44704" y="3126780"/>
            <a:ext cx="2950368" cy="3933824"/>
          </a:xfrm>
          <a:prstGeom prst="rect">
            <a:avLst/>
          </a:prstGeom>
          <a:noFill/>
        </p:spPr>
      </p:pic>
      <p:pic>
        <p:nvPicPr>
          <p:cNvPr id="3078" name="Picture 6" descr="C:\cygwin\home\murase\tmp\20140805.athic\rdh_xy.gif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6932" y="129828"/>
            <a:ext cx="3888432" cy="3888432"/>
          </a:xfrm>
          <a:prstGeom prst="rect">
            <a:avLst/>
          </a:prstGeom>
          <a:noFill/>
        </p:spPr>
      </p:pic>
      <p:pic>
        <p:nvPicPr>
          <p:cNvPr id="3077" name="Picture 5" descr="C:\cygwin\home\murase\tmp\20140805.athic\rdh_hx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29300" y="129828"/>
            <a:ext cx="2916324" cy="3888432"/>
          </a:xfrm>
          <a:prstGeom prst="rect">
            <a:avLst/>
          </a:prstGeom>
          <a:noFill/>
        </p:spPr>
      </p:pic>
      <p:sp>
        <p:nvSpPr>
          <p:cNvPr id="12" name="タイトル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ja-JP" sz="4400" dirty="0">
                <a:solidFill>
                  <a:prstClr val="white"/>
                </a:solidFill>
                <a:latin typeface="Calibri"/>
                <a:ea typeface="ＭＳ Ｐゴシック"/>
                <a:cs typeface="+mj-cs"/>
              </a:rPr>
              <a:t>Hydrodynamic evolution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6624712" y="3251200"/>
            <a:ext cx="1457052" cy="393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1" lang="en-US" altLang="ja-JP" sz="32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 rot="16200000">
            <a:off x="5519031" y="1927363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6625839" y="6334986"/>
            <a:ext cx="1457052" cy="393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1" lang="en-US" altLang="ja-JP" sz="32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 rot="16200000">
            <a:off x="5512550" y="4843325"/>
            <a:ext cx="1393428" cy="5382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 rot="16200000">
            <a:off x="2358265" y="1819962"/>
            <a:ext cx="1457052" cy="52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32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y 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 rot="16200000">
            <a:off x="2403398" y="4844850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3779912" y="3284984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32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3776531" y="6314796"/>
            <a:ext cx="1457052" cy="4180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32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x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 [fm]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コンテンツ プレースホルダ 25"/>
          <p:cNvSpPr>
            <a:spLocks noGrp="1"/>
          </p:cNvSpPr>
          <p:nvPr>
            <p:ph idx="1"/>
          </p:nvPr>
        </p:nvSpPr>
        <p:spPr>
          <a:xfrm>
            <a:off x="-2052736" y="836712"/>
            <a:ext cx="1800200" cy="554461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168202" y="1198035"/>
            <a:ext cx="25922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HF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140602" y="4077072"/>
            <a:ext cx="2592288" cy="7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HF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23251" y="1918115"/>
            <a:ext cx="23839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conventional</a:t>
            </a:r>
            <a:br>
              <a:rPr lang="en-US" altLang="ja-JP" sz="2800" dirty="0"/>
            </a:br>
            <a:r>
              <a:rPr lang="en-US" altLang="ja-JP" sz="2800" dirty="0"/>
              <a:t>2</a:t>
            </a:r>
            <a:r>
              <a:rPr lang="en-US" altLang="ja-JP" sz="2800" baseline="30000" dirty="0"/>
              <a:t>nd</a:t>
            </a:r>
            <a:r>
              <a:rPr lang="en-US" altLang="ja-JP" sz="2800" dirty="0"/>
              <a:t>-order</a:t>
            </a:r>
          </a:p>
          <a:p>
            <a:pPr algn="ctr"/>
            <a:r>
              <a:rPr lang="en-US" altLang="ja-JP" sz="2800" dirty="0"/>
              <a:t>viscous hydro</a:t>
            </a:r>
            <a:endParaRPr lang="ja-JP" altLang="en-US" sz="2800" dirty="0"/>
          </a:p>
        </p:txBody>
      </p:sp>
      <p:sp>
        <p:nvSpPr>
          <p:cNvPr id="29" name="正方形/長方形 28"/>
          <p:cNvSpPr/>
          <p:nvPr/>
        </p:nvSpPr>
        <p:spPr>
          <a:xfrm>
            <a:off x="9720" y="4807974"/>
            <a:ext cx="2824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2</a:t>
            </a:r>
            <a:r>
              <a:rPr lang="en-US" altLang="ja-JP" sz="2800" baseline="30000" dirty="0"/>
              <a:t>nd</a:t>
            </a:r>
            <a:r>
              <a:rPr lang="en-US" altLang="ja-JP" sz="2800" dirty="0"/>
              <a:t>-order</a:t>
            </a:r>
            <a:br>
              <a:rPr lang="en-US" altLang="ja-JP" sz="2800" dirty="0"/>
            </a:br>
            <a:r>
              <a:rPr lang="en-US" altLang="ja-JP" sz="2800" dirty="0"/>
              <a:t>fluctuating hydro</a:t>
            </a:r>
            <a:endParaRPr lang="ja-JP" altLang="en-US" sz="2800" dirty="0"/>
          </a:p>
        </p:txBody>
      </p:sp>
      <p:sp>
        <p:nvSpPr>
          <p:cNvPr id="30" name="タイトル 1"/>
          <p:cNvSpPr txBox="1">
            <a:spLocks/>
          </p:cNvSpPr>
          <p:nvPr/>
        </p:nvSpPr>
        <p:spPr bwMode="auto">
          <a:xfrm>
            <a:off x="3419872" y="1124744"/>
            <a:ext cx="1296144" cy="5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τT</a:t>
            </a:r>
            <a:r>
              <a:rPr kumimoji="1" lang="en-US" altLang="ja-JP" sz="3600" b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600" b="1" i="1" u="none" strike="noStrike" kern="1200" cap="none" spc="0" normalizeH="0" baseline="30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ττ</a:t>
            </a:r>
            <a:endParaRPr kumimoji="1" lang="ja-JP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i="1" baseline="-25000" dirty="0" err="1"/>
              <a:t>T</a:t>
            </a:r>
            <a:r>
              <a:rPr kumimoji="1" lang="en-US" altLang="ja-JP" dirty="0"/>
              <a:t>-spectra (</a:t>
            </a:r>
            <a:r>
              <a:rPr kumimoji="1" lang="en-US" altLang="ja-JP" dirty="0" err="1"/>
              <a:t>pions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5301208"/>
            <a:ext cx="8784976" cy="1224136"/>
          </a:xfrm>
        </p:spPr>
        <p:txBody>
          <a:bodyPr/>
          <a:lstStyle/>
          <a:p>
            <a:r>
              <a:rPr kumimoji="1" lang="en-US" altLang="ja-JP" dirty="0"/>
              <a:t>High-pt particles increase with HF</a:t>
            </a:r>
            <a:br>
              <a:rPr kumimoji="1" lang="en-US" altLang="ja-JP" dirty="0"/>
            </a:br>
            <a:r>
              <a:rPr lang="en-US" altLang="ja-JP" dirty="0">
                <a:sym typeface="Wingdings" pitchFamily="2" charset="2"/>
              </a:rPr>
              <a:t> accelerated by local flows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392488" cy="438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20"/>
          <p:cNvGrpSpPr/>
          <p:nvPr/>
        </p:nvGrpSpPr>
        <p:grpSpPr>
          <a:xfrm>
            <a:off x="6262261" y="1114586"/>
            <a:ext cx="1829003" cy="2880320"/>
            <a:chOff x="6444208" y="1628800"/>
            <a:chExt cx="1829003" cy="2880320"/>
          </a:xfrm>
        </p:grpSpPr>
        <p:sp>
          <p:nvSpPr>
            <p:cNvPr id="8" name="円/楕円 7"/>
            <p:cNvSpPr/>
            <p:nvPr/>
          </p:nvSpPr>
          <p:spPr>
            <a:xfrm>
              <a:off x="6444208" y="1628800"/>
              <a:ext cx="1829003" cy="2880320"/>
            </a:xfrm>
            <a:prstGeom prst="ellipse">
              <a:avLst/>
            </a:prstGeom>
            <a:solidFill>
              <a:schemeClr val="accent6">
                <a:lumMod val="75000"/>
                <a:alpha val="64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左矢印 9"/>
            <p:cNvSpPr/>
            <p:nvPr/>
          </p:nvSpPr>
          <p:spPr bwMode="auto">
            <a:xfrm rot="2037579">
              <a:off x="6853990" y="2064836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左矢印 10"/>
            <p:cNvSpPr/>
            <p:nvPr/>
          </p:nvSpPr>
          <p:spPr bwMode="auto">
            <a:xfrm rot="8190494">
              <a:off x="6781938" y="3657378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左矢印 11"/>
            <p:cNvSpPr/>
            <p:nvPr/>
          </p:nvSpPr>
          <p:spPr bwMode="auto">
            <a:xfrm rot="17195338">
              <a:off x="6597623" y="2634532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左矢印 12"/>
            <p:cNvSpPr/>
            <p:nvPr/>
          </p:nvSpPr>
          <p:spPr bwMode="auto">
            <a:xfrm rot="12944766">
              <a:off x="7430531" y="1922860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左矢印 13"/>
            <p:cNvSpPr/>
            <p:nvPr/>
          </p:nvSpPr>
          <p:spPr bwMode="auto">
            <a:xfrm rot="764915">
              <a:off x="7479663" y="2529072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左矢印 14"/>
            <p:cNvSpPr/>
            <p:nvPr/>
          </p:nvSpPr>
          <p:spPr bwMode="auto">
            <a:xfrm rot="14602210">
              <a:off x="7121688" y="2934396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左矢印 15"/>
            <p:cNvSpPr/>
            <p:nvPr/>
          </p:nvSpPr>
          <p:spPr bwMode="auto">
            <a:xfrm rot="18795540">
              <a:off x="6780467" y="3226748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左矢印 16"/>
            <p:cNvSpPr/>
            <p:nvPr/>
          </p:nvSpPr>
          <p:spPr bwMode="auto">
            <a:xfrm rot="4564719">
              <a:off x="7239373" y="3998421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左矢印 17"/>
            <p:cNvSpPr/>
            <p:nvPr/>
          </p:nvSpPr>
          <p:spPr bwMode="auto">
            <a:xfrm rot="11716154">
              <a:off x="7411884" y="3543333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" name="左矢印 18"/>
            <p:cNvSpPr/>
            <p:nvPr/>
          </p:nvSpPr>
          <p:spPr bwMode="auto">
            <a:xfrm rot="20675158">
              <a:off x="7700148" y="3111628"/>
              <a:ext cx="360040" cy="288032"/>
            </a:xfrm>
            <a:prstGeom prst="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1" name="タイトル 1"/>
          <p:cNvSpPr txBox="1">
            <a:spLocks/>
          </p:cNvSpPr>
          <p:nvPr/>
        </p:nvSpPr>
        <p:spPr bwMode="auto">
          <a:xfrm>
            <a:off x="5412566" y="4100247"/>
            <a:ext cx="3528392" cy="10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flows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hydro fluctuations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コンテンツ プレースホルダ 2">
            <a:extLst>
              <a:ext uri="{FF2B5EF4-FFF2-40B4-BE49-F238E27FC236}">
                <a16:creationId xmlns:a16="http://schemas.microsoft.com/office/drawing/2014/main" id="{2CE933CB-BE15-42EF-B921-705C9346D5C7}"/>
              </a:ext>
            </a:extLst>
          </p:cNvPr>
          <p:cNvSpPr txBox="1">
            <a:spLocks/>
          </p:cNvSpPr>
          <p:nvPr/>
        </p:nvSpPr>
        <p:spPr bwMode="auto">
          <a:xfrm>
            <a:off x="1708324" y="4354163"/>
            <a:ext cx="1584176" cy="3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 </a:t>
            </a:r>
          </a:p>
        </p:txBody>
      </p:sp>
      <p:sp>
        <p:nvSpPr>
          <p:cNvPr id="23" name="コンテンツ プレースホルダ 2">
            <a:extLst>
              <a:ext uri="{FF2B5EF4-FFF2-40B4-BE49-F238E27FC236}">
                <a16:creationId xmlns:a16="http://schemas.microsoft.com/office/drawing/2014/main" id="{786120F3-5372-41C5-9F93-3E8F1A51122A}"/>
              </a:ext>
            </a:extLst>
          </p:cNvPr>
          <p:cNvSpPr txBox="1">
            <a:spLocks/>
          </p:cNvSpPr>
          <p:nvPr/>
        </p:nvSpPr>
        <p:spPr bwMode="auto">
          <a:xfrm>
            <a:off x="3276129" y="4345683"/>
            <a:ext cx="1279500" cy="3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fixed I.C.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v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{EP} </a:t>
            </a:r>
            <a:r>
              <a:rPr kumimoji="1" lang="en-US" altLang="ja-JP" dirty="0" err="1"/>
              <a:t>vs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p</a:t>
            </a:r>
            <a:r>
              <a:rPr kumimoji="1" lang="en-US" altLang="ja-JP" baseline="-25000" dirty="0" err="1"/>
              <a:t>T</a:t>
            </a:r>
            <a:endParaRPr kumimoji="1" lang="ja-JP" altLang="en-US" baseline="-25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29" y="631469"/>
            <a:ext cx="6585055" cy="52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12938" y="1120877"/>
            <a:ext cx="2448272" cy="1372019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/>
              <a:t>EP: </a:t>
            </a:r>
            <a:r>
              <a:rPr kumimoji="1" lang="en-US" altLang="ja-JP" i="1" dirty="0"/>
              <a:t>η</a:t>
            </a:r>
            <a:r>
              <a:rPr kumimoji="1" lang="en-US" altLang="ja-JP" dirty="0"/>
              <a:t>-sub,</a:t>
            </a:r>
          </a:p>
          <a:p>
            <a:pPr>
              <a:buNone/>
            </a:pPr>
            <a:r>
              <a:rPr kumimoji="1" lang="en-US" altLang="ja-JP" dirty="0"/>
              <a:t>|</a:t>
            </a:r>
            <a:r>
              <a:rPr lang="en-US" altLang="ja-JP" i="1" dirty="0"/>
              <a:t>η</a:t>
            </a:r>
            <a:r>
              <a:rPr kumimoji="1" lang="en-US" altLang="ja-JP" dirty="0"/>
              <a:t>| = 1.0-2.8</a:t>
            </a:r>
          </a:p>
        </p:txBody>
      </p:sp>
      <p:grpSp>
        <p:nvGrpSpPr>
          <p:cNvPr id="6" name="グループ化 9"/>
          <p:cNvGrpSpPr/>
          <p:nvPr/>
        </p:nvGrpSpPr>
        <p:grpSpPr>
          <a:xfrm>
            <a:off x="6948264" y="3212976"/>
            <a:ext cx="1296144" cy="864096"/>
            <a:chOff x="1547664" y="4149080"/>
            <a:chExt cx="2880320" cy="1944216"/>
          </a:xfrm>
        </p:grpSpPr>
        <p:sp>
          <p:nvSpPr>
            <p:cNvPr id="13" name="円/楕円 12"/>
            <p:cNvSpPr/>
            <p:nvPr/>
          </p:nvSpPr>
          <p:spPr>
            <a:xfrm>
              <a:off x="1547664" y="4149080"/>
              <a:ext cx="1963794" cy="1944207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411760" y="4149080"/>
              <a:ext cx="2016224" cy="1944216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右矢印 14"/>
            <p:cNvSpPr/>
            <p:nvPr/>
          </p:nvSpPr>
          <p:spPr bwMode="auto">
            <a:xfrm>
              <a:off x="3347864" y="4797152"/>
              <a:ext cx="497396" cy="6480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左矢印 15"/>
            <p:cNvSpPr/>
            <p:nvPr/>
          </p:nvSpPr>
          <p:spPr bwMode="auto">
            <a:xfrm>
              <a:off x="2051720" y="4797152"/>
              <a:ext cx="544649" cy="64807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7" name="コンテンツ プレースホルダ 2"/>
          <p:cNvSpPr txBox="1">
            <a:spLocks/>
          </p:cNvSpPr>
          <p:nvPr/>
        </p:nvSpPr>
        <p:spPr bwMode="auto">
          <a:xfrm>
            <a:off x="539552" y="5661248"/>
            <a:ext cx="6984776" cy="109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u="sng" dirty="0">
                <a:latin typeface="+mj-lt"/>
              </a:rPr>
              <a:t>v2: 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(IS </a:t>
            </a:r>
            <a:r>
              <a:rPr lang="en-US" altLang="ja-JP" sz="2800" u="sng" dirty="0" err="1">
                <a:solidFill>
                  <a:srgbClr val="7030A0"/>
                </a:solidFill>
                <a:latin typeface="+mj-lt"/>
              </a:rPr>
              <a:t>Fluct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.)</a:t>
            </a:r>
            <a:r>
              <a:rPr lang="ja-JP" altLang="en-US" sz="2800" u="sng" dirty="0">
                <a:latin typeface="+mj-lt"/>
              </a:rPr>
              <a:t> </a:t>
            </a:r>
            <a:r>
              <a:rPr lang="en-US" altLang="ja-JP" sz="2800" u="sng" dirty="0">
                <a:latin typeface="+mj-lt"/>
              </a:rPr>
              <a:t>+ </a:t>
            </a:r>
            <a:r>
              <a:rPr lang="en-US" altLang="ja-JP" sz="2800" u="sng" dirty="0">
                <a:solidFill>
                  <a:srgbClr val="7030A0"/>
                </a:solidFill>
                <a:latin typeface="+mj-lt"/>
              </a:rPr>
              <a:t>(HF)</a:t>
            </a:r>
            <a:r>
              <a:rPr lang="ja-JP" altLang="en-US" sz="2800" u="sng" dirty="0">
                <a:latin typeface="+mj-lt"/>
              </a:rPr>
              <a:t> </a:t>
            </a:r>
            <a:r>
              <a:rPr lang="en-US" altLang="ja-JP" sz="2800" u="sng" dirty="0">
                <a:latin typeface="+mj-lt"/>
              </a:rPr>
              <a:t>+ </a:t>
            </a:r>
            <a:r>
              <a:rPr lang="en-US" altLang="ja-JP" sz="2800" b="1" u="sng" dirty="0">
                <a:solidFill>
                  <a:srgbClr val="7030A0"/>
                </a:solidFill>
                <a:latin typeface="+mj-lt"/>
              </a:rPr>
              <a:t>(Collision geometry)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u="sng" dirty="0"/>
              <a:t>v3, v4:</a:t>
            </a:r>
            <a:r>
              <a:rPr lang="ja-JP" altLang="en-US" sz="2800" u="sng" dirty="0"/>
              <a:t> </a:t>
            </a:r>
            <a:r>
              <a:rPr lang="en-US" altLang="ja-JP" sz="2800" u="sng" dirty="0">
                <a:solidFill>
                  <a:srgbClr val="7030A0"/>
                </a:solidFill>
              </a:rPr>
              <a:t>(IS </a:t>
            </a:r>
            <a:r>
              <a:rPr lang="en-US" altLang="ja-JP" sz="2800" u="sng" dirty="0" err="1">
                <a:solidFill>
                  <a:srgbClr val="7030A0"/>
                </a:solidFill>
              </a:rPr>
              <a:t>Fluct</a:t>
            </a:r>
            <a:r>
              <a:rPr lang="en-US" altLang="ja-JP" sz="2800" u="sng" dirty="0">
                <a:solidFill>
                  <a:srgbClr val="7030A0"/>
                </a:solidFill>
              </a:rPr>
              <a:t>.)</a:t>
            </a:r>
            <a:r>
              <a:rPr lang="en-US" altLang="ja-JP" sz="2800" u="sng" dirty="0"/>
              <a:t> + </a:t>
            </a:r>
            <a:r>
              <a:rPr lang="en-US" altLang="ja-JP" sz="2800" u="sng" dirty="0">
                <a:solidFill>
                  <a:srgbClr val="7030A0"/>
                </a:solidFill>
              </a:rPr>
              <a:t>(HF)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1" lang="en-US" altLang="ja-JP" sz="2800" b="1" i="0" u="sng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 bwMode="auto">
          <a:xfrm>
            <a:off x="6444208" y="4293096"/>
            <a:ext cx="2448272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20-30%</a:t>
            </a:r>
          </a:p>
        </p:txBody>
      </p:sp>
      <p:sp>
        <p:nvSpPr>
          <p:cNvPr id="19" name="コンテンツ プレースホルダ 2">
            <a:extLst>
              <a:ext uri="{FF2B5EF4-FFF2-40B4-BE49-F238E27FC236}">
                <a16:creationId xmlns:a16="http://schemas.microsoft.com/office/drawing/2014/main" id="{11841049-CB36-4256-9604-49E8C51E2D25}"/>
              </a:ext>
            </a:extLst>
          </p:cNvPr>
          <p:cNvSpPr txBox="1">
            <a:spLocks/>
          </p:cNvSpPr>
          <p:nvPr/>
        </p:nvSpPr>
        <p:spPr bwMode="auto">
          <a:xfrm>
            <a:off x="1691680" y="2742997"/>
            <a:ext cx="3127946" cy="48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GeV, MC-KLN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v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{2m} </a:t>
            </a:r>
            <a:r>
              <a:rPr kumimoji="1" lang="en-US" altLang="ja-JP" dirty="0" err="1"/>
              <a:t>vs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p</a:t>
            </a:r>
            <a:r>
              <a:rPr kumimoji="1" lang="en-US" altLang="ja-JP" baseline="-25000" dirty="0" err="1"/>
              <a:t>T</a:t>
            </a:r>
            <a:endParaRPr kumimoji="1" lang="ja-JP" altLang="en-US" baseline="-25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6565724" cy="525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1259632" y="5661248"/>
            <a:ext cx="716318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v{4}</a:t>
            </a:r>
            <a:r>
              <a:rPr kumimoji="1" lang="en-US" altLang="ja-JP" sz="3200" b="1" i="0" u="sng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</a:t>
            </a:r>
            <a:r>
              <a:rPr lang="ja-JP" altLang="en-US" sz="3200" b="1" u="sng" dirty="0">
                <a:latin typeface="+mj-lt"/>
                <a:ea typeface="+mn-ea"/>
              </a:rPr>
              <a:t>＝</a:t>
            </a: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v{6}</a:t>
            </a:r>
            <a:r>
              <a:rPr kumimoji="1" lang="en-US" altLang="ja-JP" sz="3200" b="1" i="0" u="sng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lang="en-US" altLang="ja-JP" sz="3200" b="1" u="sng" baseline="30000" dirty="0">
                <a:latin typeface="+mj-lt"/>
              </a:rPr>
              <a:t> </a:t>
            </a:r>
            <a:r>
              <a:rPr lang="ja-JP" altLang="en-US" sz="3200" b="1" u="sng" dirty="0">
                <a:latin typeface="+mj-lt"/>
              </a:rPr>
              <a:t>＜</a:t>
            </a:r>
            <a:r>
              <a:rPr lang="ja-JP" altLang="en-US" sz="3200" b="1" u="sng" baseline="30000" dirty="0">
                <a:latin typeface="+mj-lt"/>
              </a:rPr>
              <a:t> </a:t>
            </a:r>
            <a:r>
              <a:rPr lang="en-US" altLang="ja-JP" sz="3200" b="1" u="sng" dirty="0">
                <a:latin typeface="+mj-lt"/>
              </a:rPr>
              <a:t>v{2}</a:t>
            </a:r>
            <a:r>
              <a:rPr lang="en-US" altLang="ja-JP" sz="3200" b="1" u="sng" baseline="30000" dirty="0">
                <a:latin typeface="+mj-lt"/>
              </a:rPr>
              <a:t>2</a:t>
            </a:r>
            <a:endParaRPr kumimoji="1" lang="en-US" altLang="ja-JP" sz="3200" b="1" i="0" u="sng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3200" b="1" u="sng" dirty="0">
                <a:latin typeface="+mj-lt"/>
              </a:rPr>
              <a:t>flow fluctuations σ: larger with HF</a:t>
            </a:r>
            <a:endParaRPr kumimoji="1" lang="en-US" altLang="ja-JP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上下矢印 9"/>
          <p:cNvSpPr/>
          <p:nvPr/>
        </p:nvSpPr>
        <p:spPr>
          <a:xfrm>
            <a:off x="4644008" y="2348880"/>
            <a:ext cx="216024" cy="288032"/>
          </a:xfrm>
          <a:prstGeom prst="up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下矢印 10"/>
          <p:cNvSpPr/>
          <p:nvPr/>
        </p:nvSpPr>
        <p:spPr>
          <a:xfrm>
            <a:off x="4860032" y="2171699"/>
            <a:ext cx="216024" cy="478631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4644008" y="2676525"/>
            <a:ext cx="94681" cy="60845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4788024" y="2705100"/>
            <a:ext cx="184026" cy="57988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 2"/>
          <p:cNvSpPr txBox="1">
            <a:spLocks/>
          </p:cNvSpPr>
          <p:nvPr/>
        </p:nvSpPr>
        <p:spPr bwMode="auto">
          <a:xfrm>
            <a:off x="3921076" y="3314700"/>
            <a:ext cx="1584176" cy="4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ja-JP" altLang="en-US" sz="2000" dirty="0">
                <a:latin typeface="+mn-lt"/>
                <a:ea typeface="+mn-ea"/>
              </a:rPr>
              <a:t>～ </a:t>
            </a:r>
            <a:r>
              <a:rPr lang="en-US" altLang="ja-JP" sz="2000" dirty="0">
                <a:latin typeface="+mn-lt"/>
                <a:ea typeface="+mn-ea"/>
              </a:rPr>
              <a:t>flow </a:t>
            </a:r>
            <a:r>
              <a:rPr lang="en-US" altLang="ja-JP" sz="2000" dirty="0" err="1">
                <a:latin typeface="+mn-lt"/>
                <a:ea typeface="+mn-ea"/>
              </a:rPr>
              <a:t>fluct</a:t>
            </a:r>
            <a:r>
              <a:rPr lang="en-US" altLang="ja-JP" sz="2000" dirty="0">
                <a:latin typeface="+mn-lt"/>
                <a:ea typeface="+mn-ea"/>
              </a:rPr>
              <a:t>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 bwMode="auto">
          <a:xfrm>
            <a:off x="6205583" y="908720"/>
            <a:ext cx="2736304" cy="3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v{2}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b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＝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＋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v{4}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v{6}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b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～ 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－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σ</a:t>
            </a:r>
            <a:r>
              <a:rPr kumimoji="1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" name="グループ化 9"/>
          <p:cNvGrpSpPr/>
          <p:nvPr/>
        </p:nvGrpSpPr>
        <p:grpSpPr>
          <a:xfrm>
            <a:off x="6876256" y="3429000"/>
            <a:ext cx="1296144" cy="864096"/>
            <a:chOff x="1547664" y="4149080"/>
            <a:chExt cx="2880320" cy="1944216"/>
          </a:xfrm>
        </p:grpSpPr>
        <p:sp>
          <p:nvSpPr>
            <p:cNvPr id="19" name="円/楕円 18"/>
            <p:cNvSpPr/>
            <p:nvPr/>
          </p:nvSpPr>
          <p:spPr>
            <a:xfrm>
              <a:off x="1547664" y="4149080"/>
              <a:ext cx="1963794" cy="1944207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411760" y="4149080"/>
              <a:ext cx="2016224" cy="1944216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右矢印 23"/>
            <p:cNvSpPr/>
            <p:nvPr/>
          </p:nvSpPr>
          <p:spPr bwMode="auto">
            <a:xfrm>
              <a:off x="3347864" y="4797152"/>
              <a:ext cx="497396" cy="6480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左矢印 24"/>
            <p:cNvSpPr/>
            <p:nvPr/>
          </p:nvSpPr>
          <p:spPr bwMode="auto">
            <a:xfrm>
              <a:off x="2051720" y="4797152"/>
              <a:ext cx="544649" cy="64807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6" name="コンテンツ プレースホルダ 2"/>
          <p:cNvSpPr txBox="1">
            <a:spLocks/>
          </p:cNvSpPr>
          <p:nvPr/>
        </p:nvSpPr>
        <p:spPr bwMode="auto">
          <a:xfrm>
            <a:off x="6349599" y="4509120"/>
            <a:ext cx="2448272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20-30%</a:t>
            </a:r>
          </a:p>
        </p:txBody>
      </p:sp>
      <p:sp>
        <p:nvSpPr>
          <p:cNvPr id="27" name="円/楕円 26"/>
          <p:cNvSpPr/>
          <p:nvPr/>
        </p:nvSpPr>
        <p:spPr>
          <a:xfrm>
            <a:off x="7524328" y="2431774"/>
            <a:ext cx="864096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7524328" y="1340768"/>
            <a:ext cx="898489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コンテンツ プレースホルダ 2">
            <a:extLst>
              <a:ext uri="{FF2B5EF4-FFF2-40B4-BE49-F238E27FC236}">
                <a16:creationId xmlns:a16="http://schemas.microsoft.com/office/drawing/2014/main" id="{6CCF8B3D-FF69-4CB9-B06D-330C4C012C4D}"/>
              </a:ext>
            </a:extLst>
          </p:cNvPr>
          <p:cNvSpPr txBox="1">
            <a:spLocks/>
          </p:cNvSpPr>
          <p:nvPr/>
        </p:nvSpPr>
        <p:spPr bwMode="auto">
          <a:xfrm>
            <a:off x="2809216" y="4206739"/>
            <a:ext cx="3127946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GeV, MC-KLN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92696"/>
            <a:ext cx="511257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E-by-E distribution of </a:t>
            </a:r>
            <a:r>
              <a:rPr kumimoji="1" lang="en-US" altLang="ja-JP" i="1" dirty="0"/>
              <a:t>v</a:t>
            </a:r>
            <a:r>
              <a:rPr kumimoji="1"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205583" y="908720"/>
            <a:ext cx="2736304" cy="3147126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/>
              <a:t>v{2}</a:t>
            </a:r>
            <a:r>
              <a:rPr lang="en-US" altLang="ja-JP" baseline="30000" dirty="0"/>
              <a:t>2 </a:t>
            </a:r>
            <a:br>
              <a:rPr lang="en-US" altLang="ja-JP" dirty="0"/>
            </a:br>
            <a:r>
              <a:rPr lang="ja-JP" altLang="en-US" dirty="0"/>
              <a:t>＝ </a:t>
            </a:r>
            <a:r>
              <a:rPr lang="en-US" altLang="ja-JP" dirty="0"/>
              <a:t>v</a:t>
            </a:r>
            <a:r>
              <a:rPr lang="en-US" altLang="ja-JP" baseline="30000" dirty="0"/>
              <a:t>2</a:t>
            </a:r>
            <a:r>
              <a:rPr lang="en-US" altLang="ja-JP" dirty="0">
                <a:latin typeface="+mj-lt"/>
              </a:rPr>
              <a:t> </a:t>
            </a:r>
            <a:r>
              <a:rPr lang="ja-JP" altLang="en-US" dirty="0">
                <a:latin typeface="+mj-lt"/>
              </a:rPr>
              <a:t>＋</a:t>
            </a:r>
            <a:r>
              <a:rPr lang="en-US" altLang="ja-JP" dirty="0">
                <a:latin typeface="+mj-lt"/>
              </a:rPr>
              <a:t> </a:t>
            </a:r>
            <a:r>
              <a:rPr lang="en-US" altLang="ja-JP" dirty="0"/>
              <a:t>σ</a:t>
            </a:r>
            <a:r>
              <a:rPr lang="en-US" altLang="ja-JP" baseline="30000" dirty="0"/>
              <a:t>2</a:t>
            </a:r>
            <a:r>
              <a:rPr lang="en-US" altLang="ja-JP" dirty="0"/>
              <a:t>,</a:t>
            </a:r>
          </a:p>
          <a:p>
            <a:pPr>
              <a:buNone/>
            </a:pPr>
            <a:r>
              <a:rPr lang="en-US" altLang="ja-JP" dirty="0">
                <a:latin typeface="+mj-lt"/>
              </a:rPr>
              <a:t>v{4}</a:t>
            </a:r>
            <a:r>
              <a:rPr lang="en-US" altLang="ja-JP" baseline="30000" dirty="0">
                <a:latin typeface="+mj-lt"/>
              </a:rPr>
              <a:t>2 </a:t>
            </a:r>
            <a:r>
              <a:rPr lang="en-US" altLang="ja-JP" dirty="0">
                <a:latin typeface="+mj-lt"/>
              </a:rPr>
              <a:t>,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v{6}</a:t>
            </a:r>
            <a:r>
              <a:rPr lang="en-US" altLang="ja-JP" baseline="30000" dirty="0">
                <a:latin typeface="+mj-lt"/>
              </a:rPr>
              <a:t>2</a:t>
            </a:r>
            <a:br>
              <a:rPr lang="en-US" altLang="ja-JP" baseline="30000" dirty="0">
                <a:latin typeface="+mj-lt"/>
              </a:rPr>
            </a:br>
            <a:r>
              <a:rPr lang="ja-JP" altLang="en-US" dirty="0">
                <a:latin typeface="+mj-lt"/>
              </a:rPr>
              <a:t>～ </a:t>
            </a:r>
            <a:r>
              <a:rPr lang="en-US" altLang="ja-JP" dirty="0">
                <a:latin typeface="+mj-lt"/>
              </a:rPr>
              <a:t>v</a:t>
            </a:r>
            <a:r>
              <a:rPr lang="en-US" altLang="ja-JP" baseline="30000" dirty="0">
                <a:latin typeface="+mj-lt"/>
              </a:rPr>
              <a:t>2</a:t>
            </a:r>
            <a:r>
              <a:rPr lang="en-US" altLang="ja-JP" dirty="0">
                <a:latin typeface="+mj-lt"/>
              </a:rPr>
              <a:t> </a:t>
            </a:r>
            <a:r>
              <a:rPr lang="ja-JP" altLang="en-US" dirty="0">
                <a:latin typeface="+mj-lt"/>
              </a:rPr>
              <a:t>－</a:t>
            </a:r>
            <a:r>
              <a:rPr lang="en-US" altLang="ja-JP" dirty="0">
                <a:latin typeface="+mj-lt"/>
              </a:rPr>
              <a:t> σ</a:t>
            </a:r>
            <a:r>
              <a:rPr lang="en-US" altLang="ja-JP" baseline="30000" dirty="0">
                <a:latin typeface="+mj-lt"/>
              </a:rPr>
              <a:t>2</a:t>
            </a:r>
            <a:r>
              <a:rPr lang="en-US" altLang="ja-JP" dirty="0">
                <a:latin typeface="+mj-lt"/>
              </a:rPr>
              <a:t>,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1259632" y="5661248"/>
            <a:ext cx="67687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Broader distribution of v</a:t>
            </a:r>
            <a:r>
              <a:rPr kumimoji="1" lang="en-US" altLang="ja-JP" sz="3200" b="1" i="0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10" name="上下矢印 9"/>
          <p:cNvSpPr/>
          <p:nvPr/>
        </p:nvSpPr>
        <p:spPr>
          <a:xfrm rot="5400000">
            <a:off x="2825806" y="1142746"/>
            <a:ext cx="216024" cy="612068"/>
          </a:xfrm>
          <a:prstGeom prst="up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下矢印 10"/>
          <p:cNvSpPr/>
          <p:nvPr/>
        </p:nvSpPr>
        <p:spPr>
          <a:xfrm rot="5400000">
            <a:off x="2951820" y="1520788"/>
            <a:ext cx="216024" cy="1296144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524328" y="2431774"/>
            <a:ext cx="864096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524328" y="1340768"/>
            <a:ext cx="898489" cy="648072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9"/>
          <p:cNvGrpSpPr/>
          <p:nvPr/>
        </p:nvGrpSpPr>
        <p:grpSpPr>
          <a:xfrm>
            <a:off x="6876256" y="3429000"/>
            <a:ext cx="1296144" cy="864096"/>
            <a:chOff x="1547664" y="4149080"/>
            <a:chExt cx="2880320" cy="1944216"/>
          </a:xfrm>
        </p:grpSpPr>
        <p:sp>
          <p:nvSpPr>
            <p:cNvPr id="18" name="円/楕円 17"/>
            <p:cNvSpPr/>
            <p:nvPr/>
          </p:nvSpPr>
          <p:spPr>
            <a:xfrm>
              <a:off x="1547664" y="4149080"/>
              <a:ext cx="1963794" cy="1944207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411760" y="4149080"/>
              <a:ext cx="2016224" cy="1944216"/>
            </a:xfrm>
            <a:prstGeom prst="ellipse">
              <a:avLst/>
            </a:prstGeom>
            <a:solidFill>
              <a:schemeClr val="accent6">
                <a:lumMod val="50000"/>
                <a:alpha val="40000"/>
              </a:schemeClr>
            </a:solidFill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右矢印 19"/>
            <p:cNvSpPr/>
            <p:nvPr/>
          </p:nvSpPr>
          <p:spPr bwMode="auto">
            <a:xfrm>
              <a:off x="3347864" y="4797152"/>
              <a:ext cx="497396" cy="6480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左矢印 23"/>
            <p:cNvSpPr/>
            <p:nvPr/>
          </p:nvSpPr>
          <p:spPr bwMode="auto">
            <a:xfrm>
              <a:off x="2051720" y="4797152"/>
              <a:ext cx="544649" cy="64807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5" name="コンテンツ プレースホルダ 2"/>
          <p:cNvSpPr txBox="1">
            <a:spLocks/>
          </p:cNvSpPr>
          <p:nvPr/>
        </p:nvSpPr>
        <p:spPr bwMode="auto">
          <a:xfrm>
            <a:off x="6444208" y="4509120"/>
            <a:ext cx="2448272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20-30%</a:t>
            </a:r>
          </a:p>
        </p:txBody>
      </p:sp>
      <p:sp>
        <p:nvSpPr>
          <p:cNvPr id="21" name="コンテンツ プレースホルダ 2">
            <a:extLst>
              <a:ext uri="{FF2B5EF4-FFF2-40B4-BE49-F238E27FC236}">
                <a16:creationId xmlns:a16="http://schemas.microsoft.com/office/drawing/2014/main" id="{A17EF92C-47A6-4CB5-B19C-66E29D31AEFA}"/>
              </a:ext>
            </a:extLst>
          </p:cNvPr>
          <p:cNvSpPr txBox="1">
            <a:spLocks/>
          </p:cNvSpPr>
          <p:nvPr/>
        </p:nvSpPr>
        <p:spPr bwMode="auto">
          <a:xfrm>
            <a:off x="1516062" y="4465064"/>
            <a:ext cx="3127946" cy="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AuAu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 GeV, MC-KLN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6DBA3F-DC42-42B0-9DFD-50B7B49F9B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Factorization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B6DBA3F-DC42-42B0-9DFD-50B7B49F9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D495F7-7AF3-4D7D-9987-EBB194D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A76FB8-FE72-467D-8884-2437889D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EF7DCC-C75C-4551-BD02-8CEE6E3CA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6998"/>
            <a:ext cx="6096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6F73373-C791-447E-8667-610B5AEF640E}"/>
                  </a:ext>
                </a:extLst>
              </p:cNvPr>
              <p:cNvSpPr txBox="1"/>
              <p:nvPr/>
            </p:nvSpPr>
            <p:spPr>
              <a:xfrm>
                <a:off x="1461481" y="5561553"/>
                <a:ext cx="4427984" cy="446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2.0&lt;</m:t>
                    </m:r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3.0&lt;</m:t>
                    </m:r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&lt;4.0</m:t>
                    </m:r>
                  </m:oMath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6F73373-C791-447E-8667-610B5AEF6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81" y="5561553"/>
                <a:ext cx="4427984" cy="446212"/>
              </a:xfrm>
              <a:prstGeom prst="rect">
                <a:avLst/>
              </a:prstGeom>
              <a:blipFill>
                <a:blip r:embed="rId4"/>
                <a:stretch>
                  <a:fillRect t="-1351" b="-175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/楕円 10">
            <a:extLst>
              <a:ext uri="{FF2B5EF4-FFF2-40B4-BE49-F238E27FC236}">
                <a16:creationId xmlns:a16="http://schemas.microsoft.com/office/drawing/2014/main" id="{42185322-0DCC-42C8-977E-8028F1743623}"/>
              </a:ext>
            </a:extLst>
          </p:cNvPr>
          <p:cNvSpPr/>
          <p:nvPr/>
        </p:nvSpPr>
        <p:spPr>
          <a:xfrm>
            <a:off x="1246897" y="5123614"/>
            <a:ext cx="429169" cy="429170"/>
          </a:xfrm>
          <a:prstGeom prst="ellipse">
            <a:avLst/>
          </a:prstGeom>
          <a:solidFill>
            <a:schemeClr val="accent5">
              <a:lumMod val="7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15">
            <a:extLst>
              <a:ext uri="{FF2B5EF4-FFF2-40B4-BE49-F238E27FC236}">
                <a16:creationId xmlns:a16="http://schemas.microsoft.com/office/drawing/2014/main" id="{4A2D8BF1-1874-42D1-99A9-32124AEA1C4B}"/>
              </a:ext>
            </a:extLst>
          </p:cNvPr>
          <p:cNvSpPr/>
          <p:nvPr/>
        </p:nvSpPr>
        <p:spPr>
          <a:xfrm>
            <a:off x="5630388" y="5124978"/>
            <a:ext cx="429169" cy="429170"/>
          </a:xfrm>
          <a:prstGeom prst="ellipse">
            <a:avLst/>
          </a:prstGeom>
          <a:solidFill>
            <a:schemeClr val="accent5">
              <a:lumMod val="7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16">
            <a:extLst>
              <a:ext uri="{FF2B5EF4-FFF2-40B4-BE49-F238E27FC236}">
                <a16:creationId xmlns:a16="http://schemas.microsoft.com/office/drawing/2014/main" id="{1EEABFD1-F7CE-422F-BF5E-D59F665D8797}"/>
              </a:ext>
            </a:extLst>
          </p:cNvPr>
          <p:cNvSpPr/>
          <p:nvPr/>
        </p:nvSpPr>
        <p:spPr>
          <a:xfrm>
            <a:off x="5782123" y="5123614"/>
            <a:ext cx="429169" cy="429170"/>
          </a:xfrm>
          <a:prstGeom prst="ellipse">
            <a:avLst/>
          </a:prstGeom>
          <a:solidFill>
            <a:schemeClr val="accent5">
              <a:lumMod val="7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A12F80-182C-4D19-A590-8AFE21BF3C71}"/>
              </a:ext>
            </a:extLst>
          </p:cNvPr>
          <p:cNvSpPr/>
          <p:nvPr/>
        </p:nvSpPr>
        <p:spPr>
          <a:xfrm>
            <a:off x="1921259" y="3350660"/>
            <a:ext cx="2527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+mj-lt"/>
              </a:rPr>
              <a:t>Pb+Pb 2.76 TeV MC-Glauber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2C2BC98-2554-4911-8AB6-C961581977B0}"/>
              </a:ext>
            </a:extLst>
          </p:cNvPr>
          <p:cNvSpPr/>
          <p:nvPr/>
        </p:nvSpPr>
        <p:spPr>
          <a:xfrm>
            <a:off x="6403905" y="1124744"/>
            <a:ext cx="2598415" cy="707886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Talk by Azumi Sakai 11/3 Parallel III.2</a:t>
            </a:r>
            <a:endParaRPr lang="ja-JP" altLang="en-US" sz="2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F995824-F89F-4FF9-A11C-2FA5FCDCF97D}"/>
              </a:ext>
            </a:extLst>
          </p:cNvPr>
          <p:cNvSpPr/>
          <p:nvPr/>
        </p:nvSpPr>
        <p:spPr>
          <a:xfrm>
            <a:off x="146077" y="6029246"/>
            <a:ext cx="882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u="sng" dirty="0">
                <a:latin typeface="+mj-lt"/>
              </a:rPr>
              <a:t>Longitudinal</a:t>
            </a:r>
            <a:r>
              <a:rPr lang="ja-JP" altLang="en-US" sz="2800" b="1" u="sng" dirty="0">
                <a:latin typeface="+mj-lt"/>
              </a:rPr>
              <a:t> decorrelation by hydrodynamic fluctuations</a:t>
            </a:r>
          </a:p>
        </p:txBody>
      </p:sp>
    </p:spTree>
    <p:extLst>
      <p:ext uri="{BB962C8B-B14F-4D97-AF65-F5344CB8AC3E}">
        <p14:creationId xmlns:p14="http://schemas.microsoft.com/office/powerpoint/2010/main" val="304235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30447A-2482-482C-99FE-2E97926D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 anchor="ctr"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F8BAB-A9F1-497C-8931-B85BC4B8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41B914-1B49-4E49-8C0E-923CB2D2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1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30447A-2482-482C-99FE-2E97926D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 anchor="ctr"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F8BAB-A9F1-497C-8931-B85BC4B8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41B914-1B49-4E49-8C0E-923CB2D2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09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E4971D-175F-438B-B298-D7D288AE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FDR under background evolution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D6A49D-C918-41E9-BFCF-C55B860E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09" y="1208852"/>
            <a:ext cx="8784976" cy="108012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When background is non-static / non-uniform,</a:t>
            </a:r>
            <a:br>
              <a:rPr kumimoji="1" lang="en-US" altLang="ja-JP" dirty="0"/>
            </a:br>
            <a:r>
              <a:rPr kumimoji="1" lang="en-US" altLang="ja-JP" dirty="0"/>
              <a:t>FDR have 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corrections: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1FCB2-D9E1-43F0-902B-A05306BF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B4E951-ABEC-40EB-BA88-4B953E4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E7DFC39-2DFC-4EA9-8FF7-238612E13CB8}"/>
              </a:ext>
            </a:extLst>
          </p:cNvPr>
          <p:cNvSpPr/>
          <p:nvPr/>
        </p:nvSpPr>
        <p:spPr>
          <a:xfrm>
            <a:off x="3340166" y="3383475"/>
            <a:ext cx="5656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+mj-lt"/>
              </a:rPr>
              <a:t>K. Murase, Ph.D. Thesis (The University of Tokyo)</a:t>
            </a:r>
            <a:r>
              <a:rPr lang="en-US" altLang="ja-JP" sz="1600" dirty="0">
                <a:latin typeface="+mj-lt"/>
              </a:rPr>
              <a:t>, Sec. 4.4</a:t>
            </a:r>
            <a:r>
              <a:rPr lang="ja-JP" altLang="en-US" sz="1600" dirty="0">
                <a:latin typeface="+mj-lt"/>
              </a:rPr>
              <a:t> (2015)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5212464-8005-4161-ACE2-2FAFA0442103}"/>
              </a:ext>
            </a:extLst>
          </p:cNvPr>
          <p:cNvCxnSpPr>
            <a:cxnSpLocks/>
          </p:cNvCxnSpPr>
          <p:nvPr/>
        </p:nvCxnSpPr>
        <p:spPr>
          <a:xfrm flipV="1">
            <a:off x="3595785" y="3168503"/>
            <a:ext cx="2613628" cy="34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C449F2DE-34F4-476F-B783-C92CBE1F3E71}"/>
              </a:ext>
            </a:extLst>
          </p:cNvPr>
          <p:cNvSpPr txBox="1">
            <a:spLocks/>
          </p:cNvSpPr>
          <p:nvPr/>
        </p:nvSpPr>
        <p:spPr bwMode="auto">
          <a:xfrm>
            <a:off x="183762" y="3955941"/>
            <a:ext cx="8784976" cy="164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dirty="0"/>
              <a:t>Otherwise, </a:t>
            </a:r>
            <a:r>
              <a:rPr lang="en-US" altLang="ja-JP" b="1" dirty="0">
                <a:solidFill>
                  <a:srgbClr val="C00000"/>
                </a:solidFill>
              </a:rPr>
              <a:t>Fluctuation theorem (FT)</a:t>
            </a:r>
            <a:r>
              <a:rPr lang="en-US" altLang="ja-JP" dirty="0"/>
              <a:t> from non-equilibrium statistical mechanics is broken in 2</a:t>
            </a:r>
            <a:r>
              <a:rPr lang="en-US" altLang="ja-JP" baseline="30000" dirty="0"/>
              <a:t>nd</a:t>
            </a:r>
            <a:r>
              <a:rPr lang="en-US" altLang="ja-JP" dirty="0"/>
              <a:t>-order fluctuating hydrodynamics</a:t>
            </a: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ADB636-CE1E-46A3-9508-00A6306DB4FD}"/>
              </a:ext>
            </a:extLst>
          </p:cNvPr>
          <p:cNvSpPr/>
          <p:nvPr/>
        </p:nvSpPr>
        <p:spPr>
          <a:xfrm>
            <a:off x="4391611" y="5556352"/>
            <a:ext cx="4628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>
                <a:latin typeface="+mj-lt"/>
              </a:rPr>
              <a:t>T. Hirano, R. Kurita, </a:t>
            </a:r>
            <a:r>
              <a:rPr lang="ja-JP" altLang="en-US" sz="1600" dirty="0">
                <a:latin typeface="+mj-lt"/>
              </a:rPr>
              <a:t>K. Murase, </a:t>
            </a:r>
            <a:r>
              <a:rPr lang="en-US" altLang="ja-JP" sz="1600" dirty="0">
                <a:latin typeface="+mj-lt"/>
              </a:rPr>
              <a:t>arXiv:1809.04773</a:t>
            </a:r>
            <a:endParaRPr lang="ja-JP" altLang="en-US" sz="1600" dirty="0">
              <a:latin typeface="+mj-lt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64EE431-8CA8-433B-AA7E-745C05F9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54" y="2333013"/>
            <a:ext cx="8100392" cy="7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3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Renormalization of </a:t>
            </a:r>
            <a:r>
              <a:rPr lang="en-US" altLang="ja-JP" sz="4000" dirty="0" err="1"/>
              <a:t>EoS</a:t>
            </a:r>
            <a:r>
              <a:rPr lang="en-US" altLang="ja-JP" sz="4000" dirty="0"/>
              <a:t>/viscosity</a:t>
            </a:r>
            <a:endParaRPr kumimoji="1" lang="ja-JP" altLang="en-US" sz="5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λ</a:t>
            </a:r>
            <a:r>
              <a:rPr lang="en-US" altLang="ja-JP" b="1" dirty="0"/>
              <a:t>-dependence of </a:t>
            </a:r>
            <a:r>
              <a:rPr lang="en-US" altLang="ja-JP" b="1" dirty="0" err="1"/>
              <a:t>EoS</a:t>
            </a:r>
            <a:r>
              <a:rPr lang="en-US" altLang="ja-JP" b="1" dirty="0"/>
              <a:t> and transport coefficients</a:t>
            </a:r>
            <a:r>
              <a:rPr lang="ja-JP" altLang="en-US" dirty="0"/>
              <a:t>　</a:t>
            </a:r>
            <a:endParaRPr lang="en-US" altLang="ja-JP" sz="2800" dirty="0">
              <a:sym typeface="Wingdings" pitchFamily="2" charset="2"/>
            </a:endParaRPr>
          </a:p>
          <a:p>
            <a:r>
              <a:rPr lang="en-US" altLang="ja-JP" sz="2800" dirty="0">
                <a:sym typeface="Wingdings" pitchFamily="2" charset="2"/>
              </a:rPr>
              <a:t>e.g. Decomposition of e</a:t>
            </a:r>
            <a:r>
              <a:rPr lang="en-US" altLang="ja-JP" sz="2800" dirty="0"/>
              <a:t>nergy density in equilibrium</a:t>
            </a:r>
            <a:br>
              <a:rPr lang="en-US" altLang="ja-JP" sz="2800" dirty="0">
                <a:sym typeface="Wingdings" pitchFamily="2" charset="2"/>
              </a:rPr>
            </a:br>
            <a:br>
              <a:rPr lang="en-US" altLang="ja-JP" sz="2800" dirty="0">
                <a:sym typeface="Wingdings" pitchFamily="2" charset="2"/>
              </a:rPr>
            </a:br>
            <a:r>
              <a:rPr lang="ja-JP" altLang="en-US" sz="2800" dirty="0">
                <a:sym typeface="Wingdings" pitchFamily="2" charset="2"/>
              </a:rPr>
              <a:t>　　　　　　</a:t>
            </a:r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pPr>
              <a:buNone/>
            </a:pPr>
            <a:endParaRPr lang="en-US" altLang="ja-JP" sz="2800" dirty="0">
              <a:sym typeface="Wingdings" pitchFamily="2" charset="2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39552" y="2090230"/>
            <a:ext cx="8741065" cy="1211942"/>
            <a:chOff x="539552" y="2852936"/>
            <a:chExt cx="8741065" cy="121194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139952" y="3356992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“internal”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56176" y="3384755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“kinetic”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39552" y="2852936"/>
              <a:ext cx="87410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T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=         </a:t>
              </a:r>
              <a:r>
                <a:rPr lang="en-US" altLang="ja-JP" sz="2800" dirty="0">
                  <a:sym typeface="Wingdings" pitchFamily="2" charset="2"/>
                </a:rPr>
                <a:t>    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e              = </a:t>
              </a:r>
              <a:r>
                <a:rPr lang="ja-JP" altLang="en-US" sz="2800" dirty="0"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+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〈(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 err="1">
                  <a:latin typeface="+mj-lt"/>
                  <a:sym typeface="Wingdings" pitchFamily="2" charset="2"/>
                </a:rPr>
                <a:t>+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P</a:t>
              </a:r>
              <a:r>
                <a:rPr lang="en-US" altLang="ja-JP" sz="2800" i="1" baseline="-25000" dirty="0" err="1">
                  <a:sym typeface="Wingdings" pitchFamily="2" charset="2"/>
                </a:rPr>
                <a:t>λ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)</a:t>
              </a:r>
              <a:r>
                <a:rPr lang="en-US" altLang="ja-JP" sz="2800" b="1" i="1" dirty="0">
                  <a:latin typeface="+mj-lt"/>
                  <a:sym typeface="Wingdings" pitchFamily="2" charset="2"/>
                </a:rPr>
                <a:t>u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2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+ 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π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endParaRPr lang="ja-JP" altLang="en-US" sz="2800" dirty="0">
                <a:latin typeface="+mj-lt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63688" y="335699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internal energy</a:t>
              </a:r>
            </a:p>
            <a:p>
              <a:pPr algn="ctr"/>
              <a:r>
                <a:rPr lang="en-US" altLang="ja-JP" sz="2000" dirty="0">
                  <a:latin typeface="+mn-lt"/>
                </a:rPr>
                <a:t>in ordinary sense</a:t>
              </a:r>
              <a:endParaRPr kumimoji="1" lang="ja-JP" altLang="en-US" sz="1050" dirty="0">
                <a:latin typeface="+mn-lt"/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43" y="4191044"/>
            <a:ext cx="30007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095" y="4101871"/>
            <a:ext cx="3034249" cy="21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572039" y="359811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+mn-lt"/>
              </a:rPr>
              <a:t>Global equilibrium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in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Conventional hydrodynamics</a:t>
            </a:r>
            <a:endParaRPr kumimoji="1" lang="ja-JP" altLang="en-US" sz="105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48503" y="356862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+mn-lt"/>
              </a:rPr>
              <a:t>Global equilibrium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in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Fluctuating hydrodynamics</a:t>
            </a:r>
            <a:endParaRPr kumimoji="1" lang="ja-JP" altLang="en-US" sz="105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77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Renormalization of </a:t>
            </a:r>
            <a:r>
              <a:rPr lang="en-US" altLang="ja-JP" sz="4000" dirty="0" err="1"/>
              <a:t>EoS</a:t>
            </a:r>
            <a:r>
              <a:rPr lang="en-US" altLang="ja-JP" sz="4000" dirty="0"/>
              <a:t>/viscosity</a:t>
            </a:r>
            <a:endParaRPr kumimoji="1" lang="ja-JP" altLang="en-US" sz="5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118151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λ</a:t>
            </a:r>
            <a:r>
              <a:rPr lang="en-US" altLang="ja-JP" b="1" dirty="0"/>
              <a:t>-dependence of </a:t>
            </a:r>
            <a:r>
              <a:rPr lang="en-US" altLang="ja-JP" b="1" dirty="0" err="1"/>
              <a:t>EoS</a:t>
            </a:r>
            <a:r>
              <a:rPr lang="en-US" altLang="ja-JP" b="1" dirty="0"/>
              <a:t> and transport coefficients</a:t>
            </a:r>
            <a:r>
              <a:rPr lang="ja-JP" altLang="en-US" dirty="0"/>
              <a:t>　</a:t>
            </a:r>
            <a:endParaRPr lang="en-US" altLang="ja-JP" sz="2800" dirty="0">
              <a:sym typeface="Wingdings" pitchFamily="2" charset="2"/>
            </a:endParaRPr>
          </a:p>
          <a:p>
            <a:r>
              <a:rPr lang="en-US" altLang="ja-JP" sz="2800" dirty="0">
                <a:sym typeface="Wingdings" pitchFamily="2" charset="2"/>
              </a:rPr>
              <a:t>e.g. Decomposition of e</a:t>
            </a:r>
            <a:r>
              <a:rPr lang="en-US" altLang="ja-JP" sz="2800" dirty="0"/>
              <a:t>nergy density in equilibrium</a:t>
            </a:r>
            <a:br>
              <a:rPr lang="en-US" altLang="ja-JP" sz="2800" dirty="0">
                <a:sym typeface="Wingdings" pitchFamily="2" charset="2"/>
              </a:rPr>
            </a:br>
            <a:br>
              <a:rPr lang="en-US" altLang="ja-JP" sz="2800" dirty="0">
                <a:sym typeface="Wingdings" pitchFamily="2" charset="2"/>
              </a:rPr>
            </a:br>
            <a:r>
              <a:rPr lang="ja-JP" altLang="en-US" sz="2800" dirty="0">
                <a:sym typeface="Wingdings" pitchFamily="2" charset="2"/>
              </a:rPr>
              <a:t>　　　　　　</a:t>
            </a:r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endParaRPr lang="en-US" altLang="ja-JP" sz="2800" dirty="0">
              <a:sym typeface="Wingdings" pitchFamily="2" charset="2"/>
            </a:endParaRPr>
          </a:p>
          <a:p>
            <a:pPr>
              <a:buNone/>
            </a:pPr>
            <a:endParaRPr lang="en-US" altLang="ja-JP" sz="2800" dirty="0">
              <a:sym typeface="Wingdings" pitchFamily="2" charset="2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39552" y="2090230"/>
            <a:ext cx="8741065" cy="1211942"/>
            <a:chOff x="539552" y="2852936"/>
            <a:chExt cx="8741065" cy="121194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139952" y="3356992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“internal”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56176" y="3384755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“kinetic” energy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39552" y="2852936"/>
              <a:ext cx="87410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T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=         </a:t>
              </a:r>
              <a:r>
                <a:rPr lang="en-US" altLang="ja-JP" sz="2800" dirty="0">
                  <a:sym typeface="Wingdings" pitchFamily="2" charset="2"/>
                </a:rPr>
                <a:t>    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e              = </a:t>
              </a:r>
              <a:r>
                <a:rPr lang="ja-JP" altLang="en-US" sz="2800" dirty="0"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+ </a:t>
              </a:r>
              <a:r>
                <a:rPr lang="ja-JP" altLang="en-US" sz="2800" dirty="0">
                  <a:latin typeface="+mj-lt"/>
                  <a:sym typeface="Wingdings" pitchFamily="2" charset="2"/>
                </a:rPr>
                <a:t>　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〈(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e</a:t>
              </a:r>
              <a:r>
                <a:rPr lang="en-US" altLang="ja-JP" sz="2800" i="1" baseline="-25000" dirty="0" err="1">
                  <a:latin typeface="+mj-lt"/>
                  <a:sym typeface="Wingdings" pitchFamily="2" charset="2"/>
                </a:rPr>
                <a:t>λ</a:t>
              </a:r>
              <a:r>
                <a:rPr lang="en-US" altLang="ja-JP" sz="2800" dirty="0" err="1">
                  <a:latin typeface="+mj-lt"/>
                  <a:sym typeface="Wingdings" pitchFamily="2" charset="2"/>
                </a:rPr>
                <a:t>+</a:t>
              </a:r>
              <a:r>
                <a:rPr lang="en-US" altLang="ja-JP" sz="2800" i="1" dirty="0" err="1">
                  <a:latin typeface="+mj-lt"/>
                  <a:sym typeface="Wingdings" pitchFamily="2" charset="2"/>
                </a:rPr>
                <a:t>P</a:t>
              </a:r>
              <a:r>
                <a:rPr lang="en-US" altLang="ja-JP" sz="2800" i="1" baseline="-25000" dirty="0" err="1">
                  <a:sym typeface="Wingdings" pitchFamily="2" charset="2"/>
                </a:rPr>
                <a:t>λ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)</a:t>
              </a:r>
              <a:r>
                <a:rPr lang="en-US" altLang="ja-JP" sz="2800" b="1" i="1" dirty="0">
                  <a:latin typeface="+mj-lt"/>
                  <a:sym typeface="Wingdings" pitchFamily="2" charset="2"/>
                </a:rPr>
                <a:t>u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2</a:t>
              </a:r>
              <a:r>
                <a:rPr lang="en-US" altLang="ja-JP" sz="2800" dirty="0">
                  <a:latin typeface="+mj-lt"/>
                  <a:sym typeface="Wingdings" pitchFamily="2" charset="2"/>
                </a:rPr>
                <a:t> + </a:t>
              </a:r>
              <a:r>
                <a:rPr lang="en-US" altLang="ja-JP" sz="2800" i="1" dirty="0">
                  <a:latin typeface="+mj-lt"/>
                  <a:sym typeface="Wingdings" pitchFamily="2" charset="2"/>
                </a:rPr>
                <a:t>π</a:t>
              </a:r>
              <a:r>
                <a:rPr lang="en-US" altLang="ja-JP" sz="2800" i="1" baseline="-25000" dirty="0">
                  <a:sym typeface="Wingdings" pitchFamily="2" charset="2"/>
                </a:rPr>
                <a:t>λ</a:t>
              </a:r>
              <a:r>
                <a:rPr lang="en-US" altLang="ja-JP" sz="2800" baseline="30000" dirty="0">
                  <a:latin typeface="+mj-lt"/>
                  <a:sym typeface="Wingdings" pitchFamily="2" charset="2"/>
                </a:rPr>
                <a:t>00</a:t>
              </a:r>
              <a:r>
                <a:rPr lang="en-US" altLang="ja-JP" sz="2800" dirty="0">
                  <a:sym typeface="Wingdings" pitchFamily="2" charset="2"/>
                </a:rPr>
                <a:t>〉</a:t>
              </a:r>
              <a:endParaRPr lang="ja-JP" altLang="en-US" sz="2800" dirty="0">
                <a:latin typeface="+mj-lt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63688" y="335699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+mn-lt"/>
                </a:rPr>
                <a:t>internal energy</a:t>
              </a:r>
            </a:p>
            <a:p>
              <a:pPr algn="ctr"/>
              <a:r>
                <a:rPr lang="en-US" altLang="ja-JP" sz="2000" dirty="0">
                  <a:latin typeface="+mn-lt"/>
                </a:rPr>
                <a:t>in ordinary sense</a:t>
              </a:r>
              <a:endParaRPr kumimoji="1" lang="ja-JP" altLang="en-US" sz="1050" dirty="0">
                <a:latin typeface="+mn-lt"/>
              </a:endParaRPr>
            </a:p>
          </p:txBody>
        </p:sp>
      </p:grpSp>
      <p:sp>
        <p:nvSpPr>
          <p:cNvPr id="16" name="コンテンツ プレースホルダ 2">
            <a:extLst>
              <a:ext uri="{FF2B5EF4-FFF2-40B4-BE49-F238E27FC236}">
                <a16:creationId xmlns:a16="http://schemas.microsoft.com/office/drawing/2014/main" id="{3AE452DD-F540-4000-8FB8-BA8A23BD9EF4}"/>
              </a:ext>
            </a:extLst>
          </p:cNvPr>
          <p:cNvSpPr txBox="1">
            <a:spLocks/>
          </p:cNvSpPr>
          <p:nvPr/>
        </p:nvSpPr>
        <p:spPr bwMode="auto">
          <a:xfrm>
            <a:off x="179512" y="3310772"/>
            <a:ext cx="8784976" cy="271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Every “macroscopic” quantities (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e</a:t>
            </a:r>
            <a:r>
              <a:rPr lang="en-US" altLang="ja-JP" sz="2800" b="1" baseline="-25000" dirty="0" err="1">
                <a:solidFill>
                  <a:srgbClr val="C00000"/>
                </a:solidFill>
                <a:sym typeface="Wingdings" pitchFamily="2" charset="2"/>
              </a:rPr>
              <a:t>λ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, 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u</a:t>
            </a:r>
            <a:r>
              <a:rPr lang="en-US" altLang="ja-JP" sz="2800" b="1" baseline="-25000" dirty="0" err="1">
                <a:solidFill>
                  <a:srgbClr val="C00000"/>
                </a:solidFill>
                <a:sym typeface="Wingdings" pitchFamily="2" charset="2"/>
              </a:rPr>
              <a:t>λ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, etc.) are redefined for each cutoff λ</a:t>
            </a:r>
            <a:r>
              <a:rPr lang="en-US" altLang="ja-JP" sz="2800" b="1" dirty="0">
                <a:sym typeface="Wingdings" pitchFamily="2" charset="2"/>
              </a:rPr>
              <a:t>.</a:t>
            </a:r>
          </a:p>
          <a:p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Macroscopic relations such as viscosity, 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EoS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, etc. should be renormalized not to change the bulk properties (k0, ω0)</a:t>
            </a:r>
          </a:p>
          <a:p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Additional terms in hydrodynamic </a:t>
            </a:r>
            <a:r>
              <a:rPr lang="en-US" altLang="ja-JP" sz="2800" b="1" dirty="0" err="1">
                <a:solidFill>
                  <a:srgbClr val="C00000"/>
                </a:solidFill>
                <a:sym typeface="Wingdings" pitchFamily="2" charset="2"/>
              </a:rPr>
              <a:t>eqs</a:t>
            </a:r>
            <a:r>
              <a:rPr lang="en-US" altLang="ja-JP" sz="2800" b="1" dirty="0">
                <a:solidFill>
                  <a:srgbClr val="C00000"/>
                </a:solidFill>
                <a:sym typeface="Wingdings" pitchFamily="2" charset="2"/>
              </a:rPr>
              <a:t>: “long-time tail”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927C1AA-583F-47A2-A6D8-3FA2F71D9C73}"/>
              </a:ext>
            </a:extLst>
          </p:cNvPr>
          <p:cNvSpPr/>
          <p:nvPr/>
        </p:nvSpPr>
        <p:spPr>
          <a:xfrm>
            <a:off x="2133600" y="6047099"/>
            <a:ext cx="689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400" dirty="0"/>
              <a:t>P. Kovtun, et al., Phys. Rev. D68, 025007 (2003); P. Kovtun, et al., Phys. Rev. D84, 025006 (2011); </a:t>
            </a:r>
            <a:r>
              <a:rPr lang="en-US" altLang="ja-JP" sz="1400" dirty="0"/>
              <a:t>P. </a:t>
            </a:r>
            <a:r>
              <a:rPr lang="en-US" altLang="ja-JP" sz="1400" dirty="0" err="1"/>
              <a:t>Kovtun</a:t>
            </a:r>
            <a:r>
              <a:rPr lang="en-US" altLang="ja-JP" sz="1400" dirty="0"/>
              <a:t>, J. Phys. A45, 473001 (2012); Y. Akamatsu, et al., Phys. Rev. C95, 014909 (2017); Y. Akamatsu, et al., Phys. Rev. C97, 024902 (2018)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7553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886B3D63-2FCD-4F6D-A399-DC4D4964E792}"/>
              </a:ext>
            </a:extLst>
          </p:cNvPr>
          <p:cNvSpPr txBox="1">
            <a:spLocks/>
          </p:cNvSpPr>
          <p:nvPr/>
        </p:nvSpPr>
        <p:spPr bwMode="auto">
          <a:xfrm>
            <a:off x="179512" y="856531"/>
            <a:ext cx="8784976" cy="40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Cooper-Frye formula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/>
              <a:t>How to sample hadrons from </a:t>
            </a:r>
            <a:r>
              <a:rPr lang="en-US" altLang="ja-JP" dirty="0">
                <a:solidFill>
                  <a:srgbClr val="C00000"/>
                </a:solidFill>
              </a:rPr>
              <a:t>(</a:t>
            </a:r>
            <a:r>
              <a:rPr lang="en-US" altLang="ja-JP" i="1" dirty="0" err="1">
                <a:solidFill>
                  <a:srgbClr val="C00000"/>
                </a:solidFill>
              </a:rPr>
              <a:t>e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dirty="0">
                <a:solidFill>
                  <a:srgbClr val="C00000"/>
                </a:solidFill>
              </a:rPr>
              <a:t>, </a:t>
            </a:r>
            <a:r>
              <a:rPr lang="en-US" altLang="ja-JP" i="1" dirty="0" err="1">
                <a:solidFill>
                  <a:srgbClr val="C00000"/>
                </a:solidFill>
              </a:rPr>
              <a:t>u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i="1" baseline="30000" dirty="0" err="1">
                <a:solidFill>
                  <a:srgbClr val="C00000"/>
                </a:solidFill>
              </a:rPr>
              <a:t>μ</a:t>
            </a:r>
            <a:r>
              <a:rPr lang="en-US" altLang="ja-JP" dirty="0">
                <a:solidFill>
                  <a:srgbClr val="C00000"/>
                </a:solidFill>
              </a:rPr>
              <a:t>, </a:t>
            </a:r>
            <a:r>
              <a:rPr lang="en-US" altLang="ja-JP" i="1" dirty="0">
                <a:solidFill>
                  <a:srgbClr val="C00000"/>
                </a:solidFill>
              </a:rPr>
              <a:t>π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i="1" baseline="30000" dirty="0" err="1">
                <a:solidFill>
                  <a:srgbClr val="C00000"/>
                </a:solidFill>
              </a:rPr>
              <a:t>μν</a:t>
            </a:r>
            <a:r>
              <a:rPr lang="en-US" altLang="ja-JP" dirty="0">
                <a:solidFill>
                  <a:srgbClr val="C00000"/>
                </a:solidFill>
              </a:rPr>
              <a:t>, </a:t>
            </a:r>
            <a:r>
              <a:rPr lang="en-US" altLang="ja-JP" dirty="0" err="1">
                <a:solidFill>
                  <a:srgbClr val="C00000"/>
                </a:solidFill>
              </a:rPr>
              <a:t>Π</a:t>
            </a:r>
            <a:r>
              <a:rPr lang="en-US" altLang="ja-JP" i="1" baseline="-25000" dirty="0" err="1">
                <a:solidFill>
                  <a:srgbClr val="C00000"/>
                </a:solidFill>
              </a:rPr>
              <a:t>λ</a:t>
            </a:r>
            <a:r>
              <a:rPr lang="en-US" altLang="ja-JP" dirty="0">
                <a:solidFill>
                  <a:srgbClr val="C00000"/>
                </a:solidFill>
              </a:rPr>
              <a:t>)</a:t>
            </a:r>
            <a:r>
              <a:rPr lang="en-US" altLang="ja-JP" dirty="0"/>
              <a:t>?</a:t>
            </a:r>
            <a:br>
              <a:rPr lang="en-US" altLang="ja-JP" dirty="0"/>
            </a:br>
            <a:br>
              <a:rPr lang="en-US" altLang="ja-JP" dirty="0"/>
            </a:br>
            <a:endParaRPr lang="en-US" altLang="ja-JP" dirty="0"/>
          </a:p>
          <a:p>
            <a:r>
              <a:rPr lang="en-US" altLang="ja-JP" b="1" dirty="0"/>
              <a:t>Initialization model (from </a:t>
            </a:r>
            <a:r>
              <a:rPr lang="en-US" altLang="ja-JP" b="1" dirty="0" err="1"/>
              <a:t>partons</a:t>
            </a:r>
            <a:r>
              <a:rPr lang="en-US" altLang="ja-JP" b="1" dirty="0"/>
              <a:t>, etc.)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>
                <a:solidFill>
                  <a:srgbClr val="C00000"/>
                </a:solidFill>
              </a:rPr>
              <a:t>Width and shape of smearing kernel</a:t>
            </a:r>
            <a:br>
              <a:rPr lang="en-US" altLang="ja-JP" dirty="0"/>
            </a:br>
            <a:r>
              <a:rPr lang="en-US" altLang="ja-JP" dirty="0"/>
              <a:t>should match with those in fluctuating hydrodynamics?</a:t>
            </a:r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0FFC3E2-3A40-4192-B1CF-4F963FE2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Other renormalization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437124-4CD1-4D99-94C0-B0108348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DAC2A6-FC1D-44C4-96F9-3EE5D280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89EB655-5A86-4E2A-9055-77A49664D7C3}"/>
              </a:ext>
            </a:extLst>
          </p:cNvPr>
          <p:cNvGrpSpPr/>
          <p:nvPr/>
        </p:nvGrpSpPr>
        <p:grpSpPr>
          <a:xfrm>
            <a:off x="6722007" y="5196502"/>
            <a:ext cx="1488530" cy="1049986"/>
            <a:chOff x="5632846" y="5206435"/>
            <a:chExt cx="1488530" cy="1049986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DEE90AD-FD64-4D9B-B8AA-1BC5152F5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2846" y="5206436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1F0B9EEB-535A-4F04-BB08-CF1158E91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2927" y="5206436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E6E2F91-4451-44EF-AE36-BD79EEF54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84660" y="5208742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19C5A3C8-ADCA-4DFC-953E-B04FDEEBE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13876" y="5206435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6D5D7BE-5361-45F5-A158-EE800A47B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7192" y="5206435"/>
              <a:ext cx="494184" cy="1047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09EE702-9383-4F13-9819-45A4BAD79CE5}"/>
              </a:ext>
            </a:extLst>
          </p:cNvPr>
          <p:cNvGrpSpPr/>
          <p:nvPr/>
        </p:nvGrpSpPr>
        <p:grpSpPr>
          <a:xfrm>
            <a:off x="724831" y="5617870"/>
            <a:ext cx="2948545" cy="520035"/>
            <a:chOff x="1015236" y="5463919"/>
            <a:chExt cx="2948545" cy="520035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453A754-B3CC-4D53-AC39-1FE1D737A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5236" y="546391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2CD90C6-6203-41F4-BDF4-E046D087D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9655" y="5478095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FDF78C81-288B-4A16-8502-C01C66137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2688" y="548163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784D483E-06AC-4483-B8E3-CFB920829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9184" y="546391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856FF6D5-B75E-4710-8AA9-30BCE550D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7277" y="5488729"/>
              <a:ext cx="1406504" cy="49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E83113B-4C41-447C-B5F1-2F39D6C2D59D}"/>
              </a:ext>
            </a:extLst>
          </p:cNvPr>
          <p:cNvSpPr/>
          <p:nvPr/>
        </p:nvSpPr>
        <p:spPr>
          <a:xfrm>
            <a:off x="892020" y="6256201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</a:rPr>
              <a:t>larger </a:t>
            </a:r>
            <a:r>
              <a:rPr lang="en-US" altLang="ja-JP" sz="1600" dirty="0">
                <a:solidFill>
                  <a:srgbClr val="C00000"/>
                </a:solidFill>
              </a:rPr>
              <a:t>internal energy </a:t>
            </a:r>
            <a:r>
              <a:rPr lang="en-US" altLang="ja-JP" sz="1600" i="1" dirty="0" err="1">
                <a:solidFill>
                  <a:srgbClr val="C00000"/>
                </a:solidFill>
              </a:rPr>
              <a:t>e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i="1" baseline="-25000" dirty="0">
              <a:solidFill>
                <a:srgbClr val="C00000"/>
              </a:solidFill>
            </a:endParaRPr>
          </a:p>
          <a:p>
            <a:pPr algn="ctr"/>
            <a:r>
              <a:rPr lang="ja-JP" altLang="en-US" sz="1600" dirty="0">
                <a:solidFill>
                  <a:srgbClr val="C00000"/>
                </a:solidFill>
              </a:rPr>
              <a:t>smaller initial flow </a:t>
            </a:r>
            <a:r>
              <a:rPr lang="en-US" altLang="ja-JP" sz="1600" i="1" dirty="0" err="1">
                <a:solidFill>
                  <a:srgbClr val="C00000"/>
                </a:solidFill>
              </a:rPr>
              <a:t>u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DE82985-B395-40EB-86F5-85C7C1512B26}"/>
              </a:ext>
            </a:extLst>
          </p:cNvPr>
          <p:cNvSpPr/>
          <p:nvPr/>
        </p:nvSpPr>
        <p:spPr>
          <a:xfrm>
            <a:off x="5623495" y="6244837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rgbClr val="C00000"/>
                </a:solidFill>
              </a:rPr>
              <a:t>smaller</a:t>
            </a:r>
            <a:r>
              <a:rPr lang="ja-JP" altLang="en-US" sz="1600" dirty="0">
                <a:solidFill>
                  <a:srgbClr val="C00000"/>
                </a:solidFill>
              </a:rPr>
              <a:t> </a:t>
            </a:r>
            <a:r>
              <a:rPr lang="en-US" altLang="ja-JP" sz="1600" dirty="0">
                <a:solidFill>
                  <a:srgbClr val="C00000"/>
                </a:solidFill>
              </a:rPr>
              <a:t>internal </a:t>
            </a:r>
            <a:r>
              <a:rPr lang="ja-JP" altLang="en-US" sz="1600" dirty="0">
                <a:solidFill>
                  <a:srgbClr val="C00000"/>
                </a:solidFill>
              </a:rPr>
              <a:t>en</a:t>
            </a:r>
            <a:r>
              <a:rPr lang="en-US" altLang="ja-JP" sz="1600" dirty="0" err="1">
                <a:solidFill>
                  <a:srgbClr val="C00000"/>
                </a:solidFill>
              </a:rPr>
              <a:t>ergy</a:t>
            </a:r>
            <a:r>
              <a:rPr lang="ja-JP" altLang="en-US" sz="1600" dirty="0">
                <a:solidFill>
                  <a:srgbClr val="C00000"/>
                </a:solidFill>
              </a:rPr>
              <a:t> </a:t>
            </a:r>
            <a:r>
              <a:rPr lang="en-US" altLang="ja-JP" sz="1600" i="1" dirty="0" err="1">
                <a:solidFill>
                  <a:srgbClr val="C00000"/>
                </a:solidFill>
              </a:rPr>
              <a:t>e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i="1" baseline="-25000" dirty="0">
              <a:solidFill>
                <a:srgbClr val="C00000"/>
              </a:solidFill>
            </a:endParaRPr>
          </a:p>
          <a:p>
            <a:pPr algn="ctr"/>
            <a:r>
              <a:rPr lang="en-US" altLang="ja-JP" sz="1600" dirty="0">
                <a:solidFill>
                  <a:srgbClr val="C00000"/>
                </a:solidFill>
              </a:rPr>
              <a:t>larger</a:t>
            </a:r>
            <a:r>
              <a:rPr lang="ja-JP" altLang="en-US" sz="1600" dirty="0">
                <a:solidFill>
                  <a:srgbClr val="C00000"/>
                </a:solidFill>
              </a:rPr>
              <a:t> initial flow </a:t>
            </a:r>
            <a:r>
              <a:rPr lang="en-US" altLang="ja-JP" sz="1600" i="1" dirty="0" err="1">
                <a:solidFill>
                  <a:srgbClr val="C00000"/>
                </a:solidFill>
              </a:rPr>
              <a:t>u</a:t>
            </a:r>
            <a:r>
              <a:rPr lang="en-US" altLang="ja-JP" sz="1600" i="1" baseline="-25000" dirty="0" err="1">
                <a:solidFill>
                  <a:srgbClr val="C00000"/>
                </a:solidFill>
              </a:rPr>
              <a:t>λ</a:t>
            </a:r>
            <a:endParaRPr lang="ja-JP" altLang="en-US" sz="1600" i="1" baseline="-25000" dirty="0">
              <a:solidFill>
                <a:srgbClr val="C0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1AE52B7-BCF0-4051-9133-5DC35FD26A3A}"/>
              </a:ext>
            </a:extLst>
          </p:cNvPr>
          <p:cNvSpPr/>
          <p:nvPr/>
        </p:nvSpPr>
        <p:spPr>
          <a:xfrm>
            <a:off x="531192" y="5002825"/>
            <a:ext cx="1197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j-lt"/>
              </a:rPr>
              <a:t>Larger </a:t>
            </a:r>
            <a:r>
              <a:rPr lang="ja-JP" altLang="en-US" sz="2400" b="1" i="1" dirty="0">
                <a:latin typeface="+mj-lt"/>
              </a:rPr>
              <a:t>λ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89BEB9-60A2-49B9-A9B8-D5541F5A55FD}"/>
              </a:ext>
            </a:extLst>
          </p:cNvPr>
          <p:cNvSpPr/>
          <p:nvPr/>
        </p:nvSpPr>
        <p:spPr>
          <a:xfrm>
            <a:off x="5344712" y="5093686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latin typeface="+mj-lt"/>
              </a:rPr>
              <a:t>Smalle</a:t>
            </a:r>
            <a:r>
              <a:rPr lang="ja-JP" altLang="en-US" sz="2400" b="1" dirty="0">
                <a:latin typeface="+mj-lt"/>
              </a:rPr>
              <a:t>r </a:t>
            </a:r>
            <a:r>
              <a:rPr lang="ja-JP" altLang="en-US" sz="2400" b="1" i="1" dirty="0">
                <a:latin typeface="+mj-lt"/>
              </a:rPr>
              <a:t>λ</a:t>
            </a:r>
          </a:p>
        </p:txBody>
      </p:sp>
      <p:sp>
        <p:nvSpPr>
          <p:cNvPr id="22" name="矢印: 上下 21">
            <a:extLst>
              <a:ext uri="{FF2B5EF4-FFF2-40B4-BE49-F238E27FC236}">
                <a16:creationId xmlns:a16="http://schemas.microsoft.com/office/drawing/2014/main" id="{777177E2-C02D-4431-8250-0BFAD0F43C3A}"/>
              </a:ext>
            </a:extLst>
          </p:cNvPr>
          <p:cNvSpPr/>
          <p:nvPr/>
        </p:nvSpPr>
        <p:spPr>
          <a:xfrm rot="5400000">
            <a:off x="4263840" y="5765263"/>
            <a:ext cx="403560" cy="745285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F7CEB7E-D077-4FD0-A5A0-9F53BC88737C}"/>
              </a:ext>
            </a:extLst>
          </p:cNvPr>
          <p:cNvSpPr/>
          <p:nvPr/>
        </p:nvSpPr>
        <p:spPr>
          <a:xfrm>
            <a:off x="3594199" y="5500217"/>
            <a:ext cx="1822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+mj-lt"/>
              </a:rPr>
              <a:t>R</a:t>
            </a:r>
            <a:r>
              <a:rPr lang="ja-JP" altLang="en-US" dirty="0">
                <a:solidFill>
                  <a:srgbClr val="C00000"/>
                </a:solidFill>
                <a:latin typeface="+mj-lt"/>
              </a:rPr>
              <a:t>enormalization?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4DAB51B-F63A-435F-B8CD-A19B200D608A}"/>
              </a:ext>
            </a:extLst>
          </p:cNvPr>
          <p:cNvGrpSpPr/>
          <p:nvPr/>
        </p:nvGrpSpPr>
        <p:grpSpPr>
          <a:xfrm>
            <a:off x="5355424" y="2088629"/>
            <a:ext cx="903262" cy="846613"/>
            <a:chOff x="6806902" y="2018217"/>
            <a:chExt cx="903262" cy="846613"/>
          </a:xfrm>
        </p:grpSpPr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9DF08D7F-ADFD-4BE4-9273-FD5DDDD878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37153" y="2580222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Oval 19">
              <a:extLst>
                <a:ext uri="{FF2B5EF4-FFF2-40B4-BE49-F238E27FC236}">
                  <a16:creationId xmlns:a16="http://schemas.microsoft.com/office/drawing/2014/main" id="{4DA7B464-AFA4-460A-9ECD-F18B116CE4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53720" y="2758467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4B9EDB99-A4D4-4D27-AFB6-46CEF25023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53720" y="2461103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E1101749-E1D1-49EC-8FEF-1CFB2E6B8C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91163" y="2519986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989F3EB8-FAE5-4327-8072-3AB6E3CF03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03802" y="2131395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27661D12-CC72-4B5E-A60F-BBA0BC47A2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03370" y="2249496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8">
              <a:extLst>
                <a:ext uri="{FF2B5EF4-FFF2-40B4-BE49-F238E27FC236}">
                  <a16:creationId xmlns:a16="http://schemas.microsoft.com/office/drawing/2014/main" id="{630B4DA0-FE23-4133-91BD-96CFD4E95F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43762" y="2071398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26">
              <a:extLst>
                <a:ext uri="{FF2B5EF4-FFF2-40B4-BE49-F238E27FC236}">
                  <a16:creationId xmlns:a16="http://schemas.microsoft.com/office/drawing/2014/main" id="{0CA0F8A6-4BD2-47A2-A4EE-09536F61B6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06902" y="2293306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28">
              <a:extLst>
                <a:ext uri="{FF2B5EF4-FFF2-40B4-BE49-F238E27FC236}">
                  <a16:creationId xmlns:a16="http://schemas.microsoft.com/office/drawing/2014/main" id="{883521B7-2C9B-4C2C-ABC8-6667BFA5E2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57727" y="2242506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AC6259CF-E71C-42D2-A6F3-7263D0E2F1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45138" y="201821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</p:grpSp>
      <p:sp>
        <p:nvSpPr>
          <p:cNvPr id="45" name="楕円 44">
            <a:extLst>
              <a:ext uri="{FF2B5EF4-FFF2-40B4-BE49-F238E27FC236}">
                <a16:creationId xmlns:a16="http://schemas.microsoft.com/office/drawing/2014/main" id="{E5CB3A7F-090B-4BE0-A8F5-45DCE4737CBD}"/>
              </a:ext>
            </a:extLst>
          </p:cNvPr>
          <p:cNvSpPr/>
          <p:nvPr/>
        </p:nvSpPr>
        <p:spPr>
          <a:xfrm>
            <a:off x="1624079" y="1888039"/>
            <a:ext cx="1224136" cy="1008112"/>
          </a:xfrm>
          <a:prstGeom prst="ellipse">
            <a:avLst/>
          </a:prstGeom>
          <a:solidFill>
            <a:srgbClr val="D3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591E037-423B-40AF-A416-B5BCA4EC1E41}"/>
              </a:ext>
            </a:extLst>
          </p:cNvPr>
          <p:cNvSpPr/>
          <p:nvPr/>
        </p:nvSpPr>
        <p:spPr>
          <a:xfrm>
            <a:off x="1675405" y="2088629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(</a:t>
            </a:r>
            <a:r>
              <a:rPr lang="ja-JP" altLang="en-US" sz="2800" i="1" dirty="0">
                <a:solidFill>
                  <a:schemeClr val="bg1"/>
                </a:solidFill>
                <a:latin typeface="+mj-lt"/>
              </a:rPr>
              <a:t>e</a:t>
            </a:r>
            <a:r>
              <a:rPr lang="ja-JP" altLang="en-US" sz="2800" i="1" baseline="-25000" dirty="0">
                <a:solidFill>
                  <a:schemeClr val="bg1"/>
                </a:solidFill>
                <a:latin typeface="+mj-lt"/>
              </a:rPr>
              <a:t>λ</a:t>
            </a:r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ja-JP" altLang="en-US" sz="2800" i="1" dirty="0">
                <a:solidFill>
                  <a:schemeClr val="bg1"/>
                </a:solidFill>
                <a:latin typeface="+mj-lt"/>
              </a:rPr>
              <a:t>u</a:t>
            </a:r>
            <a:r>
              <a:rPr lang="ja-JP" altLang="en-US" sz="2800" i="1" baseline="-25000" dirty="0">
                <a:solidFill>
                  <a:schemeClr val="bg1"/>
                </a:solidFill>
                <a:latin typeface="+mj-lt"/>
              </a:rPr>
              <a:t>λ</a:t>
            </a:r>
            <a:r>
              <a:rPr lang="ja-JP" altLang="en-US" sz="28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FEE32A01-0F1E-4742-A4E8-A3B56163947F}"/>
              </a:ext>
            </a:extLst>
          </p:cNvPr>
          <p:cNvSpPr/>
          <p:nvPr/>
        </p:nvSpPr>
        <p:spPr>
          <a:xfrm>
            <a:off x="4076360" y="2294159"/>
            <a:ext cx="656527" cy="4651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803FDE5-1773-4627-B558-33E74B48E44C}"/>
              </a:ext>
            </a:extLst>
          </p:cNvPr>
          <p:cNvSpPr/>
          <p:nvPr/>
        </p:nvSpPr>
        <p:spPr>
          <a:xfrm>
            <a:off x="4217920" y="191097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?</a:t>
            </a:r>
            <a:endParaRPr lang="ja-JP" alt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85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30447A-2482-482C-99FE-2E97926D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 anchor="ctr"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F8BAB-A9F1-497C-8931-B85BC4B8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41B914-1B49-4E49-8C0E-923CB2D2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841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E4971D-175F-438B-B298-D7D288AE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D6A49D-C918-41E9-BFCF-C55B860E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kumimoji="1" lang="en-US" altLang="ja-JP" b="1" i="1" dirty="0">
                <a:solidFill>
                  <a:schemeClr val="accent6">
                    <a:lumMod val="75000"/>
                  </a:schemeClr>
                </a:solidFill>
              </a:rPr>
              <a:t>Hydrodynamic fluctuations </a:t>
            </a:r>
            <a:r>
              <a:rPr kumimoji="1" lang="en-US" altLang="ja-JP" dirty="0"/>
              <a:t>are thermal fluctuations of hydrodynamics</a:t>
            </a:r>
          </a:p>
          <a:p>
            <a:r>
              <a:rPr lang="en-US" altLang="ja-JP" b="1" i="1" dirty="0">
                <a:solidFill>
                  <a:schemeClr val="accent6">
                    <a:lumMod val="75000"/>
                  </a:schemeClr>
                </a:solidFill>
              </a:rPr>
              <a:t>Fluctuating hydrodynamics</a:t>
            </a:r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dirty="0"/>
              <a:t>is dissipative hydrodynamics with hydrodynamic fluctuations</a:t>
            </a:r>
          </a:p>
          <a:p>
            <a:r>
              <a:rPr kumimoji="1" lang="en-US" altLang="ja-JP" dirty="0"/>
              <a:t>Hydrodynamic fluctuations have non-negligible effects on heavy-ion observables, in particular, on longitudinal dynamics</a:t>
            </a:r>
          </a:p>
          <a:p>
            <a:r>
              <a:rPr lang="en-US" altLang="ja-JP" dirty="0"/>
              <a:t>Further development for physical consistency? </a:t>
            </a:r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</a:rPr>
              <a:t>FDR corrections</a:t>
            </a:r>
            <a:r>
              <a:rPr lang="en-US" altLang="ja-JP" dirty="0"/>
              <a:t>, </a:t>
            </a:r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</a:rPr>
              <a:t>FT</a:t>
            </a:r>
            <a:r>
              <a:rPr lang="en-US" altLang="ja-JP" dirty="0"/>
              <a:t>, </a:t>
            </a:r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</a:rPr>
              <a:t>Renormalization</a:t>
            </a:r>
            <a:r>
              <a:rPr lang="en-US" altLang="ja-JP" dirty="0"/>
              <a:t>,</a:t>
            </a:r>
            <a:br>
              <a:rPr lang="en-US" altLang="ja-JP" dirty="0"/>
            </a:br>
            <a:r>
              <a:rPr lang="en-US" altLang="ja-JP" i="1" dirty="0"/>
              <a:t>non-Gaussian statistics</a:t>
            </a:r>
            <a:r>
              <a:rPr lang="en-US" altLang="ja-JP" dirty="0"/>
              <a:t>, etc.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1FCB2-D9E1-43F0-902B-A05306BF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B4E951-ABEC-40EB-BA88-4B953E4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020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Fluctuating hydrodynamics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2800" b="1" dirty="0"/>
              <a:t>Subject: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hermal fluctuations of fluids</a:t>
            </a:r>
          </a:p>
          <a:p>
            <a:pPr>
              <a:buNone/>
            </a:pPr>
            <a:r>
              <a:rPr kumimoji="1" lang="en-US" altLang="ja-JP" sz="2800" b="1" dirty="0"/>
              <a:t>Two keywords:</a:t>
            </a:r>
          </a:p>
          <a:p>
            <a:r>
              <a:rPr kumimoji="1" lang="en-US" altLang="ja-JP" b="1" i="1" dirty="0">
                <a:solidFill>
                  <a:srgbClr val="C00000"/>
                </a:solidFill>
              </a:rPr>
              <a:t>Hydrodynamic fluctuations</a:t>
            </a:r>
            <a:r>
              <a:rPr kumimoji="1" lang="en-US" altLang="ja-JP" b="1" dirty="0">
                <a:solidFill>
                  <a:srgbClr val="C00000"/>
                </a:solidFill>
              </a:rPr>
              <a:t> (HF)</a:t>
            </a:r>
            <a:br>
              <a:rPr kumimoji="1" lang="en-US" altLang="ja-JP" b="1" i="1" dirty="0">
                <a:solidFill>
                  <a:srgbClr val="C00000"/>
                </a:solidFill>
              </a:rPr>
            </a:br>
            <a:r>
              <a:rPr kumimoji="1" lang="en-US" altLang="ja-JP" dirty="0"/>
              <a:t>= </a:t>
            </a:r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</a:rPr>
              <a:t>thermal fluctuations</a:t>
            </a:r>
            <a:r>
              <a:rPr lang="en-US" altLang="ja-JP" i="1" dirty="0"/>
              <a:t> </a:t>
            </a:r>
            <a:r>
              <a:rPr lang="en-US" altLang="ja-JP" dirty="0"/>
              <a:t>of fluid fields</a:t>
            </a:r>
            <a:endParaRPr kumimoji="1" lang="en-US" altLang="ja-JP" dirty="0"/>
          </a:p>
          <a:p>
            <a:r>
              <a:rPr kumimoji="1" lang="en-US" altLang="ja-JP" b="1" i="1" dirty="0">
                <a:solidFill>
                  <a:srgbClr val="C00000"/>
                </a:solidFill>
              </a:rPr>
              <a:t>Fluctuating hydrodynamics</a:t>
            </a:r>
            <a:br>
              <a:rPr lang="en-US" altLang="ja-JP" dirty="0"/>
            </a:br>
            <a:r>
              <a:rPr lang="en-US" altLang="ja-JP" dirty="0"/>
              <a:t>= </a:t>
            </a:r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</a:rPr>
              <a:t>dissipative hydrodynamics</a:t>
            </a:r>
            <a:r>
              <a:rPr lang="en-US" altLang="ja-JP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dirty="0"/>
              <a:t>with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i="1" dirty="0"/>
              <a:t>hydrodynamic fluctuations as noise terms</a:t>
            </a:r>
          </a:p>
          <a:p>
            <a:pPr>
              <a:buFont typeface="Wingdings"/>
              <a:buChar char="à"/>
            </a:pPr>
            <a:r>
              <a:rPr lang="en-US" altLang="ja-JP" dirty="0">
                <a:sym typeface="Wingdings" pitchFamily="2" charset="2"/>
              </a:rPr>
              <a:t> Hydrodynamic </a:t>
            </a:r>
            <a:r>
              <a:rPr lang="en-US" altLang="ja-JP" dirty="0" err="1">
                <a:sym typeface="Wingdings" pitchFamily="2" charset="2"/>
              </a:rPr>
              <a:t>eqs</a:t>
            </a:r>
            <a:r>
              <a:rPr lang="en-US" altLang="ja-JP" dirty="0">
                <a:sym typeface="Wingdings" pitchFamily="2" charset="2"/>
              </a:rPr>
              <a:t>. become</a:t>
            </a:r>
            <a:br>
              <a:rPr lang="en-US" altLang="ja-JP" dirty="0">
                <a:sym typeface="Wingdings" pitchFamily="2" charset="2"/>
              </a:rPr>
            </a:br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Stochastic Partial Differential Equations</a:t>
            </a:r>
            <a:r>
              <a:rPr lang="en-US" altLang="ja-JP" dirty="0">
                <a:sym typeface="Wingdings" pitchFamily="2" charset="2"/>
              </a:rPr>
              <a:t> (SPDEs)</a:t>
            </a:r>
            <a:br>
              <a:rPr lang="en-US" altLang="ja-JP" dirty="0">
                <a:sym typeface="Wingdings" pitchFamily="2" charset="2"/>
              </a:rPr>
            </a:br>
            <a:r>
              <a:rPr lang="en-US" altLang="ja-JP" dirty="0">
                <a:sym typeface="Wingdings" pitchFamily="2" charset="2"/>
              </a:rPr>
              <a:t>like the </a:t>
            </a:r>
            <a:r>
              <a:rPr lang="en-US" altLang="ja-JP" dirty="0" err="1">
                <a:sym typeface="Wingdings" pitchFamily="2" charset="2"/>
              </a:rPr>
              <a:t>Langevin</a:t>
            </a:r>
            <a:r>
              <a:rPr lang="en-US" altLang="ja-JP" dirty="0">
                <a:sym typeface="Wingdings" pitchFamily="2" charset="2"/>
              </a:rPr>
              <a:t> equation</a:t>
            </a:r>
            <a:br>
              <a:rPr lang="en-US" altLang="ja-JP" dirty="0"/>
            </a:br>
            <a:r>
              <a:rPr lang="ja-JP" altLang="en-US" dirty="0"/>
              <a:t>　</a:t>
            </a:r>
            <a:endParaRPr kumimoji="1" lang="en-US" altLang="ja-JP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453075" y="6343926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/>
              <a:t>c.f. L. D. Landau and E. M. </a:t>
            </a:r>
            <a:r>
              <a:rPr lang="en-US" altLang="ja-JP" dirty="0" err="1"/>
              <a:t>Lifshitz</a:t>
            </a:r>
            <a:r>
              <a:rPr lang="en-US" altLang="ja-JP" dirty="0"/>
              <a:t>, Fluid Mechanics (1959)</a:t>
            </a:r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179512" y="836712"/>
            <a:ext cx="51845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observables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harmonics 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1" lang="en-US" altLang="ja-JP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Initial-state fluctuations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dirty="0"/>
              <a:t>nucleon distribution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dirty="0"/>
              <a:t>quantum fluctuations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Fluctuations in heavy-ion collisions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22" name="下矢印 21"/>
          <p:cNvSpPr/>
          <p:nvPr/>
        </p:nvSpPr>
        <p:spPr>
          <a:xfrm flipV="1">
            <a:off x="1763688" y="1916832"/>
            <a:ext cx="1008112" cy="3024336"/>
          </a:xfrm>
          <a:prstGeom prst="downArrow">
            <a:avLst>
              <a:gd name="adj1" fmla="val 50000"/>
              <a:gd name="adj2" fmla="val 371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2564904"/>
            <a:ext cx="3302765" cy="1872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3600" b="1" dirty="0">
                <a:latin typeface="+mn-lt"/>
              </a:rPr>
              <a:t>Response of</a:t>
            </a:r>
          </a:p>
          <a:p>
            <a:pPr algn="ctr"/>
            <a:r>
              <a:rPr lang="en-US" altLang="ja-JP" sz="3600" b="1" dirty="0">
                <a:latin typeface="+mn-lt"/>
              </a:rPr>
              <a:t>Matter</a:t>
            </a:r>
            <a:endParaRPr kumimoji="1" lang="en-US" altLang="ja-JP" sz="3600" b="1" dirty="0">
              <a:latin typeface="+mn-lt"/>
            </a:endParaRPr>
          </a:p>
          <a:p>
            <a:pPr algn="ctr"/>
            <a:r>
              <a:rPr lang="en-US" altLang="ja-JP" sz="3600" b="1" dirty="0" err="1">
                <a:solidFill>
                  <a:srgbClr val="C00000"/>
                </a:solidFill>
                <a:latin typeface="+mn-lt"/>
              </a:rPr>
              <a:t>EoS</a:t>
            </a:r>
            <a:r>
              <a:rPr lang="en-US" altLang="ja-JP" sz="3600" b="1" dirty="0">
                <a:latin typeface="+mn-lt"/>
              </a:rPr>
              <a:t>, </a:t>
            </a:r>
            <a:r>
              <a:rPr lang="en-US" altLang="ja-JP" sz="3600" b="1" i="1" dirty="0">
                <a:solidFill>
                  <a:srgbClr val="C00000"/>
                </a:solidFill>
                <a:latin typeface="+mn-lt"/>
              </a:rPr>
              <a:t>η</a:t>
            </a:r>
            <a:r>
              <a:rPr lang="en-US" altLang="ja-JP" sz="3600" b="1" dirty="0">
                <a:latin typeface="+mn-lt"/>
              </a:rPr>
              <a:t>, </a:t>
            </a:r>
            <a:r>
              <a:rPr lang="en-US" altLang="ja-JP" sz="3600" b="1" i="1" dirty="0">
                <a:solidFill>
                  <a:srgbClr val="C00000"/>
                </a:solidFill>
                <a:latin typeface="+mn-lt"/>
              </a:rPr>
              <a:t>ζ</a:t>
            </a:r>
            <a:r>
              <a:rPr lang="en-US" altLang="ja-JP" sz="3600" b="1" dirty="0">
                <a:latin typeface="+mn-lt"/>
              </a:rPr>
              <a:t>, </a:t>
            </a:r>
            <a:r>
              <a:rPr lang="en-US" altLang="ja-JP" sz="3600" b="1" i="1" dirty="0" err="1">
                <a:solidFill>
                  <a:srgbClr val="C00000"/>
                </a:solidFill>
                <a:latin typeface="+mn-lt"/>
              </a:rPr>
              <a:t>τ</a:t>
            </a:r>
            <a:r>
              <a:rPr lang="en-US" altLang="ja-JP" sz="3600" b="1" baseline="-25000" dirty="0" err="1">
                <a:solidFill>
                  <a:srgbClr val="C00000"/>
                </a:solidFill>
                <a:latin typeface="+mn-lt"/>
              </a:rPr>
              <a:t>R</a:t>
            </a:r>
            <a:r>
              <a:rPr lang="en-US" altLang="ja-JP" sz="3600" b="1" dirty="0">
                <a:latin typeface="+mn-lt"/>
              </a:rPr>
              <a:t>, </a:t>
            </a:r>
            <a:r>
              <a:rPr lang="en-US" altLang="ja-JP" sz="3600" b="1" i="1" dirty="0">
                <a:solidFill>
                  <a:srgbClr val="C00000"/>
                </a:solidFill>
                <a:latin typeface="+mn-lt"/>
              </a:rPr>
              <a:t>λ</a:t>
            </a:r>
            <a:r>
              <a:rPr lang="en-US" altLang="ja-JP" sz="3600" b="1" dirty="0">
                <a:latin typeface="+mn-lt"/>
              </a:rPr>
              <a:t>, …</a:t>
            </a:r>
            <a:endParaRPr kumimoji="1" lang="ja-JP" altLang="en-US" sz="3600" b="1" dirty="0">
              <a:latin typeface="+mn-lt"/>
            </a:endParaRPr>
          </a:p>
        </p:txBody>
      </p:sp>
      <p:grpSp>
        <p:nvGrpSpPr>
          <p:cNvPr id="6" name="グループ化 13"/>
          <p:cNvGrpSpPr/>
          <p:nvPr/>
        </p:nvGrpSpPr>
        <p:grpSpPr>
          <a:xfrm>
            <a:off x="4427984" y="1556792"/>
            <a:ext cx="4508288" cy="4259190"/>
            <a:chOff x="323528" y="1978122"/>
            <a:chExt cx="4508288" cy="4259190"/>
          </a:xfrm>
        </p:grpSpPr>
        <p:sp>
          <p:nvSpPr>
            <p:cNvPr id="25" name="Line 3"/>
            <p:cNvSpPr>
              <a:spLocks noChangeAspect="1" noChangeShapeType="1"/>
            </p:cNvSpPr>
            <p:nvPr/>
          </p:nvSpPr>
          <p:spPr bwMode="auto">
            <a:xfrm flipV="1">
              <a:off x="2573015" y="2478112"/>
              <a:ext cx="0" cy="3040062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Line 4"/>
            <p:cNvSpPr>
              <a:spLocks noChangeAspect="1" noChangeShapeType="1"/>
            </p:cNvSpPr>
            <p:nvPr/>
          </p:nvSpPr>
          <p:spPr bwMode="auto">
            <a:xfrm>
              <a:off x="545778" y="5145112"/>
              <a:ext cx="4000500" cy="0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Freeform 5"/>
            <p:cNvSpPr>
              <a:spLocks noChangeAspect="1"/>
            </p:cNvSpPr>
            <p:nvPr/>
          </p:nvSpPr>
          <p:spPr bwMode="auto">
            <a:xfrm>
              <a:off x="2158678" y="2916262"/>
              <a:ext cx="2644775" cy="2655887"/>
            </a:xfrm>
            <a:custGeom>
              <a:avLst/>
              <a:gdLst>
                <a:gd name="T0" fmla="*/ 0 w 2148"/>
                <a:gd name="T1" fmla="*/ 2160 h 2160"/>
                <a:gd name="T2" fmla="*/ 2148 w 2148"/>
                <a:gd name="T3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2160">
                  <a:moveTo>
                    <a:pt x="0" y="2160"/>
                  </a:moveTo>
                  <a:lnTo>
                    <a:pt x="2148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Freeform 6"/>
            <p:cNvSpPr>
              <a:spLocks noChangeAspect="1"/>
            </p:cNvSpPr>
            <p:nvPr/>
          </p:nvSpPr>
          <p:spPr bwMode="auto">
            <a:xfrm>
              <a:off x="323528" y="2916262"/>
              <a:ext cx="2674937" cy="2655887"/>
            </a:xfrm>
            <a:custGeom>
              <a:avLst/>
              <a:gdLst>
                <a:gd name="T0" fmla="*/ 2164 w 2164"/>
                <a:gd name="T1" fmla="*/ 2157 h 2157"/>
                <a:gd name="T2" fmla="*/ 0 w 2164"/>
                <a:gd name="T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4" h="2157">
                  <a:moveTo>
                    <a:pt x="2164" y="2157"/>
                  </a:move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Freeform 7"/>
            <p:cNvSpPr>
              <a:spLocks noChangeAspect="1"/>
            </p:cNvSpPr>
            <p:nvPr/>
          </p:nvSpPr>
          <p:spPr bwMode="auto">
            <a:xfrm>
              <a:off x="788665" y="2747987"/>
              <a:ext cx="3651250" cy="1992312"/>
            </a:xfrm>
            <a:custGeom>
              <a:avLst/>
              <a:gdLst>
                <a:gd name="T0" fmla="*/ 90 w 3286"/>
                <a:gd name="T1" fmla="*/ 458 h 1793"/>
                <a:gd name="T2" fmla="*/ 650 w 3286"/>
                <a:gd name="T3" fmla="*/ 1126 h 1793"/>
                <a:gd name="T4" fmla="*/ 1221 w 3286"/>
                <a:gd name="T5" fmla="*/ 1629 h 1793"/>
                <a:gd name="T6" fmla="*/ 1401 w 3286"/>
                <a:gd name="T7" fmla="*/ 1752 h 1793"/>
                <a:gd name="T8" fmla="*/ 1601 w 3286"/>
                <a:gd name="T9" fmla="*/ 1793 h 1793"/>
                <a:gd name="T10" fmla="*/ 1793 w 3286"/>
                <a:gd name="T11" fmla="*/ 1752 h 1793"/>
                <a:gd name="T12" fmla="*/ 1985 w 3286"/>
                <a:gd name="T13" fmla="*/ 1626 h 1793"/>
                <a:gd name="T14" fmla="*/ 2528 w 3286"/>
                <a:gd name="T15" fmla="*/ 1151 h 1793"/>
                <a:gd name="T16" fmla="*/ 3169 w 3286"/>
                <a:gd name="T17" fmla="*/ 399 h 1793"/>
                <a:gd name="T18" fmla="*/ 3228 w 3286"/>
                <a:gd name="T19" fmla="*/ 161 h 1793"/>
                <a:gd name="T20" fmla="*/ 2960 w 3286"/>
                <a:gd name="T21" fmla="*/ 31 h 1793"/>
                <a:gd name="T22" fmla="*/ 2364 w 3286"/>
                <a:gd name="T23" fmla="*/ 309 h 1793"/>
                <a:gd name="T24" fmla="*/ 1600 w 3286"/>
                <a:gd name="T25" fmla="*/ 518 h 1793"/>
                <a:gd name="T26" fmla="*/ 915 w 3286"/>
                <a:gd name="T27" fmla="*/ 319 h 1793"/>
                <a:gd name="T28" fmla="*/ 279 w 3286"/>
                <a:gd name="T29" fmla="*/ 21 h 1793"/>
                <a:gd name="T30" fmla="*/ 31 w 3286"/>
                <a:gd name="T31" fmla="*/ 190 h 1793"/>
                <a:gd name="T32" fmla="*/ 90 w 3286"/>
                <a:gd name="T33" fmla="*/ 45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6" h="1793">
                  <a:moveTo>
                    <a:pt x="90" y="458"/>
                  </a:moveTo>
                  <a:cubicBezTo>
                    <a:pt x="193" y="614"/>
                    <a:pt x="462" y="931"/>
                    <a:pt x="650" y="1126"/>
                  </a:cubicBezTo>
                  <a:lnTo>
                    <a:pt x="1221" y="1629"/>
                  </a:lnTo>
                  <a:cubicBezTo>
                    <a:pt x="1346" y="1733"/>
                    <a:pt x="1338" y="1725"/>
                    <a:pt x="1401" y="1752"/>
                  </a:cubicBezTo>
                  <a:cubicBezTo>
                    <a:pt x="1464" y="1779"/>
                    <a:pt x="1536" y="1793"/>
                    <a:pt x="1601" y="1793"/>
                  </a:cubicBezTo>
                  <a:cubicBezTo>
                    <a:pt x="1666" y="1793"/>
                    <a:pt x="1729" y="1780"/>
                    <a:pt x="1793" y="1752"/>
                  </a:cubicBezTo>
                  <a:cubicBezTo>
                    <a:pt x="1857" y="1724"/>
                    <a:pt x="1863" y="1726"/>
                    <a:pt x="1985" y="1626"/>
                  </a:cubicBezTo>
                  <a:lnTo>
                    <a:pt x="2528" y="1151"/>
                  </a:lnTo>
                  <a:cubicBezTo>
                    <a:pt x="2725" y="947"/>
                    <a:pt x="3052" y="564"/>
                    <a:pt x="3169" y="399"/>
                  </a:cubicBezTo>
                  <a:cubicBezTo>
                    <a:pt x="3286" y="234"/>
                    <a:pt x="3263" y="222"/>
                    <a:pt x="3228" y="161"/>
                  </a:cubicBezTo>
                  <a:cubicBezTo>
                    <a:pt x="3193" y="100"/>
                    <a:pt x="3104" y="6"/>
                    <a:pt x="2960" y="31"/>
                  </a:cubicBezTo>
                  <a:cubicBezTo>
                    <a:pt x="2816" y="56"/>
                    <a:pt x="2591" y="228"/>
                    <a:pt x="2364" y="309"/>
                  </a:cubicBezTo>
                  <a:cubicBezTo>
                    <a:pt x="2137" y="390"/>
                    <a:pt x="1841" y="516"/>
                    <a:pt x="1600" y="518"/>
                  </a:cubicBezTo>
                  <a:cubicBezTo>
                    <a:pt x="1359" y="520"/>
                    <a:pt x="1135" y="402"/>
                    <a:pt x="915" y="319"/>
                  </a:cubicBezTo>
                  <a:cubicBezTo>
                    <a:pt x="695" y="236"/>
                    <a:pt x="426" y="42"/>
                    <a:pt x="279" y="21"/>
                  </a:cubicBezTo>
                  <a:cubicBezTo>
                    <a:pt x="132" y="0"/>
                    <a:pt x="62" y="117"/>
                    <a:pt x="31" y="190"/>
                  </a:cubicBezTo>
                  <a:cubicBezTo>
                    <a:pt x="0" y="263"/>
                    <a:pt x="78" y="402"/>
                    <a:pt x="90" y="458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30" name="Text Box 8"/>
            <p:cNvSpPr txBox="1">
              <a:spLocks noChangeAspect="1" noChangeArrowheads="1"/>
            </p:cNvSpPr>
            <p:nvPr/>
          </p:nvSpPr>
          <p:spPr bwMode="auto">
            <a:xfrm>
              <a:off x="2731765" y="5114949"/>
              <a:ext cx="3433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 sz="240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0</a:t>
              </a:r>
            </a:p>
          </p:txBody>
        </p:sp>
        <p:sp>
          <p:nvSpPr>
            <p:cNvPr id="31" name="AutoShape 9"/>
            <p:cNvSpPr>
              <a:spLocks noChangeAspect="1" noChangeArrowheads="1"/>
            </p:cNvSpPr>
            <p:nvPr/>
          </p:nvSpPr>
          <p:spPr bwMode="auto">
            <a:xfrm rot="2704117">
              <a:off x="1996752" y="5226075"/>
              <a:ext cx="341313" cy="633412"/>
            </a:xfrm>
            <a:prstGeom prst="upArrow">
              <a:avLst>
                <a:gd name="adj1" fmla="val 50000"/>
                <a:gd name="adj2" fmla="val 46395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Text Box 10"/>
            <p:cNvSpPr txBox="1">
              <a:spLocks noChangeAspect="1" noChangeArrowheads="1"/>
            </p:cNvSpPr>
            <p:nvPr/>
          </p:nvSpPr>
          <p:spPr bwMode="auto">
            <a:xfrm>
              <a:off x="2798887" y="4653136"/>
              <a:ext cx="20329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collision axis</a:t>
              </a:r>
            </a:p>
          </p:txBody>
        </p:sp>
        <p:sp>
          <p:nvSpPr>
            <p:cNvPr id="33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968076" y="2133774"/>
              <a:ext cx="7729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sz="2400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time</a:t>
              </a:r>
            </a:p>
          </p:txBody>
        </p:sp>
        <p:sp>
          <p:nvSpPr>
            <p:cNvPr id="34" name="Oval 12"/>
            <p:cNvSpPr>
              <a:spLocks noChangeAspect="1" noChangeArrowheads="1"/>
            </p:cNvSpPr>
            <p:nvPr/>
          </p:nvSpPr>
          <p:spPr bwMode="auto">
            <a:xfrm>
              <a:off x="1628453" y="2809899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3"/>
            <p:cNvSpPr>
              <a:spLocks noChangeAspect="1" noChangeArrowheads="1"/>
            </p:cNvSpPr>
            <p:nvPr/>
          </p:nvSpPr>
          <p:spPr bwMode="auto">
            <a:xfrm>
              <a:off x="2393628" y="2824187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4"/>
            <p:cNvSpPr>
              <a:spLocks noChangeAspect="1" noChangeArrowheads="1"/>
            </p:cNvSpPr>
            <p:nvPr/>
          </p:nvSpPr>
          <p:spPr bwMode="auto">
            <a:xfrm>
              <a:off x="2447603" y="30908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5"/>
            <p:cNvSpPr>
              <a:spLocks noChangeAspect="1" noChangeArrowheads="1"/>
            </p:cNvSpPr>
            <p:nvPr/>
          </p:nvSpPr>
          <p:spPr bwMode="auto">
            <a:xfrm>
              <a:off x="2233290" y="3011512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6"/>
            <p:cNvSpPr>
              <a:spLocks noChangeAspect="1" noChangeArrowheads="1"/>
            </p:cNvSpPr>
            <p:nvPr/>
          </p:nvSpPr>
          <p:spPr bwMode="auto">
            <a:xfrm>
              <a:off x="2787328" y="3062312"/>
              <a:ext cx="107950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17"/>
            <p:cNvSpPr>
              <a:spLocks noChangeAspect="1" noChangeArrowheads="1"/>
            </p:cNvSpPr>
            <p:nvPr/>
          </p:nvSpPr>
          <p:spPr bwMode="auto">
            <a:xfrm>
              <a:off x="2606353" y="2824187"/>
              <a:ext cx="106362" cy="106362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18"/>
            <p:cNvSpPr>
              <a:spLocks noChangeAspect="1" noChangeArrowheads="1"/>
            </p:cNvSpPr>
            <p:nvPr/>
          </p:nvSpPr>
          <p:spPr bwMode="auto">
            <a:xfrm>
              <a:off x="1830065" y="2809899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19"/>
            <p:cNvSpPr>
              <a:spLocks noChangeAspect="1" noChangeArrowheads="1"/>
            </p:cNvSpPr>
            <p:nvPr/>
          </p:nvSpPr>
          <p:spPr bwMode="auto">
            <a:xfrm>
              <a:off x="2131690" y="2759099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Oval 20"/>
            <p:cNvSpPr>
              <a:spLocks noChangeAspect="1" noChangeArrowheads="1"/>
            </p:cNvSpPr>
            <p:nvPr/>
          </p:nvSpPr>
          <p:spPr bwMode="auto">
            <a:xfrm>
              <a:off x="1980878" y="3011512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Oval 21"/>
            <p:cNvSpPr>
              <a:spLocks noChangeAspect="1" noChangeArrowheads="1"/>
            </p:cNvSpPr>
            <p:nvPr/>
          </p:nvSpPr>
          <p:spPr bwMode="auto">
            <a:xfrm>
              <a:off x="3039740" y="2860699"/>
              <a:ext cx="106363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Oval 22"/>
            <p:cNvSpPr>
              <a:spLocks noChangeAspect="1" noChangeArrowheads="1"/>
            </p:cNvSpPr>
            <p:nvPr/>
          </p:nvSpPr>
          <p:spPr bwMode="auto">
            <a:xfrm>
              <a:off x="3090540" y="3062312"/>
              <a:ext cx="106363" cy="106362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Oval 23"/>
            <p:cNvSpPr>
              <a:spLocks noChangeAspect="1" noChangeArrowheads="1"/>
            </p:cNvSpPr>
            <p:nvPr/>
          </p:nvSpPr>
          <p:spPr bwMode="auto">
            <a:xfrm>
              <a:off x="3342953" y="2809899"/>
              <a:ext cx="106362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Oval 24"/>
            <p:cNvSpPr>
              <a:spLocks noChangeAspect="1" noChangeArrowheads="1"/>
            </p:cNvSpPr>
            <p:nvPr/>
          </p:nvSpPr>
          <p:spPr bwMode="auto">
            <a:xfrm>
              <a:off x="3241353" y="2955949"/>
              <a:ext cx="106362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Oval 25"/>
            <p:cNvSpPr>
              <a:spLocks noChangeAspect="1" noChangeArrowheads="1"/>
            </p:cNvSpPr>
            <p:nvPr/>
          </p:nvSpPr>
          <p:spPr bwMode="auto">
            <a:xfrm>
              <a:off x="2838128" y="2708299"/>
              <a:ext cx="106362" cy="1079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Oval 26"/>
            <p:cNvSpPr>
              <a:spLocks noChangeAspect="1" noChangeArrowheads="1"/>
            </p:cNvSpPr>
            <p:nvPr/>
          </p:nvSpPr>
          <p:spPr bwMode="auto">
            <a:xfrm>
              <a:off x="1326828" y="2659087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Oval 27"/>
            <p:cNvSpPr>
              <a:spLocks noChangeAspect="1" noChangeArrowheads="1"/>
            </p:cNvSpPr>
            <p:nvPr/>
          </p:nvSpPr>
          <p:spPr bwMode="auto">
            <a:xfrm>
              <a:off x="2680965" y="2557487"/>
              <a:ext cx="106363" cy="10636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Oval 28"/>
            <p:cNvSpPr>
              <a:spLocks noChangeAspect="1" noChangeArrowheads="1"/>
            </p:cNvSpPr>
            <p:nvPr/>
          </p:nvSpPr>
          <p:spPr bwMode="auto">
            <a:xfrm>
              <a:off x="157765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Oval 29"/>
            <p:cNvSpPr>
              <a:spLocks noChangeAspect="1" noChangeArrowheads="1"/>
            </p:cNvSpPr>
            <p:nvPr/>
          </p:nvSpPr>
          <p:spPr bwMode="auto">
            <a:xfrm>
              <a:off x="1976115" y="265273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Oval 30"/>
            <p:cNvSpPr>
              <a:spLocks noChangeAspect="1" noChangeArrowheads="1"/>
            </p:cNvSpPr>
            <p:nvPr/>
          </p:nvSpPr>
          <p:spPr bwMode="auto">
            <a:xfrm>
              <a:off x="3090540" y="2601937"/>
              <a:ext cx="106363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Oval 31"/>
            <p:cNvSpPr>
              <a:spLocks noChangeAspect="1" noChangeArrowheads="1"/>
            </p:cNvSpPr>
            <p:nvPr/>
          </p:nvSpPr>
          <p:spPr bwMode="auto">
            <a:xfrm>
              <a:off x="3639815" y="2759099"/>
              <a:ext cx="106363" cy="106363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Oval 32"/>
            <p:cNvSpPr>
              <a:spLocks noChangeAspect="1" noChangeArrowheads="1"/>
            </p:cNvSpPr>
            <p:nvPr/>
          </p:nvSpPr>
          <p:spPr bwMode="auto">
            <a:xfrm>
              <a:off x="338740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00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AutoShape 33"/>
            <p:cNvSpPr>
              <a:spLocks noChangeAspect="1" noChangeArrowheads="1"/>
            </p:cNvSpPr>
            <p:nvPr/>
          </p:nvSpPr>
          <p:spPr bwMode="auto">
            <a:xfrm>
              <a:off x="2391159" y="4938737"/>
              <a:ext cx="352425" cy="403225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80000" h="18034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Oval 34"/>
            <p:cNvSpPr>
              <a:spLocks noChangeAspect="1" noChangeArrowheads="1"/>
            </p:cNvSpPr>
            <p:nvPr/>
          </p:nvSpPr>
          <p:spPr bwMode="auto">
            <a:xfrm>
              <a:off x="1528440" y="5783287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7" name="AutoShape 39"/>
            <p:cNvSpPr>
              <a:spLocks noChangeAspect="1" noChangeArrowheads="1"/>
            </p:cNvSpPr>
            <p:nvPr/>
          </p:nvSpPr>
          <p:spPr bwMode="auto">
            <a:xfrm rot="18900000">
              <a:off x="2817490" y="5243537"/>
              <a:ext cx="341313" cy="561975"/>
            </a:xfrm>
            <a:prstGeom prst="upArrow">
              <a:avLst>
                <a:gd name="adj1" fmla="val 50000"/>
                <a:gd name="adj2" fmla="val 41163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Oval 34"/>
            <p:cNvSpPr>
              <a:spLocks noChangeAspect="1" noChangeArrowheads="1"/>
            </p:cNvSpPr>
            <p:nvPr/>
          </p:nvSpPr>
          <p:spPr bwMode="auto">
            <a:xfrm>
              <a:off x="3103624" y="5760966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コンテンツ プレースホルダ 2"/>
          <p:cNvSpPr txBox="1">
            <a:spLocks/>
          </p:cNvSpPr>
          <p:nvPr/>
        </p:nvSpPr>
        <p:spPr bwMode="auto">
          <a:xfrm>
            <a:off x="179512" y="836712"/>
            <a:ext cx="51845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observables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harmonics </a:t>
            </a:r>
            <a:r>
              <a:rPr kumimoji="1" lang="en-US" altLang="ja-JP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1" lang="en-US" altLang="ja-JP" sz="28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state fluctuation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dirty="0"/>
              <a:t>nucleon distribution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ja-JP" sz="2800" dirty="0"/>
              <a:t>quantum fluctuations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Fluctuations in heavy-ion collisions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22" name="下矢印 21"/>
          <p:cNvSpPr/>
          <p:nvPr/>
        </p:nvSpPr>
        <p:spPr>
          <a:xfrm flipV="1">
            <a:off x="1763688" y="1916832"/>
            <a:ext cx="1008112" cy="3024336"/>
          </a:xfrm>
          <a:prstGeom prst="downArrow">
            <a:avLst>
              <a:gd name="adj1" fmla="val 50000"/>
              <a:gd name="adj2" fmla="val 371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2"/>
          <p:cNvGrpSpPr/>
          <p:nvPr/>
        </p:nvGrpSpPr>
        <p:grpSpPr>
          <a:xfrm>
            <a:off x="683568" y="2420888"/>
            <a:ext cx="3302765" cy="2246769"/>
            <a:chOff x="-324544" y="1196752"/>
            <a:chExt cx="3302765" cy="2246769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-324544" y="1196752"/>
              <a:ext cx="3302765" cy="22467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269875" indent="-269875"/>
              <a:r>
                <a:rPr kumimoji="1" lang="en-US" altLang="ja-JP" sz="2800" dirty="0">
                  <a:latin typeface="+mn-lt"/>
                </a:rPr>
                <a:t>Other fluctuations</a:t>
              </a:r>
            </a:p>
            <a:p>
              <a:pPr marL="269875" indent="-269875"/>
              <a:r>
                <a:rPr lang="en-US" altLang="ja-JP" sz="2800" b="1" dirty="0">
                  <a:solidFill>
                    <a:srgbClr val="C00000"/>
                  </a:solidFill>
                  <a:latin typeface="+mn-lt"/>
                </a:rPr>
                <a:t>+ hydro fluctuations</a:t>
              </a:r>
            </a:p>
            <a:p>
              <a:pPr marL="269875" indent="-269875"/>
              <a:r>
                <a:rPr lang="en-US" altLang="ja-JP" sz="2800" dirty="0">
                  <a:latin typeface="+mn-lt"/>
                </a:rPr>
                <a:t>+ jets/mini-jets</a:t>
              </a:r>
            </a:p>
            <a:p>
              <a:pPr marL="269875" indent="-269875"/>
              <a:r>
                <a:rPr lang="en-US" altLang="ja-JP" sz="2800" dirty="0">
                  <a:latin typeface="+mn-lt"/>
                </a:rPr>
                <a:t>+ critical phenomena</a:t>
              </a:r>
            </a:p>
            <a:p>
              <a:pPr marL="269875" indent="-269875"/>
              <a:r>
                <a:rPr kumimoji="1" lang="en-US" altLang="ja-JP" sz="2800" dirty="0">
                  <a:latin typeface="+mn-lt"/>
                </a:rPr>
                <a:t>+ …</a:t>
              </a:r>
              <a:endParaRPr kumimoji="1" lang="ja-JP" altLang="en-US" sz="2800" dirty="0">
                <a:latin typeface="+mn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-13197" y="1701800"/>
              <a:ext cx="2767460" cy="381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13"/>
          <p:cNvGrpSpPr/>
          <p:nvPr/>
        </p:nvGrpSpPr>
        <p:grpSpPr>
          <a:xfrm>
            <a:off x="4427984" y="1556792"/>
            <a:ext cx="4508288" cy="4265444"/>
            <a:chOff x="323528" y="1978122"/>
            <a:chExt cx="4508288" cy="4265444"/>
          </a:xfrm>
        </p:grpSpPr>
        <p:sp>
          <p:nvSpPr>
            <p:cNvPr id="25" name="Line 3"/>
            <p:cNvSpPr>
              <a:spLocks noChangeAspect="1" noChangeShapeType="1"/>
            </p:cNvSpPr>
            <p:nvPr/>
          </p:nvSpPr>
          <p:spPr bwMode="auto">
            <a:xfrm flipV="1">
              <a:off x="2573015" y="2478112"/>
              <a:ext cx="0" cy="3040062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6" name="Line 4"/>
            <p:cNvSpPr>
              <a:spLocks noChangeAspect="1" noChangeShapeType="1"/>
            </p:cNvSpPr>
            <p:nvPr/>
          </p:nvSpPr>
          <p:spPr bwMode="auto">
            <a:xfrm>
              <a:off x="545778" y="5145112"/>
              <a:ext cx="4000500" cy="0"/>
            </a:xfrm>
            <a:prstGeom prst="line">
              <a:avLst/>
            </a:prstGeom>
            <a:ln>
              <a:headEnd/>
              <a:tailEnd type="arrow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7" name="Freeform 5"/>
            <p:cNvSpPr>
              <a:spLocks noChangeAspect="1"/>
            </p:cNvSpPr>
            <p:nvPr/>
          </p:nvSpPr>
          <p:spPr bwMode="auto">
            <a:xfrm>
              <a:off x="2158678" y="2916262"/>
              <a:ext cx="2644775" cy="2655887"/>
            </a:xfrm>
            <a:custGeom>
              <a:avLst/>
              <a:gdLst>
                <a:gd name="T0" fmla="*/ 0 w 2148"/>
                <a:gd name="T1" fmla="*/ 2160 h 2160"/>
                <a:gd name="T2" fmla="*/ 2148 w 2148"/>
                <a:gd name="T3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8" h="2160">
                  <a:moveTo>
                    <a:pt x="0" y="2160"/>
                  </a:moveTo>
                  <a:lnTo>
                    <a:pt x="2148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8" name="Freeform 6"/>
            <p:cNvSpPr>
              <a:spLocks noChangeAspect="1"/>
            </p:cNvSpPr>
            <p:nvPr/>
          </p:nvSpPr>
          <p:spPr bwMode="auto">
            <a:xfrm>
              <a:off x="323528" y="2916262"/>
              <a:ext cx="2674937" cy="2655887"/>
            </a:xfrm>
            <a:custGeom>
              <a:avLst/>
              <a:gdLst>
                <a:gd name="T0" fmla="*/ 2164 w 2164"/>
                <a:gd name="T1" fmla="*/ 2157 h 2157"/>
                <a:gd name="T2" fmla="*/ 0 w 2164"/>
                <a:gd name="T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4" h="2157">
                  <a:moveTo>
                    <a:pt x="2164" y="2157"/>
                  </a:move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29" name="Freeform 7"/>
            <p:cNvSpPr>
              <a:spLocks noChangeAspect="1"/>
            </p:cNvSpPr>
            <p:nvPr/>
          </p:nvSpPr>
          <p:spPr bwMode="auto">
            <a:xfrm>
              <a:off x="788665" y="2747987"/>
              <a:ext cx="3651250" cy="1992312"/>
            </a:xfrm>
            <a:custGeom>
              <a:avLst/>
              <a:gdLst>
                <a:gd name="T0" fmla="*/ 90 w 3286"/>
                <a:gd name="T1" fmla="*/ 458 h 1793"/>
                <a:gd name="T2" fmla="*/ 650 w 3286"/>
                <a:gd name="T3" fmla="*/ 1126 h 1793"/>
                <a:gd name="T4" fmla="*/ 1221 w 3286"/>
                <a:gd name="T5" fmla="*/ 1629 h 1793"/>
                <a:gd name="T6" fmla="*/ 1401 w 3286"/>
                <a:gd name="T7" fmla="*/ 1752 h 1793"/>
                <a:gd name="T8" fmla="*/ 1601 w 3286"/>
                <a:gd name="T9" fmla="*/ 1793 h 1793"/>
                <a:gd name="T10" fmla="*/ 1793 w 3286"/>
                <a:gd name="T11" fmla="*/ 1752 h 1793"/>
                <a:gd name="T12" fmla="*/ 1985 w 3286"/>
                <a:gd name="T13" fmla="*/ 1626 h 1793"/>
                <a:gd name="T14" fmla="*/ 2528 w 3286"/>
                <a:gd name="T15" fmla="*/ 1151 h 1793"/>
                <a:gd name="T16" fmla="*/ 3169 w 3286"/>
                <a:gd name="T17" fmla="*/ 399 h 1793"/>
                <a:gd name="T18" fmla="*/ 3228 w 3286"/>
                <a:gd name="T19" fmla="*/ 161 h 1793"/>
                <a:gd name="T20" fmla="*/ 2960 w 3286"/>
                <a:gd name="T21" fmla="*/ 31 h 1793"/>
                <a:gd name="T22" fmla="*/ 2364 w 3286"/>
                <a:gd name="T23" fmla="*/ 309 h 1793"/>
                <a:gd name="T24" fmla="*/ 1600 w 3286"/>
                <a:gd name="T25" fmla="*/ 518 h 1793"/>
                <a:gd name="T26" fmla="*/ 915 w 3286"/>
                <a:gd name="T27" fmla="*/ 319 h 1793"/>
                <a:gd name="T28" fmla="*/ 279 w 3286"/>
                <a:gd name="T29" fmla="*/ 21 h 1793"/>
                <a:gd name="T30" fmla="*/ 31 w 3286"/>
                <a:gd name="T31" fmla="*/ 190 h 1793"/>
                <a:gd name="T32" fmla="*/ 90 w 3286"/>
                <a:gd name="T33" fmla="*/ 45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6" h="1793">
                  <a:moveTo>
                    <a:pt x="90" y="458"/>
                  </a:moveTo>
                  <a:cubicBezTo>
                    <a:pt x="193" y="614"/>
                    <a:pt x="462" y="931"/>
                    <a:pt x="650" y="1126"/>
                  </a:cubicBezTo>
                  <a:lnTo>
                    <a:pt x="1221" y="1629"/>
                  </a:lnTo>
                  <a:cubicBezTo>
                    <a:pt x="1346" y="1733"/>
                    <a:pt x="1338" y="1725"/>
                    <a:pt x="1401" y="1752"/>
                  </a:cubicBezTo>
                  <a:cubicBezTo>
                    <a:pt x="1464" y="1779"/>
                    <a:pt x="1536" y="1793"/>
                    <a:pt x="1601" y="1793"/>
                  </a:cubicBezTo>
                  <a:cubicBezTo>
                    <a:pt x="1666" y="1793"/>
                    <a:pt x="1729" y="1780"/>
                    <a:pt x="1793" y="1752"/>
                  </a:cubicBezTo>
                  <a:cubicBezTo>
                    <a:pt x="1857" y="1724"/>
                    <a:pt x="1863" y="1726"/>
                    <a:pt x="1985" y="1626"/>
                  </a:cubicBezTo>
                  <a:lnTo>
                    <a:pt x="2528" y="1151"/>
                  </a:lnTo>
                  <a:cubicBezTo>
                    <a:pt x="2725" y="947"/>
                    <a:pt x="3052" y="564"/>
                    <a:pt x="3169" y="399"/>
                  </a:cubicBezTo>
                  <a:cubicBezTo>
                    <a:pt x="3286" y="234"/>
                    <a:pt x="3263" y="222"/>
                    <a:pt x="3228" y="161"/>
                  </a:cubicBezTo>
                  <a:cubicBezTo>
                    <a:pt x="3193" y="100"/>
                    <a:pt x="3104" y="6"/>
                    <a:pt x="2960" y="31"/>
                  </a:cubicBezTo>
                  <a:cubicBezTo>
                    <a:pt x="2816" y="56"/>
                    <a:pt x="2591" y="228"/>
                    <a:pt x="2364" y="309"/>
                  </a:cubicBezTo>
                  <a:cubicBezTo>
                    <a:pt x="2137" y="390"/>
                    <a:pt x="1841" y="516"/>
                    <a:pt x="1600" y="518"/>
                  </a:cubicBezTo>
                  <a:cubicBezTo>
                    <a:pt x="1359" y="520"/>
                    <a:pt x="1135" y="402"/>
                    <a:pt x="915" y="319"/>
                  </a:cubicBezTo>
                  <a:cubicBezTo>
                    <a:pt x="695" y="236"/>
                    <a:pt x="426" y="42"/>
                    <a:pt x="279" y="21"/>
                  </a:cubicBezTo>
                  <a:cubicBezTo>
                    <a:pt x="132" y="0"/>
                    <a:pt x="62" y="117"/>
                    <a:pt x="31" y="190"/>
                  </a:cubicBezTo>
                  <a:cubicBezTo>
                    <a:pt x="0" y="263"/>
                    <a:pt x="78" y="402"/>
                    <a:pt x="90" y="458"/>
                  </a:cubicBez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30" name="Text Box 8"/>
            <p:cNvSpPr txBox="1">
              <a:spLocks noChangeAspect="1" noChangeArrowheads="1"/>
            </p:cNvSpPr>
            <p:nvPr/>
          </p:nvSpPr>
          <p:spPr bwMode="auto">
            <a:xfrm>
              <a:off x="2731765" y="5114949"/>
              <a:ext cx="3433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 sz="240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0</a:t>
              </a:r>
            </a:p>
          </p:txBody>
        </p:sp>
        <p:sp>
          <p:nvSpPr>
            <p:cNvPr id="31" name="AutoShape 9"/>
            <p:cNvSpPr>
              <a:spLocks noChangeAspect="1" noChangeArrowheads="1"/>
            </p:cNvSpPr>
            <p:nvPr/>
          </p:nvSpPr>
          <p:spPr bwMode="auto">
            <a:xfrm rot="2704117">
              <a:off x="1996752" y="5226075"/>
              <a:ext cx="341313" cy="633412"/>
            </a:xfrm>
            <a:prstGeom prst="upArrow">
              <a:avLst>
                <a:gd name="adj1" fmla="val 50000"/>
                <a:gd name="adj2" fmla="val 46395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2" name="Text Box 10"/>
            <p:cNvSpPr txBox="1">
              <a:spLocks noChangeAspect="1" noChangeArrowheads="1"/>
            </p:cNvSpPr>
            <p:nvPr/>
          </p:nvSpPr>
          <p:spPr bwMode="auto">
            <a:xfrm>
              <a:off x="2798887" y="4653136"/>
              <a:ext cx="203292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collision axis</a:t>
              </a:r>
            </a:p>
          </p:txBody>
        </p:sp>
        <p:sp>
          <p:nvSpPr>
            <p:cNvPr id="33" name="Text Box 11"/>
            <p:cNvSpPr txBox="1">
              <a:spLocks noChangeAspect="1" noChangeArrowheads="1"/>
            </p:cNvSpPr>
            <p:nvPr/>
          </p:nvSpPr>
          <p:spPr bwMode="auto">
            <a:xfrm rot="-5400000">
              <a:off x="1968076" y="2133774"/>
              <a:ext cx="7729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2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kumimoji="0" lang="en-US" altLang="ja-JP" sz="2400" dirty="0">
                  <a:solidFill>
                    <a:schemeClr val="tx1"/>
                  </a:solidFill>
                  <a:effectLst/>
                  <a:latin typeface="+mn-lt"/>
                  <a:cs typeface="Arial" charset="0"/>
                </a:rPr>
                <a:t>time</a:t>
              </a:r>
            </a:p>
          </p:txBody>
        </p:sp>
        <p:sp>
          <p:nvSpPr>
            <p:cNvPr id="34" name="Oval 12"/>
            <p:cNvSpPr>
              <a:spLocks noChangeAspect="1" noChangeArrowheads="1"/>
            </p:cNvSpPr>
            <p:nvPr/>
          </p:nvSpPr>
          <p:spPr bwMode="auto">
            <a:xfrm>
              <a:off x="1628453" y="2809899"/>
              <a:ext cx="107950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5" name="Oval 13"/>
            <p:cNvSpPr>
              <a:spLocks noChangeAspect="1" noChangeArrowheads="1"/>
            </p:cNvSpPr>
            <p:nvPr/>
          </p:nvSpPr>
          <p:spPr bwMode="auto">
            <a:xfrm>
              <a:off x="2393628" y="2824187"/>
              <a:ext cx="106362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6" name="Oval 14"/>
            <p:cNvSpPr>
              <a:spLocks noChangeAspect="1" noChangeArrowheads="1"/>
            </p:cNvSpPr>
            <p:nvPr/>
          </p:nvSpPr>
          <p:spPr bwMode="auto">
            <a:xfrm>
              <a:off x="2447603" y="30908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7" name="Oval 15"/>
            <p:cNvSpPr>
              <a:spLocks noChangeAspect="1" noChangeArrowheads="1"/>
            </p:cNvSpPr>
            <p:nvPr/>
          </p:nvSpPr>
          <p:spPr bwMode="auto">
            <a:xfrm>
              <a:off x="2233290" y="3011512"/>
              <a:ext cx="106363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8" name="Oval 16"/>
            <p:cNvSpPr>
              <a:spLocks noChangeAspect="1" noChangeArrowheads="1"/>
            </p:cNvSpPr>
            <p:nvPr/>
          </p:nvSpPr>
          <p:spPr bwMode="auto">
            <a:xfrm>
              <a:off x="2787328" y="3062312"/>
              <a:ext cx="107950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39" name="Oval 17"/>
            <p:cNvSpPr>
              <a:spLocks noChangeAspect="1" noChangeArrowheads="1"/>
            </p:cNvSpPr>
            <p:nvPr/>
          </p:nvSpPr>
          <p:spPr bwMode="auto">
            <a:xfrm>
              <a:off x="2606353" y="2824187"/>
              <a:ext cx="106362" cy="106362"/>
            </a:xfrm>
            <a:prstGeom prst="ellipse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0" name="Oval 18"/>
            <p:cNvSpPr>
              <a:spLocks noChangeAspect="1" noChangeArrowheads="1"/>
            </p:cNvSpPr>
            <p:nvPr/>
          </p:nvSpPr>
          <p:spPr bwMode="auto">
            <a:xfrm>
              <a:off x="1830065" y="2809899"/>
              <a:ext cx="106363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1" name="Oval 19"/>
            <p:cNvSpPr>
              <a:spLocks noChangeAspect="1" noChangeArrowheads="1"/>
            </p:cNvSpPr>
            <p:nvPr/>
          </p:nvSpPr>
          <p:spPr bwMode="auto">
            <a:xfrm>
              <a:off x="2131690" y="2759099"/>
              <a:ext cx="107950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2" name="Oval 20"/>
            <p:cNvSpPr>
              <a:spLocks noChangeAspect="1" noChangeArrowheads="1"/>
            </p:cNvSpPr>
            <p:nvPr/>
          </p:nvSpPr>
          <p:spPr bwMode="auto">
            <a:xfrm>
              <a:off x="1980878" y="3011512"/>
              <a:ext cx="106362" cy="106362"/>
            </a:xfrm>
            <a:prstGeom prst="ellipse">
              <a:avLst/>
            </a:prstGeom>
            <a:solidFill>
              <a:srgbClr val="6666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3" name="Oval 21"/>
            <p:cNvSpPr>
              <a:spLocks noChangeAspect="1" noChangeArrowheads="1"/>
            </p:cNvSpPr>
            <p:nvPr/>
          </p:nvSpPr>
          <p:spPr bwMode="auto">
            <a:xfrm>
              <a:off x="3039740" y="2860699"/>
              <a:ext cx="106363" cy="106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4" name="Oval 22"/>
            <p:cNvSpPr>
              <a:spLocks noChangeAspect="1" noChangeArrowheads="1"/>
            </p:cNvSpPr>
            <p:nvPr/>
          </p:nvSpPr>
          <p:spPr bwMode="auto">
            <a:xfrm>
              <a:off x="3090540" y="3062312"/>
              <a:ext cx="106363" cy="106362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5" name="Oval 23"/>
            <p:cNvSpPr>
              <a:spLocks noChangeAspect="1" noChangeArrowheads="1"/>
            </p:cNvSpPr>
            <p:nvPr/>
          </p:nvSpPr>
          <p:spPr bwMode="auto">
            <a:xfrm>
              <a:off x="3342953" y="2809899"/>
              <a:ext cx="106362" cy="106363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6" name="Oval 24"/>
            <p:cNvSpPr>
              <a:spLocks noChangeAspect="1" noChangeArrowheads="1"/>
            </p:cNvSpPr>
            <p:nvPr/>
          </p:nvSpPr>
          <p:spPr bwMode="auto">
            <a:xfrm>
              <a:off x="3241353" y="2955949"/>
              <a:ext cx="106362" cy="106363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7" name="Oval 25"/>
            <p:cNvSpPr>
              <a:spLocks noChangeAspect="1" noChangeArrowheads="1"/>
            </p:cNvSpPr>
            <p:nvPr/>
          </p:nvSpPr>
          <p:spPr bwMode="auto">
            <a:xfrm>
              <a:off x="2838128" y="2708299"/>
              <a:ext cx="106362" cy="1079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8" name="Oval 26"/>
            <p:cNvSpPr>
              <a:spLocks noChangeAspect="1" noChangeArrowheads="1"/>
            </p:cNvSpPr>
            <p:nvPr/>
          </p:nvSpPr>
          <p:spPr bwMode="auto">
            <a:xfrm>
              <a:off x="1326828" y="2659087"/>
              <a:ext cx="106362" cy="10636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49" name="Oval 27"/>
            <p:cNvSpPr>
              <a:spLocks noChangeAspect="1" noChangeArrowheads="1"/>
            </p:cNvSpPr>
            <p:nvPr/>
          </p:nvSpPr>
          <p:spPr bwMode="auto">
            <a:xfrm>
              <a:off x="2680965" y="2557487"/>
              <a:ext cx="106363" cy="10636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0" name="Oval 28"/>
            <p:cNvSpPr>
              <a:spLocks noChangeAspect="1" noChangeArrowheads="1"/>
            </p:cNvSpPr>
            <p:nvPr/>
          </p:nvSpPr>
          <p:spPr bwMode="auto">
            <a:xfrm>
              <a:off x="157765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1" name="Oval 29"/>
            <p:cNvSpPr>
              <a:spLocks noChangeAspect="1" noChangeArrowheads="1"/>
            </p:cNvSpPr>
            <p:nvPr/>
          </p:nvSpPr>
          <p:spPr bwMode="auto">
            <a:xfrm>
              <a:off x="1976115" y="2652737"/>
              <a:ext cx="106363" cy="10636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2" name="Oval 30"/>
            <p:cNvSpPr>
              <a:spLocks noChangeAspect="1" noChangeArrowheads="1"/>
            </p:cNvSpPr>
            <p:nvPr/>
          </p:nvSpPr>
          <p:spPr bwMode="auto">
            <a:xfrm>
              <a:off x="3090540" y="2601937"/>
              <a:ext cx="106363" cy="1063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3" name="Oval 31"/>
            <p:cNvSpPr>
              <a:spLocks noChangeAspect="1" noChangeArrowheads="1"/>
            </p:cNvSpPr>
            <p:nvPr/>
          </p:nvSpPr>
          <p:spPr bwMode="auto">
            <a:xfrm>
              <a:off x="3639815" y="2759099"/>
              <a:ext cx="106363" cy="106363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39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4" name="Oval 32"/>
            <p:cNvSpPr>
              <a:spLocks noChangeAspect="1" noChangeArrowheads="1"/>
            </p:cNvSpPr>
            <p:nvPr/>
          </p:nvSpPr>
          <p:spPr bwMode="auto">
            <a:xfrm>
              <a:off x="3387403" y="2608287"/>
              <a:ext cx="106362" cy="106362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72000" h="7239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5" name="AutoShape 33"/>
            <p:cNvSpPr>
              <a:spLocks noChangeAspect="1" noChangeArrowheads="1"/>
            </p:cNvSpPr>
            <p:nvPr/>
          </p:nvSpPr>
          <p:spPr bwMode="auto">
            <a:xfrm>
              <a:off x="2391159" y="4938737"/>
              <a:ext cx="352425" cy="403225"/>
            </a:xfrm>
            <a:prstGeom prst="irregularSeal1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80000" h="18034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6" name="Oval 34"/>
            <p:cNvSpPr>
              <a:spLocks noChangeAspect="1" noChangeArrowheads="1"/>
            </p:cNvSpPr>
            <p:nvPr/>
          </p:nvSpPr>
          <p:spPr bwMode="auto">
            <a:xfrm>
              <a:off x="1528440" y="5783287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7" name="AutoShape 39"/>
            <p:cNvSpPr>
              <a:spLocks noChangeAspect="1" noChangeArrowheads="1"/>
            </p:cNvSpPr>
            <p:nvPr/>
          </p:nvSpPr>
          <p:spPr bwMode="auto">
            <a:xfrm rot="18900000">
              <a:off x="2817490" y="5272112"/>
              <a:ext cx="341313" cy="561975"/>
            </a:xfrm>
            <a:prstGeom prst="upArrow">
              <a:avLst>
                <a:gd name="adj1" fmla="val 50000"/>
                <a:gd name="adj2" fmla="val 41163"/>
              </a:avLst>
            </a:prstGeom>
            <a:solidFill>
              <a:srgbClr val="7030A0">
                <a:alpha val="84000"/>
              </a:srgbClr>
            </a:solidFill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>
                <a:defRPr/>
              </a:pPr>
              <a:endParaRPr lang="ja-JP" altLang="en-US">
                <a:latin typeface="+mn-lt"/>
              </a:endParaRPr>
            </a:p>
          </p:txBody>
        </p:sp>
        <p:sp>
          <p:nvSpPr>
            <p:cNvPr id="58" name="Oval 34"/>
            <p:cNvSpPr>
              <a:spLocks noChangeAspect="1" noChangeArrowheads="1"/>
            </p:cNvSpPr>
            <p:nvPr/>
          </p:nvSpPr>
          <p:spPr bwMode="auto">
            <a:xfrm>
              <a:off x="3103624" y="5789541"/>
              <a:ext cx="452438" cy="45402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16000" h="215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5796136" y="2924944"/>
            <a:ext cx="1872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Relativistic hydrodynamics</a:t>
            </a:r>
          </a:p>
          <a:p>
            <a:pPr algn="ctr"/>
            <a:r>
              <a:rPr lang="en-US" altLang="ja-JP" b="1" dirty="0">
                <a:solidFill>
                  <a:schemeClr val="bg1"/>
                </a:solidFill>
              </a:rPr>
              <a:t>(</a:t>
            </a:r>
            <a:r>
              <a:rPr lang="ja-JP" altLang="en-US" b="1" dirty="0">
                <a:solidFill>
                  <a:schemeClr val="bg1"/>
                </a:solidFill>
              </a:rPr>
              <a:t>～</a:t>
            </a:r>
            <a:r>
              <a:rPr lang="en-US" altLang="ja-JP" b="1" dirty="0">
                <a:solidFill>
                  <a:schemeClr val="bg1"/>
                </a:solidFill>
              </a:rPr>
              <a:t>QGP)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flipV="1">
            <a:off x="3851920" y="3068960"/>
            <a:ext cx="1872208" cy="720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Hydrodynamics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b="1" u="sng" dirty="0"/>
              <a:t>Hydro = Basically, </a:t>
            </a:r>
            <a:r>
              <a:rPr kumimoji="1" lang="en-US" altLang="ja-JP" b="1" u="sng" dirty="0">
                <a:solidFill>
                  <a:schemeClr val="accent6">
                    <a:lumMod val="75000"/>
                  </a:schemeClr>
                </a:solidFill>
              </a:rPr>
              <a:t>conservation laws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pPr>
              <a:buNone/>
            </a:pPr>
            <a:r>
              <a:rPr lang="en-US" altLang="ja-JP" b="1" u="sng" dirty="0"/>
              <a:t>“Hydrodynamics” works </a:t>
            </a:r>
            <a:r>
              <a:rPr lang="en-US" altLang="ja-JP" b="1" u="sng" dirty="0" err="1"/>
              <a:t>iff</a:t>
            </a:r>
            <a:r>
              <a:rPr lang="en-US" altLang="ja-JP" b="1" u="sng" dirty="0"/>
              <a:t>…</a:t>
            </a:r>
            <a:br>
              <a:rPr lang="en-US" altLang="ja-JP" dirty="0"/>
            </a:br>
            <a:r>
              <a:rPr lang="en-US" altLang="ja-JP" b="1" i="1" dirty="0">
                <a:solidFill>
                  <a:srgbClr val="C00000"/>
                </a:solidFill>
              </a:rPr>
              <a:t>fluxes</a:t>
            </a:r>
            <a:r>
              <a:rPr lang="en-US" altLang="ja-JP" dirty="0"/>
              <a:t> </a:t>
            </a:r>
            <a:r>
              <a:rPr lang="en-US" altLang="ja-JP" i="1" dirty="0" err="1"/>
              <a:t>T</a:t>
            </a:r>
            <a:r>
              <a:rPr lang="en-US" altLang="ja-JP" i="1" baseline="30000" dirty="0" err="1"/>
              <a:t>ij</a:t>
            </a:r>
            <a:r>
              <a:rPr lang="en-US" altLang="ja-JP" dirty="0"/>
              <a:t> </a:t>
            </a:r>
            <a:r>
              <a:rPr lang="en-US" altLang="ja-JP" sz="2800" dirty="0"/>
              <a:t>(</a:t>
            </a:r>
            <a:r>
              <a:rPr lang="ja-JP" altLang="en-US" sz="2800" dirty="0"/>
              <a:t>～ </a:t>
            </a:r>
            <a:r>
              <a:rPr lang="en-US" altLang="ja-JP" sz="2800" dirty="0"/>
              <a:t>pressure, stress, etc.)</a:t>
            </a:r>
            <a:r>
              <a:rPr lang="en-US" altLang="ja-JP" dirty="0"/>
              <a:t> </a:t>
            </a:r>
            <a:r>
              <a:rPr lang="en-US" altLang="ja-JP" b="1" i="1" dirty="0">
                <a:solidFill>
                  <a:srgbClr val="C00000"/>
                </a:solidFill>
              </a:rPr>
              <a:t>are uniquely determined by conserved densities</a:t>
            </a:r>
            <a:r>
              <a:rPr lang="en-US" altLang="ja-JP" dirty="0"/>
              <a:t> </a:t>
            </a:r>
            <a:r>
              <a:rPr lang="en-US" altLang="ja-JP" i="1" dirty="0"/>
              <a:t>T</a:t>
            </a:r>
            <a:r>
              <a:rPr lang="en-US" altLang="ja-JP" i="1" baseline="30000" dirty="0"/>
              <a:t>0μ</a:t>
            </a:r>
            <a:r>
              <a:rPr lang="en-US" altLang="ja-JP" dirty="0"/>
              <a:t> (</a:t>
            </a:r>
            <a:r>
              <a:rPr lang="ja-JP" altLang="en-US" dirty="0"/>
              <a:t>～</a:t>
            </a:r>
            <a:r>
              <a:rPr lang="en-US" altLang="ja-JP" i="1" dirty="0"/>
              <a:t>e</a:t>
            </a:r>
            <a:r>
              <a:rPr lang="en-US" altLang="ja-JP" dirty="0"/>
              <a:t>, </a:t>
            </a:r>
            <a:r>
              <a:rPr lang="en-US" altLang="ja-JP" i="1" dirty="0" err="1"/>
              <a:t>u</a:t>
            </a:r>
            <a:r>
              <a:rPr lang="en-US" altLang="ja-JP" i="1" baseline="30000" dirty="0" err="1"/>
              <a:t>μ</a:t>
            </a:r>
            <a:r>
              <a:rPr lang="en-US" altLang="ja-JP" dirty="0"/>
              <a:t>).</a:t>
            </a:r>
            <a:endParaRPr kumimoji="1" lang="en-US" altLang="ja-JP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911" y="1622705"/>
            <a:ext cx="1811312" cy="4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60" y="1568424"/>
            <a:ext cx="4185508" cy="4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916856" y="1527200"/>
            <a:ext cx="717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+mj-lt"/>
              </a:rPr>
              <a:t>e.g.</a:t>
            </a:r>
            <a:endParaRPr lang="ja-JP" altLang="en-US" sz="2800" dirty="0"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1560" y="429309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+mj-lt"/>
              </a:rPr>
              <a:t>e.g. </a:t>
            </a:r>
            <a:r>
              <a:rPr lang="en-US" altLang="ja-JP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EoS</a:t>
            </a:r>
            <a:r>
              <a:rPr lang="en-US" altLang="ja-JP" sz="2800" dirty="0">
                <a:latin typeface="+mj-lt"/>
              </a:rPr>
              <a:t> &amp;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Constitutive </a:t>
            </a:r>
            <a:r>
              <a:rPr lang="en-US" altLang="ja-JP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eqs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r>
              <a:rPr lang="en-US" altLang="ja-JP" sz="2800" dirty="0">
                <a:latin typeface="+mj-lt"/>
              </a:rPr>
              <a:t> near equilibrium</a:t>
            </a:r>
            <a:endParaRPr lang="ja-JP" altLang="en-US" sz="2800" dirty="0">
              <a:latin typeface="+mj-lt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259633" y="6381328"/>
            <a:ext cx="15841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403648" y="4941168"/>
            <a:ext cx="0" cy="158417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033354" y="64081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Pressure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436186" y="540457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Probability</a:t>
            </a:r>
            <a:endParaRPr lang="ja-JP" altLang="en-US" dirty="0"/>
          </a:p>
        </p:txBody>
      </p:sp>
      <p:sp>
        <p:nvSpPr>
          <p:cNvPr id="19" name="フリーフォーム 18"/>
          <p:cNvSpPr/>
          <p:nvPr/>
        </p:nvSpPr>
        <p:spPr>
          <a:xfrm flipV="1">
            <a:off x="2123728" y="5517232"/>
            <a:ext cx="281412" cy="962652"/>
          </a:xfrm>
          <a:custGeom>
            <a:avLst/>
            <a:gdLst>
              <a:gd name="connsiteX0" fmla="*/ 0 w 994833"/>
              <a:gd name="connsiteY0" fmla="*/ 156633 h 1488016"/>
              <a:gd name="connsiteX1" fmla="*/ 482600 w 994833"/>
              <a:gd name="connsiteY1" fmla="*/ 1477433 h 1488016"/>
              <a:gd name="connsiteX2" fmla="*/ 914400 w 994833"/>
              <a:gd name="connsiteY2" fmla="*/ 220133 h 1488016"/>
              <a:gd name="connsiteX3" fmla="*/ 965200 w 994833"/>
              <a:gd name="connsiteY3" fmla="*/ 156633 h 1488016"/>
              <a:gd name="connsiteX0" fmla="*/ 0 w 965200"/>
              <a:gd name="connsiteY0" fmla="*/ 0 h 1320800"/>
              <a:gd name="connsiteX1" fmla="*/ 482600 w 965200"/>
              <a:gd name="connsiteY1" fmla="*/ 1320800 h 1320800"/>
              <a:gd name="connsiteX2" fmla="*/ 965200 w 965200"/>
              <a:gd name="connsiteY2" fmla="*/ 0 h 1320800"/>
              <a:gd name="connsiteX0" fmla="*/ 0 w 965200"/>
              <a:gd name="connsiteY0" fmla="*/ 0 h 1320800"/>
              <a:gd name="connsiteX1" fmla="*/ 482600 w 965200"/>
              <a:gd name="connsiteY1" fmla="*/ 1320800 h 1320800"/>
              <a:gd name="connsiteX2" fmla="*/ 965200 w 965200"/>
              <a:gd name="connsiteY2" fmla="*/ 0 h 1320800"/>
              <a:gd name="connsiteX0" fmla="*/ 0 w 965200"/>
              <a:gd name="connsiteY0" fmla="*/ 0 h 1320800"/>
              <a:gd name="connsiteX1" fmla="*/ 482600 w 965200"/>
              <a:gd name="connsiteY1" fmla="*/ 1320800 h 1320800"/>
              <a:gd name="connsiteX2" fmla="*/ 965200 w 965200"/>
              <a:gd name="connsiteY2" fmla="*/ 0 h 1320800"/>
              <a:gd name="connsiteX0" fmla="*/ 0 w 965200"/>
              <a:gd name="connsiteY0" fmla="*/ 0 h 1332607"/>
              <a:gd name="connsiteX1" fmla="*/ 482600 w 965200"/>
              <a:gd name="connsiteY1" fmla="*/ 1320800 h 1332607"/>
              <a:gd name="connsiteX2" fmla="*/ 965200 w 965200"/>
              <a:gd name="connsiteY2" fmla="*/ 0 h 1332607"/>
              <a:gd name="connsiteX0" fmla="*/ 0 w 965200"/>
              <a:gd name="connsiteY0" fmla="*/ 0 h 1320800"/>
              <a:gd name="connsiteX1" fmla="*/ 482600 w 965200"/>
              <a:gd name="connsiteY1" fmla="*/ 1320800 h 1320800"/>
              <a:gd name="connsiteX2" fmla="*/ 965200 w 965200"/>
              <a:gd name="connsiteY2" fmla="*/ 0 h 1320800"/>
              <a:gd name="connsiteX0" fmla="*/ 0 w 965200"/>
              <a:gd name="connsiteY0" fmla="*/ 0 h 1320800"/>
              <a:gd name="connsiteX1" fmla="*/ 482600 w 965200"/>
              <a:gd name="connsiteY1" fmla="*/ 1320800 h 1320800"/>
              <a:gd name="connsiteX2" fmla="*/ 965200 w 965200"/>
              <a:gd name="connsiteY2" fmla="*/ 0 h 1320800"/>
              <a:gd name="connsiteX0" fmla="*/ 0 w 965200"/>
              <a:gd name="connsiteY0" fmla="*/ 0 h 1320800"/>
              <a:gd name="connsiteX1" fmla="*/ 482600 w 965200"/>
              <a:gd name="connsiteY1" fmla="*/ 1320800 h 1320800"/>
              <a:gd name="connsiteX2" fmla="*/ 965200 w 965200"/>
              <a:gd name="connsiteY2" fmla="*/ 0 h 1320800"/>
              <a:gd name="connsiteX0" fmla="*/ 0 w 915442"/>
              <a:gd name="connsiteY0" fmla="*/ 1736 h 1322536"/>
              <a:gd name="connsiteX1" fmla="*/ 482600 w 915442"/>
              <a:gd name="connsiteY1" fmla="*/ 1322536 h 1322536"/>
              <a:gd name="connsiteX2" fmla="*/ 915442 w 915442"/>
              <a:gd name="connsiteY2" fmla="*/ 0 h 132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442" h="1322536">
                <a:moveTo>
                  <a:pt x="0" y="1736"/>
                </a:moveTo>
                <a:cubicBezTo>
                  <a:pt x="140667" y="826186"/>
                  <a:pt x="321733" y="1322536"/>
                  <a:pt x="482600" y="1322536"/>
                </a:cubicBezTo>
                <a:cubicBezTo>
                  <a:pt x="659193" y="1312813"/>
                  <a:pt x="773823" y="784903"/>
                  <a:pt x="915442" y="0"/>
                </a:cubicBezTo>
              </a:path>
            </a:pathLst>
          </a:cu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下矢印 19"/>
          <p:cNvSpPr/>
          <p:nvPr/>
        </p:nvSpPr>
        <p:spPr>
          <a:xfrm rot="16200000">
            <a:off x="2164854" y="5116066"/>
            <a:ext cx="205780" cy="576064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884437" y="4953000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+mj-lt"/>
              </a:rPr>
              <a:t>～</a:t>
            </a:r>
            <a:r>
              <a:rPr lang="en-US" altLang="ja-JP" dirty="0">
                <a:latin typeface="+mj-lt"/>
              </a:rPr>
              <a:t>V</a:t>
            </a:r>
            <a:r>
              <a:rPr lang="en-US" altLang="ja-JP" baseline="30000" dirty="0">
                <a:latin typeface="+mj-lt"/>
              </a:rPr>
              <a:t>-1/2</a:t>
            </a:r>
            <a:endParaRPr lang="ja-JP" altLang="en-US" baseline="30000" dirty="0">
              <a:latin typeface="+mj-lt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454337" y="4995333"/>
            <a:ext cx="2125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+mj-lt"/>
              </a:rPr>
              <a:t>Thermodynamic limit</a:t>
            </a:r>
          </a:p>
          <a:p>
            <a:pPr algn="ctr"/>
            <a:r>
              <a:rPr lang="en-US" altLang="ja-JP" sz="2000" dirty="0">
                <a:latin typeface="+mj-lt"/>
              </a:rPr>
              <a:t>V</a:t>
            </a:r>
            <a:r>
              <a:rPr lang="en-US" altLang="ja-JP" sz="2000" dirty="0">
                <a:latin typeface="+mj-lt"/>
                <a:sym typeface="Wingdings" pitchFamily="2" charset="2"/>
              </a:rPr>
              <a:t></a:t>
            </a:r>
            <a:r>
              <a:rPr lang="ja-JP" altLang="en-US" sz="2000" dirty="0">
                <a:latin typeface="+mj-ea"/>
                <a:ea typeface="+mj-ea"/>
                <a:sym typeface="Wingdings" pitchFamily="2" charset="2"/>
              </a:rPr>
              <a:t>∞</a:t>
            </a:r>
            <a:endParaRPr lang="en-US" altLang="ja-JP" sz="2000" dirty="0">
              <a:latin typeface="+mj-ea"/>
              <a:ea typeface="+mj-ea"/>
              <a:sym typeface="Wingdings" pitchFamily="2" charset="2"/>
            </a:endParaRPr>
          </a:p>
          <a:p>
            <a:pPr algn="ctr"/>
            <a:endParaRPr lang="en-US" altLang="ja-JP" sz="2000" dirty="0">
              <a:latin typeface="+mj-ea"/>
              <a:ea typeface="+mj-ea"/>
              <a:sym typeface="Wingdings" pitchFamily="2" charset="2"/>
            </a:endParaRPr>
          </a:p>
          <a:p>
            <a:pPr algn="ctr"/>
            <a:r>
              <a:rPr lang="en-US" altLang="ja-JP" sz="1600" dirty="0">
                <a:latin typeface="+mj-lt"/>
                <a:ea typeface="+mj-ea"/>
                <a:sym typeface="Wingdings" pitchFamily="2" charset="2"/>
              </a:rPr>
              <a:t>w/ fixed E/V</a:t>
            </a:r>
            <a:endParaRPr lang="ja-JP" altLang="en-US" sz="2000" dirty="0">
              <a:latin typeface="+mj-lt"/>
              <a:ea typeface="+mj-ea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3347699" y="6147461"/>
            <a:ext cx="24482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6228185" y="6381328"/>
            <a:ext cx="15841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6372200" y="4941168"/>
            <a:ext cx="0" cy="158417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241034" y="4950346"/>
            <a:ext cx="0" cy="1584176"/>
          </a:xfrm>
          <a:prstGeom prst="straightConnector1">
            <a:avLst/>
          </a:prstGeom>
          <a:ln w="38100">
            <a:solidFill>
              <a:srgbClr val="7030A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7308304" y="508518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C00000"/>
                </a:solidFill>
              </a:rPr>
              <a:t>unique!</a:t>
            </a:r>
            <a:endParaRPr lang="ja-JP" altLang="en-US" b="1" i="1" dirty="0">
              <a:solidFill>
                <a:srgbClr val="C0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79035" y="5495925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P(e)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Hydrodynamic fluctuations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720080"/>
          </a:xfrm>
        </p:spPr>
        <p:txBody>
          <a:bodyPr/>
          <a:lstStyle/>
          <a:p>
            <a:pPr algn="ctr">
              <a:buNone/>
            </a:pPr>
            <a:r>
              <a:rPr lang="en-US" altLang="ja-JP" sz="3600" b="1" dirty="0">
                <a:solidFill>
                  <a:srgbClr val="C00000"/>
                </a:solidFill>
              </a:rPr>
              <a:t>= deviation from the equilibrium value</a:t>
            </a:r>
            <a:endParaRPr kumimoji="1" lang="ja-JP" alt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grpSp>
        <p:nvGrpSpPr>
          <p:cNvPr id="7" name="グループ化 38"/>
          <p:cNvGrpSpPr/>
          <p:nvPr/>
        </p:nvGrpSpPr>
        <p:grpSpPr>
          <a:xfrm>
            <a:off x="2051720" y="1484784"/>
            <a:ext cx="4644008" cy="720080"/>
            <a:chOff x="1246809" y="1340768"/>
            <a:chExt cx="4644008" cy="720080"/>
          </a:xfrm>
        </p:grpSpPr>
        <p:sp>
          <p:nvSpPr>
            <p:cNvPr id="8" name="正方形/長方形 7"/>
            <p:cNvSpPr/>
            <p:nvPr/>
          </p:nvSpPr>
          <p:spPr>
            <a:xfrm>
              <a:off x="2540000" y="1340768"/>
              <a:ext cx="1815976" cy="604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788024" y="1340768"/>
              <a:ext cx="1008112" cy="5713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371"/>
            <a:stretch>
              <a:fillRect/>
            </a:stretch>
          </p:blipFill>
          <p:spPr bwMode="auto">
            <a:xfrm>
              <a:off x="1246809" y="1399569"/>
              <a:ext cx="4644008" cy="6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正方形/長方形 22"/>
          <p:cNvSpPr/>
          <p:nvPr/>
        </p:nvSpPr>
        <p:spPr>
          <a:xfrm>
            <a:off x="14749" y="2910195"/>
            <a:ext cx="2725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ensemble/event</a:t>
            </a:r>
            <a:br>
              <a:rPr lang="en-US" altLang="ja-JP" sz="2800" dirty="0"/>
            </a:br>
            <a:r>
              <a:rPr lang="en-US" altLang="ja-JP" sz="2800" dirty="0"/>
              <a:t>averaged</a:t>
            </a:r>
            <a:endParaRPr lang="ja-JP" altLang="en-US" sz="2800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2699792" y="2132856"/>
            <a:ext cx="792088" cy="864096"/>
          </a:xfrm>
          <a:prstGeom prst="straightConnector1">
            <a:avLst/>
          </a:prstGeom>
          <a:ln w="101600"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6300192" y="2132856"/>
            <a:ext cx="360040" cy="792088"/>
          </a:xfrm>
          <a:prstGeom prst="straightConnector1">
            <a:avLst/>
          </a:prstGeom>
          <a:ln w="101600">
            <a:solidFill>
              <a:schemeClr val="accent2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5776392" y="2888344"/>
            <a:ext cx="3367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thermal fluctuations</a:t>
            </a:r>
            <a:endParaRPr lang="ja-JP" altLang="en-US" sz="28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6372200" y="3343042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at each </a:t>
            </a:r>
            <a:r>
              <a:rPr lang="en-US" altLang="ja-JP" sz="2000" dirty="0" err="1"/>
              <a:t>spacetime</a:t>
            </a:r>
            <a:r>
              <a:rPr lang="en-US" altLang="ja-JP" sz="2000" dirty="0"/>
              <a:t> </a:t>
            </a:r>
            <a:r>
              <a:rPr lang="en-US" altLang="ja-JP" sz="2000" i="1" dirty="0"/>
              <a:t>x</a:t>
            </a:r>
            <a:endParaRPr lang="ja-JP" altLang="en-US" sz="2000" b="1" i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1000629" y="1542278"/>
            <a:ext cx="883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e.g. </a:t>
            </a:r>
            <a:endParaRPr lang="ja-JP" altLang="en-US" sz="2800" dirty="0"/>
          </a:p>
        </p:txBody>
      </p:sp>
      <p:sp>
        <p:nvSpPr>
          <p:cNvPr id="55" name="下矢印 54"/>
          <p:cNvSpPr/>
          <p:nvPr/>
        </p:nvSpPr>
        <p:spPr>
          <a:xfrm>
            <a:off x="611560" y="4293096"/>
            <a:ext cx="1224136" cy="5040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467544" y="5013176"/>
            <a:ext cx="1606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decrease</a:t>
            </a:r>
            <a:br>
              <a:rPr lang="en-US" altLang="ja-JP" sz="2400" dirty="0"/>
            </a:br>
            <a:r>
              <a:rPr lang="en-US" altLang="ja-JP" sz="2400" dirty="0"/>
              <a:t>anisotropy</a:t>
            </a:r>
            <a:endParaRPr lang="ja-JP" altLang="en-US" sz="2400" dirty="0"/>
          </a:p>
        </p:txBody>
      </p:sp>
      <p:sp>
        <p:nvSpPr>
          <p:cNvPr id="57" name="下矢印 56"/>
          <p:cNvSpPr/>
          <p:nvPr/>
        </p:nvSpPr>
        <p:spPr>
          <a:xfrm>
            <a:off x="6532826" y="4721473"/>
            <a:ext cx="1224136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38"/>
          <p:cNvGrpSpPr/>
          <p:nvPr/>
        </p:nvGrpSpPr>
        <p:grpSpPr>
          <a:xfrm>
            <a:off x="6488929" y="3764190"/>
            <a:ext cx="2493394" cy="1080120"/>
            <a:chOff x="5796136" y="4365104"/>
            <a:chExt cx="2880320" cy="1224136"/>
          </a:xfrm>
        </p:grpSpPr>
        <p:sp>
          <p:nvSpPr>
            <p:cNvPr id="13" name="下矢印 12"/>
            <p:cNvSpPr/>
            <p:nvPr/>
          </p:nvSpPr>
          <p:spPr>
            <a:xfrm flipV="1">
              <a:off x="5940152" y="4509120"/>
              <a:ext cx="288032" cy="43204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6516216" y="4653136"/>
              <a:ext cx="288032" cy="28803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下矢印 14"/>
            <p:cNvSpPr/>
            <p:nvPr/>
          </p:nvSpPr>
          <p:spPr>
            <a:xfrm flipV="1">
              <a:off x="6876256" y="4365104"/>
              <a:ext cx="288032" cy="57606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下矢印 15"/>
            <p:cNvSpPr/>
            <p:nvPr/>
          </p:nvSpPr>
          <p:spPr>
            <a:xfrm>
              <a:off x="6228184" y="4941168"/>
              <a:ext cx="288032" cy="36004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下矢印 16"/>
            <p:cNvSpPr/>
            <p:nvPr/>
          </p:nvSpPr>
          <p:spPr>
            <a:xfrm>
              <a:off x="7164288" y="4941168"/>
              <a:ext cx="288032" cy="50405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下矢印 17"/>
            <p:cNvSpPr/>
            <p:nvPr/>
          </p:nvSpPr>
          <p:spPr>
            <a:xfrm>
              <a:off x="7668344" y="4941168"/>
              <a:ext cx="288032" cy="43204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下矢印 18"/>
            <p:cNvSpPr/>
            <p:nvPr/>
          </p:nvSpPr>
          <p:spPr>
            <a:xfrm flipV="1">
              <a:off x="7380312" y="4581128"/>
              <a:ext cx="288032" cy="36004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下矢印 19"/>
            <p:cNvSpPr/>
            <p:nvPr/>
          </p:nvSpPr>
          <p:spPr>
            <a:xfrm>
              <a:off x="7956376" y="4941168"/>
              <a:ext cx="288032" cy="21602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下矢印 20"/>
            <p:cNvSpPr/>
            <p:nvPr/>
          </p:nvSpPr>
          <p:spPr>
            <a:xfrm>
              <a:off x="8244408" y="4941168"/>
              <a:ext cx="288032" cy="64807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5796136" y="4941168"/>
              <a:ext cx="288032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コンテンツ プレースホルダ 2"/>
          <p:cNvSpPr txBox="1">
            <a:spLocks/>
          </p:cNvSpPr>
          <p:nvPr/>
        </p:nvSpPr>
        <p:spPr bwMode="auto">
          <a:xfrm>
            <a:off x="268238" y="5949280"/>
            <a:ext cx="8624242" cy="60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2800" b="1" u="sng" dirty="0">
                <a:latin typeface="+mn-lt"/>
                <a:ea typeface="+mn-ea"/>
              </a:rPr>
              <a:t>HF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important in e-by-e description of HIC</a:t>
            </a:r>
            <a:endParaRPr kumimoji="1" lang="ja-JP" altLang="en-US" sz="2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0644F01-7518-42F2-8745-CA64C1F4DE64}"/>
              </a:ext>
            </a:extLst>
          </p:cNvPr>
          <p:cNvGrpSpPr/>
          <p:nvPr/>
        </p:nvGrpSpPr>
        <p:grpSpPr>
          <a:xfrm>
            <a:off x="3380384" y="2696169"/>
            <a:ext cx="1983704" cy="765220"/>
            <a:chOff x="3452392" y="2769427"/>
            <a:chExt cx="1839688" cy="618704"/>
          </a:xfrm>
        </p:grpSpPr>
        <p:sp>
          <p:nvSpPr>
            <p:cNvPr id="40" name="左右矢印 39"/>
            <p:cNvSpPr/>
            <p:nvPr/>
          </p:nvSpPr>
          <p:spPr>
            <a:xfrm>
              <a:off x="3452392" y="2769427"/>
              <a:ext cx="1839688" cy="618704"/>
            </a:xfrm>
            <a:prstGeom prst="left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777141" y="2904528"/>
              <a:ext cx="1168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</a:rPr>
                <a:t>Balance</a:t>
              </a:r>
              <a:endParaRPr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81BA5DE-FFCF-417B-AF48-DF073F11DA08}"/>
              </a:ext>
            </a:extLst>
          </p:cNvPr>
          <p:cNvGrpSpPr/>
          <p:nvPr/>
        </p:nvGrpSpPr>
        <p:grpSpPr>
          <a:xfrm>
            <a:off x="2462274" y="3598315"/>
            <a:ext cx="3816424" cy="2237844"/>
            <a:chOff x="2411760" y="3639428"/>
            <a:chExt cx="3816424" cy="2237844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2630438" y="4649713"/>
              <a:ext cx="3359622" cy="1048182"/>
              <a:chOff x="2915816" y="4941168"/>
              <a:chExt cx="3359622" cy="1048182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7056" t="55131"/>
              <a:stretch>
                <a:fillRect/>
              </a:stretch>
            </p:blipFill>
            <p:spPr bwMode="auto">
              <a:xfrm>
                <a:off x="2915816" y="4941168"/>
                <a:ext cx="3359622" cy="511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正方形/長方形 42"/>
              <p:cNvSpPr/>
              <p:nvPr/>
            </p:nvSpPr>
            <p:spPr>
              <a:xfrm>
                <a:off x="3851920" y="5589240"/>
                <a:ext cx="2189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+mn-lt"/>
                  </a:rPr>
                  <a:t>V: 3+1</a:t>
                </a:r>
                <a:r>
                  <a:rPr lang="ja-JP" altLang="en-US" sz="2000" dirty="0">
                    <a:latin typeface="+mn-lt"/>
                  </a:rPr>
                  <a:t> </a:t>
                </a:r>
                <a:r>
                  <a:rPr lang="en-US" altLang="ja-JP" sz="2000" dirty="0">
                    <a:latin typeface="+mn-lt"/>
                  </a:rPr>
                  <a:t>dim. volume</a:t>
                </a:r>
                <a:endParaRPr lang="ja-JP" altLang="en-US" sz="2000" dirty="0">
                  <a:latin typeface="+mn-lt"/>
                </a:endParaRPr>
              </a:p>
            </p:txBody>
          </p:sp>
          <p:grpSp>
            <p:nvGrpSpPr>
              <p:cNvPr id="44" name="グループ化 20"/>
              <p:cNvGrpSpPr/>
              <p:nvPr/>
            </p:nvGrpSpPr>
            <p:grpSpPr>
              <a:xfrm>
                <a:off x="3203848" y="5589240"/>
                <a:ext cx="360040" cy="360040"/>
                <a:chOff x="7236296" y="1628800"/>
                <a:chExt cx="792088" cy="792088"/>
              </a:xfrm>
            </p:grpSpPr>
            <p:sp>
              <p:nvSpPr>
                <p:cNvPr id="45" name="正方形/長方形 44"/>
                <p:cNvSpPr/>
                <p:nvPr/>
              </p:nvSpPr>
              <p:spPr>
                <a:xfrm>
                  <a:off x="7236296" y="1844824"/>
                  <a:ext cx="576064" cy="576064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>
                  <a:off x="7452320" y="1628800"/>
                  <a:ext cx="576064" cy="576064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7" name="直線コネクタ 46"/>
                <p:cNvCxnSpPr/>
                <p:nvPr/>
              </p:nvCxnSpPr>
              <p:spPr>
                <a:xfrm flipH="1">
                  <a:off x="7236296" y="1628800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 flipH="1">
                  <a:off x="7236296" y="2204864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 flipH="1">
                  <a:off x="7812360" y="1628800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 flipH="1">
                  <a:off x="7812360" y="2204864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角丸四角形 59"/>
            <p:cNvSpPr/>
            <p:nvPr/>
          </p:nvSpPr>
          <p:spPr>
            <a:xfrm>
              <a:off x="2411760" y="3933056"/>
              <a:ext cx="3816424" cy="194421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414414" y="4145657"/>
              <a:ext cx="37946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chemeClr val="accent6">
                      <a:lumMod val="75000"/>
                    </a:schemeClr>
                  </a:solidFill>
                </a:rPr>
                <a:t>F</a:t>
              </a:r>
              <a:r>
                <a:rPr lang="en-US" altLang="ja-JP" sz="2000" dirty="0"/>
                <a:t>luctuation-</a:t>
              </a:r>
              <a:r>
                <a:rPr lang="en-US" altLang="ja-JP" sz="2000" dirty="0">
                  <a:solidFill>
                    <a:schemeClr val="accent6">
                      <a:lumMod val="75000"/>
                    </a:schemeClr>
                  </a:solidFill>
                </a:rPr>
                <a:t>D</a:t>
              </a:r>
              <a:r>
                <a:rPr lang="en-US" altLang="ja-JP" sz="2000" dirty="0"/>
                <a:t>issipation </a:t>
              </a:r>
              <a:r>
                <a:rPr lang="en-US" altLang="ja-JP" sz="2000" dirty="0">
                  <a:solidFill>
                    <a:schemeClr val="accent6">
                      <a:lumMod val="75000"/>
                    </a:schemeClr>
                  </a:solidFill>
                </a:rPr>
                <a:t>R</a:t>
              </a:r>
              <a:r>
                <a:rPr lang="en-US" altLang="ja-JP" sz="2000" dirty="0"/>
                <a:t>elation</a:t>
              </a:r>
              <a:endParaRPr lang="ja-JP" altLang="en-US" sz="2800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736326" y="3639428"/>
              <a:ext cx="10516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200" b="1" dirty="0">
                  <a:solidFill>
                    <a:schemeClr val="accent6">
                      <a:lumMod val="75000"/>
                    </a:schemeClr>
                  </a:solidFill>
                </a:rPr>
                <a:t>FDR</a:t>
              </a:r>
              <a:endParaRPr lang="ja-JP" alt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2" name="正方形/長方形 61"/>
          <p:cNvSpPr/>
          <p:nvPr/>
        </p:nvSpPr>
        <p:spPr>
          <a:xfrm>
            <a:off x="7306370" y="5123508"/>
            <a:ext cx="1606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increase</a:t>
            </a:r>
            <a:br>
              <a:rPr lang="en-US" altLang="ja-JP" sz="2400" dirty="0"/>
            </a:br>
            <a:r>
              <a:rPr lang="en-US" altLang="ja-JP" sz="2400" dirty="0"/>
              <a:t>anisotropy</a:t>
            </a:r>
            <a:endParaRPr lang="ja-JP" altLang="en-US" sz="2400" dirty="0"/>
          </a:p>
        </p:txBody>
      </p:sp>
      <p:sp>
        <p:nvSpPr>
          <p:cNvPr id="70" name="正方形/長方形 69"/>
          <p:cNvSpPr/>
          <p:nvPr/>
        </p:nvSpPr>
        <p:spPr>
          <a:xfrm>
            <a:off x="6660232" y="2132856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C00000"/>
                </a:solidFill>
                <a:latin typeface="+mj-lt"/>
              </a:rPr>
              <a:t>HF</a:t>
            </a:r>
            <a:endParaRPr lang="ja-JP" alt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30447A-2482-482C-99FE-2E97926D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 anchor="ctr"/>
          <a:lstStyle/>
          <a:p>
            <a:r>
              <a:rPr kumimoji="1" lang="en-US" altLang="ja-JP" dirty="0"/>
              <a:t>Relativistic fluctuating </a:t>
            </a:r>
            <a:r>
              <a:rPr kumimoji="1" lang="en-US" altLang="ja-JP" dirty="0" err="1"/>
              <a:t>hydrodyamics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F8BAB-A9F1-497C-8931-B85BC4B8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41B914-1B49-4E49-8C0E-923CB2D2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666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FDR in higher-order constitutive </a:t>
            </a:r>
            <a:r>
              <a:rPr kumimoji="1" lang="en-US" altLang="ja-JP" dirty="0" err="1"/>
              <a:t>eqs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9166"/>
          </a:xfrm>
        </p:spPr>
        <p:txBody>
          <a:bodyPr/>
          <a:lstStyle/>
          <a:p>
            <a:pPr>
              <a:buNone/>
            </a:pPr>
            <a:r>
              <a:rPr lang="en-US" altLang="ja-JP" b="1" dirty="0"/>
              <a:t>Constitutive equation for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2018/11/4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38F1-5EB5-4818-BED8-4E231B02A64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857" y="820092"/>
            <a:ext cx="3024336" cy="5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4984EE6C-BA36-478A-8198-3F4A2619A3B0}"/>
              </a:ext>
            </a:extLst>
          </p:cNvPr>
          <p:cNvGrpSpPr/>
          <p:nvPr/>
        </p:nvGrpSpPr>
        <p:grpSpPr>
          <a:xfrm>
            <a:off x="611561" y="1435159"/>
            <a:ext cx="8026325" cy="2103693"/>
            <a:chOff x="611560" y="1435159"/>
            <a:chExt cx="8824197" cy="2542344"/>
          </a:xfrm>
        </p:grpSpPr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69FA6611-2557-4D2C-BB79-FEF4E01B0D06}"/>
                </a:ext>
              </a:extLst>
            </p:cNvPr>
            <p:cNvGrpSpPr/>
            <p:nvPr/>
          </p:nvGrpSpPr>
          <p:grpSpPr>
            <a:xfrm>
              <a:off x="611560" y="1442548"/>
              <a:ext cx="6315428" cy="2534955"/>
              <a:chOff x="848859" y="1730888"/>
              <a:chExt cx="6315428" cy="2534955"/>
            </a:xfrm>
          </p:grpSpPr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3B1E8ACF-E0FE-4E9F-8B2F-ADAC65D19168}"/>
                  </a:ext>
                </a:extLst>
              </p:cNvPr>
              <p:cNvGrpSpPr/>
              <p:nvPr/>
            </p:nvGrpSpPr>
            <p:grpSpPr>
              <a:xfrm>
                <a:off x="5652119" y="2338390"/>
                <a:ext cx="1512168" cy="762278"/>
                <a:chOff x="5652119" y="2338390"/>
                <a:chExt cx="1512168" cy="762278"/>
              </a:xfrm>
            </p:grpSpPr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5652119" y="2392782"/>
                  <a:ext cx="151216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1</a:t>
                  </a:r>
                  <a:r>
                    <a:rPr lang="en-US" altLang="ja-JP" sz="2000" b="1" baseline="30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st</a:t>
                  </a:r>
                  <a:r>
                    <a:rPr lang="en-US" altLang="ja-JP" sz="20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order term</a:t>
                  </a:r>
                  <a:endParaRPr kumimoji="1" lang="ja-JP" altLang="en-US" sz="20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1" name="直線コネクタ 10"/>
                <p:cNvCxnSpPr>
                  <a:cxnSpLocks/>
                </p:cNvCxnSpPr>
                <p:nvPr/>
              </p:nvCxnSpPr>
              <p:spPr>
                <a:xfrm>
                  <a:off x="5796136" y="2338390"/>
                  <a:ext cx="1224135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D9927B8F-C01F-4F03-9132-D15DDF099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099"/>
              <a:stretch/>
            </p:blipFill>
            <p:spPr>
              <a:xfrm>
                <a:off x="848859" y="1730888"/>
                <a:ext cx="6182816" cy="579635"/>
              </a:xfrm>
              <a:prstGeom prst="rect">
                <a:avLst/>
              </a:prstGeom>
            </p:spPr>
          </p:pic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E2DF4D33-5B6B-44B3-BF67-3B5E7F18453F}"/>
                  </a:ext>
                </a:extLst>
              </p:cNvPr>
              <p:cNvGrpSpPr/>
              <p:nvPr/>
            </p:nvGrpSpPr>
            <p:grpSpPr>
              <a:xfrm>
                <a:off x="899592" y="2338390"/>
                <a:ext cx="4848860" cy="1927453"/>
                <a:chOff x="899592" y="2338390"/>
                <a:chExt cx="4848860" cy="1927453"/>
              </a:xfrm>
            </p:grpSpPr>
            <p:cxnSp>
              <p:nvCxnSpPr>
                <p:cNvPr id="13" name="直線コネクタ 12"/>
                <p:cNvCxnSpPr>
                  <a:cxnSpLocks/>
                </p:cNvCxnSpPr>
                <p:nvPr/>
              </p:nvCxnSpPr>
              <p:spPr>
                <a:xfrm>
                  <a:off x="899592" y="2342404"/>
                  <a:ext cx="1853123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>
                  <a:cxnSpLocks/>
                </p:cNvCxnSpPr>
                <p:nvPr/>
              </p:nvCxnSpPr>
              <p:spPr>
                <a:xfrm>
                  <a:off x="1763688" y="2345440"/>
                  <a:ext cx="815933" cy="646434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937737" y="3410352"/>
                  <a:ext cx="4410219" cy="855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finite-order</a:t>
                  </a:r>
                  <a:r>
                    <a:rPr kumimoji="1" lang="en-US" altLang="ja-JP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in derivatives.</a:t>
                  </a:r>
                  <a:br>
                    <a:rPr kumimoji="1" lang="en-US" altLang="ja-JP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</a:br>
                  <a:r>
                    <a:rPr kumimoji="1" lang="en-US" altLang="ja-JP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(D: time derivative)</a:t>
                  </a:r>
                </a:p>
              </p:txBody>
            </p:sp>
            <p:cxnSp>
              <p:nvCxnSpPr>
                <p:cNvPr id="41" name="直線コネクタ 40">
                  <a:extLst>
                    <a:ext uri="{FF2B5EF4-FFF2-40B4-BE49-F238E27FC236}">
                      <a16:creationId xmlns:a16="http://schemas.microsoft.com/office/drawing/2014/main" id="{A44D08D3-73CF-4542-B3EC-8A03B6218D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3968" y="2338390"/>
                  <a:ext cx="1464484" cy="7050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>
                  <a:extLst>
                    <a:ext uri="{FF2B5EF4-FFF2-40B4-BE49-F238E27FC236}">
                      <a16:creationId xmlns:a16="http://schemas.microsoft.com/office/drawing/2014/main" id="{37FBDB75-C987-467C-97D8-D6B06C534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79621" y="2348670"/>
                  <a:ext cx="2046386" cy="643204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FC62063C-E210-4516-A139-EA9FF51E3F3C}"/>
                    </a:ext>
                  </a:extLst>
                </p:cNvPr>
                <p:cNvSpPr txBox="1"/>
                <p:nvPr/>
              </p:nvSpPr>
              <p:spPr>
                <a:xfrm>
                  <a:off x="937738" y="2991874"/>
                  <a:ext cx="4186088" cy="483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b="1" dirty="0">
                      <a:solidFill>
                        <a:srgbClr val="777777"/>
                      </a:solidFill>
                    </a:rPr>
                    <a:t>1 + (higher order terms)</a:t>
                  </a:r>
                </a:p>
              </p:txBody>
            </p:sp>
          </p:grp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F0510B5A-B34B-4563-ABE1-6366B735C485}"/>
                </a:ext>
              </a:extLst>
            </p:cNvPr>
            <p:cNvGrpSpPr/>
            <p:nvPr/>
          </p:nvGrpSpPr>
          <p:grpSpPr>
            <a:xfrm>
              <a:off x="6806582" y="1435159"/>
              <a:ext cx="2629175" cy="1557809"/>
              <a:chOff x="6806582" y="1435159"/>
              <a:chExt cx="2629175" cy="1557809"/>
            </a:xfrm>
          </p:grpSpPr>
          <p:pic>
            <p:nvPicPr>
              <p:cNvPr id="61" name="図 60">
                <a:extLst>
                  <a:ext uri="{FF2B5EF4-FFF2-40B4-BE49-F238E27FC236}">
                    <a16:creationId xmlns:a16="http://schemas.microsoft.com/office/drawing/2014/main" id="{03AD0350-60CB-4307-A9E0-354435EA5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6582" y="1435159"/>
                <a:ext cx="1411172" cy="598246"/>
              </a:xfrm>
              <a:prstGeom prst="rect">
                <a:avLst/>
              </a:prstGeom>
            </p:spPr>
          </p:pic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AD5088D2-3816-469B-BD0C-99E8ABF4D8A4}"/>
                  </a:ext>
                </a:extLst>
              </p:cNvPr>
              <p:cNvSpPr txBox="1"/>
              <p:nvPr/>
            </p:nvSpPr>
            <p:spPr>
              <a:xfrm>
                <a:off x="7182344" y="2137477"/>
                <a:ext cx="2253413" cy="85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hydrodynamic</a:t>
                </a:r>
                <a:br>
                  <a:rPr kumimoji="1" lang="en-US" altLang="ja-JP" sz="2000" b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kumimoji="1" lang="en-US" altLang="ja-JP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fluctuations</a:t>
                </a:r>
                <a:endParaRPr kumimoji="1" lang="ja-JP" alt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89F76F89-E6A7-4B99-9D14-82B9D2B97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8783" y="2060586"/>
                <a:ext cx="850635" cy="705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コンテンツ プレースホルダ 2">
            <a:extLst>
              <a:ext uri="{FF2B5EF4-FFF2-40B4-BE49-F238E27FC236}">
                <a16:creationId xmlns:a16="http://schemas.microsoft.com/office/drawing/2014/main" id="{F5C1C4DD-0F05-4F11-803E-FE53CE6C0077}"/>
              </a:ext>
            </a:extLst>
          </p:cNvPr>
          <p:cNvSpPr txBox="1">
            <a:spLocks/>
          </p:cNvSpPr>
          <p:nvPr/>
        </p:nvSpPr>
        <p:spPr bwMode="auto">
          <a:xfrm>
            <a:off x="179512" y="3575361"/>
            <a:ext cx="8784976" cy="62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altLang="ja-JP" b="1" u="sng" dirty="0">
                <a:solidFill>
                  <a:srgbClr val="C00000"/>
                </a:solidFill>
              </a:rPr>
              <a:t>FDR, causality, etc. </a:t>
            </a:r>
            <a:r>
              <a:rPr lang="en-US" altLang="ja-JP" b="1" u="sng" dirty="0">
                <a:solidFill>
                  <a:srgbClr val="C00000"/>
                </a:solidFill>
                <a:sym typeface="Wingdings" panose="05000000000000000000" pitchFamily="2" charset="2"/>
              </a:rPr>
              <a:t> white noise</a:t>
            </a:r>
            <a:endParaRPr lang="en-US" altLang="ja-JP" b="1" u="sng" dirty="0">
              <a:solidFill>
                <a:srgbClr val="C00000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6DC9763-5A3A-4833-A572-93A9DA336994}"/>
              </a:ext>
            </a:extLst>
          </p:cNvPr>
          <p:cNvSpPr/>
          <p:nvPr/>
        </p:nvSpPr>
        <p:spPr>
          <a:xfrm>
            <a:off x="3203848" y="5512114"/>
            <a:ext cx="5656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+mj-lt"/>
              </a:rPr>
              <a:t>K. Murase and T. Hirano, arXiv:1304.3243</a:t>
            </a:r>
            <a:r>
              <a:rPr lang="en-US" altLang="ja-JP" sz="1600" dirty="0">
                <a:latin typeface="+mj-lt"/>
              </a:rPr>
              <a:t>;</a:t>
            </a:r>
            <a:endParaRPr lang="ja-JP" altLang="en-US" sz="1600" dirty="0">
              <a:latin typeface="+mj-lt"/>
            </a:endParaRPr>
          </a:p>
          <a:p>
            <a:pPr algn="r"/>
            <a:r>
              <a:rPr lang="ja-JP" altLang="en-US" sz="1600" dirty="0">
                <a:latin typeface="+mj-lt"/>
              </a:rPr>
              <a:t>K. Murase, Ph.D. Thesis (The University of Tokyo)</a:t>
            </a:r>
            <a:r>
              <a:rPr lang="en-US" altLang="ja-JP" sz="1600" dirty="0">
                <a:latin typeface="+mj-lt"/>
              </a:rPr>
              <a:t>, Sec. 4.4</a:t>
            </a:r>
            <a:r>
              <a:rPr lang="ja-JP" altLang="en-US" sz="1600" dirty="0">
                <a:latin typeface="+mj-lt"/>
              </a:rPr>
              <a:t> (2015)</a:t>
            </a:r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C36E0D6C-3C63-4490-BEA3-2D8B3A71BA72}"/>
              </a:ext>
            </a:extLst>
          </p:cNvPr>
          <p:cNvGrpSpPr/>
          <p:nvPr/>
        </p:nvGrpSpPr>
        <p:grpSpPr>
          <a:xfrm>
            <a:off x="611561" y="4301239"/>
            <a:ext cx="7070972" cy="1271345"/>
            <a:chOff x="478746" y="4423167"/>
            <a:chExt cx="7598382" cy="1510731"/>
          </a:xfrm>
        </p:grpSpPr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BDCB7885-F5A0-4AF5-B414-FE5AEE419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520" y="4479557"/>
              <a:ext cx="3937248" cy="487695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8031D9ED-8C27-493F-857F-76DEE900D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520" y="5175624"/>
              <a:ext cx="7187608" cy="639388"/>
            </a:xfrm>
            <a:prstGeom prst="rect">
              <a:avLst/>
            </a:prstGeom>
          </p:spPr>
        </p:pic>
        <p:sp>
          <p:nvSpPr>
            <p:cNvPr id="75" name="左中かっこ 74">
              <a:extLst>
                <a:ext uri="{FF2B5EF4-FFF2-40B4-BE49-F238E27FC236}">
                  <a16:creationId xmlns:a16="http://schemas.microsoft.com/office/drawing/2014/main" id="{F1ED85E0-4334-4856-8A2F-834B3A37122C}"/>
                </a:ext>
              </a:extLst>
            </p:cNvPr>
            <p:cNvSpPr/>
            <p:nvPr/>
          </p:nvSpPr>
          <p:spPr>
            <a:xfrm>
              <a:off x="478746" y="4423167"/>
              <a:ext cx="323528" cy="1510731"/>
            </a:xfrm>
            <a:prstGeom prst="leftBrace">
              <a:avLst>
                <a:gd name="adj1" fmla="val 75066"/>
                <a:gd name="adj2" fmla="val 5084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50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40238</TotalTime>
  <Words>1061</Words>
  <Application>Microsoft Office PowerPoint</Application>
  <PresentationFormat>画面に合わせる (4:3)</PresentationFormat>
  <Paragraphs>281</Paragraphs>
  <Slides>26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Times New Roman</vt:lpstr>
      <vt:lpstr>Wingdings</vt:lpstr>
      <vt:lpstr>Office ​​テーマ</vt:lpstr>
      <vt:lpstr> Full 3D dynamical modeling based on fluctuating hydrodynamics</vt:lpstr>
      <vt:lpstr>Introduction</vt:lpstr>
      <vt:lpstr>Fluctuating hydrodynamics</vt:lpstr>
      <vt:lpstr>Fluctuations in heavy-ion collisions</vt:lpstr>
      <vt:lpstr>Fluctuations in heavy-ion collisions</vt:lpstr>
      <vt:lpstr>Hydrodynamics</vt:lpstr>
      <vt:lpstr>Hydrodynamic fluctuations</vt:lpstr>
      <vt:lpstr>Relativistic fluctuating hydrodyamics</vt:lpstr>
      <vt:lpstr>FDR in higher-order constitutive eqs</vt:lpstr>
      <vt:lpstr>Smeared fluctuating hydrodynamics</vt:lpstr>
      <vt:lpstr>Stochasitic Integrals</vt:lpstr>
      <vt:lpstr>Effects on observables</vt:lpstr>
      <vt:lpstr>Integrated dynamical model</vt:lpstr>
      <vt:lpstr>Numerical Simulation: Evolution</vt:lpstr>
      <vt:lpstr>pT-spectra (pions)</vt:lpstr>
      <vt:lpstr>vn{EP} vs pT</vt:lpstr>
      <vt:lpstr>vn{2m} vs pT</vt:lpstr>
      <vt:lpstr>E-by-E distribution of v2</vt:lpstr>
      <vt:lpstr>Factorization ratio r_2 (η_p^a,η_p^b )</vt:lpstr>
      <vt:lpstr>Discussion</vt:lpstr>
      <vt:lpstr>FDR under background evolution</vt:lpstr>
      <vt:lpstr>Renormalization of EoS/viscosity</vt:lpstr>
      <vt:lpstr>Renormalization of EoS/viscosity</vt:lpstr>
      <vt:lpstr>Other renormalization</vt:lpstr>
      <vt:lpstr>Summary</vt:lpstr>
      <vt:lpstr>Summary</vt:lpstr>
    </vt:vector>
  </TitlesOfParts>
  <Company>University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Sides of Koichi Murase</dc:title>
  <dc:creator>murase</dc:creator>
  <cp:lastModifiedBy>Murase Koichi</cp:lastModifiedBy>
  <cp:revision>2477</cp:revision>
  <dcterms:created xsi:type="dcterms:W3CDTF">2012-01-19T03:15:53Z</dcterms:created>
  <dcterms:modified xsi:type="dcterms:W3CDTF">2018-11-03T23:07:03Z</dcterms:modified>
</cp:coreProperties>
</file>