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DE6A0F"/>
    <a:srgbClr val="C0221F"/>
    <a:srgbClr val="FF66FF"/>
    <a:srgbClr val="F4FFAA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 autoAdjust="0"/>
    <p:restoredTop sz="86285"/>
  </p:normalViewPr>
  <p:slideViewPr>
    <p:cSldViewPr snapToGrid="0">
      <p:cViewPr varScale="1">
        <p:scale>
          <a:sx n="110" d="100"/>
          <a:sy n="110" d="100"/>
        </p:scale>
        <p:origin x="20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6"/>
    </p:cViewPr>
  </p:outlineViewPr>
  <p:notesTextViewPr>
    <p:cViewPr>
      <p:scale>
        <a:sx n="95" d="100"/>
        <a:sy n="95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960" y="-7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846CA-5DB9-4A0E-A700-121C33B5124F}" type="datetimeFigureOut">
              <a:rPr lang="zh-CN" altLang="en-US" smtClean="0"/>
              <a:pPr/>
              <a:t>2018/11/4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20F4-FE24-47DA-9EE5-61B5A6818C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10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1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may suggest that the high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gluon jet composition are different in terms of particle-to-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π+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antiparticle-to-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π−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ratios. </a:t>
            </a:r>
            <a:endParaRPr lang="en-US" sz="2000" dirty="0"/>
          </a:p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83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508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269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9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37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4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36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Searching for QGP in heavy-ion collisions is the main goal of high energy nuclear physics</a:t>
            </a:r>
            <a:r>
              <a:rPr lang="en-US" sz="2000" dirty="0">
                <a:latin typeface="NimbusRomNo9L"/>
              </a:rPr>
              <a:t>.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emerges its properties by experimentally comparing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p+p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collisions. </a:t>
            </a:r>
            <a:endParaRPr lang="en-US" sz="20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NimbusRomNo9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2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many measurements on the multiplicity or centrality dependence of particle production in heavy-ion collisions. In particular, the production mechanism of hadrons containing strangeness is believed as a signature for QGP formation in heavy-ion collisions. To support this, it is worthy of studying the multi-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plicity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dependence of strangeness production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p+p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collisions without any medium effect. Recently, the strangeness enhancement in high-multiplicity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p+p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collisions was observed by ALICE experiment which is similar to that observed in the heavy-ion collisions. thus drawing a lot of interest. Thus, it is also of interest to study these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p+p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collisions at RHIC energy to see if there is any similarity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Au+Au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collisions.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2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multiplicity bins are chosen according to the equal number of events in each multiplicity bin. The events without any multiplicity selection are called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minibias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events. </a:t>
            </a:r>
            <a:endParaRPr 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34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spectra of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different multiplicity bins with and without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MPI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gluon contributions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p+p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collisions </a:t>
            </a:r>
            <a:endParaRPr lang="en-US" sz="2000" dirty="0"/>
          </a:p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96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72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9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0488" y="4716463"/>
            <a:ext cx="6616700" cy="4467225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A89C-10FC-4CC6-B034-035F7810574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85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32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0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4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22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Shenghui Zhang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2016 Hot Quarks, South Padre island, TX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7C1D-3433-4CE4-BA53-A8158ECB5C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image" Target="../media/image1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副标题 2"/>
          <p:cNvSpPr txBox="1">
            <a:spLocks/>
          </p:cNvSpPr>
          <p:nvPr/>
        </p:nvSpPr>
        <p:spPr>
          <a:xfrm>
            <a:off x="328954" y="4197855"/>
            <a:ext cx="8425961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700" dirty="0">
                <a:latin typeface="Comic Sans MS" panose="030F0902030302020204" pitchFamily="66" charset="0"/>
                <a:ea typeface="Cambria Math" panose="02040503050406030204" pitchFamily="18" charset="0"/>
              </a:rPr>
              <a:t>Shenghui Zhang</a:t>
            </a:r>
            <a:r>
              <a:rPr lang="zh-CN" altLang="en-US" sz="2700" dirty="0">
                <a:latin typeface="Comic Sans MS" panose="030F0902030302020204" pitchFamily="66" charset="0"/>
                <a:ea typeface="Cambria Math" panose="02040503050406030204" pitchFamily="18" charset="0"/>
              </a:rPr>
              <a:t> </a:t>
            </a:r>
            <a:r>
              <a:rPr lang="en-US" altLang="zh-CN" sz="2700" dirty="0">
                <a:latin typeface="Comic Sans MS" panose="030F0902030302020204" pitchFamily="66" charset="0"/>
                <a:ea typeface="Cambria Math" panose="02040503050406030204" pitchFamily="18" charset="0"/>
              </a:rPr>
              <a:t>(</a:t>
            </a:r>
            <a:r>
              <a:rPr lang="zh-CN" altLang="en-US" sz="2700" dirty="0">
                <a:latin typeface="Comic Sans MS" panose="030F0902030302020204" pitchFamily="66" charset="0"/>
                <a:ea typeface="Cambria Math" panose="02040503050406030204" pitchFamily="18" charset="0"/>
              </a:rPr>
              <a:t>张生辉</a:t>
            </a:r>
            <a:r>
              <a:rPr lang="en-US" altLang="zh-CN" sz="2700" dirty="0">
                <a:latin typeface="Comic Sans MS" panose="030F0902030302020204" pitchFamily="66" charset="0"/>
                <a:ea typeface="Cambria Math" panose="020405030504060302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altLang="zh-CN" sz="2000" dirty="0">
                <a:latin typeface="Comic Sans MS" panose="030F0902030302020204" pitchFamily="66" charset="0"/>
                <a:ea typeface="Cambria Math" panose="02040503050406030204" pitchFamily="18" charset="0"/>
              </a:rPr>
              <a:t>University of Science and Technology of China (USTC)</a:t>
            </a:r>
          </a:p>
          <a:p>
            <a:pPr marL="0" indent="0" algn="ctr">
              <a:buNone/>
            </a:pPr>
            <a:r>
              <a:rPr lang="en-US" sz="2000" dirty="0">
                <a:latin typeface="Comic Sans MS" panose="030F0902030302020204" pitchFamily="66" charset="0"/>
                <a:ea typeface="Cambria Math" panose="02040503050406030204" pitchFamily="18" charset="0"/>
              </a:rPr>
              <a:t>State Key Laboratory of Particle Detection and Electronics</a:t>
            </a:r>
          </a:p>
          <a:p>
            <a:pPr marL="0" indent="0" algn="ctr">
              <a:buNone/>
            </a:pPr>
            <a:endParaRPr lang="en-US" altLang="zh-CN" sz="2000" i="1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 algn="ctr">
              <a:buNone/>
            </a:pPr>
            <a:endParaRPr lang="en-US" altLang="zh-CN" sz="19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0826" y="6281728"/>
            <a:ext cx="8030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2018, Nov. 03-06 2018, USTC, Hefei, China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/>
          <a:stretch/>
        </p:blipFill>
        <p:spPr>
          <a:xfrm>
            <a:off x="7619607" y="5382568"/>
            <a:ext cx="1524393" cy="14754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916" y="1790281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63"/>
              <p:cNvSpPr>
                <a:spLocks noChangeArrowheads="1"/>
              </p:cNvSpPr>
              <p:nvPr/>
            </p:nvSpPr>
            <p:spPr bwMode="auto">
              <a:xfrm>
                <a:off x="249177" y="2278488"/>
                <a:ext cx="8894824" cy="1389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dirty="0">
                    <a:latin typeface="Comic Sans MS" panose="030F0902030302020204" pitchFamily="66" charset="0"/>
                  </a:rPr>
                  <a:t>Multiplicity Dependence of Charged Particle, </a:t>
                </a:r>
                <a:r>
                  <a:rPr lang="el-GR" sz="2800" dirty="0"/>
                  <a:t>φ </a:t>
                </a:r>
                <a:r>
                  <a:rPr lang="en-US" sz="2800" dirty="0">
                    <a:latin typeface="Comic Sans MS" panose="030F0902030302020204" pitchFamily="66" charset="0"/>
                  </a:rPr>
                  <a:t>Meson and Multi-strange Particle Production in </a:t>
                </a:r>
                <a:r>
                  <a:rPr lang="en-US" sz="2800" dirty="0" err="1">
                    <a:latin typeface="Comic Sans MS" panose="030F0902030302020204" pitchFamily="66" charset="0"/>
                  </a:rPr>
                  <a:t>p+p</a:t>
                </a:r>
                <a:r>
                  <a:rPr lang="en-US" sz="2800" dirty="0">
                    <a:latin typeface="Comic Sans MS" panose="030F0902030302020204" pitchFamily="66" charset="0"/>
                  </a:rPr>
                  <a:t>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omic Sans MS" panose="030F0902030302020204" pitchFamily="66" charset="0"/>
                  </a:rPr>
                  <a:t>= 200 GeV with PYTHIA Simulation</a:t>
                </a:r>
              </a:p>
            </p:txBody>
          </p:sp>
        </mc:Choice>
        <mc:Fallback xmlns="">
          <p:sp>
            <p:nvSpPr>
              <p:cNvPr id="5" name="Rectangle 4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177" y="2278488"/>
                <a:ext cx="8894824" cy="1389611"/>
              </a:xfrm>
              <a:prstGeom prst="rect">
                <a:avLst/>
              </a:prstGeom>
              <a:blipFill>
                <a:blip r:embed="rId7"/>
                <a:stretch>
                  <a:fillRect t="-4505" b="-10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B378F4A-DD00-CF4C-BE0E-B4FBE3C68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4" y="15385"/>
            <a:ext cx="9115973" cy="16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9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D284A2-8B1F-FC44-93FF-0DB51E3F5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2799" y="-234602"/>
            <a:ext cx="4338916" cy="6015074"/>
          </a:xfrm>
          <a:prstGeom prst="rect">
            <a:avLst/>
          </a:prstGeom>
        </p:spPr>
      </p:pic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1DBEDE-5D10-BD43-B134-30451B0DC322}"/>
                  </a:ext>
                </a:extLst>
              </p:cNvPr>
              <p:cNvSpPr/>
              <p:nvPr/>
            </p:nvSpPr>
            <p:spPr>
              <a:xfrm>
                <a:off x="1038527" y="105446"/>
                <a:ext cx="7092263" cy="653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Ratios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sz="3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6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600" b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l-GR" sz="3600" b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l-GR" sz="3600" b="1" dirty="0">
                    <a:solidFill>
                      <a:srgbClr val="000000"/>
                    </a:solidFill>
                  </a:rPr>
                  <a:t>, 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p/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π</a:t>
                </a:r>
                <a:r>
                  <a:rPr lang="el-GR" sz="3600" b="1" baseline="30000" dirty="0">
                    <a:solidFill>
                      <a:srgbClr val="000000"/>
                    </a:solidFill>
                  </a:rPr>
                  <a:t>+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/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π</a:t>
                </a:r>
                <a:r>
                  <a:rPr lang="el-GR" sz="3600" b="1" baseline="30000" dirty="0">
                    <a:solidFill>
                      <a:srgbClr val="000000"/>
                    </a:solidFill>
                  </a:rPr>
                  <a:t>−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1DBEDE-5D10-BD43-B134-30451B0DC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27" y="105446"/>
                <a:ext cx="7092263" cy="653320"/>
              </a:xfrm>
              <a:prstGeom prst="rect">
                <a:avLst/>
              </a:prstGeom>
              <a:blipFill>
                <a:blip r:embed="rId7"/>
                <a:stretch>
                  <a:fillRect l="-1968" t="-1132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E114CA-198F-0B4A-B210-2776346E5F94}"/>
              </a:ext>
            </a:extLst>
          </p:cNvPr>
          <p:cNvSpPr/>
          <p:nvPr/>
        </p:nvSpPr>
        <p:spPr>
          <a:xfrm>
            <a:off x="180853" y="4636057"/>
            <a:ext cx="907207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en-US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Similar tendency </a:t>
            </a:r>
            <a:r>
              <a:rPr lang="en-US" sz="2400" dirty="0">
                <a:latin typeface="Comic Sans MS" panose="030F0902030302020204" pitchFamily="66" charset="0"/>
              </a:rPr>
              <a:t>of the particle ratios in </a:t>
            </a:r>
            <a:r>
              <a:rPr lang="en-US" sz="2400" dirty="0" err="1">
                <a:latin typeface="Comic Sans MS" panose="030F0902030302020204" pitchFamily="66" charset="0"/>
              </a:rPr>
              <a:t>p+p</a:t>
            </a:r>
            <a:r>
              <a:rPr lang="en-US" sz="2400" dirty="0">
                <a:latin typeface="Comic Sans MS" panose="030F0902030302020204" pitchFamily="66" charset="0"/>
              </a:rPr>
              <a:t> and </a:t>
            </a:r>
            <a:r>
              <a:rPr lang="en-US" sz="2400" dirty="0" err="1">
                <a:latin typeface="Comic Sans MS" panose="030F0902030302020204" pitchFamily="66" charset="0"/>
              </a:rPr>
              <a:t>Au+Au</a:t>
            </a:r>
            <a:r>
              <a:rPr lang="en-US" sz="2400" dirty="0">
                <a:latin typeface="Comic Sans MS" panose="030F0902030302020204" pitchFamily="66" charset="0"/>
              </a:rPr>
              <a:t> collisions indicates the </a:t>
            </a:r>
            <a:r>
              <a:rPr lang="en-US" sz="2400" dirty="0">
                <a:solidFill>
                  <a:srgbClr val="00B050"/>
                </a:solidFill>
                <a:latin typeface="Comic Sans MS" panose="030F0902030302020204" pitchFamily="66" charset="0"/>
              </a:rPr>
              <a:t>similar production mechanisms </a:t>
            </a:r>
            <a:r>
              <a:rPr lang="en-US" sz="2400" dirty="0">
                <a:latin typeface="Comic Sans MS" panose="030F0902030302020204" pitchFamily="66" charset="0"/>
              </a:rPr>
              <a:t>hold in different collision systems. </a:t>
            </a:r>
          </a:p>
          <a:p>
            <a:pPr>
              <a:buClr>
                <a:schemeClr val="accent1"/>
              </a:buClr>
            </a:pPr>
            <a:endParaRPr lang="en-US" sz="1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3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6802C1-12B8-D148-AA71-79E3584F5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835" y="18909"/>
            <a:ext cx="3436147" cy="4763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7B8591-0DB4-BE40-B9D0-097500EA6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8008" y="2277467"/>
            <a:ext cx="3218585" cy="4461951"/>
          </a:xfrm>
          <a:prstGeom prst="rect">
            <a:avLst/>
          </a:prstGeom>
        </p:spPr>
      </p:pic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1DBEDE-5D10-BD43-B134-30451B0DC322}"/>
                  </a:ext>
                </a:extLst>
              </p:cNvPr>
              <p:cNvSpPr/>
              <p:nvPr/>
            </p:nvSpPr>
            <p:spPr>
              <a:xfrm>
                <a:off x="977358" y="105446"/>
                <a:ext cx="7237751" cy="653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Ratios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sz="36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6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l-GR" sz="36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l-GR" sz="3600" b="1" dirty="0">
                    <a:solidFill>
                      <a:srgbClr val="000000"/>
                    </a:solidFill>
                  </a:rPr>
                  <a:t>, 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p/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π</a:t>
                </a:r>
                <a:r>
                  <a:rPr lang="el-GR" sz="3600" b="1" baseline="30000" dirty="0">
                    <a:solidFill>
                      <a:srgbClr val="000000"/>
                    </a:solidFill>
                  </a:rPr>
                  <a:t>+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/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π</a:t>
                </a:r>
                <a:r>
                  <a:rPr lang="el-GR" sz="3600" b="1" baseline="30000" dirty="0">
                    <a:solidFill>
                      <a:srgbClr val="000000"/>
                    </a:solidFill>
                  </a:rPr>
                  <a:t>−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1DBEDE-5D10-BD43-B134-30451B0DC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58" y="105446"/>
                <a:ext cx="7237751" cy="653320"/>
              </a:xfrm>
              <a:prstGeom prst="rect">
                <a:avLst/>
              </a:prstGeom>
              <a:blipFill>
                <a:blip r:embed="rId8"/>
                <a:stretch>
                  <a:fillRect l="-876" t="-1132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81BDF1-D60F-9F43-BFF4-19880BF7731C}"/>
              </a:ext>
            </a:extLst>
          </p:cNvPr>
          <p:cNvSpPr/>
          <p:nvPr/>
        </p:nvSpPr>
        <p:spPr>
          <a:xfrm>
            <a:off x="4623341" y="1568695"/>
            <a:ext cx="466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en-US" sz="16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Weak</a:t>
            </a:r>
            <a:r>
              <a:rPr lang="en-US" sz="2000" dirty="0">
                <a:latin typeface="Comic Sans MS" panose="030F0902030302020204" pitchFamily="66" charset="0"/>
              </a:rPr>
              <a:t> multiplicity dependence are observed in the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whole </a:t>
            </a:r>
            <a:r>
              <a:rPr lang="en-US" sz="2000" dirty="0" err="1">
                <a:solidFill>
                  <a:srgbClr val="00B050"/>
                </a:solidFill>
                <a:latin typeface="Comic Sans MS" panose="030F0902030302020204" pitchFamily="66" charset="0"/>
              </a:rPr>
              <a:t>p</a:t>
            </a:r>
            <a:r>
              <a:rPr lang="en-US" sz="2000" baseline="-25000" dirty="0" err="1">
                <a:solidFill>
                  <a:srgbClr val="00B050"/>
                </a:solidFill>
                <a:latin typeface="Comic Sans MS" panose="030F0902030302020204" pitchFamily="66" charset="0"/>
              </a:rPr>
              <a:t>T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>
                <a:latin typeface="Comic Sans MS" panose="030F0902030302020204" pitchFamily="66" charset="0"/>
              </a:rPr>
              <a:t>region.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BA257D-FDB2-ED47-A618-6C34A831AC0F}"/>
              </a:ext>
            </a:extLst>
          </p:cNvPr>
          <p:cNvSpPr/>
          <p:nvPr/>
        </p:nvSpPr>
        <p:spPr>
          <a:xfrm>
            <a:off x="-98529" y="4155548"/>
            <a:ext cx="49233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en-US" sz="20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latin typeface="Comic Sans MS" panose="030F0902030302020204" pitchFamily="66" charset="0"/>
              </a:rPr>
              <a:t>Clear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difference</a:t>
            </a:r>
            <a:r>
              <a:rPr lang="en-US" sz="2000" dirty="0">
                <a:latin typeface="Comic Sans MS" panose="030F0902030302020204" pitchFamily="66" charset="0"/>
              </a:rPr>
              <a:t> between particle to </a:t>
            </a:r>
            <a:r>
              <a:rPr lang="el-GR" sz="2000" dirty="0"/>
              <a:t>π</a:t>
            </a:r>
            <a:r>
              <a:rPr lang="el-GR" sz="2000" baseline="30000" dirty="0"/>
              <a:t>+</a:t>
            </a:r>
            <a:r>
              <a:rPr lang="el-GR" sz="2000" dirty="0"/>
              <a:t> </a:t>
            </a:r>
            <a:r>
              <a:rPr lang="en-US" sz="2000" dirty="0">
                <a:latin typeface="Comic Sans MS" panose="030F0902030302020204" pitchFamily="66" charset="0"/>
              </a:rPr>
              <a:t>and antiparticle to </a:t>
            </a:r>
            <a:r>
              <a:rPr lang="el-GR" sz="2000" dirty="0"/>
              <a:t>π</a:t>
            </a:r>
            <a:r>
              <a:rPr lang="el-GR" sz="2000" baseline="30000" dirty="0"/>
              <a:t>−</a:t>
            </a:r>
            <a:r>
              <a:rPr lang="el-GR" sz="2000" dirty="0"/>
              <a:t> </a:t>
            </a:r>
            <a:r>
              <a:rPr lang="en-US" sz="2000" dirty="0">
                <a:latin typeface="Comic Sans MS" panose="030F0902030302020204" pitchFamily="66" charset="0"/>
              </a:rPr>
              <a:t>ratios in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low multiplicity</a:t>
            </a:r>
            <a:r>
              <a:rPr lang="en-US" sz="2000" dirty="0">
                <a:latin typeface="Comic Sans MS" panose="030F0902030302020204" pitchFamily="66" charset="0"/>
              </a:rPr>
              <a:t> region at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high </a:t>
            </a:r>
            <a:r>
              <a:rPr lang="en-US" sz="2000" dirty="0" err="1">
                <a:solidFill>
                  <a:srgbClr val="00B050"/>
                </a:solidFill>
                <a:latin typeface="Comic Sans MS" panose="030F0902030302020204" pitchFamily="66" charset="0"/>
              </a:rPr>
              <a:t>p</a:t>
            </a:r>
            <a:r>
              <a:rPr lang="en-US" sz="2000" baseline="-25000" dirty="0" err="1">
                <a:solidFill>
                  <a:srgbClr val="00B050"/>
                </a:solidFill>
                <a:latin typeface="Comic Sans MS" panose="030F0902030302020204" pitchFamily="66" charset="0"/>
              </a:rPr>
              <a:t>T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>
                <a:latin typeface="Comic Sans MS" panose="030F0902030302020204" pitchFamily="66" charset="0"/>
              </a:rPr>
              <a:t>region.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086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1DBEDE-5D10-BD43-B134-30451B0DC322}"/>
                  </a:ext>
                </a:extLst>
              </p:cNvPr>
              <p:cNvSpPr/>
              <p:nvPr/>
            </p:nvSpPr>
            <p:spPr>
              <a:xfrm>
                <a:off x="625116" y="92567"/>
                <a:ext cx="8092215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Ratios of 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Λ/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3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as a function of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p</a:t>
                </a:r>
                <a:r>
                  <a:rPr lang="en-US" sz="3600" b="1" baseline="-25000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T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1DBEDE-5D10-BD43-B134-30451B0DC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16" y="92567"/>
                <a:ext cx="8092215" cy="687368"/>
              </a:xfrm>
              <a:prstGeom prst="rect">
                <a:avLst/>
              </a:prstGeom>
              <a:blipFill>
                <a:blip r:embed="rId6"/>
                <a:stretch>
                  <a:fillRect l="-1097" t="-7273" b="-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40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43BEF-9F20-CE46-BBA5-02C2AB394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187" y="1028415"/>
            <a:ext cx="3697499" cy="51258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B5829B-C210-274F-9D7C-66532E365AFF}"/>
              </a:ext>
            </a:extLst>
          </p:cNvPr>
          <p:cNvSpPr/>
          <p:nvPr/>
        </p:nvSpPr>
        <p:spPr>
          <a:xfrm>
            <a:off x="4866781" y="2314078"/>
            <a:ext cx="427721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latin typeface="Comic Sans MS" panose="030F0902030302020204" pitchFamily="66" charset="0"/>
              </a:rPr>
              <a:t>Ratio at high multiplicity in </a:t>
            </a:r>
            <a:r>
              <a:rPr lang="en-US" sz="2000" dirty="0" err="1">
                <a:latin typeface="Comic Sans MS" panose="030F0902030302020204" pitchFamily="66" charset="0"/>
              </a:rPr>
              <a:t>p+p</a:t>
            </a:r>
            <a:r>
              <a:rPr lang="en-US" sz="2000" dirty="0">
                <a:latin typeface="Comic Sans MS" panose="030F0902030302020204" pitchFamily="66" charset="0"/>
              </a:rPr>
              <a:t> collisions is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consistent</a:t>
            </a:r>
            <a:r>
              <a:rPr lang="en-US" sz="2000" dirty="0">
                <a:latin typeface="Comic Sans MS" panose="030F0902030302020204" pitchFamily="66" charset="0"/>
              </a:rPr>
              <a:t> with data in peripheral </a:t>
            </a:r>
            <a:r>
              <a:rPr lang="en-US" sz="2000" dirty="0" err="1">
                <a:latin typeface="Comic Sans MS" panose="030F0902030302020204" pitchFamily="66" charset="0"/>
              </a:rPr>
              <a:t>Au+Au</a:t>
            </a:r>
            <a:r>
              <a:rPr lang="en-US" sz="2000" dirty="0">
                <a:latin typeface="Comic Sans MS" panose="030F0902030302020204" pitchFamily="66" charset="0"/>
              </a:rPr>
              <a:t> collisions.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2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latin typeface="Comic Sans MS" panose="030F0902030302020204" pitchFamily="66" charset="0"/>
              </a:rPr>
              <a:t>A complementary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support</a:t>
            </a:r>
            <a:r>
              <a:rPr lang="en-US" sz="2000" dirty="0">
                <a:latin typeface="Comic Sans MS" panose="030F0902030302020204" pitchFamily="66" charset="0"/>
              </a:rPr>
              <a:t> to the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coalescence hadronization </a:t>
            </a:r>
            <a:r>
              <a:rPr lang="en-US" sz="2000" dirty="0">
                <a:latin typeface="Comic Sans MS" panose="030F0902030302020204" pitchFamily="66" charset="0"/>
              </a:rPr>
              <a:t>in nuclear medium.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6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754F5-5128-624E-AAAF-30DD284B0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757" y="1046935"/>
            <a:ext cx="3651200" cy="5061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26E3585-6EB8-D24E-884C-8AA65B114AC8}"/>
                  </a:ext>
                </a:extLst>
              </p:cNvPr>
              <p:cNvSpPr/>
              <p:nvPr/>
            </p:nvSpPr>
            <p:spPr>
              <a:xfrm>
                <a:off x="-203474" y="55909"/>
                <a:ext cx="9741706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Ratios of </a:t>
                </a:r>
                <a:r>
                  <a:rPr lang="el-GR" sz="3600" b="1" dirty="0">
                    <a:solidFill>
                      <a:srgbClr val="000000"/>
                    </a:solidFill>
                  </a:rPr>
                  <a:t>Λ/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3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as a function of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dN</a:t>
                </a:r>
                <a:r>
                  <a:rPr lang="en-US" sz="3600" b="1" baseline="-25000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ch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/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dy</a:t>
                </a:r>
                <a:r>
                  <a:rPr lang="en-US" sz="3600" b="1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26E3585-6EB8-D24E-884C-8AA65B114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474" y="55909"/>
                <a:ext cx="9741706" cy="687368"/>
              </a:xfrm>
              <a:prstGeom prst="rect">
                <a:avLst/>
              </a:prstGeom>
              <a:blipFill>
                <a:blip r:embed="rId7"/>
                <a:stretch>
                  <a:fillRect t="-5357" b="-3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A4D10D5-4516-B744-83B3-9BB37AC4969E}"/>
              </a:ext>
            </a:extLst>
          </p:cNvPr>
          <p:cNvSpPr/>
          <p:nvPr/>
        </p:nvSpPr>
        <p:spPr>
          <a:xfrm>
            <a:off x="4808906" y="1960529"/>
            <a:ext cx="43350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Ratio decreases as a function of </a:t>
            </a:r>
            <a:r>
              <a:rPr lang="en-US" dirty="0" err="1">
                <a:latin typeface="Comic Sans MS" panose="030F0902030302020204" pitchFamily="66" charset="0"/>
              </a:rPr>
              <a:t>dN</a:t>
            </a:r>
            <a:r>
              <a:rPr lang="en-US" baseline="-25000" dirty="0" err="1">
                <a:latin typeface="Comic Sans MS" panose="030F0902030302020204" pitchFamily="66" charset="0"/>
              </a:rPr>
              <a:t>ch</a:t>
            </a:r>
            <a:r>
              <a:rPr lang="en-US" dirty="0">
                <a:latin typeface="Comic Sans MS" panose="030F0902030302020204" pitchFamily="66" charset="0"/>
              </a:rPr>
              <a:t>/</a:t>
            </a:r>
            <a:r>
              <a:rPr lang="en-US" dirty="0" err="1">
                <a:latin typeface="Comic Sans MS" panose="030F0902030302020204" pitchFamily="66" charset="0"/>
              </a:rPr>
              <a:t>dy</a:t>
            </a:r>
            <a:r>
              <a:rPr lang="en-US" dirty="0">
                <a:latin typeface="Comic Sans MS" panose="030F0902030302020204" pitchFamily="66" charset="0"/>
              </a:rPr>
              <a:t> in </a:t>
            </a:r>
            <a:r>
              <a:rPr lang="en-US" dirty="0" err="1">
                <a:latin typeface="Comic Sans MS" panose="030F0902030302020204" pitchFamily="66" charset="0"/>
              </a:rPr>
              <a:t>p+p</a:t>
            </a:r>
            <a:r>
              <a:rPr lang="en-US" dirty="0">
                <a:latin typeface="Comic Sans MS" panose="030F0902030302020204" pitchFamily="66" charset="0"/>
              </a:rPr>
              <a:t> collisions while it keeps constant in </a:t>
            </a:r>
            <a:r>
              <a:rPr lang="en-US" dirty="0" err="1">
                <a:latin typeface="Comic Sans MS" panose="030F0902030302020204" pitchFamily="66" charset="0"/>
              </a:rPr>
              <a:t>Au+Au</a:t>
            </a:r>
            <a:r>
              <a:rPr lang="en-US" dirty="0">
                <a:latin typeface="Comic Sans MS" panose="030F0902030302020204" pitchFamily="66" charset="0"/>
              </a:rPr>
              <a:t> collisions in the same collision energy. </a:t>
            </a:r>
          </a:p>
          <a:p>
            <a:pPr>
              <a:buClr>
                <a:schemeClr val="accent1"/>
              </a:buClr>
            </a:pPr>
            <a:endParaRPr lang="en-US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Shows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smooth connection</a:t>
            </a:r>
            <a:r>
              <a:rPr lang="en-US" dirty="0">
                <a:latin typeface="Comic Sans MS" panose="030F0902030302020204" pitchFamily="66" charset="0"/>
              </a:rPr>
              <a:t> to that in </a:t>
            </a:r>
            <a:r>
              <a:rPr lang="en-US" dirty="0" err="1">
                <a:latin typeface="Comic Sans MS" panose="030F0902030302020204" pitchFamily="66" charset="0"/>
              </a:rPr>
              <a:t>Au+Au</a:t>
            </a:r>
            <a:r>
              <a:rPr lang="en-US" dirty="0">
                <a:latin typeface="Comic Sans MS" panose="030F0902030302020204" pitchFamily="66" charset="0"/>
              </a:rPr>
              <a:t> collisions at √</a:t>
            </a:r>
            <a:r>
              <a:rPr lang="en-US" dirty="0" err="1">
                <a:latin typeface="Comic Sans MS" panose="030F0902030302020204" pitchFamily="66" charset="0"/>
              </a:rPr>
              <a:t>s</a:t>
            </a:r>
            <a:r>
              <a:rPr lang="en-US" baseline="-25000" dirty="0" err="1">
                <a:latin typeface="Comic Sans MS" panose="030F0902030302020204" pitchFamily="66" charset="0"/>
              </a:rPr>
              <a:t>NN</a:t>
            </a:r>
            <a:r>
              <a:rPr lang="en-US" baseline="-25000" dirty="0">
                <a:latin typeface="Comic Sans MS" panose="030F0902030302020204" pitchFamily="66" charset="0"/>
              </a:rPr>
              <a:t> </a:t>
            </a:r>
            <a:r>
              <a:rPr lang="en-US" dirty="0">
                <a:latin typeface="Comic Sans MS" panose="030F0902030302020204" pitchFamily="66" charset="0"/>
              </a:rPr>
              <a:t>= 200 GeV.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Indicates some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similar production mechanisms</a:t>
            </a:r>
            <a:r>
              <a:rPr lang="en-US" dirty="0">
                <a:latin typeface="Comic Sans MS" panose="030F0902030302020204" pitchFamily="66" charset="0"/>
              </a:rPr>
              <a:t> transfer </a:t>
            </a:r>
            <a:r>
              <a:rPr lang="en-US" dirty="0" err="1">
                <a:solidFill>
                  <a:srgbClr val="00B050"/>
                </a:solidFill>
                <a:latin typeface="Comic Sans MS" panose="030F0902030302020204" pitchFamily="66" charset="0"/>
              </a:rPr>
              <a:t>p+p</a:t>
            </a:r>
            <a:r>
              <a:rPr lang="en-US" dirty="0">
                <a:latin typeface="Comic Sans MS" panose="030F0902030302020204" pitchFamily="66" charset="0"/>
              </a:rPr>
              <a:t> collisions to a more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hot and dense system</a:t>
            </a:r>
            <a:r>
              <a:rPr lang="en-US" dirty="0">
                <a:latin typeface="Comic Sans MS" panose="030F09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053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3311737" y="140171"/>
            <a:ext cx="2196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Summary</a:t>
            </a:r>
            <a:endParaRPr lang="en-US" sz="36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41FDBC2-C5E2-034B-9C9D-8D11BA959C5A}"/>
                  </a:ext>
                </a:extLst>
              </p:cNvPr>
              <p:cNvSpPr/>
              <p:nvPr/>
            </p:nvSpPr>
            <p:spPr>
              <a:xfrm>
                <a:off x="318650" y="965014"/>
                <a:ext cx="8588418" cy="5848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latin typeface="Comic Sans MS" panose="030F0902030302020204" pitchFamily="66" charset="0"/>
                  </a:rPr>
                  <a:t>A </a:t>
                </a:r>
                <a:r>
                  <a:rPr lang="en-US" sz="2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clear </a:t>
                </a:r>
                <a:r>
                  <a:rPr lang="en-US" sz="2400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US" sz="2400" baseline="-25000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pp</a:t>
                </a:r>
                <a:r>
                  <a:rPr lang="en-US" sz="2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splitting </a:t>
                </a:r>
                <a:r>
                  <a:rPr lang="en-US" sz="2400" dirty="0">
                    <a:latin typeface="Comic Sans MS" panose="030F0902030302020204" pitchFamily="66" charset="0"/>
                  </a:rPr>
                  <a:t>is observed</a:t>
                </a:r>
                <a:r>
                  <a:rPr lang="zh-CN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400" dirty="0">
                    <a:latin typeface="Comic Sans MS" panose="030F0902030302020204" pitchFamily="66" charset="0"/>
                  </a:rPr>
                  <a:t>for</a:t>
                </a:r>
                <a:r>
                  <a:rPr lang="zh-CN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400" dirty="0">
                    <a:latin typeface="Comic Sans MS" panose="030F0902030302020204" pitchFamily="66" charset="0"/>
                  </a:rPr>
                  <a:t>charged particles and </a:t>
                </a:r>
                <a:r>
                  <a:rPr lang="el-GR" sz="2400" dirty="0"/>
                  <a:t>φ </a:t>
                </a:r>
                <a:r>
                  <a:rPr lang="en-US" sz="2400" dirty="0">
                    <a:latin typeface="Comic Sans MS" panose="030F0902030302020204" pitchFamily="66" charset="0"/>
                  </a:rPr>
                  <a:t>Meson.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latin typeface="Comic Sans MS" panose="030F0902030302020204" pitchFamily="66" charset="0"/>
                  </a:rPr>
                  <a:t>      1) MPI are the dominant source of </a:t>
                </a:r>
                <a:r>
                  <a:rPr lang="en-US" dirty="0" err="1">
                    <a:latin typeface="Comic Sans MS" panose="030F0902030302020204" pitchFamily="66" charset="0"/>
                  </a:rPr>
                  <a:t>R</a:t>
                </a:r>
                <a:r>
                  <a:rPr lang="en-US" baseline="-25000" dirty="0" err="1">
                    <a:latin typeface="Comic Sans MS" panose="030F0902030302020204" pitchFamily="66" charset="0"/>
                  </a:rPr>
                  <a:t>pp</a:t>
                </a:r>
                <a:r>
                  <a:rPr lang="en-US" dirty="0">
                    <a:latin typeface="Comic Sans MS" panose="030F0902030302020204" pitchFamily="66" charset="0"/>
                  </a:rPr>
                  <a:t> splitting suppression</a:t>
                </a:r>
                <a:r>
                  <a:rPr lang="en-US" dirty="0"/>
                  <a:t>. </a:t>
                </a:r>
                <a:endParaRPr lang="en-US" sz="1200" dirty="0">
                  <a:latin typeface="Comic Sans MS" panose="030F0902030302020204" pitchFamily="66" charset="0"/>
                </a:endParaRP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latin typeface="Comic Sans MS" panose="030F0902030302020204" pitchFamily="66" charset="0"/>
                  </a:rPr>
                  <a:t>      2) Gluon contributions have small impact on the </a:t>
                </a:r>
                <a:r>
                  <a:rPr lang="en-US" dirty="0" err="1">
                    <a:latin typeface="Comic Sans MS" panose="030F0902030302020204" pitchFamily="66" charset="0"/>
                  </a:rPr>
                  <a:t>R</a:t>
                </a:r>
                <a:r>
                  <a:rPr lang="en-US" baseline="-25000" dirty="0" err="1">
                    <a:latin typeface="Comic Sans MS" panose="030F0902030302020204" pitchFamily="66" charset="0"/>
                  </a:rPr>
                  <a:t>pp</a:t>
                </a:r>
                <a:r>
                  <a:rPr lang="en-US" dirty="0">
                    <a:latin typeface="Comic Sans MS" panose="030F0902030302020204" pitchFamily="66" charset="0"/>
                  </a:rPr>
                  <a:t> splitting. 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altLang="en-US" dirty="0">
                    <a:latin typeface="Comic Sans MS" panose="030F0902030302020204" pitchFamily="66" charset="0"/>
                  </a:rPr>
                  <a:t>      3) No obvious particle species dependence.</a:t>
                </a:r>
              </a:p>
              <a:p>
                <a:pPr>
                  <a:buClr>
                    <a:schemeClr val="accent1"/>
                  </a:buClr>
                </a:pPr>
                <a:endParaRPr lang="en-US" dirty="0">
                  <a:latin typeface="Comic Sans MS" panose="030F0902030302020204" pitchFamily="66" charset="0"/>
                </a:endParaRPr>
              </a:p>
              <a:p>
                <a:pPr marL="342900" indent="-3429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latin typeface="Comic Sans MS" panose="030F0902030302020204" pitchFamily="66" charset="0"/>
                  </a:rPr>
                  <a:t>⟨</a:t>
                </a:r>
                <a:r>
                  <a:rPr lang="en-US" sz="2400" dirty="0" err="1">
                    <a:latin typeface="Comic Sans MS" panose="030F0902030302020204" pitchFamily="66" charset="0"/>
                  </a:rPr>
                  <a:t>p</a:t>
                </a:r>
                <a:r>
                  <a:rPr lang="en-US" sz="2400" baseline="-25000" dirty="0" err="1">
                    <a:latin typeface="Comic Sans MS" panose="030F0902030302020204" pitchFamily="66" charset="0"/>
                  </a:rPr>
                  <a:t>T</a:t>
                </a:r>
                <a:r>
                  <a:rPr lang="en-US" sz="2400" dirty="0">
                    <a:latin typeface="Comic Sans MS" panose="030F0902030302020204" pitchFamily="66" charset="0"/>
                  </a:rPr>
                  <a:t>⟩ and </a:t>
                </a:r>
                <a:r>
                  <a:rPr lang="en-US" sz="24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ratios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l-GR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p/</a:t>
                </a:r>
                <a:r>
                  <a:rPr lang="el-GR" sz="2400" dirty="0">
                    <a:solidFill>
                      <a:srgbClr val="000000"/>
                    </a:solidFill>
                  </a:rPr>
                  <a:t>π</a:t>
                </a:r>
                <a:r>
                  <a:rPr lang="el-GR" sz="2400" baseline="30000" dirty="0">
                    <a:solidFill>
                      <a:srgbClr val="000000"/>
                    </a:solidFill>
                  </a:rPr>
                  <a:t>+</a:t>
                </a:r>
                <a:r>
                  <a:rPr lang="el-GR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/</a:t>
                </a:r>
                <a:r>
                  <a:rPr lang="el-GR" sz="2400" dirty="0">
                    <a:solidFill>
                      <a:srgbClr val="000000"/>
                    </a:solidFill>
                  </a:rPr>
                  <a:t>π</a:t>
                </a:r>
                <a:r>
                  <a:rPr lang="el-GR" sz="2400" baseline="30000" dirty="0">
                    <a:solidFill>
                      <a:srgbClr val="000000"/>
                    </a:solidFill>
                  </a:rPr>
                  <a:t>−</a:t>
                </a:r>
                <a:r>
                  <a:rPr lang="en-US" sz="2400" dirty="0">
                    <a:latin typeface="Comic Sans MS" panose="030F0902030302020204" pitchFamily="66" charset="0"/>
                  </a:rPr>
                  <a:t> as a function of </a:t>
                </a:r>
                <a:r>
                  <a:rPr lang="en-US" sz="2400" dirty="0" err="1">
                    <a:latin typeface="Comic Sans MS" panose="030F0902030302020204" pitchFamily="66" charset="0"/>
                  </a:rPr>
                  <a:t>dN</a:t>
                </a:r>
                <a:r>
                  <a:rPr lang="en-US" sz="2400" baseline="-25000" dirty="0" err="1">
                    <a:latin typeface="Comic Sans MS" panose="030F0902030302020204" pitchFamily="66" charset="0"/>
                  </a:rPr>
                  <a:t>ch</a:t>
                </a:r>
                <a:r>
                  <a:rPr lang="en-US" sz="2400" dirty="0">
                    <a:latin typeface="Comic Sans MS" panose="030F0902030302020204" pitchFamily="66" charset="0"/>
                  </a:rPr>
                  <a:t>/</a:t>
                </a:r>
                <a:r>
                  <a:rPr lang="en-US" sz="2400" dirty="0" err="1">
                    <a:latin typeface="Comic Sans MS" panose="030F0902030302020204" pitchFamily="66" charset="0"/>
                  </a:rPr>
                  <a:t>dy</a:t>
                </a:r>
                <a:r>
                  <a:rPr lang="en-US" sz="2400" dirty="0">
                    <a:latin typeface="Comic Sans MS" panose="030F0902030302020204" pitchFamily="66" charset="0"/>
                  </a:rPr>
                  <a:t> are studied. 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latin typeface="Comic Sans MS" panose="030F0902030302020204" pitchFamily="66" charset="0"/>
                  </a:rPr>
                  <a:t>      1) Tendency is same as that in </a:t>
                </a:r>
                <a:r>
                  <a:rPr lang="en-US" dirty="0" err="1">
                    <a:latin typeface="Comic Sans MS" panose="030F0902030302020204" pitchFamily="66" charset="0"/>
                  </a:rPr>
                  <a:t>Au+Au</a:t>
                </a:r>
                <a:r>
                  <a:rPr lang="en-US" dirty="0">
                    <a:latin typeface="Comic Sans MS" panose="030F0902030302020204" pitchFamily="66" charset="0"/>
                  </a:rPr>
                  <a:t> collisions. 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latin typeface="Comic Sans MS" panose="030F0902030302020204" pitchFamily="66" charset="0"/>
                  </a:rPr>
                  <a:t>      2) </a:t>
                </a:r>
                <a:r>
                  <a:rPr lang="en-US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Indicates the similar production mechanisms hold in different collision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         systems.</a:t>
                </a:r>
              </a:p>
              <a:p>
                <a:pPr>
                  <a:buClr>
                    <a:schemeClr val="accent1"/>
                  </a:buClr>
                </a:pPr>
                <a:endParaRPr lang="en-US" dirty="0">
                  <a:latin typeface="Comic Sans MS" panose="030F0902030302020204" pitchFamily="66" charset="0"/>
                </a:endParaRPr>
              </a:p>
              <a:p>
                <a:pPr marL="342900" indent="-3429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latin typeface="Comic Sans MS" panose="030F0902030302020204" pitchFamily="66" charset="0"/>
                  </a:rPr>
                  <a:t>Ratios of </a:t>
                </a:r>
                <a:r>
                  <a:rPr lang="el-GR" sz="2400" dirty="0">
                    <a:latin typeface="Comic Sans MS" panose="030F0902030302020204" pitchFamily="66" charset="0"/>
                  </a:rPr>
                  <a:t>Λ/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2400" dirty="0">
                    <a:latin typeface="Comic Sans MS" panose="030F0902030302020204" pitchFamily="66" charset="0"/>
                  </a:rPr>
                  <a:t> as a function of dN</a:t>
                </a:r>
                <a:r>
                  <a:rPr lang="en-US" sz="2400" baseline="-25000" dirty="0">
                    <a:latin typeface="Comic Sans MS" panose="030F0902030302020204" pitchFamily="66" charset="0"/>
                  </a:rPr>
                  <a:t>ch</a:t>
                </a:r>
                <a:r>
                  <a:rPr lang="en-US" sz="2400" dirty="0">
                    <a:latin typeface="Comic Sans MS" panose="030F0902030302020204" pitchFamily="66" charset="0"/>
                  </a:rPr>
                  <a:t>/dy</a:t>
                </a:r>
                <a:r>
                  <a:rPr lang="en-US" dirty="0">
                    <a:latin typeface="Comic Sans MS" panose="030F0902030302020204" pitchFamily="66" charset="0"/>
                  </a:rPr>
                  <a:t>.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latin typeface="Comic Sans MS" panose="030F0902030302020204" pitchFamily="66" charset="0"/>
                  </a:rPr>
                  <a:t>      1) Shows smooth connection to that in </a:t>
                </a:r>
                <a:r>
                  <a:rPr lang="en-US" dirty="0" err="1">
                    <a:latin typeface="Comic Sans MS" panose="030F0902030302020204" pitchFamily="66" charset="0"/>
                  </a:rPr>
                  <a:t>Au+Au</a:t>
                </a:r>
                <a:r>
                  <a:rPr lang="en-US" dirty="0">
                    <a:latin typeface="Comic Sans MS" panose="030F0902030302020204" pitchFamily="66" charset="0"/>
                  </a:rPr>
                  <a:t> collisions at √</a:t>
                </a:r>
                <a:r>
                  <a:rPr lang="en-US" dirty="0" err="1">
                    <a:latin typeface="Comic Sans MS" panose="030F0902030302020204" pitchFamily="66" charset="0"/>
                  </a:rPr>
                  <a:t>s</a:t>
                </a:r>
                <a:r>
                  <a:rPr lang="en-US" baseline="-25000" dirty="0" err="1">
                    <a:latin typeface="Comic Sans MS" panose="030F0902030302020204" pitchFamily="66" charset="0"/>
                  </a:rPr>
                  <a:t>NN</a:t>
                </a:r>
                <a:r>
                  <a:rPr lang="en-US" baseline="-25000" dirty="0">
                    <a:latin typeface="Comic Sans MS" panose="030F0902030302020204" pitchFamily="66" charset="0"/>
                  </a:rPr>
                  <a:t> </a:t>
                </a:r>
                <a:r>
                  <a:rPr lang="en-US" dirty="0">
                    <a:latin typeface="Comic Sans MS" panose="030F0902030302020204" pitchFamily="66" charset="0"/>
                  </a:rPr>
                  <a:t>= 200 GeV.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latin typeface="Comic Sans MS" panose="030F0902030302020204" pitchFamily="66" charset="0"/>
                  </a:rPr>
                  <a:t>      2) </a:t>
                </a:r>
                <a:r>
                  <a:rPr lang="en-US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Indicates some similar production mechanisms transfer </a:t>
                </a:r>
                <a:r>
                  <a:rPr lang="en-US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p+p</a:t>
                </a:r>
                <a:r>
                  <a:rPr lang="en-US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collisions to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         a more hot and dense system. 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dirty="0"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buClr>
                    <a:schemeClr val="accent1"/>
                  </a:buClr>
                </a:pPr>
                <a:endParaRPr lang="en-US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41FDBC2-C5E2-034B-9C9D-8D11BA959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0" y="965014"/>
                <a:ext cx="8588418" cy="5848909"/>
              </a:xfrm>
              <a:prstGeom prst="rect">
                <a:avLst/>
              </a:prstGeom>
              <a:blipFill>
                <a:blip r:embed="rId6"/>
                <a:stretch>
                  <a:fillRect l="-88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24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11AE7-5DE9-C644-84A8-1E46D7B05045}"/>
              </a:ext>
            </a:extLst>
          </p:cNvPr>
          <p:cNvSpPr txBox="1"/>
          <p:nvPr/>
        </p:nvSpPr>
        <p:spPr>
          <a:xfrm>
            <a:off x="2309170" y="2493764"/>
            <a:ext cx="4323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Comic Sans MS" panose="030F0902030302020204" pitchFamily="66" charset="0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101264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125770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833641" y="34725"/>
            <a:ext cx="77235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Ratios of antiparticle to particle </a:t>
            </a: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as a function of </a:t>
            </a:r>
            <a:r>
              <a:rPr lang="en-US" sz="3600" b="1" dirty="0" err="1">
                <a:latin typeface="Comic Sans MS" panose="030F0902030302020204" pitchFamily="66" charset="0"/>
              </a:rPr>
              <a:t>dN</a:t>
            </a:r>
            <a:r>
              <a:rPr lang="en-US" sz="3600" b="1" baseline="-25000" dirty="0" err="1">
                <a:latin typeface="Comic Sans MS" panose="030F0902030302020204" pitchFamily="66" charset="0"/>
              </a:rPr>
              <a:t>ch</a:t>
            </a:r>
            <a:r>
              <a:rPr lang="en-US" sz="3600" b="1" dirty="0">
                <a:latin typeface="Comic Sans MS" panose="030F0902030302020204" pitchFamily="66" charset="0"/>
              </a:rPr>
              <a:t>/</a:t>
            </a:r>
            <a:r>
              <a:rPr lang="en-US" sz="3600" b="1" dirty="0" err="1">
                <a:latin typeface="Comic Sans MS" panose="030F0902030302020204" pitchFamily="66" charset="0"/>
              </a:rPr>
              <a:t>dy</a:t>
            </a:r>
            <a:r>
              <a:rPr lang="en-US" sz="3600" b="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CA321-BA64-1244-81CB-B013033D3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8885" y="681517"/>
            <a:ext cx="4385463" cy="60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3629911" y="163321"/>
            <a:ext cx="1768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Outline</a:t>
            </a:r>
            <a:endParaRPr lang="en-US" sz="36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29017E-65F2-944D-91F9-26D32A0C70A7}"/>
                  </a:ext>
                </a:extLst>
              </p:cNvPr>
              <p:cNvSpPr/>
              <p:nvPr/>
            </p:nvSpPr>
            <p:spPr>
              <a:xfrm>
                <a:off x="341452" y="1302565"/>
                <a:ext cx="8606149" cy="42834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0070C0"/>
                  </a:buClr>
                  <a:buFont typeface="Wingdings" pitchFamily="2" charset="2"/>
                  <a:buChar char="Ø"/>
                </a:pPr>
                <a:r>
                  <a:rPr lang="en-US" sz="3200" dirty="0">
                    <a:latin typeface="Comic Sans MS" panose="030F0902030302020204" pitchFamily="66" charset="0"/>
                  </a:rPr>
                  <a:t>Motivation</a:t>
                </a:r>
              </a:p>
              <a:p>
                <a:pPr>
                  <a:buClr>
                    <a:srgbClr val="0070C0"/>
                  </a:buClr>
                </a:pPr>
                <a:endParaRPr lang="en-US" sz="1200" dirty="0">
                  <a:latin typeface="Comic Sans MS" panose="030F0902030302020204" pitchFamily="66" charset="0"/>
                </a:endParaRPr>
              </a:p>
              <a:p>
                <a:pPr marL="457200" indent="-457200">
                  <a:buClr>
                    <a:srgbClr val="0070C0"/>
                  </a:buClr>
                  <a:buFont typeface="Wingdings" pitchFamily="2" charset="2"/>
                  <a:buChar char="Ø"/>
                </a:pPr>
                <a:r>
                  <a:rPr lang="en-US" sz="3200" dirty="0">
                    <a:latin typeface="Comic Sans MS" panose="030F0902030302020204" pitchFamily="66" charset="0"/>
                  </a:rPr>
                  <a:t>Simulation processes </a:t>
                </a:r>
              </a:p>
              <a:p>
                <a:pPr marL="457200" indent="-457200">
                  <a:buClr>
                    <a:srgbClr val="0070C0"/>
                  </a:buClr>
                  <a:buFont typeface="Wingdings" pitchFamily="2" charset="2"/>
                  <a:buChar char="Ø"/>
                </a:pPr>
                <a:endParaRPr lang="en-US" sz="1200" dirty="0">
                  <a:latin typeface="Comic Sans MS" panose="030F0902030302020204" pitchFamily="66" charset="0"/>
                </a:endParaRPr>
              </a:p>
              <a:p>
                <a:pPr marL="457200" indent="-457200">
                  <a:buClr>
                    <a:srgbClr val="0070C0"/>
                  </a:buClr>
                  <a:buFont typeface="Wingdings" pitchFamily="2" charset="2"/>
                  <a:buChar char="Ø"/>
                </a:pPr>
                <a:r>
                  <a:rPr lang="en-US" sz="3200" dirty="0">
                    <a:latin typeface="Comic Sans MS" panose="030F0902030302020204" pitchFamily="66" charset="0"/>
                  </a:rPr>
                  <a:t>Multiplicity dependence studying in </a:t>
                </a:r>
                <a:r>
                  <a:rPr lang="en-US" sz="3200" dirty="0" err="1">
                    <a:latin typeface="Comic Sans MS" panose="030F0902030302020204" pitchFamily="66" charset="0"/>
                  </a:rPr>
                  <a:t>p+p</a:t>
                </a:r>
                <a:r>
                  <a:rPr lang="en-US" sz="3200" dirty="0">
                    <a:latin typeface="Comic Sans MS" panose="030F0902030302020204" pitchFamily="66" charset="0"/>
                  </a:rPr>
                  <a:t>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3200" dirty="0">
                    <a:latin typeface="Comic Sans MS" panose="030F0902030302020204" pitchFamily="66" charset="0"/>
                  </a:rPr>
                  <a:t> = 200 GeV:</a:t>
                </a:r>
              </a:p>
              <a:p>
                <a:pPr marL="457200" indent="-457200">
                  <a:buClr>
                    <a:srgbClr val="0070C0"/>
                  </a:buClr>
                  <a:buFont typeface="Wingdings" pitchFamily="2" charset="2"/>
                  <a:buChar char="Ø"/>
                </a:pPr>
                <a:endParaRPr lang="en-US" sz="1200" dirty="0">
                  <a:latin typeface="Comic Sans MS" panose="030F0902030302020204" pitchFamily="66" charset="0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  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★ </a:t>
                </a:r>
                <a:r>
                  <a:rPr lang="en-US" sz="2400" dirty="0">
                    <a:latin typeface="Comic Sans MS" panose="030F0902030302020204" pitchFamily="66" charset="0"/>
                  </a:rPr>
                  <a:t>Charged particle and </a:t>
                </a:r>
                <a:r>
                  <a:rPr lang="el-GR" sz="2400" dirty="0"/>
                  <a:t>φ </a:t>
                </a:r>
                <a:r>
                  <a:rPr lang="en-US" sz="2400" dirty="0">
                    <a:latin typeface="Comic Sans MS" panose="030F0902030302020204" pitchFamily="66" charset="0"/>
                  </a:rPr>
                  <a:t>meson</a:t>
                </a:r>
              </a:p>
              <a:p>
                <a:pPr>
                  <a:buClr>
                    <a:srgbClr val="0070C0"/>
                  </a:buClr>
                </a:pPr>
                <a:endParaRPr lang="en-US" sz="800" dirty="0">
                  <a:latin typeface="Comic Sans MS" panose="030F0902030302020204" pitchFamily="66" charset="0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★ </a:t>
                </a:r>
                <a:r>
                  <a:rPr lang="en-US" sz="2400" dirty="0">
                    <a:latin typeface="Comic Sans MS" panose="030F0902030302020204" pitchFamily="66" charset="0"/>
                  </a:rPr>
                  <a:t>Multi-strange particle </a:t>
                </a:r>
              </a:p>
              <a:p>
                <a:pPr>
                  <a:buClr>
                    <a:srgbClr val="0070C0"/>
                  </a:buClr>
                </a:pPr>
                <a:endParaRPr lang="en-US" sz="1200" dirty="0">
                  <a:latin typeface="Comic Sans MS" panose="030F0902030302020204" pitchFamily="66" charset="0"/>
                </a:endParaRPr>
              </a:p>
              <a:p>
                <a:pPr marL="457200" indent="-457200">
                  <a:buClr>
                    <a:srgbClr val="0070C0"/>
                  </a:buClr>
                  <a:buFont typeface="Wingdings" pitchFamily="2" charset="2"/>
                  <a:buChar char="Ø"/>
                </a:pPr>
                <a:r>
                  <a:rPr lang="en-US" sz="3200" dirty="0">
                    <a:latin typeface="Comic Sans MS" panose="030F0902030302020204" pitchFamily="66" charset="0"/>
                  </a:rPr>
                  <a:t>Summary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29017E-65F2-944D-91F9-26D32A0C7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2" y="1302565"/>
                <a:ext cx="8606149" cy="4283480"/>
              </a:xfrm>
              <a:prstGeom prst="rect">
                <a:avLst/>
              </a:prstGeom>
              <a:blipFill>
                <a:blip r:embed="rId6"/>
                <a:stretch>
                  <a:fillRect l="-1620" t="-1775" b="-35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07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3185810" y="151746"/>
            <a:ext cx="2494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Motivation</a:t>
            </a:r>
            <a:endParaRPr lang="en-US" sz="36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310B5-9332-4949-858C-0D69E1827B15}"/>
              </a:ext>
            </a:extLst>
          </p:cNvPr>
          <p:cNvSpPr/>
          <p:nvPr/>
        </p:nvSpPr>
        <p:spPr>
          <a:xfrm>
            <a:off x="81023" y="3686130"/>
            <a:ext cx="9062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anose="030F0902030302020204" pitchFamily="66" charset="0"/>
              </a:rPr>
              <a:t>Searching for QGP in ultra-relativistic heavy-ion collisions is the main goal of high energy nuclear physics</a:t>
            </a:r>
            <a:r>
              <a:rPr lang="en-US" sz="2400" dirty="0">
                <a:latin typeface="NimbusRomNo9L"/>
              </a:rPr>
              <a:t>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200" dirty="0">
              <a:latin typeface="NimbusRomNo9L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anose="030F0902030302020204" pitchFamily="66" charset="0"/>
              </a:rPr>
              <a:t>Measurements in </a:t>
            </a:r>
            <a:r>
              <a:rPr lang="en-US" sz="2400" dirty="0" err="1">
                <a:latin typeface="Comic Sans MS" panose="030F0902030302020204" pitchFamily="66" charset="0"/>
              </a:rPr>
              <a:t>p+p</a:t>
            </a:r>
            <a:r>
              <a:rPr lang="en-US" sz="2400" dirty="0">
                <a:latin typeface="Comic Sans MS" panose="030F0902030302020204" pitchFamily="66" charset="0"/>
              </a:rPr>
              <a:t> collisions provide the reference for heavy-ion collisions.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01203-63AB-364B-A5ED-AD5DAB8F3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2819"/>
            <a:ext cx="9144000" cy="1908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026C1-37F0-E24D-9713-1B60EB3551F2}"/>
              </a:ext>
            </a:extLst>
          </p:cNvPr>
          <p:cNvSpPr txBox="1"/>
          <p:nvPr/>
        </p:nvSpPr>
        <p:spPr>
          <a:xfrm>
            <a:off x="3854390" y="2124432"/>
            <a:ext cx="75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QGP</a:t>
            </a:r>
          </a:p>
        </p:txBody>
      </p:sp>
    </p:spTree>
    <p:extLst>
      <p:ext uri="{BB962C8B-B14F-4D97-AF65-F5344CB8AC3E}">
        <p14:creationId xmlns:p14="http://schemas.microsoft.com/office/powerpoint/2010/main" val="138823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79E7DB2-DA3E-AD40-8445-A7C690D6E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92" y="1621164"/>
            <a:ext cx="4373171" cy="3494839"/>
          </a:xfrm>
          <a:prstGeom prst="rect">
            <a:avLst/>
          </a:prstGeom>
        </p:spPr>
      </p:pic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3185810" y="151746"/>
            <a:ext cx="2494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Motivation</a:t>
            </a:r>
            <a:endParaRPr lang="en-US" sz="3600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310B5-9332-4949-858C-0D69E1827B15}"/>
              </a:ext>
            </a:extLst>
          </p:cNvPr>
          <p:cNvSpPr/>
          <p:nvPr/>
        </p:nvSpPr>
        <p:spPr>
          <a:xfrm>
            <a:off x="370815" y="886705"/>
            <a:ext cx="812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anose="030F0902030302020204" pitchFamily="66" charset="0"/>
              </a:rPr>
              <a:t>Similar strangeness enhancement in high-multiplicity </a:t>
            </a:r>
            <a:r>
              <a:rPr lang="en-US" sz="2400" dirty="0" err="1">
                <a:latin typeface="Comic Sans MS" panose="030F0902030302020204" pitchFamily="66" charset="0"/>
              </a:rPr>
              <a:t>p+p</a:t>
            </a:r>
            <a:r>
              <a:rPr lang="en-US" sz="2400" dirty="0">
                <a:latin typeface="Comic Sans MS" panose="030F0902030302020204" pitchFamily="66" charset="0"/>
              </a:rPr>
              <a:t> collisions was observed by ALICE experiment.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B894AA-54C9-874A-B5AF-8E0B45CF0721}"/>
              </a:ext>
            </a:extLst>
          </p:cNvPr>
          <p:cNvSpPr/>
          <p:nvPr/>
        </p:nvSpPr>
        <p:spPr>
          <a:xfrm>
            <a:off x="355129" y="4957933"/>
            <a:ext cx="8773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anose="030F0902030302020204" pitchFamily="66" charset="0"/>
              </a:rPr>
              <a:t>Particle production with respect to multiplicity of the </a:t>
            </a:r>
            <a:r>
              <a:rPr lang="en-US" sz="2400" dirty="0" err="1">
                <a:latin typeface="Comic Sans MS" panose="030F0902030302020204" pitchFamily="66" charset="0"/>
              </a:rPr>
              <a:t>p+p</a:t>
            </a:r>
            <a:r>
              <a:rPr lang="en-US" sz="2400" dirty="0">
                <a:latin typeface="Comic Sans MS" panose="030F0902030302020204" pitchFamily="66" charset="0"/>
              </a:rPr>
              <a:t> colliding system is barely studied, especially at a colliding energy of a few hundred GeV at RHIC.</a:t>
            </a:r>
          </a:p>
        </p:txBody>
      </p:sp>
    </p:spTree>
    <p:extLst>
      <p:ext uri="{BB962C8B-B14F-4D97-AF65-F5344CB8AC3E}">
        <p14:creationId xmlns:p14="http://schemas.microsoft.com/office/powerpoint/2010/main" val="258134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C01C8BC-AF7F-0240-BC61-AEF39B84A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85" y="4794035"/>
            <a:ext cx="5037953" cy="1021124"/>
          </a:xfrm>
          <a:prstGeom prst="rect">
            <a:avLst/>
          </a:prstGeom>
        </p:spPr>
      </p:pic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2236554" y="164569"/>
            <a:ext cx="4987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Simulation processes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14ED16-73B9-8A41-B616-C72395FCA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2967" y="466196"/>
            <a:ext cx="3698732" cy="5127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574C2F-F82E-ED44-9D27-7EF0F78E866E}"/>
                  </a:ext>
                </a:extLst>
              </p:cNvPr>
              <p:cNvSpPr/>
              <p:nvPr/>
            </p:nvSpPr>
            <p:spPr>
              <a:xfrm>
                <a:off x="0" y="2095644"/>
                <a:ext cx="4398380" cy="2742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dirty="0">
                    <a:latin typeface="Comic Sans MS" panose="030F0902030302020204" pitchFamily="66" charset="0"/>
                  </a:rPr>
                  <a:t>PYTHIA version 6.416.</a:t>
                </a:r>
              </a:p>
              <a:p>
                <a:pPr marL="342900" indent="-342900">
                  <a:buClr>
                    <a:schemeClr val="accent1"/>
                  </a:buClr>
                  <a:buFont typeface="Wingdings" pitchFamily="2" charset="2"/>
                  <a:buChar char="Ø"/>
                </a:pPr>
                <a:endParaRPr lang="en-US" sz="1200" dirty="0">
                  <a:latin typeface="Comic Sans MS" panose="030F0902030302020204" pitchFamily="66" charset="0"/>
                </a:endParaRPr>
              </a:p>
              <a:p>
                <a:pPr marL="342900" indent="-3429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dirty="0" err="1">
                    <a:latin typeface="Comic Sans MS" panose="030F0902030302020204" pitchFamily="66" charset="0"/>
                  </a:rPr>
                  <a:t>p+p</a:t>
                </a:r>
                <a:r>
                  <a:rPr lang="en-US" dirty="0">
                    <a:latin typeface="Comic Sans MS" panose="030F0902030302020204" pitchFamily="66" charset="0"/>
                  </a:rPr>
                  <a:t> </a:t>
                </a:r>
                <a:r>
                  <a:rPr lang="en-US" dirty="0" err="1">
                    <a:latin typeface="Comic Sans MS" panose="030F0902030302020204" pitchFamily="66" charset="0"/>
                  </a:rPr>
                  <a:t>minibias</a:t>
                </a:r>
                <a:r>
                  <a:rPr lang="en-US" dirty="0">
                    <a:latin typeface="Comic Sans MS" panose="030F0902030302020204" pitchFamily="66" charset="0"/>
                  </a:rPr>
                  <a:t> collision events at </a:t>
                </a:r>
              </a:p>
              <a:p>
                <a:pPr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>
                    <a:latin typeface="Comic Sans MS" panose="030F0902030302020204" pitchFamily="66" charset="0"/>
                  </a:rPr>
                  <a:t> = 200 GeV/c.</a:t>
                </a:r>
              </a:p>
              <a:p>
                <a:pPr marL="342900" indent="-342900">
                  <a:buClr>
                    <a:schemeClr val="accent1"/>
                  </a:buClr>
                  <a:buFont typeface="Wingdings" pitchFamily="2" charset="2"/>
                  <a:buChar char="Ø"/>
                </a:pPr>
                <a:endParaRPr lang="en-US" sz="1200" dirty="0">
                  <a:latin typeface="Comic Sans MS" panose="030F0902030302020204" pitchFamily="66" charset="0"/>
                </a:endParaRPr>
              </a:p>
              <a:p>
                <a:pPr marL="342900" indent="-342900">
                  <a:buClr>
                    <a:schemeClr val="accent1"/>
                  </a:buClr>
                  <a:buFont typeface="Wingdings" pitchFamily="2" charset="2"/>
                  <a:buChar char="Ø"/>
                </a:pPr>
                <a:r>
                  <a:rPr lang="en-US" dirty="0">
                    <a:latin typeface="Comic Sans MS" panose="030F0902030302020204" pitchFamily="66" charset="0"/>
                  </a:rPr>
                  <a:t>Study the multiplicity dependence of </a:t>
                </a:r>
                <a:r>
                  <a:rPr lang="el-GR" dirty="0">
                    <a:latin typeface="CMMI10"/>
                  </a:rPr>
                  <a:t>π</a:t>
                </a:r>
                <a:r>
                  <a:rPr lang="el-GR" baseline="30000" dirty="0">
                    <a:latin typeface="CMSY7"/>
                  </a:rPr>
                  <a:t>±</a:t>
                </a:r>
                <a:r>
                  <a:rPr lang="el-GR" dirty="0">
                    <a:latin typeface="NimbusRomNo9L"/>
                  </a:rPr>
                  <a:t>, </a:t>
                </a:r>
                <a:r>
                  <a:rPr lang="en-US" dirty="0">
                    <a:latin typeface="Comic Sans MS" panose="030F0902030302020204" pitchFamily="66" charset="0"/>
                  </a:rPr>
                  <a:t>K</a:t>
                </a:r>
                <a:r>
                  <a:rPr lang="en-US" baseline="30000" dirty="0">
                    <a:latin typeface="Comic Sans MS" panose="030F0902030302020204" pitchFamily="66" charset="0"/>
                  </a:rPr>
                  <a:t>±</a:t>
                </a:r>
                <a:r>
                  <a:rPr lang="en-US" dirty="0">
                    <a:latin typeface="Comic Sans MS" panose="030F0902030302020204" pitchFamily="66" charset="0"/>
                  </a:rPr>
                  <a:t>, p,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dirty="0">
                    <a:latin typeface="Comic Sans MS" panose="030F0902030302020204" pitchFamily="66" charset="0"/>
                  </a:rPr>
                  <a:t>, </a:t>
                </a:r>
                <a:r>
                  <a:rPr lang="el-GR" dirty="0">
                    <a:latin typeface="CMMI10"/>
                  </a:rPr>
                  <a:t>φ </a:t>
                </a:r>
                <a:r>
                  <a:rPr lang="en-US" dirty="0">
                    <a:latin typeface="Comic Sans MS" panose="030F0902030302020204" pitchFamily="66" charset="0"/>
                  </a:rPr>
                  <a:t>and multi-strange particle production. </a:t>
                </a:r>
              </a:p>
              <a:p>
                <a:pPr>
                  <a:buClr>
                    <a:schemeClr val="accent1"/>
                  </a:buClr>
                </a:pPr>
                <a:endParaRPr lang="en-US" sz="800" dirty="0">
                  <a:latin typeface="Comic Sans MS" panose="030F0902030302020204" pitchFamily="66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       ★ </a:t>
                </a:r>
                <a:r>
                  <a:rPr lang="en-US" sz="1600" dirty="0">
                    <a:latin typeface="Comic Sans MS" panose="030F0902030302020204" pitchFamily="66" charset="0"/>
                  </a:rPr>
                  <a:t>Parton Multiple Interactions (MPI)</a:t>
                </a:r>
              </a:p>
              <a:p>
                <a:r>
                  <a:rPr lang="en-US" sz="800" dirty="0">
                    <a:latin typeface="Comic Sans MS" panose="030F0902030302020204" pitchFamily="66" charset="0"/>
                  </a:rPr>
                  <a:t>                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★ </a:t>
                </a:r>
                <a:r>
                  <a:rPr lang="en-US" sz="1600" dirty="0">
                    <a:latin typeface="Comic Sans MS" panose="030F0902030302020204" pitchFamily="66" charset="0"/>
                  </a:rPr>
                  <a:t>Gluon contributions.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574C2F-F82E-ED44-9D27-7EF0F78E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95644"/>
                <a:ext cx="4398380" cy="2742226"/>
              </a:xfrm>
              <a:prstGeom prst="rect">
                <a:avLst/>
              </a:prstGeom>
              <a:blipFill>
                <a:blip r:embed="rId8"/>
                <a:stretch>
                  <a:fillRect l="-578" t="-922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37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3276600" y="82296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Comic Sans MS" panose="030F0902030302020204" pitchFamily="66" charset="0"/>
              </a:rPr>
              <a:t>p</a:t>
            </a:r>
            <a:r>
              <a:rPr lang="en-US" sz="3600" b="1" baseline="-25000" dirty="0" err="1">
                <a:latin typeface="Comic Sans MS" panose="030F0902030302020204" pitchFamily="66" charset="0"/>
              </a:rPr>
              <a:t>T</a:t>
            </a:r>
            <a:r>
              <a:rPr lang="en-US" sz="3600" b="1" dirty="0">
                <a:latin typeface="Comic Sans MS" panose="030F0902030302020204" pitchFamily="66" charset="0"/>
              </a:rPr>
              <a:t> spectra</a:t>
            </a:r>
            <a:endParaRPr lang="en-US" sz="3600" b="1" baseline="30000" dirty="0">
              <a:latin typeface="Comic Sans MS" panose="030F09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F1CD0-C1EA-724B-A699-2C68D8A82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662" y="489945"/>
            <a:ext cx="4225774" cy="58582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2975CA-3D05-4F44-A6FA-317044B2B999}"/>
              </a:ext>
            </a:extLst>
          </p:cNvPr>
          <p:cNvSpPr/>
          <p:nvPr/>
        </p:nvSpPr>
        <p:spPr>
          <a:xfrm>
            <a:off x="5330121" y="2052261"/>
            <a:ext cx="38138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A clear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hardening</a:t>
            </a:r>
            <a:r>
              <a:rPr lang="en-US" dirty="0">
                <a:latin typeface="Comic Sans MS" panose="030F0902030302020204" pitchFamily="66" charset="0"/>
              </a:rPr>
              <a:t> of the </a:t>
            </a:r>
            <a:r>
              <a:rPr lang="en-US" dirty="0" err="1">
                <a:latin typeface="Comic Sans MS" panose="030F0902030302020204" pitchFamily="66" charset="0"/>
              </a:rPr>
              <a:t>p</a:t>
            </a:r>
            <a:r>
              <a:rPr lang="en-US" baseline="-25000" dirty="0" err="1">
                <a:latin typeface="Comic Sans MS" panose="030F0902030302020204" pitchFamily="66" charset="0"/>
              </a:rPr>
              <a:t>T</a:t>
            </a:r>
            <a:r>
              <a:rPr lang="en-US" dirty="0">
                <a:latin typeface="Comic Sans MS" panose="030F0902030302020204" pitchFamily="66" charset="0"/>
              </a:rPr>
              <a:t> spectra for the </a:t>
            </a:r>
            <a:r>
              <a:rPr lang="el-GR" dirty="0">
                <a:latin typeface="CMMI10"/>
              </a:rPr>
              <a:t>π</a:t>
            </a:r>
            <a:r>
              <a:rPr lang="el-GR" baseline="30000" dirty="0">
                <a:latin typeface="CMSY7"/>
              </a:rPr>
              <a:t>−</a:t>
            </a:r>
            <a:r>
              <a:rPr lang="el-GR" dirty="0">
                <a:latin typeface="CMSY7"/>
              </a:rPr>
              <a:t> </a:t>
            </a:r>
            <a:r>
              <a:rPr lang="en-US" dirty="0">
                <a:latin typeface="Comic Sans MS" panose="030F0902030302020204" pitchFamily="66" charset="0"/>
              </a:rPr>
              <a:t>meson from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low to high multiplicity</a:t>
            </a:r>
            <a:r>
              <a:rPr lang="en-US" dirty="0">
                <a:latin typeface="Comic Sans MS" panose="030F0902030302020204" pitchFamily="66" charset="0"/>
              </a:rPr>
              <a:t>. </a:t>
            </a:r>
          </a:p>
          <a:p>
            <a:pPr>
              <a:buClr>
                <a:schemeClr val="accent1"/>
              </a:buClr>
            </a:pPr>
            <a:endParaRPr lang="en-US" sz="12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Consistent </a:t>
            </a:r>
            <a:r>
              <a:rPr lang="en-US" dirty="0">
                <a:latin typeface="Comic Sans MS" panose="030F0902030302020204" pitchFamily="66" charset="0"/>
              </a:rPr>
              <a:t>with the ALICE results (J. Phys. Conf. Ser. 779, 012071).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2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Spectra of kaon, proton and </a:t>
            </a:r>
            <a:r>
              <a:rPr lang="el-GR" dirty="0">
                <a:latin typeface="CMMI10"/>
              </a:rPr>
              <a:t>φ</a:t>
            </a:r>
            <a:r>
              <a:rPr lang="el-GR" dirty="0">
                <a:latin typeface="Comic Sans MS" panose="030F0902030302020204" pitchFamily="66" charset="0"/>
              </a:rPr>
              <a:t> </a:t>
            </a:r>
            <a:r>
              <a:rPr lang="en-US" dirty="0">
                <a:latin typeface="Comic Sans MS" panose="030F0902030302020204" pitchFamily="66" charset="0"/>
              </a:rPr>
              <a:t>meson versus multiplicity are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similar </a:t>
            </a:r>
            <a:r>
              <a:rPr lang="en-US" dirty="0">
                <a:latin typeface="Comic Sans MS" panose="030F0902030302020204" pitchFamily="66" charset="0"/>
              </a:rPr>
              <a:t>as pion. </a:t>
            </a:r>
          </a:p>
        </p:txBody>
      </p:sp>
    </p:spTree>
    <p:extLst>
      <p:ext uri="{BB962C8B-B14F-4D97-AF65-F5344CB8AC3E}">
        <p14:creationId xmlns:p14="http://schemas.microsoft.com/office/powerpoint/2010/main" val="205359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3433140" y="105446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Comic Sans MS" panose="030F0902030302020204" pitchFamily="66" charset="0"/>
              </a:rPr>
              <a:t>R</a:t>
            </a:r>
            <a:r>
              <a:rPr lang="en-US" sz="3600" b="1" baseline="-25000" dirty="0" err="1">
                <a:latin typeface="Comic Sans MS" panose="030F0902030302020204" pitchFamily="66" charset="0"/>
              </a:rPr>
              <a:t>pp</a:t>
            </a:r>
            <a:r>
              <a:rPr lang="en-US" sz="3600" b="1" dirty="0">
                <a:latin typeface="Comic Sans MS" panose="030F0902030302020204" pitchFamily="66" charset="0"/>
              </a:rPr>
              <a:t> spectra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F5F60-8389-A541-A285-E2584C403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743" y="1023934"/>
            <a:ext cx="3907466" cy="541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1BD5A-30C9-AB48-813F-77347CD0F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09" y="899757"/>
            <a:ext cx="5735116" cy="9942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9E9514-F013-0741-A270-27CB73421686}"/>
              </a:ext>
            </a:extLst>
          </p:cNvPr>
          <p:cNvSpPr/>
          <p:nvPr/>
        </p:nvSpPr>
        <p:spPr>
          <a:xfrm>
            <a:off x="4881166" y="2255859"/>
            <a:ext cx="43554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A clear </a:t>
            </a:r>
            <a:r>
              <a:rPr lang="en-US" dirty="0" err="1">
                <a:solidFill>
                  <a:srgbClr val="00B050"/>
                </a:solidFill>
                <a:latin typeface="Comic Sans MS" panose="030F0902030302020204" pitchFamily="66" charset="0"/>
              </a:rPr>
              <a:t>R</a:t>
            </a:r>
            <a:r>
              <a:rPr lang="en-US" baseline="-25000" dirty="0" err="1">
                <a:solidFill>
                  <a:srgbClr val="00B050"/>
                </a:solidFill>
                <a:latin typeface="Comic Sans MS" panose="030F0902030302020204" pitchFamily="66" charset="0"/>
              </a:rPr>
              <a:t>pp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 splitting </a:t>
            </a:r>
            <a:r>
              <a:rPr lang="en-US" dirty="0">
                <a:latin typeface="Comic Sans MS" panose="030F0902030302020204" pitchFamily="66" charset="0"/>
              </a:rPr>
              <a:t>with different production mechanisms.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2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Splitting is getting more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obvious </a:t>
            </a:r>
            <a:r>
              <a:rPr lang="en-US" dirty="0">
                <a:latin typeface="Comic Sans MS" panose="030F0902030302020204" pitchFamily="66" charset="0"/>
              </a:rPr>
              <a:t>when </a:t>
            </a:r>
            <a:r>
              <a:rPr lang="en-US" dirty="0" err="1">
                <a:latin typeface="Comic Sans MS" panose="030F0902030302020204" pitchFamily="66" charset="0"/>
              </a:rPr>
              <a:t>p</a:t>
            </a:r>
            <a:r>
              <a:rPr lang="en-US" baseline="-25000" dirty="0" err="1">
                <a:latin typeface="Comic Sans MS" panose="030F0902030302020204" pitchFamily="66" charset="0"/>
              </a:rPr>
              <a:t>T</a:t>
            </a:r>
            <a:r>
              <a:rPr lang="en-US" dirty="0">
                <a:latin typeface="Comic Sans MS" panose="030F0902030302020204" pitchFamily="66" charset="0"/>
              </a:rPr>
              <a:t> goes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higher</a:t>
            </a:r>
            <a:r>
              <a:rPr lang="en-US" dirty="0">
                <a:latin typeface="Comic Sans MS" panose="030F0902030302020204" pitchFamily="66" charset="0"/>
              </a:rPr>
              <a:t>. </a:t>
            </a:r>
          </a:p>
          <a:p>
            <a:pPr>
              <a:buClr>
                <a:schemeClr val="accent1"/>
              </a:buClr>
            </a:pPr>
            <a:endParaRPr lang="en-US" sz="12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MPI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suppress</a:t>
            </a:r>
            <a:r>
              <a:rPr lang="en-US" dirty="0">
                <a:latin typeface="Comic Sans MS" panose="030F0902030302020204" pitchFamily="66" charset="0"/>
              </a:rPr>
              <a:t> the splitting at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higher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</a:t>
            </a:r>
            <a:r>
              <a:rPr lang="en-US" baseline="-25000" dirty="0" err="1">
                <a:latin typeface="Comic Sans MS" panose="030F0902030302020204" pitchFamily="66" charset="0"/>
              </a:rPr>
              <a:t>T</a:t>
            </a:r>
            <a:r>
              <a:rPr lang="en-US" dirty="0">
                <a:latin typeface="Comic Sans MS" panose="030F0902030302020204" pitchFamily="66" charset="0"/>
              </a:rPr>
              <a:t> range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2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Gluon contribution is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small</a:t>
            </a:r>
            <a:r>
              <a:rPr lang="en-US" dirty="0">
                <a:latin typeface="Comic Sans MS" panose="030F0902030302020204" pitchFamily="66" charset="0"/>
              </a:rPr>
              <a:t> in changing the relative momentum shape with respect to multiplicities.</a:t>
            </a:r>
          </a:p>
        </p:txBody>
      </p:sp>
      <p:pic>
        <p:nvPicPr>
          <p:cNvPr id="8218" name="Picture 26" descr="page1image14074624">
            <a:extLst>
              <a:ext uri="{FF2B5EF4-FFF2-40B4-BE49-F238E27FC236}">
                <a16:creationId xmlns:a16="http://schemas.microsoft.com/office/drawing/2014/main" id="{79487AD2-5085-FA4D-A68A-D9874184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8600"/>
            <a:ext cx="635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 descr="page1image14074240">
            <a:extLst>
              <a:ext uri="{FF2B5EF4-FFF2-40B4-BE49-F238E27FC236}">
                <a16:creationId xmlns:a16="http://schemas.microsoft.com/office/drawing/2014/main" id="{960EB58F-6267-6F44-89A5-345AA376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8600"/>
            <a:ext cx="635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page1image14077696">
            <a:extLst>
              <a:ext uri="{FF2B5EF4-FFF2-40B4-BE49-F238E27FC236}">
                <a16:creationId xmlns:a16="http://schemas.microsoft.com/office/drawing/2014/main" id="{E97C8C54-C00F-1F41-B176-AC0EC19A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8600"/>
            <a:ext cx="50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5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552983" y="138491"/>
            <a:ext cx="8292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Integral </a:t>
            </a:r>
            <a:r>
              <a:rPr lang="en-US" sz="3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</a:t>
            </a:r>
            <a:r>
              <a:rPr lang="en-US" sz="3600" b="1" baseline="-25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pp</a:t>
            </a:r>
            <a:r>
              <a:rPr lang="en-US" sz="3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as a function of ⟨</a:t>
            </a:r>
            <a:r>
              <a:rPr lang="en-US" sz="3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N</a:t>
            </a:r>
            <a:r>
              <a:rPr lang="en-US" sz="3600" b="1" baseline="-25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</a:t>
            </a:r>
            <a:r>
              <a:rPr lang="en-US" sz="3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⟩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3A8F0-FF5B-F84C-B7C6-9DBC11A06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651" y="773709"/>
            <a:ext cx="3881872" cy="53814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A6EB5-C78B-C64A-85F0-3CFC325F293A}"/>
              </a:ext>
            </a:extLst>
          </p:cNvPr>
          <p:cNvSpPr/>
          <p:nvPr/>
        </p:nvSpPr>
        <p:spPr>
          <a:xfrm>
            <a:off x="5098621" y="1742223"/>
            <a:ext cx="4149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en-US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Increase</a:t>
            </a:r>
            <a:r>
              <a:rPr lang="en-US" dirty="0">
                <a:latin typeface="Comic Sans MS" panose="030F0902030302020204" pitchFamily="66" charset="0"/>
              </a:rPr>
              <a:t> of integrated </a:t>
            </a:r>
            <a:r>
              <a:rPr lang="en-US" dirty="0" err="1">
                <a:latin typeface="Comic Sans MS" panose="030F0902030302020204" pitchFamily="66" charset="0"/>
              </a:rPr>
              <a:t>R</a:t>
            </a:r>
            <a:r>
              <a:rPr lang="en-US" baseline="-25000" dirty="0" err="1">
                <a:latin typeface="Comic Sans MS" panose="030F0902030302020204" pitchFamily="66" charset="0"/>
              </a:rPr>
              <a:t>pp</a:t>
            </a:r>
            <a:r>
              <a:rPr lang="en-US" dirty="0">
                <a:latin typeface="Comic Sans MS" panose="030F0902030302020204" pitchFamily="66" charset="0"/>
              </a:rPr>
              <a:t> could be due to the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jet fragmentation</a:t>
            </a:r>
            <a:r>
              <a:rPr lang="en-US" dirty="0">
                <a:latin typeface="Comic Sans MS" panose="030F0902030302020204" pitchFamily="66" charset="0"/>
              </a:rPr>
              <a:t>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2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MPI are the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dominant</a:t>
            </a:r>
            <a:r>
              <a:rPr lang="en-US" dirty="0">
                <a:latin typeface="Comic Sans MS" panose="030F0902030302020204" pitchFamily="66" charset="0"/>
              </a:rPr>
              <a:t> source of </a:t>
            </a:r>
            <a:r>
              <a:rPr lang="en-US" dirty="0" err="1">
                <a:latin typeface="Comic Sans MS" panose="030F0902030302020204" pitchFamily="66" charset="0"/>
              </a:rPr>
              <a:t>R</a:t>
            </a:r>
            <a:r>
              <a:rPr lang="en-US" baseline="-25000" dirty="0" err="1">
                <a:latin typeface="Comic Sans MS" panose="030F0902030302020204" pitchFamily="66" charset="0"/>
              </a:rPr>
              <a:t>pp</a:t>
            </a:r>
            <a:r>
              <a:rPr lang="en-US" dirty="0">
                <a:latin typeface="Comic Sans MS" panose="030F0902030302020204" pitchFamily="66" charset="0"/>
              </a:rPr>
              <a:t> splitting suppression</a:t>
            </a:r>
            <a:r>
              <a:rPr lang="en-US" dirty="0"/>
              <a:t>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2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Gluon contributions have </a:t>
            </a:r>
            <a:r>
              <a:rPr 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small</a:t>
            </a:r>
            <a:r>
              <a:rPr lang="en-US" dirty="0">
                <a:latin typeface="Comic Sans MS" panose="030F0902030302020204" pitchFamily="66" charset="0"/>
              </a:rPr>
              <a:t> impact on the </a:t>
            </a:r>
            <a:r>
              <a:rPr lang="en-US" dirty="0" err="1">
                <a:latin typeface="Comic Sans MS" panose="030F0902030302020204" pitchFamily="66" charset="0"/>
              </a:rPr>
              <a:t>R</a:t>
            </a:r>
            <a:r>
              <a:rPr lang="en-US" baseline="-25000" dirty="0" err="1">
                <a:latin typeface="Comic Sans MS" panose="030F0902030302020204" pitchFamily="66" charset="0"/>
              </a:rPr>
              <a:t>pp</a:t>
            </a:r>
            <a:r>
              <a:rPr lang="en-US" dirty="0">
                <a:latin typeface="Comic Sans MS" panose="030F0902030302020204" pitchFamily="66" charset="0"/>
              </a:rPr>
              <a:t> splitting.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srgbClr val="00B050"/>
                </a:solidFill>
                <a:latin typeface="Comic Sans MS" panose="030F0902030302020204" pitchFamily="66" charset="0"/>
              </a:rPr>
              <a:t>No obvious particle species </a:t>
            </a:r>
            <a:r>
              <a:rPr lang="en-US" altLang="en-US" dirty="0">
                <a:latin typeface="Comic Sans MS" panose="030F0902030302020204" pitchFamily="66" charset="0"/>
              </a:rPr>
              <a:t>dependence for the splitting is observed. </a:t>
            </a:r>
            <a:r>
              <a:rPr lang="en-US" dirty="0">
                <a:latin typeface="Comic Sans MS" panose="030F0902030302020204" pitchFamily="66" charset="0"/>
              </a:rPr>
              <a:t>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8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">
            <a:extLst>
              <a:ext uri="{FF2B5EF4-FFF2-40B4-BE49-F238E27FC236}">
                <a16:creationId xmlns:a16="http://schemas.microsoft.com/office/drawing/2014/main" id="{52FF0AA4-5033-764B-B130-BEA99C2FF254}"/>
              </a:ext>
            </a:extLst>
          </p:cNvPr>
          <p:cNvSpPr/>
          <p:nvPr/>
        </p:nvSpPr>
        <p:spPr>
          <a:xfrm>
            <a:off x="0" y="6140885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33700" y="2419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193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04593" y="6281728"/>
            <a:ext cx="202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ATHIC 2018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41018"/>
            <a:ext cx="9144000" cy="34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DBEDE-5D10-BD43-B134-30451B0DC322}"/>
              </a:ext>
            </a:extLst>
          </p:cNvPr>
          <p:cNvSpPr/>
          <p:nvPr/>
        </p:nvSpPr>
        <p:spPr>
          <a:xfrm>
            <a:off x="1286922" y="105446"/>
            <a:ext cx="6978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⟨</a:t>
            </a:r>
            <a:r>
              <a:rPr lang="en-US" sz="3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</a:t>
            </a:r>
            <a:r>
              <a:rPr lang="en-US" sz="3600" b="1" baseline="-25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US" sz="3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⟩ as a function of </a:t>
            </a:r>
            <a:r>
              <a:rPr lang="en-US" sz="3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dN</a:t>
            </a:r>
            <a:r>
              <a:rPr lang="en-US" sz="3600" b="1" baseline="-25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</a:t>
            </a:r>
            <a:r>
              <a:rPr lang="en-US" sz="3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/</a:t>
            </a:r>
            <a:r>
              <a:rPr lang="en-US" sz="36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dy</a:t>
            </a:r>
            <a:r>
              <a:rPr lang="en-US" sz="3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6FA8E-F2D7-4F4B-B02D-8C8FA80341AC}"/>
              </a:ext>
            </a:extLst>
          </p:cNvPr>
          <p:cNvSpPr/>
          <p:nvPr/>
        </p:nvSpPr>
        <p:spPr>
          <a:xfrm>
            <a:off x="210826" y="6281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Shenghui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6B13E-7D78-8440-9323-23669582C72B}"/>
              </a:ext>
            </a:extLst>
          </p:cNvPr>
          <p:cNvSpPr/>
          <p:nvPr/>
        </p:nvSpPr>
        <p:spPr>
          <a:xfrm>
            <a:off x="8645916" y="62880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9E205-F452-B746-A8C1-B9D899F34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08" y="776802"/>
            <a:ext cx="3801673" cy="52702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A564ED-0B19-9444-A326-B849E31AC0D8}"/>
              </a:ext>
            </a:extLst>
          </p:cNvPr>
          <p:cNvSpPr/>
          <p:nvPr/>
        </p:nvSpPr>
        <p:spPr>
          <a:xfrm>
            <a:off x="4776018" y="2035548"/>
            <a:ext cx="457632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en-US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latin typeface="Comic Sans MS" panose="030F0902030302020204" pitchFamily="66" charset="0"/>
              </a:rPr>
              <a:t>⟨p</a:t>
            </a:r>
            <a:r>
              <a:rPr lang="en-US" sz="2000" baseline="-25000" dirty="0">
                <a:latin typeface="Comic Sans MS" panose="030F0902030302020204" pitchFamily="66" charset="0"/>
              </a:rPr>
              <a:t>T </a:t>
            </a:r>
            <a:r>
              <a:rPr lang="en-US" sz="2000" dirty="0">
                <a:latin typeface="Comic Sans MS" panose="030F0902030302020204" pitchFamily="66" charset="0"/>
              </a:rPr>
              <a:t>⟩ distributions of pion, kaon and proton in </a:t>
            </a:r>
            <a:r>
              <a:rPr lang="en-US" sz="2000" dirty="0" err="1">
                <a:latin typeface="Comic Sans MS" panose="030F0902030302020204" pitchFamily="66" charset="0"/>
              </a:rPr>
              <a:t>p+p</a:t>
            </a:r>
            <a:r>
              <a:rPr lang="en-US" sz="2000" dirty="0">
                <a:latin typeface="Comic Sans MS" panose="030F0902030302020204" pitchFamily="66" charset="0"/>
              </a:rPr>
              <a:t> collisions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increase</a:t>
            </a:r>
            <a:r>
              <a:rPr lang="en-US" sz="2000" dirty="0">
                <a:latin typeface="Comic Sans MS" panose="030F0902030302020204" pitchFamily="66" charset="0"/>
              </a:rPr>
              <a:t> significantly with multiplicity.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2000" dirty="0">
              <a:latin typeface="Comic Sans MS" panose="030F0902030302020204" pitchFamily="66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dirty="0">
                <a:latin typeface="Comic Sans MS" panose="030F0902030302020204" pitchFamily="66" charset="0"/>
              </a:rPr>
              <a:t>Tendency is 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same</a:t>
            </a:r>
            <a:r>
              <a:rPr lang="en-US" sz="2000" dirty="0">
                <a:latin typeface="Comic Sans MS" panose="030F0902030302020204" pitchFamily="66" charset="0"/>
              </a:rPr>
              <a:t> as that in </a:t>
            </a:r>
            <a:r>
              <a:rPr lang="en-US" sz="2000" dirty="0" err="1">
                <a:latin typeface="Comic Sans MS" panose="030F0902030302020204" pitchFamily="66" charset="0"/>
              </a:rPr>
              <a:t>Au+Au</a:t>
            </a:r>
            <a:r>
              <a:rPr lang="en-US" sz="2000" dirty="0">
                <a:latin typeface="Comic Sans MS" panose="030F0902030302020204" pitchFamily="66" charset="0"/>
              </a:rPr>
              <a:t> collisions but with slightly larger slope.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58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15397</TotalTime>
  <Words>1146</Words>
  <Application>Microsoft Macintosh PowerPoint</Application>
  <PresentationFormat>On-screen Show (4:3)</PresentationFormat>
  <Paragraphs>168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CMMI10</vt:lpstr>
      <vt:lpstr>CMSY7</vt:lpstr>
      <vt:lpstr>Gungsuh</vt:lpstr>
      <vt:lpstr>NimbusRomNo9L</vt:lpstr>
      <vt:lpstr>宋体</vt:lpstr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heavy flavor decay electron production at STAR</dc:title>
  <dc:creator>dell</dc:creator>
  <cp:lastModifiedBy>Microsoft Office User</cp:lastModifiedBy>
  <cp:revision>865</cp:revision>
  <cp:lastPrinted>2018-11-04T07:28:10Z</cp:lastPrinted>
  <dcterms:created xsi:type="dcterms:W3CDTF">2015-08-12T07:06:53Z</dcterms:created>
  <dcterms:modified xsi:type="dcterms:W3CDTF">2018-11-04T07:30:40Z</dcterms:modified>
</cp:coreProperties>
</file>