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7" r:id="rId2"/>
    <p:sldId id="270" r:id="rId3"/>
    <p:sldId id="269" r:id="rId4"/>
    <p:sldId id="276" r:id="rId5"/>
    <p:sldId id="258" r:id="rId6"/>
    <p:sldId id="272" r:id="rId7"/>
    <p:sldId id="277" r:id="rId8"/>
    <p:sldId id="273" r:id="rId9"/>
    <p:sldId id="259" r:id="rId10"/>
    <p:sldId id="274" r:id="rId11"/>
    <p:sldId id="306" r:id="rId12"/>
    <p:sldId id="263" r:id="rId13"/>
    <p:sldId id="271" r:id="rId14"/>
    <p:sldId id="275" r:id="rId15"/>
    <p:sldId id="298" r:id="rId16"/>
    <p:sldId id="295" r:id="rId17"/>
    <p:sldId id="260" r:id="rId18"/>
    <p:sldId id="282" r:id="rId19"/>
    <p:sldId id="294" r:id="rId20"/>
    <p:sldId id="288" r:id="rId21"/>
    <p:sldId id="308" r:id="rId22"/>
    <p:sldId id="299" r:id="rId23"/>
    <p:sldId id="305" r:id="rId24"/>
    <p:sldId id="279" r:id="rId25"/>
    <p:sldId id="304" r:id="rId26"/>
    <p:sldId id="302" r:id="rId27"/>
    <p:sldId id="291" r:id="rId28"/>
    <p:sldId id="309" r:id="rId29"/>
    <p:sldId id="307" r:id="rId30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784" autoAdjust="0"/>
  </p:normalViewPr>
  <p:slideViewPr>
    <p:cSldViewPr snapToObjects="1">
      <p:cViewPr varScale="1">
        <p:scale>
          <a:sx n="108" d="100"/>
          <a:sy n="108" d="100"/>
        </p:scale>
        <p:origin x="16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D058A-A580-4017-80FB-793F3FB8928D}" type="datetimeFigureOut">
              <a:rPr lang="zh-CN" altLang="en-US" smtClean="0"/>
              <a:pPr/>
              <a:t>2018/11/5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8BF70-3E8C-4084-B76A-6B365FC7E1C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39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Along with</a:t>
            </a:r>
            <a:r>
              <a:rPr lang="en-US" altLang="zh-CN" baseline="0" dirty="0" smtClean="0"/>
              <a:t> the reform and open up in Chinese politics and economy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8BF70-3E8C-4084-B76A-6B365FC7E1C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4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苏黎世联邦理工学院</a:t>
            </a:r>
            <a:r>
              <a:rPr lang="en-US" altLang="zh-CN" dirty="0" smtClean="0"/>
              <a:t>: Zurich Federal Institute of Technology (</a:t>
            </a:r>
            <a:r>
              <a:rPr lang="en-US" altLang="zh-CN" dirty="0" err="1" smtClean="0"/>
              <a:t>Eidgenössische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Technische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Hochschule</a:t>
            </a:r>
            <a:r>
              <a:rPr lang="en-US" altLang="zh-CN" dirty="0" smtClean="0"/>
              <a:t> Zürich)</a:t>
            </a:r>
          </a:p>
          <a:p>
            <a:r>
              <a:rPr lang="zh-CN" altLang="en-US" dirty="0" smtClean="0"/>
              <a:t>洛桑联邦理工学院： </a:t>
            </a:r>
            <a:r>
              <a:rPr lang="en-US" altLang="zh-CN" dirty="0" err="1" smtClean="0"/>
              <a:t>Lobsang</a:t>
            </a:r>
            <a:r>
              <a:rPr lang="en-US" altLang="zh-CN" dirty="0" smtClean="0"/>
              <a:t> Federal Institute of Technology</a:t>
            </a:r>
            <a:r>
              <a:rPr lang="en-US" altLang="zh-CN" baseline="0" dirty="0" smtClean="0"/>
              <a:t> (</a:t>
            </a:r>
            <a:r>
              <a:rPr lang="en-US" altLang="zh-CN" dirty="0" err="1" smtClean="0"/>
              <a:t>Ecole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Polytechnique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Federale</a:t>
            </a:r>
            <a:r>
              <a:rPr lang="en-US" altLang="zh-CN" dirty="0" smtClean="0"/>
              <a:t> de Lausanne</a:t>
            </a:r>
            <a:r>
              <a:rPr lang="en-US" altLang="zh-CN" baseline="0" dirty="0" smtClean="0"/>
              <a:t>)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8BF70-3E8C-4084-B76A-6B365FC7E1C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876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Dr. Timothy J. Hallman, </a:t>
            </a:r>
            <a:r>
              <a:rPr lang="en-US" altLang="zh-CN" b="1" dirty="0" smtClean="0"/>
              <a:t>Associate Director – NP, </a:t>
            </a:r>
            <a:r>
              <a:rPr lang="en-US" altLang="zh-CN" dirty="0" smtClean="0"/>
              <a:t>Nuclear Science Advisory Committee (NSAC)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8BF70-3E8C-4084-B76A-6B365FC7E1C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25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暗物质粒子探测（</a:t>
            </a:r>
            <a:r>
              <a:rPr lang="en-US" altLang="zh-CN" dirty="0" smtClean="0"/>
              <a:t>dark matter particle explorer, </a:t>
            </a:r>
            <a:r>
              <a:rPr lang="en-US" altLang="zh-CN" i="1" dirty="0" smtClean="0"/>
              <a:t>DAMPE</a:t>
            </a:r>
            <a:r>
              <a:rPr lang="zh-CN" altLang="en-US" dirty="0" smtClean="0"/>
              <a:t>）</a:t>
            </a:r>
            <a:endParaRPr lang="en-US" altLang="zh-CN" b="1" dirty="0" smtClean="0"/>
          </a:p>
          <a:p>
            <a:r>
              <a:rPr lang="zh-CN" altLang="en-US" dirty="0" smtClean="0"/>
              <a:t>中国锦屏地下实验室</a:t>
            </a:r>
            <a:r>
              <a:rPr lang="en-US" altLang="zh-CN" i="1" dirty="0" smtClean="0"/>
              <a:t> </a:t>
            </a:r>
            <a:r>
              <a:rPr lang="en-US" altLang="zh-CN" dirty="0" smtClean="0"/>
              <a:t>(China </a:t>
            </a:r>
            <a:r>
              <a:rPr lang="en-US" altLang="zh-CN" dirty="0" err="1" smtClean="0"/>
              <a:t>Jinping</a:t>
            </a:r>
            <a:r>
              <a:rPr lang="en-US" altLang="zh-CN" dirty="0" smtClean="0"/>
              <a:t> Underground Laboratory, </a:t>
            </a:r>
            <a:r>
              <a:rPr lang="en-US" altLang="zh-CN" i="1" dirty="0" smtClean="0"/>
              <a:t>CJPL</a:t>
            </a:r>
            <a:r>
              <a:rPr lang="en-US" altLang="zh-CN" dirty="0" smtClean="0"/>
              <a:t>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8BF70-3E8C-4084-B76A-6B365FC7E1C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5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She left us in Dec 14, 2017,</a:t>
            </a:r>
            <a:r>
              <a:rPr lang="en-US" altLang="zh-CN" baseline="0" dirty="0" smtClean="0"/>
              <a:t> due to organ failure induced by pulmonary fibrosis (lung disease).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8BF70-3E8C-4084-B76A-6B365FC7E1C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23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27411-8635-49BF-A4A0-40C5511EFA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135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2422-632F-430F-9C95-34C4075280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810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C84A5-2FD2-4FFF-8605-D93878596F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073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ED6F7-1DA3-4758-A055-2637DF4C16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65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F05B-FD1D-41CA-9239-7DBE888C2F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223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B4E84-EEFC-4471-BF22-BE9488F700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686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9BE3F-FD0A-460F-A85A-60E5826F79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521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98422-9386-471D-A91B-991118F093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312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6D502-630B-4F7B-BF6C-66E86A759F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91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30D5A-E7F8-4F99-A294-C155358B06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13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B9529-919B-49BB-8904-435678B6BD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002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F0DDF315-324D-4CB8-AA9E-3DF6B4FB2F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标题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2218258"/>
          </a:xfrm>
        </p:spPr>
        <p:txBody>
          <a:bodyPr/>
          <a:lstStyle/>
          <a:p>
            <a:r>
              <a:rPr lang="en-US" altLang="zh-CN" sz="4800" b="1" dirty="0" smtClean="0"/>
              <a:t>Memorize my Mentor</a:t>
            </a:r>
            <a:br>
              <a:rPr lang="en-US" altLang="zh-CN" sz="4800" b="1" dirty="0" smtClean="0"/>
            </a:br>
            <a:r>
              <a:rPr lang="en-US" altLang="zh-CN" sz="4800" b="1" dirty="0" smtClean="0"/>
              <a:t>prof. </a:t>
            </a:r>
            <a:r>
              <a:rPr lang="en-US" altLang="zh-CN" sz="4800" b="1" dirty="0" err="1" smtClean="0"/>
              <a:t>Hongfang</a:t>
            </a:r>
            <a:r>
              <a:rPr lang="en-US" altLang="zh-CN" sz="4800" b="1" dirty="0" smtClean="0"/>
              <a:t> CHEN</a:t>
            </a:r>
            <a:br>
              <a:rPr lang="en-US" altLang="zh-CN" sz="4800" b="1" dirty="0" smtClean="0"/>
            </a:br>
            <a:r>
              <a:rPr lang="en-US" altLang="zh-CN" sz="3600" b="1" dirty="0" smtClean="0"/>
              <a:t>- her career and life at USTC</a:t>
            </a:r>
            <a:endParaRPr lang="zh-CN" altLang="en-US" sz="36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43808" y="450912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/>
              <a:t>Ming </a:t>
            </a:r>
            <a:r>
              <a:rPr lang="en-US" altLang="zh-CN" sz="2800" dirty="0" err="1" smtClean="0"/>
              <a:t>Shao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USTC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67544" y="404813"/>
            <a:ext cx="81009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</a:rPr>
              <a:t>1991~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BESI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and BESII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Collaboration</a:t>
            </a:r>
            <a:endParaRPr lang="zh-CN" altLang="en-US" sz="24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ym typeface="Symbol" panose="05050102010706020507" pitchFamily="18" charset="2"/>
              </a:rPr>
              <a:t> mass measurement</a:t>
            </a:r>
            <a:r>
              <a:rPr lang="en-US" altLang="zh-CN" sz="2000" b="1" dirty="0" smtClean="0"/>
              <a:t>, </a:t>
            </a:r>
            <a:r>
              <a:rPr lang="zh-CN" altLang="en-US" sz="2000" b="1" dirty="0" smtClean="0">
                <a:sym typeface="Symbol" panose="05050102010706020507" pitchFamily="18" charset="2"/>
              </a:rPr>
              <a:t></a:t>
            </a:r>
            <a:r>
              <a:rPr lang="en-US" altLang="zh-CN" sz="2000" b="1" dirty="0" smtClean="0">
                <a:sym typeface="Symbol" panose="05050102010706020507" pitchFamily="18" charset="2"/>
              </a:rPr>
              <a:t>’ physics, D physics, J</a:t>
            </a:r>
            <a:r>
              <a:rPr lang="en-US" altLang="zh-CN" sz="2000" b="1" dirty="0">
                <a:sym typeface="Symbol" panose="05050102010706020507" pitchFamily="18" charset="2"/>
              </a:rPr>
              <a:t>/</a:t>
            </a:r>
            <a:r>
              <a:rPr lang="en-US" altLang="zh-CN" sz="2000" b="1" dirty="0" smtClean="0">
                <a:sym typeface="Symbol" panose="05050102010706020507" pitchFamily="18" charset="2"/>
              </a:rPr>
              <a:t></a:t>
            </a:r>
            <a:r>
              <a:rPr lang="zh-CN" altLang="en-US" sz="1800" b="1" dirty="0" smtClean="0">
                <a:sym typeface="Symbol" panose="05050102010706020507" pitchFamily="18" charset="2"/>
              </a:rPr>
              <a:t> </a:t>
            </a:r>
            <a:r>
              <a:rPr lang="en-US" altLang="zh-CN" sz="1800" b="1" dirty="0" err="1" smtClean="0">
                <a:sym typeface="Symbol" panose="05050102010706020507" pitchFamily="18" charset="2"/>
              </a:rPr>
              <a:t>radiactive</a:t>
            </a:r>
            <a:r>
              <a:rPr lang="en-US" altLang="zh-CN" sz="1800" b="1" dirty="0" smtClean="0">
                <a:sym typeface="Symbol" panose="05050102010706020507" pitchFamily="18" charset="2"/>
              </a:rPr>
              <a:t> decay …</a:t>
            </a:r>
            <a:endParaRPr lang="en-US" altLang="zh-CN" sz="1800" b="1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1600" b="1" dirty="0" smtClean="0">
                <a:solidFill>
                  <a:srgbClr val="7030A0"/>
                </a:solidFill>
              </a:rPr>
              <a:t>CHEN </a:t>
            </a:r>
            <a:r>
              <a:rPr lang="en-US" altLang="zh-CN" sz="1600" b="1" dirty="0" err="1" smtClean="0">
                <a:solidFill>
                  <a:srgbClr val="7030A0"/>
                </a:solidFill>
              </a:rPr>
              <a:t>Hongfang</a:t>
            </a:r>
            <a:r>
              <a:rPr lang="en-US" altLang="zh-CN" sz="1600" dirty="0" smtClean="0"/>
              <a:t>, ZHANG </a:t>
            </a:r>
            <a:r>
              <a:rPr lang="en-US" altLang="zh-CN" sz="1600" dirty="0" err="1" smtClean="0"/>
              <a:t>Ziping</a:t>
            </a:r>
            <a:r>
              <a:rPr lang="en-US" altLang="zh-CN" sz="1600" dirty="0" smtClean="0"/>
              <a:t>, WU Jian, YE </a:t>
            </a:r>
            <a:r>
              <a:rPr lang="en-US" altLang="zh-CN" sz="1600" dirty="0" err="1" smtClean="0"/>
              <a:t>Shuwei</a:t>
            </a:r>
            <a:r>
              <a:rPr lang="en-US" altLang="zh-CN" sz="1600" dirty="0" smtClean="0"/>
              <a:t>, ZHAO </a:t>
            </a:r>
            <a:r>
              <a:rPr lang="en-US" altLang="zh-CN" sz="1600" dirty="0" err="1" smtClean="0"/>
              <a:t>Jiawei</a:t>
            </a:r>
            <a:r>
              <a:rPr lang="en-US" altLang="zh-CN" sz="1600" dirty="0" smtClean="0"/>
              <a:t>, PENG </a:t>
            </a:r>
            <a:r>
              <a:rPr lang="en-US" altLang="zh-CN" sz="1600" dirty="0" err="1" smtClean="0"/>
              <a:t>Haiping</a:t>
            </a:r>
            <a:r>
              <a:rPr lang="en-US" altLang="zh-CN" sz="1600" dirty="0" smtClean="0"/>
              <a:t>, YANG </a:t>
            </a:r>
            <a:r>
              <a:rPr lang="en-US" altLang="zh-CN" sz="1600" dirty="0" err="1" smtClean="0"/>
              <a:t>Jie</a:t>
            </a:r>
            <a:endParaRPr lang="en-US" altLang="zh-CN" sz="16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1993~2000 CMS Collaboration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ym typeface="Symbol" panose="05050102010706020507" pitchFamily="18" charset="2"/>
              </a:rPr>
              <a:t>EMC, R&amp;D of new scintillator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7030A0"/>
                </a:solidFill>
              </a:rPr>
              <a:t>CHEN </a:t>
            </a:r>
            <a:r>
              <a:rPr lang="en-US" altLang="zh-CN" sz="1600" b="1" dirty="0" err="1" smtClean="0">
                <a:solidFill>
                  <a:srgbClr val="7030A0"/>
                </a:solidFill>
              </a:rPr>
              <a:t>Hongfang</a:t>
            </a:r>
            <a:r>
              <a:rPr lang="en-US" altLang="zh-CN" sz="1600" dirty="0" smtClean="0"/>
              <a:t>, XU </a:t>
            </a:r>
            <a:r>
              <a:rPr lang="en-US" altLang="zh-CN" sz="1600" dirty="0" err="1" smtClean="0"/>
              <a:t>Zizong</a:t>
            </a:r>
            <a:r>
              <a:rPr lang="en-US" altLang="zh-CN" sz="1600" dirty="0" smtClean="0"/>
              <a:t>, WANG </a:t>
            </a:r>
            <a:r>
              <a:rPr lang="en-US" altLang="zh-CN" sz="1600" dirty="0" err="1" smtClean="0"/>
              <a:t>Zhaomin</a:t>
            </a:r>
            <a:r>
              <a:rPr lang="en-US" altLang="zh-CN" sz="1600" dirty="0" smtClean="0"/>
              <a:t>, WANG </a:t>
            </a:r>
            <a:r>
              <a:rPr lang="en-US" altLang="zh-CN" sz="1600" dirty="0" err="1" smtClean="0"/>
              <a:t>Xiaolian</a:t>
            </a:r>
            <a:r>
              <a:rPr lang="en-US" altLang="zh-CN" sz="1600" dirty="0" smtClean="0"/>
              <a:t>, LI Cheng, XU Tong, SHAO Ming …</a:t>
            </a:r>
            <a:endParaRPr lang="en-US" altLang="zh-CN" sz="1600" b="1" dirty="0" smtClean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sym typeface="Symbol" panose="05050102010706020507" pitchFamily="18" charset="2"/>
              </a:rPr>
              <a:t>	</a:t>
            </a:r>
            <a:r>
              <a:rPr lang="en-US" altLang="zh-CN" sz="1400" dirty="0" smtClean="0">
                <a:sym typeface="Symbol" panose="05050102010706020507" pitchFamily="18" charset="2"/>
              </a:rPr>
              <a:t>Study on PWO crystal scintillator, 1997-1998 </a:t>
            </a:r>
            <a:r>
              <a:rPr lang="en-US" altLang="zh-CN" sz="1400" b="1" dirty="0" smtClean="0">
                <a:sym typeface="Symbol" panose="05050102010706020507" pitchFamily="18" charset="2"/>
              </a:rPr>
              <a:t>(CAS)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sym typeface="Symbol" panose="05050102010706020507" pitchFamily="18" charset="2"/>
              </a:rPr>
              <a:t>	</a:t>
            </a:r>
            <a:r>
              <a:rPr lang="en-US" altLang="zh-CN" sz="1400" dirty="0" smtClean="0">
                <a:sym typeface="Symbol" panose="05050102010706020507" pitchFamily="18" charset="2"/>
              </a:rPr>
              <a:t>Study on CMS ECAL, 1999-2001 </a:t>
            </a:r>
            <a:r>
              <a:rPr lang="en-US" altLang="zh-CN" sz="1400" b="1" dirty="0" smtClean="0">
                <a:sym typeface="Symbol" panose="05050102010706020507" pitchFamily="18" charset="2"/>
              </a:rPr>
              <a:t>(NSFC)</a:t>
            </a:r>
            <a:endParaRPr lang="en-US" altLang="zh-CN" sz="1400" b="1" dirty="0">
              <a:sym typeface="Symbol" panose="05050102010706020507" pitchFamily="18" charset="2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sym typeface="Symbol" panose="05050102010706020507" pitchFamily="18" charset="2"/>
              </a:rPr>
              <a:t>1994~2000</a:t>
            </a:r>
            <a:r>
              <a:rPr lang="en-US" altLang="zh-CN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 AMS Collaboration</a:t>
            </a:r>
            <a:endParaRPr lang="zh-CN" altLang="en-US" sz="2400" b="1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LEP</a:t>
            </a:r>
            <a:r>
              <a:rPr lang="zh-CN" altLang="en-US" sz="1400" dirty="0" smtClean="0"/>
              <a:t> </a:t>
            </a:r>
            <a:r>
              <a:rPr lang="en-US" altLang="zh-CN" sz="1400" dirty="0"/>
              <a:t>physics and development of new-type detector (</a:t>
            </a:r>
            <a:r>
              <a:rPr lang="en-US" altLang="zh-CN" sz="1400" b="1" dirty="0"/>
              <a:t>NSFC</a:t>
            </a:r>
            <a:r>
              <a:rPr lang="en-US" altLang="zh-CN" sz="1400" dirty="0"/>
              <a:t>)</a:t>
            </a:r>
          </a:p>
          <a:p>
            <a:pPr eaLnBrk="1" hangingPunct="1">
              <a:spcBef>
                <a:spcPts val="1200"/>
              </a:spcBef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1999~2005 </a:t>
            </a:r>
            <a:r>
              <a:rPr lang="en-US" altLang="zh-CN" sz="2400" b="1" dirty="0">
                <a:solidFill>
                  <a:srgbClr val="0000FF"/>
                </a:solidFill>
                <a:sym typeface="Symbol" panose="05050102010706020507" pitchFamily="18" charset="2"/>
              </a:rPr>
              <a:t>Cooperation – </a:t>
            </a:r>
            <a:r>
              <a:rPr lang="en-US" altLang="zh-CN" sz="2400" b="1" dirty="0">
                <a:solidFill>
                  <a:srgbClr val="0000FF"/>
                </a:solidFill>
              </a:rPr>
              <a:t>Flemish (Belgium)</a:t>
            </a:r>
            <a:r>
              <a:rPr lang="zh-CN" alt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sym typeface="Symbol" panose="05050102010706020507" pitchFamily="18" charset="2"/>
              </a:rPr>
              <a:t>and MOST</a:t>
            </a:r>
            <a:r>
              <a:rPr lang="zh-CN" alt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sym typeface="Symbol" panose="05050102010706020507" pitchFamily="18" charset="2"/>
              </a:rPr>
              <a:t>(China)</a:t>
            </a:r>
            <a:endParaRPr lang="zh-CN" altLang="en-US" sz="2400" b="1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ym typeface="Symbol" panose="05050102010706020507" pitchFamily="18" charset="2"/>
              </a:rPr>
              <a:t>Study on new scintillator and application in life science and </a:t>
            </a:r>
            <a:r>
              <a:rPr lang="en-US" altLang="zh-CN" sz="2000" b="1" dirty="0" smtClean="0">
                <a:sym typeface="Symbol" panose="05050102010706020507" pitchFamily="18" charset="2"/>
              </a:rPr>
              <a:t>HEP</a:t>
            </a:r>
            <a:endParaRPr lang="zh-CN" altLang="en-US" sz="1400" dirty="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Scan1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620688"/>
            <a:ext cx="3885602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can1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8" y="3392996"/>
            <a:ext cx="3885602" cy="26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an10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74" y="629091"/>
            <a:ext cx="3950655" cy="276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成立ETHZ－USTC联合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66" y="3366713"/>
            <a:ext cx="3982063" cy="265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62032" y="5949280"/>
            <a:ext cx="36973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0000FF"/>
                </a:solidFill>
              </a:rPr>
              <a:t>Joint </a:t>
            </a:r>
            <a:r>
              <a:rPr lang="en-US" altLang="zh-CN" sz="1600" b="1" dirty="0">
                <a:solidFill>
                  <a:srgbClr val="0000FF"/>
                </a:solidFill>
              </a:rPr>
              <a:t>Institute of High Energy 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Physics (ETHZ</a:t>
            </a:r>
            <a:r>
              <a:rPr lang="zh-CN" altLang="en-US" sz="1600" b="1" dirty="0" smtClean="0">
                <a:solidFill>
                  <a:srgbClr val="0000FF"/>
                </a:solidFill>
              </a:rPr>
              <a:t>－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USTC). Deputy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13705" y="5949280"/>
            <a:ext cx="36973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0000FF"/>
                </a:solidFill>
              </a:rPr>
              <a:t>Collaboration with SICCAS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10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3211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Scan1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3717032"/>
            <a:ext cx="4373249" cy="29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Scan1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60350"/>
            <a:ext cx="43211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Scan100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240347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Scan100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3212976"/>
            <a:ext cx="21685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35899" y="3162300"/>
            <a:ext cx="42621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 President TANG (USTC) visited ETHZ</a:t>
            </a:r>
            <a:r>
              <a:rPr lang="zh-CN" altLang="en-US" sz="1400" dirty="0"/>
              <a:t>，</a:t>
            </a:r>
            <a:r>
              <a:rPr lang="en-US" altLang="zh-CN" sz="1400" dirty="0"/>
              <a:t>L3</a:t>
            </a:r>
            <a:r>
              <a:rPr lang="zh-CN" altLang="en-US" sz="1400" dirty="0"/>
              <a:t>，</a:t>
            </a:r>
            <a:r>
              <a:rPr lang="en-US" altLang="zh-CN" sz="1400" dirty="0" smtClean="0"/>
              <a:t>EPFL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1996</a:t>
            </a:r>
            <a:endParaRPr lang="en-US" altLang="zh-C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can10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19175" y="752475"/>
            <a:ext cx="6938963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995640" y="5424363"/>
            <a:ext cx="68368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400" dirty="0"/>
              <a:t>5th International Conference on Inorganic </a:t>
            </a:r>
            <a:r>
              <a:rPr lang="en-US" altLang="zh-CN" sz="1400" dirty="0" smtClean="0"/>
              <a:t>Scintillators (SCINT 1999), Moscow, 1999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401638" y="290513"/>
            <a:ext cx="831082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00FF"/>
                </a:solidFill>
              </a:rPr>
              <a:t>2000</a:t>
            </a:r>
            <a:r>
              <a:rPr lang="en-US" altLang="zh-CN" sz="2800" b="1" dirty="0">
                <a:solidFill>
                  <a:srgbClr val="0000FF"/>
                </a:solidFill>
              </a:rPr>
              <a:t>~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STAR Collaboration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/>
              <a:t>Development of </a:t>
            </a:r>
            <a:r>
              <a:rPr lang="en-US" altLang="zh-CN" sz="2000" b="1" dirty="0" smtClean="0"/>
              <a:t>STAR-TOF </a:t>
            </a:r>
            <a:r>
              <a:rPr lang="en-US" altLang="zh-CN" sz="2000" b="1" dirty="0"/>
              <a:t>based on </a:t>
            </a:r>
            <a:r>
              <a:rPr lang="en-US" altLang="zh-CN" sz="2000" b="1" dirty="0" smtClean="0"/>
              <a:t>MRPC technology</a:t>
            </a:r>
            <a:r>
              <a:rPr lang="en-US" altLang="zh-CN" sz="2400" dirty="0" smtClean="0"/>
              <a:t>                                       </a:t>
            </a:r>
            <a:endParaRPr lang="en-US" altLang="zh-CN" sz="2400" dirty="0"/>
          </a:p>
        </p:txBody>
      </p:sp>
      <p:pic>
        <p:nvPicPr>
          <p:cNvPr id="20486" name="Picture 10" descr="single-mrp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3675"/>
            <a:ext cx="2916238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5" descr="DCP_02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9" y="3726077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7924" y="1484424"/>
            <a:ext cx="4221160" cy="16601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445939"/>
            <a:ext cx="3030299" cy="302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8EC3FC-19BB-4582-9454-53DF63B8D33F}" type="slidenum">
              <a:rPr lang="zh-CN" altLang="zh-CN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zh-CN" altLang="zh-CN" sz="1400" smtClean="0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293689" y="358785"/>
            <a:ext cx="864854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楷体_GB2312"/>
                <a:cs typeface="楷体_GB2312"/>
              </a:rPr>
              <a:t>Construction of </a:t>
            </a:r>
            <a:r>
              <a:rPr lang="zh-CN" altLang="zh-CN" sz="2400" b="1" dirty="0" smtClean="0">
                <a:solidFill>
                  <a:srgbClr val="0000FF"/>
                </a:solidFill>
                <a:latin typeface="+mj-lt"/>
                <a:ea typeface="楷体_GB2312"/>
                <a:cs typeface="楷体_GB2312"/>
              </a:rPr>
              <a:t>TOFr</a:t>
            </a: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楷体_GB2312"/>
                <a:cs typeface="楷体_GB2312"/>
              </a:rPr>
              <a:t> </a:t>
            </a:r>
            <a:r>
              <a:rPr lang="en-US" altLang="zh-CN" sz="2400" b="1" dirty="0" smtClean="0">
                <a:latin typeface="+mj-lt"/>
                <a:ea typeface="楷体_GB2312"/>
                <a:cs typeface="楷体_GB2312"/>
              </a:rPr>
              <a:t>(</a:t>
            </a:r>
            <a:r>
              <a:rPr lang="zh-CN" altLang="zh-CN" sz="2400" b="1" dirty="0" smtClean="0">
                <a:latin typeface="+mj-lt"/>
                <a:sym typeface="Symbol" panose="05050102010706020507" pitchFamily="18" charset="2"/>
              </a:rPr>
              <a:t></a:t>
            </a:r>
            <a:r>
              <a:rPr lang="zh-CN" altLang="zh-CN" sz="2400" b="1" dirty="0" smtClean="0">
                <a:latin typeface="+mj-lt"/>
              </a:rPr>
              <a:t>~1</a:t>
            </a:r>
            <a:r>
              <a:rPr lang="en-US" altLang="zh-CN" sz="2400" b="1" dirty="0" smtClean="0">
                <a:latin typeface="+mj-lt"/>
              </a:rPr>
              <a:t>, </a:t>
            </a:r>
            <a:r>
              <a:rPr lang="zh-CN" altLang="zh-CN" sz="2400" b="1" dirty="0" smtClean="0">
                <a:latin typeface="+mj-lt"/>
                <a:sym typeface="Symbol" panose="05050102010706020507" pitchFamily="18" charset="2"/>
              </a:rPr>
              <a:t></a:t>
            </a:r>
            <a:r>
              <a:rPr lang="zh-CN" altLang="zh-CN" sz="2400" b="1" dirty="0" smtClean="0">
                <a:latin typeface="+mj-lt"/>
              </a:rPr>
              <a:t>～6</a:t>
            </a:r>
            <a:r>
              <a:rPr lang="zh-CN" altLang="zh-CN" sz="2400" b="1" dirty="0" smtClean="0">
                <a:latin typeface="+mj-lt"/>
                <a:sym typeface="Symbol" panose="05050102010706020507" pitchFamily="18" charset="2"/>
              </a:rPr>
              <a:t></a:t>
            </a:r>
            <a:r>
              <a:rPr lang="en-US" altLang="zh-CN" sz="2400" b="1" dirty="0" smtClean="0">
                <a:latin typeface="+mj-lt"/>
                <a:sym typeface="Symbol" panose="05050102010706020507" pitchFamily="18" charset="2"/>
              </a:rPr>
              <a:t>) -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楷体_GB2312"/>
                <a:cs typeface="楷体_GB2312"/>
              </a:rPr>
              <a:t>STAR-TOF demonstrator</a:t>
            </a:r>
            <a:endParaRPr lang="zh-CN" altLang="zh-CN" sz="2400" b="1" dirty="0">
              <a:solidFill>
                <a:srgbClr val="0000FF"/>
              </a:solidFill>
              <a:latin typeface="+mj-lt"/>
              <a:ea typeface="楷体_GB2312"/>
              <a:cs typeface="楷体_GB231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latin typeface="+mj-lt"/>
                <a:ea typeface="楷体_GB2312"/>
                <a:cs typeface="楷体_GB2312"/>
              </a:rPr>
              <a:t>Aug </a:t>
            </a:r>
            <a:r>
              <a:rPr lang="zh-CN" altLang="zh-CN" sz="2000" b="1" dirty="0" smtClean="0">
                <a:latin typeface="+mj-lt"/>
                <a:ea typeface="楷体_GB2312"/>
                <a:cs typeface="楷体_GB2312"/>
              </a:rPr>
              <a:t>2001</a:t>
            </a:r>
            <a:r>
              <a:rPr lang="en-US" altLang="zh-CN" sz="2000" b="1" dirty="0" smtClean="0">
                <a:latin typeface="+mj-lt"/>
                <a:ea typeface="楷体_GB2312"/>
                <a:cs typeface="楷体_GB2312"/>
              </a:rPr>
              <a:t>, MRPC batch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latin typeface="+mj-lt"/>
                <a:sym typeface="Symbol" panose="05050102010706020507" pitchFamily="18" charset="2"/>
              </a:rPr>
              <a:t>Jan </a:t>
            </a:r>
            <a:r>
              <a:rPr lang="zh-CN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2002</a:t>
            </a:r>
            <a:r>
              <a:rPr lang="en-US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, 24 MRPC modules sent to US</a:t>
            </a:r>
            <a:endParaRPr lang="zh-CN" altLang="zh-CN" sz="2000" b="1" dirty="0">
              <a:solidFill>
                <a:srgbClr val="006600"/>
              </a:solidFill>
              <a:latin typeface="+mj-lt"/>
              <a:ea typeface="楷体_GB2312"/>
              <a:cs typeface="楷体_GB2312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Mar-May </a:t>
            </a:r>
            <a:r>
              <a:rPr lang="zh-CN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2002</a:t>
            </a:r>
            <a:r>
              <a:rPr lang="en-US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, “beam” test at AGS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Oct </a:t>
            </a:r>
            <a:r>
              <a:rPr lang="zh-CN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2002</a:t>
            </a:r>
            <a:r>
              <a:rPr lang="en-US" altLang="zh-CN" sz="2000" b="1" dirty="0" smtClean="0">
                <a:solidFill>
                  <a:srgbClr val="006600"/>
                </a:solidFill>
                <a:latin typeface="+mj-lt"/>
                <a:ea typeface="楷体_GB2312"/>
                <a:cs typeface="楷体_GB2312"/>
                <a:sym typeface="Symbol" panose="05050102010706020507" pitchFamily="18" charset="2"/>
              </a:rPr>
              <a:t>, integrated in STAR</a:t>
            </a:r>
            <a:endParaRPr lang="zh-CN" altLang="zh-CN" sz="2000" b="1" dirty="0">
              <a:latin typeface="+mj-lt"/>
              <a:ea typeface="楷体_GB2312"/>
              <a:cs typeface="楷体_GB2312"/>
            </a:endParaRPr>
          </a:p>
        </p:txBody>
      </p:sp>
      <p:grpSp>
        <p:nvGrpSpPr>
          <p:cNvPr id="24584" name="组合 9"/>
          <p:cNvGrpSpPr>
            <a:grpSpLocks/>
          </p:cNvGrpSpPr>
          <p:nvPr/>
        </p:nvGrpSpPr>
        <p:grpSpPr bwMode="auto">
          <a:xfrm>
            <a:off x="3430540" y="4477008"/>
            <a:ext cx="4022117" cy="2491289"/>
            <a:chOff x="4192588" y="1412875"/>
            <a:chExt cx="4808537" cy="3027363"/>
          </a:xfrm>
        </p:grpSpPr>
        <p:pic>
          <p:nvPicPr>
            <p:cNvPr id="2458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88" y="1412875"/>
              <a:ext cx="4808537" cy="30273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7" name="Text Box 5"/>
            <p:cNvSpPr txBox="1">
              <a:spLocks noChangeArrowheads="1"/>
            </p:cNvSpPr>
            <p:nvPr/>
          </p:nvSpPr>
          <p:spPr bwMode="auto">
            <a:xfrm>
              <a:off x="7801613" y="2899140"/>
              <a:ext cx="1017587" cy="601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latin typeface="Arial Narrow" panose="020B0606020202030204" pitchFamily="34" charset="0"/>
                </a:rPr>
                <a:t>Neighbor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latin typeface="Arial Narrow" panose="020B0606020202030204" pitchFamily="34" charset="0"/>
                </a:rPr>
                <a:t>CTB Tray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24588" name="Text Box 6"/>
            <p:cNvSpPr txBox="1">
              <a:spLocks noChangeArrowheads="1"/>
            </p:cNvSpPr>
            <p:nvPr/>
          </p:nvSpPr>
          <p:spPr bwMode="auto">
            <a:xfrm>
              <a:off x="4859338" y="3789363"/>
              <a:ext cx="586479" cy="601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chemeClr val="tx2"/>
                  </a:solidFill>
                  <a:latin typeface="Arial Narrow" panose="020B0606020202030204" pitchFamily="34" charset="0"/>
                </a:rPr>
                <a:t>EMC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chemeClr val="tx2"/>
                  </a:solidFill>
                  <a:latin typeface="Arial Narrow" panose="020B0606020202030204" pitchFamily="34" charset="0"/>
                </a:rPr>
                <a:t>Rails</a:t>
              </a:r>
            </a:p>
          </p:txBody>
        </p:sp>
        <p:sp>
          <p:nvSpPr>
            <p:cNvPr id="24589" name="Text Box 7"/>
            <p:cNvSpPr txBox="1">
              <a:spLocks noChangeArrowheads="1"/>
            </p:cNvSpPr>
            <p:nvPr/>
          </p:nvSpPr>
          <p:spPr bwMode="auto">
            <a:xfrm>
              <a:off x="6516688" y="3716338"/>
              <a:ext cx="512993" cy="354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latin typeface="Arial Narrow" panose="020B0606020202030204" pitchFamily="34" charset="0"/>
                </a:rPr>
                <a:t>FEE</a:t>
              </a:r>
              <a:endParaRPr lang="en-US" altLang="zh-CN" sz="1400">
                <a:latin typeface="Times New Roman" panose="02020603050405020304" pitchFamily="18" charset="0"/>
              </a:endParaRPr>
            </a:p>
          </p:txBody>
        </p:sp>
        <p:sp>
          <p:nvSpPr>
            <p:cNvPr id="24590" name="Line 8"/>
            <p:cNvSpPr>
              <a:spLocks noChangeShapeType="1"/>
            </p:cNvSpPr>
            <p:nvPr/>
          </p:nvSpPr>
          <p:spPr bwMode="auto">
            <a:xfrm flipV="1">
              <a:off x="6732588" y="2205038"/>
              <a:ext cx="71437" cy="14398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cxnSp>
          <p:nvCxnSpPr>
            <p:cNvPr id="24591" name="直接箭头连接符 15"/>
            <p:cNvCxnSpPr>
              <a:cxnSpLocks noChangeShapeType="1"/>
            </p:cNvCxnSpPr>
            <p:nvPr/>
          </p:nvCxnSpPr>
          <p:spPr bwMode="auto">
            <a:xfrm flipH="1" flipV="1">
              <a:off x="7513097" y="2576885"/>
              <a:ext cx="389478" cy="402504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585" name="Text Box 3"/>
          <p:cNvSpPr txBox="1">
            <a:spLocks noChangeArrowheads="1"/>
          </p:cNvSpPr>
          <p:nvPr/>
        </p:nvSpPr>
        <p:spPr bwMode="auto">
          <a:xfrm>
            <a:off x="383506" y="5248756"/>
            <a:ext cx="2921500" cy="1200329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MRPC </a:t>
            </a:r>
            <a:r>
              <a:rPr lang="en-US" altLang="zh-CN" sz="1800" b="1" dirty="0">
                <a:solidFill>
                  <a:srgbClr val="0000FF"/>
                </a:solidFill>
                <a:latin typeface="Arial Narrow" panose="020B0606020202030204" pitchFamily="34" charset="0"/>
              </a:rPr>
              <a:t>TOF </a:t>
            </a:r>
            <a:r>
              <a:rPr lang="en-US" altLang="zh-CN" sz="1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Tray (28 modules) </a:t>
            </a:r>
            <a:r>
              <a:rPr lang="en-US" altLang="zh-CN" sz="1800" b="1" dirty="0">
                <a:solidFill>
                  <a:srgbClr val="0000FF"/>
                </a:solidFill>
                <a:latin typeface="Arial Narrow" panose="020B0606020202030204" pitchFamily="34" charset="0"/>
              </a:rPr>
              <a:t>installed in STAR Oct. ‘ 02 in place of existing central trigger barrel tray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47" y="1014264"/>
            <a:ext cx="3140739" cy="209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内容占位符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614" y="2956791"/>
            <a:ext cx="3144610" cy="2096406"/>
          </a:xfrm>
          <a:prstGeom prst="rect">
            <a:avLst/>
          </a:prstGeom>
        </p:spPr>
      </p:pic>
      <p:pic>
        <p:nvPicPr>
          <p:cNvPr id="19" name="Picture 2" descr="C:\user\chf\hfchen\ustcmrpc\MRPC\tray\AGS\photo\DCP_1760_v2l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1" y="243196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3" y="3175"/>
            <a:ext cx="4402137" cy="3300413"/>
          </a:xfrm>
        </p:spPr>
      </p:pic>
      <p:pic>
        <p:nvPicPr>
          <p:cNvPr id="2355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3" y="3465513"/>
            <a:ext cx="4402137" cy="2935287"/>
          </a:xfrm>
        </p:spPr>
      </p:pic>
      <p:pic>
        <p:nvPicPr>
          <p:cNvPr id="23557" name="Picture 2" descr="DCP_19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446088"/>
            <a:ext cx="4295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p0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475038"/>
            <a:ext cx="444023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矩形 4"/>
          <p:cNvSpPr>
            <a:spLocks noChangeArrowheads="1"/>
          </p:cNvSpPr>
          <p:nvPr/>
        </p:nvSpPr>
        <p:spPr bwMode="auto">
          <a:xfrm>
            <a:off x="93663" y="0"/>
            <a:ext cx="4402137" cy="446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CP_19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68" y="656692"/>
            <a:ext cx="4054842" cy="270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CP_15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158827" cy="277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an10004_rot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1" y="598247"/>
            <a:ext cx="3906367" cy="28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706886" cy="27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4"/>
            <a:ext cx="7056437" cy="125942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</a:rPr>
              <a:t>Performance of  STAR-TOF prototypes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32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Hadron PID:  (</a:t>
            </a:r>
            <a:r>
              <a:rPr lang="el-GR" alt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π</a:t>
            </a:r>
            <a:r>
              <a:rPr lang="en-US" altLang="en-US" sz="2000" dirty="0" smtClean="0">
                <a:solidFill>
                  <a:srgbClr val="FF0000"/>
                </a:solidFill>
              </a:rPr>
              <a:t>, K) ~1.6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GeV</a:t>
            </a:r>
            <a:r>
              <a:rPr lang="en-US" altLang="en-US" sz="2000" dirty="0" smtClean="0">
                <a:solidFill>
                  <a:srgbClr val="FF0000"/>
                </a:solidFill>
              </a:rPr>
              <a:t>/c</a:t>
            </a:r>
            <a:r>
              <a:rPr lang="en-US" altLang="zh-CN" sz="2000" dirty="0" smtClean="0">
                <a:solidFill>
                  <a:srgbClr val="FF0000"/>
                </a:solidFill>
              </a:rPr>
              <a:t>,</a:t>
            </a:r>
            <a:r>
              <a:rPr lang="en-US" altLang="en-US" sz="2000" dirty="0" smtClean="0">
                <a:solidFill>
                  <a:srgbClr val="FF0000"/>
                </a:solidFill>
              </a:rPr>
              <a:t> p ~ 3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GeV</a:t>
            </a:r>
            <a:r>
              <a:rPr lang="en-US" altLang="en-US" sz="2000" dirty="0" smtClean="0">
                <a:solidFill>
                  <a:srgbClr val="FF0000"/>
                </a:solidFill>
              </a:rPr>
              <a:t>/c</a:t>
            </a:r>
            <a:br>
              <a:rPr lang="en-US" altLang="en-US" sz="2000" dirty="0" smtClean="0">
                <a:solidFill>
                  <a:srgbClr val="FF0000"/>
                </a:solidFill>
              </a:rPr>
            </a:br>
            <a:r>
              <a:rPr lang="en-US" altLang="zh-CN" sz="2000" dirty="0" smtClean="0">
                <a:solidFill>
                  <a:srgbClr val="FF0000"/>
                </a:solidFill>
              </a:rPr>
              <a:t>Electron ID (TPC+TOF):</a:t>
            </a:r>
            <a:r>
              <a:rPr lang="en-US" altLang="en-US" sz="2000" dirty="0" smtClean="0">
                <a:solidFill>
                  <a:srgbClr val="FF0000"/>
                </a:solidFill>
              </a:rPr>
              <a:t> (e, </a:t>
            </a:r>
            <a:r>
              <a:rPr lang="el-GR" alt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π</a:t>
            </a:r>
            <a:r>
              <a:rPr lang="en-US" alt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) ~ 4GeV/c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endParaRPr lang="en-US" altLang="zh-CN" sz="2000" dirty="0" smtClean="0">
              <a:solidFill>
                <a:srgbClr val="FF0000"/>
              </a:solidFill>
            </a:endParaRPr>
          </a:p>
        </p:txBody>
      </p:sp>
      <p:pic>
        <p:nvPicPr>
          <p:cNvPr id="26627" name="Picture 3" descr="tofr_beta_p_prplot0910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93440"/>
            <a:ext cx="38862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electronp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3440"/>
            <a:ext cx="38687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900112" y="4763665"/>
            <a:ext cx="3671887" cy="584775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00FF"/>
                </a:solidFill>
              </a:rPr>
              <a:t>Lijuan Ruan for STAR Collaboration,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1">
                <a:solidFill>
                  <a:srgbClr val="0000FF"/>
                </a:solidFill>
              </a:rPr>
              <a:t>PLB</a:t>
            </a:r>
            <a:r>
              <a:rPr lang="en-US" altLang="zh-CN" sz="1600">
                <a:solidFill>
                  <a:srgbClr val="0000FF"/>
                </a:solidFill>
              </a:rPr>
              <a:t> 616(2005)8</a:t>
            </a: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5029200" y="3250778"/>
            <a:ext cx="1598613" cy="930275"/>
            <a:chOff x="1733" y="2160"/>
            <a:chExt cx="1007" cy="586"/>
          </a:xfrm>
        </p:grpSpPr>
        <p:sp>
          <p:nvSpPr>
            <p:cNvPr id="26633" name="AutoShape 7"/>
            <p:cNvSpPr>
              <a:spLocks noChangeArrowheads="1"/>
            </p:cNvSpPr>
            <p:nvPr/>
          </p:nvSpPr>
          <p:spPr bwMode="auto">
            <a:xfrm>
              <a:off x="2640" y="2160"/>
              <a:ext cx="100" cy="586"/>
            </a:xfrm>
            <a:prstGeom prst="downArrow">
              <a:avLst>
                <a:gd name="adj1" fmla="val 50000"/>
                <a:gd name="adj2" fmla="val 1465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/>
            </a:p>
          </p:txBody>
        </p:sp>
        <p:sp>
          <p:nvSpPr>
            <p:cNvPr id="26634" name="Text Box 8"/>
            <p:cNvSpPr txBox="1">
              <a:spLocks noChangeArrowheads="1"/>
            </p:cNvSpPr>
            <p:nvPr/>
          </p:nvSpPr>
          <p:spPr bwMode="auto">
            <a:xfrm>
              <a:off x="1733" y="2327"/>
              <a:ext cx="896" cy="2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|1/</a:t>
              </a:r>
              <a:r>
                <a:rPr lang="el-GR" altLang="zh-CN" sz="2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altLang="zh-CN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-1|&lt;0.03</a:t>
              </a:r>
              <a:endParaRPr lang="el-GR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4932363" y="5771728"/>
            <a:ext cx="3636081" cy="584775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00FF"/>
                </a:solidFill>
              </a:rPr>
              <a:t>Xin Dong for STAR Collaboration,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1">
                <a:solidFill>
                  <a:srgbClr val="0000FF"/>
                </a:solidFill>
              </a:rPr>
              <a:t>PRL</a:t>
            </a:r>
            <a:r>
              <a:rPr lang="en-US" altLang="zh-CN" sz="1600">
                <a:solidFill>
                  <a:srgbClr val="0000FF"/>
                </a:solidFill>
              </a:rPr>
              <a:t> 94(2005)062301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 descr="照片_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4638"/>
            <a:ext cx="4032126" cy="268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文本框 2"/>
          <p:cNvSpPr txBox="1">
            <a:spLocks noChangeArrowheads="1"/>
          </p:cNvSpPr>
          <p:nvPr/>
        </p:nvSpPr>
        <p:spPr bwMode="auto">
          <a:xfrm>
            <a:off x="611560" y="2962134"/>
            <a:ext cx="363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STAR Collaboration meeting, 2006, Hefei</a:t>
            </a:r>
            <a:endParaRPr lang="zh-CN" altLang="en-US" sz="1400" dirty="0"/>
          </a:p>
        </p:txBody>
      </p:sp>
      <p:pic>
        <p:nvPicPr>
          <p:cNvPr id="28678" name="Picture 6" descr="QCD_workshop_Hef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984"/>
            <a:ext cx="662463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文本框 3"/>
          <p:cNvSpPr txBox="1">
            <a:spLocks noChangeArrowheads="1"/>
          </p:cNvSpPr>
          <p:nvPr/>
        </p:nvSpPr>
        <p:spPr bwMode="auto">
          <a:xfrm>
            <a:off x="6948488" y="5193196"/>
            <a:ext cx="1797213" cy="99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Workshop on QCD phase transition and heavy ion collisions, 2008</a:t>
            </a:r>
            <a:endParaRPr lang="zh-CN" altLang="zh-CN" sz="1400" dirty="0"/>
          </a:p>
        </p:txBody>
      </p:sp>
      <p:pic>
        <p:nvPicPr>
          <p:cNvPr id="8" name="内容占位符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74638"/>
            <a:ext cx="3636404" cy="272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5616116" y="2976561"/>
            <a:ext cx="177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QM 2006, Shanghai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n1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709128"/>
            <a:ext cx="451485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Scan1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-143670"/>
            <a:ext cx="3962400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53980" y="402411"/>
            <a:ext cx="41385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</a:rPr>
              <a:t>Born on Jan 21, 1938, in Shanghai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</a:rPr>
              <a:t>Graduated in 1961, from Department of Engineering Physics, </a:t>
            </a:r>
            <a:r>
              <a:rPr lang="en-US" altLang="zh-CN" sz="2400" b="1" dirty="0" err="1" smtClean="0">
                <a:solidFill>
                  <a:srgbClr val="0000FF"/>
                </a:solidFill>
              </a:rPr>
              <a:t>Tsinghua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 University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</a:rPr>
              <a:t>Join University of Science and Technology of China (USTC) in 1961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1368624" y="2240868"/>
            <a:ext cx="936104" cy="13681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3300">
                <a:alpha val="4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835696" y="5197910"/>
            <a:ext cx="576064" cy="7306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3300">
                <a:alpha val="4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>
          <a:xfrm>
            <a:off x="457200" y="3212890"/>
            <a:ext cx="3898776" cy="360127"/>
          </a:xfrm>
        </p:spPr>
        <p:txBody>
          <a:bodyPr/>
          <a:lstStyle/>
          <a:p>
            <a:pPr algn="l"/>
            <a:r>
              <a:rPr lang="en-US" altLang="zh-CN" sz="1600" dirty="0" smtClean="0"/>
              <a:t>STAR Asia Meeting, 2009, </a:t>
            </a:r>
            <a:r>
              <a:rPr lang="en-US" altLang="zh-CN" sz="1600" dirty="0" err="1" smtClean="0"/>
              <a:t>Busan</a:t>
            </a:r>
            <a:r>
              <a:rPr lang="en-US" altLang="zh-CN" sz="1600" dirty="0" smtClean="0"/>
              <a:t>, Korea</a:t>
            </a:r>
            <a:endParaRPr lang="zh-CN" altLang="en-US" sz="1050" dirty="0" smtClean="0"/>
          </a:p>
        </p:txBody>
      </p:sp>
      <p:pic>
        <p:nvPicPr>
          <p:cNvPr id="30723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96652"/>
            <a:ext cx="3898776" cy="2924082"/>
          </a:xfr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4572001" y="3181673"/>
            <a:ext cx="3960440" cy="3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STAR TOF workshop, 2009, Hangzhou</a:t>
            </a:r>
            <a:endParaRPr kumimoji="0" lang="zh-CN" altLang="en-US" sz="105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内容占位符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296652"/>
            <a:ext cx="4352925" cy="2916238"/>
          </a:xfrm>
        </p:spPr>
      </p:pic>
      <p:sp>
        <p:nvSpPr>
          <p:cNvPr id="10" name="文本占位符 5"/>
          <p:cNvSpPr txBox="1">
            <a:spLocks/>
          </p:cNvSpPr>
          <p:nvPr/>
        </p:nvSpPr>
        <p:spPr bwMode="auto">
          <a:xfrm>
            <a:off x="588963" y="6422554"/>
            <a:ext cx="3983038" cy="28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STAR/ MTD workshop, 2011, Hefei</a:t>
            </a:r>
            <a:endParaRPr kumimoji="0" lang="zh-CN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文本占位符 7"/>
          <p:cNvSpPr txBox="1">
            <a:spLocks/>
          </p:cNvSpPr>
          <p:nvPr/>
        </p:nvSpPr>
        <p:spPr>
          <a:xfrm>
            <a:off x="4800601" y="6409855"/>
            <a:ext cx="4240212" cy="29551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STAR/ MTD workshop, 2012, Beijing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try f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3629"/>
            <a:ext cx="43910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IMG_4013_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593629"/>
            <a:ext cx="4233894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90426"/>
            <a:ext cx="3813436" cy="252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4200786" y="2169893"/>
            <a:ext cx="2211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dirty="0" smtClean="0"/>
              <a:t>STAR in China, 10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anniversary, 2012</a:t>
            </a:r>
            <a:endParaRPr lang="zh-CN" altLang="zh-CN" sz="1600" dirty="0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16225"/>
            <a:ext cx="8279210" cy="41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十周年纪念画册封面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2471" y="264303"/>
            <a:ext cx="2254089" cy="2551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66683" cy="792088"/>
          </a:xfrm>
        </p:spPr>
        <p:txBody>
          <a:bodyPr/>
          <a:lstStyle/>
          <a:p>
            <a:pPr algn="l"/>
            <a:r>
              <a:rPr lang="en-US" altLang="zh-CN" sz="1800" dirty="0" smtClean="0"/>
              <a:t>“Antimatter detection, hadron spectroscopy and collective properties of quark matter in relativistic heavy ion collisions” awarded </a:t>
            </a:r>
            <a:r>
              <a:rPr lang="en-US" altLang="zh-CN" sz="1800" dirty="0" smtClean="0">
                <a:solidFill>
                  <a:srgbClr val="FF3300"/>
                </a:solidFill>
              </a:rPr>
              <a:t>First-class Shanghai Natural Science Award</a:t>
            </a:r>
            <a:r>
              <a:rPr lang="en-US" altLang="zh-CN" sz="1800" dirty="0" smtClean="0"/>
              <a:t> (2014) and </a:t>
            </a:r>
            <a:r>
              <a:rPr lang="en-US" altLang="zh-CN" sz="1800" dirty="0" smtClean="0">
                <a:solidFill>
                  <a:srgbClr val="FF0000"/>
                </a:solidFill>
              </a:rPr>
              <a:t>Second-class National Natural Science Award </a:t>
            </a:r>
            <a:r>
              <a:rPr lang="en-US" altLang="zh-CN" sz="1800" dirty="0" smtClean="0"/>
              <a:t>(2016)</a:t>
            </a:r>
            <a:endParaRPr lang="zh-CN" altLang="en-US" sz="1800" dirty="0" smtClean="0"/>
          </a:p>
        </p:txBody>
      </p:sp>
      <p:pic>
        <p:nvPicPr>
          <p:cNvPr id="32775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8" y="1184585"/>
            <a:ext cx="3713162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st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6888" y="1220889"/>
            <a:ext cx="2053988" cy="2700000"/>
          </a:xfrm>
          <a:prstGeom prst="rect">
            <a:avLst/>
          </a:prstGeom>
        </p:spPr>
      </p:pic>
      <p:pic>
        <p:nvPicPr>
          <p:cNvPr id="5" name="图片 4" descr="star1.jpg"/>
          <p:cNvPicPr>
            <a:picLocks noChangeAspect="1"/>
          </p:cNvPicPr>
          <p:nvPr/>
        </p:nvPicPr>
        <p:blipFill>
          <a:blip r:embed="rId4" cstate="print"/>
          <a:srcRect t="1397" r="9380" b="7683"/>
          <a:stretch>
            <a:fillRect/>
          </a:stretch>
        </p:blipFill>
        <p:spPr>
          <a:xfrm>
            <a:off x="4350043" y="1256889"/>
            <a:ext cx="2008605" cy="2664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994" y="4264934"/>
            <a:ext cx="2288291" cy="21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59" y="4133558"/>
            <a:ext cx="6568385" cy="185172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9917" y="3924184"/>
            <a:ext cx="39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358775" y="152400"/>
            <a:ext cx="8229600" cy="1143000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0000FF"/>
                </a:solidFill>
              </a:rPr>
              <a:t>Education</a:t>
            </a:r>
            <a:endParaRPr lang="zh-CN" altLang="en-US" dirty="0" smtClean="0">
              <a:solidFill>
                <a:srgbClr val="0000FF"/>
              </a:solidFill>
            </a:endParaRPr>
          </a:p>
        </p:txBody>
      </p:sp>
      <p:sp>
        <p:nvSpPr>
          <p:cNvPr id="33795" name="内容占位符 6"/>
          <p:cNvSpPr>
            <a:spLocks noGrp="1"/>
          </p:cNvSpPr>
          <p:nvPr>
            <p:ph idx="1"/>
          </p:nvPr>
        </p:nvSpPr>
        <p:spPr>
          <a:xfrm>
            <a:off x="457200" y="1160462"/>
            <a:ext cx="8229600" cy="5184861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en-US" altLang="zh-CN" sz="2000" dirty="0" smtClean="0"/>
              <a:t>Courses: Atomic Physics, Topics on Modern Physics and High-energy Collision Physics</a:t>
            </a:r>
          </a:p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en-US" altLang="zh-CN" sz="2000" dirty="0" smtClean="0"/>
              <a:t>Books: Atomic Physics, Particle detection technology, Cosmic code (translation), Modern Physics, Atomic Physics and Quantum Mechanics</a:t>
            </a:r>
          </a:p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en-US" altLang="zh-CN" sz="2000" dirty="0" smtClean="0"/>
              <a:t>Prizes: First-class Anhui Education Commission Excellent Teaching Achievement Award (special class for gifted young), 1989; The National Education Commission Award for Excellence in Teaching Achievement,1989; The Second-class National Education Commission Prize for Excellent Teaching Textbook, 1995; Lifetime Achievement Award in Teaching (Learning &amp; Teaching Devotee, </a:t>
            </a:r>
            <a:r>
              <a:rPr lang="zh-CN" altLang="en-US" sz="2000" dirty="0" smtClean="0"/>
              <a:t>困学守望</a:t>
            </a:r>
            <a:r>
              <a:rPr lang="en-US" altLang="zh-CN" sz="2000" dirty="0" smtClean="0"/>
              <a:t>), 2008</a:t>
            </a:r>
            <a:endParaRPr lang="zh-CN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85763" y="349676"/>
            <a:ext cx="69133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00FF"/>
                </a:solidFill>
              </a:rPr>
              <a:t>2004~ BESIII</a:t>
            </a:r>
            <a:r>
              <a:rPr lang="en-US" altLang="zh-CN" sz="2000" b="1" dirty="0" smtClean="0"/>
              <a:t> </a:t>
            </a:r>
            <a:r>
              <a:rPr lang="en-US" altLang="zh-CN" sz="2400" b="1" dirty="0" smtClean="0"/>
              <a:t>(IB chair)</a:t>
            </a:r>
            <a:endParaRPr lang="en-US" altLang="zh-CN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00FF"/>
                </a:solidFill>
              </a:rPr>
              <a:t>2006~ CBM</a:t>
            </a: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385764" y="1844824"/>
            <a:ext cx="2755849" cy="71979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DAMPE, 2008, Nanjing</a:t>
            </a:r>
            <a:endParaRPr kumimoji="0" lang="zh-CN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内容占位符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4" y="4149082"/>
            <a:ext cx="2779039" cy="2084279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4" cstate="print">
            <a:lum bright="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4" y="2492898"/>
            <a:ext cx="277903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34194"/>
            <a:ext cx="2812484" cy="21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内容占位符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5" y="2060848"/>
            <a:ext cx="2812485" cy="2109364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419872" y="1556792"/>
            <a:ext cx="2386037" cy="5765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GSI, 2010</a:t>
            </a:r>
            <a:endParaRPr kumimoji="0" lang="zh-CN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内容占位符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180" y="1439178"/>
            <a:ext cx="2545186" cy="3393978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6192180" y="934352"/>
            <a:ext cx="2386037" cy="5765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JinPing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2010</a:t>
            </a:r>
            <a:endParaRPr kumimoji="0" lang="zh-CN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epaper.guilinlife.com/glwb/images/2014-12/02/13/13g21a_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2180" y="4828241"/>
            <a:ext cx="2545186" cy="1695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5399" y="2598457"/>
            <a:ext cx="3017936" cy="2263452"/>
          </a:xfrm>
        </p:spPr>
      </p:pic>
      <p:pic>
        <p:nvPicPr>
          <p:cNvPr id="399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14" y="476673"/>
            <a:ext cx="3168166" cy="237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内容占位符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613" y="224644"/>
            <a:ext cx="2568401" cy="3424177"/>
          </a:xfrm>
        </p:spPr>
      </p:pic>
      <p:pic>
        <p:nvPicPr>
          <p:cNvPr id="6" name="内容占位符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1359"/>
            <a:ext cx="3955318" cy="263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79" y="768251"/>
            <a:ext cx="2779393" cy="20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4014" y="22464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Yellow mountain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44308" y="2852797"/>
            <a:ext cx="11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West Lake, Hangzhou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613" y="6279100"/>
            <a:ext cx="876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Yunnan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111" y="4448894"/>
            <a:ext cx="2994672" cy="2243221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4716016" y="6017490"/>
            <a:ext cx="122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EXPO2010, Shanghai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1988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88913"/>
            <a:ext cx="2976004" cy="4076310"/>
          </a:xfrm>
        </p:spPr>
      </p:pic>
      <p:pic>
        <p:nvPicPr>
          <p:cNvPr id="41990" name="内容占位符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548" y="188913"/>
            <a:ext cx="3438287" cy="2501974"/>
          </a:xfrm>
        </p:spPr>
      </p:pic>
      <p:pic>
        <p:nvPicPr>
          <p:cNvPr id="4199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3248980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G_45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29" y="2690887"/>
            <a:ext cx="401161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00" y="3397250"/>
            <a:ext cx="4774185" cy="2684462"/>
          </a:xfrm>
        </p:spPr>
      </p:pic>
      <p:pic>
        <p:nvPicPr>
          <p:cNvPr id="43012" name="内容占位符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00" y="641350"/>
            <a:ext cx="4206875" cy="2740025"/>
          </a:xfrm>
        </p:spPr>
      </p:pic>
      <p:pic>
        <p:nvPicPr>
          <p:cNvPr id="4301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87325"/>
            <a:ext cx="425926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矩形 3"/>
          <p:cNvSpPr>
            <a:spLocks noChangeArrowheads="1"/>
          </p:cNvSpPr>
          <p:nvPr/>
        </p:nvSpPr>
        <p:spPr bwMode="auto">
          <a:xfrm>
            <a:off x="4505325" y="187325"/>
            <a:ext cx="4337050" cy="45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/>
          </a:p>
        </p:txBody>
      </p:sp>
      <p:sp>
        <p:nvSpPr>
          <p:cNvPr id="43017" name="矩形 6"/>
          <p:cNvSpPr>
            <a:spLocks noChangeArrowheads="1"/>
          </p:cNvSpPr>
          <p:nvPr/>
        </p:nvSpPr>
        <p:spPr bwMode="auto">
          <a:xfrm>
            <a:off x="4572000" y="6038850"/>
            <a:ext cx="4254500" cy="42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/>
          </a:p>
        </p:txBody>
      </p:sp>
      <p:pic>
        <p:nvPicPr>
          <p:cNvPr id="1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7" y="3397250"/>
            <a:ext cx="4027488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4660900" y="3330575"/>
            <a:ext cx="4025900" cy="16986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40966" name="内容占位符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548" y="692696"/>
            <a:ext cx="4644516" cy="3098169"/>
          </a:xfrm>
        </p:spPr>
      </p:pic>
      <p:sp>
        <p:nvSpPr>
          <p:cNvPr id="4" name="TextBox 3"/>
          <p:cNvSpPr txBox="1"/>
          <p:nvPr/>
        </p:nvSpPr>
        <p:spPr>
          <a:xfrm>
            <a:off x="5148064" y="879497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rgbClr val="0000FF"/>
                </a:solidFill>
              </a:rPr>
              <a:t>iTPC</a:t>
            </a:r>
            <a:r>
              <a:rPr lang="en-US" altLang="zh-CN" sz="2000" dirty="0" smtClean="0">
                <a:solidFill>
                  <a:srgbClr val="0000FF"/>
                </a:solidFill>
              </a:rPr>
              <a:t> review, Dec 2016, Shandong University, Jinan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77" y="3790865"/>
            <a:ext cx="5273045" cy="2851813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743460" y="5627015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Qian Yang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Ph.D</a:t>
            </a:r>
            <a:r>
              <a:rPr lang="en-US" altLang="zh-CN" sz="2000" dirty="0" smtClean="0">
                <a:solidFill>
                  <a:srgbClr val="0000FF"/>
                </a:solidFill>
              </a:rPr>
              <a:t> thesis defense, May 2017, USTC, Hefei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D:\Desktop\宏芳照片 00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160748"/>
            <a:ext cx="4428492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30200" y="739775"/>
            <a:ext cx="810189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solidFill>
                  <a:srgbClr val="0000FF"/>
                </a:solidFill>
              </a:rPr>
              <a:t>1961-65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rgbClr val="0000FF"/>
                </a:solidFill>
              </a:rPr>
              <a:t>Establishment of a Magnetic Spectrometer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Laboratory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rgbClr val="0000FF"/>
                </a:solidFill>
              </a:rPr>
              <a:t> 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 </a:t>
            </a:r>
            <a:endParaRPr lang="zh-CN" altLang="en-US" sz="2400" b="1" dirty="0">
              <a:solidFill>
                <a:srgbClr val="0000FF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>
                <a:solidFill>
                  <a:srgbClr val="000000"/>
                </a:solidFill>
              </a:rPr>
              <a:t>180</a:t>
            </a:r>
            <a:r>
              <a:rPr lang="en-US" altLang="zh-CN" sz="2000" b="1" dirty="0" smtClean="0">
                <a:sym typeface="Symbol" panose="05050102010706020507" pitchFamily="18" charset="2"/>
              </a:rPr>
              <a:t> focusing </a:t>
            </a:r>
            <a:r>
              <a:rPr lang="el-GR" altLang="zh-CN" sz="2000" b="1" dirty="0" smtClean="0">
                <a:cs typeface="Arial" panose="020B0604020202020204" pitchFamily="34" charset="0"/>
              </a:rPr>
              <a:t>β</a:t>
            </a:r>
            <a:r>
              <a:rPr lang="en-US" altLang="zh-CN" sz="2000" b="1" dirty="0" smtClean="0">
                <a:cs typeface="Arial" panose="020B0604020202020204" pitchFamily="34" charset="0"/>
              </a:rPr>
              <a:t> spectrometer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>
                <a:cs typeface="Arial" panose="020B0604020202020204" pitchFamily="34" charset="0"/>
              </a:rPr>
              <a:t>Iron-free </a:t>
            </a:r>
            <a:r>
              <a:rPr lang="en-US" altLang="zh-CN" sz="2000" b="1" dirty="0">
                <a:cs typeface="Arial" panose="020B0604020202020204" pitchFamily="34" charset="0"/>
              </a:rPr>
              <a:t>double focusing β magnetic </a:t>
            </a:r>
            <a:r>
              <a:rPr lang="en-US" altLang="zh-CN" sz="2000" b="1" dirty="0" smtClean="0">
                <a:cs typeface="Arial" panose="020B0604020202020204" pitchFamily="34" charset="0"/>
              </a:rPr>
              <a:t>spectrometer</a:t>
            </a:r>
            <a:endParaRPr lang="en-US" altLang="zh-CN" sz="2000" b="1" dirty="0"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>
                <a:cs typeface="Arial" panose="020B0604020202020204" pitchFamily="34" charset="0"/>
              </a:rPr>
              <a:t>Single-lens </a:t>
            </a:r>
            <a:r>
              <a:rPr lang="en-US" altLang="zh-CN" sz="2000" b="1" dirty="0">
                <a:cs typeface="Arial" panose="020B0604020202020204" pitchFamily="34" charset="0"/>
              </a:rPr>
              <a:t>β magnetic </a:t>
            </a:r>
            <a:r>
              <a:rPr lang="en-US" altLang="zh-CN" sz="2000" b="1" dirty="0" smtClean="0">
                <a:cs typeface="Arial" panose="020B0604020202020204" pitchFamily="34" charset="0"/>
              </a:rPr>
              <a:t>spectrometer</a:t>
            </a:r>
            <a:endParaRPr lang="zh-CN" altLang="en-US" sz="2000" b="1" dirty="0">
              <a:cs typeface="Arial" panose="020B0604020202020204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1133" y="4149725"/>
            <a:ext cx="4856842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zh-CN" dirty="0"/>
              <a:t>Scientific </a:t>
            </a:r>
            <a:r>
              <a:rPr lang="en-US" altLang="zh-CN" dirty="0" smtClean="0"/>
              <a:t>Bulletin </a:t>
            </a:r>
            <a:r>
              <a:rPr lang="zh-CN" altLang="en-US" sz="1800" dirty="0"/>
              <a:t>   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1966 </a:t>
            </a:r>
            <a:r>
              <a:rPr lang="en-US" altLang="zh-CN" sz="1800" dirty="0" smtClean="0"/>
              <a:t>11 (2):</a:t>
            </a:r>
            <a:r>
              <a:rPr lang="en-US" altLang="zh-CN" sz="1800" dirty="0"/>
              <a:t> ISSN: 0023-074X </a:t>
            </a:r>
            <a:r>
              <a:rPr lang="en-US" altLang="zh-CN" sz="1800" dirty="0" smtClean="0"/>
              <a:t>CN</a:t>
            </a:r>
            <a:r>
              <a:rPr lang="en-US" altLang="zh-CN" sz="1800" dirty="0"/>
              <a:t>: </a:t>
            </a:r>
            <a:r>
              <a:rPr lang="en-US" altLang="zh-CN" sz="1800" dirty="0" smtClean="0"/>
              <a:t>11-1784/N</a:t>
            </a:r>
            <a:endParaRPr lang="en-US" altLang="zh-CN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A simple </a:t>
            </a:r>
            <a:r>
              <a:rPr lang="en-US" altLang="zh-CN" sz="1800" dirty="0" smtClean="0"/>
              <a:t>180</a:t>
            </a:r>
            <a:r>
              <a:rPr lang="en-US" altLang="zh-CN" sz="1800" dirty="0" smtClean="0">
                <a:sym typeface="Symbol" panose="05050102010706020507" pitchFamily="18" charset="2"/>
              </a:rPr>
              <a:t> </a:t>
            </a:r>
            <a:r>
              <a:rPr lang="en-US" altLang="zh-CN" sz="1800" dirty="0" smtClean="0"/>
              <a:t>focusing </a:t>
            </a:r>
            <a:r>
              <a:rPr lang="el-GR" altLang="zh-CN" sz="1800" dirty="0"/>
              <a:t>β </a:t>
            </a:r>
            <a:r>
              <a:rPr lang="en-US" altLang="zh-CN" sz="1800" dirty="0" smtClean="0"/>
              <a:t>spectrometer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zh-CN" sz="1800" dirty="0" smtClean="0"/>
              <a:t>MEI </a:t>
            </a:r>
            <a:r>
              <a:rPr lang="en-US" altLang="zh-CN" sz="1800" dirty="0" err="1" smtClean="0"/>
              <a:t>Zhengyue</a:t>
            </a:r>
            <a:r>
              <a:rPr lang="en-US" altLang="zh-CN" sz="1800" dirty="0" smtClean="0"/>
              <a:t>, </a:t>
            </a:r>
            <a:r>
              <a:rPr lang="en-US" altLang="zh-CN" sz="1800" b="1" dirty="0" smtClean="0">
                <a:solidFill>
                  <a:srgbClr val="7030A0"/>
                </a:solidFill>
              </a:rPr>
              <a:t>CHEN </a:t>
            </a:r>
            <a:r>
              <a:rPr lang="en-US" altLang="zh-CN" sz="1800" b="1" dirty="0" err="1" smtClean="0">
                <a:solidFill>
                  <a:srgbClr val="7030A0"/>
                </a:solidFill>
              </a:rPr>
              <a:t>Hongfang</a:t>
            </a:r>
            <a:r>
              <a:rPr lang="en-US" altLang="zh-CN" sz="1800" dirty="0" smtClean="0"/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smtClean="0"/>
              <a:t>FENG </a:t>
            </a:r>
            <a:r>
              <a:rPr lang="en-US" altLang="zh-CN" sz="1800" dirty="0" err="1" smtClean="0"/>
              <a:t>Jie</a:t>
            </a:r>
            <a:r>
              <a:rPr lang="en-US" altLang="zh-CN" sz="1800" dirty="0" smtClean="0"/>
              <a:t>, TAN </a:t>
            </a:r>
            <a:r>
              <a:rPr lang="en-US" altLang="zh-CN" sz="1800" dirty="0" err="1" smtClean="0"/>
              <a:t>Bolian</a:t>
            </a:r>
            <a:r>
              <a:rPr lang="en-US" altLang="zh-CN" sz="1800" dirty="0" smtClean="0"/>
              <a:t>, CHEN </a:t>
            </a:r>
            <a:r>
              <a:rPr lang="en-US" altLang="zh-CN" sz="1800" dirty="0" err="1" smtClean="0"/>
              <a:t>Jingfeng</a:t>
            </a:r>
            <a:endParaRPr lang="en-US" altLang="zh-CN" sz="1800" dirty="0" smtClean="0"/>
          </a:p>
        </p:txBody>
      </p:sp>
      <p:pic>
        <p:nvPicPr>
          <p:cNvPr id="5" name="Picture 2" descr="https://www.ixueshu.com/img/14629384_2.html"/>
          <p:cNvPicPr>
            <a:picLocks noChangeAspect="1" noChangeArrowheads="1"/>
          </p:cNvPicPr>
          <p:nvPr/>
        </p:nvPicPr>
        <p:blipFill>
          <a:blip r:embed="rId2" cstate="print"/>
          <a:srcRect l="22254" t="13212" r="24236" b="58034"/>
          <a:stretch>
            <a:fillRect/>
          </a:stretch>
        </p:blipFill>
        <p:spPr bwMode="auto">
          <a:xfrm>
            <a:off x="5177975" y="3046684"/>
            <a:ext cx="3620586" cy="2758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1" y="3356992"/>
            <a:ext cx="4423596" cy="335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Scan1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322263"/>
            <a:ext cx="537845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278644" y="795338"/>
            <a:ext cx="2196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00FF"/>
                </a:solidFill>
              </a:rPr>
              <a:t>1960 ~ 1970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5549632" y="2467052"/>
            <a:ext cx="468052" cy="6120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3300">
                <a:alpha val="4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3646488" y="4832564"/>
            <a:ext cx="576064" cy="7306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3300">
                <a:alpha val="4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36"/>
          <p:cNvSpPr txBox="1">
            <a:spLocks noChangeArrowheads="1"/>
          </p:cNvSpPr>
          <p:nvPr/>
        </p:nvSpPr>
        <p:spPr bwMode="auto">
          <a:xfrm>
            <a:off x="358775" y="531813"/>
            <a:ext cx="835368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b="1" dirty="0" smtClean="0">
                <a:solidFill>
                  <a:srgbClr val="0000FF"/>
                </a:solidFill>
              </a:rPr>
              <a:t>1974~1979</a:t>
            </a:r>
            <a:r>
              <a:rPr lang="zh-CN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</a:rPr>
              <a:t>Development of MWPC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CN" altLang="en-US" sz="2400" b="1" dirty="0" smtClean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/>
              <a:t>Funded by Chinese Academy of Science (CAS) in 1973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/>
              <a:t>R&amp;D MWPC, FEE and DAQ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CN" altLang="en-US" sz="2400" b="1" dirty="0" smtClean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/>
              <a:t>10</a:t>
            </a:r>
            <a:r>
              <a:rPr lang="en-US" altLang="zh-CN" sz="2000" b="1" dirty="0" smtClean="0">
                <a:sym typeface="Symbol" panose="05050102010706020507" pitchFamily="18" charset="2"/>
              </a:rPr>
              <a:t></a:t>
            </a:r>
            <a:r>
              <a:rPr lang="en-US" altLang="zh-CN" sz="2000" b="1" dirty="0" smtClean="0"/>
              <a:t>10 cm</a:t>
            </a:r>
            <a:r>
              <a:rPr lang="en-US" altLang="zh-CN" sz="2000" b="1" baseline="30000" dirty="0" smtClean="0"/>
              <a:t>2</a:t>
            </a:r>
            <a:r>
              <a:rPr lang="en-US" altLang="zh-CN" sz="2000" b="1" dirty="0" smtClean="0"/>
              <a:t>  MWPC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prototyped and tested</a:t>
            </a:r>
            <a:endParaRPr lang="en-US" altLang="zh-CN" sz="2400" b="1" dirty="0" smtClean="0"/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 smtClean="0"/>
              <a:t>Efficiency, spatial and energy resolution</a:t>
            </a:r>
            <a:endParaRPr lang="zh-CN" altLang="en-US" sz="1600" b="1" dirty="0" smtClean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/>
              <a:t>50</a:t>
            </a:r>
            <a:r>
              <a:rPr lang="en-US" altLang="zh-CN" sz="2000" b="1" dirty="0" smtClean="0">
                <a:sym typeface="Symbol" panose="05050102010706020507" pitchFamily="18" charset="2"/>
              </a:rPr>
              <a:t></a:t>
            </a:r>
            <a:r>
              <a:rPr lang="en-US" altLang="zh-CN" sz="2000" b="1" dirty="0" smtClean="0"/>
              <a:t>150 </a:t>
            </a:r>
            <a:r>
              <a:rPr lang="en-US" altLang="zh-CN" sz="2000" b="1" dirty="0"/>
              <a:t>cm</a:t>
            </a:r>
            <a:r>
              <a:rPr lang="en-US" altLang="zh-CN" sz="2000" b="1" baseline="30000" dirty="0"/>
              <a:t>2</a:t>
            </a:r>
            <a:r>
              <a:rPr lang="en-US" altLang="zh-CN" sz="2000" b="1" dirty="0" smtClean="0"/>
              <a:t> MWPC detector built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 smtClean="0"/>
              <a:t>for </a:t>
            </a:r>
            <a:r>
              <a:rPr lang="en-US" altLang="zh-CN" sz="1600" b="1" dirty="0"/>
              <a:t>application at Yunnan cosmic ray high-altitude observatory</a:t>
            </a:r>
            <a:endParaRPr lang="zh-CN" altLang="en-US" sz="16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00" b="1" dirty="0" smtClean="0"/>
              <a:t> </a:t>
            </a:r>
            <a:endParaRPr lang="en-US" altLang="zh-CN" sz="16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/>
              <a:t>Electronics group: </a:t>
            </a:r>
            <a:r>
              <a:rPr lang="en-US" altLang="zh-CN" sz="1800" dirty="0" smtClean="0"/>
              <a:t>YANG </a:t>
            </a:r>
            <a:r>
              <a:rPr lang="en-US" altLang="zh-CN" sz="1800" dirty="0" err="1" smtClean="0"/>
              <a:t>Yanming</a:t>
            </a:r>
            <a:r>
              <a:rPr lang="en-US" altLang="zh-CN" sz="1800" dirty="0" smtClean="0"/>
              <a:t> (PI), YU </a:t>
            </a:r>
            <a:r>
              <a:rPr lang="en-US" altLang="zh-CN" sz="1800" dirty="0" err="1" smtClean="0"/>
              <a:t>Xiaoqi</a:t>
            </a:r>
            <a:r>
              <a:rPr lang="en-US" altLang="zh-CN" sz="1800" dirty="0" smtClean="0"/>
              <a:t>, WANG </a:t>
            </a:r>
            <a:r>
              <a:rPr lang="en-US" altLang="zh-CN" sz="1800" dirty="0" err="1" smtClean="0"/>
              <a:t>Baoxing</a:t>
            </a:r>
            <a:r>
              <a:rPr lang="en-US" altLang="zh-CN" sz="1800" dirty="0" smtClean="0"/>
              <a:t>, ZHU </a:t>
            </a:r>
            <a:r>
              <a:rPr lang="en-US" altLang="zh-CN" sz="1800" dirty="0" err="1" smtClean="0"/>
              <a:t>Junjie</a:t>
            </a:r>
            <a:r>
              <a:rPr lang="en-US" altLang="zh-CN" sz="1800" dirty="0" smtClean="0"/>
              <a:t>, CHENG </a:t>
            </a:r>
            <a:r>
              <a:rPr lang="en-US" altLang="zh-CN" sz="1800" dirty="0" err="1" smtClean="0"/>
              <a:t>Kangchou</a:t>
            </a:r>
            <a:r>
              <a:rPr lang="en-US" altLang="zh-CN" sz="1800" dirty="0" smtClean="0"/>
              <a:t>, WU </a:t>
            </a:r>
            <a:r>
              <a:rPr lang="en-US" altLang="zh-CN" sz="1800" dirty="0" err="1" smtClean="0"/>
              <a:t>Xiaoyi</a:t>
            </a:r>
            <a:r>
              <a:rPr lang="en-US" altLang="zh-CN" sz="1800" dirty="0" smtClean="0"/>
              <a:t>,  ZHOU </a:t>
            </a:r>
            <a:r>
              <a:rPr lang="en-US" altLang="zh-CN" sz="1800" dirty="0" err="1" smtClean="0"/>
              <a:t>Heqin</a:t>
            </a:r>
            <a:r>
              <a:rPr lang="en-US" altLang="zh-CN" sz="1800" dirty="0" smtClean="0"/>
              <a:t> 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/>
              <a:t>Detector group: </a:t>
            </a:r>
            <a:r>
              <a:rPr lang="en-US" altLang="zh-CN" sz="1800" b="1" dirty="0" smtClean="0">
                <a:solidFill>
                  <a:srgbClr val="7030A0"/>
                </a:solidFill>
              </a:rPr>
              <a:t>CHEN </a:t>
            </a:r>
            <a:r>
              <a:rPr lang="en-US" altLang="zh-CN" sz="1800" b="1" dirty="0" err="1" smtClean="0">
                <a:solidFill>
                  <a:srgbClr val="7030A0"/>
                </a:solidFill>
              </a:rPr>
              <a:t>Hongfang</a:t>
            </a:r>
            <a:r>
              <a:rPr lang="en-US" altLang="zh-CN" sz="1800" dirty="0" smtClean="0"/>
              <a:t>, ZHANG </a:t>
            </a:r>
            <a:r>
              <a:rPr lang="en-US" altLang="zh-CN" sz="1800" dirty="0" err="1" smtClean="0"/>
              <a:t>Yiqun</a:t>
            </a:r>
            <a:r>
              <a:rPr lang="en-US" altLang="zh-CN" sz="1800" dirty="0" smtClean="0"/>
              <a:t>, ZHOU </a:t>
            </a:r>
            <a:r>
              <a:rPr lang="en-US" altLang="zh-CN" sz="1800" dirty="0" err="1" smtClean="0"/>
              <a:t>Zhongping</a:t>
            </a:r>
            <a:r>
              <a:rPr lang="en-US" altLang="zh-CN" sz="1800" dirty="0" smtClean="0"/>
              <a:t>, TAN </a:t>
            </a:r>
            <a:r>
              <a:rPr lang="en-US" altLang="zh-CN" sz="1800" dirty="0" err="1" smtClean="0"/>
              <a:t>Bolian</a:t>
            </a:r>
            <a:r>
              <a:rPr lang="en-US" altLang="zh-CN" sz="1800" dirty="0" smtClean="0"/>
              <a:t>, WANG </a:t>
            </a:r>
            <a:r>
              <a:rPr lang="en-US" altLang="zh-CN" sz="1800" dirty="0" err="1" smtClean="0"/>
              <a:t>Xiaolian</a:t>
            </a:r>
            <a:r>
              <a:rPr lang="en-US" altLang="zh-CN" sz="1800" dirty="0" smtClean="0"/>
              <a:t>, XU </a:t>
            </a:r>
            <a:r>
              <a:rPr lang="en-US" altLang="zh-CN" sz="1800" dirty="0" err="1" smtClean="0"/>
              <a:t>Zizong</a:t>
            </a:r>
            <a:r>
              <a:rPr lang="en-US" altLang="zh-CN" sz="1800" dirty="0" smtClean="0"/>
              <a:t> 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/>
              <a:t>Awarded (1981):</a:t>
            </a:r>
            <a:endParaRPr lang="en-US" altLang="zh-CN" sz="28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000" b="1" dirty="0" smtClean="0"/>
              <a:t>Second-class </a:t>
            </a:r>
            <a:r>
              <a:rPr lang="en-US" altLang="zh-CN" sz="2000" b="1" dirty="0"/>
              <a:t>Prize for </a:t>
            </a:r>
            <a:r>
              <a:rPr lang="en-US" altLang="zh-CN" sz="2000" b="1" dirty="0" smtClean="0"/>
              <a:t>Scientific and Technological Progress, CAS</a:t>
            </a:r>
            <a:endParaRPr lang="zh-CN" altLang="en-US" sz="2000" b="1" dirty="0"/>
          </a:p>
        </p:txBody>
      </p:sp>
      <p:pic>
        <p:nvPicPr>
          <p:cNvPr id="3" name="Picture 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97074"/>
            <a:ext cx="3059832" cy="13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68312" y="188913"/>
            <a:ext cx="8208143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solidFill>
                  <a:srgbClr val="0000FF"/>
                </a:solidFill>
              </a:rPr>
              <a:t>1979~1982 Visiting </a:t>
            </a:r>
            <a:r>
              <a:rPr lang="en-US" altLang="zh-CN" sz="2800" b="1" dirty="0">
                <a:solidFill>
                  <a:srgbClr val="0000FF"/>
                </a:solidFill>
              </a:rPr>
              <a:t>Scholar, University of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Wisconsin, USA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000" b="1" dirty="0" smtClean="0"/>
              <a:t>E609 Collaboration, Fermi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Lab</a:t>
            </a:r>
            <a:endParaRPr lang="en-US" altLang="zh-CN" sz="2000" b="1" dirty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/>
              <a:t>Development of 150cm</a:t>
            </a:r>
            <a:r>
              <a:rPr lang="en-US" altLang="zh-CN" sz="2000" b="1" dirty="0" smtClean="0">
                <a:sym typeface="Symbol" panose="05050102010706020507" pitchFamily="18" charset="2"/>
              </a:rPr>
              <a:t></a:t>
            </a:r>
            <a:r>
              <a:rPr lang="en-US" altLang="zh-CN" sz="2000" b="1" dirty="0" smtClean="0"/>
              <a:t>250 cm</a:t>
            </a:r>
            <a:r>
              <a:rPr lang="en-US" altLang="zh-CN" sz="2000" b="1" baseline="30000" dirty="0" smtClean="0"/>
              <a:t>2</a:t>
            </a:r>
            <a:r>
              <a:rPr lang="en-US" altLang="zh-CN" sz="2000" b="1" dirty="0" smtClean="0"/>
              <a:t> MWDC </a:t>
            </a:r>
            <a:r>
              <a:rPr lang="en-US" altLang="zh-CN" sz="2000" b="1" dirty="0"/>
              <a:t>and Delay Line </a:t>
            </a:r>
            <a:r>
              <a:rPr lang="en-US" altLang="zh-CN" sz="2000" b="1" dirty="0" smtClean="0"/>
              <a:t>MWDC</a:t>
            </a:r>
            <a:r>
              <a:rPr lang="en-US" altLang="zh-CN" sz="2000" dirty="0" smtClean="0"/>
              <a:t>	</a:t>
            </a:r>
            <a:r>
              <a:rPr lang="en-US" altLang="zh-CN" sz="1400" dirty="0" smtClean="0"/>
              <a:t>Operational Experience With A 2.5-Meter</a:t>
            </a:r>
            <a:r>
              <a:rPr lang="en-US" altLang="zh-CN" sz="1400" dirty="0" smtClean="0">
                <a:sym typeface="Symbol" panose="05050102010706020507" pitchFamily="18" charset="2"/>
              </a:rPr>
              <a:t></a:t>
            </a:r>
            <a:r>
              <a:rPr lang="en-US" altLang="zh-CN" sz="1400" dirty="0" smtClean="0"/>
              <a:t>1.5-Meter Delay Line Chamber, </a:t>
            </a:r>
            <a:r>
              <a:rPr lang="en-US" altLang="zh-CN" sz="1400" dirty="0" err="1" smtClean="0"/>
              <a:t>Nucl</a:t>
            </a:r>
            <a:r>
              <a:rPr lang="en-US" altLang="zh-CN" sz="1400" dirty="0" smtClean="0"/>
              <a:t>. </a:t>
            </a:r>
            <a:r>
              <a:rPr lang="en-US" altLang="zh-CN" sz="1400" dirty="0" err="1" smtClean="0"/>
              <a:t>Instrum</a:t>
            </a:r>
            <a:r>
              <a:rPr lang="en-US" altLang="zh-CN" sz="1400" dirty="0" smtClean="0"/>
              <a:t>. 	Meth. A 237:493,1985</a:t>
            </a:r>
            <a:endParaRPr lang="zh-CN" altLang="en-US" sz="2000" dirty="0" smtClean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 smtClean="0"/>
              <a:t>Development and Test of HCAL</a:t>
            </a:r>
            <a:endParaRPr lang="zh-CN" altLang="en-US" sz="20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000" dirty="0"/>
              <a:t>	</a:t>
            </a:r>
            <a:r>
              <a:rPr lang="en-US" altLang="zh-CN" sz="1400" dirty="0" smtClean="0"/>
              <a:t>Performance Of A Segmented Hadron Calorimeter, IEEE Trans.Nucl.Sci.29:307-313,1982</a:t>
            </a:r>
            <a:endParaRPr lang="zh-CN" altLang="en-US" sz="2000" dirty="0" smtClean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/>
              <a:t>Physics analysis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Evidence </a:t>
            </a:r>
            <a:r>
              <a:rPr lang="en-US" altLang="zh-CN" sz="1400" dirty="0"/>
              <a:t>for multiple scattering of high-energy </a:t>
            </a:r>
            <a:r>
              <a:rPr lang="en-US" altLang="zh-CN" sz="1400" dirty="0" err="1"/>
              <a:t>partons</a:t>
            </a:r>
            <a:r>
              <a:rPr lang="en-US" altLang="zh-CN" sz="1400" dirty="0"/>
              <a:t> in </a:t>
            </a:r>
            <a:r>
              <a:rPr lang="en-US" altLang="zh-CN" sz="1400" dirty="0" smtClean="0"/>
              <a:t>nuclei, 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>	Phys.Lett.B259:209-215,1991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Jet </a:t>
            </a:r>
            <a:r>
              <a:rPr lang="en-US" altLang="zh-CN" sz="1400" dirty="0"/>
              <a:t>production from nuclei at 400 </a:t>
            </a:r>
            <a:r>
              <a:rPr lang="en-US" altLang="zh-CN" sz="1400" dirty="0" smtClean="0"/>
              <a:t>GeV/c, </a:t>
            </a:r>
            <a:endParaRPr lang="en-US" altLang="zh-CN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/>
              <a:t>	</a:t>
            </a:r>
            <a:r>
              <a:rPr lang="en-US" altLang="zh-CN" sz="1400" dirty="0" smtClean="0"/>
              <a:t>Phys.Lett.B207:222,1988</a:t>
            </a:r>
            <a:endParaRPr lang="en-US" altLang="zh-CN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Energy flow in hard proton – nucleus collisions 400-GeV/c, 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>	Phys.Lett.B244:347-351,1990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Measurement </a:t>
            </a:r>
            <a:r>
              <a:rPr lang="en-US" altLang="zh-CN" sz="1400" dirty="0"/>
              <a:t>of the </a:t>
            </a:r>
            <a:r>
              <a:rPr lang="en-US" altLang="zh-CN" sz="1400" dirty="0" err="1"/>
              <a:t>dijet</a:t>
            </a:r>
            <a:r>
              <a:rPr lang="en-US" altLang="zh-CN" sz="1400" dirty="0"/>
              <a:t> cross section in 400-GeV/c pp </a:t>
            </a:r>
            <a:r>
              <a:rPr lang="en-US" altLang="zh-CN" sz="1400" dirty="0" smtClean="0"/>
              <a:t>interactions, </a:t>
            </a:r>
            <a:endParaRPr lang="en-US" altLang="zh-CN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/>
              <a:t>	Phys.Rev.D31:984-995,1985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Evidence for higher twist effects in hard pi p collisions at 200-GeV/c, 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>	Phys.Rev.Lett.56:808,1986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Measurement of the single jet invariant cross-section at Fermi lab, 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>	Phys.Lett.B150:322,1985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	Measurement </a:t>
            </a:r>
            <a:r>
              <a:rPr lang="en-US" altLang="zh-CN" sz="1400" dirty="0"/>
              <a:t>of the </a:t>
            </a:r>
            <a:r>
              <a:rPr lang="en-US" altLang="zh-CN" sz="1400" dirty="0" err="1" smtClean="0"/>
              <a:t>dijet</a:t>
            </a:r>
            <a:r>
              <a:rPr lang="en-US" altLang="zh-CN" sz="1400" dirty="0" smtClean="0"/>
              <a:t> cross-section </a:t>
            </a:r>
            <a:r>
              <a:rPr lang="en-US" altLang="zh-CN" sz="1400" dirty="0"/>
              <a:t>in 400-GeV p </a:t>
            </a:r>
            <a:r>
              <a:rPr lang="en-US" altLang="zh-CN" sz="1400" dirty="0" err="1"/>
              <a:t>p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collisions, </a:t>
            </a:r>
            <a:endParaRPr lang="en-US" altLang="zh-CN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/>
              <a:t>	Phys.Rev.Lett.53:1988,1984. </a:t>
            </a:r>
            <a:endParaRPr lang="en-US" altLang="zh-CN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Scan1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29" y="549275"/>
            <a:ext cx="3832434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Scan1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545"/>
            <a:ext cx="3936169" cy="543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Scan1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356755"/>
            <a:ext cx="3867292" cy="262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42875" y="158750"/>
            <a:ext cx="878560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00FF"/>
                </a:solidFill>
              </a:rPr>
              <a:t>1983~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L3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Collaboration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400" b="1" dirty="0" smtClean="0"/>
              <a:t>Luminosity monitor, Muon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DC, HCAL</a:t>
            </a:r>
            <a:endParaRPr lang="zh-CN" altLang="en-US" sz="2400" b="1" dirty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ym typeface="Symbol" panose="05050102010706020507" pitchFamily="18" charset="2"/>
              </a:rPr>
              <a:t></a:t>
            </a:r>
            <a:r>
              <a:rPr lang="en-US" altLang="zh-CN" sz="2400" b="1" dirty="0" smtClean="0"/>
              <a:t> physics</a:t>
            </a:r>
            <a:endParaRPr lang="zh-CN" altLang="en-US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/>
              <a:t>Establishment of HEP group at USTC: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7030A0"/>
                </a:solidFill>
              </a:rPr>
              <a:t>CHEN </a:t>
            </a:r>
            <a:r>
              <a:rPr lang="en-US" altLang="zh-CN" sz="1600" b="1" dirty="0" err="1" smtClean="0">
                <a:solidFill>
                  <a:srgbClr val="7030A0"/>
                </a:solidFill>
              </a:rPr>
              <a:t>Hongfang</a:t>
            </a:r>
            <a:r>
              <a:rPr lang="en-US" altLang="zh-CN" sz="1600" dirty="0" smtClean="0"/>
              <a:t>, XU </a:t>
            </a:r>
            <a:r>
              <a:rPr lang="en-US" altLang="zh-CN" sz="1600" dirty="0" err="1" smtClean="0"/>
              <a:t>Zizong</a:t>
            </a:r>
            <a:r>
              <a:rPr lang="en-US" altLang="zh-CN" sz="1600" dirty="0" smtClean="0"/>
              <a:t>, ZHOU </a:t>
            </a:r>
            <a:r>
              <a:rPr lang="en-US" altLang="zh-CN" sz="1600" dirty="0" err="1" smtClean="0"/>
              <a:t>Zhongping</a:t>
            </a:r>
            <a:r>
              <a:rPr lang="en-US" altLang="zh-CN" sz="1600" dirty="0" smtClean="0"/>
              <a:t>, WANG </a:t>
            </a:r>
            <a:r>
              <a:rPr lang="en-US" altLang="zh-CN" sz="1600" dirty="0" err="1" smtClean="0"/>
              <a:t>Xiaolian</a:t>
            </a:r>
            <a:r>
              <a:rPr lang="en-US" altLang="zh-CN" sz="1600" dirty="0" smtClean="0"/>
              <a:t>, YOU </a:t>
            </a:r>
            <a:r>
              <a:rPr lang="en-US" altLang="zh-CN" sz="1600" dirty="0" err="1" smtClean="0"/>
              <a:t>Tiejian</a:t>
            </a:r>
            <a:r>
              <a:rPr lang="en-US" altLang="zh-CN" sz="1600" dirty="0" smtClean="0"/>
              <a:t>, LIN </a:t>
            </a:r>
            <a:r>
              <a:rPr lang="en-US" altLang="zh-CN" sz="1600" dirty="0" err="1" smtClean="0"/>
              <a:t>Zirong</a:t>
            </a:r>
            <a:r>
              <a:rPr lang="en-US" altLang="zh-CN" sz="1600" dirty="0" smtClean="0"/>
              <a:t>, GONG </a:t>
            </a:r>
            <a:r>
              <a:rPr lang="en-US" altLang="zh-CN" sz="1600" dirty="0" err="1" smtClean="0"/>
              <a:t>Zhufang</a:t>
            </a:r>
            <a:r>
              <a:rPr lang="en-US" altLang="zh-CN" sz="1600" dirty="0" smtClean="0"/>
              <a:t>, YANG </a:t>
            </a:r>
            <a:r>
              <a:rPr lang="en-US" altLang="zh-CN" sz="1600" dirty="0" err="1" smtClean="0"/>
              <a:t>Baozhong</a:t>
            </a:r>
            <a:r>
              <a:rPr lang="en-US" altLang="zh-CN" sz="1600" dirty="0" smtClean="0"/>
              <a:t>, WANG </a:t>
            </a:r>
            <a:r>
              <a:rPr lang="en-US" altLang="zh-CN" sz="1600" dirty="0" err="1" smtClean="0"/>
              <a:t>Zhaomin</a:t>
            </a:r>
            <a:r>
              <a:rPr lang="en-US" altLang="zh-CN" sz="1600" dirty="0" smtClean="0"/>
              <a:t>, MA </a:t>
            </a:r>
            <a:r>
              <a:rPr lang="en-US" altLang="zh-CN" sz="1600" dirty="0" err="1" smtClean="0"/>
              <a:t>Wengan</a:t>
            </a:r>
            <a:r>
              <a:rPr lang="en-US" altLang="zh-CN" sz="1600" dirty="0" smtClean="0"/>
              <a:t>, LI Cheng, SUN </a:t>
            </a:r>
            <a:r>
              <a:rPr lang="en-US" altLang="zh-CN" sz="1600" dirty="0" err="1" smtClean="0"/>
              <a:t>Lazhen</a:t>
            </a:r>
            <a:r>
              <a:rPr lang="en-US" altLang="zh-CN" sz="1600" dirty="0" smtClean="0"/>
              <a:t>, BIAN </a:t>
            </a:r>
            <a:r>
              <a:rPr lang="en-US" altLang="zh-CN" sz="1600" dirty="0" err="1" smtClean="0"/>
              <a:t>Hequan</a:t>
            </a:r>
            <a:r>
              <a:rPr lang="en-US" altLang="zh-CN" sz="1600" dirty="0" smtClean="0"/>
              <a:t>, FENG </a:t>
            </a:r>
            <a:r>
              <a:rPr lang="en-US" altLang="zh-CN" sz="1600" dirty="0" err="1" smtClean="0"/>
              <a:t>Zhengyong</a:t>
            </a:r>
            <a:r>
              <a:rPr lang="en-US" altLang="zh-CN" sz="1600" dirty="0" smtClean="0"/>
              <a:t> …</a:t>
            </a:r>
            <a:endParaRPr lang="en-US" altLang="zh-CN" sz="1400" dirty="0"/>
          </a:p>
        </p:txBody>
      </p:sp>
      <p:pic>
        <p:nvPicPr>
          <p:cNvPr id="10243" name="Picture 6" descr="Scan1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6604"/>
            <a:ext cx="2339201" cy="201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Scan1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7" y="3594467"/>
            <a:ext cx="2246099" cy="279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125911" y="5077566"/>
            <a:ext cx="34065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Self-quenching streamer discharge </a:t>
            </a:r>
            <a:endParaRPr lang="en-US" altLang="zh-CN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under extremely large amounts </a:t>
            </a:r>
            <a:endParaRPr lang="en-US" altLang="zh-CN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/>
              <a:t>of quenching gas, </a:t>
            </a:r>
            <a:r>
              <a:rPr lang="en-US" altLang="zh-CN" sz="1400" dirty="0" err="1" smtClean="0"/>
              <a:t>Nucl</a:t>
            </a:r>
            <a:r>
              <a:rPr lang="en-US" altLang="zh-CN" sz="1400" dirty="0" smtClean="0"/>
              <a:t>. </a:t>
            </a:r>
            <a:r>
              <a:rPr lang="en-US" altLang="zh-CN" sz="1400" dirty="0" err="1" smtClean="0"/>
              <a:t>Instrum</a:t>
            </a:r>
            <a:r>
              <a:rPr lang="en-US" altLang="zh-CN" sz="1400" dirty="0" smtClean="0"/>
              <a:t>. Meth. A 252: 61-64, 1986 </a:t>
            </a:r>
            <a:endParaRPr lang="en-US" altLang="zh-CN" sz="1400" dirty="0"/>
          </a:p>
        </p:txBody>
      </p:sp>
      <p:sp>
        <p:nvSpPr>
          <p:cNvPr id="2" name="矩形 1"/>
          <p:cNvSpPr/>
          <p:nvPr/>
        </p:nvSpPr>
        <p:spPr>
          <a:xfrm>
            <a:off x="5131931" y="3594467"/>
            <a:ext cx="3654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dirty="0"/>
              <a:t>Study on the mechanism of self-quenched </a:t>
            </a:r>
            <a:r>
              <a:rPr lang="en-US" altLang="zh-CN" dirty="0" smtClean="0"/>
              <a:t>streamer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(NSFC)</a:t>
            </a:r>
            <a:endParaRPr lang="zh-CN" altLang="en-US" b="1" dirty="0"/>
          </a:p>
          <a:p>
            <a:pPr eaLnBrk="1" hangingPunct="1"/>
            <a:r>
              <a:rPr lang="en-US" altLang="zh-CN" dirty="0"/>
              <a:t>BaF2 coupled photo-sensitive proportional chamber </a:t>
            </a:r>
            <a:r>
              <a:rPr lang="en-US" altLang="zh-CN" b="1" dirty="0" smtClean="0"/>
              <a:t>(NSFC)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四系－北区小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455545"/>
            <a:ext cx="4085209" cy="277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1988－北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284983"/>
            <a:ext cx="4448072" cy="295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224588" y="43529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1400"/>
          </a:p>
        </p:txBody>
      </p:sp>
      <p:pic>
        <p:nvPicPr>
          <p:cNvPr id="7" name="Picture 2" descr="Scan1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428"/>
            <a:ext cx="3968887" cy="275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1988－CE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77" y="3789040"/>
            <a:ext cx="3570319" cy="245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004048" y="3212976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dirty="0" smtClean="0"/>
              <a:t>Test of MWPC based luminosity monitor (L3)</a:t>
            </a:r>
          </a:p>
          <a:p>
            <a:pPr algn="ctr" eaLnBrk="1" hangingPunct="1"/>
            <a:r>
              <a:rPr lang="en-US" altLang="zh-CN" dirty="0" smtClean="0"/>
              <a:t>@USTC, @CERN, 1988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</TotalTime>
  <Words>896</Words>
  <Application>Microsoft Office PowerPoint</Application>
  <PresentationFormat>全屏显示(4:3)</PresentationFormat>
  <Paragraphs>138</Paragraphs>
  <Slides>29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等线</vt:lpstr>
      <vt:lpstr>楷体_GB2312</vt:lpstr>
      <vt:lpstr>宋体</vt:lpstr>
      <vt:lpstr>Arial</vt:lpstr>
      <vt:lpstr>Arial Narrow</vt:lpstr>
      <vt:lpstr>Symbol</vt:lpstr>
      <vt:lpstr>Times New Roman</vt:lpstr>
      <vt:lpstr>Wingdings</vt:lpstr>
      <vt:lpstr>默认设计模板</vt:lpstr>
      <vt:lpstr>Memorize my Mentor prof. Hongfang CHEN - her career and life at USTC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Performance of  STAR-TOF prototypes  Hadron PID:  (π, K) ~1.6 GeV/c, p ~ 3 GeV/c Electron ID (TPC+TOF): (e, π) ~ 4GeV/c </vt:lpstr>
      <vt:lpstr>PowerPoint 演示文稿</vt:lpstr>
      <vt:lpstr>STAR Asia Meeting, 2009, Busan, Korea</vt:lpstr>
      <vt:lpstr>PowerPoint 演示文稿</vt:lpstr>
      <vt:lpstr>“Antimatter detection, hadron spectroscopy and collective properties of quark matter in relativistic heavy ion collisions” awarded First-class Shanghai Natural Science Award (2014) and Second-class National Natural Science Award (2016)</vt:lpstr>
      <vt:lpstr>Education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</cp:lastModifiedBy>
  <cp:revision>222</cp:revision>
  <cp:lastPrinted>1601-01-01T00:00:00Z</cp:lastPrinted>
  <dcterms:created xsi:type="dcterms:W3CDTF">1601-01-01T00:00:00Z</dcterms:created>
  <dcterms:modified xsi:type="dcterms:W3CDTF">2018-11-05T00:15:03Z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